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av" ContentType="audio/x-wav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6"/>
  </p:notesMasterIdLst>
  <p:sldIdLst>
    <p:sldId id="533" r:id="rId2"/>
    <p:sldId id="627" r:id="rId3"/>
    <p:sldId id="628" r:id="rId4"/>
    <p:sldId id="623" r:id="rId5"/>
    <p:sldId id="624" r:id="rId6"/>
    <p:sldId id="625" r:id="rId7"/>
    <p:sldId id="626" r:id="rId8"/>
    <p:sldId id="614" r:id="rId9"/>
    <p:sldId id="608" r:id="rId10"/>
    <p:sldId id="607" r:id="rId11"/>
    <p:sldId id="534" r:id="rId12"/>
    <p:sldId id="535" r:id="rId13"/>
    <p:sldId id="612" r:id="rId14"/>
    <p:sldId id="613" r:id="rId15"/>
    <p:sldId id="537" r:id="rId16"/>
    <p:sldId id="610" r:id="rId17"/>
    <p:sldId id="611" r:id="rId18"/>
    <p:sldId id="604" r:id="rId19"/>
    <p:sldId id="538" r:id="rId20"/>
    <p:sldId id="539" r:id="rId21"/>
    <p:sldId id="540" r:id="rId22"/>
    <p:sldId id="605" r:id="rId23"/>
    <p:sldId id="606" r:id="rId24"/>
    <p:sldId id="541" r:id="rId25"/>
    <p:sldId id="542" r:id="rId26"/>
    <p:sldId id="543" r:id="rId27"/>
    <p:sldId id="544" r:id="rId28"/>
    <p:sldId id="545" r:id="rId29"/>
    <p:sldId id="549" r:id="rId30"/>
    <p:sldId id="550" r:id="rId31"/>
    <p:sldId id="551" r:id="rId32"/>
    <p:sldId id="552" r:id="rId33"/>
    <p:sldId id="553" r:id="rId34"/>
    <p:sldId id="554" r:id="rId35"/>
  </p:sldIdLst>
  <p:sldSz cx="9144000" cy="6858000" type="screen4x3"/>
  <p:notesSz cx="6858000" cy="96583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FF9999"/>
    <a:srgbClr val="CC6600"/>
    <a:srgbClr val="FFFFCC"/>
    <a:srgbClr val="E5291B"/>
    <a:srgbClr val="FF00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000" autoAdjust="0"/>
    <p:restoredTop sz="94660"/>
  </p:normalViewPr>
  <p:slideViewPr>
    <p:cSldViewPr>
      <p:cViewPr varScale="1">
        <p:scale>
          <a:sx n="68" d="100"/>
          <a:sy n="68" d="100"/>
        </p:scale>
        <p:origin x="1248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961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image" Target="../media/image34.wmf"/><Relationship Id="rId1" Type="http://schemas.openxmlformats.org/officeDocument/2006/relationships/image" Target="../media/image33.wmf"/><Relationship Id="rId4" Type="http://schemas.openxmlformats.org/officeDocument/2006/relationships/image" Target="../media/image36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.wmf"/><Relationship Id="rId1" Type="http://schemas.openxmlformats.org/officeDocument/2006/relationships/image" Target="../media/image28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43.wmf"/><Relationship Id="rId1" Type="http://schemas.openxmlformats.org/officeDocument/2006/relationships/image" Target="../media/image42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wmf"/><Relationship Id="rId2" Type="http://schemas.openxmlformats.org/officeDocument/2006/relationships/image" Target="../media/image48.wmf"/><Relationship Id="rId1" Type="http://schemas.openxmlformats.org/officeDocument/2006/relationships/image" Target="../media/image47.wmf"/><Relationship Id="rId6" Type="http://schemas.openxmlformats.org/officeDocument/2006/relationships/image" Target="../media/image52.wmf"/><Relationship Id="rId5" Type="http://schemas.openxmlformats.org/officeDocument/2006/relationships/image" Target="../media/image51.wmf"/><Relationship Id="rId4" Type="http://schemas.openxmlformats.org/officeDocument/2006/relationships/image" Target="../media/image50.w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54.wmf"/><Relationship Id="rId1" Type="http://schemas.openxmlformats.org/officeDocument/2006/relationships/image" Target="../media/image53.w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6.wmf"/><Relationship Id="rId2" Type="http://schemas.openxmlformats.org/officeDocument/2006/relationships/image" Target="../media/image29.wmf"/><Relationship Id="rId1" Type="http://schemas.openxmlformats.org/officeDocument/2006/relationships/image" Target="../media/image55.wmf"/><Relationship Id="rId4" Type="http://schemas.openxmlformats.org/officeDocument/2006/relationships/image" Target="../media/image57.wmf"/></Relationships>
</file>

<file path=ppt/drawings/_rels/vmlDrawing22.vml.rels><?xml version="1.0" encoding="UTF-8" standalone="yes"?>
<Relationships xmlns="http://schemas.openxmlformats.org/package/2006/relationships"><Relationship Id="rId8" Type="http://schemas.openxmlformats.org/officeDocument/2006/relationships/image" Target="../media/image64.wmf"/><Relationship Id="rId3" Type="http://schemas.openxmlformats.org/officeDocument/2006/relationships/image" Target="../media/image60.wmf"/><Relationship Id="rId7" Type="http://schemas.openxmlformats.org/officeDocument/2006/relationships/image" Target="../media/image63.wmf"/><Relationship Id="rId2" Type="http://schemas.openxmlformats.org/officeDocument/2006/relationships/image" Target="../media/image59.wmf"/><Relationship Id="rId1" Type="http://schemas.openxmlformats.org/officeDocument/2006/relationships/image" Target="../media/image58.wmf"/><Relationship Id="rId6" Type="http://schemas.openxmlformats.org/officeDocument/2006/relationships/image" Target="../media/image62.wmf"/><Relationship Id="rId5" Type="http://schemas.openxmlformats.org/officeDocument/2006/relationships/image" Target="../media/image61.wmf"/><Relationship Id="rId4" Type="http://schemas.openxmlformats.org/officeDocument/2006/relationships/image" Target="../media/image55.wmf"/><Relationship Id="rId9" Type="http://schemas.openxmlformats.org/officeDocument/2006/relationships/image" Target="../media/image65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6.w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68.wmf"/><Relationship Id="rId7" Type="http://schemas.openxmlformats.org/officeDocument/2006/relationships/image" Target="../media/image29.wmf"/><Relationship Id="rId2" Type="http://schemas.openxmlformats.org/officeDocument/2006/relationships/image" Target="../media/image67.wmf"/><Relationship Id="rId1" Type="http://schemas.openxmlformats.org/officeDocument/2006/relationships/image" Target="../media/image64.wmf"/><Relationship Id="rId6" Type="http://schemas.openxmlformats.org/officeDocument/2006/relationships/image" Target="../media/image71.wmf"/><Relationship Id="rId5" Type="http://schemas.openxmlformats.org/officeDocument/2006/relationships/image" Target="../media/image70.wmf"/><Relationship Id="rId4" Type="http://schemas.openxmlformats.org/officeDocument/2006/relationships/image" Target="../media/image69.w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74.wmf"/><Relationship Id="rId2" Type="http://schemas.openxmlformats.org/officeDocument/2006/relationships/image" Target="../media/image73.wmf"/><Relationship Id="rId1" Type="http://schemas.openxmlformats.org/officeDocument/2006/relationships/image" Target="../media/image72.wmf"/><Relationship Id="rId4" Type="http://schemas.openxmlformats.org/officeDocument/2006/relationships/image" Target="../media/image75.wmf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01-03T03:30:13.83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8-01-02T03:30:26.415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9-08-29T04:26:41.17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6459 9430 96,'8'-23'89,"-8"23"-4,24-18-57,-5 3-14,5 0-7,13 0-5,6 2-3,12 0-1,3 4 0,1 3 0,5 5 1,9 2 3,1 3 0,-3 5-1,8 1 1,3 5-2,10-1 1,5 3-1,2 5 0,0 6-3,0 6 3,2 5 0,-8 2-1,1 7 2,-5 4 1,-8 7 1,-5 3 0,-3 1-1,-4-2-2,-2 4 0,-3-2 3,-4-2-2,-4-7 3,-2-7 0,-4-5 3,-1-10 3,-4-4 2,-2-10 1,-6-5-1,-5-5 3,0-3 0,-4-7 1,-2-1-1,-2-12 1,10-6-1,1-14-2,10-11 0,9-16-1,14-6-3,8-8-4,10-4-1,11 2-2,4 7-3,4 12 0,-1 11-1,1 18 0,0 13-2,-6 17 0,-6 13 0,0 13 2,-7 8-1,-5 8 2,-1 3-1,-5 7 0,-8 2 1,-3-6 1,-8-5 0,-2-8 0,-4-7 2,-1-10 2,1-3 1,1-19 0,8-10 2,5-14 1,11-9 1,11-13 2,5-6 0,3-9-2,7 2 0,-10 3 0,1 5-2,-16 14-3,-9 13-3,-12 15-3,-7 13 1,-10 13-1,-10 7-1,0 8 0,-2 4 2,4-4 2,5-2 2,3-8 2,6-9-1,7-10 1,10-11 1,7-12 0,8-13-2,5-6-2,3-1-1,4 1-1,-8 6-2,-2 11-2,-7 9 0,-11 19-1,-4 15 3,-7 11 2,-4 1-2,-4 1 3,-2 2 1,10-10 2,1-7 0,12-17 1,7-11 0,4-13-2,9-9 2,9-6-6,8-4 3,0 4-1,-1 6-3,-14 7-2,-6 15-2,-11 11 2,-11 14-1,-11 6 4,-2 10 5,-11-6 3,11-1 3,11-14 5,8-3 3,7-21 0,9-5 2,5-19-1,4-17-5,3-10-2,-2 3-3,-13-4 3,-8 8-2,-17 5 0,-7 11-3,-13 14 0,-9 12-2,-21 19-1,0 0-3,0 0-10,0 0-14,0 0-44,0 0-81,7 19-3,-7-19-2,-33 2-1,3 0 27</inkml:trace>
  <inkml:trace contextRef="#ctx0" brushRef="#br0" timeOffset="9722.0137">9559 10458 221,'0'-35'115,"-4"9"3,4 4-60,0 22-20,0 0-18,0 0-9,23-4-7,-9 23-3,9 18-1,3 13-6,0 15 5,4 13-3,0 15 3,0 7 1,-4 6 2,-7 0 0,3-11-2,-9-14 5,0-12-8,-5-17-5,9-19-37,-17-33-68,24-18 1,-9-25-3,-4-33-2,6-11 48</inkml:trace>
  <inkml:trace contextRef="#ctx0" brushRef="#br0" timeOffset="9942.014">10011 10375 217,'0'0'97,"19"5"2,-12 25-71,6 13-18,4 9 0,2 11-2,-1 9 6,7 6-3,-10 6 1,3 3-5,-1-5 0,-6-6-4,1-5-12,-5-14-16,-1-7-57,-5-7-23,-8-22-3,7-21 0,-32-6 23</inkml:trace>
  <inkml:trace contextRef="#ctx0" brushRef="#br0" timeOffset="11442.016">9602 11064 322,'0'0'119,"20"-35"-4,23 10-86,19-4-21,11-5-17,7-8-17,15 4-2,-3-1 0,0 13-3,-18 4 2,-10 9 5,-16 9 7,-5 14 8,-11 10 12,-11 12 5,-5 10 3,3 7 4,-6-1 0,0 4-1,4-4 0,-4-7 2,-2-4 2,1-16 0,-12-21-1,24 5-1,-5-20-1,-4-20 0,7-4-2,-7-13-1,2-5-6,-4-3-1,-6 6-5,-1 6 1,-14 13-2,-8 9 1,-5 13-5,-7 9 1,2 10 0,-6 5 0,8 0 0,-2 0 1,3-2 3,23-9 2,-18 13 3,18-13 1,35-15 0,2-3-1,14-12 2,11 2-6,7-1 4,5-1-8,5 4 3,-6 15-6,-10 11 2,-7 11 0,-11 17-2,-6 7 6,-13 6-6,-5 5 5,-4 1-4,-6-6 5,-7-8-1,-4-9 4,4-3 4,-4-21 0,0 0 2,-17-19 3,15-7 0,-4-15 1,12-7 0,-1-6-9,5-2-2,12 2-3,3 8 3,6 9-8,-1 11 3,8 13 1,-1 13-3,2 17 1,-3 5-6,1 9-1,-11-1-5,4 5 1,-8-7-6,-3 0 1,-11-9 0,-8-19 7,0 0 3,0 0 7,-6-23 3,0-8 1,10-1 6,2-3-2,3 2 3,8 1-6,2 10 3,7 9-5,4 15 1,0 14 4,-4-1-4,-2 7 1,0 3 0,-3-5 6,9-3-4,-6-15 2,8-8 1,0-14-3,3-5 4,0-8-3,3 0-1,-6-1-4,-6 3-2,-8 14-3,-18 17 0,27 0-2,-27 0 0,11 43 2,-6-8 0,1 2 6,5 2 0,-3-6 9,5-3 0,0-13 7,15-10-2,-4-14-3,2-12-2,0-12-5,1-6 3,-3-4-5,-2-6-4,-3 1-7,-13 7-1,-6 9 2,-10 2 0,10 28 1,-37-22-2,16 24-1,-9 2 1,6 5 1,4 2 3,1 0 0,19-11 2,-24 15 2,24-15 5,0 0 0,37-7 0,-5-8 2,13-6-2,7-5-1,4-5-2,11-1 0,-3-1-5,-8 5-3,-13 6-1,0 10 3,-13 11-3,-6 10 1,-9 9-1,-4 12 0,0 2 4,2 1 1,0 1 2,1-3 0,4-7 4,-1-5 2,4-6 2,1-15-1,4-7 1,-2-14 0,1-6-1,-7-10 0,1-8-2,-4-8 0,-4-1 1,-5 4-2,-6 5 0,-2 9 0,-4 6-1,-5 10-1,-7 11-5,1 14-7,-8 8-8,7 10-10,-8-3-26,7 8-55,-2 6-13,3-4-1,6 0 4,7-10 50</inkml:trace>
  <inkml:trace contextRef="#ctx0" brushRef="#br0" timeOffset="13212.0186">13107 10080 200,'24'5'100,"-7"3"0,-2 8-65,7 14-18,2 5-11,1 14-2,1 6-2,-6 16 1,-5-1 2,-11 5-3,-6-7 3,-11-3-2,-4-13 6,-1-7 1,-8-13 8,9-18-5,17-14 2,-15-26-1,22-14-3,10-11 2,9-14-5,12-11-3,5-9-7,7 1 5,-1 1-2,1 7 1,-7 7 4,0 8-1,-13 9 0,-4 11 1,-13 9 3,-2 8-3,-5 7-4,-6 17-2,0 0-1,0 0 1,-11 41-2,3-2-1,3 11-3,5 4 3,1 6 1,9 1 4,3-4-1,6-10 0,7-12 0,4-7 1,9-17-1,-2-7-1,4-12 1,2-10-2,-3-12 0,1-9-1,-4-7 2,0-6 2,-12 3 1,1-1 1,-8 6 3,-1 8 0,-4 7-2,-5 12 0,-8 17 0,0 0-4,24-2-2,-13 17-2,2 15-4,0 3 0,1 10-2,-3-2 2,0 3-2,-11-3 3,0-2 1,-4-7 5,2-12 5,2-20 2,0 0 3,0 0 1,6-39-1,15 0 1,7-11 1,5-2-5,3-2-4,1 4 0,0 7 0,-5 10-6,-8 11 1,1 16-1,-25 6 0,24 26-1,-16-2 1,3 0-1,0 2 1,2 0 4,0-5 1,6-8 1,1-13-1,3-11-1,3-12-1,-2-10 1,0-4-1,-3-4 2,1 4-1,-7 2-1,-3 9-2,-7 9 2,-5 17-1,0 0-1,-24 37 0,9 0-1,-2 6-1,0 5 1,8 8 2,-2-2 3,11-6-1,5-5 3,10-10-1,8-11-1,9-12-1,5-10-1,6-15 3,0-6-4,5-7 0,-5-1-2,-3 1 1,-9 0-1,-3 6-1,-9 7-1,-19 15 0,0 0 2,0 0-1,0 20 2,0-20 0,-11 26 4,11-26 1,-6 23 3,6-23 2,0 0 1,0 0 0,25-2-1,-9-8-1,5 3-4,1-2 1,-1 7-3,3 6-2,2 7-3,-9 11 0,-4 4 0,0 6 1,-2 1 2,-3-1-1,3-6 3,-5-8 1,-6-18 1,15 15 1,-15-15-5,17-33-3,-12-3-2,-3-5 2,-2-9 0,-2-5 1,-2 1 1,-3 4-1,-1 7 3,-1 10 1,5 8 1,-1 9-1,5 16-3,0 0 0,0 0-1,32 18 1,-8-1-2,8 0 2,-1-1-5,5 5 1,1-6-1,-5-1-2,-6-2 0,-3-1-2,-23-11 3,26 26 1,-26-26 4,18 29 2,-6-12 2,-12-17 6,26 28 0,-9-21 4,7-3 2,-5-9 0,7-7 0,-2-8 1,2-4-2,-3-2-3,-5 2 0,-3 1-3,-4 3-3,-11 20-5,12-20-2,-12 20-1,0 0 1,0 0-3,5 16 1,-5-16 3,0 0 3,0 0 3,26-9 1,-1-6 0,5-5-3,7-4 2,0 1-5,3 3-4,-3 7-4,-4 17 1,-18 16 2,-9 17 1,-19 17 5,-13 13 0,-15 7 4,-10 4 1,1-2 7,-10-11 0,4-11 0,2-15-8,7-18-15,10-18-113,-2-8-5,12-16 1,3-8-6,9-9-2</inkml:trace>
  <inkml:trace contextRef="#ctx0" brushRef="#br0" timeOffset="13692.0192">12096 11224 236,'2'20'97,"11"17"1,9 13-69,-3 17-11,7 19-3,-2 14 4,3 13-1,-5 2 3,-3 4-1,-8-4-2,-4-7-6,-7-19-7,0-15-2,-5-16-9,-1-30-31,6-28-74,0 0-4,-13-63-1,13-4 0,-7-22 9</inkml:trace>
  <inkml:trace contextRef="#ctx0" brushRef="#br0" timeOffset="14762.0207">12139 11318 321,'-6'-37'114,"6"13"-8,6 7-87,-6 17-13,19 4-8,-6 16-1,0 12-2,0 11 0,0 7 0,2 11 4,-2 6-1,-6 0 3,1-4 0,1-7 3,-1-4-2,7-10 4,9-6-1,6-14 1,13-13 0,5-12-2,8-20-1,6-10-7,-4-6 2,-4-4-2,-9 0 6,-8 3-3,-9 4-1,-9 10-1,-19 26 4,0 0 7,0 0-2,6 34 4,-10-6-7,2 3 4,2 4 2,2 1 4,7-3-5,-1-7 1,7-5-2,2-8 1,7-6-1,6-7-1,3-11-4,8-11-1,-1-6 4,1-8-7,2-4 3,-12-1-4,-1 0 0,-9 7-4,-10 8 7,-16 10-3,5 16-1,-30-8 0,5 14 0,1 3 1,-2 0 3,2 1 2,3-3 0,4-5 3,17-2 0,0 0 2,-7-33-1,20 1 0,7-7-1,5-6-1,10-7-4,3 4 0,5 5-4,1 16 0,5 12-1,-6 22 1,0 15 1,-4 17-2,-3 13 5,-6 12 1,-1-1-2,-8-6 3,0-5 0,-5-13 3,1-5 1,-4-16 1,2-12 1,8-17-7,1-12 6,2-10-3,10-8 2,-3-9-5,8-9 2,-3-6-3,-3 5-4,-9 4 8,-1 10-4,-10 5 2,-4 10-1,-6 10 1,-5 21-1,0-20 1,0 20-1,0 0-1,0 0 1,0 0 1,0 0 0,0 0-1,0 0-2,0 0 1,0 0 3,0 0-2,0 0 0,0 0-1,0 0 1,0 0 1,0 0 2,0 0 2,0 0 0,0 0-1,13-17 1,-13 17 0,4-17-3,-4 17 1,4-18 1,-4 18-5,9-19-7,-9 19-3,0 0-7,0 0-16,10 17-47,-7 11-54,-1 3-4,-2 8 3,-5 10 1,-3 3 42</inkml:trace>
  <inkml:trace contextRef="#ctx0" brushRef="#br0" timeOffset="15472.0217">13054 11619 372,'0'0'107,"0"0"-20,0 0-37,0-18-27,0 18-9,-5-23-10,5 23-1,-11-20-2,11 20-4,-25-15 1,7 11-1,-1 6-1,-5 6 1,-3 3 0,3 11 0,-2 0-14,7 8-18,-3 0-58,14-4-23,8 2-2,2-12-2,15 1 0</inkml:trace>
  <inkml:trace contextRef="#ctx0" brushRef="#br0" timeOffset="16282.0229">13422 11896 261,'12'-26'103,"-7"-9"3,-3-8-88,9 4 1,-11-9-6,4-1 2,-13-5-4,-3-3 2,-8-3-5,-4 1-3,-6 7-3,-2 2-2,-5 9 2,-1 6-3,7 11 2,1 7 0,9 9-2,4 7 3,17 1 1,-17 16 0,17-16 1,19 24 2,4-12 2,8-1-2,12-2 2,11-2-1,-1-3-1,3 2-4,-2 5-1,-4 2-1,-3 7-1,-9 10-1,-12 7-1,-4 6 1,-7 9 1,-4 4 0,2-4 4,-1-6-3,-5-9 5,4-7 0,4-10 5,8-14-3,1-21-1,2-9 5,0-19-4,4-9 2,-4-18-4,4-14-1,-6-16-2,-11-1 0,-3-1 3,-8 6-2,-2 8 3,-6 14-5,-1 18 1,-1 19-2,-7 21 1,15 16 0,-24 35-3,16 6 0,7 22-1,1 9 4,1 12 1,7 3 3,9 2-3,5-7 3,4-10-1,4-12-7,4-14-26,-2-12-101,5-23 0,4-15-2,-9-14 0,-2-10-5</inkml:trace>
  <inkml:trace contextRef="#ctx0" brushRef="#br0" timeOffset="16432.0231">13977 11285 433,'0'0'143,"0"0"-3,38-34-110,35 10-25,27-2-125,12-5-9,17-12-10,10-5-5,8 1-5</inkml:trace>
  <inkml:trace contextRef="#ctx0" brushRef="#br0" timeOffset="17212.0242">17622 8919 303,'-2'-24'119,"4"0"-27,11-10-63,12 5-11,5-1-6,9 8-5,9 10-5,3 14-4,3 21-1,4 12 2,2 17-4,1 4 4,1 5-1,-6-2 4,2-9 0,2-12 2,1-20 1,3-16-1,-2-17 1,5-13-1,0-13 0,2-3-2,-2-4-1,1 7-2,-7 9-2,-5 14-1,-3 10 0,-5 16 0,-7 10 0,-3 8 0,1 6 5,2-3 3,-4-6 2,8-10 1,2-11 2,3-8 0,6-9 0,-3-13-1,-1-11 0,-3-2-3,-10 2-2,-7 4-1,-8 5-4,-5 4-2,-19 26-1,0 0-10,16 12-23,-27 23-80,9-2-8,-7 12-1,2-2 2,-5 7 38</inkml:trace>
  <inkml:trace contextRef="#ctx0" brushRef="#br0" timeOffset="17722.0249">18809 9151 203,'20'-24'103,"-20"24"0,19 19-71,-8 1-13,2 13-7,6 18-6,0 14 1,3 13 1,-2 14 1,-3 11 1,-2 15 2,-9 3-2,-1 5 1,-10-7-3,-1-2 1,-1-7 2,-4-8-3,3-19 1,1-12-4,-3-21 3,8-11 0,-1-11 0,3-28-10,0 0-17,0 0-47,5-37-55,-5 3 0,-2-10-4,-5-4-2,-8-8 90</inkml:trace>
  <inkml:trace contextRef="#ctx0" brushRef="#br0" timeOffset="17952.0252">18562 10328 283,'11'19'117,"-11"-19"0,26 11-94,4 4-7,-2 2-5,13 1-3,2 5-2,8 1-2,5-2-5,0-5-17,11-1-48,-3-4-52,1-11 1,-1-4-4,-3-10 3,-5-2 93</inkml:trace>
  <inkml:trace contextRef="#ctx0" brushRef="#br0" timeOffset="18102.0254">19362 10423 298,'-38'30'125,"-7"11"-41,-9-6-36,9 10-13,-3-8-9,5 0-25,7-6-114,5 3-6,4-19-6,9-6-3,-1-7-3</inkml:trace>
  <inkml:trace contextRef="#ctx0" brushRef="#br0" timeOffset="37212.0522">19603 11532 309,'5'-17'121,"-5"-3"0,-5 1-80,5 19-17,0-35-8,0 16-8,0 19-7,-12-28-2,12 28-1,-37-14-1,9 21-4,-11 6 0,0 13-4,-6 6 2,2 12 7,0 8-3,13 4 4,11-2-2,19-4 7,19-6-4,11-6 6,15-11-6,14-10-2,3-8-3,0 1-3,-6-1-1,-11 10-1,-8 3-1,-18 11-2,-16 6 3,-14 10 2,-11 1 9,1-6 5,-3-3 11,0-11 1,9-13 0,15-17 0,-12-34-2,26-16-3,15-19-10,5-16-7,9-6-6,11 0-7,-9 5 0,4 20-3,-6 14 1,-6 26 3,-7 26 6,-11 29 4,-6 18-2,-6 10 5,4 6 1,2 2 8,-1 0-1,-1-9 3,2-6 2,0-18 6,4-10-2,-2-20 0,9-15 0,-3-17-4,3-12-4,-2-20-5,-3-5 1,-12 1-11,1-3 4,-10 9-5,-11 14 3,-11 13-4,-14 10 8,3 21-3,-3 6 2,9 2-2,2 1 3,9 2 3,18-9 2,0 0 1,41 10 1,4-20-2,9 1-4,4 0 0,3-4-6,-5 5-3,-7 3-5,-10 10 2,-11 7-3,-7 19 6,-12 8 1,-5 9 8,2 4 0,3 2 7,-2 0 4,5-7 1,2-7 6,3-17 1,13-12 0,-2-19-1,8-5-1,-5-16-1,5-12 3,-4-11-10,-2 0-1,-4-2-3,-6 8 6,-8 7-6,-5 7 3,-3 8-7,-4 24-2,2-19 2,-2 19-1,0 0-2,0 0-2,0 0 0,0 0 2,0 0 4,0 0 0,0 0 3,0 0 0,0 0 0,0 0 0,0 0 0,0 0 1,0 0 0,0 0-3,0 0 0,0 0 2,0 0 0,0 0 0,0 0 0,0 0-1,0 0 0,0 0 2,0 0 1,0 0-2,0 0-2,0 0 1,0 0-1,0 0-2,0 0-4,0 0-1,0 0-1,16 17 1,-16-17 5,6 28-5,2-2 5,-1 2-4,4 1 9,-3 1-5,3 0 6,0-4-4,0-6 2,-3-1 2,-8-19 1,24 11 1,-24-11 1,26-9 3,-26 9-3,30-30-2,-15 10 1,2-1-4,2-3-3,-1 0 4,-5-2-6,0-2 5,-3 0-3,-3 0 6,-5-3-6,2-1 8,-10-1-3,6 1 1,-5 4 0,3 4-2,2 4-1,0 20-2,2-26-2,-2 26-3,0 0 1,24 0-2,-24 0 0,32 29-2,-16-4 2,3 4 1,0 5 0,0-1 2,-1 4 1,1-5 1,0-1 3,-1-6-2,5-7 5,-1-9-4,6-5-1,-2-6 1,6-11 0,4-3 1,1-12-4,-2 0 4,-3-7-5,-2-1 4,-9-1 1,-3 4 0,-7 3 1,-3 6-3,-8 5 2,0 19-1,-2-22-1,2 22-5,0 0 1,0 0-3,0 0-1,0 0-1,-11 22 1,11-5 0,0 9 0,0-2 4,0 6 1,2 0 1,3-1 1,1-1 3,5-4 3,8-3-4,5-10-1,8-4 2,5-7-2,6-9 1,6-10 0,-3-5-1,1-7-4,-2-6 2,-8-2 4,-9 5 1,-7 4 0,-8 4 0,-7 8 0,-6 18-2,2-17-3,-2 17-2,0 0 1,0 0-3,-8 21-2,2-5 1,5 8-1,1 4 2,0 2 2,0 3 6,7 1-2,4-4 3,8-8 0,7-4-3,11-6-23,5-11-101,14-4 0,2-8-8,3-6 0,1-4-4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9-08-29T04:52:54.76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5073 11580 61,'13'-37'73,"-2"20"-32,8-1-13,-4-1-13,13 1-2,-6-5-1,14 5 2,-1-1-3,5-3 1,6 0-3,5-1-4,12-3-1,10 4 0,2 2-2,11-3-1,2 3 3,9 3 0,4 6-2,3 0 1,8 9-1,1 4 1,8 2-3,2 3 3,2 4-1,-1 6 3,5-2-1,-4 5 1,-6-1 0,3 3-3,-10 4 1,-2 6-1,-3 1-1,-8 2-3,0 10 8,-11 5-6,-3 6 6,1 5-4,-11 8 4,-2 3-2,-6 2-1,-9 4 0,-4-3-5,-3-3 4,-8-1-6,-13-8 5,-4-7-3,-9-8 5,-4-7-1,-6-4 2,-7-9 1,-2-1 3,-9-4 2,-2-5 3,-6-7 4,1 2 4,-12-7 1,6-6 0,-14-15 1,8-7-3,-2-23-1,12-12-4,-2-23-4,14-7-7,14-12-1,12-1-3,20 3-10,12 8 2,17 15-4,6 18 5,11 27-1,2 14-2,13 15 5,-2 15-6,2 11 11,-5 7-5,5 4 5,0 0-7,2 2 3,2-3 1,1-1 0,3-2 5,-3-1-2,14-8 6,0-4-3,7-1 4,6-10-1,9-7 1,4-6-3,14-7 1,3-9 4,2-1-2,-3-8 6,3-3 1,-4-9 0,-10-1 2,-7-10-3,-6-4 0,-8-7-4,-7-6-1,0-11-6,-9-5-1,1-10 0,-3-3-3,0-5 5,-9 3-3,-4 2 2,-11 3 4,-6 8-6,-5 9 3,-17 13-6,-8 11 4,-8 9-1,-11 10 5,-8 5-2,-5 15-2,-18 15 3,15-18-2,-15 18 4,0 0-3,0 0-5,0 0-4,0 0 0,0 0-1,0 0 1,12 22 2,-12-22-1,18 28 1,-5-9 2,0-1 4,0 6 0,-13-24 1,29 28-1,-29-28 1,14 19 3,-14-19 0,0 0 0,0 0 1,0 0 2,0 0-1,0 0 2,0 0-2,0-17-3,0 17 3,0 0-3,0 0-1,0 0-5,0 0-1,0 0-10,0 0-22,0 0-61,0 0-46,-7 17 3,7-17-6,-19 0 4</inkml:trace>
  <inkml:trace contextRef="#ctx0" brushRef="#br0" timeOffset="1060.0013">15500 8592 377,'-6'-98'133,"-9"-1"-1,4 5-115,-19 4-8,-9 3-12,-15-2 2,-10-2-1,-14 0 0,-8-4 1,-9 2-3,-16 1-1,-12-3 1,-17 0 1,-23-1 1,-22-1-2,-18 1 5,-27 5-5,-24 0 7,-23 7-4,-16 6 4,-23 6 3,-12 12-12,-18 8 5,-13 11-5,-16 12 3,-12 6-4,-9 10 4,-11 11 1,-6 12-6,9 6 12,-3 9-4,3 12 4,5 11-4,6 11 4,3 19-3,12 12-4,16 10 2,20 15 0,21 11-1,22 12-3,22 5 4,31 18-2,29 3 3,25 6-3,14 11-1,27 4-3,20 10 6,23 6-6,31 1 1,28 1 2,31 5-2,31 7 3,28 1 2,28 3 2,36-4-3,31 2 5,30 4 2,29 0-1,33-3-4,26-1 6,26-5-2,34-6 0,18-11 5,33-8-3,21-20 0,35-14-2,10-23 7,29-21-9,16-14 6,25-28-5,7-17 0,11-30 0,6-18-2,2-26 2,-2-21-4,-11-31 6,-17-26-6,-22-30 4,-31-22 1,-36-24-3,-42-24 4,-49-25-3,-40-16 1,-55-17-4,-43-17 3,-48-9-6,-45-19 2,-48-14 1,-44-6 2,-48-5-1,-47-8-2,-52-2 0,-53 2 3,-72 2 1,-68 14-5,-69 22 1,-74 23-2,-81 32-1,-102 40-4,-91 44-5,-107 48-15,-79 62-47,-114 55-46,-90 63-5,-103 65-3,-74 68 1,-93 70 117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9-08-29T05:16:50.69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17426 9879 265,'0'0'126,"-15"-30"-1,4 14-82,11 16-10,-2-17-9,2 17-4,-4-22-4,4 22-6,-2-26-1,-3 7-4,-8-1-4,-6-4 3,-11-4-6,-7 0 2,-12 0-3,-9 4 6,-9 2-8,-2 5 5,-9 6-2,-1 11-1,-3 7 5,-4 8-4,4 9 3,-6 8-4,-2 5 5,1 6-4,-1 9 2,4 3-1,9 12 0,3 6-1,6 8 1,7 5-1,10 6-1,5 11 4,6 2 0,9 9 1,6 1-3,8 7 4,8 3 1,3 5 1,8 7-2,10-1-3,6 3 1,12-3-2,9-3 4,10-4-3,18-3-2,14-13-1,12-13 2,19-12 4,11-22-4,19-17 3,13-25-3,14-26 3,-1-28 0,4-18 2,-6-19 1,-11-14-2,-13-10-1,-13-12 3,-23-8-2,-14-2 2,-23-14-1,-13-8-1,-24-12-1,-10-11 4,-22-9-1,-18 4-2,-24 3 5,-19 4-5,-14 13 1,-13 20-1,-11 16-1,-5 21-9,-1 19-10,-2 10-38,14 25-86,7 21 1,13 15-6,10 11 3,9 9 44</inkml:trace>
  <inkml:trace contextRef="#ctx0" brushRef="#br0" timeOffset="560.0007">17833 11773 237,'12'21'97,"-12"-21"-15,-12 41-74,12 1 1,-5 18 0,5 21 7,-6 20-1,2 21 3,-7 14-1,-2 14 4,-6 6-9,-3 4 1,-2-10-9,-2-16-10,7-13-46,6-23-58,-4-29-4,21-25-4,-4-44 0,13-18 79</inkml:trace>
  <inkml:trace contextRef="#ctx0" brushRef="#br0" timeOffset="1020.0014">17888 12000 343,'-6'-56'137,"0"-7"2,6-6-95,19 15-10,-2-5-13,11 9-4,6 3-12,5 12 0,2 17-9,2 23-2,-10 27 4,-14 14-5,-10 21 3,-18 9-5,-6 13 6,-13-1-4,-4-7 3,-7-16-2,4-9-2,9-23 0,14-14 1,12-19 1,21 7-1,1-8 1,10 6 0,-8 12 2,1 7 2,-10 13 4,-12 11 0,-25 6 0,-12-4 2,-9 2 3,-11-13 1,-2-9 1,-2-17-2,2-15-8,9-15-11,8-16-44,15-2-70,15-2-4,12-4-2,10 5-4,6-1 50</inkml:trace>
  <inkml:trace contextRef="#ctx0" brushRef="#br0" timeOffset="2040.0028">23487 9307 275,'-17'-24'130,"-2"-6"3,-7-12-73,7 6-19,-10-8-11,2 1-9,-8-9-3,3 4-6,-5-6-4,-6 2-4,-6-2-3,-5 0 5,-11-3-6,-8-1-2,-19 0 1,-14 3-2,-18 1 2,-12 7-3,-17 8 4,-10 10-8,-9 8 6,-1 14 0,-3 18-1,-1 13 2,8 17-1,3 13 1,5 16-3,-1 14 3,1 20-2,2 4 4,4 7-3,6 6 3,1-1-2,6 1 1,12-4 0,8-2 0,10-3-1,11-1 1,10 0 0,10-1-1,18 3-1,14 6 2,12 2 2,20 1-2,21 5 3,14 4-1,22 9 1,14 3-1,13 7 7,19-1-7,13 5 1,13 0-1,21-2 4,20-5-2,19-8 0,20-12-2,25-23 0,20-17 2,21-30 0,13-16-1,9-33-1,-1-27-2,-3-27 3,-9-25-2,-14-20 2,-22-18-2,-27-18 2,-25-21 2,-29-25-2,-21-16 4,-36-18-3,-37-6 5,-39-10-7,-41-4 4,-40 5-2,-35 17-1,-36 25 0,-23 21-2,-18 27 0,-9 30-9,6 37-10,-1 26-28,31 35-102,7 24 2,32 16-5,29 19 0,31 16 6</inkml:trace>
  <inkml:trace contextRef="#ctx0" brushRef="#br0" timeOffset="2700.0037">23134 11606 401,'26'-28'131,"9"6"-4,8 16-112,8 10-7,1 11-7,8 18 3,-10 16-6,-1 18 4,-10 12-4,-5 18 5,-14 7-3,-14 6 4,-12-3-3,-5-8-1,-4-12 4,-4-13-3,3-18 12,4-26-3,12-30 1,0 0 0,30-58 0,0-14 3,8-21-4,5-20 3,7-16-10,-1-4-2,-5 3 1,-1 3 0,-13 12 1,-9 17-4,-6 14 4,-12 17-2,-4 21 1,-12 7 3,3 9-1,-3 8-3,13 22 1,-32-7-2,32 7 1,-31 18-2,14-3 0,4 4-2,-6-1 3,6 4-1,13-22-1,-21 32-6,21-32-9,-5 30-31,5-30-97,7 18 1,-7-18-5,0 0 0,21 13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41400" y="762000"/>
            <a:ext cx="4775200" cy="3581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572000"/>
            <a:ext cx="50292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37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4400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914400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EF38852-3B7A-4D26-8C1A-1F821DEAA2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148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8487CC-2F8E-4ECF-97F1-294BCB6A52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776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30425B-8A4B-4EA9-A0A9-6AA669232B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15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768D24-912B-47D3-BC75-F393116243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193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441753-9EF1-449C-A006-227357DE2A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824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9A6060-6A52-404C-9897-ECB6C1836B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305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876D9-6189-48C0-9C66-19836A200F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552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CD90CA-D103-4AF7-A73D-BA2D46B6D2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913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CC87AE-0705-4B16-8E4F-7E1BD7BF5B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59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N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45B332-6CD0-44E1-920B-0853B693E3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6447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C2BD99-C18D-4306-92F8-0412699D48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791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9EFCBA-73F1-4A71-9E00-B35AD3383B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3398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IN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AB0AD5-5450-42DB-8838-6A4079E6FA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6527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4EDF74-E3F6-4067-851F-73028FC66C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1756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C7ED15-6AAF-4D42-B3B9-9A6006BA08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8320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1D54E-B5FE-4251-8C30-CD1C035DBB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523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A441793F-0DAA-4CF9-A0DE-C1B0087043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.xml"/><Relationship Id="rId5" Type="http://schemas.openxmlformats.org/officeDocument/2006/relationships/image" Target="../media/image15.emf"/><Relationship Id="rId4" Type="http://schemas.openxmlformats.org/officeDocument/2006/relationships/customXml" Target="../ink/ink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image" Target="../media/image5.png"/><Relationship Id="rId7" Type="http://schemas.openxmlformats.org/officeDocument/2006/relationships/image" Target="../media/image1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5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17.w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5.png"/><Relationship Id="rId4" Type="http://schemas.openxmlformats.org/officeDocument/2006/relationships/image" Target="../media/image18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7" Type="http://schemas.openxmlformats.org/officeDocument/2006/relationships/image" Target="../media/image20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customXml" Target="../ink/ink3.xml"/><Relationship Id="rId5" Type="http://schemas.openxmlformats.org/officeDocument/2006/relationships/image" Target="../media/image5.png"/><Relationship Id="rId4" Type="http://schemas.openxmlformats.org/officeDocument/2006/relationships/image" Target="../media/image19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1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20.wmf"/><Relationship Id="rId9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openxmlformats.org/officeDocument/2006/relationships/image" Target="../media/image5.png"/><Relationship Id="rId7" Type="http://schemas.openxmlformats.org/officeDocument/2006/relationships/image" Target="../media/image24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23.wmf"/><Relationship Id="rId4" Type="http://schemas.openxmlformats.org/officeDocument/2006/relationships/oleObject" Target="../embeddings/oleObject9.bin"/><Relationship Id="rId9" Type="http://schemas.openxmlformats.org/officeDocument/2006/relationships/image" Target="../media/image25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7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3.bin"/><Relationship Id="rId5" Type="http://schemas.openxmlformats.org/officeDocument/2006/relationships/image" Target="../media/image26.wmf"/><Relationship Id="rId4" Type="http://schemas.openxmlformats.org/officeDocument/2006/relationships/oleObject" Target="../embeddings/oleObject12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9.w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28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3" Type="http://schemas.openxmlformats.org/officeDocument/2006/relationships/oleObject" Target="../embeddings/oleObject16.bin"/><Relationship Id="rId7" Type="http://schemas.openxmlformats.org/officeDocument/2006/relationships/image" Target="../media/image3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7.bin"/><Relationship Id="rId5" Type="http://schemas.openxmlformats.org/officeDocument/2006/relationships/image" Target="../media/image5.png"/><Relationship Id="rId4" Type="http://schemas.openxmlformats.org/officeDocument/2006/relationships/image" Target="../media/image30.wmf"/><Relationship Id="rId9" Type="http://schemas.openxmlformats.org/officeDocument/2006/relationships/image" Target="../media/image32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.bin"/><Relationship Id="rId3" Type="http://schemas.openxmlformats.org/officeDocument/2006/relationships/oleObject" Target="../embeddings/oleObject19.bin"/><Relationship Id="rId7" Type="http://schemas.openxmlformats.org/officeDocument/2006/relationships/image" Target="../media/image3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20.bin"/><Relationship Id="rId11" Type="http://schemas.openxmlformats.org/officeDocument/2006/relationships/image" Target="../media/image36.wmf"/><Relationship Id="rId5" Type="http://schemas.openxmlformats.org/officeDocument/2006/relationships/image" Target="../media/image5.png"/><Relationship Id="rId10" Type="http://schemas.openxmlformats.org/officeDocument/2006/relationships/oleObject" Target="../embeddings/oleObject22.bin"/><Relationship Id="rId4" Type="http://schemas.openxmlformats.org/officeDocument/2006/relationships/image" Target="../media/image33.wmf"/><Relationship Id="rId9" Type="http://schemas.openxmlformats.org/officeDocument/2006/relationships/image" Target="../media/image35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39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customXml" Target="../ink/ink4.xml"/><Relationship Id="rId5" Type="http://schemas.openxmlformats.org/officeDocument/2006/relationships/image" Target="../media/image37.wmf"/><Relationship Id="rId4" Type="http://schemas.openxmlformats.org/officeDocument/2006/relationships/oleObject" Target="../embeddings/oleObject23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5.png"/><Relationship Id="rId4" Type="http://schemas.openxmlformats.org/officeDocument/2006/relationships/image" Target="../media/image38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39.wmf"/><Relationship Id="rId5" Type="http://schemas.openxmlformats.org/officeDocument/2006/relationships/oleObject" Target="../embeddings/oleObject26.bin"/><Relationship Id="rId4" Type="http://schemas.openxmlformats.org/officeDocument/2006/relationships/image" Target="../media/image28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5.png"/><Relationship Id="rId4" Type="http://schemas.openxmlformats.org/officeDocument/2006/relationships/image" Target="../media/image40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5.png"/><Relationship Id="rId4" Type="http://schemas.openxmlformats.org/officeDocument/2006/relationships/image" Target="../media/image41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43.wmf"/><Relationship Id="rId5" Type="http://schemas.openxmlformats.org/officeDocument/2006/relationships/oleObject" Target="../embeddings/oleObject30.bin"/><Relationship Id="rId4" Type="http://schemas.openxmlformats.org/officeDocument/2006/relationships/image" Target="../media/image42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5.png"/><Relationship Id="rId4" Type="http://schemas.openxmlformats.org/officeDocument/2006/relationships/image" Target="../media/image44.wm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5.png"/><Relationship Id="rId4" Type="http://schemas.openxmlformats.org/officeDocument/2006/relationships/image" Target="../media/image45.w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8.vml"/><Relationship Id="rId5" Type="http://schemas.openxmlformats.org/officeDocument/2006/relationships/image" Target="../media/image5.png"/><Relationship Id="rId4" Type="http://schemas.openxmlformats.org/officeDocument/2006/relationships/image" Target="../media/image46.w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wmf"/><Relationship Id="rId13" Type="http://schemas.openxmlformats.org/officeDocument/2006/relationships/oleObject" Target="../embeddings/oleObject39.bin"/><Relationship Id="rId3" Type="http://schemas.openxmlformats.org/officeDocument/2006/relationships/oleObject" Target="../embeddings/oleObject34.bin"/><Relationship Id="rId7" Type="http://schemas.openxmlformats.org/officeDocument/2006/relationships/oleObject" Target="../embeddings/oleObject36.bin"/><Relationship Id="rId12" Type="http://schemas.openxmlformats.org/officeDocument/2006/relationships/image" Target="../media/image51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48.wmf"/><Relationship Id="rId11" Type="http://schemas.openxmlformats.org/officeDocument/2006/relationships/oleObject" Target="../embeddings/oleObject38.bin"/><Relationship Id="rId5" Type="http://schemas.openxmlformats.org/officeDocument/2006/relationships/oleObject" Target="../embeddings/oleObject35.bin"/><Relationship Id="rId15" Type="http://schemas.openxmlformats.org/officeDocument/2006/relationships/image" Target="../media/image5.png"/><Relationship Id="rId10" Type="http://schemas.openxmlformats.org/officeDocument/2006/relationships/image" Target="../media/image50.wmf"/><Relationship Id="rId4" Type="http://schemas.openxmlformats.org/officeDocument/2006/relationships/image" Target="../media/image47.wmf"/><Relationship Id="rId9" Type="http://schemas.openxmlformats.org/officeDocument/2006/relationships/oleObject" Target="../embeddings/oleObject37.bin"/><Relationship Id="rId14" Type="http://schemas.openxmlformats.org/officeDocument/2006/relationships/image" Target="../media/image52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0.bin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54.wmf"/><Relationship Id="rId5" Type="http://schemas.openxmlformats.org/officeDocument/2006/relationships/oleObject" Target="../embeddings/oleObject41.bin"/><Relationship Id="rId4" Type="http://schemas.openxmlformats.org/officeDocument/2006/relationships/image" Target="../media/image53.wm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wmf"/><Relationship Id="rId3" Type="http://schemas.openxmlformats.org/officeDocument/2006/relationships/oleObject" Target="../embeddings/oleObject42.bin"/><Relationship Id="rId7" Type="http://schemas.openxmlformats.org/officeDocument/2006/relationships/oleObject" Target="../embeddings/oleObject4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29.wmf"/><Relationship Id="rId11" Type="http://schemas.openxmlformats.org/officeDocument/2006/relationships/image" Target="../media/image5.png"/><Relationship Id="rId5" Type="http://schemas.openxmlformats.org/officeDocument/2006/relationships/oleObject" Target="../embeddings/oleObject43.bin"/><Relationship Id="rId10" Type="http://schemas.openxmlformats.org/officeDocument/2006/relationships/image" Target="../media/image57.wmf"/><Relationship Id="rId4" Type="http://schemas.openxmlformats.org/officeDocument/2006/relationships/image" Target="../media/image55.wmf"/><Relationship Id="rId9" Type="http://schemas.openxmlformats.org/officeDocument/2006/relationships/oleObject" Target="../embeddings/oleObject45.bin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wmf"/><Relationship Id="rId13" Type="http://schemas.openxmlformats.org/officeDocument/2006/relationships/oleObject" Target="../embeddings/oleObject51.bin"/><Relationship Id="rId18" Type="http://schemas.openxmlformats.org/officeDocument/2006/relationships/image" Target="../media/image64.wmf"/><Relationship Id="rId3" Type="http://schemas.openxmlformats.org/officeDocument/2006/relationships/oleObject" Target="../embeddings/oleObject46.bin"/><Relationship Id="rId21" Type="http://schemas.openxmlformats.org/officeDocument/2006/relationships/image" Target="../media/image5.png"/><Relationship Id="rId7" Type="http://schemas.openxmlformats.org/officeDocument/2006/relationships/oleObject" Target="../embeddings/oleObject48.bin"/><Relationship Id="rId12" Type="http://schemas.openxmlformats.org/officeDocument/2006/relationships/image" Target="../media/image61.wmf"/><Relationship Id="rId17" Type="http://schemas.openxmlformats.org/officeDocument/2006/relationships/oleObject" Target="../embeddings/oleObject53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63.wmf"/><Relationship Id="rId20" Type="http://schemas.openxmlformats.org/officeDocument/2006/relationships/image" Target="../media/image65.wmf"/><Relationship Id="rId1" Type="http://schemas.openxmlformats.org/officeDocument/2006/relationships/vmlDrawing" Target="../drawings/vmlDrawing22.vml"/><Relationship Id="rId6" Type="http://schemas.openxmlformats.org/officeDocument/2006/relationships/image" Target="../media/image59.wmf"/><Relationship Id="rId11" Type="http://schemas.openxmlformats.org/officeDocument/2006/relationships/oleObject" Target="../embeddings/oleObject50.bin"/><Relationship Id="rId5" Type="http://schemas.openxmlformats.org/officeDocument/2006/relationships/oleObject" Target="../embeddings/oleObject47.bin"/><Relationship Id="rId15" Type="http://schemas.openxmlformats.org/officeDocument/2006/relationships/oleObject" Target="../embeddings/oleObject52.bin"/><Relationship Id="rId23" Type="http://schemas.openxmlformats.org/officeDocument/2006/relationships/image" Target="../media/image68.emf"/><Relationship Id="rId10" Type="http://schemas.openxmlformats.org/officeDocument/2006/relationships/image" Target="../media/image55.wmf"/><Relationship Id="rId19" Type="http://schemas.openxmlformats.org/officeDocument/2006/relationships/oleObject" Target="../embeddings/oleObject54.bin"/><Relationship Id="rId4" Type="http://schemas.openxmlformats.org/officeDocument/2006/relationships/image" Target="../media/image58.wmf"/><Relationship Id="rId9" Type="http://schemas.openxmlformats.org/officeDocument/2006/relationships/oleObject" Target="../embeddings/oleObject49.bin"/><Relationship Id="rId14" Type="http://schemas.openxmlformats.org/officeDocument/2006/relationships/image" Target="../media/image62.wmf"/><Relationship Id="rId22" Type="http://schemas.openxmlformats.org/officeDocument/2006/relationships/customXml" Target="../ink/ink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5" Type="http://schemas.openxmlformats.org/officeDocument/2006/relationships/image" Target="../media/image5.png"/><Relationship Id="rId4" Type="http://schemas.openxmlformats.org/officeDocument/2006/relationships/image" Target="../media/image66.wmf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wmf"/><Relationship Id="rId13" Type="http://schemas.openxmlformats.org/officeDocument/2006/relationships/oleObject" Target="../embeddings/oleObject61.bin"/><Relationship Id="rId3" Type="http://schemas.openxmlformats.org/officeDocument/2006/relationships/oleObject" Target="../embeddings/oleObject56.bin"/><Relationship Id="rId7" Type="http://schemas.openxmlformats.org/officeDocument/2006/relationships/oleObject" Target="../embeddings/oleObject58.bin"/><Relationship Id="rId12" Type="http://schemas.openxmlformats.org/officeDocument/2006/relationships/image" Target="../media/image70.wmf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9.wmf"/><Relationship Id="rId1" Type="http://schemas.openxmlformats.org/officeDocument/2006/relationships/vmlDrawing" Target="../drawings/vmlDrawing24.vml"/><Relationship Id="rId6" Type="http://schemas.openxmlformats.org/officeDocument/2006/relationships/image" Target="../media/image67.wmf"/><Relationship Id="rId11" Type="http://schemas.openxmlformats.org/officeDocument/2006/relationships/oleObject" Target="../embeddings/oleObject60.bin"/><Relationship Id="rId5" Type="http://schemas.openxmlformats.org/officeDocument/2006/relationships/oleObject" Target="../embeddings/oleObject57.bin"/><Relationship Id="rId15" Type="http://schemas.openxmlformats.org/officeDocument/2006/relationships/oleObject" Target="../embeddings/oleObject62.bin"/><Relationship Id="rId10" Type="http://schemas.openxmlformats.org/officeDocument/2006/relationships/image" Target="../media/image69.wmf"/><Relationship Id="rId4" Type="http://schemas.openxmlformats.org/officeDocument/2006/relationships/image" Target="../media/image64.wmf"/><Relationship Id="rId9" Type="http://schemas.openxmlformats.org/officeDocument/2006/relationships/oleObject" Target="../embeddings/oleObject59.bin"/><Relationship Id="rId14" Type="http://schemas.openxmlformats.org/officeDocument/2006/relationships/image" Target="../media/image71.wmf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wmf"/><Relationship Id="rId3" Type="http://schemas.openxmlformats.org/officeDocument/2006/relationships/oleObject" Target="../embeddings/oleObject63.bin"/><Relationship Id="rId7" Type="http://schemas.openxmlformats.org/officeDocument/2006/relationships/oleObject" Target="../embeddings/oleObject6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73.wmf"/><Relationship Id="rId11" Type="http://schemas.openxmlformats.org/officeDocument/2006/relationships/image" Target="../media/image5.png"/><Relationship Id="rId5" Type="http://schemas.openxmlformats.org/officeDocument/2006/relationships/oleObject" Target="../embeddings/oleObject64.bin"/><Relationship Id="rId10" Type="http://schemas.openxmlformats.org/officeDocument/2006/relationships/image" Target="../media/image75.wmf"/><Relationship Id="rId4" Type="http://schemas.openxmlformats.org/officeDocument/2006/relationships/image" Target="../media/image72.wmf"/><Relationship Id="rId9" Type="http://schemas.openxmlformats.org/officeDocument/2006/relationships/oleObject" Target="../embeddings/oleObject66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72170" y="99989"/>
            <a:ext cx="8859129" cy="838200"/>
          </a:xfrm>
        </p:spPr>
        <p:txBody>
          <a:bodyPr/>
          <a:lstStyle/>
          <a:p>
            <a:r>
              <a:rPr lang="en-IN" sz="2800" dirty="0" smtClean="0">
                <a:latin typeface="Comic Sans MS" panose="030F0702030302020204" pitchFamily="66" charset="0"/>
              </a:rPr>
              <a:t>Second Order ODEs</a:t>
            </a:r>
            <a:endParaRPr lang="en-US" sz="2800" dirty="0" smtClean="0">
              <a:latin typeface="Comic Sans MS" panose="030F0702030302020204" pitchFamily="66" charset="0"/>
            </a:endParaRP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292100" y="5291405"/>
            <a:ext cx="85344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sz="4000" dirty="0" smtClean="0">
                <a:solidFill>
                  <a:srgbClr val="FF3399"/>
                </a:solidFill>
                <a:latin typeface="Brush Script MT" panose="03060802040406070304" pitchFamily="66" charset="0"/>
              </a:rPr>
              <a:t>Understanding of Higher Order Physics &amp; Complex Geometries in </a:t>
            </a:r>
            <a:r>
              <a:rPr lang="en-IN" sz="4000" dirty="0" err="1" smtClean="0">
                <a:solidFill>
                  <a:srgbClr val="FF3399"/>
                </a:solidFill>
                <a:latin typeface="Brush Script MT" panose="03060802040406070304" pitchFamily="66" charset="0"/>
              </a:rPr>
              <a:t>Thermofluids</a:t>
            </a:r>
            <a:r>
              <a:rPr lang="en-IN" sz="4000" dirty="0" smtClean="0">
                <a:solidFill>
                  <a:srgbClr val="FF3399"/>
                </a:solidFill>
                <a:latin typeface="Brush Script MT" panose="03060802040406070304" pitchFamily="66" charset="0"/>
              </a:rPr>
              <a:t> </a:t>
            </a:r>
            <a:r>
              <a:rPr lang="en-US" sz="4000" dirty="0" smtClean="0">
                <a:solidFill>
                  <a:srgbClr val="FF3399"/>
                </a:solidFill>
                <a:latin typeface="Brush Script MT" panose="03060802040406070304" pitchFamily="66" charset="0"/>
              </a:rPr>
              <a:t>….</a:t>
            </a:r>
            <a:endParaRPr lang="en-US" sz="4000" dirty="0">
              <a:solidFill>
                <a:srgbClr val="FF3399"/>
              </a:solidFill>
              <a:latin typeface="Brush Script MT" panose="03060802040406070304" pitchFamily="66" charset="0"/>
            </a:endParaRPr>
          </a:p>
        </p:txBody>
      </p:sp>
      <p:sp>
        <p:nvSpPr>
          <p:cNvPr id="3076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1358900" y="3714750"/>
            <a:ext cx="6400800" cy="1447800"/>
          </a:xfrm>
        </p:spPr>
        <p:txBody>
          <a:bodyPr/>
          <a:lstStyle/>
          <a:p>
            <a:pPr eaLnBrk="1" hangingPunct="1"/>
            <a:endParaRPr lang="en-US" sz="1600" i="1" smtClean="0"/>
          </a:p>
          <a:p>
            <a:pPr eaLnBrk="1" hangingPunct="1"/>
            <a:r>
              <a:rPr lang="en-US" sz="1600" b="1" smtClean="0">
                <a:latin typeface="Script MT Bold" panose="03040602040607080904" pitchFamily="66" charset="0"/>
              </a:rPr>
              <a:t>P M V Subbarao</a:t>
            </a:r>
          </a:p>
          <a:p>
            <a:pPr eaLnBrk="1" hangingPunct="1"/>
            <a:r>
              <a:rPr lang="en-US" sz="1600" i="1" smtClean="0"/>
              <a:t>Professor</a:t>
            </a:r>
          </a:p>
          <a:p>
            <a:pPr eaLnBrk="1" hangingPunct="1"/>
            <a:r>
              <a:rPr lang="en-US" sz="1600" i="1" smtClean="0"/>
              <a:t>Mechanical Engineering Department</a:t>
            </a:r>
          </a:p>
          <a:p>
            <a:pPr eaLnBrk="1" hangingPunct="1"/>
            <a:r>
              <a:rPr lang="en-US" sz="1600" i="1" smtClean="0"/>
              <a:t>I I T Delhi</a:t>
            </a:r>
          </a:p>
        </p:txBody>
      </p:sp>
      <p:pic>
        <p:nvPicPr>
          <p:cNvPr id="46089" name="Rectangle 1945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0" y="1676400"/>
            <a:ext cx="4071938" cy="177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reflection blurRad="6350" stA="50000" endA="300" endPos="55500" dist="101600" dir="5400000" sy="-100000" algn="bl" rotWithShape="0"/>
          </a:effectLst>
          <a:scene3d>
            <a:camera prst="perspectiveHeroicExtremeRightFacing"/>
            <a:lightRig rig="threePt" dir="t"/>
          </a:scene3d>
          <a:sp3d>
            <a:bevelT w="165100" prst="coolSlant"/>
          </a:sp3d>
        </p:spPr>
      </p:pic>
      <p:grpSp>
        <p:nvGrpSpPr>
          <p:cNvPr id="3078" name="Group 7"/>
          <p:cNvGrpSpPr>
            <a:grpSpLocks/>
          </p:cNvGrpSpPr>
          <p:nvPr/>
        </p:nvGrpSpPr>
        <p:grpSpPr bwMode="auto">
          <a:xfrm>
            <a:off x="-12700" y="22225"/>
            <a:ext cx="9144000" cy="6858000"/>
            <a:chOff x="0" y="0"/>
            <a:chExt cx="5760" cy="4320"/>
          </a:xfrm>
        </p:grpSpPr>
        <p:grpSp>
          <p:nvGrpSpPr>
            <p:cNvPr id="3081" name="Group 8"/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1" name="Rectangle 9"/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  <p:sp>
            <p:nvSpPr>
              <p:cNvPr id="3092" name="Rectangle 10"/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</p:grpSp>
        <p:grpSp>
          <p:nvGrpSpPr>
            <p:cNvPr id="3082" name="Group 11"/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89" name="Rectangle 12"/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  <p:sp>
            <p:nvSpPr>
              <p:cNvPr id="3090" name="Rectangle 13"/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</p:grpSp>
        <p:grpSp>
          <p:nvGrpSpPr>
            <p:cNvPr id="3083" name="Group 14"/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7" name="Rectangle 15"/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  <p:sp>
            <p:nvSpPr>
              <p:cNvPr id="3088" name="Rectangle 16"/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</p:grpSp>
        <p:grpSp>
          <p:nvGrpSpPr>
            <p:cNvPr id="3084" name="Group 17"/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5" name="Rectangle 18"/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  <p:sp>
            <p:nvSpPr>
              <p:cNvPr id="3086" name="Rectangle 19"/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26" name="Ink 19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0634663" y="6629400"/>
              <a:ext cx="1587" cy="1588"/>
            </p14:xfrm>
          </p:contentPart>
        </mc:Choice>
        <mc:Fallback xmlns="">
          <p:pic>
            <p:nvPicPr>
              <p:cNvPr id="1026" name="Ink 19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593401" y="6588112"/>
                <a:ext cx="84111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27" name="Ink 21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0579100" y="1719263"/>
              <a:ext cx="1588" cy="1587"/>
            </p14:xfrm>
          </p:contentPart>
        </mc:Choice>
        <mc:Fallback xmlns="">
          <p:pic>
            <p:nvPicPr>
              <p:cNvPr id="1027" name="Ink 21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537812" y="1678001"/>
                <a:ext cx="84164" cy="84111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58837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31215" y="213112"/>
            <a:ext cx="6221412" cy="838200"/>
          </a:xfrm>
        </p:spPr>
        <p:txBody>
          <a:bodyPr/>
          <a:lstStyle/>
          <a:p>
            <a:r>
              <a:rPr lang="en-US" sz="2800" dirty="0" smtClean="0"/>
              <a:t>A True Design Reason behind Geometry of Natural Systems…..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1048008" y="1126728"/>
            <a:ext cx="2209800" cy="3352800"/>
            <a:chOff x="432" y="672"/>
            <a:chExt cx="1433" cy="2386"/>
          </a:xfrm>
        </p:grpSpPr>
        <p:pic>
          <p:nvPicPr>
            <p:cNvPr id="21514" name="Picture 5" descr="india_elephant.jpe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" y="672"/>
              <a:ext cx="1433" cy="2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515" name="Text Box 6"/>
            <p:cNvSpPr txBox="1">
              <a:spLocks noChangeArrowheads="1"/>
            </p:cNvSpPr>
            <p:nvPr/>
          </p:nvSpPr>
          <p:spPr bwMode="auto">
            <a:xfrm>
              <a:off x="432" y="2832"/>
              <a:ext cx="1049" cy="2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dirty="0"/>
                <a:t>Indian Elephant</a:t>
              </a:r>
            </a:p>
          </p:txBody>
        </p:sp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4639340" y="1307187"/>
            <a:ext cx="2287963" cy="2696482"/>
            <a:chOff x="2705" y="672"/>
            <a:chExt cx="2831" cy="2378"/>
          </a:xfrm>
        </p:grpSpPr>
        <p:pic>
          <p:nvPicPr>
            <p:cNvPr id="21512" name="Picture 8" descr="elephant1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36" y="672"/>
              <a:ext cx="2640" cy="19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513" name="Text Box 9"/>
            <p:cNvSpPr txBox="1">
              <a:spLocks noChangeArrowheads="1"/>
            </p:cNvSpPr>
            <p:nvPr/>
          </p:nvSpPr>
          <p:spPr bwMode="auto">
            <a:xfrm>
              <a:off x="2705" y="2643"/>
              <a:ext cx="2831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dirty="0"/>
                <a:t>African Elephant</a:t>
              </a:r>
            </a:p>
          </p:txBody>
        </p:sp>
      </p:grpSp>
      <p:grpSp>
        <p:nvGrpSpPr>
          <p:cNvPr id="21509" name="Group 10"/>
          <p:cNvGrpSpPr>
            <a:grpSpLocks/>
          </p:cNvGrpSpPr>
          <p:nvPr/>
        </p:nvGrpSpPr>
        <p:grpSpPr bwMode="auto">
          <a:xfrm>
            <a:off x="4872893" y="4040716"/>
            <a:ext cx="3578225" cy="2667000"/>
            <a:chOff x="5638800" y="1143000"/>
            <a:chExt cx="3349764" cy="2519065"/>
          </a:xfrm>
        </p:grpSpPr>
        <p:pic>
          <p:nvPicPr>
            <p:cNvPr id="21510" name="Picture 3" descr="mammoths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8800" y="1143000"/>
              <a:ext cx="3349764" cy="1981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511" name="Rectangle 9"/>
            <p:cNvSpPr>
              <a:spLocks noChangeArrowheads="1"/>
            </p:cNvSpPr>
            <p:nvPr/>
          </p:nvSpPr>
          <p:spPr bwMode="auto">
            <a:xfrm>
              <a:off x="6172200" y="3200400"/>
              <a:ext cx="158569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dirty="0"/>
                <a:t>Mammoths</a:t>
              </a:r>
            </a:p>
          </p:txBody>
        </p:sp>
      </p:grpSp>
      <p:grpSp>
        <p:nvGrpSpPr>
          <p:cNvPr id="27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8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1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1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2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2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9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0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3" name="Group 32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7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8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4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5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9" name="Rectangle 1945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Rectangle 29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83330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-2345" y="57293"/>
            <a:ext cx="7104820" cy="1143000"/>
          </a:xfrm>
        </p:spPr>
        <p:txBody>
          <a:bodyPr/>
          <a:lstStyle/>
          <a:p>
            <a:r>
              <a:rPr lang="en-US" sz="2800" dirty="0" smtClean="0"/>
              <a:t>An Evolution to Perfect Heat Transfer is Essential for Sustainability </a:t>
            </a:r>
          </a:p>
        </p:txBody>
      </p:sp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886200"/>
            <a:ext cx="3630613" cy="267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4" name="AutoShape 5" descr="Crocodile"/>
          <p:cNvSpPr>
            <a:spLocks noChangeAspect="1" noChangeArrowheads="1"/>
          </p:cNvSpPr>
          <p:nvPr/>
        </p:nvSpPr>
        <p:spPr bwMode="auto">
          <a:xfrm>
            <a:off x="168275" y="-1825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/>
          </a:p>
        </p:txBody>
      </p:sp>
      <p:pic>
        <p:nvPicPr>
          <p:cNvPr id="33798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3886200"/>
            <a:ext cx="4462463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4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7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7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8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8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5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9" name="Group 28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3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0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1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2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5" name="Rectangle 1945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Rectangle 25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1393728"/>
            <a:ext cx="3889192" cy="2187671"/>
          </a:xfrm>
          <a:prstGeom prst="rect">
            <a:avLst/>
          </a:prstGeom>
        </p:spPr>
      </p:pic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5805" y="1227414"/>
            <a:ext cx="4323739" cy="2482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6" descr="http://www.esf.edu/efb/turner/Images/stegosaurus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9506" y="1238107"/>
            <a:ext cx="3967163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0541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3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39944" y="414207"/>
            <a:ext cx="7772400" cy="533400"/>
          </a:xfrm>
        </p:spPr>
        <p:txBody>
          <a:bodyPr/>
          <a:lstStyle/>
          <a:p>
            <a:r>
              <a:rPr lang="en-US" sz="2800" dirty="0"/>
              <a:t>The Bare Pentium 4 Processor</a:t>
            </a:r>
          </a:p>
        </p:txBody>
      </p:sp>
      <p:pic>
        <p:nvPicPr>
          <p:cNvPr id="279555" name="Picture 1027" descr="Pentium 4 process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530303"/>
            <a:ext cx="7805530" cy="4471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9556" name="Rectangle 1028"/>
          <p:cNvSpPr>
            <a:spLocks noChangeArrowheads="1"/>
          </p:cNvSpPr>
          <p:nvPr/>
        </p:nvSpPr>
        <p:spPr bwMode="auto">
          <a:xfrm>
            <a:off x="2578100" y="22860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IN"/>
          </a:p>
        </p:txBody>
      </p:sp>
      <p:sp>
        <p:nvSpPr>
          <p:cNvPr id="279557" name="Rectangle 1029"/>
          <p:cNvSpPr>
            <a:spLocks noChangeArrowheads="1"/>
          </p:cNvSpPr>
          <p:nvPr/>
        </p:nvSpPr>
        <p:spPr bwMode="auto">
          <a:xfrm>
            <a:off x="3035300" y="2286000"/>
            <a:ext cx="82296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IN"/>
          </a:p>
        </p:txBody>
      </p:sp>
      <p:grpSp>
        <p:nvGrpSpPr>
          <p:cNvPr id="21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2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5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5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6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3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7" name="Group 26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1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2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8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9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0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3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Rectangle 23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12521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Rectangle 2"/>
          <p:cNvSpPr>
            <a:spLocks noGrp="1" noChangeArrowheads="1"/>
          </p:cNvSpPr>
          <p:nvPr>
            <p:ph type="title"/>
          </p:nvPr>
        </p:nvSpPr>
        <p:spPr>
          <a:xfrm>
            <a:off x="705070" y="-11402"/>
            <a:ext cx="7772400" cy="987715"/>
          </a:xfrm>
        </p:spPr>
        <p:txBody>
          <a:bodyPr/>
          <a:lstStyle/>
          <a:p>
            <a:r>
              <a:rPr lang="en-US" sz="2800" dirty="0"/>
              <a:t>Heat Sinks for Pentium 4</a:t>
            </a:r>
          </a:p>
        </p:txBody>
      </p:sp>
      <p:pic>
        <p:nvPicPr>
          <p:cNvPr id="282628" name="Picture 4" descr="http://www.frostytech.com/articleimages/200601/cmptx04_tintegra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51" y="1888697"/>
            <a:ext cx="8382000" cy="3719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0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3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3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4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1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2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5" name="Group 24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9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0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6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7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8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1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85252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685800"/>
          </a:xfrm>
        </p:spPr>
        <p:txBody>
          <a:bodyPr/>
          <a:lstStyle/>
          <a:p>
            <a:r>
              <a:rPr lang="en-US" sz="2800"/>
              <a:t>Pentium 4 While Performing</a:t>
            </a:r>
          </a:p>
        </p:txBody>
      </p:sp>
      <p:grpSp>
        <p:nvGrpSpPr>
          <p:cNvPr id="283654" name="Group 6"/>
          <p:cNvGrpSpPr>
            <a:grpSpLocks/>
          </p:cNvGrpSpPr>
          <p:nvPr/>
        </p:nvGrpSpPr>
        <p:grpSpPr bwMode="auto">
          <a:xfrm>
            <a:off x="2460625" y="1744663"/>
            <a:ext cx="3217863" cy="3368675"/>
            <a:chOff x="-58" y="-29"/>
            <a:chExt cx="2027" cy="2122"/>
          </a:xfrm>
        </p:grpSpPr>
        <p:sp>
          <p:nvSpPr>
            <p:cNvPr id="283651" name="Rectangle 3"/>
            <p:cNvSpPr>
              <a:spLocks noChangeArrowheads="1"/>
            </p:cNvSpPr>
            <p:nvPr/>
          </p:nvSpPr>
          <p:spPr bwMode="auto">
            <a:xfrm>
              <a:off x="-58" y="-29"/>
              <a:ext cx="11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283652" name="Rectangle 4"/>
            <p:cNvSpPr>
              <a:spLocks noChangeArrowheads="1"/>
            </p:cNvSpPr>
            <p:nvPr/>
          </p:nvSpPr>
          <p:spPr bwMode="auto">
            <a:xfrm>
              <a:off x="0" y="0"/>
              <a:ext cx="1969" cy="20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sz="900">
                  <a:solidFill>
                    <a:srgbClr val="000000"/>
                  </a:solidFill>
                  <a:latin typeface="Verdana" panose="020B0604030504040204" pitchFamily="34" charset="0"/>
                </a:rPr>
                <a:t>  </a:t>
              </a:r>
              <a:r>
                <a:rPr lang="en-US" sz="20300">
                  <a:solidFill>
                    <a:srgbClr val="000000"/>
                  </a:solidFill>
                  <a:latin typeface="Verdana" panose="020B0604030504040204" pitchFamily="34" charset="0"/>
                </a:rPr>
                <a:t> </a:t>
              </a:r>
              <a:r>
                <a:rPr lang="en-US" sz="900">
                  <a:solidFill>
                    <a:srgbClr val="000000"/>
                  </a:solidFill>
                  <a:latin typeface="Verdana" panose="020B0604030504040204" pitchFamily="34" charset="0"/>
                </a:rPr>
                <a:t>                                                                                                   </a:t>
              </a:r>
            </a:p>
          </p:txBody>
        </p:sp>
      </p:grpSp>
      <p:pic>
        <p:nvPicPr>
          <p:cNvPr id="283653" name="Picture 5" descr="http://www.frostytech.com/articleimages/200601/cmptx04_tintegrat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136963"/>
            <a:ext cx="6400800" cy="5176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3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6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6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7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4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8" name="Group 27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2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3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9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0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1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4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Rectangle 24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99500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533400"/>
          </a:xfrm>
        </p:spPr>
        <p:txBody>
          <a:bodyPr/>
          <a:lstStyle/>
          <a:p>
            <a:r>
              <a:rPr lang="en-US" sz="2800"/>
              <a:t>Innovative Fin Designs</a:t>
            </a:r>
          </a:p>
        </p:txBody>
      </p:sp>
      <p:pic>
        <p:nvPicPr>
          <p:cNvPr id="358403" name="Picture 3" descr="http://www.ndm-heatexchangers.com/i/shots/Fin-grou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2737" y="1180595"/>
            <a:ext cx="6705600" cy="5336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0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3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3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4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1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2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5" name="Group 24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9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0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6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7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8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1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944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3142"/>
            <a:ext cx="7772400" cy="1143000"/>
          </a:xfrm>
        </p:spPr>
        <p:txBody>
          <a:bodyPr/>
          <a:lstStyle/>
          <a:p>
            <a:r>
              <a:rPr lang="en-IN" sz="2800" dirty="0" smtClean="0"/>
              <a:t>Newton as A Mathematician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6042" y="1300484"/>
            <a:ext cx="8686800" cy="1241006"/>
          </a:xfrm>
        </p:spPr>
        <p:txBody>
          <a:bodyPr/>
          <a:lstStyle/>
          <a:p>
            <a:r>
              <a:rPr lang="en-IN" sz="2400" dirty="0"/>
              <a:t>The search for general methods of integrating differential equations began when Isaac Newton </a:t>
            </a:r>
            <a:r>
              <a:rPr lang="en-IN" sz="2400" dirty="0" smtClean="0"/>
              <a:t>classified </a:t>
            </a:r>
            <a:r>
              <a:rPr lang="en-IN" sz="2400" dirty="0"/>
              <a:t>first order differential equations into three classes: </a:t>
            </a:r>
          </a:p>
        </p:txBody>
      </p: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0" name="Group 9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5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6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937294"/>
              </p:ext>
            </p:extLst>
          </p:nvPr>
        </p:nvGraphicFramePr>
        <p:xfrm>
          <a:off x="3232150" y="2859088"/>
          <a:ext cx="2830513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761" name="Equation" r:id="rId4" imgW="1180800" imgH="393480" progId="Equation.3">
                  <p:embed/>
                </p:oleObj>
              </mc:Choice>
              <mc:Fallback>
                <p:oleObj name="Equation" r:id="rId4" imgW="118080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232150" y="2859088"/>
                        <a:ext cx="2830513" cy="942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6503397"/>
              </p:ext>
            </p:extLst>
          </p:nvPr>
        </p:nvGraphicFramePr>
        <p:xfrm>
          <a:off x="3019425" y="3906838"/>
          <a:ext cx="3257550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762" name="Equation" r:id="rId6" imgW="1358640" imgH="393480" progId="Equation.3">
                  <p:embed/>
                </p:oleObj>
              </mc:Choice>
              <mc:Fallback>
                <p:oleObj name="Equation" r:id="rId6" imgW="135864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019425" y="3906838"/>
                        <a:ext cx="3257550" cy="942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9447390"/>
              </p:ext>
            </p:extLst>
          </p:nvPr>
        </p:nvGraphicFramePr>
        <p:xfrm>
          <a:off x="2867025" y="4910138"/>
          <a:ext cx="3560763" cy="100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763" name="Equation" r:id="rId8" imgW="1485720" imgH="419040" progId="Equation.3">
                  <p:embed/>
                </p:oleObj>
              </mc:Choice>
              <mc:Fallback>
                <p:oleObj name="Equation" r:id="rId8" imgW="148572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867025" y="4910138"/>
                        <a:ext cx="3560763" cy="1003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92437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0735"/>
            <a:ext cx="7772400" cy="677217"/>
          </a:xfrm>
        </p:spPr>
        <p:txBody>
          <a:bodyPr/>
          <a:lstStyle/>
          <a:p>
            <a:r>
              <a:rPr lang="en-IN" sz="2800" dirty="0" smtClean="0"/>
              <a:t>Origin  of Second Order ODEs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6057" y="1050087"/>
            <a:ext cx="8686800" cy="5582540"/>
          </a:xfrm>
        </p:spPr>
        <p:txBody>
          <a:bodyPr/>
          <a:lstStyle/>
          <a:p>
            <a:r>
              <a:rPr lang="en-IN" sz="2400" dirty="0"/>
              <a:t>Newton's second law of motion, </a:t>
            </a:r>
            <a:r>
              <a:rPr lang="en-IN" sz="2400" i="1" dirty="0"/>
              <a:t>ma = f</a:t>
            </a:r>
            <a:r>
              <a:rPr lang="en-IN" sz="2400" dirty="0"/>
              <a:t>, </a:t>
            </a:r>
            <a:r>
              <a:rPr lang="en-IN" sz="2400" dirty="0" smtClean="0"/>
              <a:t>has generated the first second order ODE, </a:t>
            </a:r>
            <a:r>
              <a:rPr lang="en-US" sz="2400" dirty="0"/>
              <a:t>"Principia </a:t>
            </a:r>
            <a:r>
              <a:rPr lang="en-US" sz="2400" dirty="0" err="1"/>
              <a:t>Mathematica</a:t>
            </a:r>
            <a:r>
              <a:rPr lang="en-US" sz="2400" dirty="0"/>
              <a:t> </a:t>
            </a:r>
            <a:r>
              <a:rPr lang="en-US" sz="2400" dirty="0" err="1"/>
              <a:t>Philosophiae</a:t>
            </a:r>
            <a:r>
              <a:rPr lang="en-US" sz="2400" dirty="0"/>
              <a:t> </a:t>
            </a:r>
            <a:r>
              <a:rPr lang="en-US" sz="2400" dirty="0" err="1" smtClean="0"/>
              <a:t>Naturalis</a:t>
            </a:r>
            <a:r>
              <a:rPr lang="en-US" sz="2400" dirty="0" smtClean="0"/>
              <a:t> (1686)“</a:t>
            </a:r>
            <a:r>
              <a:rPr lang="en-IN" sz="2400" dirty="0" smtClean="0"/>
              <a:t>.</a:t>
            </a:r>
            <a:endParaRPr lang="en-IN" sz="2400" dirty="0"/>
          </a:p>
          <a:p>
            <a:r>
              <a:rPr lang="en-IN" sz="2400" dirty="0" smtClean="0"/>
              <a:t>This due to the fact that the </a:t>
            </a:r>
            <a:r>
              <a:rPr lang="en-IN" sz="2400" dirty="0"/>
              <a:t>acceleration is the second time </a:t>
            </a:r>
            <a:r>
              <a:rPr lang="en-IN" sz="2400" dirty="0" smtClean="0"/>
              <a:t>derivative of </a:t>
            </a:r>
            <a:r>
              <a:rPr lang="en-IN" sz="2400" dirty="0"/>
              <a:t>the particle position function. </a:t>
            </a:r>
            <a:endParaRPr lang="en-IN" sz="2400" dirty="0" smtClean="0"/>
          </a:p>
          <a:p>
            <a:r>
              <a:rPr lang="en-IN" sz="2400" dirty="0" smtClean="0"/>
              <a:t>Second </a:t>
            </a:r>
            <a:r>
              <a:rPr lang="en-IN" sz="2400" dirty="0"/>
              <a:t>order </a:t>
            </a:r>
            <a:r>
              <a:rPr lang="en-IN" sz="2400" dirty="0" smtClean="0"/>
              <a:t>ODEs are </a:t>
            </a:r>
            <a:r>
              <a:rPr lang="en-IN" sz="2400" dirty="0"/>
              <a:t>more </a:t>
            </a:r>
            <a:r>
              <a:rPr lang="en-IN" sz="2400" dirty="0" smtClean="0"/>
              <a:t>difficult to solve </a:t>
            </a:r>
            <a:r>
              <a:rPr lang="en-IN" sz="2400" dirty="0"/>
              <a:t>than </a:t>
            </a:r>
            <a:r>
              <a:rPr lang="en-IN" sz="2400" dirty="0" smtClean="0"/>
              <a:t>first </a:t>
            </a:r>
            <a:r>
              <a:rPr lang="en-IN" sz="2400" dirty="0"/>
              <a:t>order </a:t>
            </a:r>
            <a:r>
              <a:rPr lang="en-IN" sz="2400" dirty="0" smtClean="0"/>
              <a:t>ODEs. </a:t>
            </a:r>
          </a:p>
          <a:p>
            <a:r>
              <a:rPr lang="en-IN" sz="2400" dirty="0"/>
              <a:t>Leonhard </a:t>
            </a:r>
            <a:r>
              <a:rPr lang="en-IN" sz="2400" dirty="0" smtClean="0"/>
              <a:t>Euler worked on a special class of second order ODEs, </a:t>
            </a:r>
            <a:r>
              <a:rPr lang="en-IN" sz="2400" i="1" dirty="0"/>
              <a:t>Miscellanea </a:t>
            </a:r>
            <a:r>
              <a:rPr lang="en-IN" sz="2400" i="1" dirty="0" err="1"/>
              <a:t>Berolinensia</a:t>
            </a:r>
            <a:r>
              <a:rPr lang="en-IN" sz="2400" dirty="0"/>
              <a:t>, </a:t>
            </a:r>
            <a:r>
              <a:rPr lang="en-IN" sz="2400" dirty="0" smtClean="0"/>
              <a:t>1743.</a:t>
            </a:r>
          </a:p>
          <a:p>
            <a:r>
              <a:rPr lang="en-IN" sz="2400" dirty="0"/>
              <a:t>Great mathematicians invented solutions for </a:t>
            </a:r>
            <a:r>
              <a:rPr lang="en-IN" sz="2400" dirty="0" smtClean="0"/>
              <a:t>SO-ODEs.</a:t>
            </a:r>
            <a:endParaRPr lang="en-IN" sz="2400" dirty="0"/>
          </a:p>
          <a:p>
            <a:r>
              <a:rPr lang="en-IN" sz="2400" dirty="0"/>
              <a:t>These are</a:t>
            </a:r>
            <a:r>
              <a:rPr lang="en-IN" sz="2400" dirty="0" smtClean="0"/>
              <a:t>: The </a:t>
            </a:r>
            <a:r>
              <a:rPr lang="en-IN" sz="2400" dirty="0"/>
              <a:t>Euler </a:t>
            </a:r>
            <a:r>
              <a:rPr lang="en-IN" sz="2400" dirty="0" err="1"/>
              <a:t>equidimensional</a:t>
            </a:r>
            <a:r>
              <a:rPr lang="en-IN" sz="2400" dirty="0"/>
              <a:t> </a:t>
            </a:r>
            <a:r>
              <a:rPr lang="en-IN" sz="2400" dirty="0" smtClean="0"/>
              <a:t>Equation, Sturm-</a:t>
            </a:r>
            <a:r>
              <a:rPr lang="en-IN" sz="2400" dirty="0" err="1" smtClean="0"/>
              <a:t>Liouville</a:t>
            </a:r>
            <a:r>
              <a:rPr lang="en-IN" sz="2400" dirty="0" smtClean="0"/>
              <a:t> </a:t>
            </a:r>
            <a:r>
              <a:rPr lang="en-IN" sz="2400" dirty="0"/>
              <a:t>Differential </a:t>
            </a:r>
            <a:r>
              <a:rPr lang="en-IN" sz="2400" dirty="0" smtClean="0"/>
              <a:t>Equations, Bessel </a:t>
            </a:r>
            <a:r>
              <a:rPr lang="en-IN" sz="2400" dirty="0"/>
              <a:t>Differential </a:t>
            </a:r>
            <a:r>
              <a:rPr lang="en-IN" sz="2400" dirty="0" smtClean="0"/>
              <a:t>Equation, Legendre’s </a:t>
            </a:r>
            <a:r>
              <a:rPr lang="en-IN" sz="2400" dirty="0"/>
              <a:t>Differential </a:t>
            </a:r>
            <a:r>
              <a:rPr lang="en-IN" sz="2400" dirty="0" smtClean="0"/>
              <a:t>equation, </a:t>
            </a:r>
            <a:r>
              <a:rPr lang="en-IN" sz="2400" dirty="0" err="1" smtClean="0"/>
              <a:t>Chebyshev’s</a:t>
            </a:r>
            <a:r>
              <a:rPr lang="en-IN" sz="2400" dirty="0" smtClean="0"/>
              <a:t> </a:t>
            </a:r>
            <a:r>
              <a:rPr lang="en-IN" sz="2400" dirty="0"/>
              <a:t>differential </a:t>
            </a:r>
            <a:r>
              <a:rPr lang="en-IN" sz="2400" dirty="0" smtClean="0"/>
              <a:t>equation.</a:t>
            </a:r>
          </a:p>
          <a:p>
            <a:r>
              <a:rPr lang="en-IN" sz="2400" dirty="0" smtClean="0"/>
              <a:t>Most of these included second space derivatives.</a:t>
            </a:r>
            <a:endParaRPr lang="en-IN" sz="2400" dirty="0"/>
          </a:p>
          <a:p>
            <a:endParaRPr lang="en-IN" sz="2400" dirty="0" smtClean="0"/>
          </a:p>
          <a:p>
            <a:endParaRPr lang="en-IN" sz="2400" dirty="0" smtClean="0"/>
          </a:p>
        </p:txBody>
      </p:sp>
      <p:grpSp>
        <p:nvGrpSpPr>
          <p:cNvPr id="19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0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3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3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4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1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2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5" name="Group 24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9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0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6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7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8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1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57078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772" y="216110"/>
            <a:ext cx="7164828" cy="838200"/>
          </a:xfrm>
        </p:spPr>
        <p:txBody>
          <a:bodyPr/>
          <a:lstStyle/>
          <a:p>
            <a:r>
              <a:rPr lang="en-IN" sz="2800" dirty="0" smtClean="0"/>
              <a:t>Present Definition of Second Order ODE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675" y="1305554"/>
            <a:ext cx="8539433" cy="751846"/>
          </a:xfrm>
        </p:spPr>
        <p:txBody>
          <a:bodyPr/>
          <a:lstStyle/>
          <a:p>
            <a:r>
              <a:rPr lang="en-IN" sz="2400" dirty="0"/>
              <a:t>A </a:t>
            </a:r>
            <a:r>
              <a:rPr lang="en-IN" sz="2400" dirty="0" smtClean="0"/>
              <a:t>general second </a:t>
            </a:r>
            <a:r>
              <a:rPr lang="en-IN" sz="2400" dirty="0"/>
              <a:t>order </a:t>
            </a:r>
            <a:r>
              <a:rPr lang="en-IN" sz="2400" dirty="0" smtClean="0"/>
              <a:t>differential </a:t>
            </a:r>
            <a:r>
              <a:rPr lang="en-IN" sz="2400" dirty="0"/>
              <a:t>equation for the function </a:t>
            </a:r>
            <a:r>
              <a:rPr lang="en-IN" sz="2400" i="1" dirty="0"/>
              <a:t>y</a:t>
            </a:r>
            <a:r>
              <a:rPr lang="en-IN" sz="2400" dirty="0"/>
              <a:t> is</a:t>
            </a:r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9477625"/>
              </p:ext>
            </p:extLst>
          </p:nvPr>
        </p:nvGraphicFramePr>
        <p:xfrm>
          <a:off x="2482056" y="2418182"/>
          <a:ext cx="3836988" cy="1065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577" name="Equation" r:id="rId3" imgW="1600200" imgH="444240" progId="Equation.3">
                  <p:embed/>
                </p:oleObj>
              </mc:Choice>
              <mc:Fallback>
                <p:oleObj name="Equation" r:id="rId3" imgW="1600200" imgH="4442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82056" y="2418182"/>
                        <a:ext cx="3836988" cy="10652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Content Placeholder 2"/>
          <p:cNvSpPr txBox="1">
            <a:spLocks/>
          </p:cNvSpPr>
          <p:nvPr/>
        </p:nvSpPr>
        <p:spPr bwMode="auto">
          <a:xfrm>
            <a:off x="541102" y="4235207"/>
            <a:ext cx="8319006" cy="582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IN" sz="2400" dirty="0" smtClean="0"/>
              <a:t>where </a:t>
            </a:r>
            <a:r>
              <a:rPr lang="en-IN" sz="2400" i="1" dirty="0" smtClean="0"/>
              <a:t>f &amp; g</a:t>
            </a:r>
            <a:r>
              <a:rPr lang="en-IN" sz="2400" dirty="0" smtClean="0"/>
              <a:t> are </a:t>
            </a:r>
            <a:r>
              <a:rPr lang="en-IN" sz="2400" dirty="0"/>
              <a:t>given functions on the interval </a:t>
            </a:r>
            <a:r>
              <a:rPr lang="en-IN" sz="2400" i="1" dirty="0"/>
              <a:t>I </a:t>
            </a:r>
            <a:r>
              <a:rPr lang="en-IN" sz="2400" i="1" dirty="0" smtClean="0">
                <a:sym typeface="Symbol" panose="05050102010706020507" pitchFamily="18" charset="2"/>
              </a:rPr>
              <a:t></a:t>
            </a:r>
            <a:r>
              <a:rPr lang="en-IN" sz="2400" i="1" dirty="0" smtClean="0"/>
              <a:t> Ɽ</a:t>
            </a:r>
            <a:r>
              <a:rPr lang="en-IN" sz="2400" dirty="0" smtClean="0"/>
              <a:t>.</a:t>
            </a:r>
          </a:p>
        </p:txBody>
      </p:sp>
      <p:grpSp>
        <p:nvGrpSpPr>
          <p:cNvPr id="21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2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5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5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6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3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7" name="Group 26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1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2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8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9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0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3" name="Rectangle 1945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Rectangle 23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95252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0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772" y="216110"/>
            <a:ext cx="7164828" cy="838200"/>
          </a:xfrm>
        </p:spPr>
        <p:txBody>
          <a:bodyPr/>
          <a:lstStyle/>
          <a:p>
            <a:r>
              <a:rPr lang="en-IN" sz="2800" dirty="0" smtClean="0"/>
              <a:t>Definition of Second Order Linear ODE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103" y="1305554"/>
            <a:ext cx="7772400" cy="751846"/>
          </a:xfrm>
        </p:spPr>
        <p:txBody>
          <a:bodyPr/>
          <a:lstStyle/>
          <a:p>
            <a:r>
              <a:rPr lang="en-IN" sz="2400" dirty="0"/>
              <a:t>A second order linear </a:t>
            </a:r>
            <a:r>
              <a:rPr lang="en-IN" sz="2400" dirty="0" smtClean="0"/>
              <a:t>differential </a:t>
            </a:r>
            <a:r>
              <a:rPr lang="en-IN" sz="2400" dirty="0"/>
              <a:t>equation for the function </a:t>
            </a:r>
            <a:r>
              <a:rPr lang="en-IN" sz="2400" i="1" dirty="0"/>
              <a:t>y</a:t>
            </a:r>
            <a:r>
              <a:rPr lang="en-IN" sz="2400" dirty="0"/>
              <a:t> is</a:t>
            </a:r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5440477"/>
              </p:ext>
            </p:extLst>
          </p:nvPr>
        </p:nvGraphicFramePr>
        <p:xfrm>
          <a:off x="2271713" y="2216150"/>
          <a:ext cx="4627562" cy="1004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419" name="Equation" r:id="rId3" imgW="1930320" imgH="419040" progId="Equation.3">
                  <p:embed/>
                </p:oleObj>
              </mc:Choice>
              <mc:Fallback>
                <p:oleObj name="Equation" r:id="rId3" imgW="193032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71713" y="2216150"/>
                        <a:ext cx="4627562" cy="10048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Content Placeholder 2"/>
          <p:cNvSpPr txBox="1">
            <a:spLocks/>
          </p:cNvSpPr>
          <p:nvPr/>
        </p:nvSpPr>
        <p:spPr bwMode="auto">
          <a:xfrm>
            <a:off x="443994" y="3447422"/>
            <a:ext cx="8319006" cy="2646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IN" sz="2400" dirty="0" smtClean="0"/>
              <a:t>where </a:t>
            </a:r>
            <a:r>
              <a:rPr lang="en-IN" sz="2400" i="1" dirty="0" smtClean="0">
                <a:sym typeface="Symbol" panose="05050102010706020507" pitchFamily="18" charset="2"/>
              </a:rPr>
              <a:t></a:t>
            </a:r>
            <a:r>
              <a:rPr lang="en-IN" sz="2400" i="1" baseline="-25000" dirty="0" smtClean="0"/>
              <a:t>1</a:t>
            </a:r>
            <a:r>
              <a:rPr lang="en-IN" sz="2400" i="1" dirty="0" smtClean="0"/>
              <a:t>,</a:t>
            </a:r>
            <a:r>
              <a:rPr lang="en-IN" sz="2400" i="1" dirty="0">
                <a:sym typeface="Symbol" panose="05050102010706020507" pitchFamily="18" charset="2"/>
              </a:rPr>
              <a:t> </a:t>
            </a:r>
            <a:r>
              <a:rPr lang="en-IN" sz="2400" i="1" dirty="0" smtClean="0">
                <a:sym typeface="Symbol" panose="05050102010706020507" pitchFamily="18" charset="2"/>
              </a:rPr>
              <a:t></a:t>
            </a:r>
            <a:r>
              <a:rPr lang="en-IN" sz="2400" i="1" baseline="-25000" dirty="0" smtClean="0"/>
              <a:t>0</a:t>
            </a:r>
            <a:r>
              <a:rPr lang="en-IN" sz="2400" i="1" dirty="0"/>
              <a:t>, </a:t>
            </a:r>
            <a:r>
              <a:rPr lang="en-IN" sz="2400" i="1" dirty="0" smtClean="0">
                <a:sym typeface="Symbol" panose="05050102010706020507" pitchFamily="18" charset="2"/>
              </a:rPr>
              <a:t></a:t>
            </a:r>
            <a:r>
              <a:rPr lang="en-IN" sz="2400" dirty="0" smtClean="0">
                <a:sym typeface="Symbol" panose="05050102010706020507" pitchFamily="18" charset="2"/>
              </a:rPr>
              <a:t> </a:t>
            </a:r>
            <a:r>
              <a:rPr lang="en-IN" sz="2400" dirty="0" smtClean="0"/>
              <a:t>are </a:t>
            </a:r>
            <a:r>
              <a:rPr lang="en-IN" sz="2400" dirty="0"/>
              <a:t>given functions on the interval </a:t>
            </a:r>
            <a:r>
              <a:rPr lang="en-IN" sz="2400" i="1" dirty="0"/>
              <a:t>I </a:t>
            </a:r>
            <a:r>
              <a:rPr lang="en-IN" sz="2400" i="1" dirty="0" smtClean="0">
                <a:sym typeface="Symbol" panose="05050102010706020507" pitchFamily="18" charset="2"/>
              </a:rPr>
              <a:t></a:t>
            </a:r>
            <a:r>
              <a:rPr lang="en-IN" sz="2400" i="1" dirty="0" smtClean="0"/>
              <a:t> Ɽ</a:t>
            </a:r>
            <a:r>
              <a:rPr lang="en-IN" sz="2400" dirty="0" smtClean="0"/>
              <a:t>.</a:t>
            </a:r>
          </a:p>
          <a:p>
            <a:r>
              <a:rPr lang="en-IN" sz="2400" dirty="0"/>
              <a:t>The </a:t>
            </a:r>
            <a:r>
              <a:rPr lang="en-IN" sz="2400" dirty="0" smtClean="0"/>
              <a:t>above ODE;</a:t>
            </a:r>
            <a:endParaRPr lang="en-IN" sz="2400" dirty="0"/>
          </a:p>
          <a:p>
            <a:r>
              <a:rPr lang="en-IN" sz="2400" dirty="0" smtClean="0"/>
              <a:t> </a:t>
            </a:r>
            <a:r>
              <a:rPr lang="en-IN" sz="2400" dirty="0"/>
              <a:t>is homogeneous </a:t>
            </a:r>
            <a:r>
              <a:rPr lang="en-IN" sz="2400" i="1" dirty="0" err="1" smtClean="0"/>
              <a:t>iff</a:t>
            </a:r>
            <a:r>
              <a:rPr lang="en-IN" sz="2400" dirty="0" smtClean="0"/>
              <a:t> </a:t>
            </a:r>
            <a:r>
              <a:rPr lang="en-IN" sz="2400" dirty="0"/>
              <a:t>the source </a:t>
            </a:r>
            <a:r>
              <a:rPr lang="en-IN" sz="2400" i="1" dirty="0">
                <a:sym typeface="Symbol" panose="05050102010706020507" pitchFamily="18" charset="2"/>
              </a:rPr>
              <a:t></a:t>
            </a:r>
            <a:r>
              <a:rPr lang="en-IN" sz="2400" i="1" dirty="0" smtClean="0"/>
              <a:t>(</a:t>
            </a:r>
            <a:r>
              <a:rPr lang="en-IN" sz="2400" i="1" dirty="0"/>
              <a:t>x</a:t>
            </a:r>
            <a:r>
              <a:rPr lang="en-IN" sz="2400" i="1" dirty="0" smtClean="0"/>
              <a:t>)</a:t>
            </a:r>
            <a:r>
              <a:rPr lang="en-IN" sz="2400" dirty="0" smtClean="0"/>
              <a:t> </a:t>
            </a:r>
            <a:r>
              <a:rPr lang="en-IN" sz="2400" dirty="0"/>
              <a:t>= 0 for all</a:t>
            </a:r>
            <a:r>
              <a:rPr lang="en-IN" sz="2400" i="1" dirty="0"/>
              <a:t> </a:t>
            </a:r>
            <a:r>
              <a:rPr lang="en-IN" sz="2400" i="1" dirty="0" smtClean="0"/>
              <a:t>x </a:t>
            </a:r>
            <a:r>
              <a:rPr lang="en-IN" sz="2400" i="1" dirty="0">
                <a:sym typeface="Symbol" panose="05050102010706020507" pitchFamily="18" charset="2"/>
              </a:rPr>
              <a:t></a:t>
            </a:r>
            <a:r>
              <a:rPr lang="en-IN" sz="2400" i="1" dirty="0" smtClean="0"/>
              <a:t> </a:t>
            </a:r>
            <a:r>
              <a:rPr lang="en-IN" sz="2400" i="1" dirty="0"/>
              <a:t>Ɽ</a:t>
            </a:r>
            <a:r>
              <a:rPr lang="en-IN" sz="2400" dirty="0" smtClean="0"/>
              <a:t>;</a:t>
            </a:r>
            <a:endParaRPr lang="en-IN" sz="2400" dirty="0"/>
          </a:p>
          <a:p>
            <a:r>
              <a:rPr lang="en-IN" sz="2400" dirty="0" smtClean="0"/>
              <a:t>has </a:t>
            </a:r>
            <a:r>
              <a:rPr lang="en-IN" sz="2400" dirty="0"/>
              <a:t>constant </a:t>
            </a:r>
            <a:r>
              <a:rPr lang="en-IN" sz="2400" dirty="0" smtClean="0"/>
              <a:t>coefficients </a:t>
            </a:r>
            <a:r>
              <a:rPr lang="en-IN" sz="2400" i="1" dirty="0" err="1" smtClean="0"/>
              <a:t>iff</a:t>
            </a:r>
            <a:r>
              <a:rPr lang="en-IN" sz="2400" dirty="0" smtClean="0"/>
              <a:t> </a:t>
            </a:r>
            <a:r>
              <a:rPr lang="en-IN" sz="2400" i="1" dirty="0">
                <a:sym typeface="Symbol" panose="05050102010706020507" pitchFamily="18" charset="2"/>
              </a:rPr>
              <a:t></a:t>
            </a:r>
            <a:r>
              <a:rPr lang="en-IN" sz="2400" i="1" baseline="-25000" dirty="0" smtClean="0"/>
              <a:t>1</a:t>
            </a:r>
            <a:r>
              <a:rPr lang="en-IN" sz="2400" i="1" dirty="0" smtClean="0">
                <a:sym typeface="Symbol" panose="05050102010706020507" pitchFamily="18" charset="2"/>
              </a:rPr>
              <a:t> </a:t>
            </a:r>
            <a:r>
              <a:rPr lang="en-IN" sz="2400" dirty="0" smtClean="0"/>
              <a:t>and </a:t>
            </a:r>
            <a:r>
              <a:rPr lang="en-IN" sz="2400" i="1" dirty="0">
                <a:sym typeface="Symbol" panose="05050102010706020507" pitchFamily="18" charset="2"/>
              </a:rPr>
              <a:t></a:t>
            </a:r>
            <a:r>
              <a:rPr lang="en-IN" sz="2400" i="1" baseline="-25000" dirty="0" smtClean="0"/>
              <a:t>0</a:t>
            </a:r>
            <a:r>
              <a:rPr lang="en-IN" sz="2400" dirty="0" smtClean="0"/>
              <a:t> </a:t>
            </a:r>
            <a:r>
              <a:rPr lang="en-IN" sz="2400" dirty="0"/>
              <a:t>are constants;</a:t>
            </a:r>
          </a:p>
          <a:p>
            <a:r>
              <a:rPr lang="en-IN" sz="2400" dirty="0" smtClean="0"/>
              <a:t>has </a:t>
            </a:r>
            <a:r>
              <a:rPr lang="en-IN" sz="2400" dirty="0"/>
              <a:t>variable </a:t>
            </a:r>
            <a:r>
              <a:rPr lang="en-IN" sz="2400" dirty="0" smtClean="0"/>
              <a:t>coefficients </a:t>
            </a:r>
            <a:r>
              <a:rPr lang="en-IN" sz="2400" i="1" dirty="0" err="1" smtClean="0"/>
              <a:t>iff</a:t>
            </a:r>
            <a:r>
              <a:rPr lang="en-IN" sz="2400" dirty="0" smtClean="0"/>
              <a:t> </a:t>
            </a:r>
            <a:r>
              <a:rPr lang="en-IN" sz="2400" dirty="0"/>
              <a:t>either </a:t>
            </a:r>
            <a:r>
              <a:rPr lang="en-IN" sz="2400" i="1" dirty="0" smtClean="0">
                <a:sym typeface="Symbol" panose="05050102010706020507" pitchFamily="18" charset="2"/>
              </a:rPr>
              <a:t></a:t>
            </a:r>
            <a:r>
              <a:rPr lang="en-IN" sz="2400" i="1" baseline="-25000" dirty="0" smtClean="0"/>
              <a:t>1</a:t>
            </a:r>
            <a:r>
              <a:rPr lang="en-IN" sz="2400" dirty="0" smtClean="0"/>
              <a:t> </a:t>
            </a:r>
            <a:r>
              <a:rPr lang="en-IN" sz="2400" dirty="0"/>
              <a:t>or </a:t>
            </a:r>
            <a:r>
              <a:rPr lang="en-IN" sz="2400" i="1" dirty="0">
                <a:sym typeface="Symbol" panose="05050102010706020507" pitchFamily="18" charset="2"/>
              </a:rPr>
              <a:t></a:t>
            </a:r>
            <a:r>
              <a:rPr lang="en-IN" sz="2400" i="1" baseline="-25000" dirty="0" smtClean="0"/>
              <a:t>0</a:t>
            </a:r>
            <a:r>
              <a:rPr lang="en-IN" sz="2400" dirty="0" smtClean="0"/>
              <a:t> </a:t>
            </a:r>
            <a:r>
              <a:rPr lang="en-IN" sz="2400" dirty="0"/>
              <a:t>is not constant.</a:t>
            </a:r>
            <a:endParaRPr lang="en-IN" sz="2400" kern="0" dirty="0"/>
          </a:p>
        </p:txBody>
      </p:sp>
      <p:grpSp>
        <p:nvGrpSpPr>
          <p:cNvPr id="21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2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5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5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6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3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7" name="Group 26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1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2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8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9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0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3" name="Rectangle 1945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Rectangle 23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/>
              <p14:cNvContentPartPr/>
              <p14:nvPr/>
            </p14:nvContentPartPr>
            <p14:xfrm>
              <a:off x="2325240" y="3147840"/>
              <a:ext cx="5772600" cy="131760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321640" y="3137400"/>
                <a:ext cx="5779080" cy="1338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96020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0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88" y="56820"/>
            <a:ext cx="7059612" cy="1143000"/>
          </a:xfrm>
        </p:spPr>
        <p:txBody>
          <a:bodyPr/>
          <a:lstStyle/>
          <a:p>
            <a:r>
              <a:rPr lang="en-IN" sz="2800" dirty="0" smtClean="0"/>
              <a:t>General Examples of Linear Second Order ODEs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779" y="1149523"/>
            <a:ext cx="7772400" cy="838200"/>
          </a:xfrm>
        </p:spPr>
        <p:txBody>
          <a:bodyPr/>
          <a:lstStyle/>
          <a:p>
            <a:r>
              <a:rPr lang="en-IN" sz="2400" dirty="0" smtClean="0"/>
              <a:t>A second </a:t>
            </a:r>
            <a:r>
              <a:rPr lang="en-IN" sz="2400" dirty="0"/>
              <a:t>order, linear, homogeneous, constant </a:t>
            </a:r>
            <a:r>
              <a:rPr lang="en-IN" sz="2400" dirty="0" smtClean="0"/>
              <a:t>coefficients </a:t>
            </a:r>
            <a:r>
              <a:rPr lang="en-IN" sz="2400" dirty="0"/>
              <a:t>equation is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389382" y="2725718"/>
            <a:ext cx="7772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IN" sz="2400" dirty="0"/>
              <a:t>A second order, linear, nonhomogeneous, constant </a:t>
            </a:r>
            <a:r>
              <a:rPr lang="en-IN" sz="2400" dirty="0" smtClean="0"/>
              <a:t>coefficients</a:t>
            </a:r>
            <a:r>
              <a:rPr lang="en-IN" sz="2400" dirty="0"/>
              <a:t>, equation is</a:t>
            </a:r>
            <a:endParaRPr lang="en-IN" sz="2400" kern="0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383609"/>
              </p:ext>
            </p:extLst>
          </p:nvPr>
        </p:nvGraphicFramePr>
        <p:xfrm>
          <a:off x="3429000" y="1724485"/>
          <a:ext cx="2984500" cy="100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564" name="Equation" r:id="rId3" imgW="1244520" imgH="419040" progId="Equation.3">
                  <p:embed/>
                </p:oleObj>
              </mc:Choice>
              <mc:Fallback>
                <p:oleObj name="Equation" r:id="rId3" imgW="124452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29000" y="1724485"/>
                        <a:ext cx="2984500" cy="1006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0554269"/>
              </p:ext>
            </p:extLst>
          </p:nvPr>
        </p:nvGraphicFramePr>
        <p:xfrm>
          <a:off x="4085968" y="3092621"/>
          <a:ext cx="3654425" cy="100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565" name="Equation" r:id="rId5" imgW="1523880" imgH="419040" progId="Equation.3">
                  <p:embed/>
                </p:oleObj>
              </mc:Choice>
              <mc:Fallback>
                <p:oleObj name="Equation" r:id="rId5" imgW="152388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085968" y="3092621"/>
                        <a:ext cx="3654425" cy="1006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576464" y="4191002"/>
            <a:ext cx="7772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IN" sz="2400" dirty="0"/>
              <a:t>A second order, linear, nonhomogeneous, variable </a:t>
            </a:r>
            <a:r>
              <a:rPr lang="en-IN" sz="2400" dirty="0" smtClean="0"/>
              <a:t>coefficients </a:t>
            </a:r>
            <a:r>
              <a:rPr lang="en-IN" sz="2400" dirty="0"/>
              <a:t>equation is</a:t>
            </a:r>
            <a:endParaRPr lang="en-IN" sz="2400" kern="0" dirty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8286833"/>
              </p:ext>
            </p:extLst>
          </p:nvPr>
        </p:nvGraphicFramePr>
        <p:xfrm>
          <a:off x="3771105" y="4965121"/>
          <a:ext cx="3929063" cy="100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566" name="Equation" r:id="rId7" imgW="1638000" imgH="419040" progId="Equation.3">
                  <p:embed/>
                </p:oleObj>
              </mc:Choice>
              <mc:Fallback>
                <p:oleObj name="Equation" r:id="rId7" imgW="163800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771105" y="4965121"/>
                        <a:ext cx="3929063" cy="1006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0" name="Group 16"/>
          <p:cNvGrpSpPr>
            <a:grpSpLocks/>
          </p:cNvGrpSpPr>
          <p:nvPr/>
        </p:nvGrpSpPr>
        <p:grpSpPr bwMode="auto">
          <a:xfrm>
            <a:off x="-9916" y="0"/>
            <a:ext cx="9144000" cy="6858000"/>
            <a:chOff x="0" y="0"/>
            <a:chExt cx="9144000" cy="6858000"/>
          </a:xfrm>
        </p:grpSpPr>
        <p:grpSp>
          <p:nvGrpSpPr>
            <p:cNvPr id="41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44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54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55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5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52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53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6" name="Group 4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50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51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7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48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9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42" name="Rectangle 19458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3" name="Rectangle 42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99229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721" y="143541"/>
            <a:ext cx="6665522" cy="923259"/>
          </a:xfrm>
        </p:spPr>
        <p:txBody>
          <a:bodyPr/>
          <a:lstStyle/>
          <a:p>
            <a:r>
              <a:rPr lang="en-IN" sz="2800" dirty="0" smtClean="0"/>
              <a:t>Special Linear Second Order ODEs with Variable Coefficients</a:t>
            </a:r>
            <a:endParaRPr lang="en-IN" sz="2800" dirty="0"/>
          </a:p>
        </p:txBody>
      </p:sp>
      <p:grpSp>
        <p:nvGrpSpPr>
          <p:cNvPr id="40" name="Group 16"/>
          <p:cNvGrpSpPr>
            <a:grpSpLocks/>
          </p:cNvGrpSpPr>
          <p:nvPr/>
        </p:nvGrpSpPr>
        <p:grpSpPr bwMode="auto">
          <a:xfrm>
            <a:off x="-9916" y="0"/>
            <a:ext cx="9144000" cy="6858000"/>
            <a:chOff x="0" y="0"/>
            <a:chExt cx="9144000" cy="6858000"/>
          </a:xfrm>
        </p:grpSpPr>
        <p:grpSp>
          <p:nvGrpSpPr>
            <p:cNvPr id="41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44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54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55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5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52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53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6" name="Group 4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50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51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7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48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9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42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3" name="Rectangle 42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26" name="Content Placeholder 2"/>
          <p:cNvSpPr txBox="1">
            <a:spLocks/>
          </p:cNvSpPr>
          <p:nvPr/>
        </p:nvSpPr>
        <p:spPr>
          <a:xfrm>
            <a:off x="148908" y="1143000"/>
            <a:ext cx="8662053" cy="9144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IN" sz="2400" kern="0" dirty="0" smtClean="0"/>
              <a:t>The Euler </a:t>
            </a:r>
            <a:r>
              <a:rPr lang="en-IN" sz="2400" kern="0" dirty="0" err="1" smtClean="0"/>
              <a:t>equidimensional</a:t>
            </a:r>
            <a:r>
              <a:rPr lang="en-IN" sz="2400" kern="0" dirty="0" smtClean="0"/>
              <a:t> equation for the unknown </a:t>
            </a:r>
            <a:r>
              <a:rPr lang="en-IN" sz="2400" i="1" kern="0" dirty="0" smtClean="0"/>
              <a:t>y</a:t>
            </a:r>
            <a:r>
              <a:rPr lang="en-IN" sz="2400" kern="0" dirty="0" smtClean="0"/>
              <a:t> with singular point at </a:t>
            </a:r>
            <a:r>
              <a:rPr lang="en-IN" sz="2400" i="1" kern="0" dirty="0" smtClean="0"/>
              <a:t>x</a:t>
            </a:r>
            <a:r>
              <a:rPr lang="en-IN" sz="2400" i="1" kern="0" baseline="-25000" dirty="0" smtClean="0"/>
              <a:t>0</a:t>
            </a:r>
            <a:r>
              <a:rPr lang="en-IN" sz="2400" kern="0" dirty="0" smtClean="0"/>
              <a:t> </a:t>
            </a:r>
            <a:r>
              <a:rPr lang="en-IN" sz="2400" kern="0" dirty="0" smtClean="0">
                <a:solidFill>
                  <a:srgbClr val="000000"/>
                </a:solidFill>
                <a:sym typeface="Symbol" panose="05050102010706020507" pitchFamily="18" charset="2"/>
              </a:rPr>
              <a:t></a:t>
            </a:r>
            <a:r>
              <a:rPr lang="en-IN" sz="2400" kern="0" dirty="0" smtClean="0"/>
              <a:t> is given by the equation</a:t>
            </a:r>
            <a:endParaRPr lang="en-IN" sz="2400" kern="0" dirty="0"/>
          </a:p>
        </p:txBody>
      </p:sp>
      <p:sp>
        <p:nvSpPr>
          <p:cNvPr id="27" name="Rectangle 26"/>
          <p:cNvSpPr/>
          <p:nvPr/>
        </p:nvSpPr>
        <p:spPr>
          <a:xfrm>
            <a:off x="549784" y="2969567"/>
            <a:ext cx="411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smtClean="0"/>
              <a:t> </a:t>
            </a:r>
            <a:r>
              <a:rPr lang="en-IN" dirty="0"/>
              <a:t>where </a:t>
            </a:r>
            <a:r>
              <a:rPr lang="en-IN" i="1" dirty="0" smtClean="0">
                <a:sym typeface="Symbol" panose="05050102010706020507" pitchFamily="18" charset="2"/>
              </a:rPr>
              <a:t>k</a:t>
            </a:r>
            <a:r>
              <a:rPr lang="en-IN" i="1" baseline="-25000" dirty="0" smtClean="0">
                <a:sym typeface="Symbol" panose="05050102010706020507" pitchFamily="18" charset="2"/>
              </a:rPr>
              <a:t>1</a:t>
            </a:r>
            <a:r>
              <a:rPr lang="en-IN" dirty="0" smtClean="0"/>
              <a:t> </a:t>
            </a:r>
            <a:r>
              <a:rPr lang="en-IN" dirty="0"/>
              <a:t>and </a:t>
            </a:r>
            <a:r>
              <a:rPr lang="en-IN" i="1" dirty="0" smtClean="0">
                <a:sym typeface="Symbol" panose="05050102010706020507" pitchFamily="18" charset="2"/>
              </a:rPr>
              <a:t>k</a:t>
            </a:r>
            <a:r>
              <a:rPr lang="en-IN" i="1" baseline="-25000" dirty="0" smtClean="0"/>
              <a:t>0</a:t>
            </a:r>
            <a:r>
              <a:rPr lang="en-IN" dirty="0" smtClean="0"/>
              <a:t> </a:t>
            </a:r>
            <a:r>
              <a:rPr lang="en-IN" dirty="0"/>
              <a:t>are </a:t>
            </a:r>
            <a:r>
              <a:rPr lang="en-IN" dirty="0" smtClean="0"/>
              <a:t>constants.</a:t>
            </a:r>
            <a:endParaRPr lang="en-IN" dirty="0"/>
          </a:p>
        </p:txBody>
      </p:sp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4343871"/>
              </p:ext>
            </p:extLst>
          </p:nvPr>
        </p:nvGraphicFramePr>
        <p:xfrm>
          <a:off x="1251500" y="1987058"/>
          <a:ext cx="7119937" cy="1004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704" name="Equation" r:id="rId4" imgW="2971800" imgH="419040" progId="Equation.3">
                  <p:embed/>
                </p:oleObj>
              </mc:Choice>
              <mc:Fallback>
                <p:oleObj name="Equation" r:id="rId4" imgW="297180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51500" y="1987058"/>
                        <a:ext cx="7119937" cy="10048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9475417"/>
              </p:ext>
            </p:extLst>
          </p:nvPr>
        </p:nvGraphicFramePr>
        <p:xfrm>
          <a:off x="1545219" y="4592075"/>
          <a:ext cx="6267450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705" name="Equation" r:id="rId6" imgW="3085920" imgH="431640" progId="Equation.3">
                  <p:embed/>
                </p:oleObj>
              </mc:Choice>
              <mc:Fallback>
                <p:oleObj name="Equation" r:id="rId6" imgW="308592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45219" y="4592075"/>
                        <a:ext cx="6267450" cy="876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Rectangle 29"/>
          <p:cNvSpPr/>
          <p:nvPr/>
        </p:nvSpPr>
        <p:spPr>
          <a:xfrm>
            <a:off x="391795" y="3657600"/>
            <a:ext cx="890460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/>
              <a:t>A Sturm-</a:t>
            </a:r>
            <a:r>
              <a:rPr lang="en-IN" dirty="0" err="1"/>
              <a:t>Liouville</a:t>
            </a:r>
            <a:r>
              <a:rPr lang="en-IN" dirty="0"/>
              <a:t> equation is a second order linear </a:t>
            </a:r>
            <a:r>
              <a:rPr lang="en-IN" dirty="0" smtClean="0"/>
              <a:t>differential equation </a:t>
            </a:r>
            <a:r>
              <a:rPr lang="en-IN" dirty="0"/>
              <a:t>that can be written in the form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92099" y="5782618"/>
            <a:ext cx="32969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>
                <a:sym typeface="Symbol" panose="05050102010706020507" pitchFamily="18" charset="2"/>
              </a:rPr>
              <a:t> The Bessel equation is</a:t>
            </a:r>
            <a:endParaRPr lang="en-IN" dirty="0"/>
          </a:p>
        </p:txBody>
      </p:sp>
      <p:graphicFrame>
        <p:nvGraphicFramePr>
          <p:cNvPr id="32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0719882"/>
              </p:ext>
            </p:extLst>
          </p:nvPr>
        </p:nvGraphicFramePr>
        <p:xfrm>
          <a:off x="4365625" y="5562600"/>
          <a:ext cx="3559175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706" name="Equation" r:id="rId8" imgW="1752480" imgH="444240" progId="Equation.3">
                  <p:embed/>
                </p:oleObj>
              </mc:Choice>
              <mc:Fallback>
                <p:oleObj name="Equation" r:id="rId8" imgW="1752480" imgH="4442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365625" y="5562600"/>
                        <a:ext cx="3559175" cy="901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80985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build="p"/>
      <p:bldP spid="27" grpId="0"/>
      <p:bldP spid="30" grpId="0"/>
      <p:bldP spid="3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7171" y="60007"/>
            <a:ext cx="6288479" cy="1143000"/>
          </a:xfrm>
        </p:spPr>
        <p:txBody>
          <a:bodyPr/>
          <a:lstStyle/>
          <a:p>
            <a:r>
              <a:rPr lang="en-IN" sz="2800" dirty="0" smtClean="0"/>
              <a:t>Special Linear Second Order ODEs with Variable Coefficients</a:t>
            </a:r>
            <a:endParaRPr lang="en-IN" sz="2800" dirty="0"/>
          </a:p>
        </p:txBody>
      </p:sp>
      <p:grpSp>
        <p:nvGrpSpPr>
          <p:cNvPr id="40" name="Group 16"/>
          <p:cNvGrpSpPr>
            <a:grpSpLocks/>
          </p:cNvGrpSpPr>
          <p:nvPr/>
        </p:nvGrpSpPr>
        <p:grpSpPr bwMode="auto">
          <a:xfrm>
            <a:off x="-9916" y="0"/>
            <a:ext cx="9144000" cy="6858000"/>
            <a:chOff x="0" y="0"/>
            <a:chExt cx="9144000" cy="6858000"/>
          </a:xfrm>
        </p:grpSpPr>
        <p:grpSp>
          <p:nvGrpSpPr>
            <p:cNvPr id="41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44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54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55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5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52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53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6" name="Group 4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50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51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7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48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9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42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3" name="Rectangle 42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557660" y="1433598"/>
            <a:ext cx="49582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>
                <a:sym typeface="Symbol" panose="05050102010706020507" pitchFamily="18" charset="2"/>
              </a:rPr>
              <a:t>The </a:t>
            </a:r>
            <a:r>
              <a:rPr lang="en-IN" dirty="0"/>
              <a:t>Legendre’s differential </a:t>
            </a:r>
            <a:r>
              <a:rPr lang="en-IN" dirty="0" smtClean="0"/>
              <a:t>equation </a:t>
            </a:r>
            <a:r>
              <a:rPr lang="en-IN" dirty="0" smtClean="0">
                <a:sym typeface="Symbol" panose="05050102010706020507" pitchFamily="18" charset="2"/>
              </a:rPr>
              <a:t>is</a:t>
            </a:r>
            <a:endParaRPr lang="en-IN" dirty="0"/>
          </a:p>
        </p:txBody>
      </p:sp>
      <p:graphicFrame>
        <p:nvGraphicFramePr>
          <p:cNvPr id="34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6317824"/>
              </p:ext>
            </p:extLst>
          </p:nvPr>
        </p:nvGraphicFramePr>
        <p:xfrm>
          <a:off x="3471410" y="2145497"/>
          <a:ext cx="3043238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710" name="Equation" r:id="rId4" imgW="1498320" imgH="431640" progId="Equation.3">
                  <p:embed/>
                </p:oleObj>
              </mc:Choice>
              <mc:Fallback>
                <p:oleObj name="Equation" r:id="rId4" imgW="149832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471410" y="2145497"/>
                        <a:ext cx="3043238" cy="876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748250" y="3272031"/>
            <a:ext cx="586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>
                <a:sym typeface="Symbol" panose="05050102010706020507" pitchFamily="18" charset="2"/>
              </a:rPr>
              <a:t>The </a:t>
            </a:r>
            <a:r>
              <a:rPr lang="en-IN" dirty="0" err="1"/>
              <a:t>Chebyshev’s</a:t>
            </a:r>
            <a:r>
              <a:rPr lang="en-IN" dirty="0"/>
              <a:t> differential equation </a:t>
            </a:r>
            <a:r>
              <a:rPr lang="en-IN" dirty="0" smtClean="0">
                <a:sym typeface="Symbol" panose="05050102010706020507" pitchFamily="18" charset="2"/>
              </a:rPr>
              <a:t>is</a:t>
            </a:r>
            <a:endParaRPr lang="en-IN" dirty="0"/>
          </a:p>
        </p:txBody>
      </p:sp>
      <p:graphicFrame>
        <p:nvGraphicFramePr>
          <p:cNvPr id="36" name="Object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8601329"/>
              </p:ext>
            </p:extLst>
          </p:nvPr>
        </p:nvGraphicFramePr>
        <p:xfrm>
          <a:off x="3019034" y="4193649"/>
          <a:ext cx="4073525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711" name="Equation" r:id="rId6" imgW="2006280" imgH="457200" progId="Equation.3">
                  <p:embed/>
                </p:oleObj>
              </mc:Choice>
              <mc:Fallback>
                <p:oleObj name="Equation" r:id="rId6" imgW="200628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019034" y="4193649"/>
                        <a:ext cx="4073525" cy="927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07467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231" y="228600"/>
            <a:ext cx="7197969" cy="730540"/>
          </a:xfrm>
        </p:spPr>
        <p:txBody>
          <a:bodyPr/>
          <a:lstStyle/>
          <a:p>
            <a:r>
              <a:rPr lang="en-IN" sz="2800" dirty="0"/>
              <a:t>T</a:t>
            </a:r>
            <a:r>
              <a:rPr lang="en-IN" sz="2800" dirty="0" smtClean="0"/>
              <a:t>he Second Order Initial </a:t>
            </a:r>
            <a:r>
              <a:rPr lang="en-IN" sz="2800" dirty="0"/>
              <a:t>Value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4041211"/>
            <a:ext cx="8534400" cy="2362200"/>
          </a:xfrm>
        </p:spPr>
        <p:txBody>
          <a:bodyPr/>
          <a:lstStyle/>
          <a:p>
            <a:r>
              <a:rPr lang="en-IN" sz="2400" dirty="0"/>
              <a:t>If the functions </a:t>
            </a:r>
            <a:r>
              <a:rPr lang="en-IN" sz="2400" i="1" dirty="0">
                <a:sym typeface="Symbol" panose="05050102010706020507" pitchFamily="18" charset="2"/>
              </a:rPr>
              <a:t></a:t>
            </a:r>
            <a:r>
              <a:rPr lang="en-IN" sz="2400" i="1" baseline="-25000" dirty="0"/>
              <a:t>1</a:t>
            </a:r>
            <a:r>
              <a:rPr lang="en-IN" sz="2400" i="1" dirty="0"/>
              <a:t>,</a:t>
            </a:r>
            <a:r>
              <a:rPr lang="en-IN" sz="2400" i="1" dirty="0">
                <a:sym typeface="Symbol" panose="05050102010706020507" pitchFamily="18" charset="2"/>
              </a:rPr>
              <a:t> </a:t>
            </a:r>
            <a:r>
              <a:rPr lang="en-IN" sz="2400" i="1" baseline="-25000" dirty="0"/>
              <a:t>0</a:t>
            </a:r>
            <a:r>
              <a:rPr lang="en-IN" sz="2400" i="1" dirty="0"/>
              <a:t>, </a:t>
            </a:r>
            <a:r>
              <a:rPr lang="en-IN" sz="2400" i="1" dirty="0">
                <a:sym typeface="Symbol" panose="05050102010706020507" pitchFamily="18" charset="2"/>
              </a:rPr>
              <a:t></a:t>
            </a:r>
            <a:r>
              <a:rPr lang="en-IN" sz="2400" dirty="0">
                <a:sym typeface="Symbol" panose="05050102010706020507" pitchFamily="18" charset="2"/>
              </a:rPr>
              <a:t> </a:t>
            </a:r>
            <a:r>
              <a:rPr lang="en-IN" sz="2400" dirty="0" smtClean="0"/>
              <a:t>are </a:t>
            </a:r>
            <a:r>
              <a:rPr lang="en-IN" sz="2400" dirty="0"/>
              <a:t>continuous on a closed interval </a:t>
            </a:r>
            <a:r>
              <a:rPr lang="en-IN" sz="2400" i="1" dirty="0"/>
              <a:t>I </a:t>
            </a:r>
            <a:r>
              <a:rPr lang="en-IN" sz="2400" i="1" dirty="0">
                <a:sym typeface="Symbol" panose="05050102010706020507" pitchFamily="18" charset="2"/>
              </a:rPr>
              <a:t></a:t>
            </a:r>
            <a:r>
              <a:rPr lang="en-IN" sz="2400" i="1" dirty="0"/>
              <a:t> Ɽ</a:t>
            </a:r>
            <a:r>
              <a:rPr lang="en-IN" sz="2400" dirty="0"/>
              <a:t>.</a:t>
            </a:r>
          </a:p>
          <a:p>
            <a:r>
              <a:rPr lang="en-IN" sz="2400" dirty="0"/>
              <a:t>T</a:t>
            </a:r>
            <a:r>
              <a:rPr lang="en-IN" sz="2400" dirty="0" smtClean="0"/>
              <a:t>he </a:t>
            </a:r>
            <a:r>
              <a:rPr lang="en-IN" sz="2400" dirty="0"/>
              <a:t>constant </a:t>
            </a:r>
            <a:r>
              <a:rPr lang="en-IN" sz="2400" i="1" dirty="0"/>
              <a:t>x</a:t>
            </a:r>
            <a:r>
              <a:rPr lang="en-IN" sz="2400" i="1" baseline="-25000" dirty="0" smtClean="0"/>
              <a:t>0</a:t>
            </a:r>
            <a:r>
              <a:rPr lang="en-IN" sz="2400" dirty="0" smtClean="0"/>
              <a:t> </a:t>
            </a:r>
            <a:r>
              <a:rPr lang="en-IN" sz="2400" dirty="0">
                <a:sym typeface="Symbol" panose="05050102010706020507" pitchFamily="18" charset="2"/>
              </a:rPr>
              <a:t></a:t>
            </a:r>
            <a:r>
              <a:rPr lang="en-IN" sz="2400" dirty="0" smtClean="0"/>
              <a:t> </a:t>
            </a:r>
            <a:r>
              <a:rPr lang="en-IN" sz="2400" dirty="0"/>
              <a:t>I, and </a:t>
            </a:r>
            <a:r>
              <a:rPr lang="en-IN" sz="2400" i="1" dirty="0"/>
              <a:t>y</a:t>
            </a:r>
            <a:r>
              <a:rPr lang="en-IN" sz="2400" i="1" baseline="-25000" dirty="0"/>
              <a:t>0</a:t>
            </a:r>
            <a:r>
              <a:rPr lang="en-IN" sz="2400" i="1" dirty="0"/>
              <a:t>, y</a:t>
            </a:r>
            <a:r>
              <a:rPr lang="en-IN" sz="2400" i="1" baseline="-25000" dirty="0"/>
              <a:t>1</a:t>
            </a:r>
            <a:r>
              <a:rPr lang="en-IN" sz="2400" dirty="0"/>
              <a:t> </a:t>
            </a:r>
            <a:r>
              <a:rPr lang="en-IN" sz="2400" dirty="0" smtClean="0">
                <a:sym typeface="Symbol" panose="05050102010706020507" pitchFamily="18" charset="2"/>
              </a:rPr>
              <a:t></a:t>
            </a:r>
            <a:r>
              <a:rPr lang="en-IN" sz="2400" dirty="0" smtClean="0"/>
              <a:t> </a:t>
            </a:r>
            <a:r>
              <a:rPr lang="en-IN" sz="2400" i="1" dirty="0"/>
              <a:t>Ɽ</a:t>
            </a:r>
            <a:r>
              <a:rPr lang="en-IN" sz="2400" dirty="0" smtClean="0"/>
              <a:t> </a:t>
            </a:r>
            <a:r>
              <a:rPr lang="en-IN" sz="2400" dirty="0"/>
              <a:t>are arbitrary constants, </a:t>
            </a:r>
            <a:endParaRPr lang="en-IN" sz="2400" dirty="0" smtClean="0"/>
          </a:p>
          <a:p>
            <a:r>
              <a:rPr lang="en-IN" sz="2400" dirty="0" smtClean="0"/>
              <a:t>then </a:t>
            </a:r>
            <a:r>
              <a:rPr lang="en-IN" sz="2400" dirty="0"/>
              <a:t>there is a </a:t>
            </a:r>
            <a:r>
              <a:rPr lang="en-IN" sz="2400" b="1" i="1" dirty="0"/>
              <a:t>unique </a:t>
            </a:r>
            <a:r>
              <a:rPr lang="en-IN" sz="2400" b="1" i="1" dirty="0" smtClean="0"/>
              <a:t>solution y</a:t>
            </a:r>
            <a:r>
              <a:rPr lang="en-IN" sz="2400" dirty="0"/>
              <a:t>, </a:t>
            </a:r>
            <a:r>
              <a:rPr lang="en-IN" sz="2400" dirty="0" smtClean="0"/>
              <a:t>defined </a:t>
            </a:r>
            <a:r>
              <a:rPr lang="en-IN" sz="2400" dirty="0"/>
              <a:t>on </a:t>
            </a:r>
            <a:r>
              <a:rPr lang="en-IN" sz="2400" i="1" dirty="0"/>
              <a:t>I</a:t>
            </a:r>
            <a:r>
              <a:rPr lang="en-IN" sz="2400" dirty="0"/>
              <a:t>, </a:t>
            </a:r>
            <a:r>
              <a:rPr lang="en-IN" sz="2400" dirty="0" smtClean="0"/>
              <a:t>to the above initial </a:t>
            </a:r>
            <a:r>
              <a:rPr lang="en-IN" sz="2400" dirty="0"/>
              <a:t>value </a:t>
            </a:r>
            <a:r>
              <a:rPr lang="en-IN" sz="2400" dirty="0" smtClean="0"/>
              <a:t>problem.</a:t>
            </a:r>
            <a:endParaRPr lang="en-IN" sz="24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8087487"/>
              </p:ext>
            </p:extLst>
          </p:nvPr>
        </p:nvGraphicFramePr>
        <p:xfrm>
          <a:off x="2438400" y="1742312"/>
          <a:ext cx="4627562" cy="1004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54" name="Equation" r:id="rId3" imgW="1930320" imgH="419040" progId="Equation.3">
                  <p:embed/>
                </p:oleObj>
              </mc:Choice>
              <mc:Fallback>
                <p:oleObj name="Equation" r:id="rId3" imgW="193032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38400" y="1742312"/>
                        <a:ext cx="4627562" cy="10048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2510238"/>
              </p:ext>
            </p:extLst>
          </p:nvPr>
        </p:nvGraphicFramePr>
        <p:xfrm>
          <a:off x="3145194" y="3020915"/>
          <a:ext cx="3213974" cy="8443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55" name="Equation" r:id="rId5" imgW="1498320" imgH="393480" progId="Equation.3">
                  <p:embed/>
                </p:oleObj>
              </mc:Choice>
              <mc:Fallback>
                <p:oleObj name="Equation" r:id="rId5" imgW="149832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145194" y="3020915"/>
                        <a:ext cx="3213974" cy="8443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304800" y="1201550"/>
            <a:ext cx="8534400" cy="852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IN" sz="2400" kern="0" dirty="0"/>
              <a:t> </a:t>
            </a:r>
            <a:r>
              <a:rPr lang="en-IN" sz="2400" kern="0" dirty="0" smtClean="0"/>
              <a:t>A second order linear ODE is said to be a pure Initial value problem </a:t>
            </a:r>
            <a:r>
              <a:rPr lang="en-IN" sz="2400" i="1" kern="0" dirty="0" err="1" smtClean="0"/>
              <a:t>iff</a:t>
            </a:r>
            <a:endParaRPr lang="en-IN" sz="2400" kern="0" dirty="0"/>
          </a:p>
        </p:txBody>
      </p:sp>
      <p:grpSp>
        <p:nvGrpSpPr>
          <p:cNvPr id="22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3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6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6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7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4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8" name="Group 27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2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3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9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0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1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4" name="Rectangle 1945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Rectangle 24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97271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772" y="216110"/>
            <a:ext cx="7164828" cy="838200"/>
          </a:xfrm>
        </p:spPr>
        <p:txBody>
          <a:bodyPr/>
          <a:lstStyle/>
          <a:p>
            <a:r>
              <a:rPr lang="en-IN" sz="2800" dirty="0" smtClean="0"/>
              <a:t>Definition of Second Order Non-linear ODE : type 1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102" y="1305554"/>
            <a:ext cx="8069497" cy="751846"/>
          </a:xfrm>
        </p:spPr>
        <p:txBody>
          <a:bodyPr/>
          <a:lstStyle/>
          <a:p>
            <a:r>
              <a:rPr lang="en-IN" sz="2400" dirty="0"/>
              <a:t>N</a:t>
            </a:r>
            <a:r>
              <a:rPr lang="en-IN" sz="2400" dirty="0" smtClean="0"/>
              <a:t>on-linear second </a:t>
            </a:r>
            <a:r>
              <a:rPr lang="en-IN" sz="2400" dirty="0"/>
              <a:t>order </a:t>
            </a:r>
            <a:r>
              <a:rPr lang="en-IN" sz="2400" dirty="0" smtClean="0"/>
              <a:t>ODEs of type 1 are differential </a:t>
            </a:r>
            <a:r>
              <a:rPr lang="en-IN" sz="2400" dirty="0"/>
              <a:t>equation for the function </a:t>
            </a:r>
            <a:r>
              <a:rPr lang="en-IN" sz="2400" i="1" dirty="0"/>
              <a:t>y</a:t>
            </a:r>
            <a:r>
              <a:rPr lang="en-IN" sz="2400" dirty="0"/>
              <a:t> is</a:t>
            </a:r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0264170"/>
              </p:ext>
            </p:extLst>
          </p:nvPr>
        </p:nvGraphicFramePr>
        <p:xfrm>
          <a:off x="4585494" y="1915956"/>
          <a:ext cx="3836988" cy="1065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637" name="Equation" r:id="rId3" imgW="1600200" imgH="444240" progId="Equation.3">
                  <p:embed/>
                </p:oleObj>
              </mc:Choice>
              <mc:Fallback>
                <p:oleObj name="Equation" r:id="rId3" imgW="1600200" imgH="4442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85494" y="1915956"/>
                        <a:ext cx="3836988" cy="10652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1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2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5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5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6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3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7" name="Group 26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1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2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8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9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0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3" name="Rectangle 1945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Rectangle 23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37" name="Content Placeholder 2"/>
          <p:cNvSpPr txBox="1">
            <a:spLocks/>
          </p:cNvSpPr>
          <p:nvPr/>
        </p:nvSpPr>
        <p:spPr bwMode="auto">
          <a:xfrm>
            <a:off x="352985" y="3035788"/>
            <a:ext cx="8069497" cy="466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IN" sz="2400" kern="0" dirty="0" smtClean="0"/>
              <a:t>An autonomous Non-linear second order ODEs of type 1:</a:t>
            </a:r>
            <a:endParaRPr lang="en-IN" sz="2400" kern="0" dirty="0"/>
          </a:p>
        </p:txBody>
      </p:sp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7222456"/>
              </p:ext>
            </p:extLst>
          </p:nvPr>
        </p:nvGraphicFramePr>
        <p:xfrm>
          <a:off x="3589338" y="3617913"/>
          <a:ext cx="2527300" cy="1004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638" name="Equation" r:id="rId6" imgW="1054080" imgH="419040" progId="Equation.3">
                  <p:embed/>
                </p:oleObj>
              </mc:Choice>
              <mc:Fallback>
                <p:oleObj name="Equation" r:id="rId6" imgW="105408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589338" y="3617913"/>
                        <a:ext cx="2527300" cy="10048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Content Placeholder 2"/>
          <p:cNvSpPr txBox="1">
            <a:spLocks/>
          </p:cNvSpPr>
          <p:nvPr/>
        </p:nvSpPr>
        <p:spPr bwMode="auto">
          <a:xfrm>
            <a:off x="629989" y="4807107"/>
            <a:ext cx="8069497" cy="466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IN" sz="2400" dirty="0" err="1" smtClean="0"/>
              <a:t>Lienard</a:t>
            </a:r>
            <a:r>
              <a:rPr lang="en-IN" sz="2400" dirty="0" smtClean="0"/>
              <a:t> </a:t>
            </a:r>
            <a:r>
              <a:rPr lang="en-IN" sz="2400" dirty="0"/>
              <a:t>equation</a:t>
            </a:r>
            <a:r>
              <a:rPr lang="en-IN" sz="2400" kern="0" dirty="0" smtClean="0"/>
              <a:t> :</a:t>
            </a:r>
            <a:endParaRPr lang="en-IN" sz="2400" kern="0" dirty="0"/>
          </a:p>
        </p:txBody>
      </p:sp>
      <p:graphicFrame>
        <p:nvGraphicFramePr>
          <p:cNvPr id="40" name="Object 3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8576018"/>
              </p:ext>
            </p:extLst>
          </p:nvPr>
        </p:nvGraphicFramePr>
        <p:xfrm>
          <a:off x="3722687" y="4893266"/>
          <a:ext cx="3744913" cy="100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639" name="Equation" r:id="rId8" imgW="1562040" imgH="419040" progId="Equation.3">
                  <p:embed/>
                </p:oleObj>
              </mc:Choice>
              <mc:Fallback>
                <p:oleObj name="Equation" r:id="rId8" imgW="156204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722687" y="4893266"/>
                        <a:ext cx="3744913" cy="1003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23987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7" grpId="0" build="p"/>
      <p:bldP spid="39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772" y="216110"/>
            <a:ext cx="7164828" cy="838200"/>
          </a:xfrm>
        </p:spPr>
        <p:txBody>
          <a:bodyPr/>
          <a:lstStyle/>
          <a:p>
            <a:r>
              <a:rPr lang="en-IN" sz="2800" dirty="0" smtClean="0"/>
              <a:t>Definition of Second Order Non-linear ODE : type 2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102" y="1305554"/>
            <a:ext cx="8069497" cy="751846"/>
          </a:xfrm>
        </p:spPr>
        <p:txBody>
          <a:bodyPr/>
          <a:lstStyle/>
          <a:p>
            <a:r>
              <a:rPr lang="en-IN" sz="2400" dirty="0"/>
              <a:t>N</a:t>
            </a:r>
            <a:r>
              <a:rPr lang="en-IN" sz="2400" dirty="0" smtClean="0"/>
              <a:t>on-linear second </a:t>
            </a:r>
            <a:r>
              <a:rPr lang="en-IN" sz="2400" dirty="0"/>
              <a:t>order </a:t>
            </a:r>
            <a:r>
              <a:rPr lang="en-IN" sz="2400" dirty="0" smtClean="0"/>
              <a:t>ODEs of type 1 are differential </a:t>
            </a:r>
            <a:r>
              <a:rPr lang="en-IN" sz="2400" dirty="0"/>
              <a:t>equation for the function </a:t>
            </a:r>
            <a:r>
              <a:rPr lang="en-IN" sz="2400" i="1" dirty="0"/>
              <a:t>y</a:t>
            </a:r>
            <a:r>
              <a:rPr lang="en-IN" sz="2400" dirty="0"/>
              <a:t> is</a:t>
            </a:r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0212974"/>
              </p:ext>
            </p:extLst>
          </p:nvPr>
        </p:nvGraphicFramePr>
        <p:xfrm>
          <a:off x="5430043" y="1846593"/>
          <a:ext cx="2132013" cy="1004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698" name="Equation" r:id="rId3" imgW="888840" imgH="419040" progId="Equation.3">
                  <p:embed/>
                </p:oleObj>
              </mc:Choice>
              <mc:Fallback>
                <p:oleObj name="Equation" r:id="rId3" imgW="88884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430043" y="1846593"/>
                        <a:ext cx="2132013" cy="10048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1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2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5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5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6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3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7" name="Group 26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1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2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8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9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0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3" name="Rectangle 1945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Rectangle 23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37" name="Content Placeholder 2"/>
          <p:cNvSpPr txBox="1">
            <a:spLocks/>
          </p:cNvSpPr>
          <p:nvPr/>
        </p:nvSpPr>
        <p:spPr bwMode="auto">
          <a:xfrm>
            <a:off x="352985" y="3035788"/>
            <a:ext cx="8069497" cy="466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IN" sz="2400" kern="0" dirty="0" smtClean="0"/>
              <a:t>An autonomous Non-linear second order ODEs of type 1:</a:t>
            </a:r>
            <a:endParaRPr lang="en-IN" sz="2400" kern="0" dirty="0"/>
          </a:p>
        </p:txBody>
      </p:sp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2607798"/>
              </p:ext>
            </p:extLst>
          </p:nvPr>
        </p:nvGraphicFramePr>
        <p:xfrm>
          <a:off x="3971933" y="3351030"/>
          <a:ext cx="1797050" cy="1004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699" name="Equation" r:id="rId6" imgW="749160" imgH="419040" progId="Equation.3">
                  <p:embed/>
                </p:oleObj>
              </mc:Choice>
              <mc:Fallback>
                <p:oleObj name="Equation" r:id="rId6" imgW="74916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971933" y="3351030"/>
                        <a:ext cx="1797050" cy="10048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Content Placeholder 2"/>
          <p:cNvSpPr txBox="1">
            <a:spLocks/>
          </p:cNvSpPr>
          <p:nvPr/>
        </p:nvSpPr>
        <p:spPr bwMode="auto">
          <a:xfrm>
            <a:off x="629989" y="4705421"/>
            <a:ext cx="8069497" cy="466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IN" sz="2400" dirty="0"/>
              <a:t>Emden--Fowler </a:t>
            </a:r>
            <a:r>
              <a:rPr lang="en-IN" sz="2400" dirty="0" smtClean="0"/>
              <a:t>equation </a:t>
            </a:r>
            <a:r>
              <a:rPr lang="en-IN" sz="2400" kern="0" dirty="0" smtClean="0"/>
              <a:t>:</a:t>
            </a:r>
            <a:endParaRPr lang="en-IN" sz="2400" kern="0" dirty="0"/>
          </a:p>
        </p:txBody>
      </p:sp>
      <p:graphicFrame>
        <p:nvGraphicFramePr>
          <p:cNvPr id="40" name="Object 3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4311935"/>
              </p:ext>
            </p:extLst>
          </p:nvPr>
        </p:nvGraphicFramePr>
        <p:xfrm>
          <a:off x="4870458" y="4436941"/>
          <a:ext cx="2070100" cy="100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700" name="Equation" r:id="rId8" imgW="863280" imgH="419040" progId="Equation.3">
                  <p:embed/>
                </p:oleObj>
              </mc:Choice>
              <mc:Fallback>
                <p:oleObj name="Equation" r:id="rId8" imgW="86328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870458" y="4436941"/>
                        <a:ext cx="2070100" cy="1003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" name="Content Placeholder 2"/>
          <p:cNvSpPr txBox="1">
            <a:spLocks/>
          </p:cNvSpPr>
          <p:nvPr/>
        </p:nvSpPr>
        <p:spPr bwMode="auto">
          <a:xfrm>
            <a:off x="782389" y="5831080"/>
            <a:ext cx="8069497" cy="466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IN" sz="2400" dirty="0" err="1"/>
              <a:t>Ermakov</a:t>
            </a:r>
            <a:r>
              <a:rPr lang="en-IN" sz="2400" dirty="0"/>
              <a:t> (</a:t>
            </a:r>
            <a:r>
              <a:rPr lang="en-IN" sz="2400" dirty="0" err="1"/>
              <a:t>Yermakov</a:t>
            </a:r>
            <a:r>
              <a:rPr lang="en-IN" sz="2400" dirty="0"/>
              <a:t>) equation</a:t>
            </a:r>
            <a:r>
              <a:rPr lang="en-IN" sz="2400" kern="0" dirty="0" smtClean="0"/>
              <a:t>:</a:t>
            </a:r>
            <a:endParaRPr lang="en-IN" sz="2400" kern="0" dirty="0"/>
          </a:p>
        </p:txBody>
      </p:sp>
      <p:graphicFrame>
        <p:nvGraphicFramePr>
          <p:cNvPr id="42" name="Object 4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4854566"/>
              </p:ext>
            </p:extLst>
          </p:nvPr>
        </p:nvGraphicFramePr>
        <p:xfrm>
          <a:off x="5254625" y="5602288"/>
          <a:ext cx="2982913" cy="100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701" name="Equation" r:id="rId10" imgW="1244520" imgH="419040" progId="Equation.3">
                  <p:embed/>
                </p:oleObj>
              </mc:Choice>
              <mc:Fallback>
                <p:oleObj name="Equation" r:id="rId10" imgW="124452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254625" y="5602288"/>
                        <a:ext cx="2982913" cy="1003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75596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7" grpId="0" build="p"/>
      <p:bldP spid="39" grpId="0" build="p"/>
      <p:bldP spid="41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3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6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6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7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4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8" name="Group 27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2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3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9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0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1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4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Rectangle 24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32850" y="60960"/>
            <a:ext cx="7772400" cy="1143000"/>
          </a:xfrm>
        </p:spPr>
        <p:txBody>
          <a:bodyPr/>
          <a:lstStyle/>
          <a:p>
            <a:r>
              <a:rPr lang="en-IN" sz="2800" dirty="0" smtClean="0">
                <a:solidFill>
                  <a:schemeClr val="tx1"/>
                </a:solidFill>
              </a:rPr>
              <a:t>Basic Theories for SO-ODEs</a:t>
            </a:r>
            <a:endParaRPr lang="en-IN" sz="2800" dirty="0">
              <a:solidFill>
                <a:schemeClr val="tx1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3400" y="1631315"/>
            <a:ext cx="8455318" cy="1035685"/>
          </a:xfrm>
        </p:spPr>
        <p:txBody>
          <a:bodyPr/>
          <a:lstStyle/>
          <a:p>
            <a:r>
              <a:rPr lang="en-IN" sz="2400" dirty="0" smtClean="0"/>
              <a:t>Basic understanding of SO-ODEs is possible only by studying Linear ODEs.</a:t>
            </a:r>
          </a:p>
        </p:txBody>
      </p:sp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52643686"/>
              </p:ext>
            </p:extLst>
          </p:nvPr>
        </p:nvGraphicFramePr>
        <p:xfrm>
          <a:off x="1841244" y="2889250"/>
          <a:ext cx="4627562" cy="1004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713" name="Equation" r:id="rId4" imgW="1930320" imgH="419040" progId="Equation.3">
                  <p:embed/>
                </p:oleObj>
              </mc:Choice>
              <mc:Fallback>
                <p:oleObj name="Equation" r:id="rId4" imgW="193032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41244" y="2889250"/>
                        <a:ext cx="4627562" cy="10048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Ink 2"/>
              <p14:cNvContentPartPr/>
              <p14:nvPr/>
            </p14:nvContentPartPr>
            <p14:xfrm>
              <a:off x="1298520" y="2287440"/>
              <a:ext cx="4355280" cy="234432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296000" y="2277720"/>
                <a:ext cx="4369320" cy="2365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81766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47918"/>
            <a:ext cx="6705600" cy="609600"/>
          </a:xfrm>
        </p:spPr>
        <p:txBody>
          <a:bodyPr/>
          <a:lstStyle/>
          <a:p>
            <a:r>
              <a:rPr lang="en-IN" sz="2800" dirty="0" smtClean="0"/>
              <a:t>The Homogeneous part of Linear SO-ODEs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94" y="1241190"/>
            <a:ext cx="8471406" cy="3124200"/>
          </a:xfrm>
        </p:spPr>
        <p:txBody>
          <a:bodyPr/>
          <a:lstStyle/>
          <a:p>
            <a:r>
              <a:rPr lang="en-IN" sz="2400" dirty="0" smtClean="0"/>
              <a:t>A focus on homogeneous part of Linear SO-ODE helps in identification of deeper </a:t>
            </a:r>
            <a:r>
              <a:rPr lang="en-IN" sz="2400" dirty="0"/>
              <a:t>properties of its solutions. </a:t>
            </a:r>
            <a:endParaRPr lang="en-IN" sz="2400" dirty="0" smtClean="0"/>
          </a:p>
          <a:p>
            <a:r>
              <a:rPr lang="en-IN" sz="2400" dirty="0" smtClean="0"/>
              <a:t>Only homogeneous equations is considered in this study.</a:t>
            </a:r>
          </a:p>
          <a:p>
            <a:r>
              <a:rPr lang="en-IN" sz="2400" dirty="0"/>
              <a:t>A</a:t>
            </a:r>
            <a:r>
              <a:rPr lang="en-IN" sz="2400" dirty="0" smtClean="0"/>
              <a:t> </a:t>
            </a:r>
            <a:r>
              <a:rPr lang="en-IN" sz="2400" dirty="0"/>
              <a:t>s</a:t>
            </a:r>
            <a:r>
              <a:rPr lang="en-IN" sz="2400" dirty="0" smtClean="0"/>
              <a:t>horter new </a:t>
            </a:r>
            <a:r>
              <a:rPr lang="en-IN" sz="2400" dirty="0"/>
              <a:t>notation </a:t>
            </a:r>
            <a:r>
              <a:rPr lang="en-IN" sz="2400" dirty="0" smtClean="0"/>
              <a:t>is introduced to </a:t>
            </a:r>
            <a:r>
              <a:rPr lang="en-IN" sz="2400" dirty="0"/>
              <a:t>write </a:t>
            </a:r>
            <a:r>
              <a:rPr lang="en-IN" sz="2400" dirty="0" smtClean="0"/>
              <a:t>differential equations</a:t>
            </a:r>
            <a:r>
              <a:rPr lang="en-IN" sz="2400" dirty="0"/>
              <a:t>. </a:t>
            </a:r>
            <a:endParaRPr lang="en-IN" sz="2400" dirty="0" smtClean="0"/>
          </a:p>
          <a:p>
            <a:r>
              <a:rPr lang="en-IN" sz="2400" dirty="0" smtClean="0"/>
              <a:t>Given </a:t>
            </a:r>
            <a:r>
              <a:rPr lang="en-IN" sz="2400" dirty="0"/>
              <a:t>two functions </a:t>
            </a:r>
            <a:r>
              <a:rPr lang="en-IN" sz="2400" i="1" dirty="0">
                <a:sym typeface="Symbol" panose="05050102010706020507" pitchFamily="18" charset="2"/>
              </a:rPr>
              <a:t></a:t>
            </a:r>
            <a:r>
              <a:rPr lang="en-IN" sz="2400" i="1" baseline="-25000" dirty="0" smtClean="0"/>
              <a:t>1</a:t>
            </a:r>
            <a:r>
              <a:rPr lang="en-IN" sz="2400" i="1" dirty="0" smtClean="0">
                <a:sym typeface="Symbol" panose="05050102010706020507" pitchFamily="18" charset="2"/>
              </a:rPr>
              <a:t> </a:t>
            </a:r>
            <a:r>
              <a:rPr lang="en-IN" sz="2400" dirty="0" smtClean="0">
                <a:sym typeface="Symbol" panose="05050102010706020507" pitchFamily="18" charset="2"/>
              </a:rPr>
              <a:t>and </a:t>
            </a:r>
            <a:r>
              <a:rPr lang="en-IN" sz="2400" i="1" dirty="0" smtClean="0">
                <a:sym typeface="Symbol" panose="05050102010706020507" pitchFamily="18" charset="2"/>
              </a:rPr>
              <a:t></a:t>
            </a:r>
            <a:r>
              <a:rPr lang="en-IN" sz="2400" i="1" baseline="-25000" dirty="0"/>
              <a:t>0</a:t>
            </a:r>
            <a:r>
              <a:rPr lang="en-IN" sz="2400" dirty="0" smtClean="0"/>
              <a:t>, a new function </a:t>
            </a:r>
            <a:r>
              <a:rPr lang="en-IN" sz="2400" i="1" dirty="0"/>
              <a:t>L</a:t>
            </a:r>
            <a:r>
              <a:rPr lang="en-IN" sz="2400" dirty="0"/>
              <a:t> </a:t>
            </a:r>
            <a:r>
              <a:rPr lang="en-IN" sz="2400" dirty="0" smtClean="0"/>
              <a:t>is introduced to act </a:t>
            </a:r>
            <a:r>
              <a:rPr lang="en-IN" sz="2400" dirty="0"/>
              <a:t>on a function </a:t>
            </a:r>
            <a:r>
              <a:rPr lang="en-IN" sz="2400" i="1" dirty="0" smtClean="0"/>
              <a:t>y</a:t>
            </a:r>
            <a:r>
              <a:rPr lang="en-IN" sz="2400" dirty="0" smtClean="0"/>
              <a:t>. </a:t>
            </a:r>
            <a:endParaRPr lang="en-IN" sz="24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6465744"/>
              </p:ext>
            </p:extLst>
          </p:nvPr>
        </p:nvGraphicFramePr>
        <p:xfrm>
          <a:off x="2514600" y="4376502"/>
          <a:ext cx="4627562" cy="1004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13" name="Equation" r:id="rId3" imgW="1930320" imgH="419040" progId="Equation.3">
                  <p:embed/>
                </p:oleObj>
              </mc:Choice>
              <mc:Fallback>
                <p:oleObj name="Equation" r:id="rId3" imgW="193032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14600" y="4376502"/>
                        <a:ext cx="4627562" cy="10048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0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4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4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5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2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3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6" name="Group 2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0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1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7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8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9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2" name="Rectangle 1945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Rectangle 22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17133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0613"/>
            <a:ext cx="6950075" cy="801990"/>
          </a:xfrm>
        </p:spPr>
        <p:txBody>
          <a:bodyPr/>
          <a:lstStyle/>
          <a:p>
            <a:r>
              <a:rPr lang="en-IN" sz="2800" dirty="0" smtClean="0"/>
              <a:t>A Shorter Notation for Linear SO-ODE</a:t>
            </a:r>
            <a:endParaRPr lang="en-IN" sz="28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38330"/>
            <a:ext cx="7772400" cy="2819400"/>
          </a:xfrm>
        </p:spPr>
        <p:txBody>
          <a:bodyPr/>
          <a:lstStyle/>
          <a:p>
            <a:r>
              <a:rPr lang="en-IN" sz="2400" dirty="0"/>
              <a:t>The function </a:t>
            </a:r>
            <a:r>
              <a:rPr lang="en-IN" sz="2400" i="1" dirty="0"/>
              <a:t>L</a:t>
            </a:r>
            <a:r>
              <a:rPr lang="en-IN" sz="2400" dirty="0"/>
              <a:t> </a:t>
            </a:r>
            <a:r>
              <a:rPr lang="en-IN" sz="2400" dirty="0" smtClean="0"/>
              <a:t> </a:t>
            </a:r>
            <a:r>
              <a:rPr lang="en-IN" sz="2400" dirty="0"/>
              <a:t>is called an </a:t>
            </a:r>
            <a:r>
              <a:rPr lang="en-IN" sz="2400" dirty="0" smtClean="0"/>
              <a:t>operator.</a:t>
            </a:r>
          </a:p>
          <a:p>
            <a:r>
              <a:rPr lang="en-IN" sz="2400" dirty="0" smtClean="0"/>
              <a:t>This is done </a:t>
            </a:r>
            <a:r>
              <a:rPr lang="en-IN" sz="2400" dirty="0"/>
              <a:t>to emphasize that </a:t>
            </a:r>
            <a:r>
              <a:rPr lang="en-IN" sz="2400" i="1" dirty="0"/>
              <a:t>L</a:t>
            </a:r>
            <a:r>
              <a:rPr lang="en-IN" sz="2400" dirty="0"/>
              <a:t> is a function that </a:t>
            </a:r>
            <a:r>
              <a:rPr lang="en-IN" sz="2400" dirty="0" smtClean="0"/>
              <a:t>acts on </a:t>
            </a:r>
            <a:r>
              <a:rPr lang="en-IN" sz="2400" dirty="0"/>
              <a:t>other functions, instead of acting on </a:t>
            </a:r>
            <a:r>
              <a:rPr lang="en-IN" sz="2400" dirty="0" smtClean="0"/>
              <a:t>numbers. </a:t>
            </a:r>
          </a:p>
          <a:p>
            <a:r>
              <a:rPr lang="en-IN" sz="2400" dirty="0" smtClean="0"/>
              <a:t>The</a:t>
            </a:r>
            <a:r>
              <a:rPr lang="en-IN" sz="2400" dirty="0"/>
              <a:t> </a:t>
            </a:r>
            <a:r>
              <a:rPr lang="en-IN" sz="2400" dirty="0" smtClean="0"/>
              <a:t>operator </a:t>
            </a:r>
            <a:r>
              <a:rPr lang="en-IN" sz="2400" i="1" dirty="0"/>
              <a:t>L</a:t>
            </a:r>
            <a:r>
              <a:rPr lang="en-IN" sz="2400" dirty="0"/>
              <a:t> above is also called a </a:t>
            </a:r>
            <a:r>
              <a:rPr lang="en-IN" sz="2400" dirty="0" smtClean="0"/>
              <a:t>differential </a:t>
            </a:r>
            <a:r>
              <a:rPr lang="en-IN" sz="2400" dirty="0"/>
              <a:t>operator, since </a:t>
            </a:r>
            <a:r>
              <a:rPr lang="en-IN" sz="2400" i="1" dirty="0"/>
              <a:t>L(y)</a:t>
            </a:r>
            <a:r>
              <a:rPr lang="en-IN" sz="2400" dirty="0"/>
              <a:t> contains derivatives of </a:t>
            </a:r>
            <a:r>
              <a:rPr lang="en-IN" sz="2400" i="1" dirty="0"/>
              <a:t>y</a:t>
            </a:r>
            <a:r>
              <a:rPr lang="en-IN" sz="2400" dirty="0"/>
              <a:t>.</a:t>
            </a:r>
          </a:p>
          <a:p>
            <a:r>
              <a:rPr lang="en-IN" sz="2400" dirty="0"/>
              <a:t>These operators are useful to write </a:t>
            </a:r>
            <a:r>
              <a:rPr lang="en-IN" sz="2400" dirty="0" smtClean="0"/>
              <a:t>differential </a:t>
            </a:r>
            <a:r>
              <a:rPr lang="en-IN" sz="2400" dirty="0"/>
              <a:t>equations in a compact notation, </a:t>
            </a:r>
            <a:r>
              <a:rPr lang="en-IN" sz="2400" dirty="0" smtClean="0"/>
              <a:t>since</a:t>
            </a:r>
            <a:endParaRPr lang="en-IN" sz="24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4411358"/>
              </p:ext>
            </p:extLst>
          </p:nvPr>
        </p:nvGraphicFramePr>
        <p:xfrm>
          <a:off x="3276600" y="4191000"/>
          <a:ext cx="4627562" cy="1004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602" name="Equation" r:id="rId3" imgW="1930320" imgH="419040" progId="Equation.3">
                  <p:embed/>
                </p:oleObj>
              </mc:Choice>
              <mc:Fallback>
                <p:oleObj name="Equation" r:id="rId3" imgW="193032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76600" y="4191000"/>
                        <a:ext cx="4627562" cy="10048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985111" y="5302139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N" dirty="0">
                <a:latin typeface="+mn-lt"/>
              </a:rPr>
              <a:t>can be written </a:t>
            </a:r>
            <a:r>
              <a:rPr lang="en-IN" dirty="0" smtClean="0">
                <a:latin typeface="+mn-lt"/>
              </a:rPr>
              <a:t>as</a:t>
            </a:r>
            <a:endParaRPr lang="en-IN" dirty="0">
              <a:latin typeface="+mn-lt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1656752"/>
              </p:ext>
            </p:extLst>
          </p:nvPr>
        </p:nvGraphicFramePr>
        <p:xfrm>
          <a:off x="3793331" y="5375577"/>
          <a:ext cx="1797050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603" name="Equation" r:id="rId5" imgW="749160" imgH="215640" progId="Equation.3">
                  <p:embed/>
                </p:oleObj>
              </mc:Choice>
              <mc:Fallback>
                <p:oleObj name="Equation" r:id="rId5" imgW="74916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793331" y="5375577"/>
                        <a:ext cx="1797050" cy="517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2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3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6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6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7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4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8" name="Group 27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2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3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9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0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1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4" name="Rectangle 1945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Rectangle 24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89993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4674" y="132692"/>
            <a:ext cx="6913098" cy="886619"/>
          </a:xfrm>
        </p:spPr>
        <p:txBody>
          <a:bodyPr/>
          <a:lstStyle/>
          <a:p>
            <a:r>
              <a:rPr lang="en-IN" sz="2800" dirty="0" smtClean="0"/>
              <a:t>The First Property of Homogeneous Linear SO-ODEs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1658848"/>
            <a:ext cx="8335962" cy="990600"/>
          </a:xfrm>
        </p:spPr>
        <p:txBody>
          <a:bodyPr/>
          <a:lstStyle/>
          <a:p>
            <a:r>
              <a:rPr lang="en-IN" sz="2400" dirty="0"/>
              <a:t>An operator </a:t>
            </a:r>
            <a:r>
              <a:rPr lang="en-IN" sz="2400" i="1" dirty="0"/>
              <a:t>L</a:t>
            </a:r>
            <a:r>
              <a:rPr lang="en-IN" sz="2400" dirty="0"/>
              <a:t> is a linear operator </a:t>
            </a:r>
            <a:r>
              <a:rPr lang="en-IN" sz="2400" i="1" dirty="0" err="1" smtClean="0"/>
              <a:t>iff</a:t>
            </a:r>
            <a:r>
              <a:rPr lang="en-IN" sz="2400" dirty="0" smtClean="0"/>
              <a:t> </a:t>
            </a:r>
            <a:r>
              <a:rPr lang="en-IN" sz="2400" dirty="0"/>
              <a:t>for every pair of functions </a:t>
            </a:r>
            <a:r>
              <a:rPr lang="en-IN" sz="2400" i="1" dirty="0"/>
              <a:t>y</a:t>
            </a:r>
            <a:r>
              <a:rPr lang="en-IN" sz="2400" i="1" baseline="-25000" dirty="0"/>
              <a:t>1</a:t>
            </a:r>
            <a:r>
              <a:rPr lang="en-IN" sz="2400" i="1" dirty="0" smtClean="0"/>
              <a:t>, y</a:t>
            </a:r>
            <a:r>
              <a:rPr lang="en-IN" sz="2400" i="1" baseline="-25000" dirty="0" smtClean="0"/>
              <a:t>2</a:t>
            </a:r>
            <a:r>
              <a:rPr lang="en-IN" sz="2400" dirty="0" smtClean="0"/>
              <a:t> </a:t>
            </a:r>
            <a:r>
              <a:rPr lang="en-IN" sz="2400" dirty="0"/>
              <a:t>and constants </a:t>
            </a:r>
            <a:r>
              <a:rPr lang="en-IN" sz="2400" i="1" dirty="0"/>
              <a:t>c</a:t>
            </a:r>
            <a:r>
              <a:rPr lang="en-IN" sz="2400" i="1" baseline="-25000" dirty="0"/>
              <a:t>1</a:t>
            </a:r>
            <a:r>
              <a:rPr lang="en-IN" sz="2400" i="1" dirty="0"/>
              <a:t>, c</a:t>
            </a:r>
            <a:r>
              <a:rPr lang="en-IN" sz="2400" i="1" baseline="-25000" dirty="0"/>
              <a:t>2</a:t>
            </a:r>
            <a:r>
              <a:rPr lang="en-IN" sz="2400" dirty="0"/>
              <a:t> </a:t>
            </a:r>
            <a:r>
              <a:rPr lang="en-IN" sz="2400" dirty="0" smtClean="0"/>
              <a:t>holds</a:t>
            </a:r>
            <a:endParaRPr lang="en-IN" sz="24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4317441"/>
              </p:ext>
            </p:extLst>
          </p:nvPr>
        </p:nvGraphicFramePr>
        <p:xfrm>
          <a:off x="1981200" y="2773137"/>
          <a:ext cx="5562600" cy="5947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636" name="Equation" r:id="rId3" imgW="2019240" imgH="215640" progId="Equation.3">
                  <p:embed/>
                </p:oleObj>
              </mc:Choice>
              <mc:Fallback>
                <p:oleObj name="Equation" r:id="rId3" imgW="201924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81200" y="2773137"/>
                        <a:ext cx="5562600" cy="5947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5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6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9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9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0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0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7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8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1" name="Group 30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5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2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3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7" name="Rectangle 1945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" name="Rectangle 27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0819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4674" y="132692"/>
            <a:ext cx="6913098" cy="886619"/>
          </a:xfrm>
        </p:spPr>
        <p:txBody>
          <a:bodyPr/>
          <a:lstStyle/>
          <a:p>
            <a:r>
              <a:rPr lang="en-IN" sz="2800" dirty="0" smtClean="0"/>
              <a:t>Homogeneous Linear SO-ODEs : Principle of Superposition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318" y="1352153"/>
            <a:ext cx="8670925" cy="1296407"/>
          </a:xfrm>
        </p:spPr>
        <p:txBody>
          <a:bodyPr/>
          <a:lstStyle/>
          <a:p>
            <a:r>
              <a:rPr lang="en-IN" sz="2400" dirty="0"/>
              <a:t>If </a:t>
            </a:r>
            <a:r>
              <a:rPr lang="en-IN" sz="2400" i="1" dirty="0"/>
              <a:t>L</a:t>
            </a:r>
            <a:r>
              <a:rPr lang="en-IN" sz="2400" dirty="0"/>
              <a:t> is a linear operator and </a:t>
            </a:r>
            <a:r>
              <a:rPr lang="en-IN" sz="2400" i="1" dirty="0"/>
              <a:t>y</a:t>
            </a:r>
            <a:r>
              <a:rPr lang="en-IN" sz="2400" i="1" baseline="-25000" dirty="0"/>
              <a:t>1</a:t>
            </a:r>
            <a:r>
              <a:rPr lang="en-IN" sz="2400" i="1" dirty="0"/>
              <a:t>, y</a:t>
            </a:r>
            <a:r>
              <a:rPr lang="en-IN" sz="2400" i="1" baseline="-25000" dirty="0"/>
              <a:t>2</a:t>
            </a:r>
            <a:r>
              <a:rPr lang="en-IN" sz="2400" dirty="0"/>
              <a:t> are solutions of </a:t>
            </a:r>
            <a:r>
              <a:rPr lang="en-IN" sz="2400" dirty="0" smtClean="0"/>
              <a:t>the homogeneous </a:t>
            </a:r>
            <a:r>
              <a:rPr lang="en-IN" sz="2400" dirty="0"/>
              <a:t>equations </a:t>
            </a:r>
            <a:r>
              <a:rPr lang="en-IN" sz="2400" i="1" dirty="0"/>
              <a:t>L(y</a:t>
            </a:r>
            <a:r>
              <a:rPr lang="en-IN" sz="2400" i="1" baseline="-25000" dirty="0"/>
              <a:t>1</a:t>
            </a:r>
            <a:r>
              <a:rPr lang="en-IN" sz="2400" i="1" dirty="0"/>
              <a:t>)</a:t>
            </a:r>
            <a:r>
              <a:rPr lang="en-IN" sz="2400" dirty="0"/>
              <a:t> = 0, </a:t>
            </a:r>
            <a:r>
              <a:rPr lang="en-IN" sz="2400" i="1" dirty="0"/>
              <a:t>L(y</a:t>
            </a:r>
            <a:r>
              <a:rPr lang="en-IN" sz="2400" i="1" baseline="-25000" dirty="0"/>
              <a:t>2</a:t>
            </a:r>
            <a:r>
              <a:rPr lang="en-IN" sz="2400" i="1" dirty="0"/>
              <a:t>)</a:t>
            </a:r>
            <a:r>
              <a:rPr lang="en-IN" sz="2400" dirty="0"/>
              <a:t> = 0, then for every constants </a:t>
            </a:r>
            <a:r>
              <a:rPr lang="en-IN" sz="2400" i="1" dirty="0"/>
              <a:t>c</a:t>
            </a:r>
            <a:r>
              <a:rPr lang="en-IN" sz="2400" i="1" baseline="-25000" dirty="0"/>
              <a:t>1</a:t>
            </a:r>
            <a:r>
              <a:rPr lang="en-IN" sz="2400" i="1" dirty="0"/>
              <a:t>, c</a:t>
            </a:r>
            <a:r>
              <a:rPr lang="en-IN" sz="2400" i="1" baseline="-25000" dirty="0"/>
              <a:t>2</a:t>
            </a:r>
            <a:r>
              <a:rPr lang="en-IN" sz="2400" dirty="0"/>
              <a:t> holds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3585227"/>
              </p:ext>
            </p:extLst>
          </p:nvPr>
        </p:nvGraphicFramePr>
        <p:xfrm>
          <a:off x="3160581" y="3041650"/>
          <a:ext cx="3008313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529" name="Equation" r:id="rId3" imgW="1091880" imgH="215640" progId="Equation.3">
                  <p:embed/>
                </p:oleObj>
              </mc:Choice>
              <mc:Fallback>
                <p:oleObj name="Equation" r:id="rId3" imgW="109188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160581" y="3041650"/>
                        <a:ext cx="3008313" cy="593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5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6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9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9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0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0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7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8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1" name="Group 30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5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2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3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7" name="Rectangle 1945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" name="Rectangle 27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5" name="Rectangle 4"/>
          <p:cNvSpPr/>
          <p:nvPr/>
        </p:nvSpPr>
        <p:spPr>
          <a:xfrm>
            <a:off x="1143000" y="4573434"/>
            <a:ext cx="7010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b="1" i="1" dirty="0">
                <a:solidFill>
                  <a:srgbClr val="FF0000"/>
                </a:solidFill>
                <a:latin typeface="+mj-lt"/>
              </a:rPr>
              <a:t>Remark: This result is not true for nonhomogeneous equations.</a:t>
            </a:r>
          </a:p>
        </p:txBody>
      </p:sp>
    </p:spTree>
    <p:extLst>
      <p:ext uri="{BB962C8B-B14F-4D97-AF65-F5344CB8AC3E}">
        <p14:creationId xmlns:p14="http://schemas.microsoft.com/office/powerpoint/2010/main" val="1192239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91365"/>
            <a:ext cx="7086600" cy="1143000"/>
          </a:xfrm>
        </p:spPr>
        <p:txBody>
          <a:bodyPr/>
          <a:lstStyle/>
          <a:p>
            <a:r>
              <a:rPr lang="en-IN" sz="2800" dirty="0" smtClean="0"/>
              <a:t>Properties of Homogeneous Linear SO-ODEs</a:t>
            </a:r>
            <a:endParaRPr lang="en-IN" sz="28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378519" y="1445184"/>
            <a:ext cx="7772400" cy="814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IN" sz="2400" dirty="0"/>
              <a:t>Two functions </a:t>
            </a:r>
            <a:r>
              <a:rPr lang="en-IN" sz="2400" i="1" dirty="0"/>
              <a:t>y</a:t>
            </a:r>
            <a:r>
              <a:rPr lang="en-IN" sz="2400" i="1" baseline="-25000" dirty="0"/>
              <a:t>1</a:t>
            </a:r>
            <a:r>
              <a:rPr lang="en-IN" sz="2400" i="1" dirty="0"/>
              <a:t>, y</a:t>
            </a:r>
            <a:r>
              <a:rPr lang="en-IN" sz="2400" i="1" baseline="-25000" dirty="0"/>
              <a:t>2</a:t>
            </a:r>
            <a:r>
              <a:rPr lang="en-IN" sz="2400" dirty="0"/>
              <a:t> are called linearly dependent </a:t>
            </a:r>
            <a:r>
              <a:rPr lang="en-IN" sz="2400" i="1" dirty="0" err="1" smtClean="0"/>
              <a:t>iff</a:t>
            </a:r>
            <a:r>
              <a:rPr lang="en-IN" sz="2400" dirty="0" smtClean="0"/>
              <a:t> </a:t>
            </a:r>
            <a:r>
              <a:rPr lang="en-IN" sz="2400" dirty="0"/>
              <a:t>they are </a:t>
            </a:r>
            <a:r>
              <a:rPr lang="en-IN" sz="2400" dirty="0" smtClean="0"/>
              <a:t>proportional</a:t>
            </a:r>
            <a:r>
              <a:rPr lang="en-IN" sz="2400" dirty="0"/>
              <a:t>. </a:t>
            </a:r>
            <a:endParaRPr lang="en-IN" sz="2400" kern="0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8935774"/>
              </p:ext>
            </p:extLst>
          </p:nvPr>
        </p:nvGraphicFramePr>
        <p:xfrm>
          <a:off x="1002347" y="2413000"/>
          <a:ext cx="2928937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584" name="Equation" r:id="rId3" imgW="888840" imgH="215640" progId="Equation.3">
                  <p:embed/>
                </p:oleObj>
              </mc:Choice>
              <mc:Fallback>
                <p:oleObj name="Equation" r:id="rId3" imgW="88884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02347" y="2413000"/>
                        <a:ext cx="2928937" cy="711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0562897"/>
              </p:ext>
            </p:extLst>
          </p:nvPr>
        </p:nvGraphicFramePr>
        <p:xfrm>
          <a:off x="4647153" y="2371999"/>
          <a:ext cx="4100512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585" name="Equation" r:id="rId5" imgW="1244520" imgH="215640" progId="Equation.3">
                  <p:embed/>
                </p:oleObj>
              </mc:Choice>
              <mc:Fallback>
                <p:oleObj name="Equation" r:id="rId5" imgW="124452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647153" y="2371999"/>
                        <a:ext cx="4100512" cy="711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044146" y="2549172"/>
            <a:ext cx="4411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or</a:t>
            </a:r>
            <a:endParaRPr lang="en-IN" dirty="0"/>
          </a:p>
        </p:txBody>
      </p:sp>
      <p:grpSp>
        <p:nvGrpSpPr>
          <p:cNvPr id="25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6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9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9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0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0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7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8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1" name="Group 30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5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2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3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7" name="Rectangle 1945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" name="Rectangle 27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41" name="Content Placeholder 2"/>
          <p:cNvSpPr txBox="1">
            <a:spLocks/>
          </p:cNvSpPr>
          <p:nvPr/>
        </p:nvSpPr>
        <p:spPr bwMode="auto">
          <a:xfrm>
            <a:off x="599092" y="3768676"/>
            <a:ext cx="7772400" cy="556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IN" sz="2400" dirty="0" smtClean="0"/>
              <a:t>Otherwise</a:t>
            </a:r>
            <a:r>
              <a:rPr lang="en-IN" sz="2400" dirty="0"/>
              <a:t>, the functions </a:t>
            </a:r>
            <a:r>
              <a:rPr lang="en-IN" sz="2400" i="1" dirty="0"/>
              <a:t>y</a:t>
            </a:r>
            <a:r>
              <a:rPr lang="en-IN" sz="2400" i="1" baseline="-25000" dirty="0"/>
              <a:t>1</a:t>
            </a:r>
            <a:r>
              <a:rPr lang="en-IN" sz="2400" i="1" dirty="0"/>
              <a:t>, y</a:t>
            </a:r>
            <a:r>
              <a:rPr lang="en-IN" sz="2400" i="1" baseline="-25000" dirty="0"/>
              <a:t>2</a:t>
            </a:r>
            <a:r>
              <a:rPr lang="en-IN" sz="2400" dirty="0"/>
              <a:t> are linearly independent.</a:t>
            </a:r>
            <a:endParaRPr lang="en-IN" sz="2400" kern="0" dirty="0"/>
          </a:p>
        </p:txBody>
      </p:sp>
    </p:spTree>
    <p:extLst>
      <p:ext uri="{BB962C8B-B14F-4D97-AF65-F5344CB8AC3E}">
        <p14:creationId xmlns:p14="http://schemas.microsoft.com/office/powerpoint/2010/main" val="930283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4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733" y="120940"/>
            <a:ext cx="6934200" cy="1143000"/>
          </a:xfrm>
        </p:spPr>
        <p:txBody>
          <a:bodyPr/>
          <a:lstStyle/>
          <a:p>
            <a:r>
              <a:rPr lang="en-IN" sz="2800" dirty="0" smtClean="0"/>
              <a:t>General Solution of A Linear Homogeneous SO-ODE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0225" y="2138326"/>
            <a:ext cx="8232775" cy="1905000"/>
          </a:xfrm>
        </p:spPr>
        <p:txBody>
          <a:bodyPr/>
          <a:lstStyle/>
          <a:p>
            <a:r>
              <a:rPr lang="en-IN" sz="2400" dirty="0"/>
              <a:t>If </a:t>
            </a:r>
            <a:r>
              <a:rPr lang="en-IN" sz="2400" i="1" dirty="0"/>
              <a:t>y</a:t>
            </a:r>
            <a:r>
              <a:rPr lang="en-IN" sz="2400" i="1" baseline="-25000" dirty="0"/>
              <a:t>1</a:t>
            </a:r>
            <a:r>
              <a:rPr lang="en-IN" sz="2400" dirty="0"/>
              <a:t> and </a:t>
            </a:r>
            <a:r>
              <a:rPr lang="en-IN" sz="2400" i="1" dirty="0"/>
              <a:t>y</a:t>
            </a:r>
            <a:r>
              <a:rPr lang="en-IN" sz="2400" i="1" baseline="-25000" dirty="0"/>
              <a:t>2</a:t>
            </a:r>
            <a:r>
              <a:rPr lang="en-IN" sz="2400" dirty="0"/>
              <a:t> are linearly independent solutions of </a:t>
            </a:r>
            <a:r>
              <a:rPr lang="en-IN" sz="2400" dirty="0" smtClean="0"/>
              <a:t>the equation</a:t>
            </a:r>
            <a:r>
              <a:rPr lang="en-IN" sz="2400" i="1" dirty="0" smtClean="0"/>
              <a:t> </a:t>
            </a:r>
            <a:r>
              <a:rPr lang="en-IN" sz="2400" i="1" dirty="0"/>
              <a:t>L(y)</a:t>
            </a:r>
            <a:r>
              <a:rPr lang="en-IN" sz="2400" dirty="0"/>
              <a:t> = 0 on an interval </a:t>
            </a:r>
            <a:r>
              <a:rPr lang="en-IN" sz="2400" i="1" dirty="0"/>
              <a:t>I </a:t>
            </a:r>
            <a:r>
              <a:rPr lang="en-IN" sz="2400" i="1" dirty="0" smtClean="0">
                <a:sym typeface="Symbol" panose="05050102010706020507" pitchFamily="18" charset="2"/>
              </a:rPr>
              <a:t></a:t>
            </a:r>
            <a:r>
              <a:rPr lang="en-IN" sz="2400" i="1" dirty="0" smtClean="0"/>
              <a:t> </a:t>
            </a:r>
            <a:r>
              <a:rPr lang="en-IN" sz="2400" i="1" dirty="0"/>
              <a:t>R</a:t>
            </a:r>
            <a:r>
              <a:rPr lang="en-IN" sz="2400" dirty="0"/>
              <a:t>, </a:t>
            </a:r>
            <a:r>
              <a:rPr lang="en-IN" sz="2400" dirty="0" smtClean="0"/>
              <a:t>then </a:t>
            </a:r>
            <a:r>
              <a:rPr lang="en-IN" sz="2400" dirty="0"/>
              <a:t>there are unique constants </a:t>
            </a:r>
            <a:r>
              <a:rPr lang="en-IN" sz="2400" i="1" dirty="0"/>
              <a:t>c</a:t>
            </a:r>
            <a:r>
              <a:rPr lang="en-IN" sz="2400" i="1" baseline="-25000" dirty="0"/>
              <a:t>1</a:t>
            </a:r>
            <a:r>
              <a:rPr lang="en-IN" sz="2400" i="1" dirty="0"/>
              <a:t>, c</a:t>
            </a:r>
            <a:r>
              <a:rPr lang="en-IN" sz="2400" i="1" baseline="-25000" dirty="0"/>
              <a:t>2</a:t>
            </a:r>
            <a:r>
              <a:rPr lang="en-IN" sz="2400" dirty="0"/>
              <a:t> such that every solution </a:t>
            </a:r>
            <a:r>
              <a:rPr lang="en-IN" sz="2400" i="1" dirty="0" smtClean="0"/>
              <a:t>y </a:t>
            </a:r>
            <a:r>
              <a:rPr lang="en-IN" sz="2400" dirty="0" smtClean="0"/>
              <a:t>of </a:t>
            </a:r>
            <a:r>
              <a:rPr lang="en-IN" sz="2400" dirty="0"/>
              <a:t>the </a:t>
            </a:r>
            <a:r>
              <a:rPr lang="en-IN" sz="2400" dirty="0" smtClean="0"/>
              <a:t>differential </a:t>
            </a:r>
            <a:r>
              <a:rPr lang="en-IN" sz="2400" dirty="0"/>
              <a:t>equation </a:t>
            </a:r>
            <a:r>
              <a:rPr lang="en-IN" sz="2400" i="1" dirty="0"/>
              <a:t>L(y) = 0</a:t>
            </a:r>
            <a:r>
              <a:rPr lang="en-IN" sz="2400" dirty="0"/>
              <a:t> on </a:t>
            </a:r>
            <a:r>
              <a:rPr lang="en-IN" sz="2400" i="1" dirty="0"/>
              <a:t>I</a:t>
            </a:r>
            <a:r>
              <a:rPr lang="en-IN" sz="2400" dirty="0"/>
              <a:t> can be written as a linear combination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7336048"/>
              </p:ext>
            </p:extLst>
          </p:nvPr>
        </p:nvGraphicFramePr>
        <p:xfrm>
          <a:off x="1891863" y="4310062"/>
          <a:ext cx="5187950" cy="795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81" name="Equation" r:id="rId3" imgW="1574640" imgH="241200" progId="Equation.3">
                  <p:embed/>
                </p:oleObj>
              </mc:Choice>
              <mc:Fallback>
                <p:oleObj name="Equation" r:id="rId3" imgW="157464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91863" y="4310062"/>
                        <a:ext cx="5187950" cy="795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0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4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4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5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2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3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6" name="Group 2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0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1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7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8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9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2" name="Rectangle 1945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Rectangle 22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28836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711" y="23446"/>
            <a:ext cx="6954764" cy="1143000"/>
          </a:xfrm>
        </p:spPr>
        <p:txBody>
          <a:bodyPr/>
          <a:lstStyle/>
          <a:p>
            <a:r>
              <a:rPr lang="en-IN" sz="2800" dirty="0" smtClean="0"/>
              <a:t/>
            </a:r>
            <a:br>
              <a:rPr lang="en-IN" sz="2800" dirty="0" smtClean="0"/>
            </a:br>
            <a:r>
              <a:rPr lang="en-IN" sz="2800" dirty="0" smtClean="0"/>
              <a:t>Methods For Finding Two Linearly Independent Solutions 	</a:t>
            </a:r>
            <a:br>
              <a:rPr lang="en-IN" sz="2800" dirty="0" smtClean="0"/>
            </a:b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675" y="1981200"/>
            <a:ext cx="8518525" cy="4114800"/>
          </a:xfrm>
        </p:spPr>
        <p:txBody>
          <a:bodyPr/>
          <a:lstStyle/>
          <a:p>
            <a:r>
              <a:rPr lang="en-IN" sz="2400" dirty="0" smtClean="0"/>
              <a:t>Characteristic </a:t>
            </a:r>
            <a:r>
              <a:rPr lang="en-IN" sz="2400" dirty="0"/>
              <a:t>(Auxiliary) Equation </a:t>
            </a:r>
            <a:r>
              <a:rPr lang="en-IN" sz="2400" dirty="0" smtClean="0"/>
              <a:t>( only for Constant Coefficients</a:t>
            </a:r>
            <a:r>
              <a:rPr lang="en-IN" sz="2400" dirty="0"/>
              <a:t>) </a:t>
            </a:r>
            <a:endParaRPr lang="en-IN" sz="2400" dirty="0" smtClean="0"/>
          </a:p>
          <a:p>
            <a:r>
              <a:rPr lang="en-IN" sz="2400" dirty="0"/>
              <a:t>Reduction of order </a:t>
            </a:r>
          </a:p>
          <a:p>
            <a:r>
              <a:rPr lang="en-IN" sz="2400" dirty="0" smtClean="0"/>
              <a:t>Cauchy-Euler</a:t>
            </a:r>
            <a:r>
              <a:rPr lang="en-IN" sz="2400" dirty="0"/>
              <a:t> </a:t>
            </a:r>
            <a:r>
              <a:rPr lang="en-IN" sz="2400" dirty="0" smtClean="0"/>
              <a:t>(</a:t>
            </a:r>
            <a:r>
              <a:rPr lang="en-IN" sz="2400" dirty="0"/>
              <a:t>Variable </a:t>
            </a:r>
            <a:r>
              <a:rPr lang="en-IN" sz="2400" dirty="0" smtClean="0"/>
              <a:t>Coefficients) </a:t>
            </a:r>
            <a:r>
              <a:rPr lang="en-IN" sz="2400" dirty="0"/>
              <a:t>	</a:t>
            </a:r>
          </a:p>
          <a:p>
            <a:endParaRPr lang="en-IN" sz="2400" dirty="0"/>
          </a:p>
          <a:p>
            <a:endParaRPr lang="en-IN" sz="2400" dirty="0"/>
          </a:p>
        </p:txBody>
      </p:sp>
      <p:grpSp>
        <p:nvGrpSpPr>
          <p:cNvPr id="19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0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3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3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4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1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2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5" name="Group 24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9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0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6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7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8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1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8285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742" y="373857"/>
            <a:ext cx="7772400" cy="533400"/>
          </a:xfrm>
        </p:spPr>
        <p:txBody>
          <a:bodyPr/>
          <a:lstStyle/>
          <a:p>
            <a:r>
              <a:rPr lang="en-IN" sz="2800" dirty="0" smtClean="0"/>
              <a:t>Characteristic Equation Method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05000"/>
            <a:ext cx="8305800" cy="1626393"/>
          </a:xfrm>
        </p:spPr>
        <p:txBody>
          <a:bodyPr/>
          <a:lstStyle/>
          <a:p>
            <a:r>
              <a:rPr lang="en-IN" sz="2400" dirty="0" smtClean="0"/>
              <a:t>This method is used only when the coefficients </a:t>
            </a:r>
            <a:r>
              <a:rPr lang="en-IN" sz="2400" i="1" dirty="0" smtClean="0">
                <a:sym typeface="Symbol" panose="05050102010706020507" pitchFamily="18" charset="2"/>
              </a:rPr>
              <a:t></a:t>
            </a:r>
            <a:r>
              <a:rPr lang="en-IN" sz="2400" i="1" baseline="-25000" dirty="0" smtClean="0">
                <a:sym typeface="Symbol" panose="05050102010706020507" pitchFamily="18" charset="2"/>
              </a:rPr>
              <a:t>1</a:t>
            </a:r>
            <a:r>
              <a:rPr lang="en-IN" sz="2400" dirty="0" smtClean="0">
                <a:sym typeface="Symbol" panose="05050102010706020507" pitchFamily="18" charset="2"/>
              </a:rPr>
              <a:t> and </a:t>
            </a:r>
            <a:r>
              <a:rPr lang="en-IN" sz="2400" i="1" dirty="0" smtClean="0">
                <a:sym typeface="Symbol" panose="05050102010706020507" pitchFamily="18" charset="2"/>
              </a:rPr>
              <a:t></a:t>
            </a:r>
            <a:r>
              <a:rPr lang="en-IN" sz="2400" i="1" baseline="-25000" dirty="0" smtClean="0">
                <a:sym typeface="Symbol" panose="05050102010706020507" pitchFamily="18" charset="2"/>
              </a:rPr>
              <a:t>0</a:t>
            </a:r>
            <a:r>
              <a:rPr lang="en-IN" sz="2400" dirty="0" smtClean="0">
                <a:sym typeface="Symbol" panose="05050102010706020507" pitchFamily="18" charset="2"/>
              </a:rPr>
              <a:t> are real constants.</a:t>
            </a:r>
          </a:p>
          <a:p>
            <a:r>
              <a:rPr lang="en-IN" sz="2400" dirty="0" smtClean="0">
                <a:sym typeface="Symbol" panose="05050102010706020507" pitchFamily="18" charset="2"/>
              </a:rPr>
              <a:t>This equation is called as homogeneous second order ODE with constant coefficients.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6737047"/>
              </p:ext>
            </p:extLst>
          </p:nvPr>
        </p:nvGraphicFramePr>
        <p:xfrm>
          <a:off x="2078038" y="1052513"/>
          <a:ext cx="4322762" cy="1004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606" name="Equation" r:id="rId3" imgW="1803240" imgH="419040" progId="Equation.3">
                  <p:embed/>
                </p:oleObj>
              </mc:Choice>
              <mc:Fallback>
                <p:oleObj name="Equation" r:id="rId3" imgW="180324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78038" y="1052513"/>
                        <a:ext cx="4322762" cy="10048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300463" y="3680840"/>
            <a:ext cx="8455999" cy="248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IN" sz="2400" kern="0" dirty="0" smtClean="0"/>
              <a:t>It’s not hard to think of some likely candidates for particular solutions of above Equation.</a:t>
            </a:r>
          </a:p>
          <a:p>
            <a:r>
              <a:rPr lang="en-IN" sz="2400" dirty="0"/>
              <a:t>Because of the </a:t>
            </a:r>
            <a:r>
              <a:rPr lang="en-IN" sz="2400" dirty="0" smtClean="0"/>
              <a:t>superior differential </a:t>
            </a:r>
            <a:r>
              <a:rPr lang="en-IN" sz="2400" dirty="0"/>
              <a:t>properties of the exponential function, </a:t>
            </a:r>
            <a:r>
              <a:rPr lang="en-IN" sz="2400" dirty="0" smtClean="0"/>
              <a:t>this becomes a natural </a:t>
            </a:r>
            <a:r>
              <a:rPr lang="en-IN" sz="2400" dirty="0" err="1" smtClean="0"/>
              <a:t>ansatz</a:t>
            </a:r>
            <a:r>
              <a:rPr lang="en-IN" sz="2400" dirty="0" smtClean="0"/>
              <a:t>.</a:t>
            </a:r>
          </a:p>
          <a:p>
            <a:r>
              <a:rPr lang="en-IN" sz="2400" dirty="0" smtClean="0"/>
              <a:t>An </a:t>
            </a:r>
            <a:r>
              <a:rPr lang="en-IN" sz="2400" dirty="0"/>
              <a:t>educated guess, for the form of the solution </a:t>
            </a:r>
            <a:r>
              <a:rPr lang="en-IN" sz="2400" dirty="0" smtClean="0"/>
              <a:t>is </a:t>
            </a:r>
            <a:r>
              <a:rPr lang="en-IN" sz="2400" i="1" dirty="0" smtClean="0"/>
              <a:t>y </a:t>
            </a:r>
            <a:r>
              <a:rPr lang="en-IN" sz="2400" i="1" dirty="0"/>
              <a:t>= </a:t>
            </a:r>
            <a:r>
              <a:rPr lang="en-IN" sz="2400" i="1" dirty="0" err="1" smtClean="0"/>
              <a:t>e</a:t>
            </a:r>
            <a:r>
              <a:rPr lang="en-IN" sz="2400" i="1" baseline="30000" dirty="0" err="1" smtClean="0">
                <a:sym typeface="Symbol" panose="05050102010706020507" pitchFamily="18" charset="2"/>
              </a:rPr>
              <a:t></a:t>
            </a:r>
            <a:r>
              <a:rPr lang="en-IN" sz="2400" i="1" baseline="30000" dirty="0" err="1" smtClean="0"/>
              <a:t>x</a:t>
            </a:r>
            <a:r>
              <a:rPr lang="en-IN" sz="2400" dirty="0" smtClean="0"/>
              <a:t>, where </a:t>
            </a:r>
            <a:r>
              <a:rPr lang="en-IN" sz="2400" i="1" dirty="0" smtClean="0">
                <a:sym typeface="Symbol" panose="05050102010706020507" pitchFamily="18" charset="2"/>
              </a:rPr>
              <a:t></a:t>
            </a:r>
            <a:r>
              <a:rPr lang="en-IN" sz="2400" dirty="0" smtClean="0"/>
              <a:t> </a:t>
            </a:r>
            <a:r>
              <a:rPr lang="en-IN" sz="2400" dirty="0"/>
              <a:t>is a constant to be determined</a:t>
            </a:r>
            <a:r>
              <a:rPr lang="en-IN" sz="2400" dirty="0" smtClean="0"/>
              <a:t>.</a:t>
            </a:r>
            <a:endParaRPr lang="en-IN" sz="2400" kern="0" dirty="0" smtClean="0"/>
          </a:p>
        </p:txBody>
      </p:sp>
      <p:grpSp>
        <p:nvGrpSpPr>
          <p:cNvPr id="22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3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6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6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7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4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8" name="Group 27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2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3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9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0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1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4" name="Rectangle 1945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Rectangle 24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12220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8374" y="67844"/>
            <a:ext cx="6539132" cy="1143000"/>
          </a:xfrm>
        </p:spPr>
        <p:txBody>
          <a:bodyPr/>
          <a:lstStyle/>
          <a:p>
            <a:r>
              <a:rPr lang="en-IN" sz="2800" dirty="0" smtClean="0"/>
              <a:t>Linear (Constant Coefficient) </a:t>
            </a:r>
            <a:r>
              <a:rPr lang="en-IN" sz="2800" dirty="0"/>
              <a:t>H</a:t>
            </a:r>
            <a:r>
              <a:rPr lang="en-IN" sz="2800" dirty="0" smtClean="0"/>
              <a:t>omogeneous ODEs of </a:t>
            </a:r>
            <a:r>
              <a:rPr lang="en-IN" sz="2800" i="1" dirty="0" smtClean="0"/>
              <a:t>n</a:t>
            </a:r>
            <a:r>
              <a:rPr lang="en-IN" sz="2800" i="1" baseline="30000" dirty="0" smtClean="0"/>
              <a:t>th</a:t>
            </a:r>
            <a:r>
              <a:rPr lang="en-IN" sz="2800" dirty="0" smtClean="0"/>
              <a:t>  Order</a:t>
            </a:r>
            <a:endParaRPr lang="en-IN" sz="2800" dirty="0"/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902359"/>
              </p:ext>
            </p:extLst>
          </p:nvPr>
        </p:nvGraphicFramePr>
        <p:xfrm>
          <a:off x="551885" y="1099703"/>
          <a:ext cx="8437370" cy="10051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625" name="Equation" r:id="rId3" imgW="3517560" imgH="419040" progId="Equation.3">
                  <p:embed/>
                </p:oleObj>
              </mc:Choice>
              <mc:Fallback>
                <p:oleObj name="Equation" r:id="rId3" imgW="351756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51885" y="1099703"/>
                        <a:ext cx="8437370" cy="10051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 18"/>
          <p:cNvSpPr/>
          <p:nvPr/>
        </p:nvSpPr>
        <p:spPr>
          <a:xfrm>
            <a:off x="191444" y="2476991"/>
            <a:ext cx="867403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3200" dirty="0" smtClean="0">
                <a:solidFill>
                  <a:srgbClr val="0070C0"/>
                </a:solidFill>
                <a:latin typeface="Brush Script MT" panose="03060802040406070304" pitchFamily="66" charset="0"/>
              </a:rPr>
              <a:t>Theorem: Ordinary</a:t>
            </a:r>
            <a:r>
              <a:rPr lang="en-IN" sz="3200" dirty="0">
                <a:solidFill>
                  <a:srgbClr val="0070C0"/>
                </a:solidFill>
                <a:latin typeface="Brush Script MT" panose="03060802040406070304" pitchFamily="66" charset="0"/>
              </a:rPr>
              <a:t>, linear, constant coefficient, homogeneous </a:t>
            </a:r>
            <a:r>
              <a:rPr lang="en-IN" sz="3200" dirty="0" smtClean="0">
                <a:solidFill>
                  <a:srgbClr val="0070C0"/>
                </a:solidFill>
                <a:latin typeface="Brush Script MT" panose="03060802040406070304" pitchFamily="66" charset="0"/>
              </a:rPr>
              <a:t>differential </a:t>
            </a:r>
            <a:r>
              <a:rPr lang="en-IN" sz="3200" dirty="0">
                <a:solidFill>
                  <a:srgbClr val="0070C0"/>
                </a:solidFill>
                <a:latin typeface="Brush Script MT" panose="03060802040406070304" pitchFamily="66" charset="0"/>
              </a:rPr>
              <a:t>equations with dependent variable </a:t>
            </a:r>
            <a:r>
              <a:rPr lang="en-IN" sz="3200" dirty="0" smtClean="0">
                <a:solidFill>
                  <a:srgbClr val="0070C0"/>
                </a:solidFill>
                <a:latin typeface="Brush Script MT" panose="03060802040406070304" pitchFamily="66" charset="0"/>
              </a:rPr>
              <a:t>y </a:t>
            </a:r>
            <a:r>
              <a:rPr lang="en-IN" sz="3200" dirty="0">
                <a:solidFill>
                  <a:srgbClr val="0070C0"/>
                </a:solidFill>
                <a:latin typeface="Brush Script MT" panose="03060802040406070304" pitchFamily="66" charset="0"/>
              </a:rPr>
              <a:t>and independent variable </a:t>
            </a:r>
            <a:r>
              <a:rPr lang="en-IN" sz="3200" dirty="0" smtClean="0">
                <a:solidFill>
                  <a:srgbClr val="0070C0"/>
                </a:solidFill>
                <a:latin typeface="Brush Script MT" panose="03060802040406070304" pitchFamily="66" charset="0"/>
              </a:rPr>
              <a:t>x </a:t>
            </a:r>
            <a:r>
              <a:rPr lang="en-IN" sz="3200" dirty="0">
                <a:solidFill>
                  <a:srgbClr val="0070C0"/>
                </a:solidFill>
                <a:latin typeface="Brush Script MT" panose="03060802040406070304" pitchFamily="66" charset="0"/>
              </a:rPr>
              <a:t>have </a:t>
            </a:r>
            <a:r>
              <a:rPr lang="en-IN" sz="3200" dirty="0" smtClean="0">
                <a:solidFill>
                  <a:srgbClr val="0070C0"/>
                </a:solidFill>
                <a:latin typeface="Brush Script MT" panose="03060802040406070304" pitchFamily="66" charset="0"/>
              </a:rPr>
              <a:t>solutions </a:t>
            </a:r>
            <a:r>
              <a:rPr lang="en-IN" sz="3200" dirty="0">
                <a:solidFill>
                  <a:srgbClr val="0070C0"/>
                </a:solidFill>
                <a:latin typeface="Brush Script MT" panose="03060802040406070304" pitchFamily="66" charset="0"/>
              </a:rPr>
              <a:t>of the form </a:t>
            </a:r>
            <a:r>
              <a:rPr lang="en-IN" sz="3200" dirty="0" smtClean="0">
                <a:solidFill>
                  <a:srgbClr val="0070C0"/>
                </a:solidFill>
                <a:latin typeface="Brush Script MT" panose="03060802040406070304" pitchFamily="66" charset="0"/>
              </a:rPr>
              <a:t>y </a:t>
            </a:r>
            <a:r>
              <a:rPr lang="en-IN" sz="3200" dirty="0">
                <a:solidFill>
                  <a:srgbClr val="0070C0"/>
                </a:solidFill>
                <a:latin typeface="Brush Script MT" panose="03060802040406070304" pitchFamily="66" charset="0"/>
              </a:rPr>
              <a:t>= </a:t>
            </a:r>
            <a:r>
              <a:rPr lang="en-IN" sz="3200" dirty="0" err="1" smtClean="0">
                <a:solidFill>
                  <a:srgbClr val="0070C0"/>
                </a:solidFill>
                <a:latin typeface="Brush Script MT" panose="03060802040406070304" pitchFamily="66" charset="0"/>
              </a:rPr>
              <a:t>ce</a:t>
            </a:r>
            <a:r>
              <a:rPr lang="en-IN" sz="3200" baseline="30000" dirty="0" err="1" smtClean="0">
                <a:solidFill>
                  <a:srgbClr val="0070C0"/>
                </a:solidFill>
                <a:latin typeface="Brush Script MT" panose="03060802040406070304" pitchFamily="66" charset="0"/>
              </a:rPr>
              <a:t>λx</a:t>
            </a:r>
            <a:r>
              <a:rPr lang="en-IN" sz="3200" dirty="0" smtClean="0">
                <a:solidFill>
                  <a:srgbClr val="0070C0"/>
                </a:solidFill>
                <a:latin typeface="Brush Script MT" panose="03060802040406070304" pitchFamily="66" charset="0"/>
              </a:rPr>
              <a:t> </a:t>
            </a:r>
            <a:r>
              <a:rPr lang="en-IN" sz="3200" dirty="0">
                <a:solidFill>
                  <a:srgbClr val="0070C0"/>
                </a:solidFill>
                <a:latin typeface="Brush Script MT" panose="03060802040406070304" pitchFamily="66" charset="0"/>
              </a:rPr>
              <a:t>where c is a </a:t>
            </a:r>
            <a:r>
              <a:rPr lang="en-IN" sz="3200" dirty="0" smtClean="0">
                <a:solidFill>
                  <a:srgbClr val="0070C0"/>
                </a:solidFill>
                <a:latin typeface="Brush Script MT" panose="03060802040406070304" pitchFamily="66" charset="0"/>
              </a:rPr>
              <a:t>nonzero </a:t>
            </a:r>
            <a:r>
              <a:rPr lang="en-IN" sz="3200" dirty="0">
                <a:solidFill>
                  <a:srgbClr val="0070C0"/>
                </a:solidFill>
                <a:latin typeface="Brush Script MT" panose="03060802040406070304" pitchFamily="66" charset="0"/>
              </a:rPr>
              <a:t>constant.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09778" y="5107587"/>
            <a:ext cx="79987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smtClean="0">
                <a:latin typeface="+mn-lt"/>
              </a:rPr>
              <a:t>Ordinary</a:t>
            </a:r>
            <a:r>
              <a:rPr lang="en-IN" dirty="0">
                <a:latin typeface="+mn-lt"/>
              </a:rPr>
              <a:t>, linear, constant </a:t>
            </a:r>
            <a:r>
              <a:rPr lang="en-IN" dirty="0" smtClean="0">
                <a:latin typeface="+mn-lt"/>
              </a:rPr>
              <a:t>coefficient</a:t>
            </a:r>
            <a:r>
              <a:rPr lang="en-IN" dirty="0">
                <a:latin typeface="+mn-lt"/>
              </a:rPr>
              <a:t>, homogeneous differential equations of any order have </a:t>
            </a:r>
            <a:r>
              <a:rPr lang="en-IN" dirty="0" smtClean="0">
                <a:latin typeface="+mn-lt"/>
              </a:rPr>
              <a:t>exponential </a:t>
            </a:r>
            <a:r>
              <a:rPr lang="en-IN" dirty="0">
                <a:latin typeface="+mn-lt"/>
              </a:rPr>
              <a:t>solutions.</a:t>
            </a:r>
          </a:p>
        </p:txBody>
      </p:sp>
      <p:grpSp>
        <p:nvGrpSpPr>
          <p:cNvPr id="21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2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5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5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6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3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7" name="Group 26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1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2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8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9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0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3" name="Rectangle 1945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Rectangle 23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21493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1291"/>
            <a:ext cx="6950075" cy="1143000"/>
          </a:xfrm>
        </p:spPr>
        <p:txBody>
          <a:bodyPr/>
          <a:lstStyle/>
          <a:p>
            <a:r>
              <a:rPr lang="en-IN" sz="2800" dirty="0"/>
              <a:t>Linear (Constant Coefficient) Homogeneous ODEs of </a:t>
            </a:r>
            <a:r>
              <a:rPr lang="en-IN" sz="2800" dirty="0" smtClean="0"/>
              <a:t>Second Order  </a:t>
            </a:r>
            <a:r>
              <a:rPr lang="en-IN" sz="2800" dirty="0"/>
              <a:t>Order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9966502"/>
              </p:ext>
            </p:extLst>
          </p:nvPr>
        </p:nvGraphicFramePr>
        <p:xfrm>
          <a:off x="2154357" y="1037738"/>
          <a:ext cx="4748212" cy="1004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941" name="Equation" r:id="rId3" imgW="1981080" imgH="419040" progId="Equation.3">
                  <p:embed/>
                </p:oleObj>
              </mc:Choice>
              <mc:Fallback>
                <p:oleObj name="Equation" r:id="rId3" imgW="198108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54357" y="1037738"/>
                        <a:ext cx="4748212" cy="10048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375324" y="2043112"/>
            <a:ext cx="4667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If </a:t>
            </a:r>
            <a:endParaRPr lang="en-IN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5540771"/>
              </p:ext>
            </p:extLst>
          </p:nvPr>
        </p:nvGraphicFramePr>
        <p:xfrm>
          <a:off x="2213524" y="1981200"/>
          <a:ext cx="11430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942" name="Equation" r:id="rId5" imgW="457200" imgH="228600" progId="Equation.3">
                  <p:embed/>
                </p:oleObj>
              </mc:Choice>
              <mc:Fallback>
                <p:oleObj name="Equation" r:id="rId5" imgW="4572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213524" y="1981200"/>
                        <a:ext cx="1143000" cy="571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368737" y="2095706"/>
            <a:ext cx="2284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is an </a:t>
            </a:r>
            <a:r>
              <a:rPr lang="en-IN" dirty="0" err="1" smtClean="0"/>
              <a:t>ansatz</a:t>
            </a:r>
            <a:r>
              <a:rPr lang="en-IN" dirty="0" smtClean="0"/>
              <a:t>, then</a:t>
            </a:r>
            <a:endParaRPr lang="en-IN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5255001"/>
              </p:ext>
            </p:extLst>
          </p:nvPr>
        </p:nvGraphicFramePr>
        <p:xfrm>
          <a:off x="1577848" y="2645306"/>
          <a:ext cx="1555750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943" name="Equation" r:id="rId7" imgW="622080" imgH="393480" progId="Equation.3">
                  <p:embed/>
                </p:oleObj>
              </mc:Choice>
              <mc:Fallback>
                <p:oleObj name="Equation" r:id="rId7" imgW="62208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77848" y="2645306"/>
                        <a:ext cx="1555750" cy="984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4235148"/>
              </p:ext>
            </p:extLst>
          </p:nvPr>
        </p:nvGraphicFramePr>
        <p:xfrm>
          <a:off x="4074285" y="2645306"/>
          <a:ext cx="1905000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944" name="Equation" r:id="rId9" imgW="761760" imgH="419040" progId="Equation.3">
                  <p:embed/>
                </p:oleObj>
              </mc:Choice>
              <mc:Fallback>
                <p:oleObj name="Equation" r:id="rId9" imgW="76176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074285" y="2645306"/>
                        <a:ext cx="1905000" cy="1047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541585" y="2831005"/>
            <a:ext cx="304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&amp;</a:t>
            </a:r>
            <a:endParaRPr lang="en-IN" dirty="0"/>
          </a:p>
        </p:txBody>
      </p:sp>
      <p:sp>
        <p:nvSpPr>
          <p:cNvPr id="10" name="TextBox 9"/>
          <p:cNvSpPr txBox="1"/>
          <p:nvPr/>
        </p:nvSpPr>
        <p:spPr>
          <a:xfrm>
            <a:off x="139107" y="3689631"/>
            <a:ext cx="36686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Substitute these in Operator.</a:t>
            </a:r>
            <a:endParaRPr lang="en-IN" dirty="0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167201"/>
              </p:ext>
            </p:extLst>
          </p:nvPr>
        </p:nvGraphicFramePr>
        <p:xfrm>
          <a:off x="3807740" y="3658895"/>
          <a:ext cx="5175250" cy="577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945" name="Equation" r:id="rId11" imgW="2158920" imgH="241200" progId="Equation.3">
                  <p:embed/>
                </p:oleObj>
              </mc:Choice>
              <mc:Fallback>
                <p:oleObj name="Equation" r:id="rId11" imgW="215892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807740" y="3658895"/>
                        <a:ext cx="5175250" cy="577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9245537"/>
              </p:ext>
            </p:extLst>
          </p:nvPr>
        </p:nvGraphicFramePr>
        <p:xfrm>
          <a:off x="2154357" y="4312189"/>
          <a:ext cx="3927475" cy="577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946" name="Equation" r:id="rId13" imgW="1638000" imgH="241200" progId="Equation.3">
                  <p:embed/>
                </p:oleObj>
              </mc:Choice>
              <mc:Fallback>
                <p:oleObj name="Equation" r:id="rId13" imgW="163800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2154357" y="4312189"/>
                        <a:ext cx="3927475" cy="577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Rectangle 28"/>
          <p:cNvSpPr/>
          <p:nvPr/>
        </p:nvSpPr>
        <p:spPr>
          <a:xfrm>
            <a:off x="381000" y="5146639"/>
            <a:ext cx="801871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>
                <a:latin typeface="+mn-lt"/>
              </a:rPr>
              <a:t>Our </a:t>
            </a:r>
            <a:r>
              <a:rPr lang="en-IN" dirty="0" err="1">
                <a:latin typeface="+mn-lt"/>
              </a:rPr>
              <a:t>ansatz</a:t>
            </a:r>
            <a:r>
              <a:rPr lang="en-IN" dirty="0">
                <a:latin typeface="+mn-lt"/>
              </a:rPr>
              <a:t> has thus converted a differential equation into an algebraic </a:t>
            </a:r>
            <a:r>
              <a:rPr lang="en-IN" dirty="0" smtClean="0">
                <a:latin typeface="+mn-lt"/>
              </a:rPr>
              <a:t>equation.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This is called as Characteristic </a:t>
            </a:r>
            <a:r>
              <a:rPr lang="en-IN" dirty="0" smtClean="0"/>
              <a:t>Equation</a:t>
            </a:r>
            <a:endParaRPr lang="en-IN" dirty="0"/>
          </a:p>
        </p:txBody>
      </p:sp>
      <p:grpSp>
        <p:nvGrpSpPr>
          <p:cNvPr id="30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1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4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4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5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5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2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3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6" name="Group 3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40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1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7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8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9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32" name="Rectangle 19458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" name="Rectangle 32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82383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9" grpId="0"/>
      <p:bldP spid="10" grpId="0"/>
      <p:bldP spid="29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24217"/>
            <a:ext cx="7772400" cy="646966"/>
          </a:xfrm>
        </p:spPr>
        <p:txBody>
          <a:bodyPr/>
          <a:lstStyle/>
          <a:p>
            <a:r>
              <a:rPr lang="en-IN" sz="2800" dirty="0" smtClean="0"/>
              <a:t>Roots of Characteristic Equation</a:t>
            </a:r>
            <a:endParaRPr lang="en-IN" sz="28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3209087"/>
            <a:ext cx="8534400" cy="3386976"/>
          </a:xfrm>
        </p:spPr>
        <p:txBody>
          <a:bodyPr/>
          <a:lstStyle/>
          <a:p>
            <a:r>
              <a:rPr lang="en-IN" sz="2400" dirty="0"/>
              <a:t>There are three cases to consider</a:t>
            </a:r>
            <a:r>
              <a:rPr lang="en-IN" sz="2400" dirty="0" smtClean="0"/>
              <a:t>:</a:t>
            </a:r>
          </a:p>
          <a:p>
            <a:r>
              <a:rPr lang="en-IN" sz="2400" dirty="0"/>
              <a:t>(1) if </a:t>
            </a:r>
            <a:r>
              <a:rPr lang="en-IN" sz="2400" dirty="0" smtClean="0"/>
              <a:t> </a:t>
            </a:r>
            <a:r>
              <a:rPr lang="en-IN" sz="2400" dirty="0" smtClean="0">
                <a:sym typeface="Symbol" panose="05050102010706020507" pitchFamily="18" charset="2"/>
              </a:rPr>
              <a:t></a:t>
            </a:r>
            <a:r>
              <a:rPr lang="en-IN" sz="2400" baseline="-25000" dirty="0" smtClean="0">
                <a:sym typeface="Symbol" panose="05050102010706020507" pitchFamily="18" charset="2"/>
              </a:rPr>
              <a:t>1</a:t>
            </a:r>
            <a:r>
              <a:rPr lang="en-IN" sz="2400" baseline="30000" dirty="0" smtClean="0">
                <a:sym typeface="Symbol" panose="05050102010706020507" pitchFamily="18" charset="2"/>
              </a:rPr>
              <a:t>2</a:t>
            </a:r>
            <a:r>
              <a:rPr lang="en-IN" sz="2400" dirty="0" smtClean="0">
                <a:sym typeface="Symbol" panose="05050102010706020507" pitchFamily="18" charset="2"/>
              </a:rPr>
              <a:t> -4</a:t>
            </a:r>
            <a:r>
              <a:rPr lang="en-IN" sz="2400" baseline="-25000" dirty="0" smtClean="0"/>
              <a:t>2</a:t>
            </a:r>
            <a:r>
              <a:rPr lang="en-IN" sz="2400" dirty="0">
                <a:sym typeface="Symbol" panose="05050102010706020507" pitchFamily="18" charset="2"/>
              </a:rPr>
              <a:t> </a:t>
            </a:r>
            <a:r>
              <a:rPr lang="en-IN" sz="2400" dirty="0" smtClean="0">
                <a:sym typeface="Symbol" panose="05050102010706020507" pitchFamily="18" charset="2"/>
              </a:rPr>
              <a:t></a:t>
            </a:r>
            <a:r>
              <a:rPr lang="en-IN" sz="2400" baseline="-25000" dirty="0" smtClean="0"/>
              <a:t>0</a:t>
            </a:r>
            <a:r>
              <a:rPr lang="en-IN" sz="2400" dirty="0" smtClean="0"/>
              <a:t> </a:t>
            </a:r>
            <a:r>
              <a:rPr lang="en-IN" sz="2400" dirty="0"/>
              <a:t>&gt; 0, then the two roots are </a:t>
            </a:r>
            <a:r>
              <a:rPr lang="en-IN" sz="2400" dirty="0" smtClean="0"/>
              <a:t>distinct and </a:t>
            </a:r>
            <a:r>
              <a:rPr lang="en-IN" sz="2400" dirty="0"/>
              <a:t>real; </a:t>
            </a:r>
            <a:endParaRPr lang="en-IN" sz="2400" dirty="0" smtClean="0"/>
          </a:p>
          <a:p>
            <a:r>
              <a:rPr lang="en-IN" sz="2400" dirty="0" smtClean="0"/>
              <a:t>(</a:t>
            </a:r>
            <a:r>
              <a:rPr lang="en-IN" sz="2400" dirty="0"/>
              <a:t>2) if </a:t>
            </a:r>
            <a:r>
              <a:rPr lang="en-IN" sz="2400" dirty="0">
                <a:sym typeface="Symbol" panose="05050102010706020507" pitchFamily="18" charset="2"/>
              </a:rPr>
              <a:t></a:t>
            </a:r>
            <a:r>
              <a:rPr lang="en-IN" sz="2400" baseline="-25000" dirty="0">
                <a:sym typeface="Symbol" panose="05050102010706020507" pitchFamily="18" charset="2"/>
              </a:rPr>
              <a:t>1</a:t>
            </a:r>
            <a:r>
              <a:rPr lang="en-IN" sz="2400" baseline="30000" dirty="0">
                <a:sym typeface="Symbol" panose="05050102010706020507" pitchFamily="18" charset="2"/>
              </a:rPr>
              <a:t>2</a:t>
            </a:r>
            <a:r>
              <a:rPr lang="en-IN" sz="2400" dirty="0">
                <a:sym typeface="Symbol" panose="05050102010706020507" pitchFamily="18" charset="2"/>
              </a:rPr>
              <a:t> -4</a:t>
            </a:r>
            <a:r>
              <a:rPr lang="en-IN" sz="2400" baseline="-25000" dirty="0"/>
              <a:t>2</a:t>
            </a:r>
            <a:r>
              <a:rPr lang="en-IN" sz="2400" dirty="0">
                <a:sym typeface="Symbol" panose="05050102010706020507" pitchFamily="18" charset="2"/>
              </a:rPr>
              <a:t> </a:t>
            </a:r>
            <a:r>
              <a:rPr lang="en-IN" sz="2400" baseline="-25000" dirty="0"/>
              <a:t>0</a:t>
            </a:r>
            <a:r>
              <a:rPr lang="en-IN" sz="2400" dirty="0"/>
              <a:t> </a:t>
            </a:r>
            <a:r>
              <a:rPr lang="en-IN" sz="2400" dirty="0" smtClean="0"/>
              <a:t> </a:t>
            </a:r>
            <a:r>
              <a:rPr lang="en-IN" sz="2400" dirty="0"/>
              <a:t>&lt; 0, then the two roots are distinct and complex </a:t>
            </a:r>
            <a:r>
              <a:rPr lang="en-IN" sz="2400" dirty="0" smtClean="0"/>
              <a:t>conjugates of </a:t>
            </a:r>
            <a:r>
              <a:rPr lang="en-IN" sz="2400" dirty="0"/>
              <a:t>each other; </a:t>
            </a:r>
            <a:endParaRPr lang="en-IN" sz="2400" dirty="0" smtClean="0"/>
          </a:p>
          <a:p>
            <a:r>
              <a:rPr lang="en-IN" sz="2400" dirty="0" smtClean="0"/>
              <a:t>(</a:t>
            </a:r>
            <a:r>
              <a:rPr lang="en-IN" sz="2400" dirty="0"/>
              <a:t>3) if </a:t>
            </a:r>
            <a:r>
              <a:rPr lang="en-IN" sz="2400" dirty="0">
                <a:sym typeface="Symbol" panose="05050102010706020507" pitchFamily="18" charset="2"/>
              </a:rPr>
              <a:t></a:t>
            </a:r>
            <a:r>
              <a:rPr lang="en-IN" sz="2400" baseline="-25000" dirty="0">
                <a:sym typeface="Symbol" panose="05050102010706020507" pitchFamily="18" charset="2"/>
              </a:rPr>
              <a:t>1</a:t>
            </a:r>
            <a:r>
              <a:rPr lang="en-IN" sz="2400" baseline="30000" dirty="0">
                <a:sym typeface="Symbol" panose="05050102010706020507" pitchFamily="18" charset="2"/>
              </a:rPr>
              <a:t>2</a:t>
            </a:r>
            <a:r>
              <a:rPr lang="en-IN" sz="2400" dirty="0">
                <a:sym typeface="Symbol" panose="05050102010706020507" pitchFamily="18" charset="2"/>
              </a:rPr>
              <a:t> -4</a:t>
            </a:r>
            <a:r>
              <a:rPr lang="en-IN" sz="2400" baseline="-25000" dirty="0"/>
              <a:t>2</a:t>
            </a:r>
            <a:r>
              <a:rPr lang="en-IN" sz="2400" dirty="0">
                <a:sym typeface="Symbol" panose="05050102010706020507" pitchFamily="18" charset="2"/>
              </a:rPr>
              <a:t> </a:t>
            </a:r>
            <a:r>
              <a:rPr lang="en-IN" sz="2400" baseline="-25000" dirty="0"/>
              <a:t>0</a:t>
            </a:r>
            <a:r>
              <a:rPr lang="en-IN" sz="2400" dirty="0"/>
              <a:t> </a:t>
            </a:r>
            <a:r>
              <a:rPr lang="en-IN" sz="2400" dirty="0" smtClean="0"/>
              <a:t> = </a:t>
            </a:r>
            <a:r>
              <a:rPr lang="en-IN" sz="2400" dirty="0"/>
              <a:t>0, then the two roots are degenerate and there is </a:t>
            </a:r>
            <a:r>
              <a:rPr lang="en-IN" sz="2400" dirty="0" smtClean="0"/>
              <a:t>only one </a:t>
            </a:r>
            <a:r>
              <a:rPr lang="en-IN" sz="2400" dirty="0"/>
              <a:t>real root. </a:t>
            </a:r>
            <a:endParaRPr lang="en-IN" sz="2400" dirty="0" smtClean="0"/>
          </a:p>
          <a:p>
            <a:r>
              <a:rPr lang="en-IN" sz="2400" dirty="0" smtClean="0"/>
              <a:t>All these </a:t>
            </a:r>
            <a:r>
              <a:rPr lang="en-IN" sz="2400" dirty="0"/>
              <a:t>three cases </a:t>
            </a:r>
            <a:r>
              <a:rPr lang="en-IN" sz="2400" dirty="0" smtClean="0"/>
              <a:t>must be studied in the context of  </a:t>
            </a:r>
            <a:r>
              <a:rPr lang="en-IN" sz="2400" dirty="0" err="1" smtClean="0"/>
              <a:t>thermofluids</a:t>
            </a:r>
            <a:r>
              <a:rPr lang="en-IN" sz="2400" dirty="0" smtClean="0"/>
              <a:t>.</a:t>
            </a:r>
            <a:endParaRPr lang="en-IN" sz="2400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/>
          </p:nvPr>
        </p:nvGraphicFramePr>
        <p:xfrm>
          <a:off x="2964003" y="1114056"/>
          <a:ext cx="2922587" cy="577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718" name="Equation" r:id="rId3" imgW="1218960" imgH="241200" progId="Equation.3">
                  <p:embed/>
                </p:oleObj>
              </mc:Choice>
              <mc:Fallback>
                <p:oleObj name="Equation" r:id="rId3" imgW="121896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64003" y="1114056"/>
                        <a:ext cx="2922587" cy="577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>
          <a:xfrm>
            <a:off x="433176" y="1691906"/>
            <a:ext cx="84060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solidFill>
                  <a:srgbClr val="000000"/>
                </a:solidFill>
                <a:latin typeface="+mn-lt"/>
              </a:rPr>
              <a:t>Using the quadratic formula</a:t>
            </a:r>
            <a:r>
              <a:rPr lang="en-IN" dirty="0" smtClean="0">
                <a:solidFill>
                  <a:srgbClr val="000000"/>
                </a:solidFill>
                <a:latin typeface="+mn-lt"/>
              </a:rPr>
              <a:t>, the </a:t>
            </a:r>
            <a:r>
              <a:rPr lang="en-IN" dirty="0">
                <a:solidFill>
                  <a:srgbClr val="000000"/>
                </a:solidFill>
                <a:latin typeface="+mn-lt"/>
              </a:rPr>
              <a:t>two solutions of the characteristic </a:t>
            </a:r>
            <a:r>
              <a:rPr lang="en-IN" dirty="0" smtClean="0">
                <a:solidFill>
                  <a:srgbClr val="000000"/>
                </a:solidFill>
                <a:latin typeface="+mn-lt"/>
              </a:rPr>
              <a:t>equation </a:t>
            </a:r>
            <a:r>
              <a:rPr lang="en-IN" dirty="0">
                <a:solidFill>
                  <a:srgbClr val="000000"/>
                </a:solidFill>
                <a:latin typeface="+mn-lt"/>
              </a:rPr>
              <a:t>are given by</a:t>
            </a:r>
            <a:endParaRPr lang="en-IN" dirty="0">
              <a:latin typeface="+mn-lt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/>
          </p:nvPr>
        </p:nvGraphicFramePr>
        <p:xfrm>
          <a:off x="3848381" y="2237707"/>
          <a:ext cx="4076417" cy="9301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719" name="Equation" r:id="rId5" imgW="1892160" imgH="431640" progId="Equation.3">
                  <p:embed/>
                </p:oleObj>
              </mc:Choice>
              <mc:Fallback>
                <p:oleObj name="Equation" r:id="rId5" imgW="189216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848381" y="2237707"/>
                        <a:ext cx="4076417" cy="9301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2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3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6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6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7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4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8" name="Group 27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2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3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9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0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1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4" name="Rectangle 1945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Rectangle 24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68017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73060"/>
            <a:ext cx="7772400" cy="869940"/>
          </a:xfrm>
        </p:spPr>
        <p:txBody>
          <a:bodyPr/>
          <a:lstStyle/>
          <a:p>
            <a:r>
              <a:rPr lang="en-IN" sz="2800" dirty="0" smtClean="0"/>
              <a:t>Real &amp; Distinct </a:t>
            </a:r>
            <a:r>
              <a:rPr lang="en-IN" sz="2800" dirty="0"/>
              <a:t>roots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3994" y="2251335"/>
            <a:ext cx="7772400" cy="983777"/>
          </a:xfrm>
        </p:spPr>
        <p:txBody>
          <a:bodyPr/>
          <a:lstStyle/>
          <a:p>
            <a:r>
              <a:rPr lang="en-IN" sz="2400" dirty="0" smtClean="0"/>
              <a:t> </a:t>
            </a:r>
            <a:r>
              <a:rPr lang="en-IN" sz="2400" dirty="0" smtClean="0">
                <a:sym typeface="Symbol" panose="05050102010706020507" pitchFamily="18" charset="2"/>
              </a:rPr>
              <a:t></a:t>
            </a:r>
            <a:r>
              <a:rPr lang="en-IN" sz="2400" baseline="-25000" dirty="0" smtClean="0">
                <a:sym typeface="Symbol" panose="05050102010706020507" pitchFamily="18" charset="2"/>
              </a:rPr>
              <a:t>+</a:t>
            </a:r>
            <a:r>
              <a:rPr lang="en-IN" sz="2400" dirty="0" smtClean="0">
                <a:sym typeface="Symbol" panose="05050102010706020507" pitchFamily="18" charset="2"/>
              </a:rPr>
              <a:t>  </a:t>
            </a:r>
            <a:r>
              <a:rPr lang="en-IN" sz="2400" baseline="-25000" dirty="0" smtClean="0">
                <a:sym typeface="Symbol" panose="05050102010706020507" pitchFamily="18" charset="2"/>
              </a:rPr>
              <a:t>-</a:t>
            </a:r>
            <a:r>
              <a:rPr lang="en-IN" sz="2400" dirty="0" smtClean="0">
                <a:sym typeface="Symbol" panose="05050102010706020507" pitchFamily="18" charset="2"/>
              </a:rPr>
              <a:t> </a:t>
            </a:r>
            <a:r>
              <a:rPr lang="en-IN" sz="2400" dirty="0" smtClean="0"/>
              <a:t>are </a:t>
            </a:r>
            <a:r>
              <a:rPr lang="en-IN" sz="2400" dirty="0"/>
              <a:t>real </a:t>
            </a:r>
            <a:r>
              <a:rPr lang="en-IN" sz="2400" dirty="0" smtClean="0"/>
              <a:t>and distinct roots.</a:t>
            </a:r>
          </a:p>
          <a:p>
            <a:r>
              <a:rPr lang="en-IN" sz="2400" dirty="0" smtClean="0"/>
              <a:t>Two independent solutions are: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/>
          </p:nvPr>
        </p:nvGraphicFramePr>
        <p:xfrm>
          <a:off x="2798234" y="4229099"/>
          <a:ext cx="3941233" cy="7239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794" name="Equation" r:id="rId3" imgW="1244520" imgH="228600" progId="Equation.3">
                  <p:embed/>
                </p:oleObj>
              </mc:Choice>
              <mc:Fallback>
                <p:oleObj name="Equation" r:id="rId3" imgW="124452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798234" y="4229099"/>
                        <a:ext cx="3941233" cy="72390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527963" y="5112603"/>
            <a:ext cx="8001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latin typeface="+mn-lt"/>
              </a:rPr>
              <a:t>The unknown </a:t>
            </a:r>
            <a:r>
              <a:rPr lang="en-IN" dirty="0" smtClean="0">
                <a:latin typeface="+mn-lt"/>
              </a:rPr>
              <a:t>constants </a:t>
            </a:r>
            <a:r>
              <a:rPr lang="en-IN" i="1" dirty="0" smtClean="0">
                <a:latin typeface="+mn-lt"/>
              </a:rPr>
              <a:t>c</a:t>
            </a:r>
            <a:r>
              <a:rPr lang="en-IN" i="1" baseline="-25000" dirty="0" smtClean="0">
                <a:latin typeface="+mn-lt"/>
              </a:rPr>
              <a:t>1</a:t>
            </a:r>
            <a:r>
              <a:rPr lang="en-IN" i="1" dirty="0" smtClean="0">
                <a:latin typeface="+mn-lt"/>
              </a:rPr>
              <a:t> </a:t>
            </a:r>
            <a:r>
              <a:rPr lang="en-IN" dirty="0" smtClean="0">
                <a:latin typeface="+mn-lt"/>
              </a:rPr>
              <a:t>and </a:t>
            </a:r>
            <a:r>
              <a:rPr lang="en-IN" i="1" dirty="0" smtClean="0">
                <a:latin typeface="+mn-lt"/>
              </a:rPr>
              <a:t>c</a:t>
            </a:r>
            <a:r>
              <a:rPr lang="en-IN" i="1" baseline="-25000" dirty="0" smtClean="0">
                <a:latin typeface="+mn-lt"/>
              </a:rPr>
              <a:t>2</a:t>
            </a:r>
            <a:r>
              <a:rPr lang="en-IN" dirty="0" smtClean="0">
                <a:latin typeface="+mn-lt"/>
              </a:rPr>
              <a:t> can  </a:t>
            </a:r>
            <a:r>
              <a:rPr lang="en-IN" dirty="0">
                <a:latin typeface="+mn-lt"/>
              </a:rPr>
              <a:t>be determined by the given initial </a:t>
            </a:r>
            <a:r>
              <a:rPr lang="en-IN" dirty="0" smtClean="0">
                <a:latin typeface="+mn-lt"/>
              </a:rPr>
              <a:t>conditions. </a:t>
            </a:r>
            <a:endParaRPr lang="en-IN" dirty="0">
              <a:latin typeface="+mn-lt"/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/>
          </p:nvPr>
        </p:nvGraphicFramePr>
        <p:xfrm>
          <a:off x="3553009" y="5785051"/>
          <a:ext cx="3213974" cy="8443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795" name="Equation" r:id="rId5" imgW="1498320" imgH="393480" progId="Equation.3">
                  <p:embed/>
                </p:oleObj>
              </mc:Choice>
              <mc:Fallback>
                <p:oleObj name="Equation" r:id="rId5" imgW="149832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553009" y="5785051"/>
                        <a:ext cx="3213974" cy="8443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Content Placeholder 2"/>
          <p:cNvSpPr txBox="1">
            <a:spLocks/>
          </p:cNvSpPr>
          <p:nvPr/>
        </p:nvSpPr>
        <p:spPr bwMode="auto">
          <a:xfrm>
            <a:off x="301984" y="3471887"/>
            <a:ext cx="8540031" cy="7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IN" sz="2400" kern="0" dirty="0" smtClean="0"/>
              <a:t>The general solution to can be written as a linear superposition of the two solutions; that is,</a:t>
            </a:r>
            <a:endParaRPr lang="en-IN" sz="2400" kern="0" dirty="0"/>
          </a:p>
        </p:txBody>
      </p:sp>
      <p:graphicFrame>
        <p:nvGraphicFramePr>
          <p:cNvPr id="24" name="Object 23"/>
          <p:cNvGraphicFramePr>
            <a:graphicFrameLocks noChangeAspect="1"/>
          </p:cNvGraphicFramePr>
          <p:nvPr>
            <p:extLst/>
          </p:nvPr>
        </p:nvGraphicFramePr>
        <p:xfrm>
          <a:off x="5056968" y="2568209"/>
          <a:ext cx="3482975" cy="569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796" name="Equation" r:id="rId7" imgW="1396800" imgH="228600" progId="Equation.3">
                  <p:embed/>
                </p:oleObj>
              </mc:Choice>
              <mc:Fallback>
                <p:oleObj name="Equation" r:id="rId7" imgW="13968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056968" y="2568209"/>
                        <a:ext cx="3482975" cy="569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Content Placeholder 2"/>
          <p:cNvSpPr txBox="1">
            <a:spLocks/>
          </p:cNvSpPr>
          <p:nvPr/>
        </p:nvSpPr>
        <p:spPr bwMode="auto">
          <a:xfrm>
            <a:off x="381000" y="1524000"/>
            <a:ext cx="7772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IN" sz="2400" kern="0" dirty="0" smtClean="0"/>
              <a:t> Both the roots are real for </a:t>
            </a:r>
          </a:p>
          <a:p>
            <a:endParaRPr lang="en-IN" sz="2400" kern="0" dirty="0"/>
          </a:p>
        </p:txBody>
      </p:sp>
      <p:graphicFrame>
        <p:nvGraphicFramePr>
          <p:cNvPr id="26" name="Object 25"/>
          <p:cNvGraphicFramePr>
            <a:graphicFrameLocks noChangeAspect="1"/>
          </p:cNvGraphicFramePr>
          <p:nvPr>
            <p:extLst/>
          </p:nvPr>
        </p:nvGraphicFramePr>
        <p:xfrm>
          <a:off x="4396636" y="1568357"/>
          <a:ext cx="2244725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797" name="Equation" r:id="rId9" imgW="1041120" imgH="241200" progId="Equation.3">
                  <p:embed/>
                </p:oleObj>
              </mc:Choice>
              <mc:Fallback>
                <p:oleObj name="Equation" r:id="rId9" imgW="104112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396636" y="1568357"/>
                        <a:ext cx="2244725" cy="520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7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8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1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1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2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2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9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0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3" name="Group 32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7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8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4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5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9" name="Rectangle 19458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Rectangle 29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3179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23" grpId="0" build="p"/>
      <p:bldP spid="25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9" y="374873"/>
            <a:ext cx="7772400" cy="473293"/>
          </a:xfrm>
        </p:spPr>
        <p:txBody>
          <a:bodyPr/>
          <a:lstStyle/>
          <a:p>
            <a:r>
              <a:rPr lang="en-IN" sz="2800" dirty="0"/>
              <a:t>Complex </a:t>
            </a:r>
            <a:r>
              <a:rPr lang="en-IN" sz="2800" dirty="0" smtClean="0"/>
              <a:t>Conjugate</a:t>
            </a:r>
            <a:r>
              <a:rPr lang="en-IN" sz="2800" dirty="0"/>
              <a:t>, </a:t>
            </a:r>
            <a:r>
              <a:rPr lang="en-IN" sz="2800" dirty="0" smtClean="0"/>
              <a:t>Distinct </a:t>
            </a:r>
            <a:r>
              <a:rPr lang="en-IN" sz="2800" dirty="0"/>
              <a:t>roots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3064" y="1112137"/>
            <a:ext cx="7772400" cy="609600"/>
          </a:xfrm>
        </p:spPr>
        <p:txBody>
          <a:bodyPr/>
          <a:lstStyle/>
          <a:p>
            <a:r>
              <a:rPr lang="en-IN" sz="2400" dirty="0"/>
              <a:t> </a:t>
            </a:r>
            <a:r>
              <a:rPr lang="en-IN" sz="2400" dirty="0">
                <a:sym typeface="Symbol" panose="05050102010706020507" pitchFamily="18" charset="2"/>
              </a:rPr>
              <a:t></a:t>
            </a:r>
            <a:r>
              <a:rPr lang="en-IN" sz="2400" baseline="-25000" dirty="0">
                <a:sym typeface="Symbol" panose="05050102010706020507" pitchFamily="18" charset="2"/>
              </a:rPr>
              <a:t>+</a:t>
            </a:r>
            <a:r>
              <a:rPr lang="en-IN" sz="2400" dirty="0">
                <a:sym typeface="Symbol" panose="05050102010706020507" pitchFamily="18" charset="2"/>
              </a:rPr>
              <a:t>  </a:t>
            </a:r>
            <a:r>
              <a:rPr lang="en-IN" sz="2400" baseline="-25000" dirty="0">
                <a:sym typeface="Symbol" panose="05050102010706020507" pitchFamily="18" charset="2"/>
              </a:rPr>
              <a:t>-</a:t>
            </a:r>
            <a:r>
              <a:rPr lang="en-IN" sz="2400" dirty="0">
                <a:sym typeface="Symbol" panose="05050102010706020507" pitchFamily="18" charset="2"/>
              </a:rPr>
              <a:t> </a:t>
            </a:r>
            <a:r>
              <a:rPr lang="en-IN" sz="2400" dirty="0"/>
              <a:t>are </a:t>
            </a:r>
            <a:r>
              <a:rPr lang="en-IN" sz="2400" dirty="0" smtClean="0"/>
              <a:t>complex conjugate roots for </a:t>
            </a:r>
            <a:endParaRPr lang="en-IN" sz="2400" dirty="0"/>
          </a:p>
          <a:p>
            <a:endParaRPr lang="en-IN" sz="24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/>
          </p:nvPr>
        </p:nvGraphicFramePr>
        <p:xfrm>
          <a:off x="298796" y="1580555"/>
          <a:ext cx="4816475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948" name="Equation" r:id="rId3" imgW="2234880" imgH="431640" progId="Equation.3">
                  <p:embed/>
                </p:oleObj>
              </mc:Choice>
              <mc:Fallback>
                <p:oleObj name="Equation" r:id="rId3" imgW="223488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8796" y="1580555"/>
                        <a:ext cx="4816475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/>
          </p:nvPr>
        </p:nvGraphicFramePr>
        <p:xfrm>
          <a:off x="3665537" y="2515553"/>
          <a:ext cx="4487863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949" name="Equation" r:id="rId5" imgW="2082600" imgH="431640" progId="Equation.3">
                  <p:embed/>
                </p:oleObj>
              </mc:Choice>
              <mc:Fallback>
                <p:oleObj name="Equation" r:id="rId5" imgW="208260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665537" y="2515553"/>
                        <a:ext cx="4487863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/>
          </p:nvPr>
        </p:nvGraphicFramePr>
        <p:xfrm>
          <a:off x="408826" y="3502067"/>
          <a:ext cx="4322762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950" name="Equation" r:id="rId7" imgW="2006280" imgH="431640" progId="Equation.3">
                  <p:embed/>
                </p:oleObj>
              </mc:Choice>
              <mc:Fallback>
                <p:oleObj name="Equation" r:id="rId7" imgW="200628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08826" y="3502067"/>
                        <a:ext cx="4322762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/>
          </p:nvPr>
        </p:nvGraphicFramePr>
        <p:xfrm>
          <a:off x="145126" y="5036584"/>
          <a:ext cx="3941233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951" name="Equation" r:id="rId9" imgW="1244520" imgH="228600" progId="Equation.3">
                  <p:embed/>
                </p:oleObj>
              </mc:Choice>
              <mc:Fallback>
                <p:oleObj name="Equation" r:id="rId9" imgW="124452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45126" y="5036584"/>
                        <a:ext cx="3941233" cy="723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/>
          </p:nvPr>
        </p:nvGraphicFramePr>
        <p:xfrm>
          <a:off x="5115271" y="3365542"/>
          <a:ext cx="3719513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952" name="Equation" r:id="rId11" imgW="1726920" imgH="495000" progId="Equation.3">
                  <p:embed/>
                </p:oleObj>
              </mc:Choice>
              <mc:Fallback>
                <p:oleObj name="Equation" r:id="rId11" imgW="1726920" imgH="4950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115271" y="3365542"/>
                        <a:ext cx="3719513" cy="1066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/>
          </p:nvPr>
        </p:nvGraphicFramePr>
        <p:xfrm>
          <a:off x="3631227" y="4467646"/>
          <a:ext cx="1558925" cy="465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953" name="Equation" r:id="rId13" imgW="723600" imgH="215640" progId="Equation.3">
                  <p:embed/>
                </p:oleObj>
              </mc:Choice>
              <mc:Fallback>
                <p:oleObj name="Equation" r:id="rId13" imgW="72360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631227" y="4467646"/>
                        <a:ext cx="1558925" cy="465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/>
          </p:nvPr>
        </p:nvGraphicFramePr>
        <p:xfrm>
          <a:off x="4076700" y="5153763"/>
          <a:ext cx="5067300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954" name="Equation" r:id="rId15" imgW="1600200" imgH="228600" progId="Equation.3">
                  <p:embed/>
                </p:oleObj>
              </mc:Choice>
              <mc:Fallback>
                <p:oleObj name="Equation" r:id="rId15" imgW="16002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4076700" y="5153763"/>
                        <a:ext cx="5067300" cy="723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/>
          </p:nvPr>
        </p:nvGraphicFramePr>
        <p:xfrm>
          <a:off x="1988689" y="5979051"/>
          <a:ext cx="4986338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955" name="Equation" r:id="rId17" imgW="1574640" imgH="228600" progId="Equation.3">
                  <p:embed/>
                </p:oleObj>
              </mc:Choice>
              <mc:Fallback>
                <p:oleObj name="Equation" r:id="rId17" imgW="157464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988689" y="5979051"/>
                        <a:ext cx="4986338" cy="723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26"/>
          <p:cNvGraphicFramePr>
            <a:graphicFrameLocks noChangeAspect="1"/>
          </p:cNvGraphicFramePr>
          <p:nvPr>
            <p:extLst/>
          </p:nvPr>
        </p:nvGraphicFramePr>
        <p:xfrm>
          <a:off x="5908675" y="1143000"/>
          <a:ext cx="2244725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956" name="Equation" r:id="rId19" imgW="1041120" imgH="241200" progId="Equation.3">
                  <p:embed/>
                </p:oleObj>
              </mc:Choice>
              <mc:Fallback>
                <p:oleObj name="Equation" r:id="rId19" imgW="104112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5908675" y="1143000"/>
                        <a:ext cx="2244725" cy="520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9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0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3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3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4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4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1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2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5" name="Group 34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9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0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6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7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8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31" name="Rectangle 19458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" name="Rectangle 31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2" name="Ink 11"/>
              <p14:cNvContentPartPr/>
              <p14:nvPr/>
            </p14:nvContentPartPr>
            <p14:xfrm>
              <a:off x="5648400" y="3005640"/>
              <a:ext cx="2961720" cy="1839960"/>
            </p14:xfrm>
          </p:contentPart>
        </mc:Choice>
        <mc:Fallback xmlns="">
          <p:pic>
            <p:nvPicPr>
              <p:cNvPr id="12" name="Ink 11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5636520" y="2993400"/>
                <a:ext cx="2987280" cy="1856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5801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446" y="0"/>
            <a:ext cx="7772400" cy="1143000"/>
          </a:xfrm>
        </p:spPr>
        <p:txBody>
          <a:bodyPr/>
          <a:lstStyle/>
          <a:p>
            <a:r>
              <a:rPr lang="en-IN" sz="2800" dirty="0" smtClean="0"/>
              <a:t>Euler’s Trigonometric Formula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4260" y="1061205"/>
            <a:ext cx="8585853" cy="4435029"/>
          </a:xfrm>
        </p:spPr>
        <p:txBody>
          <a:bodyPr/>
          <a:lstStyle/>
          <a:p>
            <a:r>
              <a:rPr lang="en-IN" sz="2400" dirty="0"/>
              <a:t>The central mathematical fact </a:t>
            </a:r>
            <a:r>
              <a:rPr lang="en-IN" sz="2400" dirty="0" smtClean="0"/>
              <a:t>that is of engineering interest </a:t>
            </a:r>
            <a:r>
              <a:rPr lang="en-IN" sz="2400" dirty="0"/>
              <a:t>in </a:t>
            </a:r>
            <a:r>
              <a:rPr lang="en-IN" sz="2400" dirty="0" smtClean="0"/>
              <a:t>this context </a:t>
            </a:r>
            <a:r>
              <a:rPr lang="en-IN" sz="2400" dirty="0"/>
              <a:t>is generally </a:t>
            </a:r>
            <a:r>
              <a:rPr lang="en-IN" sz="2400" dirty="0" smtClean="0"/>
              <a:t>called “</a:t>
            </a:r>
            <a:r>
              <a:rPr lang="en-IN" sz="2400" dirty="0"/>
              <a:t>Euler's </a:t>
            </a:r>
            <a:r>
              <a:rPr lang="en-IN" sz="2400" dirty="0" smtClean="0"/>
              <a:t>formula”.</a:t>
            </a:r>
          </a:p>
          <a:p>
            <a:r>
              <a:rPr lang="en-IN" sz="2400" dirty="0"/>
              <a:t>Euler's formula is ubiquitous in mathematics, physics, and engineering. </a:t>
            </a:r>
            <a:endParaRPr lang="en-IN" sz="2400" dirty="0" smtClean="0"/>
          </a:p>
          <a:p>
            <a:r>
              <a:rPr lang="en-IN" sz="2400" dirty="0" smtClean="0"/>
              <a:t>The </a:t>
            </a:r>
            <a:r>
              <a:rPr lang="en-IN" sz="2400" dirty="0"/>
              <a:t>physicist Richard </a:t>
            </a:r>
            <a:r>
              <a:rPr lang="en-IN" sz="2400" dirty="0" smtClean="0"/>
              <a:t>Feynman called </a:t>
            </a:r>
            <a:r>
              <a:rPr lang="en-IN" sz="2400" dirty="0"/>
              <a:t>the equation "our jewel" and "the most remarkable formula in mathematics</a:t>
            </a:r>
            <a:r>
              <a:rPr lang="en-IN" sz="2400" dirty="0" smtClean="0"/>
              <a:t>".</a:t>
            </a:r>
            <a:endParaRPr lang="en-IN" sz="2400" baseline="30000" dirty="0"/>
          </a:p>
          <a:p>
            <a:r>
              <a:rPr lang="en-IN" sz="2400" dirty="0"/>
              <a:t>Around 1740 Euler turned his attention to the exponential function </a:t>
            </a:r>
            <a:r>
              <a:rPr lang="en-IN" sz="2400" dirty="0" smtClean="0"/>
              <a:t>in place </a:t>
            </a:r>
            <a:r>
              <a:rPr lang="en-IN" sz="2400" dirty="0"/>
              <a:t>of logarithms and obtained the formula used today that is named after him. </a:t>
            </a:r>
            <a:endParaRPr lang="en-IN" sz="2400" dirty="0" smtClean="0"/>
          </a:p>
          <a:p>
            <a:r>
              <a:rPr lang="en-IN" sz="2400" dirty="0" smtClean="0"/>
              <a:t>It </a:t>
            </a:r>
            <a:r>
              <a:rPr lang="en-IN" sz="2400" dirty="0"/>
              <a:t>was published in 1748, obtained by comparing the series expansions of the exponential and trigonometric </a:t>
            </a:r>
            <a:r>
              <a:rPr lang="en-IN" sz="2400" dirty="0" smtClean="0"/>
              <a:t>expressions.</a:t>
            </a:r>
            <a:endParaRPr lang="en-IN" sz="2400" dirty="0"/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/>
          </p:nvPr>
        </p:nvGraphicFramePr>
        <p:xfrm>
          <a:off x="2590799" y="5701068"/>
          <a:ext cx="3892253" cy="6997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764" name="Equation" r:id="rId3" imgW="1130040" imgH="203040" progId="Equation.3">
                  <p:embed/>
                </p:oleObj>
              </mc:Choice>
              <mc:Fallback>
                <p:oleObj name="Equation" r:id="rId3" imgW="1130040" imgH="203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90799" y="5701068"/>
                        <a:ext cx="3892253" cy="6997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0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4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4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5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2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3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6" name="Group 2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0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1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7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8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9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2" name="Rectangle 1945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Rectangle 22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8153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5388" y="169572"/>
            <a:ext cx="6612612" cy="973428"/>
          </a:xfrm>
        </p:spPr>
        <p:txBody>
          <a:bodyPr/>
          <a:lstStyle/>
          <a:p>
            <a:r>
              <a:rPr lang="en-IN" sz="2800" dirty="0" err="1" smtClean="0"/>
              <a:t>Eulerization</a:t>
            </a:r>
            <a:r>
              <a:rPr lang="en-IN" sz="2800" dirty="0" smtClean="0"/>
              <a:t> of </a:t>
            </a:r>
            <a:r>
              <a:rPr lang="en-IN" sz="2800" dirty="0"/>
              <a:t>Complex conjugate, distinct </a:t>
            </a:r>
            <a:r>
              <a:rPr lang="en-IN" sz="2800" dirty="0" smtClean="0"/>
              <a:t>roots 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1350" y="2000433"/>
            <a:ext cx="7772400" cy="591771"/>
          </a:xfrm>
        </p:spPr>
        <p:txBody>
          <a:bodyPr/>
          <a:lstStyle/>
          <a:p>
            <a:r>
              <a:rPr lang="en-IN" sz="2400" dirty="0" smtClean="0"/>
              <a:t>Euler Formulae:</a:t>
            </a:r>
            <a:endParaRPr lang="en-IN" sz="2400" dirty="0"/>
          </a:p>
        </p:txBody>
      </p:sp>
      <p:sp>
        <p:nvSpPr>
          <p:cNvPr id="19" name="Title 1"/>
          <p:cNvSpPr txBox="1">
            <a:spLocks/>
          </p:cNvSpPr>
          <p:nvPr/>
        </p:nvSpPr>
        <p:spPr bwMode="auto">
          <a:xfrm>
            <a:off x="642263" y="1060734"/>
            <a:ext cx="7772400" cy="473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endParaRPr lang="en-IN" sz="2800" kern="0" dirty="0"/>
          </a:p>
        </p:txBody>
      </p:sp>
      <p:graphicFrame>
        <p:nvGraphicFramePr>
          <p:cNvPr id="20" name="Object 19"/>
          <p:cNvGraphicFramePr>
            <a:graphicFrameLocks noChangeAspect="1"/>
          </p:cNvGraphicFramePr>
          <p:nvPr>
            <p:extLst/>
          </p:nvPr>
        </p:nvGraphicFramePr>
        <p:xfrm>
          <a:off x="1544903" y="1180954"/>
          <a:ext cx="4986338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944" name="Equation" r:id="rId3" imgW="1574640" imgH="228600" progId="Equation.3">
                  <p:embed/>
                </p:oleObj>
              </mc:Choice>
              <mc:Fallback>
                <p:oleObj name="Equation" r:id="rId3" imgW="157464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44903" y="1180954"/>
                        <a:ext cx="4986338" cy="723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/>
          </p:nvPr>
        </p:nvGraphicFramePr>
        <p:xfrm>
          <a:off x="554476" y="2475385"/>
          <a:ext cx="3910012" cy="6341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945" name="Equation" r:id="rId5" imgW="1409400" imgH="228600" progId="Equation.3">
                  <p:embed/>
                </p:oleObj>
              </mc:Choice>
              <mc:Fallback>
                <p:oleObj name="Equation" r:id="rId5" imgW="14094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54476" y="2475385"/>
                        <a:ext cx="3910012" cy="6341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/>
          <p:cNvGraphicFramePr>
            <a:graphicFrameLocks noChangeAspect="1"/>
          </p:cNvGraphicFramePr>
          <p:nvPr>
            <p:extLst/>
          </p:nvPr>
        </p:nvGraphicFramePr>
        <p:xfrm>
          <a:off x="4855778" y="2460080"/>
          <a:ext cx="4149725" cy="6494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946" name="Equation" r:id="rId7" imgW="1460160" imgH="228600" progId="Equation.3">
                  <p:embed/>
                </p:oleObj>
              </mc:Choice>
              <mc:Fallback>
                <p:oleObj name="Equation" r:id="rId7" imgW="146016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855778" y="2460080"/>
                        <a:ext cx="4149725" cy="6494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/>
          <p:cNvGraphicFramePr>
            <a:graphicFrameLocks noChangeAspect="1"/>
          </p:cNvGraphicFramePr>
          <p:nvPr>
            <p:extLst/>
          </p:nvPr>
        </p:nvGraphicFramePr>
        <p:xfrm>
          <a:off x="363537" y="3277126"/>
          <a:ext cx="8416925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947" name="Equation" r:id="rId9" imgW="3288960" imgH="228600" progId="Equation.3">
                  <p:embed/>
                </p:oleObj>
              </mc:Choice>
              <mc:Fallback>
                <p:oleObj name="Equation" r:id="rId9" imgW="328896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63537" y="3277126"/>
                        <a:ext cx="8416925" cy="584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4"/>
          <p:cNvGraphicFramePr>
            <a:graphicFrameLocks noChangeAspect="1"/>
          </p:cNvGraphicFramePr>
          <p:nvPr>
            <p:extLst/>
          </p:nvPr>
        </p:nvGraphicFramePr>
        <p:xfrm>
          <a:off x="1073908" y="4100775"/>
          <a:ext cx="6791325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948" name="Equation" r:id="rId11" imgW="2654280" imgH="228600" progId="Equation.3">
                  <p:embed/>
                </p:oleObj>
              </mc:Choice>
              <mc:Fallback>
                <p:oleObj name="Equation" r:id="rId11" imgW="265428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073908" y="4100775"/>
                        <a:ext cx="6791325" cy="584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5"/>
          <p:cNvGraphicFramePr>
            <a:graphicFrameLocks noChangeAspect="1"/>
          </p:cNvGraphicFramePr>
          <p:nvPr>
            <p:extLst/>
          </p:nvPr>
        </p:nvGraphicFramePr>
        <p:xfrm>
          <a:off x="1943894" y="4802319"/>
          <a:ext cx="5167312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949" name="Equation" r:id="rId13" imgW="2019240" imgH="228600" progId="Equation.3">
                  <p:embed/>
                </p:oleObj>
              </mc:Choice>
              <mc:Fallback>
                <p:oleObj name="Equation" r:id="rId13" imgW="201924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943894" y="4802319"/>
                        <a:ext cx="5167312" cy="584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Rectangle 26"/>
          <p:cNvSpPr/>
          <p:nvPr/>
        </p:nvSpPr>
        <p:spPr>
          <a:xfrm>
            <a:off x="454329" y="5418564"/>
            <a:ext cx="83544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latin typeface="+mn-lt"/>
              </a:rPr>
              <a:t>The unknown </a:t>
            </a:r>
            <a:r>
              <a:rPr lang="en-IN" dirty="0" smtClean="0">
                <a:latin typeface="+mn-lt"/>
              </a:rPr>
              <a:t>constants </a:t>
            </a:r>
            <a:r>
              <a:rPr lang="en-IN" i="1" dirty="0" smtClean="0">
                <a:latin typeface="+mn-lt"/>
              </a:rPr>
              <a:t>k</a:t>
            </a:r>
            <a:r>
              <a:rPr lang="en-IN" i="1" baseline="-25000" dirty="0" smtClean="0">
                <a:latin typeface="+mn-lt"/>
              </a:rPr>
              <a:t>1</a:t>
            </a:r>
            <a:r>
              <a:rPr lang="en-IN" i="1" dirty="0" smtClean="0">
                <a:latin typeface="+mn-lt"/>
              </a:rPr>
              <a:t> </a:t>
            </a:r>
            <a:r>
              <a:rPr lang="en-IN" dirty="0" smtClean="0">
                <a:latin typeface="+mn-lt"/>
              </a:rPr>
              <a:t>and </a:t>
            </a:r>
            <a:r>
              <a:rPr lang="en-IN" i="1" dirty="0" smtClean="0">
                <a:latin typeface="+mn-lt"/>
              </a:rPr>
              <a:t>k</a:t>
            </a:r>
            <a:r>
              <a:rPr lang="en-IN" i="1" baseline="-25000" dirty="0" smtClean="0">
                <a:latin typeface="+mn-lt"/>
              </a:rPr>
              <a:t>2</a:t>
            </a:r>
            <a:r>
              <a:rPr lang="en-IN" dirty="0" smtClean="0">
                <a:latin typeface="+mn-lt"/>
              </a:rPr>
              <a:t> can  </a:t>
            </a:r>
            <a:r>
              <a:rPr lang="en-IN" dirty="0">
                <a:latin typeface="+mn-lt"/>
              </a:rPr>
              <a:t>be determined by the given initial </a:t>
            </a:r>
            <a:r>
              <a:rPr lang="en-IN" dirty="0" smtClean="0">
                <a:latin typeface="+mn-lt"/>
              </a:rPr>
              <a:t>conditions. </a:t>
            </a:r>
            <a:endParaRPr lang="en-IN" dirty="0">
              <a:latin typeface="+mn-lt"/>
            </a:endParaRPr>
          </a:p>
        </p:txBody>
      </p:sp>
      <p:graphicFrame>
        <p:nvGraphicFramePr>
          <p:cNvPr id="28" name="Object 27"/>
          <p:cNvGraphicFramePr>
            <a:graphicFrameLocks noChangeAspect="1"/>
          </p:cNvGraphicFramePr>
          <p:nvPr>
            <p:extLst/>
          </p:nvPr>
        </p:nvGraphicFramePr>
        <p:xfrm>
          <a:off x="3914285" y="5732713"/>
          <a:ext cx="3213974" cy="8443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950" name="Equation" r:id="rId15" imgW="1498320" imgH="393480" progId="Equation.3">
                  <p:embed/>
                </p:oleObj>
              </mc:Choice>
              <mc:Fallback>
                <p:oleObj name="Equation" r:id="rId15" imgW="149832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3914285" y="5732713"/>
                        <a:ext cx="3213974" cy="8443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9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0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3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3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4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4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1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2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5" name="Group 34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9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0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6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7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8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31" name="Rectangle 19458"/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" name="Rectangle 31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19238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8275" y="-30017"/>
            <a:ext cx="7772400" cy="1143000"/>
          </a:xfrm>
        </p:spPr>
        <p:txBody>
          <a:bodyPr/>
          <a:lstStyle/>
          <a:p>
            <a:r>
              <a:rPr lang="en-IN" sz="2800" dirty="0"/>
              <a:t>Repeated roots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103" y="4652470"/>
            <a:ext cx="7772400" cy="1420039"/>
          </a:xfrm>
        </p:spPr>
        <p:txBody>
          <a:bodyPr/>
          <a:lstStyle/>
          <a:p>
            <a:r>
              <a:rPr lang="en-IN" sz="2400" dirty="0"/>
              <a:t>To satisfy two initial conditions, a second independent solution must be </a:t>
            </a:r>
            <a:r>
              <a:rPr lang="en-IN" sz="2400" dirty="0" smtClean="0"/>
              <a:t>found separately.</a:t>
            </a:r>
          </a:p>
          <a:p>
            <a:r>
              <a:rPr lang="en-IN" sz="2400" dirty="0" smtClean="0"/>
              <a:t>One such method is </a:t>
            </a:r>
            <a:r>
              <a:rPr lang="en-IN" sz="2400" dirty="0"/>
              <a:t>Reduction of </a:t>
            </a:r>
            <a:r>
              <a:rPr lang="en-IN" sz="2400" dirty="0" smtClean="0"/>
              <a:t>order.</a:t>
            </a:r>
            <a:endParaRPr lang="en-IN" sz="2400" dirty="0"/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/>
          </p:nvPr>
        </p:nvGraphicFramePr>
        <p:xfrm>
          <a:off x="2971800" y="1092241"/>
          <a:ext cx="2244725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890" name="Equation" r:id="rId3" imgW="1041120" imgH="241200" progId="Equation.3">
                  <p:embed/>
                </p:oleObj>
              </mc:Choice>
              <mc:Fallback>
                <p:oleObj name="Equation" r:id="rId3" imgW="104112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71800" y="1092241"/>
                        <a:ext cx="2244725" cy="520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/>
          </p:nvPr>
        </p:nvGraphicFramePr>
        <p:xfrm>
          <a:off x="3544888" y="2068513"/>
          <a:ext cx="1997075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891" name="Equation" r:id="rId5" imgW="927000" imgH="431640" progId="Equation.3">
                  <p:embed/>
                </p:oleObj>
              </mc:Choice>
              <mc:Fallback>
                <p:oleObj name="Equation" r:id="rId5" imgW="92700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544888" y="2068513"/>
                        <a:ext cx="1997075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/>
          </p:nvPr>
        </p:nvGraphicFramePr>
        <p:xfrm>
          <a:off x="2057400" y="3462338"/>
          <a:ext cx="2132013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892" name="Equation" r:id="rId7" imgW="672840" imgH="228600" progId="Equation.3">
                  <p:embed/>
                </p:oleObj>
              </mc:Choice>
              <mc:Fallback>
                <p:oleObj name="Equation" r:id="rId7" imgW="67284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057400" y="3462338"/>
                        <a:ext cx="2132013" cy="723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21"/>
          <p:cNvSpPr/>
          <p:nvPr/>
        </p:nvSpPr>
        <p:spPr>
          <a:xfrm>
            <a:off x="758590" y="2934776"/>
            <a:ext cx="68614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latin typeface="+mn-lt"/>
              </a:rPr>
              <a:t>yielding only a single solution to the ode: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1103" y="1738313"/>
            <a:ext cx="67569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latin typeface="+mn-lt"/>
              </a:rPr>
              <a:t>The degenerate root is then given by</a:t>
            </a:r>
          </a:p>
        </p:txBody>
      </p:sp>
      <p:graphicFrame>
        <p:nvGraphicFramePr>
          <p:cNvPr id="24" name="Object 23"/>
          <p:cNvGraphicFramePr>
            <a:graphicFrameLocks noChangeAspect="1"/>
          </p:cNvGraphicFramePr>
          <p:nvPr>
            <p:extLst/>
          </p:nvPr>
        </p:nvGraphicFramePr>
        <p:xfrm>
          <a:off x="4812883" y="3362954"/>
          <a:ext cx="1816517" cy="8614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893" name="Equation" r:id="rId9" imgW="749160" imgH="355320" progId="Equation.3">
                  <p:embed/>
                </p:oleObj>
              </mc:Choice>
              <mc:Fallback>
                <p:oleObj name="Equation" r:id="rId9" imgW="749160" imgH="35532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812883" y="3362954"/>
                        <a:ext cx="1816517" cy="8614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1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2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45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55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56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6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53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54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7" name="Group 46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51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52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8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49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50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43" name="Rectangle 19458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" name="Rectangle 43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98420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2" grpId="0"/>
      <p:bldP spid="23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8967</TotalTime>
  <Words>1511</Words>
  <Application>Microsoft Office PowerPoint</Application>
  <PresentationFormat>On-screen Show (4:3)</PresentationFormat>
  <Paragraphs>136</Paragraphs>
  <Slides>34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3" baseType="lpstr">
      <vt:lpstr>Arial</vt:lpstr>
      <vt:lpstr>Brush Script MT</vt:lpstr>
      <vt:lpstr>Comic Sans MS</vt:lpstr>
      <vt:lpstr>Script MT Bold</vt:lpstr>
      <vt:lpstr>Symbol</vt:lpstr>
      <vt:lpstr>Times New Roman</vt:lpstr>
      <vt:lpstr>Verdana</vt:lpstr>
      <vt:lpstr>Default Design</vt:lpstr>
      <vt:lpstr>Equation</vt:lpstr>
      <vt:lpstr>Second Order ODEs</vt:lpstr>
      <vt:lpstr>A True Design Reason behind Geometry of Natural Systems…..</vt:lpstr>
      <vt:lpstr>An Evolution to Perfect Heat Transfer is Essential for Sustainability </vt:lpstr>
      <vt:lpstr>The Bare Pentium 4 Processor</vt:lpstr>
      <vt:lpstr>Heat Sinks for Pentium 4</vt:lpstr>
      <vt:lpstr>Pentium 4 While Performing</vt:lpstr>
      <vt:lpstr>Innovative Fin Designs</vt:lpstr>
      <vt:lpstr>Newton as A Mathematician</vt:lpstr>
      <vt:lpstr>Origin  of Second Order ODEs</vt:lpstr>
      <vt:lpstr>Present Definition of Second Order ODE</vt:lpstr>
      <vt:lpstr>Definition of Second Order Linear ODE</vt:lpstr>
      <vt:lpstr>General Examples of Linear Second Order ODEs</vt:lpstr>
      <vt:lpstr>Special Linear Second Order ODEs with Variable Coefficients</vt:lpstr>
      <vt:lpstr>Special Linear Second Order ODEs with Variable Coefficients</vt:lpstr>
      <vt:lpstr>The Second Order Initial Value Problem</vt:lpstr>
      <vt:lpstr>Definition of Second Order Non-linear ODE : type 1</vt:lpstr>
      <vt:lpstr>Definition of Second Order Non-linear ODE : type 2</vt:lpstr>
      <vt:lpstr>Basic Theories for SO-ODEs</vt:lpstr>
      <vt:lpstr>The Homogeneous part of Linear SO-ODEs</vt:lpstr>
      <vt:lpstr>A Shorter Notation for Linear SO-ODE</vt:lpstr>
      <vt:lpstr>The First Property of Homogeneous Linear SO-ODEs</vt:lpstr>
      <vt:lpstr>Homogeneous Linear SO-ODEs : Principle of Superposition</vt:lpstr>
      <vt:lpstr>Properties of Homogeneous Linear SO-ODEs</vt:lpstr>
      <vt:lpstr>General Solution of A Linear Homogeneous SO-ODE</vt:lpstr>
      <vt:lpstr> Methods For Finding Two Linearly Independent Solutions   </vt:lpstr>
      <vt:lpstr>Characteristic Equation Method</vt:lpstr>
      <vt:lpstr>Linear (Constant Coefficient) Homogeneous ODEs of nth  Order</vt:lpstr>
      <vt:lpstr>Linear (Constant Coefficient) Homogeneous ODEs of Second Order  Order</vt:lpstr>
      <vt:lpstr>Roots of Characteristic Equation</vt:lpstr>
      <vt:lpstr>Real &amp; Distinct roots</vt:lpstr>
      <vt:lpstr>Complex Conjugate, Distinct roots</vt:lpstr>
      <vt:lpstr>Euler’s Trigonometric Formula</vt:lpstr>
      <vt:lpstr>Eulerization of Complex conjugate, distinct roots </vt:lpstr>
      <vt:lpstr>Repeated roots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Natural Cycle of  Universe</dc:title>
  <dc:creator>P.M.V.S</dc:creator>
  <cp:lastModifiedBy>USER</cp:lastModifiedBy>
  <cp:revision>819</cp:revision>
  <cp:lastPrinted>2002-01-11T03:20:09Z</cp:lastPrinted>
  <dcterms:created xsi:type="dcterms:W3CDTF">2002-01-11T02:48:10Z</dcterms:created>
  <dcterms:modified xsi:type="dcterms:W3CDTF">2019-08-29T06:00:23Z</dcterms:modified>
</cp:coreProperties>
</file>