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jpg&amp;w=3840&amp;q=75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1367" r:id="rId2"/>
    <p:sldId id="1382" r:id="rId3"/>
    <p:sldId id="1394" r:id="rId4"/>
    <p:sldId id="1383" r:id="rId5"/>
    <p:sldId id="1384" r:id="rId6"/>
    <p:sldId id="1395" r:id="rId7"/>
    <p:sldId id="1396" r:id="rId8"/>
    <p:sldId id="1393" r:id="rId9"/>
    <p:sldId id="1397" r:id="rId10"/>
    <p:sldId id="1398" r:id="rId11"/>
    <p:sldId id="1399" r:id="rId12"/>
    <p:sldId id="1410" r:id="rId13"/>
    <p:sldId id="1413" r:id="rId14"/>
    <p:sldId id="1414" r:id="rId15"/>
    <p:sldId id="1400" r:id="rId16"/>
    <p:sldId id="1409" r:id="rId17"/>
    <p:sldId id="1411" r:id="rId18"/>
    <p:sldId id="1412" r:id="rId19"/>
    <p:sldId id="1418" r:id="rId20"/>
    <p:sldId id="1420" r:id="rId21"/>
    <p:sldId id="1415" r:id="rId22"/>
    <p:sldId id="1416" r:id="rId23"/>
    <p:sldId id="1417" r:id="rId24"/>
    <p:sldId id="1380" r:id="rId25"/>
    <p:sldId id="1385" r:id="rId26"/>
    <p:sldId id="1386" r:id="rId2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366FF"/>
    <a:srgbClr val="FF0066"/>
    <a:srgbClr val="FF9900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6-08-10T07:09:32.1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2953 9495 0,'0'0'0,"0"0"15,0 0-15,0 0 0,0 0 31,0 0-31,10-31 0,-10 21 16,5 0-16,0 3 31,0-4-31,5 1 16,0 0-16,0 0 16,11-2-16,4-4 15,10-4 1,6 0-1,4-5-15,11-1 0,9 1 32,11 2-32,0 3 0,5 0 15,0 2 1,10 1-16,7-1 16,6-2-16,-3-1 15,10 1 1,-5-2-1,5 1 1,1 4-16,4-1 0,0 0 31,5 3-31,1 0 16,-1 2-16,-10 6 16,-5 2-1,-10 2-15,0 3 16,5 0-1,0 0-15,5 0 16,5 0-16,1 0 16,1 3-1,-9-1-15,2 1 16,-10 2 0,0 0-16,0 0 15,-5 0 1,0-3-16,5 4 15,0-4 1,0 3-16,0 0 16,10 0-16,5 0 15,11 3-15,1 2 16,4 3 0,7 7-16,2 3 15,3 2 1,10 5-1,8 0-15,-1 1 0,9-3 16,4-3 0,5-5-16,6 0 15,-1-2 1,5 2-16,-7-2 16,0 2-16,0 0 15,-10 0 1,2 1-1,-2 1-15,-3 1 16,8 5 0,-8 0-16,-7 2 15,-3 3-15,-10-3 16,-5 3 0,-10-3-16,-8 1 15,-5 2-15,-10-1 16,-12-1-1,-16-1 1,-10 3-16,-10 0 0,-5 2 16,-5 0-1,-2 6 1,-6 2-16,3 5 16,0 5-1,0 2-15,0 4 16,0-1-16,-3 0 15,-2-3 1,-2 1-16,-3 0 16,-3-3-1,0 2-15,-2 1 16,-5-3-16,-3-3 16,-2-4-1,-3-1 1,-3-4-16,1-3 15,-5-3 1,-3-5-16,-3-2 0,-2 0 31,-2 0-31,-1 5 0,-4 2 16,-4 3 0,-1 5-1,-8 2-15,-3 3 16,-5 0-16,-7 0 15,-3 3-15,-3-1 16,-2 1 0,3-3-1,-3 0-15,-2-3 16,-3-4-16,-11-1 16,-6-4-1,-8-1 1,-8-5-16,-8 1 15,-4-4 1,-6-1-16,-2-6 16,-2-2-16,-4-6 15,-4-4 1,-2-6-16,-6-2 16,-13-7-1,-9-3-15,-13-6 16,0-1-1,-5-1-15,-1 0 16,1 1-16,-5-1 16,-5 0-16,5 3 15,-6 3 1,6 1-16,-3 4 16,1-1-1,1 1-15,-1-3 16,4-1-1,-5 1-15,3-2 16,2 4-16,6-2 16,1 2-1,9 3 1,-3 0-16,2-2 16,3 2-16,-7 0 15,-6 0-15,0 0 16,-4 2-1,4-2 1,-5 0-16,1 0 16,9-3-16,0-2 15,16-2-15,0-1 16,-1-2 0,-4 0-16,-1-1 15,1 4 1,-1-3-1,6-1-15,4-1 16,1-3-16,10-1 16,-1 1-1,6-3-15,0 1 0,0-4 32,5 1-32,5 2 0,4 1 15,6-1 1,6 0-16,-1 0 15,0-2 1,5 2 0,0-2-16,0 2 15,0 3-15,10 3 16,0-1 0,11 3-16,9-3 15,6 0-15,4-2 16,1-3-1,9-2-15,-4-3 16,4-7 0,1-8-16,0-8 15,4-7 1,-4-12 0,5-21-16,-6-18 0,6-12 31,5 5-31,5 17 15,4 16-15,1 7 16,10 10 0,0 3-16,5 5 15,5 0 1,5 0-16,5-6 16,16-1-1,7-1-15,0 5 16,17 3-16,1 8 15,9 7 1,11 8-16,10 7 16,5 8-1,5 7-15,-5 8 16,0 10-16,-5 10 16,-5 5-1,-11 8-15,-4 7 16,-15 11-1,-16 9-15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8/15/2026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003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&amp;w=3840&amp;q=75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customXml" Target="../ink/ink3.xml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 </a:t>
            </a:r>
            <a:r>
              <a:rPr lang="en-US" sz="2800" dirty="0"/>
              <a:t>Methodology of Deriving Compact Thermal  Models For Chips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67980"/>
            <a:ext cx="88265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dirty="0">
                <a:solidFill>
                  <a:srgbClr val="00B050"/>
                </a:solidFill>
                <a:latin typeface="Script MT Bold" panose="03040602040607080904" pitchFamily="66" charset="0"/>
              </a:rPr>
              <a:t>An Essential Step to Create </a:t>
            </a:r>
            <a:r>
              <a:rPr lang="en-US" dirty="0">
                <a:solidFill>
                  <a:srgbClr val="000099"/>
                </a:solidFill>
                <a:latin typeface="Script MT Bold" panose="03040602040607080904" pitchFamily="66" charset="0"/>
              </a:rPr>
              <a:t>Temperature Aware Design </a:t>
            </a:r>
            <a:r>
              <a:rPr lang="en-US" dirty="0">
                <a:solidFill>
                  <a:srgbClr val="00B050"/>
                </a:solidFill>
                <a:latin typeface="Script MT Bold" panose="03040602040607080904" pitchFamily="66" charset="0"/>
              </a:rPr>
              <a:t>of Chips</a:t>
            </a:r>
            <a:r>
              <a:rPr lang="en-IN" dirty="0">
                <a:solidFill>
                  <a:srgbClr val="00B050"/>
                </a:solidFill>
                <a:latin typeface="Script MT Bold" panose="03040602040607080904" pitchFamily="66" charset="0"/>
              </a:rPr>
              <a:t>….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D98207-482A-95C6-1802-909F28FC52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485" y="1377950"/>
            <a:ext cx="4565579" cy="28049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pact of Thermal Throttling on Long-Term Visual Inference in a CPU-Based  Edge Device">
            <a:extLst>
              <a:ext uri="{FF2B5EF4-FFF2-40B4-BE49-F238E27FC236}">
                <a16:creationId xmlns:a16="http://schemas.microsoft.com/office/drawing/2014/main" id="{DEAA1661-CA40-C1FE-9D7F-0867666D28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5612" y="3491745"/>
            <a:ext cx="3334519" cy="21732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603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92C78-F7AB-3618-A306-0B968577A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94EED-00F6-1600-919B-F67A0A2A4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TEMPERATURE AWARE DESIGN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CC33F25-4DB0-8D43-ABB5-E9207C3230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5CAC179-569F-AC40-30C6-77C4C7F37F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672F090-B2C4-8FAB-D90E-B7A14F692D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F808C59-8EF7-9209-650C-3FB439A1B9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E007D39-6C3A-512C-D37C-251D77E6C5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5005959-394B-5F23-E71B-B2F35F0D29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2D8C6F6-11C2-06AE-9066-4B00E1A1AD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A76191C-A0D4-983C-C926-C2B0B4A92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E0ABCB4-89E4-5EC0-A802-1D14AB7F87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9563CB1-4B7E-4D92-5DA2-40AABA2183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CFE48F2-69A8-FB56-2271-38F4C4872F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75345BC-ADC8-2CEC-21CE-A86AD96DB2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7DA8DAC-E9DD-62CF-9877-193F6ECB9C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1EBEA3B-CE6A-2FCD-CFD6-DAF43DA9A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69108A0-BA45-4561-BEB2-5C2314ECA7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FD23CC1-5E61-4714-17CE-A072857C9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D59153-9785-5D20-839D-C7670EEDE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A3CA3-FA25-7875-2D33-E275BCA8D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600200"/>
            <a:ext cx="8524270" cy="4631255"/>
          </a:xfrm>
        </p:spPr>
        <p:txBody>
          <a:bodyPr/>
          <a:lstStyle/>
          <a:p>
            <a:r>
              <a:rPr lang="en-US" sz="2400" dirty="0"/>
              <a:t>In sub-100nm technologies, early accurate design estimation is key to high-level design convergence.</a:t>
            </a:r>
          </a:p>
          <a:p>
            <a:r>
              <a:rPr lang="en-US" sz="2400" dirty="0"/>
              <a:t>The design should ensure careful consideration of deep submicron effects, namely,  power, performance, reliability, etc.</a:t>
            </a:r>
          </a:p>
          <a:p>
            <a:r>
              <a:rPr lang="en-US" sz="2400" dirty="0"/>
              <a:t>Temperature plays an important role in early accurate estimations of power, performance and reliability. </a:t>
            </a:r>
          </a:p>
          <a:p>
            <a:r>
              <a:rPr lang="en-US" sz="2400" dirty="0"/>
              <a:t>Thermal effects are influenced by placement and routing.</a:t>
            </a:r>
          </a:p>
          <a:p>
            <a:r>
              <a:rPr lang="en-US" sz="2400" dirty="0"/>
              <a:t>Putting two hot blocks adjacent to each other will exacerbate the hot spots.</a:t>
            </a:r>
          </a:p>
          <a:p>
            <a:r>
              <a:rPr lang="en-US" sz="2400" dirty="0"/>
              <a:t>Alternately, surrounding a hot block by several colder blocks will actually help in cooling down the hot spot. </a:t>
            </a:r>
          </a:p>
        </p:txBody>
      </p:sp>
      <p:pic>
        <p:nvPicPr>
          <p:cNvPr id="4" name="Picture 3" descr="IBM-Research_TEM_4.jpg">
            <a:extLst>
              <a:ext uri="{FF2B5EF4-FFF2-40B4-BE49-F238E27FC236}">
                <a16:creationId xmlns:a16="http://schemas.microsoft.com/office/drawing/2014/main" id="{34ED50D7-CE25-E7A9-3BEF-8C336889963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3652" y="1536498"/>
            <a:ext cx="7834848" cy="440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A48BB-37F8-B726-A5CC-6E1916292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89A8-B280-72D0-2EA6-ED08FD26C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TEMPERATURE AWARE DESIGN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A6E50B5-3D1E-65E7-87E5-67DBA2C1C23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0C14E69-5EF9-F23F-0613-DC3912619A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8D6649E-645E-3F7F-3A1B-B72975FE3A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5C15E3F-418F-6420-362B-AB34527103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67C66D4-7C6D-5F2F-679C-3B43298F98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2ACF9BD-3567-655E-D696-E8E8C85AF2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E027F06-ED61-5AA2-B90E-8260934CE7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0B555F0-F477-FE85-846B-93D978DC8A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455C48C-9432-FFB8-EA0F-59EA2B6F2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B296B1B-B7EB-EB3A-D491-095929D40F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AEDA692-0B93-5202-7533-65FF79E38C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F02C3BC-A044-88D0-1A9E-123C24F482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C116167-D6B0-0B33-C688-B57B623441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C6D983E-A8E2-DF80-F1F3-FDF60A05D0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41919DC-E479-DCCF-DA65-9580814B7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790D8C4-C9F1-A228-9460-DDE128722F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80FBE0-93E4-2517-D50C-3A26BC1545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6958D-CDF5-BA15-5395-A4688459C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30" y="1464744"/>
            <a:ext cx="8524270" cy="4478855"/>
          </a:xfrm>
        </p:spPr>
        <p:txBody>
          <a:bodyPr/>
          <a:lstStyle/>
          <a:p>
            <a:r>
              <a:rPr lang="en-US" sz="2400" dirty="0"/>
              <a:t>Temperature should thus be included in the cost function in order to achieve optimal placement and routing in sub-100nm. </a:t>
            </a:r>
          </a:p>
          <a:p>
            <a:r>
              <a:rPr lang="en-US" sz="2400" dirty="0"/>
              <a:t>Temperature can also affect manufacturability in terms of packaging and choices of process if the design is thermally limited. </a:t>
            </a:r>
          </a:p>
          <a:p>
            <a:r>
              <a:rPr lang="en-US" sz="2400" dirty="0"/>
              <a:t>Temperature profiles are needed at both functional-block level and standard-cell level during the chip design flow. </a:t>
            </a:r>
          </a:p>
        </p:txBody>
      </p:sp>
    </p:spTree>
    <p:extLst>
      <p:ext uri="{BB962C8B-B14F-4D97-AF65-F5344CB8AC3E}">
        <p14:creationId xmlns:p14="http://schemas.microsoft.com/office/powerpoint/2010/main" val="175831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2C673-E184-ED54-D395-3DA3468F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1C8A-80DC-9EBE-73B8-9D672B691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Chip Design Flow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BF26C99-F8C4-C657-B208-03558A1043D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33A7A98-D39E-89AE-AE12-4443CDBE95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69CD071-7010-314D-4340-C20CF0C01B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1FBBAF9-B710-27B3-0742-728D81C8B7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CE97CA1-DDC5-FBEA-1F80-687A435689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B23433D-EB60-DD3C-DF7F-74C3785125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6CE57C8A-81E1-BF4F-3042-6DC5337EDB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C5AC3CE-BC2B-FDAC-9351-A9BF71DB8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17F24BD-4B88-4D56-5777-FC449D4FE7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02A69C8-E7BC-5F56-B088-C69E8FCE04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4F98206-1938-7D53-2728-4B30CF3719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AC65CB9-EBBE-4EFA-37E2-079F215792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0541AEB-5591-C7D7-3313-25963C6A9F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E190C10-E84D-7846-57FF-1EA7C4945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040FCE6-FEAB-D2C1-DFF8-3CFF4DE18F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2CD82FD-69C4-CA59-8770-954A61B21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DD96A4-0113-B24A-3FF5-5BD32DBE6B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0BDCA66B-5F9B-C77F-938A-02645DF1F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04799" y="1524000"/>
            <a:ext cx="87026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EA861CC-4400-FA42-8537-6D1F1FEE3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99" y="3629963"/>
            <a:ext cx="8442325" cy="150551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DB8400E-BBD7-5040-1732-0BCEA6AF2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48" y="5007964"/>
            <a:ext cx="4458322" cy="58110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64EDDF8-1EFD-FB8E-FDDF-8C619D041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5275" y="4790597"/>
            <a:ext cx="5006057" cy="174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70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86E32-8969-C7B7-BBC5-6908B1347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6C8EC-C036-FF98-428D-E5A20F28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Importance of Temperature Estimation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7BFFA79-F698-C16D-08E6-374BE89622F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E0E0283-3884-30B8-C046-AEF9782AC9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6072D9D-B070-F287-0AF4-2076E499AF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52B53D2-EECE-1ED7-CAED-BD338FC55F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0D69112-F21A-9D6A-B315-2187769902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06A6821-B610-5FC8-70E2-2A703395EF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C6ECAEE-4D66-9ACE-267A-D727BE6F28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F99190C-84A0-F13E-DC5D-96174199EA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75C616D-2BD5-ED4B-8A2B-22C2A05B2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B905624-1B29-56F8-C8ED-EBE45A9BF9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1A9D495-0F9A-92FA-43B5-15C393C743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46296B7-D9EB-E54B-30B3-39A9CD30F3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BF493B7-A3BC-6AB1-0CBA-BCF2E10222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8E66B0C-7C11-EB1B-D87E-F785D14F4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CC00F03-2794-E755-6FD5-718ABA6D03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7A81FA7-E881-7E38-8C73-7FC56EFE84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349D76-6DB0-0F82-3137-FD4EE4AF6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34AB8-8B10-7B9D-F45B-58B462572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8382000" cy="4572000"/>
          </a:xfrm>
        </p:spPr>
        <p:txBody>
          <a:bodyPr/>
          <a:lstStyle/>
          <a:p>
            <a:r>
              <a:rPr lang="en-US" sz="2400" dirty="0"/>
              <a:t>Early in the design flow,  it is very important to be able to estimate temperature at different granularities and at different design stages, especially. </a:t>
            </a:r>
          </a:p>
          <a:p>
            <a:r>
              <a:rPr lang="en-US" sz="2400" dirty="0"/>
              <a:t>The estimated temperature can then be used to perform power, performance, and reliability analyses, together with placement, packaging design, etc. </a:t>
            </a:r>
          </a:p>
          <a:p>
            <a:r>
              <a:rPr lang="en-US" sz="2400" dirty="0"/>
              <a:t>Decisions use temperature as a guideline.</a:t>
            </a:r>
          </a:p>
          <a:p>
            <a:r>
              <a:rPr lang="en-US" sz="2400" dirty="0"/>
              <a:t>This awareness is intrinsically thermally optimized and free from thermal limitations. </a:t>
            </a:r>
          </a:p>
          <a:p>
            <a:r>
              <a:rPr lang="en-US" sz="2400" dirty="0"/>
              <a:t>This type of design methodology is called as temperature aware design. </a:t>
            </a:r>
          </a:p>
        </p:txBody>
      </p:sp>
    </p:spTree>
    <p:extLst>
      <p:ext uri="{BB962C8B-B14F-4D97-AF65-F5344CB8AC3E}">
        <p14:creationId xmlns:p14="http://schemas.microsoft.com/office/powerpoint/2010/main" val="363590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72A79-B1B8-65D4-5F81-624A56EBC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171DF-0897-E83A-2C32-15DAF2521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Importance of Temperature Estimation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0201F2F-0F7E-8774-9902-1BB86B9FEBF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7AE9970-3B12-CDAC-E147-E87E66359D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C002C3A-E429-90B2-C7EB-4EBF9A89D0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6BDEAA8-67FD-A030-B2CE-9401625AD3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154BEFF-33FD-7993-41AD-5B92B8BB91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398430B-9A9E-4E4E-B545-D052EBFDF0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B75CE1C-D2E7-C104-61D1-2D4C6B8F32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689E21A-581A-5E4F-A23C-670BD49E1F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15BEED3-6252-31B4-6349-FA5B6CB2FD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6543C5D-1183-CF52-8613-9E1F2EC32A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38482FA-E940-4393-E810-7D036457BB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C07FD22-2755-1359-4C5B-48DEAF7B55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C0AA6E2-1043-97AF-5F76-1A8CB789A5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AB788BB-8613-D0B5-BF01-79146E6CB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3B4763D-2FA9-F3F4-6994-CA4378AE18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FA1988F-D002-BCCE-762D-D30746AB3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78412CF-35EC-0A84-7201-8519D53DA8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627B0-CC58-1C6C-3E90-DADE82430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8382000" cy="4114800"/>
          </a:xfrm>
        </p:spPr>
        <p:txBody>
          <a:bodyPr/>
          <a:lstStyle/>
          <a:p>
            <a:r>
              <a:rPr lang="en-US" sz="2400" dirty="0"/>
              <a:t>The idea of temperature-aware design is unique.</a:t>
            </a:r>
          </a:p>
          <a:p>
            <a:r>
              <a:rPr lang="en-US" sz="2400" dirty="0"/>
              <a:t>Operating temperature is properly considered during the entire design flow instead of being determined only after the fact at the end of the design flow.</a:t>
            </a:r>
          </a:p>
          <a:p>
            <a:r>
              <a:rPr lang="en-US" sz="2400" dirty="0"/>
              <a:t>The first key element for a temperature-ware design methodology is a thermal model to estimate operating temperatures.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200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852AB-F64B-2879-1857-AE13C1809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FE67-9D2D-1EEF-688C-3679F37DB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A THERMAL MODEL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8369A04-2FBE-D13A-A547-2EA90661B40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A6BC403-E62D-0B17-D88E-E2E9ABC28C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913979B-84D5-C297-25CC-7D2FD6EBD4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3B6678B-A426-E4B4-7966-C0DFB2B4F8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CB93D3B-BB8C-4E88-B90B-7A9ABCAC7A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7AD6C93-1D1D-BF9F-5CAC-4D4D2140A1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54A71DD-D877-FD04-6ED4-E8E5FE5A44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FF84474-8D02-F5AE-7B9C-7E23D70B7A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7FC3931-6AF0-2C11-33E6-E9FB197D1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57AF557-D975-26F5-229A-716CDC8673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306D3BE-EDB7-1F0B-DF24-25E1F298CC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E10792C-08C1-6E5B-CBFE-DA4A1ACEDA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59DBAB5-8BBC-57C2-C130-8F5BA94507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D674508-7CFD-45E3-21F0-848A56DFBA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1FAD133-732A-A15F-5339-30E75412B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AE70165-37C5-2CB8-23BE-32257E33D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E4BD3F-5FD1-CCE4-13D2-16B04495F5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3E2C06F-B0A0-1C84-FE43-A4F3EFED5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676400" y="1600200"/>
            <a:ext cx="5257800" cy="37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B39EF9-7F3D-5DD1-0D85-6E172BDBB283}"/>
              </a:ext>
            </a:extLst>
          </p:cNvPr>
          <p:cNvSpPr txBox="1"/>
          <p:nvPr/>
        </p:nvSpPr>
        <p:spPr>
          <a:xfrm>
            <a:off x="685800" y="5341203"/>
            <a:ext cx="75596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A thermal model helps to close the loop for accurate, performance and reliability estimations. </a:t>
            </a:r>
          </a:p>
        </p:txBody>
      </p:sp>
    </p:spTree>
    <p:extLst>
      <p:ext uri="{BB962C8B-B14F-4D97-AF65-F5344CB8AC3E}">
        <p14:creationId xmlns:p14="http://schemas.microsoft.com/office/powerpoint/2010/main" val="169678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87E18-BB37-63AE-B09C-61EC9CDE4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14174-9590-7070-67E3-CD49EB32D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A THERMAL MODEL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8BA7AE4-71D6-415B-4DFF-89EC099B62D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10880B8-27E8-668E-3D1D-B0A261CFEB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C765744-5709-E6E8-EC12-5DA358ADDA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9A52C71-5DBA-42B9-A642-736C84A033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27756E8-E5FC-D9C8-2587-E9E15D305A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41221E8-3A68-E5B0-85C0-16764DA739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CAA7F40-1668-6D52-13A8-29A653566B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98F54D2-F69B-57EB-2692-F4AA0E927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C921D00-5E85-1FFF-413E-B5390038E7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ECB3AB2-D463-4B20-A338-5159CC9B03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64BCC40-5862-173E-64C2-B341EE22C3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6892331-974B-985D-C1E6-560E28626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D19999F-C702-A299-7DC9-89AD5C3B55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B277796-2076-1749-85C1-A99266214A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9A66664-92B2-4582-5EBC-E3752E3629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0BA1FFB-3B3F-3011-8315-BD4B37C88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C1D9205-93EF-AE12-5DF5-6EB85C77A3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79355D7-970E-B265-C0E1-99EBC92A5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676400" y="1600200"/>
            <a:ext cx="5257800" cy="37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2069C8-0280-451E-7500-621E2D649ED6}"/>
              </a:ext>
            </a:extLst>
          </p:cNvPr>
          <p:cNvSpPr txBox="1"/>
          <p:nvPr/>
        </p:nvSpPr>
        <p:spPr>
          <a:xfrm>
            <a:off x="821181" y="5503345"/>
            <a:ext cx="73518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power model first provides estimated power to the thermal model. </a:t>
            </a:r>
          </a:p>
        </p:txBody>
      </p:sp>
    </p:spTree>
    <p:extLst>
      <p:ext uri="{BB962C8B-B14F-4D97-AF65-F5344CB8AC3E}">
        <p14:creationId xmlns:p14="http://schemas.microsoft.com/office/powerpoint/2010/main" val="73327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531A3-DD7C-AB47-F62B-3BFA6DAD8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E9F3-1623-0AEB-8A70-45AF8D9D5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A  THERMAL MODEL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77708B8-1396-3455-2203-F1CAB35C96E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9A18AB8-1452-ADEC-9589-ABC4D91D8C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3D4F7FC-14D5-CAD9-11C8-132E9195C7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76C0138-37E1-E043-287B-BBE09BA6B9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7BE34B5-2F84-5EC2-F2A5-9BDB20FE9D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B022426-D513-7C6E-3FCE-B26176F6C8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3734FC7-2EB7-496D-BAAC-3E4726C38A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DEDD9A9-597E-630B-189E-CC90EC15A2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40AF95F-FA64-39BB-588B-33F5E3CA82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45F35A6-6DCA-5D8B-07CA-550F5D21D4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9D4CFCB-3685-C197-DD00-8D628B9594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30B7ADE-C145-D9C0-BEAA-F8C00EE7C4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0402EB5-A27D-3EA7-B8C8-9DAEA36D7B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5559818-1B24-5ADB-45EE-3C84B5C2DD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C576E2D-D057-AB51-FCD0-9B4F912B10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724113A-6181-2000-9D13-2A4AA1124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02521EC-8B40-2097-B830-00F36B9278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4D42C86-17A6-C619-862F-66F13FFFB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676400" y="1600200"/>
            <a:ext cx="5257800" cy="37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B9751-DDA0-60FD-8DB3-6C42B9097E55}"/>
              </a:ext>
            </a:extLst>
          </p:cNvPr>
          <p:cNvSpPr txBox="1"/>
          <p:nvPr/>
        </p:nvSpPr>
        <p:spPr>
          <a:xfrm>
            <a:off x="768139" y="5475564"/>
            <a:ext cx="77931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thermal model in turn provides estimated temperature to the power model, and so on.</a:t>
            </a:r>
          </a:p>
        </p:txBody>
      </p:sp>
    </p:spTree>
    <p:extLst>
      <p:ext uri="{BB962C8B-B14F-4D97-AF65-F5344CB8AC3E}">
        <p14:creationId xmlns:p14="http://schemas.microsoft.com/office/powerpoint/2010/main" val="21197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9F399-9DA2-5D4E-B92A-9E8B82A1A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4DFB0-DF7D-59DD-0CAF-F200AB3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A THERMAL MODEL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C9E1BF4-3316-07FF-512D-9C6B4B42B98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578F946-DBA7-41A8-2D3F-D72E17D17F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403B88E-6589-51F6-0F02-73CA65D83A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446863D-0816-012B-D2B9-7D59F909DE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4558856-D754-2A5C-BBD3-C83F690821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8DA778B-5340-2A37-E5AB-F09113E421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D589997-3F19-B318-8351-AF09A1D82D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F4994C6-DE60-52BC-2E11-547843E841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292915A-56FB-E326-068D-30A430B83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8094E04-D1B5-1504-5908-1D367514A8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03BE76B-9EC2-EED7-4FC7-4DCCF2E85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74F2992-CEED-C23F-0746-B78F371A70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B28D4F5-8D77-3815-2001-46374D78B7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FF36776-43F6-ACB1-FB0F-93704C2484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496895E-87E4-23DE-1C2A-8D665DA82A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E9B911D-C010-B4E3-0C23-AFF243694C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13256F-136C-C3BB-493C-D3298BD71A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6C417856-FC97-24C5-AEBB-4B453A6F4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676400" y="1600200"/>
            <a:ext cx="5257800" cy="37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A169A4-AA1E-6098-31DA-185857FED744}"/>
              </a:ext>
            </a:extLst>
          </p:cNvPr>
          <p:cNvSpPr txBox="1"/>
          <p:nvPr/>
        </p:nvSpPr>
        <p:spPr>
          <a:xfrm>
            <a:off x="320515" y="5176410"/>
            <a:ext cx="87837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After a few iterations, both power and temperature estimations are completed.</a:t>
            </a:r>
          </a:p>
          <a:p>
            <a:r>
              <a:rPr lang="en-US" dirty="0"/>
              <a:t>At that point, </a:t>
            </a:r>
            <a:r>
              <a:rPr lang="en-US" b="1" i="1" dirty="0">
                <a:solidFill>
                  <a:srgbClr val="0070C0"/>
                </a:solidFill>
              </a:rPr>
              <a:t>temperature aware power estimation </a:t>
            </a:r>
            <a:r>
              <a:rPr lang="en-US" dirty="0"/>
              <a:t>is achieved. </a:t>
            </a:r>
          </a:p>
        </p:txBody>
      </p:sp>
    </p:spTree>
    <p:extLst>
      <p:ext uri="{BB962C8B-B14F-4D97-AF65-F5344CB8AC3E}">
        <p14:creationId xmlns:p14="http://schemas.microsoft.com/office/powerpoint/2010/main" val="177536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01816-E4D0-CFDE-B13A-DDE8395DD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9A723-5D74-DCA2-0F8B-80BC1A37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A THERMAL MODEL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933AD12-75F3-2F37-3B8B-89B85006DD1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DEED031-93CC-EC8B-442B-35A89D2326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8336A62-7C34-11CD-F084-ADEC56C6FE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93198F2-07AA-0D07-66F2-A600FD61C3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4395AF2-E8CC-F414-8C64-CD0D6D19AC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C985C94-32F8-8F1A-5A1C-D9BE167F57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85AB4041-A780-2B5E-1E75-1CD6068EF4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24F5DC4-9B70-C9B7-D04A-89B4835720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9FA1EDF-7F2B-58EB-A6CB-7CAA4BFE78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5FD226D-019A-A43F-6CDA-5F48A1CD9A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99158A7-CC51-E2FE-5AEF-6818032A17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DF81891-D7D3-42F0-11DD-93ADB9E48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130C3B2-5191-F906-CEC8-E52123FD83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4C6B2EF-BE12-DD74-147B-E5D3F97AB9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887D32B-8871-47C6-6DCA-776AD7ADEE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609FAC8-2D79-8CD0-230B-FBC235D87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F5B53E-CA8F-C573-8021-291ABF11A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A02F1264-14C5-1CE4-0852-5DC1EAF0E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676400" y="1600200"/>
            <a:ext cx="5257800" cy="37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4A435B-C752-03EF-8832-582CD2B91457}"/>
              </a:ext>
            </a:extLst>
          </p:cNvPr>
          <p:cNvSpPr txBox="1"/>
          <p:nvPr/>
        </p:nvSpPr>
        <p:spPr>
          <a:xfrm>
            <a:off x="762000" y="5306219"/>
            <a:ext cx="80821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Similarly, temperature-aware performance and reliability estimations can also be achieved</a:t>
            </a:r>
          </a:p>
        </p:txBody>
      </p:sp>
    </p:spTree>
    <p:extLst>
      <p:ext uri="{BB962C8B-B14F-4D97-AF65-F5344CB8AC3E}">
        <p14:creationId xmlns:p14="http://schemas.microsoft.com/office/powerpoint/2010/main" val="52008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E99C-9488-8203-9E1F-C9F7B546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ED19D-3FF6-0DF4-A92B-18EB14DE4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Chip Package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AD6E684-EB61-DF96-B279-F250C6C8794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F10F15F-C5D1-EDC7-D147-82C169D993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6FFEECA-02DB-8524-421F-753D9FAC93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FFF89C2-9797-9849-2843-B17EDE3D5F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59B33E5-0B20-F09C-1639-DBF08095FC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C26CCB4-1FA6-1B8C-419B-D805F59A0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95E941F-F33A-66A9-AA11-087E966579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C718B38-7F0E-C49E-83D8-9F594E3FE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3F47173-5CB3-BC88-CE62-C622489C6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48F04F9-4F4E-18EC-46FE-FB7FCAF71F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21D86DA-E20C-F864-9DA7-EB3213EC3F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F606407-F5BE-EBE3-19D2-56F7A1AEA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DB2C208-33CA-EFF4-77E3-23622A877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646B587-5890-EB48-1CAA-ABE07DB1BA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B36A750-FAD7-D01C-071F-E70AB4FCA8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9AD2A58-E4AD-BB88-F40E-577932B1DD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77425CD-17E1-41D5-3969-3C26F4621A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27E84-7BCC-8645-7E1A-BA650F52A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212" y="1660769"/>
            <a:ext cx="7727950" cy="4114800"/>
          </a:xfrm>
        </p:spPr>
        <p:txBody>
          <a:bodyPr/>
          <a:lstStyle/>
          <a:p>
            <a:r>
              <a:rPr lang="en-US" sz="2400" dirty="0"/>
              <a:t>The final step in creating a semiconductor device is integrated circuit packaging.</a:t>
            </a:r>
          </a:p>
          <a:p>
            <a:r>
              <a:rPr lang="en-US" sz="2400" dirty="0"/>
              <a:t>This involves encasing the semiconductor material block (on which a given functional circuit is fabricated) in a protective case to protect it from physical harm and corrosion. </a:t>
            </a:r>
          </a:p>
          <a:p>
            <a:r>
              <a:rPr lang="en-US" sz="2400" dirty="0"/>
              <a:t>There are many types of IC packages, each having unique dimensions, mounting styles, and pin counts.</a:t>
            </a:r>
          </a:p>
          <a:p>
            <a:r>
              <a:rPr lang="en-US" sz="2400" dirty="0"/>
              <a:t>Most commonly used packaging methods are enumerated here.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261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D71C9-E2F6-A423-EBBC-BEE4620D4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C1A53-FD4A-2679-4ADD-D0946864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Types of Chip Packages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5BE09BF-3C01-32EC-5CD8-60631C383D5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F20A094-C478-574B-4241-9900AE62A6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A1C82D6-6A8A-ACF3-5F64-841131E385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B7D1F85-5C02-C820-B03D-52777CC94D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DB32F96-5B40-56E5-CFBA-440AC5A98C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3840097-1D25-9316-3DF2-4EB3AF4F02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51800B9-0A48-13F3-5401-0A04720F76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5BCA556-39F2-B12A-0D5A-351878CB46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85CD6D7-F3A9-6A27-08A7-4405B6DA2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0D40CA3-B591-20C2-D6A2-0D9034FB5D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7EB6B21-C261-2F98-4744-CEE1BB73DE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616BA80-DFCC-B11C-CF4A-FE5107DFB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DD07011-5395-DA00-2CDC-5655F9F847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32FF9CB-81EE-DBD0-D957-0B7920C215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CCF8771-A85B-9703-0C22-6846D864C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7F1659E-4DAA-EE7E-9763-F24B635F6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454F0F-87B7-4E5F-E8C8-0A889E35A6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4D4C-F766-8902-894C-37951E22D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38" y="1449905"/>
            <a:ext cx="8610600" cy="4731819"/>
          </a:xfrm>
        </p:spPr>
        <p:txBody>
          <a:bodyPr/>
          <a:lstStyle/>
          <a:p>
            <a:pPr lvl="0"/>
            <a:r>
              <a:rPr lang="en-US" sz="2400" dirty="0"/>
              <a:t>Dual In-Line Package (DIP)</a:t>
            </a:r>
          </a:p>
          <a:p>
            <a:pPr lvl="1"/>
            <a:r>
              <a:rPr lang="en-US" sz="2000" dirty="0"/>
              <a:t>Small Outline Package (SOP)</a:t>
            </a:r>
          </a:p>
          <a:p>
            <a:pPr lvl="1"/>
            <a:r>
              <a:rPr lang="en-US" sz="2000" dirty="0"/>
              <a:t>Thin Small Outline Package (TSOP)</a:t>
            </a:r>
          </a:p>
          <a:p>
            <a:pPr lvl="1"/>
            <a:r>
              <a:rPr lang="en-US" sz="2000" dirty="0"/>
              <a:t>Quad Flat Package (QFP)</a:t>
            </a:r>
          </a:p>
          <a:p>
            <a:pPr lvl="1"/>
            <a:r>
              <a:rPr lang="en-US" sz="2000" dirty="0"/>
              <a:t>Quad Flat Package-Extended (QFP-EP)</a:t>
            </a:r>
          </a:p>
          <a:p>
            <a:pPr lvl="1"/>
            <a:r>
              <a:rPr lang="en-US" sz="2000" dirty="0"/>
              <a:t>Quad Flat No-leads (QFN)</a:t>
            </a:r>
          </a:p>
          <a:p>
            <a:pPr lvl="0"/>
            <a:r>
              <a:rPr lang="en-US" sz="2400" dirty="0"/>
              <a:t>Ball Grid Array (BGA)</a:t>
            </a:r>
          </a:p>
          <a:p>
            <a:pPr lvl="1"/>
            <a:r>
              <a:rPr lang="en-US" sz="2000" dirty="0"/>
              <a:t>Micro Ball Grid Array (µBGA)</a:t>
            </a:r>
          </a:p>
          <a:p>
            <a:pPr lvl="1"/>
            <a:r>
              <a:rPr lang="en-US" sz="2000" dirty="0"/>
              <a:t>Ceramic Ball Grid Array (CBGA)</a:t>
            </a:r>
          </a:p>
          <a:p>
            <a:pPr lvl="1"/>
            <a:r>
              <a:rPr lang="en-US" sz="2000" dirty="0"/>
              <a:t>Plastic Ball Grid Array (PBGA)</a:t>
            </a:r>
          </a:p>
          <a:p>
            <a:pPr lvl="1"/>
            <a:r>
              <a:rPr lang="en-US" sz="2000" dirty="0"/>
              <a:t>Fine-Pitch Ball Grid Array (FBGA)</a:t>
            </a:r>
          </a:p>
          <a:p>
            <a:pPr lvl="0"/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757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5D779-DE80-5763-36B2-F8A46ABFB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2">
            <a:extLst>
              <a:ext uri="{FF2B5EF4-FFF2-40B4-BE49-F238E27FC236}">
                <a16:creationId xmlns:a16="http://schemas.microsoft.com/office/drawing/2014/main" id="{BC0A9EE0-D9F5-B25D-C541-2646D7485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676434" y="4385691"/>
            <a:ext cx="1933988" cy="232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1DDCAF-824E-D0B6-FD35-CFFF5A5E1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89515"/>
            <a:ext cx="7140440" cy="690890"/>
          </a:xfrm>
        </p:spPr>
        <p:txBody>
          <a:bodyPr/>
          <a:lstStyle/>
          <a:p>
            <a:r>
              <a:rPr lang="en-US" sz="2800" dirty="0"/>
              <a:t>Dual-in-line Package (DIP) Vs CTM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FAD8D-4543-9CF3-793C-C4CB42E71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81100"/>
            <a:ext cx="8644180" cy="3596055"/>
          </a:xfrm>
        </p:spPr>
        <p:txBody>
          <a:bodyPr/>
          <a:lstStyle/>
          <a:p>
            <a:r>
              <a:rPr lang="en-US" sz="2400" dirty="0"/>
              <a:t>It is the most common through-hole IC package used in circuits, especially hobby projects. </a:t>
            </a:r>
          </a:p>
          <a:p>
            <a:r>
              <a:rPr lang="en-US" sz="2400" dirty="0"/>
              <a:t>This IC has two parallel rows of pins extending perpendicularly out of a rectangular plastic housing.</a:t>
            </a:r>
          </a:p>
          <a:p>
            <a:r>
              <a:rPr lang="en-US" sz="2400" dirty="0"/>
              <a:t>The overall dimensions of a DIP package depend on its pin count. </a:t>
            </a:r>
          </a:p>
          <a:p>
            <a:r>
              <a:rPr lang="en-US" sz="2400" dirty="0"/>
              <a:t>The most common pin counts are four, six, eight, fourteen, eighteen, twenty, twenty-eight, and forty pins. </a:t>
            </a:r>
          </a:p>
          <a:p>
            <a:r>
              <a:rPr lang="en-US" sz="2400" dirty="0"/>
              <a:t>The pins on a DIP IC are spaced 2.54mm apart, which is a standard spacing.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7FCD6F4-29C3-5B8E-24FE-6C9E556C31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F3B0EDB-DDE7-B230-86A8-D85D7566A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FE208CE-F82E-B8B7-EDA4-6B3152E71A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F77F952-47A9-25B8-AC67-74940605B8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A060A75-69D7-EBA4-9BEA-83F7396A50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E9F94CF-5148-CA38-E282-440042FC97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3FC4646-5836-0BE2-0C0C-FF3E2ED1F4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F8403A4-A3C4-974E-DA7F-BB3DB7C008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2521755-91E7-706B-6937-75501B23D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A2199BD-4A7F-9AA2-9F3E-DA3BC99E50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9CD5120-777A-9AB5-1EEF-FB3ED70B2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F8F84C6-0537-7593-EB5A-BE2AE8A4EC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0BF1C47-777E-A32B-B75D-E59DC531A5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4389ADA-C6C4-C775-1191-D9F403839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D647C58-201E-22BC-9521-EE230BDC7A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4650DDFF-89C8-02FA-269D-95B083ACD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EA5F9A-A762-7A00-D93E-356C282AFD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 descr="dual in-line package - CLC Definition">
            <a:extLst>
              <a:ext uri="{FF2B5EF4-FFF2-40B4-BE49-F238E27FC236}">
                <a16:creationId xmlns:a16="http://schemas.microsoft.com/office/drawing/2014/main" id="{DD814723-A9E9-909F-BB1A-A4D403367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614" y="4656387"/>
            <a:ext cx="3895725" cy="19335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7381F7C-ADA0-0883-B426-B7CBD12E7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8810" y="1413636"/>
            <a:ext cx="3497163" cy="467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39B2F-8A64-FDB8-FAF5-15E7D3D8A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16DD2-91CD-7502-7C21-37627AB0A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27924"/>
            <a:ext cx="7772400" cy="872363"/>
          </a:xfrm>
        </p:spPr>
        <p:txBody>
          <a:bodyPr/>
          <a:lstStyle/>
          <a:p>
            <a:r>
              <a:rPr lang="en-US" sz="2800" dirty="0"/>
              <a:t>Ceramic Ball Grid Array Package</a:t>
            </a:r>
            <a:endParaRPr lang="en-US" sz="2800" b="1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8BCE447-163A-128D-C039-5CEC343E789E}"/>
              </a:ext>
            </a:extLst>
          </p:cNvPr>
          <p:cNvGrpSpPr>
            <a:grpSpLocks/>
          </p:cNvGrpSpPr>
          <p:nvPr/>
        </p:nvGrpSpPr>
        <p:grpSpPr bwMode="auto">
          <a:xfrm>
            <a:off x="19050" y="-1905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30C3DBD-6668-5E75-9D35-1D17E0DF8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6481B77-0C19-8122-20EB-BEA78D7620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297BEB3-D451-F00A-E670-C9EB08D7B8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F81D581-B090-BF77-83A1-3186EA842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DD864E0-4B96-D1E6-5BD1-386B96CCD0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933A1F4-EF68-4C65-C0CD-FFC47ADDB1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2E594FF-BFAD-BC18-F07A-6C69CF8E08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3F9DFF8-8ABE-F589-CCE8-4B31409D26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9AC7A3A-45C1-55CE-C513-6817E5FC18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8C86C34-202A-128F-53CC-9F7D9ADB06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01B8593-04CF-42A5-F704-EDA12EE64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DD58798-1FC1-C1A4-B2AB-ED9D5E821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431C47E-F350-33FE-DE00-6E3942B440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492E383-198C-81A7-1064-BAB5E4827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A4A7554-4754-4C21-1C35-274A39BCF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701E51-C347-969B-9477-7942A9D21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ECE04-E717-9AF5-1567-AB1C67EDA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65" y="4585998"/>
            <a:ext cx="8295670" cy="1969721"/>
          </a:xfrm>
        </p:spPr>
        <p:txBody>
          <a:bodyPr/>
          <a:lstStyle/>
          <a:p>
            <a:r>
              <a:rPr lang="en-US" sz="2400" dirty="0"/>
              <a:t>A </a:t>
            </a:r>
            <a:r>
              <a:rPr lang="en-US" sz="2400" b="1" dirty="0"/>
              <a:t>CBGA package</a:t>
            </a:r>
            <a:r>
              <a:rPr lang="en-US" sz="2400" dirty="0"/>
              <a:t> (Ceramic Ball Grid Array) is a high-density chip carrier that uses a multi-layer ceramic substrate.</a:t>
            </a:r>
          </a:p>
          <a:p>
            <a:r>
              <a:rPr lang="en-US" sz="2400" dirty="0"/>
              <a:t>Also used an array of high-melting-point solder balls (typically 90% lead / 10% tin) on its base for electrical connection to a printed circuit board.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B98F12-F607-81BB-871E-332AC21D0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769" y="1047749"/>
            <a:ext cx="6330462" cy="369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4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EDB03-D48D-E2B8-4691-F9859E370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DB05-D296-4F07-6136-9979E1D14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CBGA package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66233E1-6D84-C035-02EE-3C97C12048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E1396FB-A081-837C-0CCA-BAEACAD347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D3A1805-8F64-01F7-2AEE-92D6737B50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EC65108-9632-1809-AEBF-0DCEFE0E93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C84F620-F9B7-34D1-F1F9-3FCBDF3B4E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DD69D02-6056-0746-2F93-66508281B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C003473-CC3A-6AB6-171C-EF06D92793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E84321D-7D1C-7D4F-C1D7-EE062A3E81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6518BA2-FB9C-AC5A-A19E-293BD30A08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8D141FE-AA33-A43A-27F9-352BBB4625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6398157-2EF3-B11C-7594-FCB1D4AC2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1B03D19-319A-29C1-150D-4915F05061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BCAD608-6ACA-3F16-96C0-CABA954942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F20DCA8-BC24-5BD5-73A3-7B4C56602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8EBF4E2-7ACB-A09D-4FC4-D3F6F9695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0042D0F-E77F-1D0C-FAAE-83CF932A9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1B9DA4-CBA5-1A61-20FD-2D44DDE41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C6657F2-21E0-09B4-A47E-3BDA9C085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" y="4042201"/>
            <a:ext cx="4310743" cy="2514600"/>
          </a:xfrm>
          <a:prstGeom prst="rect">
            <a:avLst/>
          </a:prstGeo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341117B-B4DA-520A-EF55-52DA82121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626475" cy="2386531"/>
          </a:xfrm>
        </p:spPr>
        <p:txBody>
          <a:bodyPr/>
          <a:lstStyle/>
          <a:p>
            <a:r>
              <a:rPr lang="en-US" sz="2400" b="1" dirty="0"/>
              <a:t>Ceramic Ball Grid Array (CBGA)</a:t>
            </a:r>
            <a:r>
              <a:rPr lang="en-US" sz="2400" dirty="0"/>
              <a:t> is a square-shaped or rectangular ceramic package that uses solder balls for external electrical connection instead of leads. </a:t>
            </a:r>
          </a:p>
          <a:p>
            <a:r>
              <a:rPr lang="en-US" sz="2400" dirty="0"/>
              <a:t>These solder balls are arranged in a grid or array at the bottom of the ceramic package body, hence the name “ceramic ball grid array”.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5867E0-E9EC-E702-16E0-147D6987DC8B}"/>
              </a:ext>
            </a:extLst>
          </p:cNvPr>
          <p:cNvSpPr txBox="1"/>
          <p:nvPr/>
        </p:nvSpPr>
        <p:spPr>
          <a:xfrm>
            <a:off x="5029200" y="4572000"/>
            <a:ext cx="38258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Actually, the CBGA is just one of several types of the BGA package.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087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C0799-86B3-F56B-848C-83F0D846D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1AA7-4AD6-13EA-58E5-66E1D0E94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Quad Flat Package No-lead (QFN-NL) Package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5DAE288-7E40-07E4-A003-D681593093A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EEAC50B-CF88-DD22-87C7-3E0FBC435A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0A9E66D-F082-011C-5720-B660C96148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CDFCA4-7043-9A60-CFF1-B6BE44814E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7C13D7B-0D5C-8D23-3692-6F239C1F35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0B6B739-2C31-78E0-A148-17BE13FCE5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0BC0BFA-53A7-BDE1-FE8D-3968EF4EFC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0A2F542-4A50-E321-AF42-8A33A9F84C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B68F4BB-686D-46DA-CD31-0CF5167A8F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2DFBA89-D619-2E95-46AD-5F69264326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7DC8B7E-F9B8-E821-23CD-C6D203A61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B33A5D6-1EE7-A0A6-3FE4-5AFAFD7973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3F5AC1D-C757-9F88-DF7A-6EB3CFE5A2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CFF4756-F9DF-36F5-6738-1D0606B677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2F7EA7B-518E-A89A-3766-D93816722C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E087A85-32AD-8D28-9085-128D80D87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B06F411-04FC-3043-2D22-F49BDA0CF1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634372C-FA12-1A22-33AA-FEF82B87E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274" y="3718168"/>
            <a:ext cx="6454171" cy="2819331"/>
          </a:xfrm>
          <a:prstGeom prst="rect">
            <a:avLst/>
          </a:prstGeo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F34ECB1-5E66-84F3-B20E-E6F2D18F7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724" y="1444636"/>
            <a:ext cx="8575675" cy="1933994"/>
          </a:xfrm>
        </p:spPr>
        <p:txBody>
          <a:bodyPr/>
          <a:lstStyle/>
          <a:p>
            <a:r>
              <a:rPr lang="en-US" sz="2400" dirty="0">
                <a:latin typeface="Google Sans"/>
              </a:rPr>
              <a:t>A </a:t>
            </a:r>
            <a:r>
              <a:rPr lang="en-US" sz="2400" b="1" dirty="0">
                <a:latin typeface="Google Sans"/>
              </a:rPr>
              <a:t>Quad Flat No-lead (QFN)</a:t>
            </a:r>
            <a:r>
              <a:rPr lang="en-US" sz="2400" dirty="0"/>
              <a:t> package is a surface-mount integrated circuit package. Instead of extending pins or legs from its sides.</a:t>
            </a:r>
          </a:p>
          <a:p>
            <a:r>
              <a:rPr lang="en-US" sz="2400" dirty="0"/>
              <a:t> It uses flat metal pads located on the bottom perimeter and a central exposed thermal pad to connect directly to a printed circuit board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27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70149-BA83-D594-407F-5831EA606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C332B-0EDA-FC72-74CE-B159A953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Package Vs CTM : CBGA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C7A9702-668A-2E95-B05E-233489EFC1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5D8ECF2-F4D7-AEB7-338F-AE1B81BB81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60CC386-8A61-A333-3B96-11656D746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5C3C77B-D165-62CE-79CB-28A9434D05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5E300B1-E9B8-2603-2B5E-D4C184E482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6E82D5E-5D9C-4DE7-BCF7-9909578B9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EC28518-3B33-2F3D-C792-DBF69FC93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6B3CBA4-C513-AFC7-29D8-DA6D8AE426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3D78BB2-65F5-3315-B70A-882449F223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18825B6-DE39-D6D5-27BD-FCBAAB1949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F49D283-2B15-F358-B60F-09DA8CC77C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4A4EA06-0B12-1DF2-B0F6-E3E4D69F90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44C439D-8E37-35A6-6506-18FB263947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97FA8CC-8415-36EA-9A37-D0EDD2ECF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084E158-7C3B-583B-9E3A-98250AD4AD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62B0F81-719D-50E5-C893-58CE97DD6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06DB95B-1252-E727-950C-4687C788CF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092C2AB4-6A0F-5E4A-43E1-2D95D48BB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616575" y="2000114"/>
            <a:ext cx="2819400" cy="304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1F14717-B93F-D845-7177-C601F8D00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75" y="2047759"/>
            <a:ext cx="4922176" cy="28712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DEDBA2F-D19F-DC15-0A43-8F9A2C2DD75C}"/>
                  </a:ext>
                </a:extLst>
              </p14:cNvPr>
              <p14:cNvContentPartPr/>
              <p14:nvPr/>
            </p14:nvContentPartPr>
            <p14:xfrm>
              <a:off x="831960" y="3211560"/>
              <a:ext cx="3963240" cy="1135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DEDBA2F-D19F-DC15-0A43-8F9A2C2DD7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2600" y="3202200"/>
                <a:ext cx="3981960" cy="115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247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F1351-AA54-9649-CCFA-B3B553A8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F83FE-8796-ED7C-3B4C-5DDE44E55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/>
              <a:t>Package Vs CTM : SSOP</a:t>
            </a:r>
            <a:endParaRPr lang="en-IN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46A17481-4834-F34D-8B83-44EFC15D5A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490433" y="2205404"/>
            <a:ext cx="4038600" cy="388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DDEAA5F2-881A-AF17-3593-F2478A7E3CB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088308F-AE1D-8F59-01EA-DA61E0AAB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4C14DD2-53A5-3E18-139E-31AF1DC092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8FB22C4-C7CB-ED40-1A1C-86C5F58869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31C0C35-1DC1-3A91-5B28-6DD8CB649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933FB0E-F9D6-FE33-CF00-75396F61E3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699E4F8-D783-7535-535E-2190FE7A62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3DBC674-3F49-7FD1-4964-6305DA7416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D840EFB-EF63-29EF-1C75-239F6D57B0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B8A21A9-1FEB-F58C-3291-812945DE3E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CE464CF-E747-3A9D-AF93-C23B9AB967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FC6A157-4D34-6AEE-0288-88B6351061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796D690-C4B8-03EC-68CA-7311CA3690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8FDCBB6-10BD-A14D-2420-AD2E11A910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293F05B-7A8E-E8EE-0C40-9964E94ECE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68F523B-FE14-B368-7C12-6F5B17EB63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200035-7CD5-BAFA-41FA-38DBF110AE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 descr="SSOP -Shrink Small Outline Package: SMD and PCB Assembly | MADPCB">
            <a:extLst>
              <a:ext uri="{FF2B5EF4-FFF2-40B4-BE49-F238E27FC236}">
                <a16:creationId xmlns:a16="http://schemas.microsoft.com/office/drawing/2014/main" id="{25E3BFA5-8AD1-BACD-4EFD-4B34E134B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867" y="1160829"/>
            <a:ext cx="4624336" cy="269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6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604FB-0ACE-7665-C864-A04D81561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AB1F1-01DF-DE4D-B79A-1BAC2F637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/>
              <a:t>Package Vs CTM : TQFP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F5472122-6A31-9B75-05AA-F25134AB15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564AF7C-4160-ABB6-C53C-48705E8DBA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4400917-C244-ED49-E864-6FD8C63888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93EEB1C-D943-2D3E-000B-04B8B4FC7B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26AA659-74CE-47BE-2850-59DAFFF25B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CB11D7E-128E-5B13-A0D9-311476B75A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BED591B-0EE2-FE13-774C-E70A94EAD4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42B6AE4-1E64-AFEA-75FB-619DD58BD1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C09F358-9A19-FD53-1AD6-12A5DB5CB9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64560FE-8E2C-1A8C-E047-FA1844CB1A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D815FF0-A041-9D30-72EE-6E9FCBBA5A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9F93473-85F6-3219-AA98-63DB92001D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7FD7F7F-00DA-68F9-7337-3EED492FBD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18D2E57-1460-CAC8-80C9-9AA7688EC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698AD05-E9D9-AA5F-60EB-65270FC8BE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4EAE5A4-E2C3-5B1F-B85A-52E01F253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4E1BA4-79F8-381F-C45E-EAD88B66B9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 descr="Compact Thermal Models for Electrical Components | Math Encounters Blog">
            <a:extLst>
              <a:ext uri="{FF2B5EF4-FFF2-40B4-BE49-F238E27FC236}">
                <a16:creationId xmlns:a16="http://schemas.microsoft.com/office/drawing/2014/main" id="{9771162A-9802-F72D-B4C4-E1426CD7DB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675" y="1323764"/>
            <a:ext cx="5267308" cy="284794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7F667A8-BC21-B97E-D546-BDFE905B8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389" y="3093083"/>
            <a:ext cx="3711936" cy="366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2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3B299-E5D7-D4E2-30EF-396E3EBD8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53CD-E4F0-3F99-F9E8-F3FE2201F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23849"/>
            <a:ext cx="7140440" cy="685800"/>
          </a:xfrm>
        </p:spPr>
        <p:txBody>
          <a:bodyPr/>
          <a:lstStyle/>
          <a:p>
            <a:r>
              <a:rPr lang="en-US" sz="2800" dirty="0"/>
              <a:t>Package Vs CTM : CDIP</a:t>
            </a:r>
            <a:endParaRPr lang="en-IN" sz="2800" dirty="0"/>
          </a:p>
        </p:txBody>
      </p:sp>
      <p:pic>
        <p:nvPicPr>
          <p:cNvPr id="21" name="Content Placeholder 20" descr="Interior view of transfer molded SOIC package | Download Scientific Diagram">
            <a:extLst>
              <a:ext uri="{FF2B5EF4-FFF2-40B4-BE49-F238E27FC236}">
                <a16:creationId xmlns:a16="http://schemas.microsoft.com/office/drawing/2014/main" id="{3E4994DA-3040-AC3A-577D-0E6FCDD5F5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725" y="1981200"/>
            <a:ext cx="3876675" cy="3105150"/>
          </a:xfrm>
          <a:prstGeom prst="rect">
            <a:avLst/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A3E00063-CC26-BE93-5ED4-F99B09EB74E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FF7B034-0495-8757-9CB5-9D5755012F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924F886-1D60-2CCA-0915-EC54238A95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1D8000C-A7F9-14B2-A889-EECEEE432B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FBE6C1C-4451-43D8-7BB7-CD39684D7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B479FC5-3EE2-85BB-3DDE-FD39C7D4A7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65C6E96-6D55-7928-0E67-A36C8416D0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BC809C9-EDF8-64DD-B586-03D34A18C5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0D267D2-9D08-A7B1-7140-BB5D712D9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36C9521-0A7B-91B4-254D-94FD701AB1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6D46436-D015-145A-9F31-E0F8B5909D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42CB068-3588-B2E8-B8A1-423BF5A421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79E1BFE-0E93-1F29-A6D9-6522F36AA7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AA5FE70-BF8D-8746-7313-E6D6CBD3E3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53953BC-77B1-97BC-B628-298085BDF9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A09018B-7594-4C9F-F211-2DB1E5F397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04BE34-E4F4-1873-E0DC-4C8165513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59DC761-8DE0-078F-2CA2-639988D71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912" y="1645730"/>
            <a:ext cx="4420022" cy="423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2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A82A1-341F-7327-63D3-026BCABE5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5404-AD87-C27E-CD26-0B74DABDB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/>
              <a:t>Package Vs CTM : CPGA </a:t>
            </a:r>
            <a:endParaRPr lang="en-IN" sz="2800" dirty="0"/>
          </a:p>
        </p:txBody>
      </p:sp>
      <p:pic>
        <p:nvPicPr>
          <p:cNvPr id="21" name="Content Placeholder 20" descr="Figure 1 from An automatic router for the pin grid array package | Semantic  Scholar">
            <a:extLst>
              <a:ext uri="{FF2B5EF4-FFF2-40B4-BE49-F238E27FC236}">
                <a16:creationId xmlns:a16="http://schemas.microsoft.com/office/drawing/2014/main" id="{FD626FB1-26C9-2095-7885-992C8E246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211215"/>
            <a:ext cx="4705350" cy="2514600"/>
          </a:xfrm>
          <a:prstGeom prst="rect">
            <a:avLst/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CE53F85C-5377-6719-9597-1F00F030DA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16B9582-C0E9-88AC-391F-930E65CD6C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29137C1-552C-5A10-989A-018B65C6B5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BBEA6AB-EF63-0FC0-B40F-549DB1D14A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F9F488E-8BF1-6B1B-36E0-FDD61DB66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A7D39DB-F3C3-C8F1-E005-670FC7520A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474179B-9F13-6D96-2FBE-3D7C4A5FB3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4CF8A7D-9320-BE5A-CCF9-006B129212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E9B9508-B254-695D-A60B-BD9189DB7B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4D9E206-F1BE-665B-1F69-F059749F9F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62D66F4-DCD4-97B3-FE43-87C505AC65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CDC476F-D7CA-9BBF-B513-149573EF1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CFEB94A-B431-B126-A1F0-3B154720D7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DBEF829-45B4-DCE6-B56C-674002E1A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7BEC4D0-D9A3-3206-EBC7-C29BAEB5D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3CDBD96-CCBD-825D-B818-6240294EA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D9BAC7-0D73-F34B-F0C1-3251EB74F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BDC0C731-76E4-8EF0-BE19-0A8D954F0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738" y="2544716"/>
            <a:ext cx="4250662" cy="410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5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9399B-7532-C0D4-DC65-AE600F3E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3EA3-1E1C-1A1D-12D0-4307DFBD2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/>
              <a:t>Package Vs CTM : PQFP </a:t>
            </a:r>
            <a:endParaRPr lang="en-IN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C05825F6-1440-76B9-5F4D-86C4E0469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1999" y="2138542"/>
            <a:ext cx="4418937" cy="43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C5361BC0-9BA3-6553-8ED2-0A7BE98AD0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B03C0D9-DA5E-C881-5387-83A032E84D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4986245-DD02-65F9-08BF-7A9E0F150C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AD6B4F4-CDE7-A679-2BBA-CDCE0D510E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E1FEAC6-A8A2-58AC-F56B-D88A08F089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561A29B-0B9F-2E39-1EE6-F7A274B3AC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1284B6B-2CFA-D271-D0AC-295F42898D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0E9315A-D956-F368-60FD-2CD10B99FF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0752A45-241D-5C7F-28DB-128D1F71A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B13EC62-5E2F-8D83-3A4D-D03D493C01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9DDD5D3-6DDE-1300-F8C7-D1E6F94573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1FF1E80-CFDA-01A3-89DC-F559487EED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0EA5BE7-7101-EEFE-A0BE-AB1B8F2543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25CCA62-EEAC-BFF3-8753-99F473ADDD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6A1EB0E-B50D-D507-41C9-F3FA90F119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99985B8-1DF5-929D-C5B4-679D899D9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30E63F-A4BB-9437-B82A-9152E474E7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 descr="PQFP Package: A solution that helps reduce costs-FS PCBA">
            <a:extLst>
              <a:ext uri="{FF2B5EF4-FFF2-40B4-BE49-F238E27FC236}">
                <a16:creationId xmlns:a16="http://schemas.microsoft.com/office/drawing/2014/main" id="{C1A9DA6C-7C7F-08E1-A83C-56F3691DB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75" y="1320231"/>
            <a:ext cx="4691065" cy="31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3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1C6F-CC9E-ED0D-7A12-2A981274C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80F64-AC2A-F6EA-24C5-418951AA6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Development of CTM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FAAC132-5A47-E28C-9005-B8B83BA3C8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63C3D50-0D7E-6F4C-E69D-CFACAA62F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3410697-6249-C8D5-9A02-5EB15A5576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7BDD15-3325-FDE1-E93A-F700223DBC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549B792-311C-AEA6-5A38-9A9535BBF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3DA5E21-3905-DA80-792F-2ED54FCC57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204AAAC-E9D4-9FAF-47C4-C78CD77BE7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FDE66F-71B3-AAC7-2B42-ABF6EF8DC5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DC46D1D-8BCA-CA96-CFB1-A4C104B47B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BC6DE0E-25EA-F457-1A33-8B2E4CA278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67FD692-94DC-ECA3-F278-805B22C175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F758ACD-B77A-C72A-53DA-0183509901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E86D6BC-F204-3771-204D-6F81299CBA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5398270-2184-D113-FB97-149F95926F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D69E82E-E619-0C5B-C322-C0012D5C9A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F929CA2-CF50-B586-9444-D6AFEE286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176C49-31BB-AFA8-F746-A630909AF4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95351-38D9-B37E-41DF-93D021051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125" y="1455220"/>
            <a:ext cx="7743825" cy="4640780"/>
          </a:xfrm>
        </p:spPr>
        <p:txBody>
          <a:bodyPr/>
          <a:lstStyle/>
          <a:p>
            <a:r>
              <a:rPr lang="en-US" sz="2400" dirty="0"/>
              <a:t>The method consists of the following steps. </a:t>
            </a:r>
          </a:p>
          <a:p>
            <a:r>
              <a:rPr lang="en-US" sz="2400" dirty="0"/>
              <a:t>1) Creation of a “full” model of an electronic device. </a:t>
            </a:r>
          </a:p>
          <a:p>
            <a:r>
              <a:rPr lang="en-US" sz="2400" dirty="0"/>
              <a:t>A set of boundary conditions, representing those conditions which a device may encounter in practice, is imposed on all faces where significant heat transfer could occur. </a:t>
            </a:r>
          </a:p>
          <a:p>
            <a:r>
              <a:rPr lang="en-US" sz="2400" dirty="0"/>
              <a:t>The junction temperature and heat flow rate through each side is then calculated using the full model for each combination of these boundary conditions. </a:t>
            </a:r>
          </a:p>
          <a:p>
            <a:r>
              <a:rPr lang="en-US" sz="2400" dirty="0"/>
              <a:t>The junction temperatures, heat flow rates and corresponding boundary conditions thus obtained are implemented in a user-defined cost function. </a:t>
            </a:r>
          </a:p>
        </p:txBody>
      </p:sp>
    </p:spTree>
    <p:extLst>
      <p:ext uri="{BB962C8B-B14F-4D97-AF65-F5344CB8AC3E}">
        <p14:creationId xmlns:p14="http://schemas.microsoft.com/office/powerpoint/2010/main" val="401636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AD404-C102-89A9-9CDE-C21EA998F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3B51A-282D-31E2-D9A7-07FFE56C3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Cost function for Selection of Optimal CTM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07DEC9C-EB25-F228-2776-274ED31DA3C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D63878A-3D3E-F4DC-D490-D82BBB0FDA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8AAA74D-E169-85F8-ADC7-131B12CC6E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BBD44A1-A781-00C8-84C6-4DF252241B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A2D44CA-52A6-688E-CF81-3AD5B1AAF1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90F01A7-7D2F-3FDF-F755-A63E5E00F8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E5118F4-B3C7-24C7-4A09-B0783A47D6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7EB2036-6E27-F03A-45A9-5DD1112CE5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6A63E2F-9F53-EFDF-B60B-EBCB7B1691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8C88549-1A22-7982-E0EB-FEB28C16F6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C2FF9BF-0633-C467-A34E-A680219E41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A9D6DE9-A812-B76A-13D5-A70B05989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DF94AEC-46F6-6A3E-4C0D-DBE320F3AD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F2C9E7E-95BD-0671-DB3E-40D152425C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55921A7-0FE9-4254-C13F-1F269373A7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C907D51-51AE-0958-3BA5-641C0C48C1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87611E7-14F8-465E-4372-2CD38BEBA7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D82A2-55B8-77C6-FDAC-3AE53524C9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0911" y="1354654"/>
                <a:ext cx="8594726" cy="5374635"/>
              </a:xfrm>
            </p:spPr>
            <p:txBody>
              <a:bodyPr/>
              <a:lstStyle/>
              <a:p>
                <a:r>
                  <a:rPr lang="en-US" sz="2400" dirty="0"/>
                  <a:t>Definition of a user-defined cost function which is to be minimized in the optimization procedure is to be developed.</a:t>
                </a:r>
              </a:p>
              <a:p>
                <a:r>
                  <a:rPr lang="en-US" sz="2400" dirty="0"/>
                  <a:t>Main variables to be computed:</a:t>
                </a:r>
              </a:p>
              <a:p>
                <a:r>
                  <a:rPr lang="en-US" sz="2400" dirty="0"/>
                  <a:t>Ambient temperature, 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𝑎𝑚𝑏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Junction temperature, K,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Junction temperature calculated with the “compact” model, K,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Junction temperature calculated with the “full” model, K,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Heat flow rate through side calculated with the “compact” model, W,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Heat flow rate through side calculated with the “full” model, W,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9D82A2-55B8-77C6-FDAC-3AE53524C9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0911" y="1354654"/>
                <a:ext cx="8594726" cy="5374635"/>
              </a:xfrm>
              <a:blipFill>
                <a:blip r:embed="rId3"/>
                <a:stretch>
                  <a:fillRect l="-922" t="-907" r="-1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34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A4B99-B257-7203-8721-511142707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27685-859D-2F32-B626-3B3578C7D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Cost function for Selection of Optimal CTM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91C250B-93E6-4A05-2661-952F88FC78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85E463B-1EDA-6CF2-864D-C6DE084B68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AA57335-A786-7054-AEFA-062B77C00E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5F58D9-7654-D3D4-87F3-23280A02B7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273C841-58EB-ACE2-CA53-697DC8673D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4B6F0AA-12FB-B185-949B-DFF6995F0A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D20D703-93A4-7324-310A-2778AD046B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3C8CFAE-C619-D396-9F7B-DD0DCC9D8E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A877806-01FA-D06A-EEDB-2033C42025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FB8E344-DA02-89F1-6B64-B63DF72888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3A80798-2668-B040-89BD-EF6E76D71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9338300-93E2-13DF-9E63-EA4057FE3C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F8F3901-1E43-C2E4-82F4-5B4EEFFC1F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2A9200B-94DA-B4A7-8D40-9134317D37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519DD38-4611-2113-F650-1DA5F6A928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6D11471-E342-60BA-39AB-4FFCEF9CD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30D321-C034-231F-DD14-637A5EB89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9F86DA-DA14-3E6C-60AD-AEF0351D87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9704" y="1702836"/>
                <a:ext cx="8495696" cy="424076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𝑎𝑚𝑏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𝑄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𝑄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𝑄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𝑡𝑜𝑡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i="1" dirty="0"/>
                  <a:t>W</a:t>
                </a:r>
                <a:r>
                  <a:rPr lang="en-US" sz="2400" dirty="0"/>
                  <a:t>: Weight function</a:t>
                </a:r>
              </a:p>
              <a:p>
                <a:r>
                  <a:rPr lang="en-US" sz="2400" dirty="0"/>
                  <a:t>The weighting factor, </a:t>
                </a:r>
                <a:r>
                  <a:rPr lang="en-US" sz="2400" i="1" dirty="0"/>
                  <a:t>W</a:t>
                </a:r>
                <a:r>
                  <a:rPr lang="en-US" sz="2400" dirty="0"/>
                  <a:t>, is an arbitrary parameter which serves to emphasize the importance of fitting either the junction temperature or the heat flow rates.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9F86DA-DA14-3E6C-60AD-AEF0351D87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9704" y="1702836"/>
                <a:ext cx="8495696" cy="4240764"/>
              </a:xfrm>
              <a:blipFill>
                <a:blip r:embed="rId3"/>
                <a:stretch>
                  <a:fillRect l="-10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54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3250</TotalTime>
  <Words>1138</Words>
  <Application>Microsoft Office PowerPoint</Application>
  <PresentationFormat>On-screen Show (4:3)</PresentationFormat>
  <Paragraphs>98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Calibri</vt:lpstr>
      <vt:lpstr>Cambria Math</vt:lpstr>
      <vt:lpstr>CommercialScript BT</vt:lpstr>
      <vt:lpstr>Google Sans</vt:lpstr>
      <vt:lpstr>Script MT Bold</vt:lpstr>
      <vt:lpstr>Tempus Sans ITC</vt:lpstr>
      <vt:lpstr>Times New Roman</vt:lpstr>
      <vt:lpstr>Blank Presentation</vt:lpstr>
      <vt:lpstr> Methodology of Deriving Compact Thermal  Models For Chips</vt:lpstr>
      <vt:lpstr>TEMPERATURE AWARE DESIGN</vt:lpstr>
      <vt:lpstr>TEMPERATURE AWARE DESIGN</vt:lpstr>
      <vt:lpstr>Chip Design Flow</vt:lpstr>
      <vt:lpstr>Importance of Temperature Estimation</vt:lpstr>
      <vt:lpstr>Importance of Temperature Estimation</vt:lpstr>
      <vt:lpstr>A THERMAL MODEL</vt:lpstr>
      <vt:lpstr>A THERMAL MODEL</vt:lpstr>
      <vt:lpstr>A  THERMAL MODEL</vt:lpstr>
      <vt:lpstr>A THERMAL MODEL</vt:lpstr>
      <vt:lpstr>A THERMAL MODEL</vt:lpstr>
      <vt:lpstr>Chip Package</vt:lpstr>
      <vt:lpstr>Types of Chip Packages</vt:lpstr>
      <vt:lpstr>Dual-in-line Package (DIP) Vs CTM</vt:lpstr>
      <vt:lpstr>Ceramic Ball Grid Array Package</vt:lpstr>
      <vt:lpstr>CBGA package</vt:lpstr>
      <vt:lpstr>Quad Flat Package No-lead (QFN-NL) Package</vt:lpstr>
      <vt:lpstr>Package Vs CTM : CBGA</vt:lpstr>
      <vt:lpstr>Package Vs CTM : SSOP</vt:lpstr>
      <vt:lpstr>Package Vs CTM : TQFP</vt:lpstr>
      <vt:lpstr>Package Vs CTM : CDIP</vt:lpstr>
      <vt:lpstr>Package Vs CTM : CPGA </vt:lpstr>
      <vt:lpstr>Package Vs CTM : PQFP </vt:lpstr>
      <vt:lpstr>Development of CTM</vt:lpstr>
      <vt:lpstr>Cost function for Selection of Optimal CTM</vt:lpstr>
      <vt:lpstr>Cost function for Selection of Optimal CTM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268</cp:revision>
  <cp:lastPrinted>2002-07-26T02:11:33Z</cp:lastPrinted>
  <dcterms:created xsi:type="dcterms:W3CDTF">2002-07-26T01:39:54Z</dcterms:created>
  <dcterms:modified xsi:type="dcterms:W3CDTF">2026-08-15T04:26:26Z</dcterms:modified>
</cp:coreProperties>
</file>