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1132" r:id="rId2"/>
    <p:sldId id="1297" r:id="rId3"/>
    <p:sldId id="1330" r:id="rId4"/>
    <p:sldId id="1346" r:id="rId5"/>
    <p:sldId id="1347" r:id="rId6"/>
    <p:sldId id="1348" r:id="rId7"/>
    <p:sldId id="1237" r:id="rId8"/>
    <p:sldId id="1350" r:id="rId9"/>
    <p:sldId id="1300" r:id="rId10"/>
    <p:sldId id="1264" r:id="rId11"/>
    <p:sldId id="1278" r:id="rId12"/>
    <p:sldId id="1279" r:id="rId13"/>
    <p:sldId id="257" r:id="rId14"/>
    <p:sldId id="258" r:id="rId15"/>
    <p:sldId id="259" r:id="rId16"/>
    <p:sldId id="261" r:id="rId17"/>
    <p:sldId id="301" r:id="rId18"/>
    <p:sldId id="260" r:id="rId19"/>
    <p:sldId id="278" r:id="rId20"/>
    <p:sldId id="1357" r:id="rId21"/>
    <p:sldId id="1212" r:id="rId22"/>
    <p:sldId id="1289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2.xml"/><Relationship Id="rId1" Type="http://schemas.openxmlformats.org/officeDocument/2006/relationships/slide" Target="slides/slide1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0T06:25:15.5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2691,'39'22'1185,"-20"13"-5029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0T06:25:15.5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2691,'39'22'1185,"-20"13"-5029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5T05:41:38.99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5T05:41:42.974"/>
    </inkml:context>
  </inkml:definitions>
  <inkml:trace contextRef="#ctx0" brushRef="#br0">5209 11460 0</inkml:trace>
  <inkml:trace contextRef="#ctx0" brushRef="#br0" timeOffset="1706.05">2704 7863 0</inkml:trace>
  <inkml:trace contextRef="#ctx1" brushRef="#br0">21302 12454 162 0,'-11'-17'104'15,"0"-1"1"-15,1 0-66 16,-5-2 2-16,8 7-1 16,-4-4-6-16,5 2-3 15,-3 3-20-15,9 12-20 16,0 0-52-16,0 0-45 15,0 0-4-15,4 21-6 16,3-9 0-16,6 2 68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12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50.png"/><Relationship Id="rId5" Type="http://schemas.openxmlformats.org/officeDocument/2006/relationships/customXml" Target="../ink/ink5.xml"/><Relationship Id="rId4" Type="http://schemas.openxmlformats.org/officeDocument/2006/relationships/image" Target="../media/image1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26.png"/><Relationship Id="rId3" Type="http://schemas.openxmlformats.org/officeDocument/2006/relationships/oleObject" Target="../embeddings/oleObject1.bin"/><Relationship Id="rId21" Type="http://schemas.openxmlformats.org/officeDocument/2006/relationships/customXml" Target="../ink/ink7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3.png"/><Relationship Id="rId17" Type="http://schemas.openxmlformats.org/officeDocument/2006/relationships/image" Target="../media/image25.png"/><Relationship Id="rId2" Type="http://schemas.openxmlformats.org/officeDocument/2006/relationships/image" Target="../media/image18.png"/><Relationship Id="rId16" Type="http://schemas.openxmlformats.org/officeDocument/2006/relationships/image" Target="NUL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4.png"/><Relationship Id="rId10" Type="http://schemas.openxmlformats.org/officeDocument/2006/relationships/image" Target="../media/image22.png"/><Relationship Id="rId19" Type="http://schemas.openxmlformats.org/officeDocument/2006/relationships/image" Target="NULL"/><Relationship Id="rId4" Type="http://schemas.openxmlformats.org/officeDocument/2006/relationships/image" Target="../media/image19.png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Relationship Id="rId22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microsoft.com/office/2007/relationships/hdphoto" Target="../media/hdphoto1.wdp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NUL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NUL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Chip Level Thermal Management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solidFill>
                  <a:srgbClr val="FF0000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Manage the Computing Die  Subjected Heat Generated by Irreversible Computing….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14:cNvPr>
              <p14:cNvContentPartPr/>
              <p14:nvPr/>
            </p14:nvContentPartPr>
            <p14:xfrm>
              <a:off x="12723486" y="4152020"/>
              <a:ext cx="20880" cy="20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17366" y="4145900"/>
                <a:ext cx="33120" cy="3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 Chip Level Thermal Management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dirty="0">
                <a:solidFill>
                  <a:srgbClr val="00B050"/>
                </a:solidFill>
                <a:latin typeface="Script MT Bold" panose="03040602040607080904" pitchFamily="66" charset="0"/>
              </a:rPr>
              <a:t>Please Pack me Safely &amp; Cool Me ….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14:cNvPr>
              <p14:cNvContentPartPr/>
              <p14:nvPr/>
            </p14:nvContentPartPr>
            <p14:xfrm>
              <a:off x="12723486" y="4152020"/>
              <a:ext cx="20880" cy="20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17366" y="4145900"/>
                <a:ext cx="33120" cy="3312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 descr="Overheating Computer Stock Illustrations – 221 Overheating Computer Stock  Illustrations, Vectors &amp; Clipart - Dreamstime">
            <a:extLst>
              <a:ext uri="{FF2B5EF4-FFF2-40B4-BE49-F238E27FC236}">
                <a16:creationId xmlns:a16="http://schemas.microsoft.com/office/drawing/2014/main" id="{0F74EC7E-984D-44A4-7623-156C64F667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35857" y="1620330"/>
            <a:ext cx="3542010" cy="354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3AFB0-28EC-E7D9-3496-263A4B6AE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EABA097-2DF2-137D-D823-F74396DF8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935" y="2761902"/>
            <a:ext cx="1362265" cy="2495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57B156-1D74-6606-555B-C11869959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190500"/>
            <a:ext cx="7772400" cy="1143000"/>
          </a:xfrm>
        </p:spPr>
        <p:txBody>
          <a:bodyPr/>
          <a:lstStyle/>
          <a:p>
            <a:r>
              <a:rPr lang="en-US" sz="2800" dirty="0"/>
              <a:t>Thermal Management View of A  Chip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2DE8C84-AC13-6C84-8F52-2B62FB73FF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0BBFD8B-6391-9379-09E4-B81688921A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CB9B090-8013-C1CB-AAD8-525E61E31F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8A5A353-DD0F-5613-BB71-BC1BF61A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CFB7FD4-35D9-C0C8-444C-89937BAC4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FFF30AA-EE3B-9D38-590F-57FEECE77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F326BDC-24BF-4242-4AA6-6476BEF8C8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A6AC7CF-5C02-5297-7EE9-BFAD6789A3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C87E424-C13C-1EB3-EEAB-E49FC78F5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AC56695-E2CF-A6D2-A4BF-454CEB88EF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D371C44-76F9-62A8-4A19-A90D71938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90CA025-EECA-38A2-91DA-AC31FB50BB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FDCC261-F6CE-B80B-4CF9-465EA02E3C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41B355E-2293-1BB9-E3D4-A58C1512B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3D6A57C-AB0C-9EC6-0EE5-9603664859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E3C1A12-FFF3-3298-C723-92F1DF72F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F263A9-7DE3-A9B8-FB4B-34A16EB40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2D37AAA-A237-AE16-FBE9-1D101BA04B7D}"/>
              </a:ext>
            </a:extLst>
          </p:cNvPr>
          <p:cNvSpPr txBox="1"/>
          <p:nvPr/>
        </p:nvSpPr>
        <p:spPr>
          <a:xfrm>
            <a:off x="5585397" y="3607305"/>
            <a:ext cx="3558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Fourier’s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Primary Heat Transfer Path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2B9AD9D-11D7-87FA-D050-6520C6E55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206519"/>
            <a:ext cx="2590800" cy="10125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B5E1DB6-0CED-8020-E2EA-E1E562821FC3}"/>
              </a:ext>
            </a:extLst>
          </p:cNvPr>
          <p:cNvSpPr txBox="1"/>
          <p:nvPr/>
        </p:nvSpPr>
        <p:spPr>
          <a:xfrm>
            <a:off x="2083533" y="1549905"/>
            <a:ext cx="3174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Newton’s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Secondary Cooling Path</a:t>
            </a:r>
            <a:endParaRPr lang="en-IN" dirty="0">
              <a:solidFill>
                <a:schemeClr val="accent2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4A301C-B0FD-1CC0-920E-B9C3D277FD96}"/>
              </a:ext>
            </a:extLst>
          </p:cNvPr>
          <p:cNvSpPr txBox="1"/>
          <p:nvPr/>
        </p:nvSpPr>
        <p:spPr>
          <a:xfrm>
            <a:off x="465783" y="5638800"/>
            <a:ext cx="829721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Convection decides the Steady State Conditions of A Processor.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6BF49896-9553-4DC0-9D76-20D9DE704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28600" y="3161689"/>
            <a:ext cx="6468378" cy="188621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2862E3-8070-249B-9814-619C3CFC280A}"/>
              </a:ext>
            </a:extLst>
          </p:cNvPr>
          <p:cNvSpPr/>
          <p:nvPr/>
        </p:nvSpPr>
        <p:spPr bwMode="auto">
          <a:xfrm>
            <a:off x="2895600" y="3710354"/>
            <a:ext cx="1676400" cy="556846"/>
          </a:xfrm>
          <a:prstGeom prst="rect">
            <a:avLst/>
          </a:prstGeom>
          <a:pattFill prst="lgConfetti">
            <a:fgClr>
              <a:srgbClr val="FF000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1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37" grpId="0" build="p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81E89-D552-788E-A37E-57495CD67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ABEE-737C-444B-D815-D83F9646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190500"/>
            <a:ext cx="7772400" cy="1143000"/>
          </a:xfrm>
        </p:spPr>
        <p:txBody>
          <a:bodyPr/>
          <a:lstStyle/>
          <a:p>
            <a:r>
              <a:rPr lang="en-US" sz="2800" dirty="0"/>
              <a:t>Thermal Management View of A  Chip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A3C8900-3CA5-BB99-FB59-926F584009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FCA1C46-AE36-D43C-8638-C627D4745F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389C78B-993F-D2E1-CC45-29A4478D84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874A833-3D59-40B2-687D-A0EF7D6C52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451763D-1156-6483-A97B-A6840D138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51CF480-63DF-59E4-9E94-32033D7B5B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B3C8544-DAE3-4CB3-7642-C0686F12F1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2EE9CBB-7A79-B0C5-2BDE-B98F834CD1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CC5B1C2-D864-AF15-A9F0-5FB262BAE2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EBB9C57-08ED-4B33-CAB5-718BC74949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34B8731-9655-2CB7-4181-AAEEB6446B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21288A4-852B-034F-DA5F-5DD1D6EE29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339FA9F-B9F3-700D-3789-C6417C84A2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67183F1-E7C3-3030-E0E1-3080026F2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33927E3-4586-4C43-6F41-76E50F290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39412A7-ED88-A4F1-569B-CE2CB00C5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5486F4-6F0B-3536-16E6-E087545B9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C37C6615-9896-6273-8B41-71E36022C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206519"/>
            <a:ext cx="2590800" cy="10125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6DD1330-78E6-B6FC-4EE7-EB8AE585603C}"/>
              </a:ext>
            </a:extLst>
          </p:cNvPr>
          <p:cNvSpPr txBox="1"/>
          <p:nvPr/>
        </p:nvSpPr>
        <p:spPr>
          <a:xfrm>
            <a:off x="2083533" y="1549905"/>
            <a:ext cx="3174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Newton’s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Secondary Cooling Path</a:t>
            </a:r>
            <a:endParaRPr lang="en-IN" dirty="0">
              <a:solidFill>
                <a:schemeClr val="accent2"/>
              </a:solidFill>
            </a:endParaRP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7D8663B-D6AA-07EE-036C-F53074E672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52600" y="3066723"/>
            <a:ext cx="4182059" cy="2343477"/>
          </a:xfr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D990B0A-6FA9-7E9E-EC42-646C4AD373D5}"/>
              </a:ext>
            </a:extLst>
          </p:cNvPr>
          <p:cNvSpPr txBox="1"/>
          <p:nvPr/>
        </p:nvSpPr>
        <p:spPr>
          <a:xfrm>
            <a:off x="1371600" y="5493603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LTStd-Roman-Identity-H"/>
              </a:rPr>
              <a:t>A</a:t>
            </a:r>
            <a:r>
              <a:rPr lang="en-US" sz="2400" b="0" i="0" u="none" strike="noStrike" baseline="0" dirty="0">
                <a:latin typeface="TimesLTStd-Roman-Identity-H"/>
              </a:rPr>
              <a:t> junction-side (or top-side) cooling package</a:t>
            </a:r>
            <a:endParaRPr lang="en-IN" dirty="0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799780C1-9426-0C10-983F-39E264C96318}"/>
              </a:ext>
            </a:extLst>
          </p:cNvPr>
          <p:cNvSpPr/>
          <p:nvPr/>
        </p:nvSpPr>
        <p:spPr bwMode="auto">
          <a:xfrm>
            <a:off x="6492291" y="2266950"/>
            <a:ext cx="219659" cy="2346494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6EE0CDBF-EA3E-45D6-73DC-056EC10148D2}"/>
              </a:ext>
            </a:extLst>
          </p:cNvPr>
          <p:cNvSpPr/>
          <p:nvPr/>
        </p:nvSpPr>
        <p:spPr bwMode="auto">
          <a:xfrm>
            <a:off x="6492291" y="4727396"/>
            <a:ext cx="219659" cy="3395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4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6" grpId="0"/>
      <p:bldP spid="3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692F2-2AE2-0988-2949-FA87DC855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F1C07-2A26-4FDC-5F1C-0CF1024CD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190500"/>
            <a:ext cx="7772400" cy="1143000"/>
          </a:xfrm>
        </p:spPr>
        <p:txBody>
          <a:bodyPr/>
          <a:lstStyle/>
          <a:p>
            <a:r>
              <a:rPr lang="en-US" sz="2800" dirty="0"/>
              <a:t>Thermal Management View of A  Chip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592B3E1-9186-7661-8F38-D5DC0F7138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FE9299E-342A-F118-C38E-487D8AF48F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2EEDB3E-D5B0-8338-D5B0-22512B5E8B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C868C7B-0273-3757-AC07-0C770E170D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5826988-8E71-3B2B-1953-2FC7F038E5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114F6E2-C702-E1D4-08EB-ED6AB9794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7F7F295-098D-28D1-16DD-11B6139089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B162E1E-9BB9-062E-41D6-7759EAC01E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3826DBF-2134-2EDA-C34F-361EF60753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14313B1-28A5-D361-C7BB-FDB9392C4D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74CF5FA-D354-047C-C4EA-040DC04B7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D5C8CA2-2DE5-4C3F-EA65-4BFC66BAED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9F873BE-A80A-3374-CD35-65541CCE7B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B7D2823-3D68-70F7-E8D7-6ABE0889B9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606098C-6C57-A1A5-DA28-C8ED4FFBB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83060C9-9A31-443A-7A7C-1D6947C6C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97CA69-962D-06F5-DB47-F41F6F488F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EBDDFF7E-AC28-2D86-EBA9-7CAB32FC3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816745"/>
            <a:ext cx="2590800" cy="10125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7B813A3-3994-4575-A3AD-9DC4EF8483ED}"/>
              </a:ext>
            </a:extLst>
          </p:cNvPr>
          <p:cNvSpPr txBox="1"/>
          <p:nvPr/>
        </p:nvSpPr>
        <p:spPr>
          <a:xfrm>
            <a:off x="4979133" y="4067328"/>
            <a:ext cx="3174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Newton’s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Secondary Cooling Path</a:t>
            </a:r>
            <a:endParaRPr lang="en-IN" dirty="0">
              <a:solidFill>
                <a:schemeClr val="accent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382546-F4E5-C0AF-2169-A83561097AD7}"/>
              </a:ext>
            </a:extLst>
          </p:cNvPr>
          <p:cNvSpPr txBox="1"/>
          <p:nvPr/>
        </p:nvSpPr>
        <p:spPr>
          <a:xfrm>
            <a:off x="1371600" y="5486400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LTStd-Roman-Identity-H"/>
              </a:rPr>
              <a:t>A</a:t>
            </a:r>
            <a:r>
              <a:rPr lang="en-US" sz="2400" b="0" i="0" u="none" strike="noStrike" baseline="0" dirty="0">
                <a:latin typeface="TimesLTStd-Roman-Identity-H"/>
              </a:rPr>
              <a:t> Bottom-side cooling package</a:t>
            </a:r>
            <a:endParaRPr lang="en-IN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682E1337-E191-FCEF-8F91-BAC33BC19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81200" y="1981200"/>
            <a:ext cx="4096322" cy="2191056"/>
          </a:xfr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D0AAA8DE-E78A-EC47-4FF9-16DB54A0BB62}"/>
              </a:ext>
            </a:extLst>
          </p:cNvPr>
          <p:cNvSpPr/>
          <p:nvPr/>
        </p:nvSpPr>
        <p:spPr bwMode="auto">
          <a:xfrm>
            <a:off x="6781800" y="2533344"/>
            <a:ext cx="244475" cy="2131053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0BEECC45-89CA-E59E-FD18-97195E2B9F1C}"/>
              </a:ext>
            </a:extLst>
          </p:cNvPr>
          <p:cNvSpPr/>
          <p:nvPr/>
        </p:nvSpPr>
        <p:spPr bwMode="auto">
          <a:xfrm>
            <a:off x="6781800" y="2068449"/>
            <a:ext cx="228600" cy="369951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8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6" grpId="0"/>
      <p:bldP spid="3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837EC-0CA8-5B9A-44DF-0DD35BB22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8CBBF-064C-747F-60F4-7E0FF088E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190500"/>
            <a:ext cx="7772400" cy="1143000"/>
          </a:xfrm>
        </p:spPr>
        <p:txBody>
          <a:bodyPr/>
          <a:lstStyle/>
          <a:p>
            <a:r>
              <a:rPr lang="en-US" sz="2800" dirty="0"/>
              <a:t>Thermal Management View of A  Chip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49E1B16-5713-731D-4F50-7F0FCA9C16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E9131C1-1294-6C71-7FCE-415F0CBF22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17964CE-C5EC-DC79-0661-886C2E8C99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64B7E1D-80CD-31E1-D002-E23D20D3C6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521B59B-0433-9631-8527-43147A2E2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951BA26-9CE0-214E-D614-A265C2BEF9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052BA3A-9CFB-959C-3191-E11BF58D45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181916C-58E3-C4A5-383B-92CF261A42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DE3C27E-F6B8-92D8-4B53-4FC47536E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0CC22AF-9473-FB0A-DA40-2B52E41F21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DFA79AD-6246-DA3D-0FDF-5A3397690B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506C337-C983-1F3B-B414-C815A08909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BC3DFB0-3D59-31F8-6753-C1C0B20E9C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0A51FB2-AFA3-CA37-5EEA-83D076AE7C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C8E15AA-70A6-3BDF-C613-486120A5D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E8391DE-CABE-2622-062D-76C6600DDD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14B1CBA-81B8-28A1-69BF-C6997DE19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4717842A-519D-1304-8D40-F0376A87E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5090620"/>
            <a:ext cx="2590800" cy="10125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C9C7DFA-EB1B-0287-1A03-936B8193AD19}"/>
              </a:ext>
            </a:extLst>
          </p:cNvPr>
          <p:cNvSpPr txBox="1"/>
          <p:nvPr/>
        </p:nvSpPr>
        <p:spPr>
          <a:xfrm>
            <a:off x="4750533" y="5341203"/>
            <a:ext cx="3174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Newton’s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Secondary Cooling Path</a:t>
            </a:r>
            <a:endParaRPr lang="en-IN" dirty="0">
              <a:solidFill>
                <a:schemeClr val="accent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FA3591-3E09-18F8-F2C7-9D6654954D90}"/>
              </a:ext>
            </a:extLst>
          </p:cNvPr>
          <p:cNvSpPr txBox="1"/>
          <p:nvPr/>
        </p:nvSpPr>
        <p:spPr>
          <a:xfrm>
            <a:off x="1371600" y="6248400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LTStd-Roman-Identity-H"/>
              </a:rPr>
              <a:t>A</a:t>
            </a:r>
            <a:r>
              <a:rPr lang="en-US" sz="2400" b="0" i="0" u="none" strike="noStrike" baseline="0" dirty="0">
                <a:latin typeface="TimesLTStd-Roman-Identity-H"/>
              </a:rPr>
              <a:t> </a:t>
            </a:r>
            <a:r>
              <a:rPr lang="en-IN" dirty="0"/>
              <a:t>double-side</a:t>
            </a:r>
            <a:r>
              <a:rPr lang="en-US" sz="2400" b="0" i="0" u="none" strike="noStrike" baseline="0" dirty="0">
                <a:latin typeface="TimesLTStd-Roman-Identity-H"/>
              </a:rPr>
              <a:t> cooling package</a:t>
            </a:r>
            <a:endParaRPr lang="en-IN" dirty="0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D012C5-6AE1-E4C8-8C6B-883476F1B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18773" y="2180806"/>
            <a:ext cx="4315427" cy="3000794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1166369-BE3E-2709-0E6B-30E54A422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273417"/>
            <a:ext cx="2590800" cy="101258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27FA4B0-45D6-BCCC-0AA0-696595E2406E}"/>
              </a:ext>
            </a:extLst>
          </p:cNvPr>
          <p:cNvSpPr txBox="1"/>
          <p:nvPr/>
        </p:nvSpPr>
        <p:spPr>
          <a:xfrm>
            <a:off x="4521933" y="1378803"/>
            <a:ext cx="3174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Newton’s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Secondary Cooling Path</a:t>
            </a:r>
            <a:endParaRPr lang="en-IN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D2530-06E4-5FE7-E1C1-05FA4BA8A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067" y="2527552"/>
            <a:ext cx="1362265" cy="249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2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A32E-F87E-292E-8E3A-44F64FBAA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sz="2800" dirty="0"/>
              <a:t>The Die Saviour Concept</a:t>
            </a:r>
            <a:endParaRPr lang="en-IN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3E888-BC9F-B1A7-D8EE-819E68322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219199"/>
            <a:ext cx="8702675" cy="5426075"/>
          </a:xfrm>
        </p:spPr>
        <p:txBody>
          <a:bodyPr/>
          <a:lstStyle/>
          <a:p>
            <a:pPr algn="l"/>
            <a:r>
              <a:rPr lang="en-US" sz="2400" dirty="0">
                <a:latin typeface="Times-Roman"/>
              </a:rPr>
              <a:t>T</a:t>
            </a:r>
            <a:r>
              <a:rPr lang="en-US" sz="2400" i="0" u="none" strike="noStrike" baseline="0" dirty="0">
                <a:latin typeface="Times-Roman"/>
              </a:rPr>
              <a:t>his work is </a:t>
            </a:r>
          </a:p>
          <a:p>
            <a:pPr marL="0" indent="0" algn="ctr">
              <a:buNone/>
            </a:pPr>
            <a:r>
              <a:rPr lang="en-US" sz="2400" i="0" u="none" strike="noStrike" baseline="0" dirty="0">
                <a:latin typeface="Times-Roman"/>
              </a:rPr>
              <a:t>“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Segoe Script" panose="030B0504020000000003" pitchFamily="66" charset="0"/>
              </a:rPr>
              <a:t>the mathematical principles of Natural philosophy</a:t>
            </a:r>
            <a:r>
              <a:rPr lang="en-US" sz="2400" i="0" u="none" strike="noStrike" baseline="0" dirty="0">
                <a:latin typeface="Times-Roman"/>
              </a:rPr>
              <a:t>” </a:t>
            </a:r>
          </a:p>
          <a:p>
            <a:pPr algn="l"/>
            <a:r>
              <a:rPr lang="en-US" sz="2400" i="0" u="none" strike="noStrike" baseline="0" dirty="0">
                <a:latin typeface="Times-Roman"/>
              </a:rPr>
              <a:t>Based on the phenomena of motions to investigate the forces of nature.</a:t>
            </a:r>
          </a:p>
          <a:p>
            <a:pPr algn="l"/>
            <a:r>
              <a:rPr lang="en-US" sz="2400" i="0" u="none" strike="noStrike" baseline="0" dirty="0">
                <a:latin typeface="Times-Roman"/>
              </a:rPr>
              <a:t>These forces demonstrate the </a:t>
            </a:r>
            <a:r>
              <a:rPr lang="en-US" sz="2400" i="1" u="none" strike="noStrike" baseline="0" dirty="0">
                <a:latin typeface="Times-Roman"/>
              </a:rPr>
              <a:t>other</a:t>
            </a:r>
            <a:r>
              <a:rPr lang="en-US" sz="2400" i="0" u="none" strike="noStrike" baseline="0" dirty="0">
                <a:latin typeface="Times-Roman"/>
              </a:rPr>
              <a:t> phenomena.</a:t>
            </a:r>
          </a:p>
          <a:p>
            <a:pPr algn="l"/>
            <a:r>
              <a:rPr lang="en-US" sz="2400" i="0" u="none" strike="noStrike" baseline="0" dirty="0">
                <a:latin typeface="Times-Roman"/>
              </a:rPr>
              <a:t>when asked once about how this</a:t>
            </a:r>
            <a:r>
              <a:rPr lang="en-US" sz="2400" i="0" u="none" strike="noStrike" dirty="0">
                <a:latin typeface="Times-Roman"/>
              </a:rPr>
              <a:t> scientist</a:t>
            </a:r>
            <a:r>
              <a:rPr lang="en-US" sz="2400" i="0" u="none" strike="noStrike" baseline="0" dirty="0">
                <a:latin typeface="Times-Roman"/>
              </a:rPr>
              <a:t> gained his insight into the problems of nature, replied </a:t>
            </a:r>
          </a:p>
          <a:p>
            <a:pPr marL="0" indent="0" algn="ctr">
              <a:buNone/>
            </a:pPr>
            <a:r>
              <a:rPr lang="en-US" sz="2400" i="1" u="none" strike="noStrike" baseline="0" dirty="0">
                <a:solidFill>
                  <a:srgbClr val="0070C0"/>
                </a:solidFill>
                <a:latin typeface="Times-Roman"/>
              </a:rPr>
              <a:t>“</a:t>
            </a:r>
            <a:r>
              <a:rPr lang="en-US" sz="4000" i="1" u="none" strike="noStrike" baseline="0" dirty="0">
                <a:solidFill>
                  <a:srgbClr val="0070C0"/>
                </a:solidFill>
                <a:latin typeface="Script MT Bold" panose="03040602040607080904" pitchFamily="66" charset="0"/>
              </a:rPr>
              <a:t>By constantly thinking unto </a:t>
            </a:r>
            <a:r>
              <a:rPr lang="en-IN" sz="4000" i="1" u="none" strike="noStrike" baseline="0" dirty="0">
                <a:solidFill>
                  <a:srgbClr val="0070C0"/>
                </a:solidFill>
                <a:latin typeface="Script MT Bold" panose="03040602040607080904" pitchFamily="66" charset="0"/>
              </a:rPr>
              <a:t>them.</a:t>
            </a:r>
            <a:r>
              <a:rPr lang="en-IN" sz="2400" i="1" u="none" strike="noStrike" baseline="0" dirty="0">
                <a:solidFill>
                  <a:srgbClr val="0070C0"/>
                </a:solidFill>
                <a:latin typeface="Times-Roman"/>
              </a:rPr>
              <a:t>”</a:t>
            </a:r>
          </a:p>
          <a:p>
            <a:r>
              <a:rPr lang="en-IN" sz="2400" dirty="0"/>
              <a:t>In analogy with Euclid’s Geometric </a:t>
            </a:r>
            <a:r>
              <a:rPr lang="en-US" sz="2400" dirty="0"/>
              <a:t>Progression (300 B.C.), </a:t>
            </a:r>
            <a:r>
              <a:rPr lang="en-IN" sz="2400" dirty="0"/>
              <a:t>Napier’s Logarithms (1614)</a:t>
            </a:r>
          </a:p>
          <a:p>
            <a:r>
              <a:rPr lang="en-US" sz="2400" dirty="0"/>
              <a:t>The Newton’s </a:t>
            </a:r>
            <a:r>
              <a:rPr lang="en-IN" sz="2400" dirty="0"/>
              <a:t>Law of Cooling (1701)</a:t>
            </a:r>
            <a:endParaRPr lang="en-IN" sz="2400" i="1" dirty="0">
              <a:solidFill>
                <a:srgbClr val="0070C0"/>
              </a:solidFill>
            </a:endParaRPr>
          </a:p>
        </p:txBody>
      </p:sp>
      <p:grpSp>
        <p:nvGrpSpPr>
          <p:cNvPr id="36868" name="Group 38">
            <a:extLst>
              <a:ext uri="{FF2B5EF4-FFF2-40B4-BE49-F238E27FC236}">
                <a16:creationId xmlns:a16="http://schemas.microsoft.com/office/drawing/2014/main" id="{4EB08BBA-F127-771B-2DE3-5ACBC9D865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77" name="Group 19">
              <a:extLst>
                <a:ext uri="{FF2B5EF4-FFF2-40B4-BE49-F238E27FC236}">
                  <a16:creationId xmlns:a16="http://schemas.microsoft.com/office/drawing/2014/main" id="{815AC0A3-45A3-BFA6-71DA-521F50458A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879" name="Group 8">
                <a:extLst>
                  <a:ext uri="{FF2B5EF4-FFF2-40B4-BE49-F238E27FC236}">
                    <a16:creationId xmlns:a16="http://schemas.microsoft.com/office/drawing/2014/main" id="{01D8B056-9B49-357F-25FE-8D142471D5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881" name="Group 9">
                  <a:extLst>
                    <a:ext uri="{FF2B5EF4-FFF2-40B4-BE49-F238E27FC236}">
                      <a16:creationId xmlns:a16="http://schemas.microsoft.com/office/drawing/2014/main" id="{FA154A27-D409-40FB-A449-1104FEA16A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91" name="Rectangle 10">
                    <a:extLst>
                      <a:ext uri="{FF2B5EF4-FFF2-40B4-BE49-F238E27FC236}">
                        <a16:creationId xmlns:a16="http://schemas.microsoft.com/office/drawing/2014/main" id="{D569ADC8-569A-827F-E749-D1E342AAB9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92" name="Rectangle 11">
                    <a:extLst>
                      <a:ext uri="{FF2B5EF4-FFF2-40B4-BE49-F238E27FC236}">
                        <a16:creationId xmlns:a16="http://schemas.microsoft.com/office/drawing/2014/main" id="{95AB8F6B-9E6C-B38E-B181-A2EE6269EB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2" name="Group 12">
                  <a:extLst>
                    <a:ext uri="{FF2B5EF4-FFF2-40B4-BE49-F238E27FC236}">
                      <a16:creationId xmlns:a16="http://schemas.microsoft.com/office/drawing/2014/main" id="{310F5953-1118-FDBA-F04A-5D0C23618A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89" name="Rectangle 13">
                    <a:extLst>
                      <a:ext uri="{FF2B5EF4-FFF2-40B4-BE49-F238E27FC236}">
                        <a16:creationId xmlns:a16="http://schemas.microsoft.com/office/drawing/2014/main" id="{33B56806-C517-6C4C-B55D-28ACAEE8E0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90" name="Rectangle 14">
                    <a:extLst>
                      <a:ext uri="{FF2B5EF4-FFF2-40B4-BE49-F238E27FC236}">
                        <a16:creationId xmlns:a16="http://schemas.microsoft.com/office/drawing/2014/main" id="{7D05230C-6427-46CB-88D7-182789C528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3" name="Group 15">
                  <a:extLst>
                    <a:ext uri="{FF2B5EF4-FFF2-40B4-BE49-F238E27FC236}">
                      <a16:creationId xmlns:a16="http://schemas.microsoft.com/office/drawing/2014/main" id="{C0E988CC-DF0C-60F2-8BC7-46BF84ABC7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87" name="Rectangle 16">
                    <a:extLst>
                      <a:ext uri="{FF2B5EF4-FFF2-40B4-BE49-F238E27FC236}">
                        <a16:creationId xmlns:a16="http://schemas.microsoft.com/office/drawing/2014/main" id="{CCE1E1B1-CD05-689E-3610-4BEC307B90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8" name="Rectangle 17">
                    <a:extLst>
                      <a:ext uri="{FF2B5EF4-FFF2-40B4-BE49-F238E27FC236}">
                        <a16:creationId xmlns:a16="http://schemas.microsoft.com/office/drawing/2014/main" id="{63A6928F-5C38-08B2-D635-58576BC252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4" name="Group 18">
                  <a:extLst>
                    <a:ext uri="{FF2B5EF4-FFF2-40B4-BE49-F238E27FC236}">
                      <a16:creationId xmlns:a16="http://schemas.microsoft.com/office/drawing/2014/main" id="{2ED8C2C2-3042-4F06-A417-2430C73C2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85" name="Rectangle 19">
                    <a:extLst>
                      <a:ext uri="{FF2B5EF4-FFF2-40B4-BE49-F238E27FC236}">
                        <a16:creationId xmlns:a16="http://schemas.microsoft.com/office/drawing/2014/main" id="{9868BB8E-ABAD-D9F0-D938-E8D1A84D9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6" name="Rectangle 20">
                    <a:extLst>
                      <a:ext uri="{FF2B5EF4-FFF2-40B4-BE49-F238E27FC236}">
                        <a16:creationId xmlns:a16="http://schemas.microsoft.com/office/drawing/2014/main" id="{4C10D6FA-FAC8-517E-F062-71898655B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FE3DDB95-FE4B-E984-2CE2-D38320C8E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87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284F00-EEA2-AB73-81F4-89703FBFC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724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0F8254-A855-86B8-F1BB-BE1EAE300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99691">
            <a:off x="1265021" y="847776"/>
            <a:ext cx="4887674" cy="4167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67CE1C-E440-3A30-174E-1C58E76B7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86400" y="2087451"/>
            <a:ext cx="1662196" cy="36771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FD68C1C-6285-3036-3DE0-A65262C062DE}"/>
              </a:ext>
            </a:extLst>
          </p:cNvPr>
          <p:cNvSpPr/>
          <p:nvPr/>
        </p:nvSpPr>
        <p:spPr bwMode="auto">
          <a:xfrm>
            <a:off x="5292349" y="1731818"/>
            <a:ext cx="2099051" cy="4440382"/>
          </a:xfrm>
          <a:prstGeom prst="ellipse">
            <a:avLst/>
          </a:prstGeom>
          <a:noFill/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D98FB-9E06-F800-EEDB-0EEB4176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649660" cy="1143000"/>
          </a:xfrm>
        </p:spPr>
        <p:txBody>
          <a:bodyPr/>
          <a:lstStyle/>
          <a:p>
            <a:r>
              <a:rPr lang="en-US" sz="2800" dirty="0"/>
              <a:t>Another Newton’s Experience</a:t>
            </a:r>
            <a:endParaRPr lang="en-IN" sz="28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408F4F8D-5D14-ABE4-F8D8-D30BB58BB1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E2C2A067-DF90-D8D1-C454-7D507BCB99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ABA44C99-41B8-960D-A1A5-459D202DFC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9BB3816-2658-B15A-992F-63C41DA33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664F5A41-4D22-D138-BD15-F2C327C86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5221F6C-D277-E86D-86D1-1A3C29FBB4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4875FF63-E5DF-4313-D065-572AA2C3E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D899FC7F-C56D-70F1-D602-FCBB1DEA5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ABE496AB-AB39-1420-EECE-FAA747EB7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4561898-FBDC-6B6D-EFFD-2782EF336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2478CAAA-1288-7A62-E719-6178659F6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924EDC09-7A13-D8D6-FCC1-53903353C8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BAC65A8A-0E7F-26FC-F722-6DB639F10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A1B1F0D3-62EB-D705-7854-CBE01B2DA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01B90D9-7A0B-F578-62F0-E947739D32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9B75545-C119-6566-4A1A-67B13D849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5A3818-99B2-4242-513D-036A7A1A6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2284CE03-2D0A-26FB-A40C-107E5E9EB76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81200" y="3865216"/>
            <a:ext cx="3419952" cy="9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580728-5CF2-0D38-CB1D-4F7DA37D64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81200" y="4703618"/>
            <a:ext cx="3419952" cy="9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F9290E-A7FB-AC6C-4062-10276E139D5D}"/>
              </a:ext>
            </a:extLst>
          </p:cNvPr>
          <p:cNvSpPr txBox="1"/>
          <p:nvPr/>
        </p:nvSpPr>
        <p:spPr>
          <a:xfrm>
            <a:off x="2057400" y="6015596"/>
            <a:ext cx="2704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Natural Philosophy!</a:t>
            </a:r>
          </a:p>
        </p:txBody>
      </p:sp>
    </p:spTree>
    <p:extLst>
      <p:ext uri="{BB962C8B-B14F-4D97-AF65-F5344CB8AC3E}">
        <p14:creationId xmlns:p14="http://schemas.microsoft.com/office/powerpoint/2010/main" val="144086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0F8254-A855-86B8-F1BB-BE1EAE300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99691">
            <a:off x="-323726" y="1207996"/>
            <a:ext cx="4887674" cy="4167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67CE1C-E440-3A30-174E-1C58E76B7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16422" y="2544651"/>
            <a:ext cx="1662196" cy="36771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FD68C1C-6285-3036-3DE0-A65262C062DE}"/>
              </a:ext>
            </a:extLst>
          </p:cNvPr>
          <p:cNvSpPr/>
          <p:nvPr/>
        </p:nvSpPr>
        <p:spPr bwMode="auto">
          <a:xfrm>
            <a:off x="4122371" y="2189018"/>
            <a:ext cx="2099051" cy="4440382"/>
          </a:xfrm>
          <a:prstGeom prst="ellipse">
            <a:avLst/>
          </a:prstGeom>
          <a:noFill/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D98FB-9E06-F800-EEDB-0EEB4176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649660" cy="1143000"/>
          </a:xfrm>
        </p:spPr>
        <p:txBody>
          <a:bodyPr/>
          <a:lstStyle/>
          <a:p>
            <a:r>
              <a:rPr lang="en-US" sz="2800" dirty="0"/>
              <a:t>Fourier's Interpretation of Newton’s Experience</a:t>
            </a:r>
            <a:endParaRPr lang="en-IN" sz="28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408F4F8D-5D14-ABE4-F8D8-D30BB58BB1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E2C2A067-DF90-D8D1-C454-7D507BCB99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ABA44C99-41B8-960D-A1A5-459D202DFC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9BB3816-2658-B15A-992F-63C41DA33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664F5A41-4D22-D138-BD15-F2C327C86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5221F6C-D277-E86D-86D1-1A3C29FBB4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4875FF63-E5DF-4313-D065-572AA2C3E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D899FC7F-C56D-70F1-D602-FCBB1DEA5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ABE496AB-AB39-1420-EECE-FAA747EB7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4561898-FBDC-6B6D-EFFD-2782EF336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2478CAAA-1288-7A62-E719-6178659F6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924EDC09-7A13-D8D6-FCC1-53903353C8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BAC65A8A-0E7F-26FC-F722-6DB639F10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A1B1F0D3-62EB-D705-7854-CBE01B2DA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01B90D9-7A0B-F578-62F0-E947739D32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9B75545-C119-6566-4A1A-67B13D849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5A3818-99B2-4242-513D-036A7A1A6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2284CE03-2D0A-26FB-A40C-107E5E9EB76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1222" y="4322416"/>
            <a:ext cx="3419952" cy="9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580728-5CF2-0D38-CB1D-4F7DA37D64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1222" y="5160818"/>
            <a:ext cx="3419952" cy="9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Joseph Fourier - Wikipedia">
            <a:extLst>
              <a:ext uri="{FF2B5EF4-FFF2-40B4-BE49-F238E27FC236}">
                <a16:creationId xmlns:a16="http://schemas.microsoft.com/office/drawing/2014/main" id="{AD6984DB-3552-9ED9-4570-961A51A0E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606" y="2667000"/>
            <a:ext cx="1626394" cy="2057400"/>
          </a:xfrm>
          <a:prstGeom prst="rect">
            <a:avLst/>
          </a:prstGeom>
          <a:noFill/>
          <a:scene3d>
            <a:camera prst="orthographicFront">
              <a:rot lat="0" lon="11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959580F-3A25-2EEA-592C-F481666A3F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1622" y="1602906"/>
            <a:ext cx="776392" cy="98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8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34EB-A4EA-A303-672A-CE8B7249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391400" cy="872363"/>
          </a:xfrm>
        </p:spPr>
        <p:txBody>
          <a:bodyPr/>
          <a:lstStyle/>
          <a:p>
            <a:r>
              <a:rPr lang="en-US" sz="2800" i="0" u="none" strike="noStrike" baseline="0" dirty="0">
                <a:latin typeface="Times-Bold"/>
              </a:rPr>
              <a:t>From Newton (1701) to Fourier (1822)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C83E8-794B-014C-E73C-D2010F19B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37433"/>
                <a:ext cx="8305800" cy="4377567"/>
              </a:xfrm>
            </p:spPr>
            <p:txBody>
              <a:bodyPr/>
              <a:lstStyle/>
              <a:p>
                <a:r>
                  <a:rPr lang="en-US" sz="2400" dirty="0"/>
                  <a:t>Fourier was inspired by </a:t>
                </a:r>
                <a:r>
                  <a:rPr lang="en-US" sz="2400" dirty="0" err="1"/>
                  <a:t>Biot's</a:t>
                </a:r>
                <a:r>
                  <a:rPr lang="en-US" sz="2400" dirty="0"/>
                  <a:t> work (1802) on heat propagation, which he built upon.</a:t>
                </a:r>
              </a:p>
              <a:p>
                <a:r>
                  <a:rPr lang="en-US" sz="2400" dirty="0"/>
                  <a:t>In the 1807 memoir, Fourier successfully developed a formula to use  Newton’s Law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was incorporated by Fourier into his epoch-making convective boundary condition.</a:t>
                </a:r>
              </a:p>
              <a:p>
                <a:r>
                  <a:rPr lang="en-US" sz="2400" dirty="0"/>
                  <a:t>Fourier defined a new property, namely, “Exterior Conductivity” using the concept of surface heat flux.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C83E8-794B-014C-E73C-D2010F19B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37433"/>
                <a:ext cx="8305800" cy="4377567"/>
              </a:xfrm>
              <a:blipFill>
                <a:blip r:embed="rId2"/>
                <a:stretch>
                  <a:fillRect l="-954" t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C0FDB730-38FC-E548-170C-0824973A34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86BF29E-8071-DC22-558A-47028D185D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E186AFC-2494-F293-F95B-0FB2287231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5A7E513-66E1-2858-7B96-B9F70C32C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5419817-3331-6784-AD87-306B0E7F9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6B0C001-4BB3-5318-1315-30171F06C2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166F76F-883F-A519-8D7A-F3163A077A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FBF450C-2548-C118-9E81-94BEEA54FB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7181DA-62FA-4D12-D1B0-CA9F391D6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631E11F-A426-7DB7-1030-A5B06D8B7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5AB8FEF-A1BE-6F83-46B5-8EB98153F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A9DD8AB-9C18-5E4D-CA76-52798F70C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E9E7882-A306-C139-4B8F-7F79DE5CB2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573763A-0A89-97C6-2186-5704D1C0BD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ABB07C6-2CB5-4AB9-F1F4-802A761D8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2D9495F-5C5F-26E4-38C3-1E2F4C83B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23CE35-B1B8-9997-F1F4-23A7A9BF1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37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34EB-A4EA-A303-672A-CE8B7249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391400" cy="1143000"/>
          </a:xfrm>
        </p:spPr>
        <p:txBody>
          <a:bodyPr/>
          <a:lstStyle/>
          <a:p>
            <a:r>
              <a:rPr lang="en-US" sz="2800" dirty="0"/>
              <a:t>Newtons Law of Cooling by Fourier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C83E8-794B-014C-E73C-D2010F19B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47800"/>
            <a:ext cx="8047702" cy="4724400"/>
          </a:xfrm>
        </p:spPr>
        <p:txBody>
          <a:bodyPr/>
          <a:lstStyle/>
          <a:p>
            <a:r>
              <a:rPr lang="en-US" sz="2400" dirty="0"/>
              <a:t>Fourier practically completed the modern heat conduction theory using Newton’s law of cooling. </a:t>
            </a:r>
          </a:p>
          <a:p>
            <a:r>
              <a:rPr lang="en-US" sz="2400" dirty="0"/>
              <a:t>In Fourier’s heat conduction theory, the unsteady term of his equation and the resulting exponential term involving time in analytical solution represents Newton’s legacy.</a:t>
            </a:r>
          </a:p>
          <a:p>
            <a:r>
              <a:rPr lang="en-US" sz="2400" dirty="0"/>
              <a:t>In the analytical solution of unsteady heat conduction problem involving a solid sphere, Newton’s cooling problem results when the </a:t>
            </a:r>
            <a:r>
              <a:rPr lang="en-US" sz="2400" dirty="0" err="1"/>
              <a:t>Biot</a:t>
            </a:r>
            <a:r>
              <a:rPr lang="en-US" sz="2400" dirty="0"/>
              <a:t> number is very small. </a:t>
            </a:r>
          </a:p>
          <a:p>
            <a:r>
              <a:rPr lang="en-US" sz="2400" dirty="0"/>
              <a:t>Therefore,  Fourier presented the exact analytical solution of Newton’s cooling problem. </a:t>
            </a:r>
            <a:endParaRPr lang="en-US" sz="2400" b="0" i="0" u="none" strike="noStrike" baseline="0" dirty="0">
              <a:latin typeface="Times-Roman"/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0FDB730-38FC-E548-170C-0824973A34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86BF29E-8071-DC22-558A-47028D185D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E186AFC-2494-F293-F95B-0FB2287231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5A7E513-66E1-2858-7B96-B9F70C32C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5419817-3331-6784-AD87-306B0E7F9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6B0C001-4BB3-5318-1315-30171F06C2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166F76F-883F-A519-8D7A-F3163A077A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FBF450C-2548-C118-9E81-94BEEA54FB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7181DA-62FA-4D12-D1B0-CA9F391D6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631E11F-A426-7DB7-1030-A5B06D8B7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5AB8FEF-A1BE-6F83-46B5-8EB98153F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A9DD8AB-9C18-5E4D-CA76-52798F70C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E9E7882-A306-C139-4B8F-7F79DE5CB2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573763A-0A89-97C6-2186-5704D1C0BD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ABB07C6-2CB5-4AB9-F1F4-802A761D8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2D9495F-5C5F-26E4-38C3-1E2F4C83B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23CE35-B1B8-9997-F1F4-23A7A9BF1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191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C89D482-BF8C-36DB-3EC7-FF7A5D9CC4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239000" cy="609600"/>
          </a:xfrm>
        </p:spPr>
        <p:txBody>
          <a:bodyPr/>
          <a:lstStyle/>
          <a:p>
            <a:r>
              <a:rPr lang="en-US" altLang="en-US" sz="2800" dirty="0"/>
              <a:t>19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Fourier’s Energy Balance Equation </a:t>
            </a:r>
          </a:p>
        </p:txBody>
      </p:sp>
      <p:sp>
        <p:nvSpPr>
          <p:cNvPr id="285699" name="Rectangle 3">
            <a:extLst>
              <a:ext uri="{FF2B5EF4-FFF2-40B4-BE49-F238E27FC236}">
                <a16:creationId xmlns:a16="http://schemas.microsoft.com/office/drawing/2014/main" id="{68CC6D4A-43A3-5DD0-9C58-6ECC1AD99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153400" cy="3671888"/>
          </a:xfrm>
        </p:spPr>
        <p:txBody>
          <a:bodyPr/>
          <a:lstStyle/>
          <a:p>
            <a:r>
              <a:rPr lang="en-US" altLang="en-US" sz="2400" dirty="0"/>
              <a:t>The energy conservation equation is a differential statement of the thermal energy balance in a body under study. </a:t>
            </a:r>
          </a:p>
          <a:p>
            <a:r>
              <a:rPr lang="en-US" altLang="en-US" sz="2400" dirty="0">
                <a:solidFill>
                  <a:srgbClr val="0070C0"/>
                </a:solidFill>
              </a:rPr>
              <a:t>The thermal energy content </a:t>
            </a:r>
            <a:r>
              <a:rPr lang="en-US" altLang="en-US" sz="2400" i="1" dirty="0">
                <a:solidFill>
                  <a:srgbClr val="0070C0"/>
                </a:solidFill>
              </a:rPr>
              <a:t>E </a:t>
            </a:r>
            <a:r>
              <a:rPr lang="en-US" altLang="en-US" sz="2400" dirty="0">
                <a:solidFill>
                  <a:srgbClr val="0070C0"/>
                </a:solidFill>
              </a:rPr>
              <a:t>(</a:t>
            </a:r>
            <a:r>
              <a:rPr lang="en-US" altLang="en-US" sz="2400" i="1" dirty="0">
                <a:solidFill>
                  <a:srgbClr val="0070C0"/>
                </a:solidFill>
              </a:rPr>
              <a:t>J</a:t>
            </a:r>
            <a:r>
              <a:rPr lang="en-US" altLang="en-US" sz="2400" dirty="0">
                <a:solidFill>
                  <a:srgbClr val="0070C0"/>
                </a:solidFill>
              </a:rPr>
              <a:t>) of a material body can change only if energy is removed/added through its bounding surface or </a:t>
            </a:r>
            <a:r>
              <a:rPr lang="en-US" altLang="en-US" sz="2400" i="1" dirty="0">
                <a:solidFill>
                  <a:srgbClr val="0070C0"/>
                </a:solidFill>
              </a:rPr>
              <a:t> </a:t>
            </a:r>
            <a:r>
              <a:rPr lang="en-US" altLang="en-US" sz="2400" dirty="0">
                <a:solidFill>
                  <a:srgbClr val="0070C0"/>
                </a:solidFill>
              </a:rPr>
              <a:t>energy is generated or absorbed within the body.</a:t>
            </a:r>
          </a:p>
          <a:p>
            <a:r>
              <a:rPr lang="en-US" altLang="en-US" sz="2400" dirty="0"/>
              <a:t>Consider a small volume element </a:t>
            </a:r>
            <a:r>
              <a:rPr lang="en-US" altLang="en-US" sz="2400" i="1" dirty="0"/>
              <a:t>V </a:t>
            </a:r>
            <a:r>
              <a:rPr lang="en-US" altLang="en-US" sz="2400" dirty="0"/>
              <a:t>inside a material undergoing heat conduction processes. </a:t>
            </a:r>
          </a:p>
          <a:p>
            <a:r>
              <a:rPr lang="en-US" altLang="en-US" sz="2400" dirty="0"/>
              <a:t>The rate of change of thermal energy </a:t>
            </a:r>
            <a:r>
              <a:rPr lang="en-US" altLang="en-US" sz="2400" i="1" dirty="0"/>
              <a:t>E of a </a:t>
            </a:r>
            <a:r>
              <a:rPr lang="en-US" altLang="en-US" sz="2400" i="1" dirty="0">
                <a:solidFill>
                  <a:srgbClr val="FF0000"/>
                </a:solidFill>
              </a:rPr>
              <a:t>Control Mass </a:t>
            </a:r>
            <a:r>
              <a:rPr lang="en-US" altLang="en-US" sz="2400" dirty="0"/>
              <a:t>at a point inside the volume, </a:t>
            </a:r>
            <a:r>
              <a:rPr lang="en-US" altLang="en-US" sz="2400" i="1" dirty="0"/>
              <a:t>V</a:t>
            </a:r>
            <a:r>
              <a:rPr lang="en-US" altLang="en-US" sz="2400" dirty="0"/>
              <a:t>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5702" name="Object 6">
                <a:extLst>
                  <a:ext uri="{FF2B5EF4-FFF2-40B4-BE49-F238E27FC236}">
                    <a16:creationId xmlns:a16="http://schemas.microsoft.com/office/drawing/2014/main" id="{CDC5E438-E56E-6773-7F7F-118E3E406927}"/>
                  </a:ext>
                </a:extLst>
              </p:cNvPr>
              <p:cNvSpPr txBox="1"/>
              <p:nvPr/>
            </p:nvSpPr>
            <p:spPr bwMode="auto">
              <a:xfrm>
                <a:off x="3429000" y="5105400"/>
                <a:ext cx="1676400" cy="8524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5702" name="Object 6">
                <a:extLst>
                  <a:ext uri="{FF2B5EF4-FFF2-40B4-BE49-F238E27FC236}">
                    <a16:creationId xmlns:a16="http://schemas.microsoft.com/office/drawing/2014/main" id="{CDC5E438-E56E-6773-7F7F-118E3E406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5105400"/>
                <a:ext cx="1676400" cy="8524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0B6406C-181C-EE68-D8F0-8FC5BE9EB4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1B6B3DB-4922-CFDB-1FE9-9B87D96F01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8878C21-829D-F661-FE90-A424D8B69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D4236B1-77BE-F579-33F6-A13FE86C2F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FE871B3-EE17-2D02-EECE-3D1BF1E08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2ABB1F4-4599-166B-EEC0-D3AA7DCAD3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0FEE7E0-457F-E2F6-27F0-5B119CA35B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DF78FB8-8C74-2EE3-F4A2-897CE69FBC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2B75C5A-6442-5508-4433-A33B09DEE7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86BF071-0FCF-18BF-E03B-F0DFBE28DA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0B2ADE6-9DB8-99E4-2F80-81F5EAA38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9C5B0F3-651F-CC86-ABBB-BBA6F0B2D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0F68254-1653-96DD-08DC-9C25A76EBC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02AAB66-379E-29D6-FD2A-C562C91A4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E6DCD0-042C-4F4D-950F-6E85A3BBE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56D5AE9-06ED-6D2B-537B-04A538C91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A143E1-F714-E41B-9A3B-AE08B972C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943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5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5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5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9" grpId="0" build="p"/>
      <p:bldP spid="28570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C89D482-BF8C-36DB-3EC7-FF7A5D9CC4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266700"/>
            <a:ext cx="6858000" cy="761999"/>
          </a:xfrm>
        </p:spPr>
        <p:txBody>
          <a:bodyPr/>
          <a:lstStyle/>
          <a:p>
            <a:r>
              <a:rPr lang="en-US" altLang="en-US" sz="2800" dirty="0">
                <a:latin typeface="CMBX12" charset="0"/>
              </a:rPr>
              <a:t>20</a:t>
            </a:r>
            <a:r>
              <a:rPr lang="en-US" altLang="en-US" sz="2800" baseline="30000" dirty="0">
                <a:latin typeface="CMBX12" charset="0"/>
              </a:rPr>
              <a:t>th</a:t>
            </a:r>
            <a:r>
              <a:rPr lang="en-US" altLang="en-US" sz="2800" dirty="0">
                <a:latin typeface="CMBX12" charset="0"/>
              </a:rPr>
              <a:t> Century Thermal Energy Balance Equation for A Control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5702" name="Object 6">
                <a:extLst>
                  <a:ext uri="{FF2B5EF4-FFF2-40B4-BE49-F238E27FC236}">
                    <a16:creationId xmlns:a16="http://schemas.microsoft.com/office/drawing/2014/main" id="{CDC5E438-E56E-6773-7F7F-118E3E406927}"/>
                  </a:ext>
                </a:extLst>
              </p:cNvPr>
              <p:cNvSpPr txBox="1"/>
              <p:nvPr/>
            </p:nvSpPr>
            <p:spPr bwMode="auto">
              <a:xfrm>
                <a:off x="3429000" y="1295400"/>
                <a:ext cx="1676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5702" name="Object 6">
                <a:extLst>
                  <a:ext uri="{FF2B5EF4-FFF2-40B4-BE49-F238E27FC236}">
                    <a16:creationId xmlns:a16="http://schemas.microsoft.com/office/drawing/2014/main" id="{CDC5E438-E56E-6773-7F7F-118E3E406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1295400"/>
                <a:ext cx="1676400" cy="8524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0B6406C-181C-EE68-D8F0-8FC5BE9EB4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1B6B3DB-4922-CFDB-1FE9-9B87D96F01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8878C21-829D-F661-FE90-A424D8B69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D4236B1-77BE-F579-33F6-A13FE86C2F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FE871B3-EE17-2D02-EECE-3D1BF1E08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2ABB1F4-4599-166B-EEC0-D3AA7DCAD3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0FEE7E0-457F-E2F6-27F0-5B119CA35B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DF78FB8-8C74-2EE3-F4A2-897CE69FBC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2B75C5A-6442-5508-4433-A33B09DEE7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86BF071-0FCF-18BF-E03B-F0DFBE28DA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0B2ADE6-9DB8-99E4-2F80-81F5EAA38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9C5B0F3-651F-CC86-ABBB-BBA6F0B2D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0F68254-1653-96DD-08DC-9C25A76EBC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02AAB66-379E-29D6-FD2A-C562C91A4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E6DCD0-042C-4F4D-950F-6E85A3BBE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56D5AE9-06ED-6D2B-537B-04A538C91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A143E1-F714-E41B-9A3B-AE08B972C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5D7CE3B-4B8C-7F79-E581-13315D8B1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33600"/>
            <a:ext cx="8458200" cy="216915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where </a:t>
            </a:r>
            <a:r>
              <a:rPr lang="en-US" altLang="en-US" sz="2400" i="1" dirty="0"/>
              <a:t>enthalpy </a:t>
            </a:r>
            <a:r>
              <a:rPr lang="en-US" altLang="en-US" sz="2400" i="1" dirty="0">
                <a:sym typeface="Symbol" panose="05050102010706020507" pitchFamily="18" charset="2"/>
              </a:rPr>
              <a:t></a:t>
            </a:r>
            <a:r>
              <a:rPr lang="en-US" altLang="en-US" sz="2400" i="1" dirty="0"/>
              <a:t> </a:t>
            </a:r>
            <a:r>
              <a:rPr lang="en-US" altLang="en-US" sz="2400" dirty="0"/>
              <a:t>of the material (</a:t>
            </a:r>
            <a:r>
              <a:rPr lang="en-US" altLang="en-US" sz="2400" i="1" dirty="0"/>
              <a:t>J/m</a:t>
            </a:r>
            <a:r>
              <a:rPr lang="en-US" altLang="en-US" sz="2400" baseline="30000" dirty="0"/>
              <a:t>3</a:t>
            </a:r>
            <a:r>
              <a:rPr lang="en-US" altLang="en-US" sz="2400" dirty="0"/>
              <a:t>) is the amount of thermal energy per unit volume </a:t>
            </a:r>
            <a:r>
              <a:rPr lang="en-US" altLang="en-US" sz="2400" i="1" dirty="0"/>
              <a:t>E/V </a:t>
            </a:r>
            <a:r>
              <a:rPr lang="en-US" altLang="en-US" sz="2400" dirty="0"/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sz="2400" dirty="0"/>
              <a:t>From thermodynamics, the following relationship expresses the accumulated enthalpy in a material resulting from increasing its temperature from </a:t>
            </a:r>
            <a:r>
              <a:rPr lang="en-US" altLang="en-US" sz="2400" i="1" dirty="0"/>
              <a:t>T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 to </a:t>
            </a:r>
            <a:r>
              <a:rPr lang="en-US" altLang="en-US" sz="2400" i="1" dirty="0"/>
              <a:t>T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4">
                <a:extLst>
                  <a:ext uri="{FF2B5EF4-FFF2-40B4-BE49-F238E27FC236}">
                    <a16:creationId xmlns:a16="http://schemas.microsoft.com/office/drawing/2014/main" id="{6D163B34-C963-7446-C0D9-DBB469D68BBE}"/>
                  </a:ext>
                </a:extLst>
              </p:cNvPr>
              <p:cNvSpPr txBox="1"/>
              <p:nvPr/>
            </p:nvSpPr>
            <p:spPr bwMode="auto">
              <a:xfrm>
                <a:off x="4289425" y="3886200"/>
                <a:ext cx="2111375" cy="1192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14">
                <a:extLst>
                  <a:ext uri="{FF2B5EF4-FFF2-40B4-BE49-F238E27FC236}">
                    <a16:creationId xmlns:a16="http://schemas.microsoft.com/office/drawing/2014/main" id="{6D163B34-C963-7446-C0D9-DBB469D68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9425" y="3886200"/>
                <a:ext cx="2111375" cy="1192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BB6314EF-CFFC-86CE-1D9D-1468EC1BC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105400"/>
            <a:ext cx="861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More complex </a:t>
            </a:r>
            <a:r>
              <a:rPr lang="en-US" altLang="en-US" i="1" dirty="0">
                <a:sym typeface="Symbol" panose="05050102010706020507" pitchFamily="18" charset="2"/>
              </a:rPr>
              <a:t></a:t>
            </a:r>
            <a:r>
              <a:rPr lang="en-US" altLang="en-US" sz="2400" i="1" dirty="0"/>
              <a:t> - T </a:t>
            </a:r>
            <a:r>
              <a:rPr lang="en-US" altLang="en-US" sz="2400" dirty="0"/>
              <a:t>relationships are also important.</a:t>
            </a:r>
          </a:p>
        </p:txBody>
      </p:sp>
    </p:spTree>
    <p:extLst>
      <p:ext uri="{BB962C8B-B14F-4D97-AF65-F5344CB8AC3E}">
        <p14:creationId xmlns:p14="http://schemas.microsoft.com/office/powerpoint/2010/main" val="32224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02" grpId="0"/>
      <p:bldP spid="19" grpId="0" build="p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3" name="Rectangle 3">
            <a:extLst>
              <a:ext uri="{FF2B5EF4-FFF2-40B4-BE49-F238E27FC236}">
                <a16:creationId xmlns:a16="http://schemas.microsoft.com/office/drawing/2014/main" id="{D6C4AAB6-5907-B295-C143-D064566CD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93203"/>
            <a:ext cx="8610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Introducing the above </a:t>
            </a:r>
            <a:r>
              <a:rPr lang="en-US" altLang="en-US" i="1" dirty="0">
                <a:sym typeface="Symbol" panose="05050102010706020507" pitchFamily="18" charset="2"/>
              </a:rPr>
              <a:t></a:t>
            </a:r>
            <a:r>
              <a:rPr lang="en-US" altLang="en-US" sz="2400" i="1" dirty="0"/>
              <a:t> - T </a:t>
            </a:r>
            <a:r>
              <a:rPr lang="en-US" altLang="en-US" sz="2400" dirty="0"/>
              <a:t>relationship, the rate of change of thermal energy gives:</a:t>
            </a:r>
          </a:p>
        </p:txBody>
      </p:sp>
      <p:sp>
        <p:nvSpPr>
          <p:cNvPr id="286725" name="Rectangle 5">
            <a:extLst>
              <a:ext uri="{FF2B5EF4-FFF2-40B4-BE49-F238E27FC236}">
                <a16:creationId xmlns:a16="http://schemas.microsoft.com/office/drawing/2014/main" id="{1C9A1FD9-BD86-EB36-2793-E9334A888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352800"/>
            <a:ext cx="8610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Fourier identified that the rate of changed of thermal energy of a control mass </a:t>
            </a:r>
            <a:r>
              <a:rPr lang="en-US" altLang="en-US" dirty="0"/>
              <a:t>is a reaction. </a:t>
            </a:r>
          </a:p>
          <a:p>
            <a:pPr>
              <a:spcBef>
                <a:spcPct val="50000"/>
              </a:spcBef>
            </a:pPr>
            <a:r>
              <a:rPr lang="en-US" altLang="en-US" sz="2400" dirty="0"/>
              <a:t> </a:t>
            </a:r>
            <a:r>
              <a:rPr lang="en-US" altLang="en-US" dirty="0"/>
              <a:t>T</a:t>
            </a:r>
            <a:r>
              <a:rPr lang="en-US" altLang="en-US" sz="2400" dirty="0"/>
              <a:t>he action is </a:t>
            </a:r>
            <a:r>
              <a:rPr lang="en-US" altLang="en-US" dirty="0"/>
              <a:t>“net outflow of thermal energy”</a:t>
            </a:r>
            <a:r>
              <a:rPr lang="en-US" altLang="en-US" sz="2400" dirty="0"/>
              <a:t> through the bounding surface </a:t>
            </a:r>
            <a:r>
              <a:rPr lang="en-US" altLang="en-US" sz="2400" i="1" dirty="0"/>
              <a:t>A </a:t>
            </a:r>
            <a:r>
              <a:rPr lang="en-US" altLang="en-US" sz="2400" dirty="0"/>
              <a:t>of volume </a:t>
            </a:r>
            <a:r>
              <a:rPr lang="en-US" altLang="en-US" sz="2400" i="1" dirty="0"/>
              <a:t>V </a:t>
            </a:r>
            <a:r>
              <a:rPr lang="en-US" altLang="en-US" sz="2400" dirty="0"/>
              <a:t>is given by</a:t>
            </a:r>
          </a:p>
        </p:txBody>
      </p:sp>
      <p:sp>
        <p:nvSpPr>
          <p:cNvPr id="286727" name="Rectangle 7">
            <a:extLst>
              <a:ext uri="{FF2B5EF4-FFF2-40B4-BE49-F238E27FC236}">
                <a16:creationId xmlns:a16="http://schemas.microsoft.com/office/drawing/2014/main" id="{9C1DBD0E-75FB-4BF4-9BAB-40DBF9CB6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5867400"/>
            <a:ext cx="35854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U</a:t>
            </a:r>
            <a:r>
              <a:rPr lang="en-US" altLang="en-US" sz="2400" dirty="0"/>
              <a:t>sing divergence theorem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34" name="Object 14">
                <a:extLst>
                  <a:ext uri="{FF2B5EF4-FFF2-40B4-BE49-F238E27FC236}">
                    <a16:creationId xmlns:a16="http://schemas.microsoft.com/office/drawing/2014/main" id="{747BAAB9-E555-12AF-5F93-B241293AE06B}"/>
                  </a:ext>
                </a:extLst>
              </p:cNvPr>
              <p:cNvSpPr txBox="1"/>
              <p:nvPr/>
            </p:nvSpPr>
            <p:spPr bwMode="auto">
              <a:xfrm>
                <a:off x="3048000" y="1169987"/>
                <a:ext cx="2111375" cy="1192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Η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34" name="Object 14">
                <a:extLst>
                  <a:ext uri="{FF2B5EF4-FFF2-40B4-BE49-F238E27FC236}">
                    <a16:creationId xmlns:a16="http://schemas.microsoft.com/office/drawing/2014/main" id="{747BAAB9-E555-12AF-5F93-B241293AE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1169987"/>
                <a:ext cx="2111375" cy="1192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35" name="Object 15">
                <a:extLst>
                  <a:ext uri="{FF2B5EF4-FFF2-40B4-BE49-F238E27FC236}">
                    <a16:creationId xmlns:a16="http://schemas.microsoft.com/office/drawing/2014/main" id="{2F1004D6-9E15-20EB-BAF7-B9CA9AE44CF0}"/>
                  </a:ext>
                </a:extLst>
              </p:cNvPr>
              <p:cNvSpPr txBox="1"/>
              <p:nvPr/>
            </p:nvSpPr>
            <p:spPr bwMode="auto">
              <a:xfrm>
                <a:off x="4343400" y="2728912"/>
                <a:ext cx="1979613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35" name="Object 15">
                <a:extLst>
                  <a:ext uri="{FF2B5EF4-FFF2-40B4-BE49-F238E27FC236}">
                    <a16:creationId xmlns:a16="http://schemas.microsoft.com/office/drawing/2014/main" id="{2F1004D6-9E15-20EB-BAF7-B9CA9AE44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2728912"/>
                <a:ext cx="1979613" cy="8524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36" name="Object 16">
                <a:extLst>
                  <a:ext uri="{FF2B5EF4-FFF2-40B4-BE49-F238E27FC236}">
                    <a16:creationId xmlns:a16="http://schemas.microsoft.com/office/drawing/2014/main" id="{09B4CDAA-3073-7BA8-B310-B9A7C97C7A9A}"/>
                  </a:ext>
                </a:extLst>
              </p:cNvPr>
              <p:cNvSpPr txBox="1"/>
              <p:nvPr/>
            </p:nvSpPr>
            <p:spPr bwMode="auto">
              <a:xfrm>
                <a:off x="5410200" y="4592637"/>
                <a:ext cx="1752600" cy="893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36" name="Object 16">
                <a:extLst>
                  <a:ext uri="{FF2B5EF4-FFF2-40B4-BE49-F238E27FC236}">
                    <a16:creationId xmlns:a16="http://schemas.microsoft.com/office/drawing/2014/main" id="{09B4CDAA-3073-7BA8-B310-B9A7C97C7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0200" y="4592637"/>
                <a:ext cx="1752600" cy="893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37" name="Object 17">
                <a:extLst>
                  <a:ext uri="{FF2B5EF4-FFF2-40B4-BE49-F238E27FC236}">
                    <a16:creationId xmlns:a16="http://schemas.microsoft.com/office/drawing/2014/main" id="{479DD6BE-BD7F-95FC-0AA5-431838CAD84F}"/>
                  </a:ext>
                </a:extLst>
              </p:cNvPr>
              <p:cNvSpPr txBox="1"/>
              <p:nvPr/>
            </p:nvSpPr>
            <p:spPr bwMode="auto">
              <a:xfrm>
                <a:off x="4460875" y="5627687"/>
                <a:ext cx="3997325" cy="925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37" name="Object 17">
                <a:extLst>
                  <a:ext uri="{FF2B5EF4-FFF2-40B4-BE49-F238E27FC236}">
                    <a16:creationId xmlns:a16="http://schemas.microsoft.com/office/drawing/2014/main" id="{479DD6BE-BD7F-95FC-0AA5-431838CAD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0875" y="5627687"/>
                <a:ext cx="3997325" cy="9255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38">
            <a:extLst>
              <a:ext uri="{FF2B5EF4-FFF2-40B4-BE49-F238E27FC236}">
                <a16:creationId xmlns:a16="http://schemas.microsoft.com/office/drawing/2014/main" id="{A18B79A4-2E25-7355-996A-9332E72EF8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E459DC22-0C81-DE12-BBD6-671785262B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EE857372-08BA-3915-750D-445148597F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ACBC8D9A-DA22-B300-550A-784409629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01F6007E-123E-FE11-698D-680A2BA073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5744FBE7-D813-FB12-A021-525A9B45E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F8067F9F-8200-2F35-8FF9-B9BF5F2176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ADD39813-CB14-2DD6-C229-381FE09B93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5B257015-3D91-4DF3-9C50-E5C6755F53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2ABBFD2A-B71A-89C6-0E34-DE00F1112E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856B77EB-5CCE-35E9-7FFE-8FABDA0837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727602F1-E1FD-623D-4D2F-389F528482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1297169C-AEFF-EDF6-14CC-76EC2A3473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4462091D-910E-5B86-024D-2A4A75EB6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EBC57B92-6B0F-E80C-4295-21BAF1B648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2BCE92E5-2F8A-F153-CCEE-8F31C526C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7418C5-5DC5-DC95-11F9-97F939170D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itle 26">
            <a:extLst>
              <a:ext uri="{FF2B5EF4-FFF2-40B4-BE49-F238E27FC236}">
                <a16:creationId xmlns:a16="http://schemas.microsoft.com/office/drawing/2014/main" id="{BF724D43-E66F-7ECC-228A-75F0224A8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331075" cy="925512"/>
          </a:xfrm>
        </p:spPr>
        <p:txBody>
          <a:bodyPr/>
          <a:lstStyle/>
          <a:p>
            <a:r>
              <a:rPr lang="en-US" sz="2800" dirty="0"/>
              <a:t>The Rate of Change in Energy of A Control Mass</a:t>
            </a:r>
            <a:endParaRPr lang="en-IN" sz="2800" dirty="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E0E126C4-2FB1-A1C9-947F-ABC902834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77" y="5321597"/>
            <a:ext cx="78363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i="1" dirty="0">
                <a:solidFill>
                  <a:srgbClr val="0070C0"/>
                </a:solidFill>
              </a:rPr>
              <a:t>Fourier’s Original Invention is: What causes above action???</a:t>
            </a:r>
            <a:endParaRPr lang="en-US" altLang="en-US" sz="24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6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6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6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2867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6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5" grpId="0" build="p"/>
      <p:bldP spid="286735" grpId="0"/>
      <p:bldP spid="286736" grpId="0"/>
      <p:bldP spid="2867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7746" name="Rectangle 2">
                <a:extLst>
                  <a:ext uri="{FF2B5EF4-FFF2-40B4-BE49-F238E27FC236}">
                    <a16:creationId xmlns:a16="http://schemas.microsoft.com/office/drawing/2014/main" id="{D8D023C7-DC35-0A89-C002-A928F80CE6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675" y="1752600"/>
                <a:ext cx="8669599" cy="49689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Where</a:t>
                </a:r>
                <a:r>
                  <a:rPr lang="en-US" altLang="en-US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is the </a:t>
                </a:r>
                <a:r>
                  <a:rPr lang="en-US" altLang="en-US" sz="2400" i="1" dirty="0"/>
                  <a:t>heat flux vector </a:t>
                </a:r>
                <a:r>
                  <a:rPr lang="en-US" altLang="en-US" sz="2400" dirty="0"/>
                  <a:t>representing the amount of energy crossing through a unit boundary area per unit time (</a:t>
                </a:r>
                <a:r>
                  <a:rPr lang="en-US" altLang="en-US" sz="2400" i="1" dirty="0"/>
                  <a:t>J/m</a:t>
                </a:r>
                <a:r>
                  <a:rPr lang="en-US" altLang="en-US" sz="2400" baseline="30000" dirty="0"/>
                  <a:t>2</a:t>
                </a:r>
                <a:r>
                  <a:rPr lang="en-US" altLang="en-US" sz="2400" i="1" dirty="0"/>
                  <a:t>s</a:t>
                </a:r>
                <a:r>
                  <a:rPr lang="en-US" altLang="en-US" sz="2400" dirty="0"/>
                  <a:t>).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Heat Generation: A medium through which heat is conducted may involve the conversion of electrical, nuclear or chemical energy into thermal energy.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Often absorption of radiation such as solar energy or gamma rays is modeled as heat generation.</a:t>
                </a:r>
              </a:p>
              <a:p>
                <a:pPr marL="342900" indent="-34290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The heat generation is a volumetric phenomenon.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altLang="en-US" sz="2400" dirty="0"/>
                  <a:t>The rate of internal heat generation/absorption at a point in the body (</a:t>
                </a:r>
                <a:r>
                  <a:rPr lang="en-US" altLang="en-US" sz="2400" i="1" dirty="0"/>
                  <a:t>J/m</a:t>
                </a:r>
                <a:r>
                  <a:rPr lang="en-US" altLang="en-US" sz="2400" baseline="30000" dirty="0"/>
                  <a:t>3</a:t>
                </a:r>
                <a:r>
                  <a:rPr lang="en-US" altLang="en-US" sz="2400" i="1" dirty="0"/>
                  <a:t>s</a:t>
                </a:r>
                <a:r>
                  <a:rPr lang="en-US" altLang="en-US" sz="2400" dirty="0"/>
                  <a:t>) is assumed given as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begChr m:val="{"/>
                        <m:endChr m:val="}"/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287746" name="Rectangle 2">
                <a:extLst>
                  <a:ext uri="{FF2B5EF4-FFF2-40B4-BE49-F238E27FC236}">
                    <a16:creationId xmlns:a16="http://schemas.microsoft.com/office/drawing/2014/main" id="{D8D023C7-DC35-0A89-C002-A928F80CE6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1752600"/>
                <a:ext cx="8669599" cy="4968924"/>
              </a:xfrm>
              <a:prstGeom prst="rect">
                <a:avLst/>
              </a:prstGeom>
              <a:blipFill>
                <a:blip r:embed="rId2"/>
                <a:stretch>
                  <a:fillRect l="-1125" r="-914" b="-18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EBD8E20-5D9B-FED3-C325-6C11B2ECBB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7870A8-F19B-6674-8150-3EFB96F986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FD20287-A86B-0D23-1761-69D7929766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C0C65C3-042D-A4DD-CAB2-BE3EAFA9B4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49CF111-FCAF-FB69-8D04-8DDE1B7D12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7FD39FB-CA7A-730B-55ED-D5A09BB8F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44E5884-40CF-939A-692F-D81D93083B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529A6A5-C7BC-9C53-3B2E-32E810404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6EE88A2-C52A-FFFD-5DB4-E6E213E179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E422FB3-7EA9-6279-5C9D-AC0273818F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92A1963-5BCA-BD76-7982-19B6C9B02B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EAC52EA-570D-A861-60E2-35CEDC5A9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BECEBD2-4B8B-DBB8-38C7-4D8C06F475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30A0C7F-648D-F207-2279-074ABD559B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431E0BA-1B1E-9BEC-6189-50E89C09B4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ADEFBF2-C400-AB75-5430-E89CA282F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22358F-F669-B2D7-DF78-4E916909FA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31931F42-4144-6799-C4EF-61241E1E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76200"/>
            <a:ext cx="7772400" cy="1143000"/>
          </a:xfrm>
        </p:spPr>
        <p:txBody>
          <a:bodyPr/>
          <a:lstStyle/>
          <a:p>
            <a:r>
              <a:rPr lang="en-US" sz="2800" dirty="0"/>
              <a:t>Additional Action (Energy) Term by Fourier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7">
                <a:extLst>
                  <a:ext uri="{FF2B5EF4-FFF2-40B4-BE49-F238E27FC236}">
                    <a16:creationId xmlns:a16="http://schemas.microsoft.com/office/drawing/2014/main" id="{F3BF2038-D427-B415-41A0-0126FA4DD0C1}"/>
                  </a:ext>
                </a:extLst>
              </p:cNvPr>
              <p:cNvSpPr txBox="1"/>
              <p:nvPr/>
            </p:nvSpPr>
            <p:spPr bwMode="auto">
              <a:xfrm>
                <a:off x="2286000" y="1066800"/>
                <a:ext cx="3997325" cy="925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17">
                <a:extLst>
                  <a:ext uri="{FF2B5EF4-FFF2-40B4-BE49-F238E27FC236}">
                    <a16:creationId xmlns:a16="http://schemas.microsoft.com/office/drawing/2014/main" id="{F3BF2038-D427-B415-41A0-0126FA4DD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0" y="1066800"/>
                <a:ext cx="3997325" cy="9255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7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7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7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7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7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6" grpId="0" build="p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19" name="Picture 1027">
            <a:extLst>
              <a:ext uri="{FF2B5EF4-FFF2-40B4-BE49-F238E27FC236}">
                <a16:creationId xmlns:a16="http://schemas.microsoft.com/office/drawing/2014/main" id="{5AFF1611-9B44-D8BC-D480-4D67E3F25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784" y="1099344"/>
            <a:ext cx="3469041" cy="1249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90823" name="Object 1031">
            <a:extLst>
              <a:ext uri="{FF2B5EF4-FFF2-40B4-BE49-F238E27FC236}">
                <a16:creationId xmlns:a16="http://schemas.microsoft.com/office/drawing/2014/main" id="{41DABB12-6E1C-4BB4-5299-53E6C5B5B2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174" y="1803754"/>
          <a:ext cx="2857500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857899" imgH="1657581" progId="Paint.Picture">
                  <p:embed/>
                </p:oleObj>
              </mc:Choice>
              <mc:Fallback>
                <p:oleObj name="Bitmap Image" r:id="rId3" imgW="2857899" imgH="1657581" progId="Paint.Picture">
                  <p:embed/>
                  <p:pic>
                    <p:nvPicPr>
                      <p:cNvPr id="290823" name="Object 1031">
                        <a:extLst>
                          <a:ext uri="{FF2B5EF4-FFF2-40B4-BE49-F238E27FC236}">
                            <a16:creationId xmlns:a16="http://schemas.microsoft.com/office/drawing/2014/main" id="{41DABB12-6E1C-4BB4-5299-53E6C5B5B2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74" y="1803754"/>
                        <a:ext cx="2857500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4" name="Object 1032">
            <a:extLst>
              <a:ext uri="{FF2B5EF4-FFF2-40B4-BE49-F238E27FC236}">
                <a16:creationId xmlns:a16="http://schemas.microsoft.com/office/drawing/2014/main" id="{A3E9EBD4-B13F-D829-D7CD-A0CA6E419E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21075" y="2971800"/>
          <a:ext cx="419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19048" imgH="914286" progId="Paint.Picture">
                  <p:embed/>
                </p:oleObj>
              </mc:Choice>
              <mc:Fallback>
                <p:oleObj name="Bitmap Image" r:id="rId5" imgW="419048" imgH="914286" progId="Paint.Picture">
                  <p:embed/>
                  <p:pic>
                    <p:nvPicPr>
                      <p:cNvPr id="290824" name="Object 1032">
                        <a:extLst>
                          <a:ext uri="{FF2B5EF4-FFF2-40B4-BE49-F238E27FC236}">
                            <a16:creationId xmlns:a16="http://schemas.microsoft.com/office/drawing/2014/main" id="{A3E9EBD4-B13F-D829-D7CD-A0CA6E419E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1075" y="2971800"/>
                        <a:ext cx="4191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5" name="Object 1033">
            <a:extLst>
              <a:ext uri="{FF2B5EF4-FFF2-40B4-BE49-F238E27FC236}">
                <a16:creationId xmlns:a16="http://schemas.microsoft.com/office/drawing/2014/main" id="{50F64BF0-9093-0F21-D849-D655A8CCCD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30675" y="2590800"/>
          <a:ext cx="282892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2828571" imgH="1657581" progId="Paint.Picture">
                  <p:embed/>
                </p:oleObj>
              </mc:Choice>
              <mc:Fallback>
                <p:oleObj name="Bitmap Image" r:id="rId7" imgW="2828571" imgH="1657581" progId="Paint.Picture">
                  <p:embed/>
                  <p:pic>
                    <p:nvPicPr>
                      <p:cNvPr id="290825" name="Object 1033">
                        <a:extLst>
                          <a:ext uri="{FF2B5EF4-FFF2-40B4-BE49-F238E27FC236}">
                            <a16:creationId xmlns:a16="http://schemas.microsoft.com/office/drawing/2014/main" id="{50F64BF0-9093-0F21-D849-D655A8CCCD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0675" y="2590800"/>
                        <a:ext cx="2828925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6" name="Object 1034">
            <a:extLst>
              <a:ext uri="{FF2B5EF4-FFF2-40B4-BE49-F238E27FC236}">
                <a16:creationId xmlns:a16="http://schemas.microsoft.com/office/drawing/2014/main" id="{72C28453-3677-0455-CA2B-DCA173AEF6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68675" y="3810000"/>
          <a:ext cx="6477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647619" imgH="790476" progId="Paint.Picture">
                  <p:embed/>
                </p:oleObj>
              </mc:Choice>
              <mc:Fallback>
                <p:oleObj name="Bitmap Image" r:id="rId9" imgW="647619" imgH="790476" progId="Paint.Picture">
                  <p:embed/>
                  <p:pic>
                    <p:nvPicPr>
                      <p:cNvPr id="290826" name="Object 1034">
                        <a:extLst>
                          <a:ext uri="{FF2B5EF4-FFF2-40B4-BE49-F238E27FC236}">
                            <a16:creationId xmlns:a16="http://schemas.microsoft.com/office/drawing/2014/main" id="{72C28453-3677-0455-CA2B-DCA173AEF6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8675" y="3810000"/>
                        <a:ext cx="6477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7" name="Object 1035">
            <a:extLst>
              <a:ext uri="{FF2B5EF4-FFF2-40B4-BE49-F238E27FC236}">
                <a16:creationId xmlns:a16="http://schemas.microsoft.com/office/drawing/2014/main" id="{45B20BDE-8474-3306-23A8-487A08C71D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3075" y="4622800"/>
          <a:ext cx="2705100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2704762" imgH="1514686" progId="Paint.Picture">
                  <p:embed/>
                </p:oleObj>
              </mc:Choice>
              <mc:Fallback>
                <p:oleObj name="Bitmap Image" r:id="rId11" imgW="2704762" imgH="1514686" progId="Paint.Picture">
                  <p:embed/>
                  <p:pic>
                    <p:nvPicPr>
                      <p:cNvPr id="290827" name="Object 1035">
                        <a:extLst>
                          <a:ext uri="{FF2B5EF4-FFF2-40B4-BE49-F238E27FC236}">
                            <a16:creationId xmlns:a16="http://schemas.microsoft.com/office/drawing/2014/main" id="{45B20BDE-8474-3306-23A8-487A08C71D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4622800"/>
                        <a:ext cx="2705100" cy="151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8" name="Object 1036">
            <a:extLst>
              <a:ext uri="{FF2B5EF4-FFF2-40B4-BE49-F238E27FC236}">
                <a16:creationId xmlns:a16="http://schemas.microsoft.com/office/drawing/2014/main" id="{4D1E6E3F-DEB3-4789-010E-4016E13E75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3475" y="4775200"/>
          <a:ext cx="495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419048" imgH="914286" progId="Paint.Picture">
                  <p:embed/>
                </p:oleObj>
              </mc:Choice>
              <mc:Fallback>
                <p:oleObj name="Bitmap Image" r:id="rId13" imgW="419048" imgH="914286" progId="Paint.Picture">
                  <p:embed/>
                  <p:pic>
                    <p:nvPicPr>
                      <p:cNvPr id="290828" name="Object 1036">
                        <a:extLst>
                          <a:ext uri="{FF2B5EF4-FFF2-40B4-BE49-F238E27FC236}">
                            <a16:creationId xmlns:a16="http://schemas.microsoft.com/office/drawing/2014/main" id="{4D1E6E3F-DEB3-4789-010E-4016E13E75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475" y="4775200"/>
                        <a:ext cx="4953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0829" name="Object 1037">
            <a:extLst>
              <a:ext uri="{FF2B5EF4-FFF2-40B4-BE49-F238E27FC236}">
                <a16:creationId xmlns:a16="http://schemas.microsoft.com/office/drawing/2014/main" id="{51213469-9131-F54A-B06C-A1053C35E4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11675" y="4546600"/>
          <a:ext cx="279082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2790476" imgH="1448002" progId="Paint.Picture">
                  <p:embed/>
                </p:oleObj>
              </mc:Choice>
              <mc:Fallback>
                <p:oleObj name="Bitmap Image" r:id="rId14" imgW="2790476" imgH="1448002" progId="Paint.Picture">
                  <p:embed/>
                  <p:pic>
                    <p:nvPicPr>
                      <p:cNvPr id="290829" name="Object 1037">
                        <a:extLst>
                          <a:ext uri="{FF2B5EF4-FFF2-40B4-BE49-F238E27FC236}">
                            <a16:creationId xmlns:a16="http://schemas.microsoft.com/office/drawing/2014/main" id="{51213469-9131-F54A-B06C-A1053C35E4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5" y="4546600"/>
                        <a:ext cx="279082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0830" name="Object 1038">
                <a:extLst>
                  <a:ext uri="{FF2B5EF4-FFF2-40B4-BE49-F238E27FC236}">
                    <a16:creationId xmlns:a16="http://schemas.microsoft.com/office/drawing/2014/main" id="{215CF02E-8191-2C08-5720-17C176C09725}"/>
                  </a:ext>
                </a:extLst>
              </p:cNvPr>
              <p:cNvSpPr txBox="1"/>
              <p:nvPr/>
            </p:nvSpPr>
            <p:spPr bwMode="auto">
              <a:xfrm>
                <a:off x="7190454" y="5372438"/>
                <a:ext cx="1660525" cy="1079500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0830" name="Object 1038">
                <a:extLst>
                  <a:ext uri="{FF2B5EF4-FFF2-40B4-BE49-F238E27FC236}">
                    <a16:creationId xmlns:a16="http://schemas.microsoft.com/office/drawing/2014/main" id="{215CF02E-8191-2C08-5720-17C176C09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0454" y="5372438"/>
                <a:ext cx="1660525" cy="10795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0831" name="Object 1039">
                <a:extLst>
                  <a:ext uri="{FF2B5EF4-FFF2-40B4-BE49-F238E27FC236}">
                    <a16:creationId xmlns:a16="http://schemas.microsoft.com/office/drawing/2014/main" id="{50C1C174-CCFC-3636-EF95-CED314926DC0}"/>
                  </a:ext>
                </a:extLst>
              </p:cNvPr>
              <p:cNvSpPr txBox="1"/>
              <p:nvPr/>
            </p:nvSpPr>
            <p:spPr bwMode="auto">
              <a:xfrm>
                <a:off x="304800" y="3187524"/>
                <a:ext cx="1600200" cy="787400"/>
              </a:xfrm>
              <a:prstGeom prst="rect">
                <a:avLst/>
              </a:prstGeom>
              <a:noFill/>
              <a:ln w="9525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0831" name="Object 1039">
                <a:extLst>
                  <a:ext uri="{FF2B5EF4-FFF2-40B4-BE49-F238E27FC236}">
                    <a16:creationId xmlns:a16="http://schemas.microsoft.com/office/drawing/2014/main" id="{50C1C174-CCFC-3636-EF95-CED314926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187524"/>
                <a:ext cx="1600200" cy="7874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9525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0832" name="Object 1040">
                <a:extLst>
                  <a:ext uri="{FF2B5EF4-FFF2-40B4-BE49-F238E27FC236}">
                    <a16:creationId xmlns:a16="http://schemas.microsoft.com/office/drawing/2014/main" id="{8E3E05EA-6823-1936-7614-A7203718FDE7}"/>
                  </a:ext>
                </a:extLst>
              </p:cNvPr>
              <p:cNvSpPr txBox="1"/>
              <p:nvPr/>
            </p:nvSpPr>
            <p:spPr bwMode="auto">
              <a:xfrm>
                <a:off x="2536825" y="5540729"/>
                <a:ext cx="1727200" cy="787400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0832" name="Object 1040">
                <a:extLst>
                  <a:ext uri="{FF2B5EF4-FFF2-40B4-BE49-F238E27FC236}">
                    <a16:creationId xmlns:a16="http://schemas.microsoft.com/office/drawing/2014/main" id="{8E3E05EA-6823-1936-7614-A7203718F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36825" y="5540729"/>
                <a:ext cx="1727200" cy="7874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0833" name="Object 1041">
                <a:extLst>
                  <a:ext uri="{FF2B5EF4-FFF2-40B4-BE49-F238E27FC236}">
                    <a16:creationId xmlns:a16="http://schemas.microsoft.com/office/drawing/2014/main" id="{5BCE67C9-0C87-14A5-ED8F-FECF9A774D4F}"/>
                  </a:ext>
                </a:extLst>
              </p:cNvPr>
              <p:cNvSpPr txBox="1"/>
              <p:nvPr/>
            </p:nvSpPr>
            <p:spPr bwMode="auto">
              <a:xfrm>
                <a:off x="6851189" y="2913617"/>
                <a:ext cx="1998663" cy="925513"/>
              </a:xfrm>
              <a:prstGeom prst="rect">
                <a:avLst/>
              </a:prstGeom>
              <a:noFill/>
              <a:ln w="9525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0833" name="Object 1041">
                <a:extLst>
                  <a:ext uri="{FF2B5EF4-FFF2-40B4-BE49-F238E27FC236}">
                    <a16:creationId xmlns:a16="http://schemas.microsoft.com/office/drawing/2014/main" id="{5BCE67C9-0C87-14A5-ED8F-FECF9A774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1189" y="2913617"/>
                <a:ext cx="1998663" cy="92551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9525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38">
            <a:extLst>
              <a:ext uri="{FF2B5EF4-FFF2-40B4-BE49-F238E27FC236}">
                <a16:creationId xmlns:a16="http://schemas.microsoft.com/office/drawing/2014/main" id="{5A424CA9-2859-4BCE-750B-85EB689290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0183FD30-D232-54BC-B93E-2B7AC86A97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2E770DB9-A979-4EE6-D4EF-C4427324EC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22BDF15E-9A0D-F3E3-9A38-08B351029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98496670-57F0-FC7B-3073-8837E5242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A9572FAD-8C3C-7FAC-75C6-817909759E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F9DC336E-60B4-2CD2-504C-31A5C1BB8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DD4F438F-F889-80CB-5816-9D7A59D882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CD759C97-1F2B-361A-75FD-D27EACDA53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1275D056-9B82-C45B-FFD3-552BBFE79A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722D0D57-67A1-AEEE-74C9-C9D9212FF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C1AF873E-D9A3-22E5-078D-159777CBD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901FC9CC-FEC5-D3D4-7D52-8BFDC733A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61C7E25F-C258-15EE-72EE-3F45DDE3A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DA1C2B08-C731-A991-AF73-3FF566B8B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CF0CEA1-1C07-E24E-7D84-37502D86B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C3CF1E-E643-941B-F9DE-63FEFEE09D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25B1FC-F443-E158-2F48-F7CEA5429797}"/>
              </a:ext>
            </a:extLst>
          </p:cNvPr>
          <p:cNvSpPr txBox="1">
            <a:spLocks/>
          </p:cNvSpPr>
          <p:nvPr/>
        </p:nvSpPr>
        <p:spPr>
          <a:xfrm>
            <a:off x="0" y="285750"/>
            <a:ext cx="7772400" cy="6286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dirty="0"/>
              <a:t>The Thermal Energy Balance Equation</a:t>
            </a:r>
            <a:r>
              <a:rPr lang="en-US" sz="2800" kern="0" dirty="0"/>
              <a:t> by Fourier</a:t>
            </a:r>
            <a:endParaRPr lang="en-IN" sz="2800" kern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1D463-5DC0-AA83-7218-0EB2AE05960C}"/>
              </a:ext>
            </a:extLst>
          </p:cNvPr>
          <p:cNvSpPr txBox="1"/>
          <p:nvPr/>
        </p:nvSpPr>
        <p:spPr>
          <a:xfrm>
            <a:off x="320675" y="1158424"/>
            <a:ext cx="467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an active Functional Block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CA0B232-0FCF-46A3-FB65-2679E28B8855}"/>
                  </a:ext>
                </a:extLst>
              </p14:cNvPr>
              <p14:cNvContentPartPr/>
              <p14:nvPr/>
            </p14:nvContentPartPr>
            <p14:xfrm>
              <a:off x="973440" y="2830680"/>
              <a:ext cx="6695640" cy="1653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CA0B232-0FCF-46A3-FB65-2679E28B885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4080" y="2821320"/>
                <a:ext cx="6714360" cy="1671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0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0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0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0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0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0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0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0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0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0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0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30" grpId="0" animBg="1"/>
      <p:bldP spid="290831" grpId="0" animBg="1"/>
      <p:bldP spid="290832" grpId="0" animBg="1"/>
      <p:bldP spid="2908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CB5182B8-9789-92E0-4FF6-48FB87E5B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762000"/>
          </a:xfrm>
        </p:spPr>
        <p:txBody>
          <a:bodyPr/>
          <a:lstStyle/>
          <a:p>
            <a:r>
              <a:rPr lang="en-US" altLang="en-US" sz="2400" dirty="0">
                <a:solidFill>
                  <a:schemeClr val="tx1"/>
                </a:solidFill>
              </a:rPr>
              <a:t>The Thermal Energy Balance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0211" name="Object 3">
                <a:extLst>
                  <a:ext uri="{FF2B5EF4-FFF2-40B4-BE49-F238E27FC236}">
                    <a16:creationId xmlns:a16="http://schemas.microsoft.com/office/drawing/2014/main" id="{501DD7A4-D85E-DD6E-ED4C-78FF23EB2279}"/>
                  </a:ext>
                </a:extLst>
              </p:cNvPr>
              <p:cNvSpPr txBox="1"/>
              <p:nvPr/>
            </p:nvSpPr>
            <p:spPr bwMode="auto">
              <a:xfrm>
                <a:off x="304800" y="1219200"/>
                <a:ext cx="8180388" cy="1109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0211" name="Object 3">
                <a:extLst>
                  <a:ext uri="{FF2B5EF4-FFF2-40B4-BE49-F238E27FC236}">
                    <a16:creationId xmlns:a16="http://schemas.microsoft.com/office/drawing/2014/main" id="{501DD7A4-D85E-DD6E-ED4C-78FF23EB2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219200"/>
                <a:ext cx="8180388" cy="1109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0212" name="Object 4">
                <a:extLst>
                  <a:ext uri="{FF2B5EF4-FFF2-40B4-BE49-F238E27FC236}">
                    <a16:creationId xmlns:a16="http://schemas.microsoft.com/office/drawing/2014/main" id="{AC9C8E2A-E670-5E72-500A-81CE64E23975}"/>
                  </a:ext>
                </a:extLst>
              </p:cNvPr>
              <p:cNvSpPr txBox="1"/>
              <p:nvPr/>
            </p:nvSpPr>
            <p:spPr bwMode="auto">
              <a:xfrm>
                <a:off x="609600" y="2438400"/>
                <a:ext cx="7688263" cy="1109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0212" name="Object 4">
                <a:extLst>
                  <a:ext uri="{FF2B5EF4-FFF2-40B4-BE49-F238E27FC236}">
                    <a16:creationId xmlns:a16="http://schemas.microsoft.com/office/drawing/2014/main" id="{AC9C8E2A-E670-5E72-500A-81CE64E2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438400"/>
                <a:ext cx="7688263" cy="1109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0213" name="Object 5">
                <a:extLst>
                  <a:ext uri="{FF2B5EF4-FFF2-40B4-BE49-F238E27FC236}">
                    <a16:creationId xmlns:a16="http://schemas.microsoft.com/office/drawing/2014/main" id="{E0E6C5E2-23B2-13A5-9AC6-5EF127660C4F}"/>
                  </a:ext>
                </a:extLst>
              </p:cNvPr>
              <p:cNvSpPr txBox="1"/>
              <p:nvPr/>
            </p:nvSpPr>
            <p:spPr bwMode="auto">
              <a:xfrm>
                <a:off x="1676400" y="3581400"/>
                <a:ext cx="5811838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0213" name="Object 5">
                <a:extLst>
                  <a:ext uri="{FF2B5EF4-FFF2-40B4-BE49-F238E27FC236}">
                    <a16:creationId xmlns:a16="http://schemas.microsoft.com/office/drawing/2014/main" id="{E0E6C5E2-23B2-13A5-9AC6-5EF127660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3581400"/>
                <a:ext cx="5811838" cy="1079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0214" name="Object 6">
                <a:extLst>
                  <a:ext uri="{FF2B5EF4-FFF2-40B4-BE49-F238E27FC236}">
                    <a16:creationId xmlns:a16="http://schemas.microsoft.com/office/drawing/2014/main" id="{9F11FE63-B4D6-5959-62A9-AD5F141939AE}"/>
                  </a:ext>
                </a:extLst>
              </p:cNvPr>
              <p:cNvSpPr txBox="1"/>
              <p:nvPr/>
            </p:nvSpPr>
            <p:spPr bwMode="auto">
              <a:xfrm>
                <a:off x="1736725" y="5334000"/>
                <a:ext cx="6149975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0214" name="Object 6">
                <a:extLst>
                  <a:ext uri="{FF2B5EF4-FFF2-40B4-BE49-F238E27FC236}">
                    <a16:creationId xmlns:a16="http://schemas.microsoft.com/office/drawing/2014/main" id="{9F11FE63-B4D6-5959-62A9-AD5F14193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6725" y="5334000"/>
                <a:ext cx="6149975" cy="1079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0215" name="Text Box 7">
            <a:extLst>
              <a:ext uri="{FF2B5EF4-FFF2-40B4-BE49-F238E27FC236}">
                <a16:creationId xmlns:a16="http://schemas.microsoft.com/office/drawing/2014/main" id="{5D4D69E8-6677-AE4F-49A0-9A9B4750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4724400"/>
            <a:ext cx="5186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Using Gauss Divergence Theorem: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88B3B91-62EC-0B5D-BCF2-1DDEE0FFFA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D8FB618-FE4C-1762-5D50-1E17F824A2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BB82546-F1B9-55D0-FB24-43DF68EC00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79C91C0-5444-B554-9504-73A458B3F2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0216" name="Rectangle 10">
                    <a:extLst>
                      <a:ext uri="{FF2B5EF4-FFF2-40B4-BE49-F238E27FC236}">
                        <a16:creationId xmlns:a16="http://schemas.microsoft.com/office/drawing/2014/main" id="{75BD58D9-1E2B-E8BA-B66F-E21E8D36F2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350217" name="Rectangle 11">
                    <a:extLst>
                      <a:ext uri="{FF2B5EF4-FFF2-40B4-BE49-F238E27FC236}">
                        <a16:creationId xmlns:a16="http://schemas.microsoft.com/office/drawing/2014/main" id="{470F1953-6906-554B-CC51-2677FF4044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50B3B92-779E-8766-4A4F-561E41DD11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0208" name="Rectangle 13">
                    <a:extLst>
                      <a:ext uri="{FF2B5EF4-FFF2-40B4-BE49-F238E27FC236}">
                        <a16:creationId xmlns:a16="http://schemas.microsoft.com/office/drawing/2014/main" id="{7B0AA2CC-B160-21B1-0760-83CF5615F9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0209" name="Rectangle 14">
                    <a:extLst>
                      <a:ext uri="{FF2B5EF4-FFF2-40B4-BE49-F238E27FC236}">
                        <a16:creationId xmlns:a16="http://schemas.microsoft.com/office/drawing/2014/main" id="{1BFFA3CB-F487-DBFB-53BD-517513749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E65E2B4-1396-6986-7FF4-95338B3EF8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04357856-6BF0-B3F2-8C4A-A9D1F53A5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831E00F4-EAF6-DA4E-E8FB-EDBAF1B347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9A82C080-55A1-9A20-2BDC-3146449327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A54A2DDD-4344-983D-9F86-1BCB613B6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AD77424C-3446-AF63-B24F-9B59E88996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1A63130-36B4-2508-B1AC-A31A551E1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2FC9EE-D850-246B-253B-5CB42461CF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0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0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0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0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1" grpId="0"/>
      <p:bldP spid="350212" grpId="0"/>
      <p:bldP spid="350213" grpId="0"/>
      <p:bldP spid="3502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3" name="Rectangle 5">
            <a:extLst>
              <a:ext uri="{FF2B5EF4-FFF2-40B4-BE49-F238E27FC236}">
                <a16:creationId xmlns:a16="http://schemas.microsoft.com/office/drawing/2014/main" id="{32C3447C-CAE2-B6C6-0D62-2C78FBFCB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262292"/>
            <a:ext cx="86105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latin typeface="CMR12" charset="0"/>
              </a:rPr>
              <a:t>This is called the </a:t>
            </a:r>
            <a:r>
              <a:rPr lang="en-US" altLang="en-US" sz="2400" i="1" dirty="0">
                <a:latin typeface="CMTI12" charset="0"/>
              </a:rPr>
              <a:t>differential thermal energy balance equation</a:t>
            </a:r>
            <a:r>
              <a:rPr lang="en-US" altLang="en-US" sz="2400" dirty="0">
                <a:latin typeface="CMR12" charset="0"/>
              </a:rPr>
              <a:t>.</a:t>
            </a:r>
            <a:endParaRPr lang="en-US" altLang="en-US" dirty="0">
              <a:latin typeface="CMR12" charset="0"/>
            </a:endParaRPr>
          </a:p>
        </p:txBody>
      </p:sp>
      <p:sp>
        <p:nvSpPr>
          <p:cNvPr id="288774" name="Rectangle 6">
            <a:extLst>
              <a:ext uri="{FF2B5EF4-FFF2-40B4-BE49-F238E27FC236}">
                <a16:creationId xmlns:a16="http://schemas.microsoft.com/office/drawing/2014/main" id="{86188E85-40D5-369A-0B8A-E5C62CFB7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52" y="381000"/>
            <a:ext cx="50385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The Fourier Conduction Equation</a:t>
            </a:r>
          </a:p>
        </p:txBody>
      </p:sp>
      <p:sp>
        <p:nvSpPr>
          <p:cNvPr id="288778" name="Rectangle 10">
            <a:extLst>
              <a:ext uri="{FF2B5EF4-FFF2-40B4-BE49-F238E27FC236}">
                <a16:creationId xmlns:a16="http://schemas.microsoft.com/office/drawing/2014/main" id="{25E89EC2-398F-1A87-8362-CCFA326EF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304871"/>
            <a:ext cx="8610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dirty="0"/>
              <a:t>However, since the integrals are equal the arguments are also equal, and the most general form of the differential thermal energy balance equation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8779" name="Object 11">
                <a:extLst>
                  <a:ext uri="{FF2B5EF4-FFF2-40B4-BE49-F238E27FC236}">
                    <a16:creationId xmlns:a16="http://schemas.microsoft.com/office/drawing/2014/main" id="{0A5AC372-7FC3-6E04-5E81-BB97FE5F9F76}"/>
                  </a:ext>
                </a:extLst>
              </p:cNvPr>
              <p:cNvSpPr txBox="1"/>
              <p:nvPr/>
            </p:nvSpPr>
            <p:spPr bwMode="auto">
              <a:xfrm>
                <a:off x="1295400" y="1295400"/>
                <a:ext cx="6149975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8779" name="Object 11">
                <a:extLst>
                  <a:ext uri="{FF2B5EF4-FFF2-40B4-BE49-F238E27FC236}">
                    <a16:creationId xmlns:a16="http://schemas.microsoft.com/office/drawing/2014/main" id="{0A5AC372-7FC3-6E04-5E81-BB97FE5F9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1295400"/>
                <a:ext cx="6149975" cy="1079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8780" name="Object 12">
                <a:extLst>
                  <a:ext uri="{FF2B5EF4-FFF2-40B4-BE49-F238E27FC236}">
                    <a16:creationId xmlns:a16="http://schemas.microsoft.com/office/drawing/2014/main" id="{A0CCD99D-C7F6-A716-AED6-8E859D86CD7D}"/>
                  </a:ext>
                </a:extLst>
              </p:cNvPr>
              <p:cNvSpPr txBox="1"/>
              <p:nvPr/>
            </p:nvSpPr>
            <p:spPr bwMode="auto">
              <a:xfrm>
                <a:off x="2693987" y="3306762"/>
                <a:ext cx="3352800" cy="1052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8780" name="Object 12">
                <a:extLst>
                  <a:ext uri="{FF2B5EF4-FFF2-40B4-BE49-F238E27FC236}">
                    <a16:creationId xmlns:a16="http://schemas.microsoft.com/office/drawing/2014/main" id="{A0CCD99D-C7F6-A716-AED6-8E859D86C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3987" y="3306762"/>
                <a:ext cx="3352800" cy="10525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454775C8-1E31-E4DB-3810-6993C32510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B80C7017-9473-F5D3-E4BE-489276924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91187FF-B7B0-8491-CAA3-6704766461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A324523-5B13-81C5-B131-14AC69CDCB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98F026D1-9F89-F37B-2605-91AB541FA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5B913BC-693A-4998-C3FB-BB7CC43421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B474776-EE04-4A82-2DFC-6B5D3D8B14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64E1B43-2733-EFC0-48D8-52F737FCA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1BEAF01B-AF54-3E71-C0A0-448BD2C7B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28CB9C17-F1F8-40CA-9475-3EA88D0E44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9CCB91E-C1A6-10E2-467D-6F3C36D45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CA5E6308-8E2C-EC6B-FD93-A0B8B71C3D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26EAA85-F2F8-6691-1776-58A1006A8A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06B1D690-F8D1-A7CE-C2AD-403E94AF1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E31130D-87FB-955F-CCEA-01AF88EBF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9F8912D-71D4-99F5-F933-066CC8B59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9FB93C-5887-2538-45A6-D181155E8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5">
            <a:extLst>
              <a:ext uri="{FF2B5EF4-FFF2-40B4-BE49-F238E27FC236}">
                <a16:creationId xmlns:a16="http://schemas.microsoft.com/office/drawing/2014/main" id="{D678278E-F9D1-B457-9A90-B6E082548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53" y="5162340"/>
            <a:ext cx="756702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i="1" dirty="0">
                <a:solidFill>
                  <a:srgbClr val="FF0066"/>
                </a:solidFill>
                <a:latin typeface="CMR12" charset="0"/>
                <a:sym typeface="Symbol" panose="05050102010706020507" pitchFamily="18" charset="2"/>
              </a:rPr>
              <a:t> Newton’s law of cooling is an essential boundary condition for an Electronic Processor (Control Mass).</a:t>
            </a:r>
            <a:endParaRPr lang="en-US" altLang="en-US" sz="2400" i="1" dirty="0">
              <a:solidFill>
                <a:srgbClr val="FF0066"/>
              </a:solidFill>
              <a:latin typeface="CMR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87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8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8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027">
            <a:extLst>
              <a:ext uri="{FF2B5EF4-FFF2-40B4-BE49-F238E27FC236}">
                <a16:creationId xmlns:a16="http://schemas.microsoft.com/office/drawing/2014/main" id="{E73C9C49-A0B1-AB10-27BA-647BA11E1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35366" y="2764045"/>
            <a:ext cx="5543878" cy="199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9250" name="Rectangle 2">
            <a:extLst>
              <a:ext uri="{FF2B5EF4-FFF2-40B4-BE49-F238E27FC236}">
                <a16:creationId xmlns:a16="http://schemas.microsoft.com/office/drawing/2014/main" id="{AF39338D-D2FB-7DB5-3C4A-7772C5B62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968" y="246063"/>
            <a:ext cx="6400800" cy="820736"/>
          </a:xfrm>
        </p:spPr>
        <p:txBody>
          <a:bodyPr/>
          <a:lstStyle/>
          <a:p>
            <a:r>
              <a:rPr lang="en-US" altLang="en-US" sz="2800" dirty="0"/>
              <a:t>Fourier’s Constitutive Equation for  the Heat Flux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C73ED4C3-71D5-F8B4-85E5-04E1603D92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7AF2ACA-EE3E-5D3B-2895-A86CC2C24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8BF5F24-AED9-920D-3DEC-FCECFF7B5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F303118-A8A6-71E8-67E2-3E22743C9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C004271-EB00-BCFC-040F-36B9C5E23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267A580-F398-E7CF-317A-7445379751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9816FFF-48A6-EC32-2C7A-244CDE883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B4E4DE5-D78F-D8AE-6FC8-5B30A07A7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D933839B-C872-31F0-D614-BE45D38BE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442E24E-B257-DAEB-8C37-2AEC7F7CDC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E2255CD-E89D-107D-C3AF-DF643A5EA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0F4572D-8662-E5F6-7250-043B0BC7E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CA9D512-831C-9209-03DE-C55F2F858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61FB26F-4980-1D50-F58F-520EB219A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E5F493F-35BF-D712-60B5-8AFB9828C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E98800E-7075-F829-A6EB-8C5D2A070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CD544F-42F6-AF70-9DE0-095FDD0C5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/>
              <p:nvPr/>
            </p:nvSpPr>
            <p:spPr bwMode="auto">
              <a:xfrm>
                <a:off x="1600200" y="1152646"/>
                <a:ext cx="3352800" cy="1052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52646"/>
                <a:ext cx="3352800" cy="10525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6A543673-58ED-F000-5499-F169789B85DA}"/>
              </a:ext>
            </a:extLst>
          </p:cNvPr>
          <p:cNvSpPr/>
          <p:nvPr/>
        </p:nvSpPr>
        <p:spPr bwMode="auto">
          <a:xfrm>
            <a:off x="2941968" y="1185229"/>
            <a:ext cx="457200" cy="7620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EAE083-2C1E-96E8-5FA1-BF60C5DBE225}"/>
              </a:ext>
            </a:extLst>
          </p:cNvPr>
          <p:cNvSpPr txBox="1"/>
          <p:nvPr/>
        </p:nvSpPr>
        <p:spPr>
          <a:xfrm>
            <a:off x="396875" y="1828800"/>
            <a:ext cx="569912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Thickness of a selected functional block is much smaller than other two dimensions:</a:t>
            </a:r>
          </a:p>
          <a:p>
            <a:endParaRPr lang="en-US" dirty="0"/>
          </a:p>
          <a:p>
            <a:r>
              <a:rPr lang="en-US" dirty="0"/>
              <a:t>Wafers used in VLSI fabrication are typically between 100 and 300 millimeters in diameter and between 0.01 and 1 millimeter thick. </a:t>
            </a:r>
          </a:p>
          <a:p>
            <a:r>
              <a:rPr lang="en-US" dirty="0"/>
              <a:t>The most common size used in the industry is 300mm, although smaller sizes, such as 200mm and 150mm are still used in some applications.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963D71-0141-6F1A-C9A6-915507546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57249"/>
            <a:ext cx="3428337" cy="342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876AC0-DA18-F665-0B7E-523B8852C986}"/>
                  </a:ext>
                </a:extLst>
              </p:cNvPr>
              <p:cNvSpPr txBox="1"/>
              <p:nvPr/>
            </p:nvSpPr>
            <p:spPr>
              <a:xfrm>
                <a:off x="1040839" y="5979084"/>
                <a:ext cx="461074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876AC0-DA18-F665-0B7E-523B8852C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839" y="5979084"/>
                <a:ext cx="4610746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 build="p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5A2F1F3-DD82-2D05-D2CE-B659F19A7446}"/>
              </a:ext>
            </a:extLst>
          </p:cNvPr>
          <p:cNvGrpSpPr/>
          <p:nvPr/>
        </p:nvGrpSpPr>
        <p:grpSpPr>
          <a:xfrm>
            <a:off x="5605463" y="1905001"/>
            <a:ext cx="3538537" cy="4419599"/>
            <a:chOff x="5529263" y="1666875"/>
            <a:chExt cx="3538537" cy="44195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10C8680-DA24-3704-2BB8-A46FDC902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263" y="1666875"/>
              <a:ext cx="3538537" cy="441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013EFC9A-7794-E018-0DBD-C2FE6742D0F8}"/>
                    </a:ext>
                  </a:extLst>
                </p:cNvPr>
                <p:cNvSpPr txBox="1"/>
                <p:nvPr/>
              </p:nvSpPr>
              <p:spPr>
                <a:xfrm>
                  <a:off x="7086600" y="5029200"/>
                  <a:ext cx="599523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013EFC9A-7794-E018-0DBD-C2FE6742D0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6600" y="5029200"/>
                  <a:ext cx="599523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6BB9C02-B0CE-9E87-D489-3062608CB2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550" y="266699"/>
            <a:ext cx="7772400" cy="685800"/>
          </a:xfrm>
        </p:spPr>
        <p:txBody>
          <a:bodyPr/>
          <a:lstStyle/>
          <a:p>
            <a:r>
              <a:rPr lang="en-US" altLang="en-US" sz="2800" dirty="0">
                <a:latin typeface="TimesNewRoman,Bold"/>
              </a:rPr>
              <a:t>Fourier’s law of Heat Conduction : 1822</a:t>
            </a:r>
          </a:p>
        </p:txBody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067BB569-6D7D-2712-48DC-4341F29A4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5638800" cy="27019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/>
              <a:t>The rate of heat transfer through the wall is proportional to: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temperatures difference between the left (hot) and right (cold) surfaces increase,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 The wall surface area increases,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 The wall thickness reduces,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28" name="Object 8">
                <a:extLst>
                  <a:ext uri="{FF2B5EF4-FFF2-40B4-BE49-F238E27FC236}">
                    <a16:creationId xmlns:a16="http://schemas.microsoft.com/office/drawing/2014/main" id="{7167FBBE-53F9-9B6F-47E2-D591E9ECFA43}"/>
                  </a:ext>
                </a:extLst>
              </p:cNvPr>
              <p:cNvSpPr txBox="1"/>
              <p:nvPr/>
            </p:nvSpPr>
            <p:spPr bwMode="auto">
              <a:xfrm>
                <a:off x="1169988" y="3960812"/>
                <a:ext cx="2235200" cy="78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h𝑜𝑡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𝑐𝑜𝑙𝑑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28" name="Object 8">
                <a:extLst>
                  <a:ext uri="{FF2B5EF4-FFF2-40B4-BE49-F238E27FC236}">
                    <a16:creationId xmlns:a16="http://schemas.microsoft.com/office/drawing/2014/main" id="{7167FBBE-53F9-9B6F-47E2-D591E9ECF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9988" y="3960812"/>
                <a:ext cx="2235200" cy="787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30" name="Text Box 10">
            <a:extLst>
              <a:ext uri="{FF2B5EF4-FFF2-40B4-BE49-F238E27FC236}">
                <a16:creationId xmlns:a16="http://schemas.microsoft.com/office/drawing/2014/main" id="{307A7136-429B-27BE-E436-BAEB71E19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5786438"/>
            <a:ext cx="56451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This is called as Fourier Law of Conduction</a:t>
            </a:r>
          </a:p>
        </p:txBody>
      </p:sp>
      <p:sp>
        <p:nvSpPr>
          <p:cNvPr id="286731" name="Text Box 11">
            <a:extLst>
              <a:ext uri="{FF2B5EF4-FFF2-40B4-BE49-F238E27FC236}">
                <a16:creationId xmlns:a16="http://schemas.microsoft.com/office/drawing/2014/main" id="{C2C37D8B-20AC-A97F-AA70-2742C320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1371600"/>
            <a:ext cx="3074987" cy="457200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A Constitutive Relation</a:t>
            </a:r>
          </a:p>
        </p:txBody>
      </p:sp>
      <p:grpSp>
        <p:nvGrpSpPr>
          <p:cNvPr id="11271" name="Group 38">
            <a:extLst>
              <a:ext uri="{FF2B5EF4-FFF2-40B4-BE49-F238E27FC236}">
                <a16:creationId xmlns:a16="http://schemas.microsoft.com/office/drawing/2014/main" id="{006F64A5-79F6-4F98-B01E-821D0E7321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6" name="Group 19">
              <a:extLst>
                <a:ext uri="{FF2B5EF4-FFF2-40B4-BE49-F238E27FC236}">
                  <a16:creationId xmlns:a16="http://schemas.microsoft.com/office/drawing/2014/main" id="{418F9F1B-E11A-91BE-005F-54ACFBFC7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8" name="Group 8">
                <a:extLst>
                  <a:ext uri="{FF2B5EF4-FFF2-40B4-BE49-F238E27FC236}">
                    <a16:creationId xmlns:a16="http://schemas.microsoft.com/office/drawing/2014/main" id="{EF7DF519-C209-271A-BC2B-D232F74665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80" name="Group 9">
                  <a:extLst>
                    <a:ext uri="{FF2B5EF4-FFF2-40B4-BE49-F238E27FC236}">
                      <a16:creationId xmlns:a16="http://schemas.microsoft.com/office/drawing/2014/main" id="{0976869E-0C2F-0D69-ABAE-C96CF13F56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90" name="Rectangle 10">
                    <a:extLst>
                      <a:ext uri="{FF2B5EF4-FFF2-40B4-BE49-F238E27FC236}">
                        <a16:creationId xmlns:a16="http://schemas.microsoft.com/office/drawing/2014/main" id="{15769FE5-8B61-DDB7-958B-769D3A992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91" name="Rectangle 11">
                    <a:extLst>
                      <a:ext uri="{FF2B5EF4-FFF2-40B4-BE49-F238E27FC236}">
                        <a16:creationId xmlns:a16="http://schemas.microsoft.com/office/drawing/2014/main" id="{6CBFF516-126A-0176-4605-059FBB7BF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1" name="Group 12">
                  <a:extLst>
                    <a:ext uri="{FF2B5EF4-FFF2-40B4-BE49-F238E27FC236}">
                      <a16:creationId xmlns:a16="http://schemas.microsoft.com/office/drawing/2014/main" id="{14CD4D58-2271-6DAB-C42B-3D717948D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8" name="Rectangle 13">
                    <a:extLst>
                      <a:ext uri="{FF2B5EF4-FFF2-40B4-BE49-F238E27FC236}">
                        <a16:creationId xmlns:a16="http://schemas.microsoft.com/office/drawing/2014/main" id="{B82CB8F4-498E-2140-B28A-1513EB34A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9" name="Rectangle 14">
                    <a:extLst>
                      <a:ext uri="{FF2B5EF4-FFF2-40B4-BE49-F238E27FC236}">
                        <a16:creationId xmlns:a16="http://schemas.microsoft.com/office/drawing/2014/main" id="{FB739E20-391E-432B-78D9-F3B845E290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2" name="Group 15">
                  <a:extLst>
                    <a:ext uri="{FF2B5EF4-FFF2-40B4-BE49-F238E27FC236}">
                      <a16:creationId xmlns:a16="http://schemas.microsoft.com/office/drawing/2014/main" id="{D749D170-2137-9C03-DB93-1D96680EAA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6" name="Rectangle 16">
                    <a:extLst>
                      <a:ext uri="{FF2B5EF4-FFF2-40B4-BE49-F238E27FC236}">
                        <a16:creationId xmlns:a16="http://schemas.microsoft.com/office/drawing/2014/main" id="{727B4476-71A3-64FC-0EA4-974CDD204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7" name="Rectangle 17">
                    <a:extLst>
                      <a:ext uri="{FF2B5EF4-FFF2-40B4-BE49-F238E27FC236}">
                        <a16:creationId xmlns:a16="http://schemas.microsoft.com/office/drawing/2014/main" id="{6817392B-E32F-FF67-C1B4-944AE99BE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3" name="Group 18">
                  <a:extLst>
                    <a:ext uri="{FF2B5EF4-FFF2-40B4-BE49-F238E27FC236}">
                      <a16:creationId xmlns:a16="http://schemas.microsoft.com/office/drawing/2014/main" id="{A74C918C-7D6D-8B88-1209-F1D187175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84" name="Rectangle 19">
                    <a:extLst>
                      <a:ext uri="{FF2B5EF4-FFF2-40B4-BE49-F238E27FC236}">
                        <a16:creationId xmlns:a16="http://schemas.microsoft.com/office/drawing/2014/main" id="{36DF9A99-0D93-6A94-AB2A-55A9A9D64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5" name="Rectangle 20">
                    <a:extLst>
                      <a:ext uri="{FF2B5EF4-FFF2-40B4-BE49-F238E27FC236}">
                        <a16:creationId xmlns:a16="http://schemas.microsoft.com/office/drawing/2014/main" id="{D02FD9F4-C91A-457C-1E47-DEBE180E93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22CDDC-8EA6-7682-37D0-BD2B74C0B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8">
                <a:extLst>
                  <a:ext uri="{FF2B5EF4-FFF2-40B4-BE49-F238E27FC236}">
                    <a16:creationId xmlns:a16="http://schemas.microsoft.com/office/drawing/2014/main" id="{5BC80DAE-D16A-D5C8-DFC5-E161D1DDBEEC}"/>
                  </a:ext>
                </a:extLst>
              </p:cNvPr>
              <p:cNvSpPr txBox="1"/>
              <p:nvPr/>
            </p:nvSpPr>
            <p:spPr bwMode="auto">
              <a:xfrm>
                <a:off x="762000" y="4800600"/>
                <a:ext cx="120332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8">
                <a:extLst>
                  <a:ext uri="{FF2B5EF4-FFF2-40B4-BE49-F238E27FC236}">
                    <a16:creationId xmlns:a16="http://schemas.microsoft.com/office/drawing/2014/main" id="{5BC80DAE-D16A-D5C8-DFC5-E161D1DDB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800600"/>
                <a:ext cx="1203325" cy="762000"/>
              </a:xfrm>
              <a:prstGeom prst="rect">
                <a:avLst/>
              </a:prstGeom>
              <a:blipFill>
                <a:blip r:embed="rId7"/>
                <a:stretch>
                  <a:fillRect r="-15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8">
                <a:extLst>
                  <a:ext uri="{FF2B5EF4-FFF2-40B4-BE49-F238E27FC236}">
                    <a16:creationId xmlns:a16="http://schemas.microsoft.com/office/drawing/2014/main" id="{FA2C2AED-35A2-468D-7A3A-FD346F320C9E}"/>
                  </a:ext>
                </a:extLst>
              </p:cNvPr>
              <p:cNvSpPr txBox="1"/>
              <p:nvPr/>
            </p:nvSpPr>
            <p:spPr bwMode="auto">
              <a:xfrm>
                <a:off x="2470150" y="4876800"/>
                <a:ext cx="14986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8">
                <a:extLst>
                  <a:ext uri="{FF2B5EF4-FFF2-40B4-BE49-F238E27FC236}">
                    <a16:creationId xmlns:a16="http://schemas.microsoft.com/office/drawing/2014/main" id="{FA2C2AED-35A2-468D-7A3A-FD346F320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150" y="4876800"/>
                <a:ext cx="1498600" cy="762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6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6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build="p" autoUpdateAnimBg="0"/>
      <p:bldP spid="286728" grpId="0"/>
      <p:bldP spid="286730" grpId="0" autoUpdateAnimBg="0"/>
      <p:bldP spid="286731" grpId="0" autoUpdateAnimBg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2" name="Text Box 4">
            <a:extLst>
              <a:ext uri="{FF2B5EF4-FFF2-40B4-BE49-F238E27FC236}">
                <a16:creationId xmlns:a16="http://schemas.microsoft.com/office/drawing/2014/main" id="{2217E5F6-931E-EAF6-DEE8-B07BC1C15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1143000"/>
            <a:ext cx="54841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Local Heat flux in a slab along x-direction: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9733" name="Object 5">
                <a:extLst>
                  <a:ext uri="{FF2B5EF4-FFF2-40B4-BE49-F238E27FC236}">
                    <a16:creationId xmlns:a16="http://schemas.microsoft.com/office/drawing/2014/main" id="{54411CB4-1F70-27E9-CCC5-2BC6FFC26D90}"/>
                  </a:ext>
                </a:extLst>
              </p:cNvPr>
              <p:cNvSpPr txBox="1"/>
              <p:nvPr/>
            </p:nvSpPr>
            <p:spPr bwMode="auto">
              <a:xfrm>
                <a:off x="533400" y="1676400"/>
                <a:ext cx="5449887" cy="1057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𝑐𝑜𝑙𝑑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h𝑜𝑡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9733" name="Object 5">
                <a:extLst>
                  <a:ext uri="{FF2B5EF4-FFF2-40B4-BE49-F238E27FC236}">
                    <a16:creationId xmlns:a16="http://schemas.microsoft.com/office/drawing/2014/main" id="{54411CB4-1F70-27E9-CCC5-2BC6FFC26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676400"/>
                <a:ext cx="5449887" cy="1057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9734" name="Object 6">
                <a:extLst>
                  <a:ext uri="{FF2B5EF4-FFF2-40B4-BE49-F238E27FC236}">
                    <a16:creationId xmlns:a16="http://schemas.microsoft.com/office/drawing/2014/main" id="{C9532F7F-4C3D-2072-905F-C3D295D7AE98}"/>
                  </a:ext>
                </a:extLst>
              </p:cNvPr>
              <p:cNvSpPr txBox="1"/>
              <p:nvPr/>
            </p:nvSpPr>
            <p:spPr bwMode="auto">
              <a:xfrm>
                <a:off x="685800" y="3352800"/>
                <a:ext cx="2166937" cy="9985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9734" name="Object 6">
                <a:extLst>
                  <a:ext uri="{FF2B5EF4-FFF2-40B4-BE49-F238E27FC236}">
                    <a16:creationId xmlns:a16="http://schemas.microsoft.com/office/drawing/2014/main" id="{C9532F7F-4C3D-2072-905F-C3D295D7A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352800"/>
                <a:ext cx="2166937" cy="9985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0" name="Title 1">
            <a:extLst>
              <a:ext uri="{FF2B5EF4-FFF2-40B4-BE49-F238E27FC236}">
                <a16:creationId xmlns:a16="http://schemas.microsoft.com/office/drawing/2014/main" id="{565520EA-3F8E-70DE-4B7D-5D4DE4EDEA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914400"/>
          </a:xfrm>
        </p:spPr>
        <p:txBody>
          <a:bodyPr/>
          <a:lstStyle/>
          <a:p>
            <a:r>
              <a:rPr lang="en-IN" altLang="en-US" sz="2800"/>
              <a:t>Local Heat Flux during Conduction</a:t>
            </a:r>
          </a:p>
        </p:txBody>
      </p:sp>
      <p:grpSp>
        <p:nvGrpSpPr>
          <p:cNvPr id="13321" name="Group 38">
            <a:extLst>
              <a:ext uri="{FF2B5EF4-FFF2-40B4-BE49-F238E27FC236}">
                <a16:creationId xmlns:a16="http://schemas.microsoft.com/office/drawing/2014/main" id="{EB10D239-9557-6080-6143-C26BF44182B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3322" name="Group 19">
              <a:extLst>
                <a:ext uri="{FF2B5EF4-FFF2-40B4-BE49-F238E27FC236}">
                  <a16:creationId xmlns:a16="http://schemas.microsoft.com/office/drawing/2014/main" id="{AE9BA2B1-8825-50BA-CD0E-297ECE632D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24" name="Group 8">
                <a:extLst>
                  <a:ext uri="{FF2B5EF4-FFF2-40B4-BE49-F238E27FC236}">
                    <a16:creationId xmlns:a16="http://schemas.microsoft.com/office/drawing/2014/main" id="{23693979-A369-504D-6CD6-BFF1F750AE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26" name="Group 9">
                  <a:extLst>
                    <a:ext uri="{FF2B5EF4-FFF2-40B4-BE49-F238E27FC236}">
                      <a16:creationId xmlns:a16="http://schemas.microsoft.com/office/drawing/2014/main" id="{A079490B-61CA-0767-ED23-0E10D4FF35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36" name="Rectangle 10">
                    <a:extLst>
                      <a:ext uri="{FF2B5EF4-FFF2-40B4-BE49-F238E27FC236}">
                        <a16:creationId xmlns:a16="http://schemas.microsoft.com/office/drawing/2014/main" id="{0296A57C-DC0F-828E-5930-5FCCAEEA03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7" name="Rectangle 11">
                    <a:extLst>
                      <a:ext uri="{FF2B5EF4-FFF2-40B4-BE49-F238E27FC236}">
                        <a16:creationId xmlns:a16="http://schemas.microsoft.com/office/drawing/2014/main" id="{D73C9D29-88A6-1939-24E4-66FF6BC8A0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7" name="Group 12">
                  <a:extLst>
                    <a:ext uri="{FF2B5EF4-FFF2-40B4-BE49-F238E27FC236}">
                      <a16:creationId xmlns:a16="http://schemas.microsoft.com/office/drawing/2014/main" id="{20DD8D4A-F6F4-A0E0-B057-9E72E78631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34" name="Rectangle 13">
                    <a:extLst>
                      <a:ext uri="{FF2B5EF4-FFF2-40B4-BE49-F238E27FC236}">
                        <a16:creationId xmlns:a16="http://schemas.microsoft.com/office/drawing/2014/main" id="{05DBF370-E13F-5CB4-E46C-6370C6EFC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5" name="Rectangle 14">
                    <a:extLst>
                      <a:ext uri="{FF2B5EF4-FFF2-40B4-BE49-F238E27FC236}">
                        <a16:creationId xmlns:a16="http://schemas.microsoft.com/office/drawing/2014/main" id="{885727F9-DC5D-AA4F-6FD2-5C80E1AF9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8" name="Group 15">
                  <a:extLst>
                    <a:ext uri="{FF2B5EF4-FFF2-40B4-BE49-F238E27FC236}">
                      <a16:creationId xmlns:a16="http://schemas.microsoft.com/office/drawing/2014/main" id="{B4DC9323-1FEE-502F-A55D-E156282B12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2" name="Rectangle 16">
                    <a:extLst>
                      <a:ext uri="{FF2B5EF4-FFF2-40B4-BE49-F238E27FC236}">
                        <a16:creationId xmlns:a16="http://schemas.microsoft.com/office/drawing/2014/main" id="{71EBFAF1-4B7F-2114-FBC6-6589C72DAE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3" name="Rectangle 17">
                    <a:extLst>
                      <a:ext uri="{FF2B5EF4-FFF2-40B4-BE49-F238E27FC236}">
                        <a16:creationId xmlns:a16="http://schemas.microsoft.com/office/drawing/2014/main" id="{8BB23729-9A9C-4892-41A7-66100A2A1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29" name="Group 18">
                  <a:extLst>
                    <a:ext uri="{FF2B5EF4-FFF2-40B4-BE49-F238E27FC236}">
                      <a16:creationId xmlns:a16="http://schemas.microsoft.com/office/drawing/2014/main" id="{7BB27DAC-3574-9477-7AEE-D32BA3F71F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30" name="Rectangle 19">
                    <a:extLst>
                      <a:ext uri="{FF2B5EF4-FFF2-40B4-BE49-F238E27FC236}">
                        <a16:creationId xmlns:a16="http://schemas.microsoft.com/office/drawing/2014/main" id="{5E8777F6-C5AF-0E92-56FD-055FB4EC00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1" name="Rectangle 20">
                    <a:extLst>
                      <a:ext uri="{FF2B5EF4-FFF2-40B4-BE49-F238E27FC236}">
                        <a16:creationId xmlns:a16="http://schemas.microsoft.com/office/drawing/2014/main" id="{9E3628B5-5A80-2328-CCA9-58D6BEA8B3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F90C2A-14D3-0B0A-26E5-97A6777DD2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CFA94F36-F6D8-BB6E-C37B-D935121049F9}"/>
                  </a:ext>
                </a:extLst>
              </p:cNvPr>
              <p:cNvSpPr txBox="1"/>
              <p:nvPr/>
            </p:nvSpPr>
            <p:spPr bwMode="auto">
              <a:xfrm>
                <a:off x="609600" y="4442124"/>
                <a:ext cx="2166937" cy="6459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e>
                      </m:acc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CFA94F36-F6D8-BB6E-C37B-D93512104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442124"/>
                <a:ext cx="2166937" cy="645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69E47DA-0ED9-EFDE-0E6D-D6863981EA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7000"/>
                    </a14:imgEffect>
                    <a14:imgEffect>
                      <a14:brightnessContrast bright="-29000" contrast="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09437" y="2852406"/>
            <a:ext cx="3372478" cy="3372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2" grpId="0" autoUpdateAnimBg="0"/>
      <p:bldP spid="329733" grpId="0"/>
      <p:bldP spid="329734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AF39338D-D2FB-7DB5-3C4A-7772C5B62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968" y="246063"/>
            <a:ext cx="6400800" cy="820736"/>
          </a:xfrm>
        </p:spPr>
        <p:txBody>
          <a:bodyPr/>
          <a:lstStyle/>
          <a:p>
            <a:r>
              <a:rPr lang="en-US" altLang="en-US" sz="2800" dirty="0"/>
              <a:t>Fourier’s Constitutive Equation for  an Electronic Processor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9251" name="Object 3">
                <a:extLst>
                  <a:ext uri="{FF2B5EF4-FFF2-40B4-BE49-F238E27FC236}">
                    <a16:creationId xmlns:a16="http://schemas.microsoft.com/office/drawing/2014/main" id="{1B4D7570-7CE7-9A67-7A8D-822C4BBD45ED}"/>
                  </a:ext>
                </a:extLst>
              </p:cNvPr>
              <p:cNvSpPr txBox="1"/>
              <p:nvPr/>
            </p:nvSpPr>
            <p:spPr bwMode="auto">
              <a:xfrm>
                <a:off x="2070100" y="3150306"/>
                <a:ext cx="5016500" cy="2033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xz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yz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zx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zz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9251" name="Object 3">
                <a:extLst>
                  <a:ext uri="{FF2B5EF4-FFF2-40B4-BE49-F238E27FC236}">
                    <a16:creationId xmlns:a16="http://schemas.microsoft.com/office/drawing/2014/main" id="{1B4D7570-7CE7-9A67-7A8D-822C4BBD4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0100" y="3150306"/>
                <a:ext cx="5016500" cy="203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9254" name="Object 6">
                <a:extLst>
                  <a:ext uri="{FF2B5EF4-FFF2-40B4-BE49-F238E27FC236}">
                    <a16:creationId xmlns:a16="http://schemas.microsoft.com/office/drawing/2014/main" id="{585646C9-59BE-6596-1E1D-CEB2322DF3EC}"/>
                  </a:ext>
                </a:extLst>
              </p:cNvPr>
              <p:cNvSpPr txBox="1"/>
              <p:nvPr/>
            </p:nvSpPr>
            <p:spPr bwMode="auto">
              <a:xfrm>
                <a:off x="5351463" y="2012582"/>
                <a:ext cx="2420937" cy="56673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9254" name="Object 6">
                <a:extLst>
                  <a:ext uri="{FF2B5EF4-FFF2-40B4-BE49-F238E27FC236}">
                    <a16:creationId xmlns:a16="http://schemas.microsoft.com/office/drawing/2014/main" id="{585646C9-59BE-6596-1E1D-CEB2322DF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1463" y="2012582"/>
                <a:ext cx="2420937" cy="5667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C73ED4C3-71D5-F8B4-85E5-04E1603D92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67AF2ACA-EE3E-5D3B-2895-A86CC2C24B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8BF5F24-AED9-920D-3DEC-FCECFF7B5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F303118-A8A6-71E8-67E2-3E22743C9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0C004271-EB00-BCFC-040F-36B9C5E23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267A580-F398-E7CF-317A-7445379751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9816FFF-48A6-EC32-2C7A-244CDE883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B4E4DE5-D78F-D8AE-6FC8-5B30A07A7F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D933839B-C872-31F0-D614-BE45D38BE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442E24E-B257-DAEB-8C37-2AEC7F7CDC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E2255CD-E89D-107D-C3AF-DF643A5EA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0F4572D-8662-E5F6-7250-043B0BC7E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CA9D512-831C-9209-03DE-C55F2F858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61FB26F-4980-1D50-F58F-520EB219A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DE5F493F-35BF-D712-60B5-8AFB9828C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E98800E-7075-F829-A6EB-8C5D2A070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CD544F-42F6-AF70-9DE0-095FDD0C5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FE795FC-06E8-C78F-09B1-6C3A448FDC66}"/>
                  </a:ext>
                </a:extLst>
              </p:cNvPr>
              <p:cNvSpPr txBox="1"/>
              <p:nvPr/>
            </p:nvSpPr>
            <p:spPr bwMode="auto">
              <a:xfrm>
                <a:off x="2193925" y="5364163"/>
                <a:ext cx="3995738" cy="1189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FE795FC-06E8-C78F-09B1-6C3A448FD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3925" y="5364163"/>
                <a:ext cx="3995738" cy="11890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6">
            <a:extLst>
              <a:ext uri="{FF2B5EF4-FFF2-40B4-BE49-F238E27FC236}">
                <a16:creationId xmlns:a16="http://schemas.microsoft.com/office/drawing/2014/main" id="{35CD0073-3BE4-CC32-C741-9BC3C488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889" y="4755096"/>
            <a:ext cx="62632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dirty="0">
                <a:latin typeface="+mj-lt"/>
              </a:rPr>
              <a:t>The General Fourier Conduction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/>
              <p:nvPr/>
            </p:nvSpPr>
            <p:spPr bwMode="auto">
              <a:xfrm>
                <a:off x="1600200" y="1152646"/>
                <a:ext cx="3352800" cy="1052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12">
                <a:extLst>
                  <a:ext uri="{FF2B5EF4-FFF2-40B4-BE49-F238E27FC236}">
                    <a16:creationId xmlns:a16="http://schemas.microsoft.com/office/drawing/2014/main" id="{9453D73D-C8BA-473E-2774-5E86D842E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52646"/>
                <a:ext cx="3352800" cy="10525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6A543673-58ED-F000-5499-F169789B85DA}"/>
              </a:ext>
            </a:extLst>
          </p:cNvPr>
          <p:cNvSpPr/>
          <p:nvPr/>
        </p:nvSpPr>
        <p:spPr bwMode="auto">
          <a:xfrm>
            <a:off x="2941968" y="1185229"/>
            <a:ext cx="457200" cy="7620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EA28F74-CCE6-0C94-AFB9-A55BC76B42DB}"/>
                  </a:ext>
                </a:extLst>
              </p:cNvPr>
              <p:cNvSpPr txBox="1"/>
              <p:nvPr/>
            </p:nvSpPr>
            <p:spPr bwMode="auto">
              <a:xfrm>
                <a:off x="2514600" y="2057400"/>
                <a:ext cx="2420937" cy="566737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e>
                      </m:acc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1EA28F74-CCE6-0C94-AFB9-A55BC76B4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2057400"/>
                <a:ext cx="2420937" cy="5667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148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/>
      <p:bldP spid="309254" grpId="0" animBg="1"/>
      <p:bldP spid="3" grpId="0"/>
      <p:bldP spid="5" grpId="0" animBg="1"/>
      <p:bldP spid="23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2458</TotalTime>
  <Words>1134</Words>
  <Application>Microsoft Office PowerPoint</Application>
  <PresentationFormat>On-screen Show (4:3)</PresentationFormat>
  <Paragraphs>129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41" baseType="lpstr">
      <vt:lpstr>Arial</vt:lpstr>
      <vt:lpstr>Calibri</vt:lpstr>
      <vt:lpstr>Cambria Math</vt:lpstr>
      <vt:lpstr>CMBX12</vt:lpstr>
      <vt:lpstr>CMR12</vt:lpstr>
      <vt:lpstr>CMTI12</vt:lpstr>
      <vt:lpstr>CommercialScript BT</vt:lpstr>
      <vt:lpstr>Script MT Bold</vt:lpstr>
      <vt:lpstr>Segoe Script</vt:lpstr>
      <vt:lpstr>Symbol</vt:lpstr>
      <vt:lpstr>Tempus Sans ITC</vt:lpstr>
      <vt:lpstr>Times New Roman</vt:lpstr>
      <vt:lpstr>Times-Bold</vt:lpstr>
      <vt:lpstr>TimesLTStd-Roman-Identity-H</vt:lpstr>
      <vt:lpstr>TimesNewRoman,Bold</vt:lpstr>
      <vt:lpstr>Times-Roman</vt:lpstr>
      <vt:lpstr>Viner Hand ITC</vt:lpstr>
      <vt:lpstr>Blank Presentation</vt:lpstr>
      <vt:lpstr>Bitmap Image</vt:lpstr>
      <vt:lpstr>Chip Level Thermal Management</vt:lpstr>
      <vt:lpstr> Chip Level Thermal Management</vt:lpstr>
      <vt:lpstr>Thermal Management View of A  Chip</vt:lpstr>
      <vt:lpstr>Thermal Management View of A  Chip</vt:lpstr>
      <vt:lpstr>Thermal Management View of A  Chip</vt:lpstr>
      <vt:lpstr>Thermal Management View of A  Chip</vt:lpstr>
      <vt:lpstr>The Die Saviour Concept</vt:lpstr>
      <vt:lpstr>Another Newton’s Experience</vt:lpstr>
      <vt:lpstr>Fourier's Interpretation of Newton’s Experience</vt:lpstr>
      <vt:lpstr>From Newton (1701) to Fourier (1822)</vt:lpstr>
      <vt:lpstr>Newtons Law of Cooling by Fourier</vt:lpstr>
      <vt:lpstr>19th Century Fourier’s Energy Balance Equation </vt:lpstr>
      <vt:lpstr>20th Century Thermal Energy Balance Equation for A Control Mass</vt:lpstr>
      <vt:lpstr>The Rate of Change in Energy of A Control Mass</vt:lpstr>
      <vt:lpstr>Additional Action (Energy) Term by Fourier</vt:lpstr>
      <vt:lpstr>PowerPoint Presentation</vt:lpstr>
      <vt:lpstr>The Thermal Energy Balance Equation</vt:lpstr>
      <vt:lpstr>PowerPoint Presentation</vt:lpstr>
      <vt:lpstr>Fourier’s Constitutive Equation for  the Heat Flux</vt:lpstr>
      <vt:lpstr>Fourier’s law of Heat Conduction : 1822</vt:lpstr>
      <vt:lpstr>Local Heat Flux during Conduction</vt:lpstr>
      <vt:lpstr>Fourier’s Constitutive Equation for  an Electronic Processor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238</cp:revision>
  <cp:lastPrinted>2002-07-26T02:11:33Z</cp:lastPrinted>
  <dcterms:created xsi:type="dcterms:W3CDTF">2002-07-26T01:39:54Z</dcterms:created>
  <dcterms:modified xsi:type="dcterms:W3CDTF">2026-08-05T04:00:35Z</dcterms:modified>
</cp:coreProperties>
</file>