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2.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1"/>
  </p:notesMasterIdLst>
  <p:sldIdLst>
    <p:sldId id="1388" r:id="rId2"/>
    <p:sldId id="1398" r:id="rId3"/>
    <p:sldId id="1404" r:id="rId4"/>
    <p:sldId id="1399" r:id="rId5"/>
    <p:sldId id="1405" r:id="rId6"/>
    <p:sldId id="1403" r:id="rId7"/>
    <p:sldId id="1400" r:id="rId8"/>
    <p:sldId id="1401" r:id="rId9"/>
    <p:sldId id="1402" r:id="rId10"/>
    <p:sldId id="1406" r:id="rId11"/>
    <p:sldId id="1407" r:id="rId12"/>
    <p:sldId id="1412" r:id="rId13"/>
    <p:sldId id="1413" r:id="rId14"/>
    <p:sldId id="1408" r:id="rId15"/>
    <p:sldId id="1409" r:id="rId16"/>
    <p:sldId id="1410" r:id="rId17"/>
    <p:sldId id="1414" r:id="rId18"/>
    <p:sldId id="1415" r:id="rId19"/>
    <p:sldId id="1411" r:id="rId20"/>
    <p:sldId id="1416" r:id="rId21"/>
    <p:sldId id="1430" r:id="rId22"/>
    <p:sldId id="1417" r:id="rId23"/>
    <p:sldId id="1418" r:id="rId24"/>
    <p:sldId id="1167" r:id="rId25"/>
    <p:sldId id="1168" r:id="rId26"/>
    <p:sldId id="1395" r:id="rId27"/>
    <p:sldId id="1396" r:id="rId28"/>
    <p:sldId id="461" r:id="rId29"/>
    <p:sldId id="1431" r:id="rId30"/>
    <p:sldId id="1432" r:id="rId31"/>
    <p:sldId id="1433" r:id="rId32"/>
    <p:sldId id="1434" r:id="rId33"/>
    <p:sldId id="1435" r:id="rId34"/>
    <p:sldId id="1436" r:id="rId35"/>
    <p:sldId id="1441" r:id="rId36"/>
    <p:sldId id="1437" r:id="rId37"/>
    <p:sldId id="1438" r:id="rId38"/>
    <p:sldId id="1439" r:id="rId39"/>
    <p:sldId id="1440" r:id="rId40"/>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FFFF"/>
    <a:srgbClr val="FFCCCC"/>
    <a:srgbClr val="000099"/>
    <a:srgbClr val="FF6600"/>
    <a:srgbClr val="99CCFF"/>
    <a:srgbClr val="777777"/>
    <a:srgbClr val="76863A"/>
    <a:srgbClr val="FF0066"/>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4" autoAdjust="0"/>
    <p:restoredTop sz="82490" autoAdjust="0"/>
  </p:normalViewPr>
  <p:slideViewPr>
    <p:cSldViewPr>
      <p:cViewPr varScale="1">
        <p:scale>
          <a:sx n="73" d="100"/>
          <a:sy n="73" d="100"/>
        </p:scale>
        <p:origin x="1479" y="33"/>
      </p:cViewPr>
      <p:guideLst>
        <p:guide orient="horz" pos="2160"/>
        <p:guide pos="2880"/>
      </p:guideLst>
    </p:cSldViewPr>
  </p:slideViewPr>
  <p:outlineViewPr>
    <p:cViewPr>
      <p:scale>
        <a:sx n="33" d="100"/>
        <a:sy n="33" d="100"/>
      </p:scale>
      <p:origin x="0" y="-8166"/>
    </p:cViewPr>
  </p:outlineViewPr>
  <p:notesTextViewPr>
    <p:cViewPr>
      <p:scale>
        <a:sx n="100" d="100"/>
        <a:sy n="100" d="100"/>
      </p:scale>
      <p:origin x="0" y="0"/>
    </p:cViewPr>
  </p:notesTextViewPr>
  <p:sorterViewPr>
    <p:cViewPr varScale="1">
      <p:scale>
        <a:sx n="1" d="1"/>
        <a:sy n="1" d="1"/>
      </p:scale>
      <p:origin x="0" y="-136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4-05T03:28:52.082"/>
    </inkml:context>
    <inkml:brush xml:id="br0">
      <inkml:brushProperty name="width" value="0.05292" units="cm"/>
      <inkml:brushProperty name="height" value="0.05292" units="cm"/>
      <inkml:brushProperty name="color" value="#FF0000"/>
    </inkml:brush>
  </inkml:definitions>
  <inkml:trace contextRef="#ctx0" brushRef="#br0">5664 15618 1796 0,'0'0'40'0,"-6"6"8"0,0-4 1 0,6-2 1 15,-6 3-40-15,0 2-10 0,6-5 0 0,0 0 0 0,-6 3 12 0,6-3 0 16,0 0 0-16,0 0 0 0,0 0-12 0,-6 3 0 16,6-3 0-16,0 0 0 0,0 0 0 0,0 0 0 15,-6 2 0-15,6-2 0 16,-6 5-115-16,0-2-18 0,6-3-4 0,-15-5-1 0</inkml:trace>
</inkml:ink>
</file>

<file path=ppt/ink/ink3.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119.05797" units="1/cm"/>
          <inkml:channelProperty channel="Y" name="resolution" value="69.67742" units="1/cm"/>
          <inkml:channelProperty channel="T" name="resolution" value="1" units="1/dev"/>
        </inkml:channelProperties>
      </inkml:inkSource>
      <inkml:timestamp xml:id="ts0" timeString="2024-01-10T05:30:59.632"/>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1" timeString="2024-01-10T05:31:09.734"/>
    </inkml:context>
  </inkml:definitions>
  <inkml:trace contextRef="#ctx0" brushRef="#br0">8930 19025 0</inkml:trace>
  <inkml:trace contextRef="#ctx1" brushRef="#br0">19329 15587 134 0,'4'-22'69'0,"-3"4"-16"16,-2 6-53-16,1 12-19 15,0 0-22-15,0 0-30 0,17 12-2 16,-17-12 22-16,15 19 51 16</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8T06:33:51.069"/>
    </inkml:context>
    <inkml:brush xml:id="br0">
      <inkml:brushProperty name="width" value="0.05292" units="cm"/>
      <inkml:brushProperty name="height" value="0.05292" units="cm"/>
      <inkml:brushProperty name="color" value="#FF0000"/>
    </inkml:brush>
  </inkml:definitions>
  <inkml:trace contextRef="#ctx0" brushRef="#br0">7822 15361 123 0,'-9'-19'49'0,"1"3"-11"0,2 3-49 16,6 13-19-16,-10-11-8 31,10 11-7-31,0 0-3 0,0 0 11 0</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31T05:29:40.954"/>
    </inkml:context>
    <inkml:brush xml:id="br0">
      <inkml:brushProperty name="width" value="0.05292" units="cm"/>
      <inkml:brushProperty name="height" value="0.05292" units="cm"/>
      <inkml:brushProperty name="color" value="#FF0000"/>
    </inkml:brush>
  </inkml:definitions>
  <inkml:trace contextRef="#ctx0" brushRef="#br0">7906 14882 248 0,'0'0'93'15,"1"-11"5"-15,-1 11-57 16,0 0-8-16,0 0-8 15,0 0-21-15,0 0-35 16,0 0-54-16,0 0-7 16,0 0-9-16,-1 11-2 15,1-11 0-15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14T05:31:11.374"/>
    </inkml:context>
    <inkml:brush xml:id="br0">
      <inkml:brushProperty name="width" value="0.035" units="cm"/>
      <inkml:brushProperty name="height" value="0.035" units="cm"/>
    </inkml:brush>
  </inkml:definitions>
  <inkml:trace contextRef="#ctx0" brushRef="#br0">0 153 11371,'0'0'7655,"33"-9"-7719,-23-15-4388,6-20-2947,-6 11 3683,-6-9 353</inkml:trace>
</inkml:ink>
</file>

<file path=ppt/ink/ink7.xml><?xml version="1.0" encoding="utf-8"?>
<inkml:ink xmlns:inkml="http://www.w3.org/2003/InkML">
  <inkml:definitions>
    <inkml:context xml:id="ctx0">
      <inkml:inkSource xml:id="inkSrc0">
        <inkml:traceFormat>
          <inkml:channel name="X" type="integer" max="19200" units="cm"/>
          <inkml:channel name="Y" type="integer" max="12032" units="cm"/>
          <inkml:channel name="F" type="integer" max="4096" units="dev"/>
          <inkml:channel name="T" type="integer" max="2.14748E9" units="dev"/>
        </inkml:traceFormat>
        <inkml:channelProperties>
          <inkml:channelProperty channel="X" name="resolution" value="635.7616" units="1/cm"/>
          <inkml:channelProperty channel="Y" name="resolution" value="636.61377" units="1/cm"/>
          <inkml:channelProperty channel="F" name="resolution" value="0" units="1/dev"/>
          <inkml:channelProperty channel="T" name="resolution" value="1" units="1/dev"/>
        </inkml:channelProperties>
      </inkml:inkSource>
      <inkml:timestamp xml:id="ts0" timeString="2026-10-12T07:15:40.222"/>
    </inkml:context>
    <inkml:brush xml:id="br0">
      <inkml:brushProperty name="width" value="0.05292" units="cm"/>
      <inkml:brushProperty name="height" value="0.05292" units="cm"/>
      <inkml:brushProperty name="color" value="#FF0000"/>
    </inkml:brush>
  </inkml:definitions>
  <inkml:trace contextRef="#ctx0" brushRef="#br0">10047 5534 416 0,'0'0'0'0,"0"0"0"0,0 0 0 15,0 0 22-15,0 0 1 0,0 0-1 0,0 0 1 0,0 0-13 16,29 19 0-16,-29-19 0 0,8 7 1 15,-5 0-1-15,-3-7 0 0,8 5 0 0,-8-5 0 0,5 6 17 0,-5-6 0 16,0 0 0-16,0 0 0 0,0 0-1 16,0 0 1-16,0 0 0 0,0 0 0 0,0 0-15 0,0 0 0 15,0 0 0-15,0 0 1 0,0 0-1 16,0 0 0-16,0 0 0 0,0 0 1 0,-8 5-4 0,8-5 0 16,-8-5 0-16,8 5 1 0,-11-3-1 0,3 0 0 15,8 3 0-15,-11-8 0 0,4 4-1 0,3 4 0 0,-4-4 0 16,1 1 0-16,7 3-1 0,-8-8 1 0,0 8 0 15,2-7 0-15,0 4-1 0,1-2 1 16,-3 2 0-16,2-2 0 0,1 2-1 0,-5 0 1 16,4-2-1-16,0 2 1 0,-2 0-12 0,0 3 1 15,1-3-1-15,-4 1 1 0,3 2-1 0,-3 0 1 0,0 0-1 16,0 2 1-16,0 1 8 0,0-3 1 0,-4 3-1 16,4 0 1-16,-1 2-1 0,-1-2 1 0,0 2-1 0,2 1 1 15,0-1-1-15,-3 5 0 0,-1-6 0 16,3 3 1-16,-1-3-1 0,2 4 0 0,-2-1 0 15,2 1 0-15,-3 0-1 0,3 1 0 0,-2-1 0 0,2-2 0 0,0 2 0 16,0 0 0-16,0 3 0 0,-1 0 0 0,3 0 4 16,1 0 1-16,0 4 0 0,0-4 0 15,2 1-1-15,1 6 1 0,-1-4-1 0,-1 5 1 16,6-5 0-16,-2 5 1 0,-1-3-1 0,3 2 1 0,-1 1-1 0,1 1 0 16,1 2 0-16,0-3 1 0,1 0 1 0,1 4 0 15,-1-4 0-15,3 1 1 0,-1-1-1 0,0 0 0 16,2 0 0-16,-1-1 0 15,3-3 0-15,-1 3 1 0,2-4 0 0,0 2 0 0,0-2-1 16,3 0 1-16,-1-1 0 0,1 1 0 0,1 1-2 16,3-4 1-16,-4 0-1 0,0-3 1 0,0 1-1 0,2-1 1 15,-2 3-1-15,2-3 1 0,-1-2-2 16,3 2 0-16,-4 0 0 0,3-5 0 0,0 1 0 0,2-1 0 0,0 1 0 16,1 0 0-16,2-3-2 0,1-1 0 15,-1 0 0-15,1-1 0 0,-4 1 0 0,2 0 0 0,1-4 0 0,0 1 0 16,0 0-1-16,1 2 1 0,-1-6-1 0,0 2 1 15,4-1-1-15,-6 1 1 16,2-4-1-16,0 1 1 0,0-3 3 0,-1 0 1 16,1 0-1-16,3 0 1 0,-3-5-1 0,-5 5 0 0,5-4 0 0,-4 1 1 0,4-2-14 15,-3 2 0-15,1 0 0 16,-4-4 0-16,-1 3 0 0,0-1 0 0,-1-2 0 0,-3 3 1 0,0-3 19 0,-4 1 0 16,0 1 0-1,-1-3 1-15,-3 1-1 0,-3-4 0 0,1 6 0 16,-1-6 1-1,-4 2-9-15,3 1 0 0,-3-3 0 0,-1 3 0 0,0-4 0 0,-1 4 0 0,-1-1 0 0,1 1 0 0,1 0 1 0,-3 0 0 16,0 1 0-16,0 1 1 0,-1 1-1 0,1 2 0 16,0-2 0-16,-1 2 0 0,-1 0-1 0,0-2 0 0,-1 5 0 15,3 1 1-15,-4 2-1 0,1 0 0 0,1 0 0 16,-1 5 1-16,-5 0-4 0,0 0 1 0,-3 3 0 16,-4 3 0-1,-4 0-1-15,-9 5 1 0,-4 3 0 0,-5 0 0 0,-7 7-42 0,-6 4 1 0,-7 2 0 16,-3 1 0-1,-7 0-1-15,0-3 1 0,-19-4 0 0,7-10 0 16,45-8-455-16,45 0 489 0,0 0 0 0,-62-3-489 0,-17-5-486 16,1-3 977-16,78 11-26 0</inkml:trace>
  <inkml:trace contextRef="#ctx0" brushRef="#br0" timeOffset="6641.6">4199 5996 92 0,'0'0'0'0,"0"0"0"0,0 0 0 0,0 0 74 0,0 0 1 15,0 0-1-15,0 0 1 0,0 0-1 0,-25 3 0 0,25-3 0 16,-12 0 1-16,6 0-63 0,1-3 1 0,-3 3 0 15,2-2 0-15,-2 1-1 0,2-1 1 0,1 2-1 16,-3-3 1-16,2 0-2 0,1-2 0 0,5 5 0 16,-6-3 1-16,6 3-1 0,-8-8 0 0,8 8 0 15,0 0 0-15,-8-8-6 0,8 8 1 0,0 0-1 0,0 0 1 16,-7-6-1-16,7 6 0 0,0 0 0 0,0 0 1 16,-4-3-10-16,4 3 1 0,0 0 0 0,-12-4 0 15,12 4-1-15,-6 0 1 0,6 0 0 0,-5-1 0 0,5 1 4 16,-11 0 0-16,11 0 0 0,-8 0 0 0,8 0-1 15,0 0 1-15,-6 0 0 0,6 0 0 0,0 0-2 16,0 0 1-16,-5 0 0 0,5 0 0 0,0 0 0 16,0 0 0-16,0 0 0 0,0 0 0 0,0 0 1 0,0 0 1 15,0 0-1-15,0 0 1 0,0 0-1 0,-6-3 0 16,6 3 0-16,0 0 1 0,-8 3-2 0,8-3 1 16,-6 1-1-16,6-1 1 0,-8 7-1 0,0-4 0 15,1-2 0-15,3 3 1 0,-4 2-1 16,1-4 0-16,-1 1 0 0,0 3 1 0,2-3-1 0,-5 2 0 0,6-2 0 15,-4 2 1-15,-1-2 2 0,4 2 0 16,-2-2 0-16,-2 3 0 0,1-3-1 0,2 2 1 16,0 0 0-16,-1 1 0 0,-2-1-1 0,2 1 0 15,-3 1 0-15,3 1 0 0,-3-4 0 0,0 3 0 0,0 1 0 16,0-2 0-16,-5 2-2 0,1 0 1 0,1 3 0 0,3 0 0 16,-5 3-1-16,2-6 1 0,3 6-1 0,-4-3 1 15,1 1-1-15,3-1 1 0,0 0-1 0,0-3 1 16,1 0-1-16,-1 1 1 0,2 2-1 0,1-3 1 15,0 0 2-15,0 3 0 0,2-5 0 16,1 5 0-16,-2-3 0 0,-1 3 0 0,5 1 0 0,-5-1 0 0,5 4 1 16,-2 3 1-16,-1-4 0 0,1 5 0 0,-1-3-1 15,1 1 1-15,-1 2 0 0,3 2 0 0,-2 0 0 16,2 1 1-16,0-2-1 0,1-1 1 0,2 3-1 0,-3-4 1 16,3 1-1-16,-3 0 1 15,6-2 1-15,-3-2 1 0,0 0-1 0,3 1 1 0,-3 2-1 0,5-1 0 16,-2 2 0-16,0 0 1 15,-1-2-2-15,1 2 1 0,0 0-1 0,0 4 1 0,-1-4-1 0,1 1 0 0,0-1 0 16,0 3 1-16,2 1-3 16,-2-4 1-16,0 0 0 0,2 3 0 0,-2 0-1 0,1-2 1 0,0 3 0 15,-1-1 0-15,1 0-1 0,-3 0 1 16,2-3-1-16,4 3 1 0,-2-4-1 0,-2 2 1 16,0 1-1-16,2 1 1 0,1-3-3 0,-1-2 1 15,0 4 0-15,1 0 0 0,0 1-1 0,2 0 1 0,-3 3-1 16,1-3 1-16,2 1-1 0,0-1 1 0,3-3-1 15,-3 0 1-15,3 0-1 0,0 1 0 0,4-5 0 16,-4 4 1-16,3-5-1 0,2 5 0 16,1-3 0-16,2 1 1 0,1-3-1 0,-3 2 0 15,5 0 0-15,-3-3 0 0,0-1-2 0,4 1 1 0,-6-2 0 16,2 0 0-16,0-1-1 0,0-1 1 0,-1-1-1 0,-2 3 1 0,1-5 2 16,-1 2 0-1,-2-4 0-15,-1 0 1 0,4-1-1 0,-2-1 0 0,0 1 0 16,5 0 0-16,0-3-1 0,4-3 0 0,1 0 0 15,1-2 1-15,4-1-1 0,0-2 0 0,-1-3 0 0,1 0 0 0,0-3 1 0,0-2 1 16,0-3-1-16,-1-2 1 0,-2 2-1 0,3-3 1 16,-1-3-1-1,-2 1 1-15,1-5-2 0,-2-1 1 0,1 2-1 0,0-2 1 0,-4 0-1 16,1-4 0-16,-2 1 0 0,1 0 1 0,-1 0 0 16,-6-4 1-16,1 1 0 0,-1-5 0 0,-2 0-1 15,1-5 1-15,-4 1-1 0,0-12 1 16,0 7-1-16,0 5 1 0,-3 1 0 0,-2 0 0 15,2 3-1-15,-5-4 1 0,-1 1 0 0,1 3 0 16,-3 4 0-16,0-2 0 0,0-6 0 0,-5 9 0 16,2 6 0-16,-5 0 0 0,5 4 0 0,-5-2 0 15,-3 4-2-15,0-1 1 0,0 0 0 0,-7 2 0 16,3 1-1-16,-3-5 1 0,-1 2-1 0,-3 3 1 0,-4-4 0 16,3 4 1-16,-8-5 0 0,3 4 0 0,-2-1-1 15,-18-6 1-15,10 9 0 0,1 2 0 0,-1 3-1 16,-1 2 1-16,-3 3 0 0,-5 5 0 0,1 1-1 15,-13 7 1-15,-3 4 0 0,-9 8 0 0,-10 0-3 16,-5 13 0-16,-8 7 0 0,-6 10 1 0,-4 3-1 0,-4 9 0 16,-4 2 0-16,-3 6 0 0,75-31-1 0,40-33-1190 0</inkml:trace>
  <inkml:trace contextRef="#ctx0" brushRef="#br0" timeOffset="11494.19">3926 7459 140 0,'0'0'0'0,"0"0"0"0,0 0 0 15,0 0 74-15,0 0 0 0,0 0 0 0,0 0 0 0,0 0-1 16,0 0 1-16,0 0 0 0,0 0 0 0,0 0-60 16,0 0 0-16,0 0 0 0,-24-18 1 0,24 18-1 15,-8-6 0-15,8 6 0 0,-6-8 0 0,6 8-3 16,-8-11 1-16,5 6 0 0,-2-3 0 0,2 5-1 16,0-5 1-16,-1 2 0 0,4 6 0 0,-4-8-8 0,4 8 1 15,-4-8-1-15,4 8 1 0,0 0-1 16,-4-6 0-16,4 6 0 0,0 0 1 0,0 0-8 0,1-7 1 15,-1 7 0-15,0 0 0 0,0 0 0 0,0 0 0 16,0 0 0-16,7-1 0 0,-7 1 1 0,8 0 1 16,-8 0-1-16,11 0 1 0,-5 0-1 0,4 0 1 0,1 0-1 15,0 0 1-15,3 0 1 0,0 0 0 0,1 0 0 16,1 0 1-16,1-3-1 0,-1 3 0 0,1 3 0 16,2-3 0-16,4 0 0 0,-4 1 1 0,3 1-1 15,3 3 1-15,2-2-1 0,0-1 1 0,2 1-1 16,1 3 1-16,3-3-2 0,-3 5 1 0,7-3-1 15,4 1 1-15,-1-1-1 0,9 3 1 0,2 1-1 0,3-1 1 16,5-1-1-16,-4 4 1 0,4-3-1 16,1 0 1-16,4-1-1 0,2 0 0 0,4 1 0 0,-1-5 1 15,0 0 3-15,1 2 1 0,-3-5-1 0,4 0 1 0,4 0-1 16,28-5 0-16,-25 3 0 0,5-2 1 0,-4-4 0 16,5 1 0-16,-1 0 0 15,1-1 1-15,-2-2-1 0,4 5 0 0,0-3 0 16,-2 1 0-16,2 0 0 0,-1 1 1 0,-2 1 0 0,-1-1 0 15,4 4-1-15,-2-1 1 0,-1-3-1 0,3 4 1 16,-2-1 1-16,-2 0 1 0,-1 0 0 0,2 3 0 0,-2-2-1 16,-2 2 1-16,5-3-1 0,-1 3 1 0,-5 0-1 15,4-3 1-15,-1 0 0 0,0 1 0 0,2 2-1 16,-6-3 1-16,1 0-1 0,0-1 1 0,1 3 0 0,-1-2 0 16,0 3 0-16,0-5 0 0,-4 3-1 0,1 1 1 15,0 1 0-15,2-3 0 0,-4 3-2 0,2-5 1 0,1 3 0 16,-1 1 0-16,-2-2-1 0,1 3 1 0,-1 0 0 15,0-5 0-15,0 2-1 0,-3 1 1 0,2 0-1 16,-6 2 1-16,1-4-1 0,-3 2 0 0,2 1 0 16,-2-1 1-16,-5 0 13 0,4 2 0 15,-7 0 0-15,-2-3 1 0,0 0-1 0,-5 0 0 0,3 1 0 0,-4 2 0 16,-1-3-8-16,-5 0 0 0,-7 1 0 16,4 1 0-16,-9-1 0 0,-1-1 0 0,-2 3 0 15,-2-5 0-15,-2 2-2 0,-1 0 0 16,-3 0 0-16,-2 0 0 0,1 1 0 0,-4-1 0 0,4 0 0 15,-6 1 0-15,1 2-3 0,-3-1 1 0,1 1 0 16,-2-2 0-16,-1 2-1 0,-2-3 1 0,2 0-1 16,0 1 1-16,-1 2 2 0,1-2 1 0,-8 2 0 15,8-1 0-15,-8 1-1 0,0 0 1 0,0 0 0 0,0 0 0 0,0 0-1 0,-8 3 0 16,8-3 0 0,-7 2 0-16,7-2-1 0,-8 0 1 0,8 0 0 0,0 0 0 0,-6 3-54 15,6-3 1-15,0 0-1 0,0 0 1 0,-10 0-1 0,4 0 1 16,0-3-1-16,-4-1 1 0,-4 0 88 0,-4-3 0 15,-1-1 0-15,-6 1 1 16,-21-19-46-16,46 26-1341 0</inkml:trace>
  <inkml:trace contextRef="#ctx0" brushRef="#br0" timeOffset="12289.42">8984 5844 383 0,'0'0'0'0,"0"0"0"0,0 0 0 0,0 0 95 15,0 0 1-15,0 0-1 0,0 0 1 0,0 0-34 0,0 0 1 16,0 0 0-16,25 8 0 0,-20-5-1 0,-5-3 1 16,11 0 0-16,-5 0 0 0,2-3-49 0,3 3 1 15,-3 0-1-15,3 0 1 0,-3 0-1 0,3 3 0 16,-1-3 0-16,3 0 1 0,1 0-13 0,-3 2 1 0,3-1 0 16,1 4 0-16,1-2-1 0,-1 0 1 0,3 2-1 15,1 1 1-15,-3-1-9 0,4 1 0 0,3 2 0 16,-4-3 1-16,3 5-1 0,2-6 1 0,1 3-1 15,4-3 1-15,-4 3-1 0,7-3 0 0,0 0 0 16,1 0 1-16,2 0-1 0,6-1 0 0,2 0 0 16,3 0 1-16,5-1 2 0,-2 1 1 0,3-3 0 0,2 0 0 15,-1 0 0-15,-1 0 0 0,-3-3 0 0,2 1 0 16,-5-1 4-16,2-3 0 0,-1 2 0 0,-2 0 1 16,1 0-1-16,-5 0 0 0,1-3 0 0,-3 3 0 0,-2-3-2 15,-2 3 1-15,1-3-1 0,-3 2 1 0,-6-1-1 16,2 1 0-16,-4 2 0 0,-2-3 1 0,-1 1-1 15,-3 2 1-15,0-2-1 0,-2 2 1 0,-1 0-1 16,-5 0 0-16,1 0 0 0,-6 1 1 0,-6 2 0 16,8-3 1-16,-8 3 0 0,0 0 0 0,-8-7-1 15,2 9 1-15,-2-4-1 0,1 4 1 16,3-4 2-16,4 2 1 0,-10 2-1 0,10-2 1 0,0 0-5 0,0 0-1012 16</inkml:trace>
  <inkml:trace contextRef="#ctx0" brushRef="#br0" timeOffset="12812.26">10017 5880 388 0,'0'0'0'0,"0"0"0"0,0 0 0 0,0 0 97 0,0 0 0 0,0 0 0 0,0 0 0 0,0 0-71 16,0 0 1-16,0 0 0 0,0 0 0 0,0 0-1 0,-28 11 1 0,23-9-1 0,5-2 1 16,-13 6-15-16,7-3 0 15,-2 2 0-15,-2 2 1 0,1-3-1 0,-1 4 0 0,-1 2 0 0,0 1 0 0,3 1-9 31,-8 1 0-31,2 0 0 0,0 1 0 0,-4 0 0 16,2 5 0-16,0-3 0 0,-4 2 0 0,4-3-9 0,-2 3 1 16,-1 1 0-16,4-2 0 0,-5 2 0 0,6-3 0 0,-3-2 0 0,6 1 0 0,-2-4 1 15,2-7 1-15,1 3 0 0,1-4 0 0,2-2 0 0,1-1 0 32,1-1 0-32,5 1 0 0,-5-11 1 0,5 0 1 15,5 0 0-15,-2-4 0 0,9-24 1 0,-12 39-780 0</inkml:trace>
  <inkml:trace contextRef="#ctx0" brushRef="#br0" timeOffset="13116.16">9742 5982 445 0,'0'0'0'0,"0"0"0"0,0 0 0 15,0 0 111-15,0 0 0 0,0 0 0 0,0 0 0 16,0 0-92-16,0 0 1 0,29 14 0 0,-29-14 0 15,8 0-1-15,-8 0 1 0,11 3-1 0,-6-3 1 16,1 0-8-16,1 0 0 0,-7 0 0 0,12 3 1 16,-5-1-1-16,1-1 0 0,-1 4 0 0,1 0 0 0,0 1-3 15,2 2 1-15,-2 0 0 0,3 3 0 0,-3 0-1 16,1-1 1-16,3 2-1 0,-1 1 1 0,0 0-9 0,0 1 0 16,2-3 0-16,-2 0 1 0,0 0-1 0,3 0 0 15,-6 0 0-15,3-3 1 0,-5 0-3 0,2 2 0 16,0-2 0-16,0-4 0 0,0 3 0 0,-1-4 0 15,1 0 0-15,-2 2 1 0,2-2 1 16,-2-3 1-16,2 0-1 0,0 0 1 0,-8 0-2 0,0 0-922 16</inkml:trace>
  <inkml:trace contextRef="#ctx0" brushRef="#br0" timeOffset="13623.78">9801 6050 456 0,'0'0'0'0,"0"0"0"0,0 0 0 16,0 0 114-16,0 0 0 0,0 0 0 0,0 27 0 0,0-27-93 15,0 6 1-15,0-6 0 0,3 8 0 0,-3-8-1 0,4 8 1 16,-4-8-1-1,4 6 1-15,-4-6-7 0,7 10 1 0,-3-4 0 16,1 0 0-16,2 2-1 0,-3 0 1 0,3-2-1 0,1 6 1 0,-4-1-7 0,3 1 0 16,-1-1 0-16,2 4 1 0,-5-4-1 15,2 0 0-15,1 3 0 0,-1 2 0 0,-2 1-8 16,-1-2 1-16,1 4-1 0,0-4 1 0,0 6-1 0,1-2 1 16,-3 0-1-16,-1 2 1 0,3 1-3 0,-3-2 0 15,0 6 0-15,0-1 0 0,0 0 0 0,-3 2 0 0,2 2 0 16,-1-4 1-16,0 2 1 0,2-2 1 0,-3-3-1 15,0 4 1-15,-2 1-1 16,5-2 0-16,-6-3 0 0,3 0 1 0,-2-4 2 0,2 1 1 0,-2 0-1 16,2-5 1-16,-2-3-1 15,2 2 1-15,0-4-1 0,0-1 1 0,1 0-1 0,0-2 0 0,2-6 0 0,-1 8 0 16,1-8-1-16,-3 8 1 0,3-8 0 0,0 0 0 0,0 7 1 16,0-7 1-1,0 0-1-15,0 0 1 0,0 0-1 0,0 0 1 16,0 0-1-16,0 0 1 0,0 0-1 0,0 0 1 0,0 0 0 0,0 0 0 0,0-7-1 15,0 7 1-15,0-8 0 0,0 2 0 0,0 6 5 16,3-8 1-16,-3 3 0 0,0 5 0 0,0 0-12 0,0 0-1128 16</inkml:trace>
  <inkml:trace contextRef="#ctx0" brushRef="#br0" timeOffset="13879.1">9790 6914 376 0,'0'0'0'0,"0"0"0"0,0 0 0 0,0 0 89 0,0 0 1 16,0 0-1-16,0 0 1 15,0 0-1-15,0 0 1 0,0 0-1 0,0 0 1 0,0 0-64 0,19 37 1 0,-11-26-1 0,0 3 1 32,2 0-1-32,-3 2 0 0,0-2 0 0,1-3 1 15,0 2-10-15,-4 1 1 0,3 1-1 0,-1-4 1 0,-1 3-1 16,1-3 1-16,-1 2-1 0,-2-1 1 0,5 1-12 15,-5-4 1-15,2 1-1 0,-2-1 1 0,2-4-1 16,-5-5 0-16,10 6 0 0,-10-6 1 0,4 0-5 0,-4 0 0 16,7-6 0-16,-4-2 0 0,5-17-2 0,-8 25-1127 15</inkml:trace>
  <inkml:trace contextRef="#ctx0" brushRef="#br0" timeOffset="14019.11">9998 6922 8 0,'0'0'0'16,"0"0"0"-16,0 0 0 0,0 0 124 0,0 0 0 15,0 0 0-15,0 0 1 0,0 0-1 0,0 0 0 0,0 0 0 16,0 0 1-16,0 0-103 0,0 0 1 0,0 0 0 15,0 0 0-15,-3 29-1 0,0-14 1 0,-2 3-1 16,-1-1 1-16,1 4-12 0,-3-4 1 0,2 2-1 16,1 0 1-16,-2 2-1 0,3-7 0 0,-3 5 0 15,3-5 1-15,4-14-12 0,0 0-956 0</inkml:trace>
  <inkml:trace contextRef="#ctx0" brushRef="#br0" timeOffset="17470.84">10073 6919 8 0,'0'0'0'0,"0"0"0"0,0 0 0 16,0 0 68-16,0 0 0 0,0 0 0 0,0 0 0 0,0 0-68 0,0 0-210 0</inkml:trace>
  <inkml:trace contextRef="#ctx0" brushRef="#br0" timeOffset="18692.99">9981 6917 357 0,'0'0'0'0,"0"0"0"16,0 0 0-16,0 0 89 0,0 0 0 0,0 0 0 16,0 0 1-16,0 0-76 0,0 0 1 0,0 0 0 15,0 0 0-15,0 0-1 0,0 0 1 0,0 0 0 16,0 0 0-16,0 0 4 0,0 0 0 0,0 0 0 15,0 0 1-15,0 0-1 0,0 0 0 0,0 0 0 0,0 0 0 16,0 0-1-16,0 0 0 0,0 0 0 0,0 0 0 16,0 0-1-16,0 0 1 0,0 0 0 0,0 0 0 0,0 0-7 15,0 0 1-15,0 0-1 0,0 0 1 0,-15 26-1 16,11-18 1-16,0 0-1 0,0 3 1 0,-1 3-3 16,2-3 1-16,-5 3 0 0,5-3 0 0,-5 0-1 15,4 4 1-15,-3 0 0 0,0 3 0 0,1 1-13 16,1 0 0-16,-3 3 0 0,0 0 1 0,2 0-1 0,-5 4 1 15,0 1-1-15,3-2 1 0,-3 5 7 0,-1 0 1 16,1 2 0-16,0 1 0 0,0-3-1 0,0 6 1 16,0 1 0-16,3 4 0 0,-2-5 0 0,1 6 1 15,3-6-1-15,-1 0 1 0,2-1-1 0,-2 0 0 0,3-2 0 16,1 2 1-16,0-3 1 0,1 0 1 0,-1 1 0 16,3-2 0-16,-3 6-1 0,1-4 1 0,-1 4-1 15,3-3 1-15,-3 3 2 0,3-1 0 0,-3 1 0 16,1 1 1-16,-1 1-1 0,0-1 0 0,3 0 0 15,-3-1 0-15,0 2-1 0,1-1 0 0,2 2 0 16,-3-7 1-16,1 3-1 0,1 1 0 0,1 1 0 16,1-5 1-16,1 4-2 0,1-3 0 0,-3 1 0 15,2-2 0-15,1 1-1 0,0-1 1 0,0-3 0 16,0 14 0-16,2-14-1 0,-2 4 1 0,-1-4-1 0,1 5 1 16,0-5-1-16,0 3 1 0,-1 0-1 0,0-3 1 0,-2 4-4 15,1-3 0-15,-1 2 0 0,0 1 1 0,0 1-1 16,0-4 0-16,0 4 0 0,0-2 1 0,0-1-2 15,0 1 1-15,0-3 0 0,-1 3 0 16,1 1-1-16,-2-4 1 0,2 0 0 0,0 2 0 16,0-4-3-16,0 1 1 0,0 2 0 0,0-4 0 0,-2 2-1 15,2-1 1-15,0-1 0 0,-3 2 0 0,3 1-1 0,0-5 1 16,-5 5-1-16,4-1 1 0,1-1-1 0,-2 1 0 16,2-1 0-16,0 2 1 0,2-3-1 0,-2-2 0 15,3 4 0-15,0 1 0 0,0-5 0 0,1 2 0 16,0 2 0-16,0-2 0 0,0 3 0 0,-1-2 0 0,2 1 0 15,-2 1 0-15,1 0 0 0,-1 2 0 0,0-4 0 16,2 4 0-16,-2-2 0 0,-3 1 0 0,3 1 0 16,-3 0 0-16,2 1 0 0,1 0 0 0,-3 1 0 15,3-1 0-15,-3 0-2 0,0 2 1 16,0 0 0-16,2 1 0 0,-2-3-1 0,1 4 1 16,4-4-1-16,-5 5 1 0,3-5 2 0,-1 1 0 0,-1-1 0 15,1 2 1-15,1-4-1 0,-3 3 0 0,3-1 0 16,-3 0 0-16,0 0-3 0,2 1 1 0,-1-1 0 0,-1 0 0 15,0 3-1-15,2-2 1 16,-4 1 0-16,2-1 0 0,-1 0-1 0,1-1 1 16,-2 2-1-16,2-2 1 0,-3 0-1 0,3 0 0 0,-3-1 0 15,1-2 1-15,-1 0-3 0,3 2 1 0,0-2 0 0,-3 0 0 16,3-1-1-16,0-1 1 0,0 1 0 0,0 2 0 16,0-5 3-16,0 0 1 0,0 3 0 0,3-2 0 0,-3 0-1 0,2-2 1 15,-1 2-1-15,4 0 1 0,-5-3-3 16,3 4 1-16,-1-2-1 0,1-1 1 0,0 2-1 0,0 1 0 15,-1-2 0-15,1 1 1 0,0 1 0 0,-3-1 1 16,3 0 0-16,-3-2 0 0,0 2-1 0,-3 2 1 0,3-6 0 16,-3 4 0-16,0-3 0 0,1-2 0 0,-1 4 0 15,-2-3 0-15,2-2-1 0,3-1 1 0,-3-1 0 16,0 4 0-16,1-9-2 0,1 2 1 0,-1 3-1 16,2 0 1-16,-3 0-1 0,0-2 1 15,1 2-1-15,1 0 1 0,-1 0-1 0,-1 0 1 0,3-3-1 16,-5 1 1-16,3 1-1 15,1-2 0-15,-2 1 0 0,3-1 1 0,-4-5-1 16,1-3 0-16,2 0 0 0,-2-2 1 0,3-6-1 0,-4 5 0 16,4-5 0-16,0 0 0 0,-4 1 2 0,4-1 1 15,0 0 0-15,0 0 0 0,-8 5-1 0,8-5 1 16,0 0 0-16,-2 8 0 0,2-8 3 0,-1 8 0 0,1-8 0 16,0 10 1-16,0-10-1 0,-4 7 0 0,4-7 0 15,0 8 0-15,0-8 1 0,0 7 1 0,0-7-1 16,0 0 1-16,0 8-1 0,0-8 0 0,0 0 0 0,0 0 1 15,0 0-1-15,4 4 1 16,-4-4 0-16,0 0 0 0,0 0-1 0,0 0 1 0,0 0 0 0,0 0 0 0,4 4 0 0,-4-4 0 16,0 0 0-16,0 0 0 0,7 3 0 0,-7-3 0 15,8 1 0-15,-8-1 0 0,4 3-3 0,-4-3 1 16,7 0-1-16,-7 0 1 0,8 0-1 0,-8 0 0 16,8-1 0-16,-2-1 1 0,0 1-5 0,2-4 1 0,0-1 0 31,0-4 0-31,11-14-2 0,-19 24-1739 0</inkml:trace>
  <inkml:trace contextRef="#ctx0" brushRef="#br0" timeOffset="19704.24">10070 13306 473 0,'0'0'0'0,"0"0"0"0,0 0 0 0,0 0 118 0,0 0 0 0,0 0 0 15,6-29 0-15,-5 23-82 0,1-3 1 16,0-1 0-16,1 1 0 0,-3-1-1 0,0 2 1 0,0-3-1 16,0 0 1-16,-3 0-14 0,3 0 1 0,0 1 0 15,-2-1 0-15,0 2-1 0,1-2 1 0,1 4-1 0,-3-2 1 16,-2 2-19-16,2 0 0 0,0 0 0 0,-2 1 1 16,5 6-1-16,-7-8 0 0,7 8 0 0,-7-6 1 0,7 6-8 15,-12-5 1-15,4 2 0 0,5 1 0 0,-6-1 0 16,4 1 0-16,-3 1 0 0,0-4 0 0,2 2 1 15,-2 1 1-15,0 1-1 0,2-4 1 0,-2 2-1 16,1 1 1-16,-1 1-1 0,0-3 1 0,0 3-2 0,-1-1 1 16,-1 1 0-16,4 1 0 0,-2-2-1 0,-3 2 1 15,0 2 0-15,1-1 0 0,-1 2 0 0,0 1 0 16,2-3 0-16,-1 2 1 0,-1 4-1 16,0-4 0-16,1 5 0 0,1-2 0 0,-2 0 3 0,0 4 0 15,-1-4 0-15,1 5 0 16,-1 0 0-16,-1 1 0 0,0-1 0 0,2 1 0 0,-3 1 16 0,3 0 0 0,-2 1 0 15,0 2 0-15,1 1-1 16,-3-1 1-16,4 1 0 0,-3 1 0 0,0-1-29 16,1 4 0-16,2-2 0 0,-3 3 1 0,-1-3-1 0,3 2 0 15,0 1 0-15,-2 1 1 0,3 1 31 0,-5 2 0 16,5-1 0-16,0 2 1 0,0 3-1 0,0-2 0 0,1 4 0 16,2-3 1-16,0 4-15 0,0-3 1 0,2-2-1 15,0 2 1-15,-1-3-1 0,4 2 1 0,-3-1-1 16,3-2 1-16,1 1-26 0,-1 0 0 0,3-4 0 0,0 1 1 0,0-2-1 15,0 0 1 1,3 4-1-16,0-4 1 0,2-3 25 0,-2 3 0 0,5 0 0 0,0 0 1 0,-2-4-1 16,4 1 0-16,-1 0 0 15,3 0 0-15,0-2 5 0,1 1 0 0,0 1 0 0,1-4 0 0,2-2 0 0,1 3 0 16,-2-2 0-16,4 0 0 0,-3-1-10 0,1 1 1 16,-1-3 0-16,1 0 0 15,2-3-1-15,-1 2 1 0,1-2-1 0,3 0 1 0,-1-4-1 0,1 0 1 16,3-4-1-16,4-2 1 0,-5 0-1 0,-2-1 1 15,7-3-1-15,1 0 1 0,0-5-4 0,0-1 1 0,2 1-1 32,-2 0 1-32,0-6-1 0,-3 1 1 0,2 0-1 0,-4-1 1 15,2 1-1-15,-2-1 1 0,-1-4 0 0,2 0 0 16,-1 2-1-16,12-15 1 0,-14 11 0 0,3 3 0 0,-4-5 1 16,3-1 0-16,-6-2 0 0,1-2 1 15,-1-4-1-15,-2-4 0 0,2 5 0 0,-5-2 1 0,-1 0-2 0,0-3 0 0,-5 2 0 0,0-5 1 16,-4 3-1-16,3-3 0 0,-7-2 0 15,0-3 1-15,0 2 2 16,-5-1 0-16,2 1 0 0,0-2 0 0,-5 0 0 16,1-1 0-16,-1-1 0 0,1-1 0 0,-8 2 3 15,1 1 0-15,-2 3 0 0,-1 0 1 0,-4 5-1 16,-1 2 0-16,-7 1 0 0,-4 2 1 0,-4 3-1 0,-4 3 0 16,-5 6 0-16,-10 2 0 0,-10 5 0 0,-12 8 0 15,-11 9 0-15,-14 13 0 0,-8 9-34 0,-13 13 0 16,-14 16 0-16,-15 7 1 0,84 0 25 0,69-61-1551 15</inkml:trace>
</inkml:ink>
</file>

<file path=ppt/ink/ink8.xml><?xml version="1.0" encoding="utf-8"?>
<inkml:ink xmlns:inkml="http://www.w3.org/2003/InkML">
  <inkml:definitions>
    <inkml:context xml:id="ctx0">
      <inkml:inkSource xml:id="inkSrc0">
        <inkml:traceFormat>
          <inkml:channel name="X" type="integer" max="19200" units="cm"/>
          <inkml:channel name="Y" type="integer" max="12032" units="cm"/>
          <inkml:channel name="F" type="integer" max="4096" units="dev"/>
          <inkml:channel name="T" type="integer" max="2.14748E9" units="dev"/>
        </inkml:traceFormat>
        <inkml:channelProperties>
          <inkml:channelProperty channel="X" name="resolution" value="635.7616" units="1/cm"/>
          <inkml:channelProperty channel="Y" name="resolution" value="636.61377" units="1/cm"/>
          <inkml:channelProperty channel="F" name="resolution" value="0" units="1/dev"/>
          <inkml:channelProperty channel="T" name="resolution" value="1" units="1/dev"/>
        </inkml:channelProperties>
      </inkml:inkSource>
      <inkml:timestamp xml:id="ts0" timeString="2026-10-12T07:17:58.784"/>
    </inkml:context>
    <inkml:brush xml:id="br0">
      <inkml:brushProperty name="width" value="0.05292" units="cm"/>
      <inkml:brushProperty name="height" value="0.05292" units="cm"/>
      <inkml:brushProperty name="color" value="#FF0000"/>
    </inkml:brush>
  </inkml:definitions>
  <inkml:trace contextRef="#ctx0" brushRef="#br0">2167 8944 332 0,'0'0'0'15,"0"0"0"-15,0 0 0 0,0 0 83 0,0 0 0 0,0 0 0 0,0 0 0 0,0 0-73 0,0 0 1 16,-5-27 0 0,5 19 0-16,0 8-1 0,-3-9 1 0,3 9 0 0,-3-10 0 0,3 10-11 0,0 0-563 0</inkml:trace>
  <inkml:trace contextRef="#ctx0" brushRef="#br0" timeOffset="4552.24">2051 8866 366 0,'0'0'0'0,"0"0"0"0,0 0 0 15,0 0 91-15,0 0 0 0,0 0 0 0,0 0 1 0,0 0-70 16,0 0 1-16,0 0-1 0,0 0 1 0,30 21-1 0,-25-18 1 0,5-1-1 0,-3-2 1 0,5 3-3 31,-5 0 1-31,5-3 0 0,2 2 0 0,-3-1-1 16,0-1 1-16,3 0 0 0,2 0 0 0,3 0-17 15,-1-1 0-15,1-1 0 0,3 2 1 0,0-3-1 0,1 0 0 16,2 0 0-16,2-2 0 0,0 0-4 0,5 2 1 16,-2-3-1-16,3 1 1 0,0-2-1 0,6 3 0 15,0 1 0-15,3-4 1 0,4 2 3 0,1 2 0 16,-6 0 0-16,7 2 1 0,-3 1-1 0,-4-4 0 15,0 4 0-15,-1 0 1 0,1 0-5 0,0 0 1 0,-7 0-1 16,2 0 1-16,2 0-1 0,-1 0 1 0,-7 0-1 16,3 0 1-16,1 0-1 0,-4 0 1 0,3 0 0 15,0 0 0-15,1-3-1 0,-4 2 1 0,3-1-1 16,1 0 1-16,2-1 2 0,-6 3 0 0,4-4 0 16,-1 2 1-16,0 0-1 0,-3-1 0 0,4 3 0 15,-1-3 0-15,-3 1-1 0,4 1 0 0,-1-1 0 0,-3 4 0 16,0-2 0-16,2 0 0 0,-2 1 0 0,0-1 0 15,-3 2 3-15,2 1 0 0,1-3 0 16,-3 0 0-16,2 3-1 0,1-3 1 0,0 0 0 0,-1 0 0 16,1 0 2-16,-2 0 0 0,3 0 0 0,-1 0 0 15,-3-3-1-15,1 3 1 0,-1 0 0 0,2 0 0 0,-2 0 13 16,1 0 0-16,-1 0 0 0,2 0 1 0,1 3-1 16,-5-1 0-16,6 0 0 0,-4-1 1 0,1 2-29 0,-4 0 0 15,5-1 0-15,-2 1 1 0,-2 0-1 0,0 1 1 16,-2-1-1-16,4 1 1 0,-2 0 35 0,-1-1 1 15,1 2-1-15,4-2 1 0,-2-2-1 0,1 2 1 16,-1 1-1-16,3-1 1 0,1-2-45 0,0 1 1 16,-4 0-1-16,4 1 1 0,2-3-1 0,-3 0 1 0,2 3-1 15,-2-3 1-15,3 0 48 0,1 0 1 16,-1 0 0-16,0 0 0 0,1 0-1 0,-1 0 1 0,2 0 0 16,-2 0 0-16,4 0-22 0,-4 0 0 0,0 0 0 15,2 0 1-15,2 0-1 0,-4-3 0 0,4 3 0 16,1 0 0-16,-5 0-3 0,4 0 0 0,-4 0 0 15,2 0 0-15,1 0-1 0,1 0 1 16,-4 0 0-16,5 0 0 0,2-3 3 0,-2 1 1 0,-1 2 0 0,1-2 0 16,1 2-1-16,0-1 1 0,0 1 0 15,3-3 0-15,-4 3-49 0,3-4 1 0,-1 4 0 16,-2-1 0-16,1-1-1 0,11 1 1 0,-11 1 0 0,3 0 0 16,-4 0 41-16,-2 0 0 0,2 0 0 0,2 0 1 15,-5 0-1-15,5 0 0 0,-4 0 0 0,2 0 0 0,0-3 31 16,2 3 0-16,-4 0 0 0,6 0 1 0,-4 0-1 15,-2 0 0-15,6 0 0 0,-1 0 1 0,-5 0-28 16,6 0 1-16,-1 0-1 16,-1 3 1-16,1-3-1 0,0 0 0 0,-3 0 0 0,5 0 1 0,-2 1-7 0,-4 1 1 15,4-2-1-15,1 5 1 0,-6-5-1 0,2 3 0 16,0-3 0-16,-1 0 1 0,1 1 0 16,2-1 1-16,-4 0-1 0,5 0 1 0,-3 2-1 0,2-2 0 0,1 0 0 15,1 0 1-15,-6-2-5 0,9 2 1 0,-4-1 0 16,0 1 0-16,0 0-1 0,4-3 1 15,-4 3 0-15,2 0 0 0,-2-4-5 16,1 3 1-16,-1-1 0 0,3 1 0 0,-6 1-1 0,5-3 1 0,-1-1 0 16,-1 3 0-16,-3-1 4 0,2 1 1 15,-2 1 0-15,1 0 0 0,-2-4-1 0,4 1 1 16,-3 0-1-16,2 2 1 0,1-3 1 0,1 0 1 16,-1 0 0-16,-2 1 0 0,4-1-1 0,-3 0 1 0,1-2-1 15,1 1 1-15,-3 2-3 0,3-2 1 16,-1 2-1-16,0 0 1 0,0 0-1 0,1 0 1 0,-3 0-1 0,3 3 1 0,-3-2-1 15,3 2 1-15,-1-3-1 0,0 1 1 16,-1 2-1-16,3 0 1 16,0-1-1-16,-2 1 1 0,3 1-3 0,-2-1 1 0,2 0 0 15,0 0 0-15,-2 0-1 0,2 0 1 0,1 0 0 16,-1-1 0-16,1-1-1 0,-1 2 1 0,0-2-1 16,2 1 1-16,2 1-1 0,-2-3 0 0,5 0 0 0,-2 1 1 15,7-1 0-15,-4 0 1 0,2-1-1 16,-2 1 1-16,4-1-1 0,0-1 1 0,1 2-1 15,-3-4 1-15,3 4 1 0,-2-2 0 0,1 1 0 0,3 0 0 0,-4-2 0 16,6 1 0-16,-3 2 0 16,3 0 0-16,-3 0 0 0,-2 1 1 0,0 2 0 0,4-3 0 15,-3 3-1-15,2 0 1 0,-1 0-1 0,0 3 1 16,-4-3-2-16,0 0 1 0,0 2-1 0,0-1 1 16,0-1-1-16,1 2 1 0,-3-2-1 0,-1 2 1 15,2-2-1-15,-3 1 1 0,4-1-1 0,-1 0 1 16,-1 0-1-16,-1 3 1 0,1-3-1 0,-4 0 1 15,-2 2 0-15,2-2 1 0,-4 2-1 0,2-1 1 0,5 1-1 16,-3-1 1-16,1-1-1 0,-3 3 1 0,8-3-3 16,-2 0 0-16,-4 0 0 0,4 2 0 0,-3-4-1 15,4 2 1-15,-2 0 0 0,1 0 0 0,-6 0-1 16,0 0 1-16,3 0-1 0,-1-3 1 0,6 3-1 0,1-1 1 16,-2-1-1-16,1 1 1 0,-5-1-3 0,3 0 1 15,-1-1 0-15,-3 2 0 0,1-1-1 0,-3 0 1 16,0 1 0-16,0 1 0 0,2 0-2 0,-4 0 0 15,1 0 0-15,1 1 0 0,1-1 0 0,1 2 0 16,1 0 0-16,-1-1 0 0,4 2 0 0,-4-1 1 16,1 0 0-16,0 1 0 0,-3-2-1 0,3 2 1 0,-2-1 0 15,3 0 0-15,-5 1 1 0,1-2 0 0,0 3 0 16,0-4 0-16,6 0 0 0,-1 1 0 0,1-1 0 16,-2 2 1-16,-3-2-2 0,-1 0 0 0,0 0 0 15,0-2 0-15,4 1 0 0,-1 1 0 0,2 0 0 0,1 0 1 16,4-5 2-16,-1 3 0 0,-1-1 0 0,0 1 0 15,0-2 0-15,2-1 0 0,-1 3 0 0,1-4 0 16,-2 3 0-16,1 1 1 0,-2-2-1 0,2 2 1 0,-1 0-1 16,3-1 1-16,1 3-1 0,-1 0 1 0,0 0 0 15,-2 0 0-15,1-3 0 0,3 3 0 0,-1 0-1 16,3 3 1-16,-3-3 0 0,3 0 0 0,-4 0-30 16,5 0 0-16,1 0 0 0,2 0 1 0,1 0-1 15,-5 0 1-15,1-3-1 0,3 3 1 0,-1 0 25 0,3 0 1 16,-4 0-1-16,4-3 1 0,-7 3-1 0,4 0 1 15,-2 0-1-15,-1 0 1 0,1 0 27 16,0 0 1-16,-3 3-1 0,1-3 1 0,-4 0-1 16,1 0 1-16,0 3-1 0,2-3 1 0,-3 3-22 15,1 2 0-15,-7-2 0 0,4 0 1 0,-3 2-1 0,3-2 0 0,0 1 0 16,0-1 0-16,0 1-5 0,-3-2 0 0,0-2 0 16,-4 2 1-16,-1-2-1 0,2 1 0 0,-2-2 0 15,2 1 1-15,-2 0 7 0,0 0 0 0,0-2 0 16,-3 0 1-16,-2 2-1 0,0-3 0 0,0 2 0 0,1-1 1 15,-1 1-8-15,-3 1 0 0,2-2 0 0,-2 0 0 16,-5 2-1-16,1-3 1 0,-3 2 0 0,-2-3 0 16,1 1 1-16,-6 3 0 0,1-3 0 0,1 0 1 0,-6 1-1 15,4-1 0-15,-5 3 0 0,2-3 0 0,-2 3-3 16,0 0 0-16,-5-3 0 0,1 3 1 0,-1 0-1 16,-5 0 1-16,2 3-1 0,-6-3 1 0,-5 0-2 15,0 0 1-15,7 5-1 0,-7-5 1 0,-10 6-1 16,0-3 1-16,-1 2-1 15,3 1 1-15,1-4-3 0,0 3 1 0,7-5 0 0,-8 9 0 0,7-2-1 0,1-1 1 16,0-6 0 0,1 13 0-16,1-7-1 0,1 2 0 0,-1 0 0 0,1 0 1 0,-2 0-1 0,3 1 1 15,-1-1-1-15,0 1 1 16,2-1 0-16,-2 0 1 0,0 0-1 0,0 0 1 0,0 2-1 16,0 1 1-16,1 0-1 0,-3-3 1 0,2 3-1 15,-3-5 1-15,2 4-1 0,0-1 1 0,-1 4-1 0,1-2 1 0,-1 2 0 16,-1-1 0-1,0-1 1-15,4 4 0 0,-4-1 0 0,0 0 1 0,0 2-1 16,1-2 1-16,-2 2-1 0,1 1 1 0,0-2 1 0,0 0 0 0,-4 1 0 16,3 0 1-16,-1 2-1 0,1-3 0 0,-1 1 0 15,0 0 0-15,2-2-1 0,-3 1 0 16,2-1 0-16,-1 0 1 0,0-3-1 16,-1 2 0-16,2 1 0 0,-1-3 0 0,1 0 0 15,-3 0 0-15,1-3 0 0,0 2 1 0,1-2-1 16,-1 0 0-16,0-1 0 0,-2 1 1 0,4-1-3 15,1-7 1-15,-5 9-1 0,5-9 1 0,-5 8-1 0,5-8 1 16,0 0 0-16,0 0 0 0,-5 3 0 0,5-3 1 16,0 0 0-16,0 0 0 0,-7-3-1 0,7 3 1 15,0 0 0-15,-8-8 0 0,8 8-2 0,-12-6 0 16,6 0 0-16,0 1 1 0,-4-3-1 0,-1 2 0 0,0-1 0 16,0-1 1-16,-3 4 3 0,-1-4 1 0,1 1-1 15,-2 3 1-15,0 0-1 0,2-2 1 0,-2 3-1 16,0 1 1-16,2 2 0 0,-2-3 0 0,2 3 0 15,0 0 1-15,-4 0-1 0,1 0 0 0,1 0 0 16,0 3 1-16,-2-1-2 0,3-1 0 0,-3 4 0 16,-1-5 1-16,0 3-1 0,-2 1 0 0,1 0 0 15,1-1 1-15,-4-1 0 0,1 1 1 0,0 0 0 0,-3 1 0 16,2-3-1-16,6 1 1 0,-4 2 0 0,-1-4 0 16,0 4-6-16,0-1 0 0,-1-2 0 0,0 3 0 15,-1-1 0-15,0 0 0 0,0 0 0 0,0 2 1 0,-7-4 3 16,-1 4 1-16,-3 0 0 0,3 1 0 0,-6 1-1 15,9-3 1-15,-6 3 0 0,2-3 0 0,-2 3-3 16,0 2 1-16,2-2-1 0,-2 0 1 0,-1 1-1 16,-1-3 0-16,1 1 0 0,-4-1 1 0,2 2-1 15,-2-4 0-15,0 1 0 0,2 0 1 0,2-1-1 16,-2 2 0-16,0-2 0 0,-1 0 1 0,-2 0 0 0,-2 2 1 16,0-4 0-16,-1 1 0 0,0 1-1 0,-12-1 1 15,5 1-1-15,4-3 1 0,-4 3-2 0,2-3 0 0,-5 0 0 16,1 2 1-16,-2-1-1 0,-18-1 0 0,12 0 0 15,4 0 1-15,-2 0-3 0,-22 0 1 0,18 0 0 16,4 0 0-16,-1 0 0 0,4 0 0 0,-6-1 0 16,2 1 0-16,-7-2 0 0,2 2 1 0,-1 0 0 15,-1 0 0-15,2 0-1 0,-3 0 1 0,-4 0 0 16,2 0 0-16,-1 0-1 0,3 2 1 0,-1 1 0 16,3 0 0-16,-6-3-1 0,2 3 1 0,-1 0 0 15,1-1 0-15,2 1-2 0,-4 0 1 0,-1 0-1 0,-1 2 1 16,1-5-1-16,0 3 1 0,1 0-1 0,1-3 1 15,-4 2 0-15,2-2 1 0,2 3 0 16,-2-3 0-16,4 0-1 0,-5-3 1 0,-1 3 0 0,4-2 0 0,1 2 2 16,-1 0 1-16,-1 0 0 0,-1-1 0 15,3 1-1-15,-4-2 1 0,2 4-1 0,2-2 1 0,-1 1-4 16,1-1 0-16,-1 2 0 0,2 1 0 16,3 0 0-16,-3-1 0 0,3 1 0 15,-4 0 0-15,3 0 2 0,-1 2 1 0,4-2 0 0,-1 0 0 0,3-1-1 0,-3 0 1 16,-1-1-1-16,-3 2 1 15,3 1-2-15,-1-3 0 0,0 1 0 0,4-1 1 0,-1 2-1 0,6-3 0 0,-3 4 0 16,6-4 1 0,-4 0-1-16,2 0 0 0,-2 0 0 0,4 0 1 0,-1 0-1 0,-1 0 0 0,3 0 0 15,1 0 0-15,1 0 0 0,0 1 0 0,-4 1 0 16,2-1 1-16,3 3-1 0,1-1 0 0,-3-2 0 16,6 1 0-16,2 3 2 0,-1-2 1 0,2-3 0 0,1 1 0 15,-2 3-1-15,2-1 1 0,4-3 0 0,1 3 0 16,-4-3 7-16,6 0 1 0,-2 0-1 15,1-3 1-15,1 3-1 0,-1-3 1 0,2 1-1 0,2 2 1 0,4-2-16 16,-1 2 1-16,2 0-1 0,-3 2 1 16,4 0-1-16,-1 1 1 0,1 1-1 0,-3 0 1 15,1 2 8-15,-4 2 1 16,3-5-1-16,-4 5 1 0,7-2-1 0,-3 2 0 0,0-5 0 0,5 5 1 0,-4-3 1 0,2-2 0 31,-3 2 0-31,0-2 1 0,1 0-1 0,-1 0 0 0,-2-1 0 0,-1 1 0 16,3-1-2-16,-2 3 0 0,-1-5 0 0,1 3 1 15,-1-2-1-15,-2 1 0 0,1-1 0 0,-2 3 0 0,1-3 0 16,-2 2 1-16,1-1 0 0,-1 3 0 0,1-5-1 16,-2 3 1-16,3 0-1 0,-2-1 1 0,1 1-3 0,-2 2 1 15,1-2 0 1,-4 0 0-16,3 0-1 0,-2 0 1 0,0 2 0 0,6-2 0 16,-8 0-2-16,3 2 0 0,2-3 0 15,-1 2 0-15,-3 1-1 0,1-3 1 0,2 1 0 0,-3-2 0 16,2 1 1-16,0 1 0 0,-1-1 0 0,2-1 0 15,-2 1-1-15,2 0 1 0,0-1 0 0,2 2 0 16,-6-3-2-16,4 0 1 0,2 0-1 0,-4 0 1 16,5 0-1-16,-1 0 0 0,2-3 0 0,-2 0 1 0,1 1-1 15,-2 1 0-15,4-1 0 0,0-1 1 0,-5 1-1 16,4 1 0-16,-2-1 0 0,2 2 1 0,1 0-1 16,0-1 0-16,3 1 0 0,-4 0 1 0,1 0-1 15,3 0 0-15,1-2 0 0,-3 2 0 0,4 0 0 0,-2 0 0 16,1 0 0-16,2 0 0 0,0 0 0 0,2-3 0 15,-1 3 0-15,4 0 0 0,-3-2 0 0,2 1 0 16,4-2 0-16,0 1 0 0,3 2 0 0,2-3 0 16,-5 1 0-16,5-1 0 0,0 2 0 0,-1-1 0 15,3-1 0-15,-3 1 0 0,6-1 0 0,9 3 0 0,-5-6 0 16,5 6 0-16,0-7 0 0,0 7 0 0,3-6 0 16,-3 6 0-16,0 0 0 0,0-6 0 0,0 6 0 15,-6-7 0-15,6 7 0 0,-11-4 0 0,6-3 0 16,-3 4 0-16,2 2 0 0,1-3 0 0,-3 1 0 15,2 0 0-15,-2 1 0 0,-2-2 0 0,1 2 0 16,2 1 0-16,-4-3 0 0,0 4 0 0,0-3 0 16,0 3 0-16,0-1 0 0,0-3 0 0,-4 3 0 15,3-1 0-15,-3-1 0 0,4 2 0 0,-3-3 0 0,1 3 0 16,0-1-2-16,1-1 1 0,1 3-1 0,-4-3 1 16,4 0-1-16,-3 1 1 0,3-1-1 0,-2 0 1 0,2 0 5 15,0 1 0-15,0-1 0 0,0 3 0 0,0-5 0 16,0 2 0-16,-1 0 0 0,1 0 0 0,3-1-8 15,-1 0 0-15,1-1 0 0,-3 2 1 0,3 0-1 16,0-5 1-16,2 5-1 0,-2-5 1 0,0 4 2 0,0-3 1 16,1 3-1-16,1-4 1 0,-2 2-1 15,3 1 1-15,-3-3 0 0,2 2 0 0,0 1-2 16,1-1 0-16,-3 0 0 0,5 1 1 0,-5-3-1 0,5 2 1 16,-5 1-1-16,1 2 1 0,3-3 5 15,-4 1 0-15,1 0 0 0,-1 0 0 0,-3 4 0 0,3-4 0 0,-3 2 0 16,-3 0 0-16,3 3-4 0,-5-4 1 15,2 1-1-15,-1 2 1 0,-2-1-1 0,1 1 0 0,-3 1 0 16,2-4 1-16,-2 3-5 16,3-1 0-16,-3 2 0 0,1 0 1 0,-1 0-1 0,-2 0 0 15,2 2 0-15,0-1 1 0,0 3-2 0,-3-4 0 0,3 1 0 16,-3 1 0-16,-4-1 0 0,7 1 0 0,-3-1 0 16,-3 3 1-16,-1-4-1 0,-1 0 1 0,-1 3-1 0,-2-2 1 15,-1 1-1-15,-5 0 1 0,4 1 0 0,-3-3 0 16,0 1 14-16,-1 1 0 0,-1-1 0 0,-1 1 1 15,-3 0-1-15,-26 1 0 0,26 0 0 0,1 0 1 0,-1 2-10 16,3-2 1-16,-3-1 0 0,-2 1 0 0,-2 0-1 16,1 0 1-16,1 0 0 15,-1 2 0-15,1-2-1 0,0-1 1 0,3 1-1 0,-4 0 1 0,2 0-1 0,-2 0 1 16,3-1-1-16,-4 1 1 0,1 0 0 0,-1 2 0 16,1-2 0-16,3 0 1 0,-4 2-1 0,1-2 0 15,-2 0 0-15,-2 2 0 0,4-2-2 16,-4 2 1-16,4 1 0 0,-3-2 0 15,0 0-1-15,2 3 1 0,1-6 0 0,0 6 0 16,-6-4 2-16,3-2 1 0,-3 6 0 0,3-4 0 0,2 2-1 16,1-2 1-16,-1 2-1 0,4-2 1 0,-3 3-1 15,-1-3 1-15,4 2-1 0,-3-2 1 0,2-1-1 0,1 1 1 0,-3 0-1 16,1 0 1-16,1-1-3 0,1 1 0 16,0-1 0-16,0 2 1 0,-4-4-1 0,1 3 0 15,-1-1 0-15,1 1 0 0,3-3-20 0,-1 3 0 16,-2-1 0-16,3 1 0 0,-2-1 0 0,-2-1 0 0,2 2 0 15,1-3 1-15,0 2 33 0,1 0 1 0,0-1-1 0,-1-1 1 0,1 2-1 16,-2-4 0 0,2 4 0-16,-3-4 1 0,-1 2-17 0,1 0 1 15,2 0-1-15,1-1 1 0,0 1-1 0,-4-2 1 0,6 2 0 0,-4-2 0 0,0 2 1 16,2-3 0-16,-4 2 0 0,4-1 0 0,0 1 0 16,-1 1 0-16,3-2 0 15,1 2 0-15,-2 0 0 0,2-2 0 16,-2 2 0-16,2-3 1 0,-3 2-1 0,4-3 0 15,-1 3 0-15,2-1 0 0,-1-4-16 0,2 1 0 0,-1 2 0 16,2-3 0-16,1 1 0 0,-3-1 0 0,1 1 0 16,3-1 1-16,0 1 29 0,-1-2 0 0,-1 3 0 15,6-3 1-15,-2 6-1 0,0-6 0 0,4 3 0 16,4 1 0-16,-4-4-12 0,3 2 1 0,0 1-1 16,1 1 1-16,3-5-1 0,2 4 1 0,-2-2-1 15,4 1 1-15,0-1 5 0,-3 1 0 0,7-1 0 0,0 3 1 16,-2-2-1-16,7-3 0 0,-2 2 0 0,8 1 0 15,3-3-5-15,2 2 0 0,3 1 0 0,3 0 0 16,0 1 0-16,0-1 0 0,-5 3 0 0,2 1 0 16,0-4 3-16,-8 5 1 0,7-6-1 0,-7 6 1 0,8-8-1 15,-8 8 0-15,7-10 0 0,-7 10 1 0,7-11 2 16,-2 6 0-16,1-6 0 0,-1 0 1 0,1 0-1 16,2 2 0-16,-3-4 0 0,4-1 1 0,-4-1-9 0,1 0 1 15,-1 0 0-15,-2 0 0 0,-1-6-1 0,1 5 1 16,0-6 0-16,-3 5 0 0,0-2-2 0,0-4 1 15,0 4 0-15,-3-1 0 0,0-2-1 0,1-1 1 16,-1 3-1-16,0-2 1 0,1 0-12 0,2 1 1 16,-3-1 0-16,3 0 0 0,0-1 0 0,0 4 0 0,-3 0 0 15,3 2 0-15,-3 1-15 0,1 5 0 0,-1 0 0 16,0 2 1-16,0 1-1 0,1 0 1 0,-1-2-1 16,0 1 1-16,0 2 5 0,1-4 1 0,-1 0 0 15,0 0 0-15,0 0-1 0,1-5 1 0,2 2 0 16,0 0 0-16,0 6-691 0,0 8 708 0,0 0 0 15,2-13-707-15,1-4-691 0,-3-1 1416 0,3-2-1 16,0-1 1-16,16-60-18 0,-19 81-67 0</inkml:trace>
  <inkml:trace contextRef="#ctx0" brushRef="#br0" timeOffset="8858.96">1807 4984 72 0,'0'0'0'0,"0"0"0"0,0 0 0 0,0 0 61 0,0 0 0 16,0 0 0-16,0 0 1 0,0 0-1 0,0 0 0 15,0 0 0-15,28 3 1 0,-23 2-39 0,-5-5 1 16,11 3 0-16,-5-3 0 0,-6 0-1 0,11 3 1 0,-11-3-1 16,12 5 1-16,-8-2 2 0,-4-3 0 0,11 3 0 15,-3-1 0-15,-1 1-1 0,1 0 1 0,0-3 0 16,-2 4 0-16,2-3-6 0,0 2 1 0,-2 0-1 15,2 1 1-15,3 0-1 0,0 0 1 0,-3-1-1 16,7 1 1-16,-4 0-18 0,3 0 1 0,2 0 0 16,0 0 0-16,1-1-1 0,5 1 1 0,1-1 0 15,-1 0 0-15,3-1-2 0,2 1 0 0,0-3 0 0,5 0 1 16,-2 0-1-16,4-3 0 0,-1 3 0 0,5-2 1 16,2 2-1-16,4 0 0 0,2 2 0 0,5-2 1 0,4 3-1 15,-1-3 0-15,5 0 0 0,0 0 0 0,8 0 1 16,-4 0 0-16,1 3 0 0,-1-6 0 0,-3 3-1 15,2 0 1-15,-3 0 0 16,1-3 0-16,1 1 3 0,2 2 1 0,21-3-1 0,-20 0 1 16,-5 3-1-16,4-4 1 0,1 3-1 0,2-1 1 0,1 1 21 15,1 1 1-15,2 0-1 0,-3-3 1 16,-1 3-1-16,1-4 1 0,0 3-1 0,4-2 1 0,-4 3-40 16,1-4 1-16,2 4 0 0,0-4 0 0,-2 1-1 0,5-1 1 15,-5 0 0-15,2 0 0 0,-3 1 19 16,0 0 0-16,2-2 0 0,0 5 1 0,-3-3-1 0,1 0 0 0,0 0 0 15,-1 1 0-15,1 2 7 16,0-3 1-16,-2 3 0 0,2 0 0 0,-4 0-1 0,2 0 1 0,2 0 0 16,1 0 0-16,-1 0 0 0,-4 3 1 0,4-3-1 15,-4 0 1-15,7 2-1 0,-3-1 0 0,-4 1 0 0,1 1 1 16,-1 0-10-16,1-3 1 16,-1 2 0-16,3 1 0 0,-3 0-1 0,1 0 1 15,-6-1 0-15,6 1 0 0,-7 0-1 0,5 2 0 16,-2-2 0-16,-1 0 0 0,0 1-1 0,1-1 1 15,-8 2 0-15,7-2 0 0,-2-2-2 0,5 2 1 0,-6 1-1 0,4-1 1 0,-4-3-1 16,4 0 1-16,-1 0-1 16,4 0 1-16,-4 0-1 0,4-3 0 0,-4-1 0 15,5 0 0-15,-6 1 0 0,6-5 0 0,-1 1 0 16,1 3 0-16,-4-4 1 0,4 1 1 0,-2 1-1 16,1-2 1-16,-3 3-1 0,4-4 1 0,-2 4-1 0,-2-3 1 15,-1 0-2-15,4 2 0 0,-4-2 0 0,0 2 1 0,3 1-1 16,0 2 0-16,-5-4 0 0,2 6 1 0,-1-2-39 15,1-4 0-15,1 6 0 0,-2-2 1 0,-1 3-1 0,0-4 0 16,-2 4 0 0,4-3 1-16,-3 3 29 0,4-1 0 0,-4 1 0 0,-1 0 0 0,-2 0 0 0,5 0 0 15,-5 1 0-15,2-2 0 0,1 2 35 0,1-1 0 0,-2 0 0 16,4 0 0-16,-6 0 0 0,5 0 0 0,-2 0 0 16,1 0 0-16,2 0-27 0,-2 0 0 0,5-1 0 0,-7 1 1 15,6 0-1 1,-3-4 0-16,4 4 0 0,-1 0 0 15,2-3-1-15,-4 3 1 0,1 0-1 0,1 0 1 0,2-3-1 16,-1 2 1-16,-2 1-1 0,2-4 1 0,-1 1-5 16,0 0 0-16,0 1 0 0,1-1 1 0,-2 0-1 15,0-2 0-15,-1 2 0 0,0 0 0 0,-2-2-3 16,3 5 0-16,-1-3 0 0,1 0 1 0,-2-2-1 16,2-1 1-16,-1 1-1 0,3 2 1 0,-4-3-1 0,4 1 0 15,-2-1 0-15,4 1 0 0,-4-2 0 0,5 3 0 16,-6-3 0-16,5 3 1 0,-1-3-1 0,1 3 0 15,-6-3 0-15,6 2 0 0,-4 2 0 0,2-1 0 16,0-3 0-16,3 2 0 0,-6-1 1 0,3 3 0 16,-3-2 0-16,2 2 1 0,3 0-1 0,-4 0 1 0,-1 1-1 15,4-1 1-15,-7-2 5 0,4 2 0 0,-1 3 0 16,0-3 1-16,-2 3-1 0,3-5 0 0,-4 5 0 16,1-1 1-16,-1-1-2 0,-1 2 0 0,2-3 0 15,2 3 0-15,-3-3-1 0,1 3 1 0,-3-2 0 16,3 1 0-16,-2 1-10 0,3 0 0 0,-1-2 0 15,3 2 1-15,-4 0-1 0,-1 0 1 0,-1 0-1 0,3 0 1 16,0-3 19-16,2 3 1 0,-2 3 0 16,-1-3 0-16,1 0-1 0,0 0 1 0,-1 0 0 0,1 0 0 0,5 0-10 15,-7 0 1-15,6 0-1 0,-3 0 1 0,-2 0-1 16,1 0 0-16,2-3 0 0,0 3 1 0,-1 0-5 16,3-3 0-16,-3 1 0 0,0 0 0 0,2 1 0 15,2-2 0-15,-2 3 0 0,2-5 0 0,-3 3-6 0,1 1 1 16,-1-2-1-16,3-2 1 0,3 2-1 15,-5 0 1-15,4-1 0 0,-4 1 0 0,0-2-2 0,1 2 0 16,2 0 0-16,-1-2 1 0,2 2-1 0,-2-2 1 16,-2 2-1-16,0-1 1 0,0 0-1 0,6 1 0 15,-3-3 0-15,2 4 0 0,-3-1 0 0,2-2 0 16,-6 2 0-16,6 0 0 0,-1-2 7 0,1 2 0 0,-4-3 0 16,0 1 0-16,-1 2 0 0,2 0 0 0,-3-2 0 15,4-1 0-15,-3 1 0 0,1 2 0 0,-7-4 0 16,2 6 0-16,-2-6 0 0,-1 3 0 0,-1 1 0 15,1-4 0-15,-4 2 1 0,-2 2 0 16,1-1 0-16,-2 0 0 0,-4 1-1 0,4-2 1 0,-1 2 0 16,-1-3 0-16,3 4 0 0,-2-4 0 0,1 3 0 0,-2 1 0 15,-4-1 0-15,0 0 0 0,0-2 0 0,-2 5 0 16,1-3 1-16,-2 3 1 0,1-3-1 16,-1 3 1-16,-1 0-1 0,-3 0 1 0,0 0-1 0,-4 0 1 15,-2 0-2-15,-2 3 1 0,-5 0-1 0,3 2 1 16,-5-2-1-16,4 0 0 0,0 2 0 0,-2-2 1 0,-2 5-1 15,2-5 0-15,2 2 0 0,-2 1 1 0,-2 2-1 16,-1-1 0-16,-3 1 0 16,1 3 1-16,-1 0-6 0,-2 0 1 0,0 0 0 0,-1 0 0 0,-1 0 0 0,-1 0 0 15,0 0 0-15,-2 0 0 0,2 0-7 0,0 4 0 16,2-4 0-16,-7 3 0 0,2-3 0 0,-1 2 0 16,3 1 0-16,-2-3 1 0,-1 3 13 15,1 0 0-15,-2-1 0 0,2 5 0 0,0-4 0 0,0 2 0 0,-2 1 0 16,1 2 0-16,0-5-5 0,-1 5 0 0,2-3 0 15,-1 2 0-15,3-1 0 16,-3-1 0-16,1 1 0 0,0-1 0 0,0 0 0 16,0-2 1-16,-1 4-1 0,1-4 1 0,0 2-1 0,-2-1 0 0,0 0 0 15,0 2 1-15,-1-3-1 16,-2-1 1-16,0 1 0 0,0 1 0 0,-2-1-1 0,1-3 1 0,-2 2-1 0,-1 1 1 16,1-3-1-16,-3 0 0 0,1-3 0 15,0 6 0-15,1-4 0 0,-1 1 0 0,-2-2 0 16,3 1 0-16,-3 1-3 0,1-3 0 0,1-2 0 0,0 2 0 0,-1 0 0 15,0 0 0-15,-1 0 0 0,1 1 1 16,0-1-2-16,1-3 1 0,-1 1-1 0,1-3 1 0,5-3-1 16,-10 5 1-16,10-5 0 0,-9 6 0 0,9-6-1 15,-10 4 0 1,10-4 0-16,-8 4 1 0,8-4-1 0,-8 4 0 0,8-4 0 16,-9 4 1-16,9-4-1 0,-8 7 0 0,8-7 0 0,-8 3 0 0,8-3 0 0,-8 5 0 15,8-5 0-15,-8 6 0 0,8-6-5 0,-9 5 1 0,9-5-1 31,-8 4 1-31,8-4-1 0,-8 7 1 0,8-7 0 0,-8 3 0 0,8-3 8 0,-11 5 1 0,11-5 0 32,-11 3 0-32,4 0-1 0,-1-1 1 0,0-1 0 15,-1 1 0-15,-1 1-3 0,-1 0 0 0,0-3 0 16,-2 2 0-16,-3 1 0 0,2 0 0 0,-5 0 0 0,0 0 0 16,0 2-4-16,-3-2 0 0,-4 0 0 0,3-1 0 15,-3 1 0-15,1 3 0 0,-1-1 0 0,-1-2 0 16,0 1 7-16,-3 0 1 0,-3-1-1 0,-2 1 1 15,-9-4-1-15,4 4 1 0,-8 0-1 0,-18-1 1 0,7-2-4 16,-1 2 0-16,-1 1 0 0,-5-1 1 0,-4-3-1 16,-5 1 1-16,0 3-1 0,6-1 1 0,-27 0-5 15,28-2 0-15,-3 3 0 0,-4-4 0 0,2 6 0 0,0-4 0 16,2 1 0-16,-4 3 1 0,-6-1 0 0,2 1 0 16,1-3 0-16,-2 2 0 0,7-2 0 0,-1 5 0 15,-9-2 0-15,5 2 0 0,1-3-2 0,-1 3 0 16,3-2 0-16,-3 1 0 0,-2 1 0 0,3 0 0 15,4-2 0-15,-4 2 0 0,3 0 4 0,-2-4 1 16,3 6 0-16,2-5 0 0,1 1 0 0,2 2 0 0,-4-3 0 16,2 4 0-16,4-1 7 0,-6-5 0 0,7 2 0 15,-1 1 1-15,0-1-1 0,0 1 0 0,-1-2 0 16,2 0 0-16,3 0-15 0,-1-3 0 0,1 1 0 16,0 2 1-16,-3 0-1 0,6-3 0 0,-5 1 0 15,6-1 1-15,-1 3 7 0,2-4 1 0,-5 3-1 0,5-3 1 16,-2 1-1-16,3 1 1 0,1-2 0 0,1 1 0 15,0-1-1-15,-2 0 0 0,1-1 0 0,-1 1 1 16,2 0-1-16,0-2 1 0,5 2-1 16,-3-1 1-16,1 1 0 0,2 0 0 0,-7-3 0 0,4 3 0 0,3-5 0 15,1 3 0-15,0 1 0 0,2-3 0 0,3-2-3 16,-1 1 1-16,3 2 0 0,-5-2 0 0,1 2-1 16,1-1 1-16,-1 0 0 0,1-2 0 0,3 3 1 0,-2 1 1 15,0-1-1-15,0-2 1 0,2 2-1 0,-1 0 1 16,3-2-1-16,1 2 1 0,1 3 0 0,2-3 0 15,2 0 0-15,0 0 1 0,-1 1-1 0,1-1 1 16,3 3-1-16,-4-3 1 0,6 1-1 16,-2-1 1-16,1 3 0 0,-1 0 0 0,3-3-1 0,0 3 1 0,2-3 0 15,2 1 0-15,-2 0 18 0,1 1 0 0,-1-2 0 16,-1 3 0-16,1-5 0 0,1 3 0 0,2 1 0 16,0 1 0-16,-1-3-13 0,1 3 0 0,2-4 0 15,0 4 1-15,0-1-1 0,2 1 0 0,-4 0 0 16,3 0 1-16,-2 0 1 0,2 0 0 0,0 0 0 15,0 0 1-15,0 0-1 0,-1 0 0 0,-1 1 0 16,0 3 0-16,2-4-2 0,-6 0 0 0,3 0 0 0,-1 3 1 16,3-3-1-16,-1 0 0 15,-3 0 0-15,10 1 1 0,-8-1-1 0,0 2 1 0,-4-2-1 0,1 0 1 0,1 0-1 16,-1 2 1-16,-4-2-1 16,2 0 1-16,-2 0-5 0,-1 0 1 0,0 0 0 15,3-2 0-15,-5 2-1 0,2 0 1 0,0 0-1 0,0 0 1 16,-3 2-2-16,-1-2 1 0,1 3 0 0,-2 0 0 0,0-3-1 0,-3 3 1 15,3-1 0-15,-5 1 0 0,2 0-31 0,2 0 1 16,-4 2 0-16,2-2 0 0,-3-1-1 16,-2 1 1-16,2 0 0 0,-2 2 0 0,0 1 52 0,2-3 0 15,-4 0 0-15,4 2 1 0,-4-2-1 0,-1 2 0 16,0-2 0-16,0 2 1 16,-5 1-22-16,-15 1 0 0,17-3 0 0,1 1 1 0,2 1-1 0,-2-2 0 0,4-1 0 15,-4 2 0-15,2-2 4 0,-1 5 1 0,-1-5-1 16,-1 0 1-16,-7 2-1 0,4-1 0 15,-7 3 0-15,3-2 1 0,-1 1-7 0,2 0 0 0,1-1 0 16,0 1 1 0,-2-1-1-16,1 1 0 0,-1-1 0 0,-6 1 1 0,5-1-3 0,-2-2 1 0,2 2-1 15,-2-2 1-15,4 0-1 16,-4 2 1-16,2 2 0 0,-2-4 0 0,0-2-1 16,2 2 0-16,3 1 0 0,-3-1 0 0,5-2 0 0,-4 3 0 15,1 2 0-15,2-5 0 0,-1 3 2 0,4-1 1 16,-1 0 0-16,-2-1 0 0,1-1-1 0,-2 1 1 15,2 1 0-15,-1-3 0 0,4 3-1 0,-2-1 0 16,2-1 0-16,-7 1 0 0,4-2 0 0,0 3 0 16,-2-3 0-16,1 0 0 0,1 0 1 0,-1 0 1 15,4 0 0-15,-5 0 0 0,0-3-1 0,0 1 1 16,0 2-1-16,0 0 1 0,0 0 2 0,-1 0 1 16,-1 0 0-16,1 0 0 0,-1 0-1 0,-3 0 1 15,2 0-1-15,-1 0 1 0,5 0-1 0,-6-1 0 0,4 1 0 16,-4 0 0-16,4-2-1 0,1 2 1 0,-2-3 0 15,0 3 0-15,1-3 1 0,3 1 1 0,-4 1-1 16,4-1 1-16,-4 2-1 0,0-3 1 0,4 3-1 16,0-3 1-16,-2 1 0 0,1 0 0 0,-2 1 0 15,2 1 0-15,1 0-1 0,0 0 1 0,4-3 0 16,-1 3 0-16,1-3-3 0,1-1 0 0,0 3 0 16,3-6 1-16,-4 4-1 0,4 2 0 0,-2-6 0 0,1 4 0 15,3-2-1-15,-4 2 1 0,1-1 0 0,2 0 0 16,0-2-1-16,-1 1 1 0,1 2-1 0,0-2 1 0,4 2-1 15,-6 0 0-15,4-2 0 0,0 2 1 0,-1 0-1 16,-1-2 0-16,5 2 0 0,-3-3 0 0,1 3-2 16,2-2 1-16,0 0 0 0,2 2 0 0,-1 0-1 15,-1-4 1-15,1 3-1 0,-1-3 1 0,5 3-43 16,-3-4 0-16,2 1 0 0,4 3 0 0,-3-3 0 0,-1 2 0 16,4-2 0-16,0 0 0 0,-2 1 79 0,2 4 1 15,0-6 0-15,0 5 0 0,-2-5-1 0,0 5 1 16,1-3-1-16,0 1 1 0,4 2-30 0,-4-2 0 15,4 2 0-15,0 0 1 0,-2-2-1 0,-1 2 0 16,1 0 0-16,2 0 0 0,-3-1-1 0,2 3 0 16,-3-2 0-16,4 3 1 0,-4-4-1 0,4 3 0 15,-3 1 0-15,4 0 1 0,-1 0-2 0,-3 0 0 0,5 1 0 16,-6 3 0-16,3-4 0 0,-2 3 0 0,0-2 0 16,1 1 0-16,-1 3-4 0,-4-5 1 0,4 3-1 15,0 0 1-15,2 2-1 0,1-2 1 0,-4-1-1 0,3 1 1 16,1 0-50-16,-3 0 1 0,1 0-1 0,2 2 1 15,-1-2-1-15,-3 0 1 0,1 5-1 0,0-5 1 16,2 2 86-16,-3 0 0 0,3 1 0 16,1 1 1-16,0 0-1 0,-2-2 0 0,2 2 0 15,-1-3 1-15,1 3-36 0,-2-3 1 0,2 3-1 0,-3-4 1 16,5 2-1-16,-4-2 0 0,2 0 0 0,-3 2 1 16,4-2-2-16,4-2 0 0,-5 3 0 0,2-1 1 0,3 0-1 0,-4-1 0 15,4-1 0-15,-2 1 0 0,2 1-1 0,0 0 1 16,-1-3 0-16,3 0 0 0,-1 0-1 0,-1 3 1 15,1-3 0-15,2 0 0 0,0 0-4 0,0 0 0 16,2 0 0-16,-2 0 1 0,3 0-1 0,5 0 0 0,-7 0 0 16,2 0 0-16,2 0 0 0,3 0 0 0,-3 0 0 15,3 0 0-15,-1-3 0 0,4 3 0 0,-3 0 0 16,0-3 0-16,0 3-16 0,0-3 0 0,0 0 0 16,0 1 1-16,3-4-1 0,-3 2 1 15,3 0-1-15,-3 1 1 0,1-1 27 0,2 0 0 0,-3-3 0 16,3 3 1-16,0-3-1 15,2 2 0-15,-2-2 0 0,0 0 1 0,0 2-12 0,5-2 0 0,0 0 0 16,-2-1 1-16,-1 2-1 0,2-2 0 16,3 0 0-16,-2 0 0 0,0 2-2 0,-1-5 1 15,3 3-1-15,-2-2 1 0,-1 1-1 0,1 3 1 0,2-6 0 0,1 1 0 0,-4 3 2 16,4-3 0-16,0 0 0 16,0 0 1-16,0 0-1 0,0-3 0 15,0 0 0-15,4-2 1 0,-4 2-2 0,1 2 1 0,2-7-1 0,-3-1 1 16,4 1-1-16,-1 0 1 0,2-3-1 0,1-4 1 15,-1 4 1-15,1-5 0 0,2 2 0 0,-5-5 1 0,5-3-1 16,-3-2 0-16,1-3 0 0,-4-7 1 0,4 1-3 16,-3 11 0-16,-1-8 0 0,1 4 0 0,-3 1-1 0,0 3 1 15,0-1 0 1,-5 4 0-16,5 30-1 0,0 0-1963 0</inkml:trace>
</inkml:ink>
</file>

<file path=ppt/ink/ink9.xml><?xml version="1.0" encoding="utf-8"?>
<inkml:ink xmlns:inkml="http://www.w3.org/2003/InkML">
  <inkml:definitions>
    <inkml:context xml:id="ctx0">
      <inkml:inkSource xml:id="inkSrc0">
        <inkml:traceFormat>
          <inkml:channel name="X" type="integer" max="19200" units="cm"/>
          <inkml:channel name="Y" type="integer" max="12032" units="cm"/>
          <inkml:channel name="F" type="integer" max="4096" units="dev"/>
          <inkml:channel name="T" type="integer" max="2.14748E9" units="dev"/>
        </inkml:traceFormat>
        <inkml:channelProperties>
          <inkml:channelProperty channel="X" name="resolution" value="635.7616" units="1/cm"/>
          <inkml:channelProperty channel="Y" name="resolution" value="636.61377" units="1/cm"/>
          <inkml:channelProperty channel="F" name="resolution" value="0" units="1/dev"/>
          <inkml:channelProperty channel="T" name="resolution" value="1" units="1/dev"/>
        </inkml:channelProperties>
      </inkml:inkSource>
      <inkml:timestamp xml:id="ts0" timeString="2026-10-12T07:19:45.350"/>
    </inkml:context>
    <inkml:brush xml:id="br0">
      <inkml:brushProperty name="width" value="0.05292" units="cm"/>
      <inkml:brushProperty name="height" value="0.05292" units="cm"/>
      <inkml:brushProperty name="color" value="#FF0000"/>
    </inkml:brush>
  </inkml:definitions>
  <inkml:trace contextRef="#ctx0" brushRef="#br0">4620 5497 44 0,'0'0'0'15,"0"0"0"-15,0 0 0 0,0 0 71 0,0 0 1 16,0 0 0-16,0 0 0 0,0 0-1 0,0 0 1 0,0 0 0 15,0 0 0-15,0 0-65 0,0 0 0 0,0 0 0 16,0 0 0-16,0 0-1 0,0 0 1 0,0 0 0 16,0 0 0-16,0 0 2 0,-26-9 0 0,26 9 0 15,0 0 0-15,0 0-1 0,0-5 1 0,0 5 0 16,0 0 0-16,0 0-7 0,3-8 1 0,-3 8 0 16,0 0 0-16,8-6-1 0,-8 6 1 0,7-2 0 15,-7 2 0-15,11-3-6 0,-11 3 1 0,11-6-1 0,-3 4 1 16,0-1-1-16,0 0 1 0,0 3 0 0,1-5 0 0,-1 3 3 15,3 1 0-15,-3-2 0 0,-1-1 0 0,0 3-1 16,1-1 1-16,0 1 0 16,-8 1 0-16,10-4 1 0,-10 4 1 0,11-6 0 0,-11 6 0 0,5-1-1 15,-5 1 1-15,6-4 0 0,-6 4 0 0,0 0 0 0,0 0 1 16,0 0-1-16,5-8 1 0,-5 8-1 0,0 0 1 16,0 0-1-16,0 0 1 0,3-6 0 0,-3 6 0 15,0 0 0-15,0 0 0 0,0 0 0 0,0 0 0 16,-3-5 0-16,3 5 0 0,0 0 0 0,0 0 0 15,-5-6 0-15,5 6 0 16,0 0 0-16,-3-5 0 0,3 5 0 0,0-8 0 0,0 8-2 0,0-6 1 0,0 6 0 16,-3-8 0-16,3 8-1 0,0-9 1 0,0 9-1 15,-3-11 1-15,3 11-4 16,-2-10 1-16,2 10-1 0,-3-9 1 0,3 9-1 0,-3-5 1 16,3 5-1-16,-4-7 1 0,4 7 1 0,-4-4 1 0,4 4-1 15,-7-8 1-15,7 8-1 0,-4-7 1 0,4 7-1 16,-7-6 1-16,7 6 4 0,-5-5 0 0,5 5 0 15,0 0 0-15,-7-6-1 0,7 6 1 0,0 0 0 0,-7-5 0 16,7 5 3-16,0 0 1 0,-8-3 0 0,8 3 0 16,0 0-1-16,-8-8 1 0,8 8 0 0,0 0 0 0,-9-3-2 15,9 3 1-15,-8-5-1 0,8 5 1 0,-5-3-1 16,-3 3 0 0,2 0 0-16,-1 0 1 0,3 0-1 0,-4 0 1 0,1 0-1 15,-1 0 1-15,1 0-1 0,-1 0 1 0,-2 3-1 0,2-3 1 0,0 2-4 16,0-2 1-16,-1 3-1 0,1-3 1 0,3 3-1 0,-5-3 0 15,6 3 0 1,-4-3 1-16,1 2-2 0,3-2 1 0,4 0 0 16,-11 3 0-16,11-3-1 0,-8 3 1 0,8-3-1 0,-7 0 1 0,7 0-3 0,-8 3 1 15,8-3 0 1,-8 5 0-16,8-5-1 0,-11 7 1 0,5-6 0 0,1 2 0 0,-1 0 0 16,-2 1 1-16,2-1 0 0,1 2 0 0,-3-2-1 15,1 0 1-15,3 2 0 0,-3-2 0 16,-1-2 0-16,2 3 0 0,6-4 0 0,-9 7 0 0,9-7-1 0,-10 10 1 15,10-10 0-15,-8 8 0 0,8-8 0 0,-8 11 0 16,8-11 0-16,-8 8 0 0,8-8-1 0,-6 9 1 0,3-1 0 16,0-3 0-16,1 1-2 0,-1-1 1 0,-2 1 0 15,2 2 0-15,0-3-1 0,-2 1 1 0,2 1-1 0,-4 1 1 16,3 0 0-16,-4-2 1 0,1 2 0 0,3-3 0 16,-3 1-1-16,2 2 1 0,-1-2 0 0,1 2 0 0,-1-3-2 15,1 1 1-15,5-6-1 16,-6 11 1-16,6-11-1 0,-8 11 0 0,8-11 0 0,-6 11 1 0,4-6-1 15,2 2 0-15,0-7 0 16,-3 11 1-16,3-3-1 0,3-2 0 0,-3-1 0 0,3 1 1 16,2 2-1-16,-2-3 0 15,2 1 0-15,1 0 0 0,2-1 0 0,-3 1 0 0,4 2 0 0,-1-5 0 0,3 5 0 0,-3-3 0 32,4 1 0-32,-1-1 0 0,3 2 0 0,-3-4 0 15,3 1 0-15,2 1 0 0,0-2 0 0,2 1 0 0,1-1 0 16,0-2 1-16,3 1-1 0,3-2 0 0,-3 0 0 15,4 0 0-15,1 0 0 0,1-2 0 0,3 1 0 16,-1-2 0-16,0-2 0 0,3 2 0 0,4-4 0 16,-2 3 0-16,1-4 0 0,1 1 0 0,-1 1 0 15,-2 1 0-15,-3-3 0 0,1 2 0 0,-2 1 0 0,-4-1 0 16,-4 1-2-16,-1-1 1 0,-1-2 0 0,-6 0 0 16,-1 2-1-16,-5-2 1 0,2 0-1 0,-6-2 1 0,-4 2-1 15,0 4 1-15,0-7-1 0,-4 1 1 0,0-1-1 16,-3 0 0-16,0 0 0 0,-1-2 1 0,-6 2-3 15,0-2 1-15,-2 1-1 0,0-3 1 0,-6 1-1 16,-4 0 1-16,-7 1 0 0,-5-1 0 0,-7-5 0 16,-5 5 1-16,-19-4 0 0,-12 6 0 0,-33 1 0 15,114 11-1137-15</inkml:trace>
  <inkml:trace contextRef="#ctx0" brushRef="#br0" timeOffset="6270.31">4840 5703 68 0,'0'0'0'0,"0"0"0"0,0 0 0 0,0 0 66 0,0 0 0 15,0 0 0-15,0 0 0 0,0 0 0 0,0 0 0 0,0 0 0 16,0 0 0-16,0 0-64 0,26 30 0 0,-23-22 0 16,0-2 0-16,-3 2-1 0,5 0 1 0,-5 0 0 15,3 2 0-15,-3-10-2 0,0 0-459 0</inkml:trace>
  <inkml:trace contextRef="#ctx0" brushRef="#br0" timeOffset="7186.85">5185 5446 60 0,'0'0'0'0,"0"0"0"16,0 0 0-16,0 0 91 0,5-26 0 15,-2 19 0-15,-3 2 0 0,0-4-1 0,3 4 1 0,-3-6 0 16,3 3 0-16,-3-3-90 0,0 0 1 0,0 0-1 15,-3-3 1-15,3 3-1 0,0 0 1 0,-3-5-1 16,3 1 1-16,-5-2 15 0,5 3 0 0,-3-2 0 0,0 2 0 16,-1-5-1-16,3 4 1 0,-2 0 0 0,-1-3 0 15,0 2-9-15,1 2 1 16,-1-5 0-16,0 5 0 0,0-4-1 0,1 3 1 0,-1 0-1 0,0-2 1 16,0-2-9-16,-3 0 0 0,2-3 0 0,-1 4 1 0,0-1-1 15,1 0 0-15,-3 5 0 0,2-2 1 16,1 2 2-16,-6 3 1 0,3 0 0 15,-2 0 0-15,2 0-1 0,-3 3 1 0,0 1-1 16,0 3 1-16,-5-3-6 0,2 3 0 0,-4 0 0 0,-1 4 0 0,0-3 0 16,-3 6 0-16,3-3 0 15,-3 4 0-15,0 0 3 0,-4 0 0 0,4 3 0 16,3 0 1-16,-3 1-1 0,0 3 0 0,-1 3 0 0,-1-3 1 0,2 5 1 0,-2 1 0 16,-3 6 0-1,-3-1 0-15,-3 1-1 0,0 6 1 0,-5-1 0 0,-2 3 0 0,2 2-1 0,-7-3 0 0,4 3 0 16,1-3 0-16,-1 2 0 15,-3-2 0-15,5-5 0 0,0-3 0 16,-2 2 1-16,2 0 1 0,6-2 0 0,-3 2 0 0,2 1-1 0,1-6 1 16,0 3-1-16,2 4 1 0,1-1-2 15,5 0 1-15,-1 2-1 0,7-1 1 0,0 1-1 16,0 7 0-16,5-4 0 0,6-4 1 0,2 1 2 0,3 0 0 16,9 1 0-16,2-1 1 0,3 5-1 0,6-5 0 15,2 4 0-15,7 3 0 0,4 0-1 16,3 1 0-16,1 3 0 0,4-5 1 0,-2 4-1 0,-1-4 0 0,5 0 0 15,-2 1 0-15,-1-1 0 0,4-3 0 0,-2-2 0 0,0-2 1 0,-1 1-1 32,1 0 0-32,3-4 0 0,5 4 0 0,6-1-2 15,2-4 1-15,1-3 0 0,4-5 0 0,2 0-1 0,2-3 1 16,-1-1-1-16,4-4 1 0,-4-1-1 0,4-3 1 16,-4-6-1-16,4 1 1 0,-3-5-1 0,2-3 0 15,-5 0 0-15,0-8 1 0,0-3-3 0,-2-3 1 16,-10-1 0-16,2-7 0 0,-7-3-1 0,-3-6 1 0,-7-5-1 15,-4-2 1-15,-8-2-1 0,-3-4 1 0,-8 3-1 16,-3-1 1-16,-2 6-1 0,-9-4 0 0,-3-4 0 16,-5-4 1-16,-2-1-1 0,-9-2 0 0,0 4 0 15,-9-3 1-15,-5 0-1 0,-4 2 0 0,-6 2 0 16,-6-1 0-16,-7-1 0 0,-12 7 0 0,-13-1 0 16,-10 0 0-16,-14 0 0 0,-17 4 0 0,-17 3 0 0,-15-6 0 15,71 52 0-15,86 0-954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084995-AD5E-D0F0-1E03-24737D65C87D}"/>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D03E190-6B19-A584-C26A-8DAD848E038C}"/>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5A5D256D-D5A8-4EFA-A6E5-DFCEBB83EC4F}" type="datetimeFigureOut">
              <a:rPr lang="en-US"/>
              <a:pPr>
                <a:defRPr/>
              </a:pPr>
              <a:t>10/12/2026</a:t>
            </a:fld>
            <a:endParaRPr lang="en-US"/>
          </a:p>
        </p:txBody>
      </p:sp>
      <p:sp>
        <p:nvSpPr>
          <p:cNvPr id="4" name="Slide Image Placeholder 3">
            <a:extLst>
              <a:ext uri="{FF2B5EF4-FFF2-40B4-BE49-F238E27FC236}">
                <a16:creationId xmlns:a16="http://schemas.microsoft.com/office/drawing/2014/main" id="{44663E60-983D-F765-9BD1-7D6C74F834DD}"/>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DE960DA-DC59-218E-AA27-75AE64826A5B}"/>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FD3BA39-C577-ECF0-F62A-150212F59BE9}"/>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EECAB27-72B4-99FB-3C53-049231B71704}"/>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79DD904-8BAB-428F-8997-1BC06B7053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49A8ADED-6C0D-E90B-70FC-6364B803C2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6628A5C-5034-158E-2BE0-1362E286CA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4100" name="Slide Number Placeholder 3">
            <a:extLst>
              <a:ext uri="{FF2B5EF4-FFF2-40B4-BE49-F238E27FC236}">
                <a16:creationId xmlns:a16="http://schemas.microsoft.com/office/drawing/2014/main" id="{5AD1D7D6-29A9-0471-6973-6E7BBC7B16B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A1EB01D-4EC2-45E9-B90C-9CF253CA50F9}" type="slidenum">
              <a:rPr lang="en-US" altLang="en-US" sz="1200"/>
              <a:pPr/>
              <a:t>1</a:t>
            </a:fld>
            <a:endParaRPr lang="en-US" altLang="en-US" sz="1200"/>
          </a:p>
        </p:txBody>
      </p:sp>
    </p:spTree>
    <p:extLst>
      <p:ext uri="{BB962C8B-B14F-4D97-AF65-F5344CB8AC3E}">
        <p14:creationId xmlns:p14="http://schemas.microsoft.com/office/powerpoint/2010/main" val="274462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579DD904-8BAB-428F-8997-1BC06B705380}" type="slidenum">
              <a:rPr lang="en-US" altLang="en-US" smtClean="0"/>
              <a:pPr>
                <a:defRPr/>
              </a:pPr>
              <a:t>22</a:t>
            </a:fld>
            <a:endParaRPr lang="en-US" altLang="en-US"/>
          </a:p>
        </p:txBody>
      </p:sp>
    </p:spTree>
    <p:extLst>
      <p:ext uri="{BB962C8B-B14F-4D97-AF65-F5344CB8AC3E}">
        <p14:creationId xmlns:p14="http://schemas.microsoft.com/office/powerpoint/2010/main" val="2917851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482BBA5-7429-6BDB-0714-E8BF0AFF3C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142A35-39B2-BA7F-8B56-BAE5033AFF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CF91710-1026-5F82-98BD-E2232BDF2D64}"/>
              </a:ext>
            </a:extLst>
          </p:cNvPr>
          <p:cNvSpPr>
            <a:spLocks noGrp="1" noChangeArrowheads="1"/>
          </p:cNvSpPr>
          <p:nvPr>
            <p:ph type="sldNum" sz="quarter" idx="12"/>
          </p:nvPr>
        </p:nvSpPr>
        <p:spPr>
          <a:ln/>
        </p:spPr>
        <p:txBody>
          <a:bodyPr/>
          <a:lstStyle>
            <a:lvl1pPr>
              <a:defRPr/>
            </a:lvl1pPr>
          </a:lstStyle>
          <a:p>
            <a:pPr>
              <a:defRPr/>
            </a:pPr>
            <a:fld id="{0E84C9E3-7DE4-4F59-9E2C-6AB38D1E1CA3}" type="slidenum">
              <a:rPr lang="en-US" altLang="en-US"/>
              <a:pPr>
                <a:defRPr/>
              </a:pPr>
              <a:t>‹#›</a:t>
            </a:fld>
            <a:endParaRPr lang="en-US" altLang="en-US"/>
          </a:p>
        </p:txBody>
      </p:sp>
    </p:spTree>
    <p:extLst>
      <p:ext uri="{BB962C8B-B14F-4D97-AF65-F5344CB8AC3E}">
        <p14:creationId xmlns:p14="http://schemas.microsoft.com/office/powerpoint/2010/main" val="3786899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6051AEF-37A8-46BB-187D-9AA12BD4845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4332FB2-C1CA-6FAA-BD1E-2EA2870210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63302FD-5046-854B-ECF4-13B0F9418D27}"/>
              </a:ext>
            </a:extLst>
          </p:cNvPr>
          <p:cNvSpPr>
            <a:spLocks noGrp="1" noChangeArrowheads="1"/>
          </p:cNvSpPr>
          <p:nvPr>
            <p:ph type="sldNum" sz="quarter" idx="12"/>
          </p:nvPr>
        </p:nvSpPr>
        <p:spPr>
          <a:ln/>
        </p:spPr>
        <p:txBody>
          <a:bodyPr/>
          <a:lstStyle>
            <a:lvl1pPr>
              <a:defRPr/>
            </a:lvl1pPr>
          </a:lstStyle>
          <a:p>
            <a:pPr>
              <a:defRPr/>
            </a:pPr>
            <a:fld id="{1A2CB97C-4EF4-445F-9A1C-DE928C36CC86}" type="slidenum">
              <a:rPr lang="en-US" altLang="en-US"/>
              <a:pPr>
                <a:defRPr/>
              </a:pPr>
              <a:t>‹#›</a:t>
            </a:fld>
            <a:endParaRPr lang="en-US" altLang="en-US"/>
          </a:p>
        </p:txBody>
      </p:sp>
    </p:spTree>
    <p:extLst>
      <p:ext uri="{BB962C8B-B14F-4D97-AF65-F5344CB8AC3E}">
        <p14:creationId xmlns:p14="http://schemas.microsoft.com/office/powerpoint/2010/main" val="762419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18282D0-8C91-4F14-AAF3-9DAB9EAC8F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77C4E49-3A9D-8E6C-EF7D-F009D2840D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4057392-4631-3B43-8B94-080483009C06}"/>
              </a:ext>
            </a:extLst>
          </p:cNvPr>
          <p:cNvSpPr>
            <a:spLocks noGrp="1" noChangeArrowheads="1"/>
          </p:cNvSpPr>
          <p:nvPr>
            <p:ph type="sldNum" sz="quarter" idx="12"/>
          </p:nvPr>
        </p:nvSpPr>
        <p:spPr>
          <a:ln/>
        </p:spPr>
        <p:txBody>
          <a:bodyPr/>
          <a:lstStyle>
            <a:lvl1pPr>
              <a:defRPr/>
            </a:lvl1pPr>
          </a:lstStyle>
          <a:p>
            <a:pPr>
              <a:defRPr/>
            </a:pPr>
            <a:fld id="{2182E730-9E84-4459-8FAF-19B43C72ABD8}" type="slidenum">
              <a:rPr lang="en-US" altLang="en-US"/>
              <a:pPr>
                <a:defRPr/>
              </a:pPr>
              <a:t>‹#›</a:t>
            </a:fld>
            <a:endParaRPr lang="en-US" altLang="en-US"/>
          </a:p>
        </p:txBody>
      </p:sp>
    </p:spTree>
    <p:extLst>
      <p:ext uri="{BB962C8B-B14F-4D97-AF65-F5344CB8AC3E}">
        <p14:creationId xmlns:p14="http://schemas.microsoft.com/office/powerpoint/2010/main" val="1700302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5D80D6C-76FD-2C29-D3A2-993F55DEC74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1039011-6DDC-0D15-41D9-9473ACFC62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70E6376-F37A-9527-9A30-9EAC97EDE6D8}"/>
              </a:ext>
            </a:extLst>
          </p:cNvPr>
          <p:cNvSpPr>
            <a:spLocks noGrp="1" noChangeArrowheads="1"/>
          </p:cNvSpPr>
          <p:nvPr>
            <p:ph type="sldNum" sz="quarter" idx="12"/>
          </p:nvPr>
        </p:nvSpPr>
        <p:spPr>
          <a:ln/>
        </p:spPr>
        <p:txBody>
          <a:bodyPr/>
          <a:lstStyle>
            <a:lvl1pPr>
              <a:defRPr/>
            </a:lvl1pPr>
          </a:lstStyle>
          <a:p>
            <a:pPr>
              <a:defRPr/>
            </a:pPr>
            <a:fld id="{09F8D8B4-EAD8-48D5-9442-4B492BF8F01B}" type="slidenum">
              <a:rPr lang="en-US" altLang="en-US"/>
              <a:pPr>
                <a:defRPr/>
              </a:pPr>
              <a:t>‹#›</a:t>
            </a:fld>
            <a:endParaRPr lang="en-US" altLang="en-US"/>
          </a:p>
        </p:txBody>
      </p:sp>
    </p:spTree>
    <p:extLst>
      <p:ext uri="{BB962C8B-B14F-4D97-AF65-F5344CB8AC3E}">
        <p14:creationId xmlns:p14="http://schemas.microsoft.com/office/powerpoint/2010/main" val="58772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EDC6B1C-EE5C-CC8B-5899-27259BDED08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77DE378-D498-E2D0-AA2C-4F72C44E5D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334709D-1F52-B8E8-A263-9F237BF6553C}"/>
              </a:ext>
            </a:extLst>
          </p:cNvPr>
          <p:cNvSpPr>
            <a:spLocks noGrp="1" noChangeArrowheads="1"/>
          </p:cNvSpPr>
          <p:nvPr>
            <p:ph type="sldNum" sz="quarter" idx="12"/>
          </p:nvPr>
        </p:nvSpPr>
        <p:spPr>
          <a:ln/>
        </p:spPr>
        <p:txBody>
          <a:bodyPr/>
          <a:lstStyle>
            <a:lvl1pPr>
              <a:defRPr/>
            </a:lvl1pPr>
          </a:lstStyle>
          <a:p>
            <a:pPr>
              <a:defRPr/>
            </a:pPr>
            <a:fld id="{2021FCC1-511E-4871-9B06-92E25179968E}" type="slidenum">
              <a:rPr lang="en-US" altLang="en-US"/>
              <a:pPr>
                <a:defRPr/>
              </a:pPr>
              <a:t>‹#›</a:t>
            </a:fld>
            <a:endParaRPr lang="en-US" altLang="en-US"/>
          </a:p>
        </p:txBody>
      </p:sp>
    </p:spTree>
    <p:extLst>
      <p:ext uri="{BB962C8B-B14F-4D97-AF65-F5344CB8AC3E}">
        <p14:creationId xmlns:p14="http://schemas.microsoft.com/office/powerpoint/2010/main" val="2115399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3BFC0A6-DAD6-3BB2-4467-D59543E1FF2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F4AE633-BEC8-2439-3FBC-DA63A52D44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6537BFF-4706-0F17-3555-B4C2097B93F5}"/>
              </a:ext>
            </a:extLst>
          </p:cNvPr>
          <p:cNvSpPr>
            <a:spLocks noGrp="1" noChangeArrowheads="1"/>
          </p:cNvSpPr>
          <p:nvPr>
            <p:ph type="sldNum" sz="quarter" idx="12"/>
          </p:nvPr>
        </p:nvSpPr>
        <p:spPr>
          <a:ln/>
        </p:spPr>
        <p:txBody>
          <a:bodyPr/>
          <a:lstStyle>
            <a:lvl1pPr>
              <a:defRPr/>
            </a:lvl1pPr>
          </a:lstStyle>
          <a:p>
            <a:pPr>
              <a:defRPr/>
            </a:pPr>
            <a:fld id="{C3D98E86-C588-4989-A518-AFD358F9E9A1}" type="slidenum">
              <a:rPr lang="en-US" altLang="en-US"/>
              <a:pPr>
                <a:defRPr/>
              </a:pPr>
              <a:t>‹#›</a:t>
            </a:fld>
            <a:endParaRPr lang="en-US" altLang="en-US"/>
          </a:p>
        </p:txBody>
      </p:sp>
    </p:spTree>
    <p:extLst>
      <p:ext uri="{BB962C8B-B14F-4D97-AF65-F5344CB8AC3E}">
        <p14:creationId xmlns:p14="http://schemas.microsoft.com/office/powerpoint/2010/main" val="14213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80E3859-0B97-01A8-A683-57A596C1DA6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E82918B-C085-DDAA-B172-2E7D31BEA8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0638A01-E12F-937A-F4E8-7225CDEB521F}"/>
              </a:ext>
            </a:extLst>
          </p:cNvPr>
          <p:cNvSpPr>
            <a:spLocks noGrp="1" noChangeArrowheads="1"/>
          </p:cNvSpPr>
          <p:nvPr>
            <p:ph type="sldNum" sz="quarter" idx="12"/>
          </p:nvPr>
        </p:nvSpPr>
        <p:spPr>
          <a:ln/>
        </p:spPr>
        <p:txBody>
          <a:bodyPr/>
          <a:lstStyle>
            <a:lvl1pPr>
              <a:defRPr/>
            </a:lvl1pPr>
          </a:lstStyle>
          <a:p>
            <a:pPr>
              <a:defRPr/>
            </a:pPr>
            <a:fld id="{FF75ABE6-51D8-45A2-B0B9-D5FA777693B8}" type="slidenum">
              <a:rPr lang="en-US" altLang="en-US"/>
              <a:pPr>
                <a:defRPr/>
              </a:pPr>
              <a:t>‹#›</a:t>
            </a:fld>
            <a:endParaRPr lang="en-US" altLang="en-US"/>
          </a:p>
        </p:txBody>
      </p:sp>
    </p:spTree>
    <p:extLst>
      <p:ext uri="{BB962C8B-B14F-4D97-AF65-F5344CB8AC3E}">
        <p14:creationId xmlns:p14="http://schemas.microsoft.com/office/powerpoint/2010/main" val="37052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9150B33-78F1-DCAF-5EFC-EC5F95AEA1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3E8B653-40DB-11B4-D939-ACED14F85D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48B9C8-38E9-0987-2620-BC3537C0E72C}"/>
              </a:ext>
            </a:extLst>
          </p:cNvPr>
          <p:cNvSpPr>
            <a:spLocks noGrp="1" noChangeArrowheads="1"/>
          </p:cNvSpPr>
          <p:nvPr>
            <p:ph type="sldNum" sz="quarter" idx="12"/>
          </p:nvPr>
        </p:nvSpPr>
        <p:spPr>
          <a:ln/>
        </p:spPr>
        <p:txBody>
          <a:bodyPr/>
          <a:lstStyle>
            <a:lvl1pPr>
              <a:defRPr/>
            </a:lvl1pPr>
          </a:lstStyle>
          <a:p>
            <a:pPr>
              <a:defRPr/>
            </a:pPr>
            <a:fld id="{063B24C9-94FB-4DF3-B53B-46EAB04FF082}" type="slidenum">
              <a:rPr lang="en-US" altLang="en-US"/>
              <a:pPr>
                <a:defRPr/>
              </a:pPr>
              <a:t>‹#›</a:t>
            </a:fld>
            <a:endParaRPr lang="en-US" altLang="en-US"/>
          </a:p>
        </p:txBody>
      </p:sp>
    </p:spTree>
    <p:extLst>
      <p:ext uri="{BB962C8B-B14F-4D97-AF65-F5344CB8AC3E}">
        <p14:creationId xmlns:p14="http://schemas.microsoft.com/office/powerpoint/2010/main" val="324244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5D59E73-BB9B-CF6B-D561-97ECEDAAADE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D146736-E1EE-2FEF-469E-6D822D2776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412A781-17FF-5B95-181E-EFE4234B5B48}"/>
              </a:ext>
            </a:extLst>
          </p:cNvPr>
          <p:cNvSpPr>
            <a:spLocks noGrp="1" noChangeArrowheads="1"/>
          </p:cNvSpPr>
          <p:nvPr>
            <p:ph type="sldNum" sz="quarter" idx="12"/>
          </p:nvPr>
        </p:nvSpPr>
        <p:spPr>
          <a:ln/>
        </p:spPr>
        <p:txBody>
          <a:bodyPr/>
          <a:lstStyle>
            <a:lvl1pPr>
              <a:defRPr/>
            </a:lvl1pPr>
          </a:lstStyle>
          <a:p>
            <a:pPr>
              <a:defRPr/>
            </a:pPr>
            <a:fld id="{344E7C5D-E4BB-41E6-AA7C-15569B223004}" type="slidenum">
              <a:rPr lang="en-US" altLang="en-US"/>
              <a:pPr>
                <a:defRPr/>
              </a:pPr>
              <a:t>‹#›</a:t>
            </a:fld>
            <a:endParaRPr lang="en-US" altLang="en-US"/>
          </a:p>
        </p:txBody>
      </p:sp>
    </p:spTree>
    <p:extLst>
      <p:ext uri="{BB962C8B-B14F-4D97-AF65-F5344CB8AC3E}">
        <p14:creationId xmlns:p14="http://schemas.microsoft.com/office/powerpoint/2010/main" val="3875654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ACACD9F-D639-B082-9F32-E3BB02A891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AA0EDCD-7FFE-0F98-D95B-CA4DF48DC2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3C0F9D4-E7C5-0BE3-E7C6-31E57BFA0D03}"/>
              </a:ext>
            </a:extLst>
          </p:cNvPr>
          <p:cNvSpPr>
            <a:spLocks noGrp="1" noChangeArrowheads="1"/>
          </p:cNvSpPr>
          <p:nvPr>
            <p:ph type="sldNum" sz="quarter" idx="12"/>
          </p:nvPr>
        </p:nvSpPr>
        <p:spPr>
          <a:ln/>
        </p:spPr>
        <p:txBody>
          <a:bodyPr/>
          <a:lstStyle>
            <a:lvl1pPr>
              <a:defRPr/>
            </a:lvl1pPr>
          </a:lstStyle>
          <a:p>
            <a:pPr>
              <a:defRPr/>
            </a:pPr>
            <a:fld id="{0A7D0E22-450C-47C9-9931-7E6E840D149F}" type="slidenum">
              <a:rPr lang="en-US" altLang="en-US"/>
              <a:pPr>
                <a:defRPr/>
              </a:pPr>
              <a:t>‹#›</a:t>
            </a:fld>
            <a:endParaRPr lang="en-US" altLang="en-US"/>
          </a:p>
        </p:txBody>
      </p:sp>
    </p:spTree>
    <p:extLst>
      <p:ext uri="{BB962C8B-B14F-4D97-AF65-F5344CB8AC3E}">
        <p14:creationId xmlns:p14="http://schemas.microsoft.com/office/powerpoint/2010/main" val="1662354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02CE7E-CE58-4933-D132-D4630BB3A1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F217F62-B96E-B6D6-3C4E-1C3C1A260A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915D3BC-73DA-51F5-C0E7-F577DBEE161B}"/>
              </a:ext>
            </a:extLst>
          </p:cNvPr>
          <p:cNvSpPr>
            <a:spLocks noGrp="1" noChangeArrowheads="1"/>
          </p:cNvSpPr>
          <p:nvPr>
            <p:ph type="sldNum" sz="quarter" idx="12"/>
          </p:nvPr>
        </p:nvSpPr>
        <p:spPr>
          <a:ln/>
        </p:spPr>
        <p:txBody>
          <a:bodyPr/>
          <a:lstStyle>
            <a:lvl1pPr>
              <a:defRPr/>
            </a:lvl1pPr>
          </a:lstStyle>
          <a:p>
            <a:pPr>
              <a:defRPr/>
            </a:pPr>
            <a:fld id="{D29DB410-E207-4EC8-A1C9-5CD57F3E716F}" type="slidenum">
              <a:rPr lang="en-US" altLang="en-US"/>
              <a:pPr>
                <a:defRPr/>
              </a:pPr>
              <a:t>‹#›</a:t>
            </a:fld>
            <a:endParaRPr lang="en-US" altLang="en-US"/>
          </a:p>
        </p:txBody>
      </p:sp>
    </p:spTree>
    <p:extLst>
      <p:ext uri="{BB962C8B-B14F-4D97-AF65-F5344CB8AC3E}">
        <p14:creationId xmlns:p14="http://schemas.microsoft.com/office/powerpoint/2010/main" val="216739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FB3266A-28F9-8D8A-B332-BAEA3970CC3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93DB96B-1243-623D-A1D3-B5B48C72E9D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827028B-75E0-DB5D-8427-526DA1DA6037}"/>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C5B21BD3-8D44-FA33-70C1-554A6119DAA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38EBD7AE-4746-7386-DEE1-8EBFC92E2AF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2018820-5C12-43B2-BAF7-FA09D1C254D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6.png"/><Relationship Id="rId26" Type="http://schemas.openxmlformats.org/officeDocument/2006/relationships/image" Target="../media/image10.png"/><Relationship Id="rId3" Type="http://schemas.openxmlformats.org/officeDocument/2006/relationships/customXml" Target="../ink/ink1.xml"/><Relationship Id="rId21"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customXml" Target="../ink/ink2.xml"/><Relationship Id="rId28" Type="http://schemas.openxmlformats.org/officeDocument/2006/relationships/image" Target="../media/image5.png"/><Relationship Id="rId4" Type="http://schemas.openxmlformats.org/officeDocument/2006/relationships/image" Target="../media/image1.png"/><Relationship Id="rId14" Type="http://schemas.openxmlformats.org/officeDocument/2006/relationships/customXml" Target="../ink/ink4.xml"/><Relationship Id="rId22" Type="http://schemas.openxmlformats.org/officeDocument/2006/relationships/customXml" Target="../ink/ink5.xml"/><Relationship Id="rId27" Type="http://schemas.openxmlformats.org/officeDocument/2006/relationships/customXml" Target="../ink/ink6.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8.png"/><Relationship Id="rId7"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9.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8.png"/><Relationship Id="rId7"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3.wdp"/><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6.png"/><Relationship Id="rId5" Type="http://schemas.microsoft.com/office/2007/relationships/hdphoto" Target="../media/hdphoto2.wdp"/><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NUL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customXml" Target="../ink/ink7.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customXml" Target="../ink/ink8.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customXml" Target="../ink/ink9.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B3CF1790-2AF5-2CEC-B1FA-01BD5B7EBEBE}"/>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75" name="Rectangle 3">
            <a:extLst>
              <a:ext uri="{FF2B5EF4-FFF2-40B4-BE49-F238E27FC236}">
                <a16:creationId xmlns:a16="http://schemas.microsoft.com/office/drawing/2014/main" id="{37CB245C-34B9-B802-8117-557D8E2069DB}"/>
              </a:ext>
            </a:extLst>
          </p:cNvPr>
          <p:cNvSpPr>
            <a:spLocks noGrp="1" noChangeArrowheads="1"/>
          </p:cNvSpPr>
          <p:nvPr>
            <p:ph type="ctrTitle"/>
          </p:nvPr>
        </p:nvSpPr>
        <p:spPr>
          <a:xfrm>
            <a:off x="381000" y="357188"/>
            <a:ext cx="8382000" cy="1234372"/>
          </a:xfrm>
          <a:solidFill>
            <a:schemeClr val="bg1"/>
          </a:solidFill>
          <a:ln>
            <a:solidFill>
              <a:srgbClr val="FF33CC"/>
            </a:solidFill>
            <a:miter lim="800000"/>
            <a:headEnd/>
            <a:tailEnd/>
          </a:ln>
        </p:spPr>
        <p:txBody>
          <a:bodyPr/>
          <a:lstStyle/>
          <a:p>
            <a:r>
              <a:rPr lang="en-IN" sz="3200" dirty="0"/>
              <a:t>Machine Learning-Based Optimization:</a:t>
            </a:r>
            <a:br>
              <a:rPr lang="en-IN" sz="3200" dirty="0"/>
            </a:br>
            <a:r>
              <a:rPr lang="en-IN" sz="3200" dirty="0"/>
              <a:t> Air-cooled Heat Sinks </a:t>
            </a:r>
            <a:endParaRPr lang="en-US" altLang="en-US" sz="3200" dirty="0">
              <a:solidFill>
                <a:schemeClr val="tx1"/>
              </a:solidFill>
            </a:endParaRPr>
          </a:p>
        </p:txBody>
      </p:sp>
      <p:sp>
        <p:nvSpPr>
          <p:cNvPr id="3077" name="Text Box 5">
            <a:extLst>
              <a:ext uri="{FF2B5EF4-FFF2-40B4-BE49-F238E27FC236}">
                <a16:creationId xmlns:a16="http://schemas.microsoft.com/office/drawing/2014/main" id="{D302D3E7-32A4-1BCB-0FCC-12CAB8B80564}"/>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9" name="Group 7">
            <a:extLst>
              <a:ext uri="{FF2B5EF4-FFF2-40B4-BE49-F238E27FC236}">
                <a16:creationId xmlns:a16="http://schemas.microsoft.com/office/drawing/2014/main" id="{A712A528-0020-4493-8F9E-3D80347B0F88}"/>
              </a:ext>
            </a:extLst>
          </p:cNvPr>
          <p:cNvGrpSpPr>
            <a:grpSpLocks/>
          </p:cNvGrpSpPr>
          <p:nvPr/>
        </p:nvGrpSpPr>
        <p:grpSpPr bwMode="auto">
          <a:xfrm>
            <a:off x="0" y="0"/>
            <a:ext cx="9144000" cy="6858000"/>
            <a:chOff x="0" y="0"/>
            <a:chExt cx="5760" cy="4320"/>
          </a:xfrm>
        </p:grpSpPr>
        <p:grpSp>
          <p:nvGrpSpPr>
            <p:cNvPr id="3083" name="Group 8">
              <a:extLst>
                <a:ext uri="{FF2B5EF4-FFF2-40B4-BE49-F238E27FC236}">
                  <a16:creationId xmlns:a16="http://schemas.microsoft.com/office/drawing/2014/main" id="{F75E1619-CA0B-E96A-9E12-5C455B11433D}"/>
                </a:ext>
              </a:extLst>
            </p:cNvPr>
            <p:cNvGrpSpPr>
              <a:grpSpLocks/>
            </p:cNvGrpSpPr>
            <p:nvPr/>
          </p:nvGrpSpPr>
          <p:grpSpPr bwMode="auto">
            <a:xfrm>
              <a:off x="0" y="0"/>
              <a:ext cx="192" cy="4320"/>
              <a:chOff x="0" y="-48"/>
              <a:chExt cx="144" cy="4368"/>
            </a:xfrm>
          </p:grpSpPr>
          <p:sp>
            <p:nvSpPr>
              <p:cNvPr id="3093" name="Rectangle 9">
                <a:extLst>
                  <a:ext uri="{FF2B5EF4-FFF2-40B4-BE49-F238E27FC236}">
                    <a16:creationId xmlns:a16="http://schemas.microsoft.com/office/drawing/2014/main" id="{849632BB-EB67-81D4-0AD0-116C9C2F18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4" name="Rectangle 10">
                <a:extLst>
                  <a:ext uri="{FF2B5EF4-FFF2-40B4-BE49-F238E27FC236}">
                    <a16:creationId xmlns:a16="http://schemas.microsoft.com/office/drawing/2014/main" id="{5FF5BFA0-0DD7-FEAB-7AB4-C56B746318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4" name="Group 11">
              <a:extLst>
                <a:ext uri="{FF2B5EF4-FFF2-40B4-BE49-F238E27FC236}">
                  <a16:creationId xmlns:a16="http://schemas.microsoft.com/office/drawing/2014/main" id="{FD12B362-72A5-BE62-6793-AE0CEEDAE285}"/>
                </a:ext>
              </a:extLst>
            </p:cNvPr>
            <p:cNvGrpSpPr>
              <a:grpSpLocks/>
            </p:cNvGrpSpPr>
            <p:nvPr/>
          </p:nvGrpSpPr>
          <p:grpSpPr bwMode="auto">
            <a:xfrm>
              <a:off x="5674" y="24"/>
              <a:ext cx="86" cy="4296"/>
              <a:chOff x="5616" y="-48"/>
              <a:chExt cx="144" cy="4368"/>
            </a:xfrm>
          </p:grpSpPr>
          <p:sp>
            <p:nvSpPr>
              <p:cNvPr id="3091" name="Rectangle 12">
                <a:extLst>
                  <a:ext uri="{FF2B5EF4-FFF2-40B4-BE49-F238E27FC236}">
                    <a16:creationId xmlns:a16="http://schemas.microsoft.com/office/drawing/2014/main" id="{D19152C4-01A3-3032-50D5-D3AD1D2ABE2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2" name="Rectangle 13">
                <a:extLst>
                  <a:ext uri="{FF2B5EF4-FFF2-40B4-BE49-F238E27FC236}">
                    <a16:creationId xmlns:a16="http://schemas.microsoft.com/office/drawing/2014/main" id="{A7554AF3-56A8-8DA8-4C6C-CE72661CA9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5" name="Group 14">
              <a:extLst>
                <a:ext uri="{FF2B5EF4-FFF2-40B4-BE49-F238E27FC236}">
                  <a16:creationId xmlns:a16="http://schemas.microsoft.com/office/drawing/2014/main" id="{0745065B-5E7E-56A2-AE0B-43BB9C9A3860}"/>
                </a:ext>
              </a:extLst>
            </p:cNvPr>
            <p:cNvGrpSpPr>
              <a:grpSpLocks/>
            </p:cNvGrpSpPr>
            <p:nvPr/>
          </p:nvGrpSpPr>
          <p:grpSpPr bwMode="auto">
            <a:xfrm>
              <a:off x="144" y="0"/>
              <a:ext cx="5616" cy="144"/>
              <a:chOff x="96" y="-48"/>
              <a:chExt cx="5520" cy="144"/>
            </a:xfrm>
          </p:grpSpPr>
          <p:sp>
            <p:nvSpPr>
              <p:cNvPr id="3089" name="Rectangle 15">
                <a:extLst>
                  <a:ext uri="{FF2B5EF4-FFF2-40B4-BE49-F238E27FC236}">
                    <a16:creationId xmlns:a16="http://schemas.microsoft.com/office/drawing/2014/main" id="{6583A73D-D122-7702-82A7-890F9168F0D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0" name="Rectangle 16">
                <a:extLst>
                  <a:ext uri="{FF2B5EF4-FFF2-40B4-BE49-F238E27FC236}">
                    <a16:creationId xmlns:a16="http://schemas.microsoft.com/office/drawing/2014/main" id="{CF2B19A5-72B4-FF53-5494-CD2A60ECFE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6" name="Group 17">
              <a:extLst>
                <a:ext uri="{FF2B5EF4-FFF2-40B4-BE49-F238E27FC236}">
                  <a16:creationId xmlns:a16="http://schemas.microsoft.com/office/drawing/2014/main" id="{15291F47-C38E-9E2D-2B9B-9B3529744E08}"/>
                </a:ext>
              </a:extLst>
            </p:cNvPr>
            <p:cNvGrpSpPr>
              <a:grpSpLocks/>
            </p:cNvGrpSpPr>
            <p:nvPr/>
          </p:nvGrpSpPr>
          <p:grpSpPr bwMode="auto">
            <a:xfrm>
              <a:off x="144" y="4234"/>
              <a:ext cx="5616" cy="86"/>
              <a:chOff x="96" y="4176"/>
              <a:chExt cx="5520" cy="144"/>
            </a:xfrm>
          </p:grpSpPr>
          <p:sp>
            <p:nvSpPr>
              <p:cNvPr id="3087" name="Rectangle 18">
                <a:extLst>
                  <a:ext uri="{FF2B5EF4-FFF2-40B4-BE49-F238E27FC236}">
                    <a16:creationId xmlns:a16="http://schemas.microsoft.com/office/drawing/2014/main" id="{51F7BB52-B4ED-E8CB-2F29-06B55E0EF5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88" name="Rectangle 19">
                <a:extLst>
                  <a:ext uri="{FF2B5EF4-FFF2-40B4-BE49-F238E27FC236}">
                    <a16:creationId xmlns:a16="http://schemas.microsoft.com/office/drawing/2014/main" id="{2F2FE6BB-9C15-CF15-41BC-37AB11AD15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E362A95E-C59D-DCA4-3C4C-A10C5763FFA6}"/>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E362A95E-C59D-DCA4-3C4C-A10C5763FFA6}"/>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04513D32-BD02-D40B-3C66-40DCC9275E4E}"/>
                  </a:ext>
                </a:extLst>
              </p14:cNvPr>
              <p14:cNvContentPartPr/>
              <p14:nvPr/>
            </p14:nvContentPartPr>
            <p14:xfrm>
              <a:off x="2014200" y="5622480"/>
              <a:ext cx="25200" cy="11880"/>
            </p14:xfrm>
          </p:contentPart>
        </mc:Choice>
        <mc:Fallback xmlns="">
          <p:pic>
            <p:nvPicPr>
              <p:cNvPr id="2" name="Ink 1">
                <a:extLst>
                  <a:ext uri="{FF2B5EF4-FFF2-40B4-BE49-F238E27FC236}">
                    <a16:creationId xmlns:a16="http://schemas.microsoft.com/office/drawing/2014/main" id="{04513D32-BD02-D40B-3C66-40DCC9275E4E}"/>
                  </a:ext>
                </a:extLst>
              </p:cNvPr>
              <p:cNvPicPr/>
              <p:nvPr/>
            </p:nvPicPr>
            <p:blipFill>
              <a:blip r:embed="rId6"/>
              <a:stretch>
                <a:fillRect/>
              </a:stretch>
            </p:blipFill>
            <p:spPr>
              <a:xfrm>
                <a:off x="2004840" y="5613120"/>
                <a:ext cx="43920" cy="30600"/>
              </a:xfrm>
              <a:prstGeom prst="rect">
                <a:avLst/>
              </a:prstGeom>
            </p:spPr>
          </p:pic>
        </mc:Fallback>
      </mc:AlternateContent>
      <p:sp>
        <p:nvSpPr>
          <p:cNvPr id="4" name="Rectangle 3">
            <a:extLst>
              <a:ext uri="{FF2B5EF4-FFF2-40B4-BE49-F238E27FC236}">
                <a16:creationId xmlns:a16="http://schemas.microsoft.com/office/drawing/2014/main" id="{233A478D-DD10-C54A-5671-1CDCD1350172}"/>
              </a:ext>
            </a:extLst>
          </p:cNvPr>
          <p:cNvSpPr txBox="1">
            <a:spLocks noChangeArrowheads="1"/>
          </p:cNvSpPr>
          <p:nvPr/>
        </p:nvSpPr>
        <p:spPr bwMode="auto">
          <a:xfrm>
            <a:off x="1447137" y="3692769"/>
            <a:ext cx="6400800" cy="128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eaLnBrk="1" hangingPunct="1"/>
            <a:r>
              <a:rPr lang="en-US" altLang="en-US" sz="1800" kern="0">
                <a:latin typeface="CommercialScript BT"/>
              </a:rPr>
              <a:t> P M V Subbarao</a:t>
            </a:r>
          </a:p>
          <a:p>
            <a:pPr eaLnBrk="1" hangingPunct="1"/>
            <a:r>
              <a:rPr lang="en-US" altLang="en-US" sz="1800" kern="0">
                <a:latin typeface="CommercialScript BT"/>
              </a:rPr>
              <a:t>Professor</a:t>
            </a:r>
          </a:p>
          <a:p>
            <a:pPr eaLnBrk="1" hangingPunct="1"/>
            <a:r>
              <a:rPr lang="en-US" altLang="en-US" sz="1800" kern="0">
                <a:latin typeface="Tempus Sans ITC" panose="04020404030D07020202" pitchFamily="82" charset="0"/>
              </a:rPr>
              <a:t>Mechanical Engineering Department</a:t>
            </a:r>
          </a:p>
        </p:txBody>
      </p:sp>
      <p:pic>
        <p:nvPicPr>
          <p:cNvPr id="5" name="Rectangle 19458">
            <a:extLst>
              <a:ext uri="{FF2B5EF4-FFF2-40B4-BE49-F238E27FC236}">
                <a16:creationId xmlns:a16="http://schemas.microsoft.com/office/drawing/2014/main" id="{B08989DA-5235-217B-0445-5014FFA1F7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1600200"/>
            <a:ext cx="42672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F7CDB601-55D3-9885-C072-875D3F299B6D}"/>
                  </a:ext>
                </a:extLst>
              </p14:cNvPr>
              <p14:cNvContentPartPr/>
              <p14:nvPr/>
            </p14:nvContentPartPr>
            <p14:xfrm>
              <a:off x="3214800" y="5592600"/>
              <a:ext cx="3756960" cy="1256760"/>
            </p14:xfrm>
          </p:contentPart>
        </mc:Choice>
        <mc:Fallback xmlns="">
          <p:pic>
            <p:nvPicPr>
              <p:cNvPr id="7" name="Ink 6">
                <a:extLst>
                  <a:ext uri="{FF2B5EF4-FFF2-40B4-BE49-F238E27FC236}">
                    <a16:creationId xmlns:a16="http://schemas.microsoft.com/office/drawing/2014/main" id="{F7CDB601-55D3-9885-C072-875D3F299B6D}"/>
                  </a:ext>
                </a:extLst>
              </p:cNvPr>
              <p:cNvPicPr/>
              <p:nvPr/>
            </p:nvPicPr>
            <p:blipFill>
              <a:blip r:embed="rId13"/>
              <a:stretch>
                <a:fillRect/>
              </a:stretch>
            </p:blipFill>
            <p:spPr>
              <a:xfrm>
                <a:off x="3205440" y="5583240"/>
                <a:ext cx="3775680" cy="1275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16ABEA79-12B2-B2F6-0F5E-D9DBAF19FAC0}"/>
                  </a:ext>
                </a:extLst>
              </p14:cNvPr>
              <p14:cNvContentPartPr/>
              <p14:nvPr/>
            </p14:nvContentPartPr>
            <p14:xfrm>
              <a:off x="2804040" y="5508720"/>
              <a:ext cx="12240" cy="21600"/>
            </p14:xfrm>
          </p:contentPart>
        </mc:Choice>
        <mc:Fallback xmlns="">
          <p:pic>
            <p:nvPicPr>
              <p:cNvPr id="10" name="Ink 9">
                <a:extLst>
                  <a:ext uri="{FF2B5EF4-FFF2-40B4-BE49-F238E27FC236}">
                    <a16:creationId xmlns:a16="http://schemas.microsoft.com/office/drawing/2014/main" id="{16ABEA79-12B2-B2F6-0F5E-D9DBAF19FAC0}"/>
                  </a:ext>
                </a:extLst>
              </p:cNvPr>
              <p:cNvPicPr/>
              <p:nvPr/>
            </p:nvPicPr>
            <p:blipFill>
              <a:blip r:embed="rId21"/>
              <a:stretch>
                <a:fillRect/>
              </a:stretch>
            </p:blipFill>
            <p:spPr>
              <a:xfrm>
                <a:off x="2794680" y="5499360"/>
                <a:ext cx="309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 name="Ink 10">
                <a:extLst>
                  <a:ext uri="{FF2B5EF4-FFF2-40B4-BE49-F238E27FC236}">
                    <a16:creationId xmlns:a16="http://schemas.microsoft.com/office/drawing/2014/main" id="{84685767-B34C-C7D3-791F-0A99CC2A7D57}"/>
                  </a:ext>
                </a:extLst>
              </p14:cNvPr>
              <p14:cNvContentPartPr/>
              <p14:nvPr/>
            </p14:nvContentPartPr>
            <p14:xfrm>
              <a:off x="2846160" y="5353560"/>
              <a:ext cx="720" cy="4320"/>
            </p14:xfrm>
          </p:contentPart>
        </mc:Choice>
        <mc:Fallback xmlns="">
          <p:pic>
            <p:nvPicPr>
              <p:cNvPr id="11" name="Ink 10">
                <a:extLst>
                  <a:ext uri="{FF2B5EF4-FFF2-40B4-BE49-F238E27FC236}">
                    <a16:creationId xmlns:a16="http://schemas.microsoft.com/office/drawing/2014/main" id="{84685767-B34C-C7D3-791F-0A99CC2A7D57}"/>
                  </a:ext>
                </a:extLst>
              </p:cNvPr>
              <p:cNvPicPr/>
              <p:nvPr/>
            </p:nvPicPr>
            <p:blipFill>
              <a:blip r:embed="rId26"/>
              <a:stretch>
                <a:fillRect/>
              </a:stretch>
            </p:blipFill>
            <p:spPr>
              <a:xfrm>
                <a:off x="2836800" y="5344200"/>
                <a:ext cx="194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 name="Ink 5">
                <a:extLst>
                  <a:ext uri="{FF2B5EF4-FFF2-40B4-BE49-F238E27FC236}">
                    <a16:creationId xmlns:a16="http://schemas.microsoft.com/office/drawing/2014/main" id="{FF28DD72-5591-53DE-D52D-D6C7BD4EEB28}"/>
                  </a:ext>
                </a:extLst>
              </p14:cNvPr>
              <p14:cNvContentPartPr/>
              <p14:nvPr/>
            </p14:nvContentPartPr>
            <p14:xfrm>
              <a:off x="10542084" y="663113"/>
              <a:ext cx="26640" cy="55080"/>
            </p14:xfrm>
          </p:contentPart>
        </mc:Choice>
        <mc:Fallback xmlns="">
          <p:pic>
            <p:nvPicPr>
              <p:cNvPr id="6" name="Ink 5">
                <a:extLst>
                  <a:ext uri="{FF2B5EF4-FFF2-40B4-BE49-F238E27FC236}">
                    <a16:creationId xmlns:a16="http://schemas.microsoft.com/office/drawing/2014/main" id="{FF28DD72-5591-53DE-D52D-D6C7BD4EEB28}"/>
                  </a:ext>
                </a:extLst>
              </p:cNvPr>
              <p:cNvPicPr/>
              <p:nvPr/>
            </p:nvPicPr>
            <p:blipFill>
              <a:blip r:embed="rId28"/>
              <a:stretch>
                <a:fillRect/>
              </a:stretch>
            </p:blipFill>
            <p:spPr>
              <a:xfrm>
                <a:off x="10535964" y="656993"/>
                <a:ext cx="38880" cy="67320"/>
              </a:xfrm>
              <a:prstGeom prst="rect">
                <a:avLst/>
              </a:prstGeom>
            </p:spPr>
          </p:pic>
        </mc:Fallback>
      </mc:AlternateContent>
      <p:sp>
        <p:nvSpPr>
          <p:cNvPr id="12" name="Text Box 6">
            <a:extLst>
              <a:ext uri="{FF2B5EF4-FFF2-40B4-BE49-F238E27FC236}">
                <a16:creationId xmlns:a16="http://schemas.microsoft.com/office/drawing/2014/main" id="{7A99BA05-8203-43F4-3E4D-301FDF3DBC9A}"/>
              </a:ext>
            </a:extLst>
          </p:cNvPr>
          <p:cNvSpPr txBox="1">
            <a:spLocks noChangeArrowheads="1"/>
          </p:cNvSpPr>
          <p:nvPr/>
        </p:nvSpPr>
        <p:spPr bwMode="auto">
          <a:xfrm>
            <a:off x="278533" y="5499089"/>
            <a:ext cx="8510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solidFill>
                  <a:srgbClr val="00B050"/>
                </a:solidFill>
                <a:latin typeface="Viner Hand ITC" panose="03070502030502020203" pitchFamily="66" charset="0"/>
              </a:rPr>
              <a:t>Purpose Oriented  Soft Optimization… </a:t>
            </a:r>
            <a:endParaRPr lang="en-US" altLang="en-US" b="1" i="1" dirty="0">
              <a:solidFill>
                <a:srgbClr val="00B050"/>
              </a:solidFill>
              <a:latin typeface="Viner Hand ITC" panose="03070502030502020203" pitchFamily="66" charset="0"/>
              <a:cs typeface="Times New Roman" panose="02020603050405020304" pitchFamily="18" charset="0"/>
            </a:endParaRPr>
          </a:p>
        </p:txBody>
      </p:sp>
    </p:spTree>
    <p:extLst>
      <p:ext uri="{BB962C8B-B14F-4D97-AF65-F5344CB8AC3E}">
        <p14:creationId xmlns:p14="http://schemas.microsoft.com/office/powerpoint/2010/main" val="257739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dissolve">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9BE14-BF1E-53C1-064C-0B3BFD425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28546-0233-3BEB-B0C5-64BAA01829DB}"/>
              </a:ext>
            </a:extLst>
          </p:cNvPr>
          <p:cNvSpPr>
            <a:spLocks noGrp="1"/>
          </p:cNvSpPr>
          <p:nvPr>
            <p:ph type="title"/>
          </p:nvPr>
        </p:nvSpPr>
        <p:spPr>
          <a:xfrm>
            <a:off x="228600" y="0"/>
            <a:ext cx="7772400" cy="1143000"/>
          </a:xfrm>
        </p:spPr>
        <p:txBody>
          <a:bodyPr/>
          <a:lstStyle/>
          <a:p>
            <a:r>
              <a:rPr lang="en-IN" sz="2800" dirty="0"/>
              <a:t>Parallel Plate Heat Sink</a:t>
            </a:r>
          </a:p>
        </p:txBody>
      </p:sp>
      <p:pic>
        <p:nvPicPr>
          <p:cNvPr id="21" name="Content Placeholder 20" descr="The image depicts a rectangular heat sink, with an arrow indicating the direction of heat transfer, and includes labels for width (W), height (H), and terms for thermal conductivity (Wch) and thermal power (tp).&#10;&#10;AI-generated content may be incorrect.">
            <a:extLst>
              <a:ext uri="{FF2B5EF4-FFF2-40B4-BE49-F238E27FC236}">
                <a16:creationId xmlns:a16="http://schemas.microsoft.com/office/drawing/2014/main" id="{B8585C98-9039-FF5F-1562-14F3D5F77337}"/>
              </a:ext>
            </a:extLst>
          </p:cNvPr>
          <p:cNvPicPr>
            <a:picLocks noGrp="1" noChangeAspect="1"/>
          </p:cNvPicPr>
          <p:nvPr>
            <p:ph idx="1"/>
          </p:nvPr>
        </p:nvPicPr>
        <p:blipFill>
          <a:blip r:embed="rId2"/>
          <a:stretch>
            <a:fillRect/>
          </a:stretch>
        </p:blipFill>
        <p:spPr bwMode="auto">
          <a:xfrm>
            <a:off x="2031275" y="1218275"/>
            <a:ext cx="4913312" cy="295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1BEF6FBD-A999-4345-CCA8-9CCFBDC8B93D}"/>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B3D4F17-1905-2D67-0DB7-748B938801A2}"/>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B993135A-F382-C4C0-9A96-00E63FD4A027}"/>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BDEA4F0-9C82-4900-24F4-C8F28313B2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64665F9E-CB4F-8B35-9FF8-A2B7A8DCDB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01E0E5D0-F8A6-5AD8-B4E2-855B6B0035F3}"/>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DAE46821-84B9-AE49-F91D-DB7592DE1F8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3471A2DF-3410-6637-C51C-933DC21E6D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811036FC-7493-9928-03D4-3F1F14E33934}"/>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57E52ED3-AFED-3C94-5239-B26015F9CA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7FF9BE7F-42E8-9BAC-57B6-74C0876234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B1DD110-8D40-D464-A1E3-8F44F33B086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398C945-60CD-E36E-87A4-8C446801167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1227A6B2-0754-B138-DF43-B95CA9D764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1ABA7D85-ADE2-17BB-5142-912DA55084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39707CD3-89FD-4F38-3EFE-7C4B51E952A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51EA3995-330D-CD94-435F-5D848444D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234CB33-639F-2F39-2695-CF178A871EB5}"/>
              </a:ext>
            </a:extLst>
          </p:cNvPr>
          <p:cNvSpPr txBox="1"/>
          <p:nvPr/>
        </p:nvSpPr>
        <p:spPr>
          <a:xfrm>
            <a:off x="397737" y="4158247"/>
            <a:ext cx="8180387" cy="2308324"/>
          </a:xfrm>
          <a:prstGeom prst="rect">
            <a:avLst/>
          </a:prstGeom>
          <a:noFill/>
        </p:spPr>
        <p:txBody>
          <a:bodyPr wrap="square">
            <a:spAutoFit/>
          </a:bodyPr>
          <a:lstStyle/>
          <a:p>
            <a:pPr marL="342900" indent="-342900">
              <a:buFont typeface="Arial" panose="020B0604020202020204" pitchFamily="34" charset="0"/>
              <a:buChar char="•"/>
            </a:pPr>
            <a:r>
              <a:rPr lang="en-IN" dirty="0"/>
              <a:t>A parallel plate-finned heat sink (PPFHS) is the most preferred type of HS due to its excellent thermal performance and simple fabrication. </a:t>
            </a:r>
          </a:p>
          <a:p>
            <a:pPr marL="342900" indent="-342900">
              <a:buFont typeface="Arial" panose="020B0604020202020204" pitchFamily="34" charset="0"/>
              <a:buChar char="•"/>
            </a:pPr>
            <a:r>
              <a:rPr lang="en-IN" dirty="0"/>
              <a:t>A PPFHS is fabricated from a highly thermally conductive metal, and the coolant is circulated through parallel </a:t>
            </a:r>
            <a:r>
              <a:rPr lang="en-IN" dirty="0" err="1"/>
              <a:t>chan</a:t>
            </a:r>
            <a:r>
              <a:rPr lang="en-IN" dirty="0"/>
              <a:t> </a:t>
            </a:r>
            <a:r>
              <a:rPr lang="en-IN" dirty="0" err="1"/>
              <a:t>nels</a:t>
            </a:r>
            <a:r>
              <a:rPr lang="en-IN" dirty="0"/>
              <a:t> separated via fins. </a:t>
            </a:r>
          </a:p>
        </p:txBody>
      </p:sp>
      <p:sp>
        <p:nvSpPr>
          <p:cNvPr id="3" name="Freeform: Shape 2">
            <a:extLst>
              <a:ext uri="{FF2B5EF4-FFF2-40B4-BE49-F238E27FC236}">
                <a16:creationId xmlns:a16="http://schemas.microsoft.com/office/drawing/2014/main" id="{0E151811-2FDA-E603-5A2E-8DA1A3AF6F81}"/>
              </a:ext>
            </a:extLst>
          </p:cNvPr>
          <p:cNvSpPr/>
          <p:nvPr/>
        </p:nvSpPr>
        <p:spPr bwMode="auto">
          <a:xfrm>
            <a:off x="3039603" y="2666405"/>
            <a:ext cx="3369601" cy="1512547"/>
          </a:xfrm>
          <a:custGeom>
            <a:avLst/>
            <a:gdLst>
              <a:gd name="csX0" fmla="*/ 278363 w 3369601"/>
              <a:gd name="csY0" fmla="*/ 481744 h 1512547"/>
              <a:gd name="csX1" fmla="*/ 800877 w 3369601"/>
              <a:gd name="csY1" fmla="*/ 579715 h 1512547"/>
              <a:gd name="csX2" fmla="*/ 1277671 w 3369601"/>
              <a:gd name="csY2" fmla="*/ 324989 h 1512547"/>
              <a:gd name="csX3" fmla="*/ 1970003 w 3369601"/>
              <a:gd name="csY3" fmla="*/ 122515 h 1512547"/>
              <a:gd name="csX4" fmla="*/ 2564363 w 3369601"/>
              <a:gd name="csY4" fmla="*/ 4949 h 1512547"/>
              <a:gd name="csX5" fmla="*/ 3256694 w 3369601"/>
              <a:gd name="csY5" fmla="*/ 285801 h 1512547"/>
              <a:gd name="csX6" fmla="*/ 3308946 w 3369601"/>
              <a:gd name="csY6" fmla="*/ 1239389 h 1512547"/>
              <a:gd name="csX7" fmla="*/ 2655803 w 3369601"/>
              <a:gd name="csY7" fmla="*/ 1454926 h 1512547"/>
              <a:gd name="csX8" fmla="*/ 1970003 w 3369601"/>
              <a:gd name="csY8" fmla="*/ 1487584 h 1512547"/>
              <a:gd name="csX9" fmla="*/ 715968 w 3369601"/>
              <a:gd name="csY9" fmla="*/ 1487584 h 1512547"/>
              <a:gd name="csX10" fmla="*/ 17106 w 3369601"/>
              <a:gd name="csY10" fmla="*/ 1167544 h 1512547"/>
              <a:gd name="csX11" fmla="*/ 278363 w 3369601"/>
              <a:gd name="csY11" fmla="*/ 481744 h 1512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369601" h="1512547">
                <a:moveTo>
                  <a:pt x="278363" y="481744"/>
                </a:moveTo>
                <a:cubicBezTo>
                  <a:pt x="408992" y="383772"/>
                  <a:pt x="634326" y="605841"/>
                  <a:pt x="800877" y="579715"/>
                </a:cubicBezTo>
                <a:cubicBezTo>
                  <a:pt x="967428" y="553589"/>
                  <a:pt x="1082817" y="401189"/>
                  <a:pt x="1277671" y="324989"/>
                </a:cubicBezTo>
                <a:cubicBezTo>
                  <a:pt x="1472525" y="248789"/>
                  <a:pt x="1755554" y="175855"/>
                  <a:pt x="1970003" y="122515"/>
                </a:cubicBezTo>
                <a:cubicBezTo>
                  <a:pt x="2184452" y="69175"/>
                  <a:pt x="2349915" y="-22265"/>
                  <a:pt x="2564363" y="4949"/>
                </a:cubicBezTo>
                <a:cubicBezTo>
                  <a:pt x="2778812" y="32163"/>
                  <a:pt x="3132597" y="80061"/>
                  <a:pt x="3256694" y="285801"/>
                </a:cubicBezTo>
                <a:cubicBezTo>
                  <a:pt x="3380791" y="491541"/>
                  <a:pt x="3409094" y="1044535"/>
                  <a:pt x="3308946" y="1239389"/>
                </a:cubicBezTo>
                <a:cubicBezTo>
                  <a:pt x="3208798" y="1434243"/>
                  <a:pt x="2878960" y="1413560"/>
                  <a:pt x="2655803" y="1454926"/>
                </a:cubicBezTo>
                <a:cubicBezTo>
                  <a:pt x="2432646" y="1496292"/>
                  <a:pt x="2293309" y="1482141"/>
                  <a:pt x="1970003" y="1487584"/>
                </a:cubicBezTo>
                <a:cubicBezTo>
                  <a:pt x="1646697" y="1493027"/>
                  <a:pt x="1041451" y="1540924"/>
                  <a:pt x="715968" y="1487584"/>
                </a:cubicBezTo>
                <a:cubicBezTo>
                  <a:pt x="390485" y="1434244"/>
                  <a:pt x="95483" y="1337361"/>
                  <a:pt x="17106" y="1167544"/>
                </a:cubicBezTo>
                <a:cubicBezTo>
                  <a:pt x="-61271" y="997727"/>
                  <a:pt x="147734" y="579716"/>
                  <a:pt x="278363" y="481744"/>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353878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125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xit" presetSubtype="1" fill="hold" grpId="0" nodeType="clickEffect">
                                  <p:stCondLst>
                                    <p:cond delay="0"/>
                                  </p:stCondLst>
                                  <p:childTnLst>
                                    <p:animEffect transition="out" filter="wheel(1)">
                                      <p:cBhvr>
                                        <p:cTn id="11" dur="1250"/>
                                        <p:tgtEl>
                                          <p:spTgt spid="3"/>
                                        </p:tgtEl>
                                      </p:cBhvr>
                                    </p:animEffect>
                                    <p:set>
                                      <p:cBhvr>
                                        <p:cTn id="12" dur="1" fill="hold">
                                          <p:stCondLst>
                                            <p:cond delay="124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dissolve">
                                      <p:cBhvr>
                                        <p:cTn id="17" dur="5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xEl>
                                              <p:pRg st="1" end="1"/>
                                            </p:txEl>
                                          </p:spTgt>
                                        </p:tgtEl>
                                        <p:attrNameLst>
                                          <p:attrName>style.visibility</p:attrName>
                                        </p:attrNameLst>
                                      </p:cBhvr>
                                      <p:to>
                                        <p:strVal val="visible"/>
                                      </p:to>
                                    </p:set>
                                    <p:animEffect transition="in" filter="dissolve">
                                      <p:cBhvr>
                                        <p:cTn id="22"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7EB8C-E6B8-1D8C-0E8E-A0DFDA0B6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23B00-D767-6D2F-D9D6-DF3744535D1B}"/>
              </a:ext>
            </a:extLst>
          </p:cNvPr>
          <p:cNvSpPr>
            <a:spLocks noGrp="1"/>
          </p:cNvSpPr>
          <p:nvPr>
            <p:ph type="title"/>
          </p:nvPr>
        </p:nvSpPr>
        <p:spPr>
          <a:xfrm>
            <a:off x="228600" y="0"/>
            <a:ext cx="7772400" cy="1143000"/>
          </a:xfrm>
        </p:spPr>
        <p:txBody>
          <a:bodyPr/>
          <a:lstStyle/>
          <a:p>
            <a:r>
              <a:rPr lang="en-IN" sz="2800" dirty="0"/>
              <a:t>Parallel Plate Heat Sink</a:t>
            </a:r>
          </a:p>
        </p:txBody>
      </p:sp>
      <p:pic>
        <p:nvPicPr>
          <p:cNvPr id="21" name="Content Placeholder 20" descr="The image depicts a rectangular heat sink, with an arrow indicating the direction of heat transfer, and includes labels for width (W), height (H), and terms for thermal conductivity (Wch) and thermal power (tp).&#10;&#10;AI-generated content may be incorrect.">
            <a:extLst>
              <a:ext uri="{FF2B5EF4-FFF2-40B4-BE49-F238E27FC236}">
                <a16:creationId xmlns:a16="http://schemas.microsoft.com/office/drawing/2014/main" id="{23AE60EF-3763-E099-A909-335748C7BE6B}"/>
              </a:ext>
            </a:extLst>
          </p:cNvPr>
          <p:cNvPicPr>
            <a:picLocks noGrp="1" noChangeAspect="1"/>
          </p:cNvPicPr>
          <p:nvPr>
            <p:ph idx="1"/>
          </p:nvPr>
        </p:nvPicPr>
        <p:blipFill>
          <a:blip r:embed="rId2"/>
          <a:stretch>
            <a:fillRect/>
          </a:stretch>
        </p:blipFill>
        <p:spPr bwMode="auto">
          <a:xfrm>
            <a:off x="2031275" y="1218275"/>
            <a:ext cx="4913312" cy="295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D298BD78-9822-E307-CEF0-52F10156F1B6}"/>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8130697-8876-5FB0-01D1-0E0B671F36B3}"/>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4766171C-7AED-443E-8DC0-8376AA09AA51}"/>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56113AF8-5C27-427F-E948-73988EF245B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90D1EB30-7A9A-0CB4-5BD9-2E02712AD3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D3CD7E67-773A-AD8D-3860-0EEEB2EA5740}"/>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E926077C-50DA-28BE-72F7-AB5AD0321DA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DF7A1C3C-30AD-3B46-439A-6F0A1C0326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0981EC35-225A-16F0-E61A-63AAF9F5B9D9}"/>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9DA4305C-765E-0407-5C2C-582CED62AF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CDEB68D1-CBC0-0E39-B0DC-AF8665E64F4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9E5E972-ADD3-D111-E148-4802A59018C5}"/>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10321D9-0123-41D1-FC6B-EF30ED4527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523DCB35-37A0-0956-5F0C-CA9D3E1E445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C43D6B46-B79D-D706-EC22-3F8A39F03A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727E39D7-DEF4-509A-AB39-0838B3AB407A}"/>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54B6390B-AED2-E3A9-4464-8A400681F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70000DCC-7CD3-7CB4-2EB6-6BCD40369F7E}"/>
              </a:ext>
            </a:extLst>
          </p:cNvPr>
          <p:cNvSpPr txBox="1"/>
          <p:nvPr/>
        </p:nvSpPr>
        <p:spPr>
          <a:xfrm>
            <a:off x="481806" y="4302753"/>
            <a:ext cx="8180387" cy="1938992"/>
          </a:xfrm>
          <a:prstGeom prst="rect">
            <a:avLst/>
          </a:prstGeom>
          <a:noFill/>
        </p:spPr>
        <p:txBody>
          <a:bodyPr wrap="square">
            <a:spAutoFit/>
          </a:bodyPr>
          <a:lstStyle/>
          <a:p>
            <a:pPr marL="342900" indent="-342900">
              <a:buFont typeface="Arial" panose="020B0604020202020204" pitchFamily="34" charset="0"/>
              <a:buChar char="•"/>
            </a:pPr>
            <a:r>
              <a:rPr lang="en-IN" dirty="0"/>
              <a:t>Attached to the HS are heat sources that are cooled by exchanging heat with the flowing coolant inside the channel. </a:t>
            </a:r>
          </a:p>
          <a:p>
            <a:pPr marL="342900" indent="-342900">
              <a:buFont typeface="Arial" panose="020B0604020202020204" pitchFamily="34" charset="0"/>
              <a:buChar char="•"/>
            </a:pPr>
            <a:r>
              <a:rPr lang="en-IN" dirty="0"/>
              <a:t>Regardless of the heat transfer mechanism, the effectiveness of a PPFHS strongly depends thorough optimization during design. </a:t>
            </a:r>
          </a:p>
        </p:txBody>
      </p:sp>
    </p:spTree>
    <p:extLst>
      <p:ext uri="{BB962C8B-B14F-4D97-AF65-F5344CB8AC3E}">
        <p14:creationId xmlns:p14="http://schemas.microsoft.com/office/powerpoint/2010/main" val="351331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dissolve">
                                      <p:cBhvr>
                                        <p:cTn id="12"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1A23E-7FE7-11DB-67BE-8DCF51EA7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D0B6BA-AA95-0B1C-E836-5EDE94E16014}"/>
              </a:ext>
            </a:extLst>
          </p:cNvPr>
          <p:cNvSpPr>
            <a:spLocks noGrp="1"/>
          </p:cNvSpPr>
          <p:nvPr>
            <p:ph type="title"/>
          </p:nvPr>
        </p:nvSpPr>
        <p:spPr>
          <a:xfrm>
            <a:off x="228600" y="0"/>
            <a:ext cx="7772400" cy="1143000"/>
          </a:xfrm>
        </p:spPr>
        <p:txBody>
          <a:bodyPr/>
          <a:lstStyle/>
          <a:p>
            <a:r>
              <a:rPr lang="en-IN" sz="2800" dirty="0"/>
              <a:t>Selection of An Optimization Method</a:t>
            </a:r>
          </a:p>
        </p:txBody>
      </p:sp>
      <p:sp>
        <p:nvSpPr>
          <p:cNvPr id="3" name="Content Placeholder 2">
            <a:extLst>
              <a:ext uri="{FF2B5EF4-FFF2-40B4-BE49-F238E27FC236}">
                <a16:creationId xmlns:a16="http://schemas.microsoft.com/office/drawing/2014/main" id="{57B85FCC-0113-81BF-8872-50976FB64D2D}"/>
              </a:ext>
            </a:extLst>
          </p:cNvPr>
          <p:cNvSpPr>
            <a:spLocks noGrp="1"/>
          </p:cNvSpPr>
          <p:nvPr>
            <p:ph idx="1"/>
          </p:nvPr>
        </p:nvSpPr>
        <p:spPr>
          <a:xfrm>
            <a:off x="381000" y="1142999"/>
            <a:ext cx="8382000" cy="5472113"/>
          </a:xfrm>
        </p:spPr>
        <p:txBody>
          <a:bodyPr/>
          <a:lstStyle/>
          <a:p>
            <a:r>
              <a:rPr lang="en-IN" sz="2400" dirty="0"/>
              <a:t>Despite extensive research in HS optimization, there is still a lack of a generalized strategy to develop optimized HSs for practical applications.</a:t>
            </a:r>
          </a:p>
          <a:p>
            <a:r>
              <a:rPr lang="en-IN" sz="2400" dirty="0"/>
              <a:t>Mainly due to unpractical objective functions and ineffectiveness of the optimization process. </a:t>
            </a:r>
          </a:p>
          <a:p>
            <a:r>
              <a:rPr lang="en-IN" sz="2400" dirty="0"/>
              <a:t>Secondly, a HS should be manufacturable through economic fabrication processes, especially for mass production.</a:t>
            </a:r>
          </a:p>
          <a:p>
            <a:r>
              <a:rPr lang="en-IN" sz="2400" dirty="0"/>
              <a:t>In addition to the optimization objectives, the accuracy of an optimization process is strongly affected by the effectiveness of the optimization method. </a:t>
            </a:r>
          </a:p>
          <a:p>
            <a:r>
              <a:rPr lang="en-IN" sz="2400" dirty="0"/>
              <a:t>machine learning (ML) has been identified as a promising approach that is rapidly expanding to extract information from raw data to understand the underlying mechanism, solve problems, and predict patterns of systems</a:t>
            </a:r>
            <a:endParaRPr kumimoji="0" lang="en-US" altLang="en-US" sz="2400" b="0" i="0" u="none" strike="noStrike" cap="none" normalizeH="0" baseline="0" dirty="0">
              <a:ln>
                <a:noFill/>
              </a:ln>
              <a:solidFill>
                <a:srgbClr val="333333"/>
              </a:solidFill>
              <a:effectLst/>
              <a:cs typeface="Arial" panose="020B0604020202020204" pitchFamily="34" charset="0"/>
            </a:endParaRPr>
          </a:p>
        </p:txBody>
      </p:sp>
      <p:grpSp>
        <p:nvGrpSpPr>
          <p:cNvPr id="4" name="Group 46">
            <a:extLst>
              <a:ext uri="{FF2B5EF4-FFF2-40B4-BE49-F238E27FC236}">
                <a16:creationId xmlns:a16="http://schemas.microsoft.com/office/drawing/2014/main" id="{955D346A-0FF5-08B2-5AFC-1801CE8FF37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5798F20-5B00-6365-78D3-FE32AB0D2B72}"/>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62AADED6-A683-8E98-9BB7-A4D5FC50BAE1}"/>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7C8B774-AE84-4E0F-7B13-BB110D1CD56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407692DB-CDAD-386B-D39A-8D30ACC3A20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D4020476-2653-0BB3-B714-0E496821BFC3}"/>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5D826BF6-7D2D-D1F1-79CC-845694D4D3E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FC818F02-DB31-2297-8393-1852AA5E0C0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5D96113A-4F84-C899-CE6F-4CFC6CC7C792}"/>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5211635E-9F90-0BF1-8D2E-441B844AE5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DC78B5D1-DB4D-2FB1-73F6-B4A9664497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B8E25A60-4BF8-FA43-D783-A14BA87520BB}"/>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8A5A941-B1BB-A1F9-FBEE-0E44C16C8D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FE482736-CEDD-4B8D-E5C7-BD19463642F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95914D38-25E1-F67C-0521-1AA119164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2CFF3492-67C8-FA7B-222A-0786829AB357}"/>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699F4B1A-17F1-7500-3AAE-94596AB8D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05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1F69EA6-E760-C370-8A42-B8E77D01033E}"/>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79EA37CB-7FEE-6BBC-60E4-81484DD4A45E}"/>
              </a:ext>
            </a:extLst>
          </p:cNvPr>
          <p:cNvSpPr>
            <a:spLocks noGrp="1" noChangeArrowheads="1"/>
          </p:cNvSpPr>
          <p:nvPr>
            <p:ph type="title"/>
          </p:nvPr>
        </p:nvSpPr>
        <p:spPr>
          <a:xfrm>
            <a:off x="304800" y="304800"/>
            <a:ext cx="7772400" cy="533400"/>
          </a:xfrm>
        </p:spPr>
        <p:txBody>
          <a:bodyPr/>
          <a:lstStyle/>
          <a:p>
            <a:r>
              <a:rPr lang="en-US" altLang="en-US" sz="2800" dirty="0"/>
              <a:t>Machine Learning Methods</a:t>
            </a:r>
          </a:p>
        </p:txBody>
      </p:sp>
      <p:sp>
        <p:nvSpPr>
          <p:cNvPr id="541699" name="Rectangle 3">
            <a:extLst>
              <a:ext uri="{FF2B5EF4-FFF2-40B4-BE49-F238E27FC236}">
                <a16:creationId xmlns:a16="http://schemas.microsoft.com/office/drawing/2014/main" id="{B2D90B3B-CCF3-52D7-EA5F-86D279575199}"/>
              </a:ext>
            </a:extLst>
          </p:cNvPr>
          <p:cNvSpPr>
            <a:spLocks noGrp="1" noChangeArrowheads="1"/>
          </p:cNvSpPr>
          <p:nvPr>
            <p:ph type="body" idx="1"/>
          </p:nvPr>
        </p:nvSpPr>
        <p:spPr>
          <a:xfrm>
            <a:off x="381000" y="1295400"/>
            <a:ext cx="8458200" cy="5121275"/>
          </a:xfrm>
        </p:spPr>
        <p:txBody>
          <a:bodyPr/>
          <a:lstStyle/>
          <a:p>
            <a:pPr>
              <a:lnSpc>
                <a:spcPct val="100000"/>
              </a:lnSpc>
            </a:pPr>
            <a:r>
              <a:rPr lang="en-IN" sz="2400" dirty="0"/>
              <a:t>An ANN is a network structure formed by the interconnection of nodes called neurons. </a:t>
            </a:r>
          </a:p>
          <a:p>
            <a:pPr>
              <a:lnSpc>
                <a:spcPct val="100000"/>
              </a:lnSpc>
            </a:pPr>
            <a:r>
              <a:rPr lang="en-IN" sz="2400" dirty="0"/>
              <a:t>A multi-layer ANN structure consists of an input layer, hidden layer(s), and an output layer. </a:t>
            </a:r>
          </a:p>
          <a:p>
            <a:pPr>
              <a:lnSpc>
                <a:spcPct val="100000"/>
              </a:lnSpc>
            </a:pPr>
            <a:r>
              <a:rPr lang="en-IN" sz="2400" dirty="0"/>
              <a:t>Through a network training process, the information from the input layer is propagated in the network via neurons within the hidden layer(s) with a set of weights to predict the output. </a:t>
            </a:r>
          </a:p>
          <a:p>
            <a:pPr>
              <a:lnSpc>
                <a:spcPct val="100000"/>
              </a:lnSpc>
            </a:pPr>
            <a:r>
              <a:rPr lang="en-IN" sz="2400" dirty="0"/>
              <a:t>The first step in training an ANN is to provide the network with a dataset of input–output patterns. </a:t>
            </a:r>
          </a:p>
        </p:txBody>
      </p:sp>
      <p:grpSp>
        <p:nvGrpSpPr>
          <p:cNvPr id="2" name="Group 46">
            <a:extLst>
              <a:ext uri="{FF2B5EF4-FFF2-40B4-BE49-F238E27FC236}">
                <a16:creationId xmlns:a16="http://schemas.microsoft.com/office/drawing/2014/main" id="{2348790C-7FED-40A4-0951-90CDC483FE02}"/>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1B86B43E-DE2B-68D2-33DE-2C8D04E7F968}"/>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DE52D5A4-67C4-D885-4E87-0314B22554EA}"/>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6B93484A-BB5F-F08A-D738-F771313BE9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F3ED41EF-176D-D4E2-2851-C9AC7DDC27D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AC33EF48-60C0-B26F-DC5A-EBF9CC606F12}"/>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FB9CCB43-834D-7A46-5F44-3C4CB5BD8DF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ECF0E650-04A4-DFE6-75A0-B051DE6854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057B4DE2-0DED-F4A1-9038-ACEF19A4FC3E}"/>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8A4E565B-279F-1963-3479-2957496F7BC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42D499ED-322E-5288-6EAE-495412B3DC4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FAE775F6-42BF-611D-0CBD-1C60E7C916F4}"/>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97F7079A-D3B2-476E-319C-835E49284C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D158A932-8F14-0902-913F-A597E05C12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0E8BA602-F941-9F30-428E-3416F6B795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B050AB48-5858-2818-FCC2-2B0E7C0F23A3}"/>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0185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1699">
                                            <p:txEl>
                                              <p:pRg st="0" end="0"/>
                                            </p:txEl>
                                          </p:spTgt>
                                        </p:tgtEl>
                                        <p:attrNameLst>
                                          <p:attrName>style.visibility</p:attrName>
                                        </p:attrNameLst>
                                      </p:cBhvr>
                                      <p:to>
                                        <p:strVal val="visible"/>
                                      </p:to>
                                    </p:set>
                                    <p:animEffect transition="in" filter="dissolve">
                                      <p:cBhvr>
                                        <p:cTn id="7" dur="500"/>
                                        <p:tgtEl>
                                          <p:spTgt spid="541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1699">
                                            <p:txEl>
                                              <p:pRg st="1" end="1"/>
                                            </p:txEl>
                                          </p:spTgt>
                                        </p:tgtEl>
                                        <p:attrNameLst>
                                          <p:attrName>style.visibility</p:attrName>
                                        </p:attrNameLst>
                                      </p:cBhvr>
                                      <p:to>
                                        <p:strVal val="visible"/>
                                      </p:to>
                                    </p:set>
                                    <p:animEffect transition="in" filter="dissolve">
                                      <p:cBhvr>
                                        <p:cTn id="12" dur="500"/>
                                        <p:tgtEl>
                                          <p:spTgt spid="541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1699">
                                            <p:txEl>
                                              <p:pRg st="2" end="2"/>
                                            </p:txEl>
                                          </p:spTgt>
                                        </p:tgtEl>
                                        <p:attrNameLst>
                                          <p:attrName>style.visibility</p:attrName>
                                        </p:attrNameLst>
                                      </p:cBhvr>
                                      <p:to>
                                        <p:strVal val="visible"/>
                                      </p:to>
                                    </p:set>
                                    <p:animEffect transition="in" filter="dissolve">
                                      <p:cBhvr>
                                        <p:cTn id="17" dur="500"/>
                                        <p:tgtEl>
                                          <p:spTgt spid="541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41699">
                                            <p:txEl>
                                              <p:pRg st="3" end="3"/>
                                            </p:txEl>
                                          </p:spTgt>
                                        </p:tgtEl>
                                        <p:attrNameLst>
                                          <p:attrName>style.visibility</p:attrName>
                                        </p:attrNameLst>
                                      </p:cBhvr>
                                      <p:to>
                                        <p:strVal val="visible"/>
                                      </p:to>
                                    </p:set>
                                    <p:animEffect transition="in" filter="dissolve">
                                      <p:cBhvr>
                                        <p:cTn id="22" dur="500"/>
                                        <p:tgtEl>
                                          <p:spTgt spid="541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699"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6CBBBCF-B7C1-2A78-0836-517FAC81EA26}"/>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700309C4-D741-EAD0-7FE8-9C596573019F}"/>
              </a:ext>
            </a:extLst>
          </p:cNvPr>
          <p:cNvSpPr>
            <a:spLocks noGrp="1" noChangeArrowheads="1"/>
          </p:cNvSpPr>
          <p:nvPr>
            <p:ph type="title"/>
          </p:nvPr>
        </p:nvSpPr>
        <p:spPr>
          <a:xfrm>
            <a:off x="304800" y="304800"/>
            <a:ext cx="7772400" cy="533400"/>
          </a:xfrm>
        </p:spPr>
        <p:txBody>
          <a:bodyPr/>
          <a:lstStyle/>
          <a:p>
            <a:r>
              <a:rPr lang="en-US" altLang="en-US" sz="2800" dirty="0"/>
              <a:t>Machine Learning Methods</a:t>
            </a:r>
          </a:p>
        </p:txBody>
      </p:sp>
      <p:sp>
        <p:nvSpPr>
          <p:cNvPr id="541699" name="Rectangle 3">
            <a:extLst>
              <a:ext uri="{FF2B5EF4-FFF2-40B4-BE49-F238E27FC236}">
                <a16:creationId xmlns:a16="http://schemas.microsoft.com/office/drawing/2014/main" id="{03A8F4DB-F96A-2244-6261-F171FD71C91F}"/>
              </a:ext>
            </a:extLst>
          </p:cNvPr>
          <p:cNvSpPr>
            <a:spLocks noGrp="1" noChangeArrowheads="1"/>
          </p:cNvSpPr>
          <p:nvPr>
            <p:ph type="body" idx="1"/>
          </p:nvPr>
        </p:nvSpPr>
        <p:spPr>
          <a:xfrm>
            <a:off x="427037" y="1448117"/>
            <a:ext cx="8458200" cy="4876800"/>
          </a:xfrm>
        </p:spPr>
        <p:txBody>
          <a:bodyPr/>
          <a:lstStyle/>
          <a:p>
            <a:pPr>
              <a:lnSpc>
                <a:spcPct val="100000"/>
              </a:lnSpc>
            </a:pPr>
            <a:r>
              <a:rPr lang="en-IN" sz="2400" dirty="0"/>
              <a:t>The accuracy of the ANN model is strongly dictated by the accuracy of the inputs, it is important to prepare input data as optimized HSS. </a:t>
            </a:r>
          </a:p>
          <a:p>
            <a:pPr>
              <a:lnSpc>
                <a:spcPct val="100000"/>
              </a:lnSpc>
            </a:pPr>
            <a:r>
              <a:rPr lang="en-IN" sz="2400" dirty="0"/>
              <a:t>Different ANN models for different optimization objectives demand different input HSS.</a:t>
            </a:r>
          </a:p>
          <a:p>
            <a:pPr>
              <a:lnSpc>
                <a:spcPct val="100000"/>
              </a:lnSpc>
            </a:pPr>
            <a:r>
              <a:rPr lang="en-IN" sz="2400" dirty="0"/>
              <a:t>Objective – 1: Maximized </a:t>
            </a:r>
            <a:r>
              <a:rPr lang="en-IN" sz="2400" i="1" dirty="0"/>
              <a:t>h/ΔP </a:t>
            </a:r>
            <a:r>
              <a:rPr lang="en-IN" sz="2400" dirty="0"/>
              <a:t>in non- dimensional heat transfer to non-dimensional form. </a:t>
            </a:r>
          </a:p>
          <a:p>
            <a:pPr>
              <a:lnSpc>
                <a:spcPct val="100000"/>
              </a:lnSpc>
            </a:pPr>
            <a:r>
              <a:rPr lang="en-IN" sz="2400" dirty="0"/>
              <a:t>Objective – 2 : Maximized </a:t>
            </a:r>
            <a:r>
              <a:rPr lang="en-IN" sz="2400" i="1" dirty="0"/>
              <a:t>h.</a:t>
            </a:r>
          </a:p>
          <a:p>
            <a:pPr>
              <a:lnSpc>
                <a:spcPct val="100000"/>
              </a:lnSpc>
            </a:pPr>
            <a:r>
              <a:rPr lang="en-IN" sz="2400" dirty="0"/>
              <a:t>For individual objectives, optimized HSS at several footprints are prepared as inputs within the selected conditions.</a:t>
            </a:r>
            <a:endParaRPr lang="en-US" altLang="en-US" sz="2400" dirty="0"/>
          </a:p>
        </p:txBody>
      </p:sp>
      <p:grpSp>
        <p:nvGrpSpPr>
          <p:cNvPr id="2" name="Group 46">
            <a:extLst>
              <a:ext uri="{FF2B5EF4-FFF2-40B4-BE49-F238E27FC236}">
                <a16:creationId xmlns:a16="http://schemas.microsoft.com/office/drawing/2014/main" id="{28CD67A6-CB59-89F7-708B-11125C54A6A0}"/>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031C7321-152B-1BEB-E3BE-833B109C1D70}"/>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1E763B18-BC61-5D75-8ADD-F0E59BFBCAE2}"/>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30AF12BC-5427-9F73-2E5A-F6A60D465D6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7448905E-7BA7-54A1-F0DE-36CEAE6D79E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2D286270-8DB9-FEF6-DFFD-F642F3DCA665}"/>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1A9FE88C-3399-83BB-2884-236D36605DE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0E14DF4C-5DC9-E485-1DD8-163657CE49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7DCE59BF-BC2F-9B65-9EB8-33521E38DB92}"/>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9F4D2437-4D41-BE0C-6468-BFD82EDDCCC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9DFA5012-B04D-A863-F4E2-9959630A66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ED35961F-3521-59F0-C558-C19B567C3AE8}"/>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61A2C599-619D-C314-50ED-7CC328400D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3CA96D3D-5D43-C518-2EAC-79CA058AEB5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52FBE436-AB3E-EB4B-C10F-78D3068FE4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EAD648B4-B123-BE47-5490-B3BB1776E726}"/>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62075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1699">
                                            <p:txEl>
                                              <p:pRg st="0" end="0"/>
                                            </p:txEl>
                                          </p:spTgt>
                                        </p:tgtEl>
                                        <p:attrNameLst>
                                          <p:attrName>style.visibility</p:attrName>
                                        </p:attrNameLst>
                                      </p:cBhvr>
                                      <p:to>
                                        <p:strVal val="visible"/>
                                      </p:to>
                                    </p:set>
                                    <p:animEffect transition="in" filter="dissolve">
                                      <p:cBhvr>
                                        <p:cTn id="7" dur="500"/>
                                        <p:tgtEl>
                                          <p:spTgt spid="541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1699">
                                            <p:txEl>
                                              <p:pRg st="1" end="1"/>
                                            </p:txEl>
                                          </p:spTgt>
                                        </p:tgtEl>
                                        <p:attrNameLst>
                                          <p:attrName>style.visibility</p:attrName>
                                        </p:attrNameLst>
                                      </p:cBhvr>
                                      <p:to>
                                        <p:strVal val="visible"/>
                                      </p:to>
                                    </p:set>
                                    <p:animEffect transition="in" filter="dissolve">
                                      <p:cBhvr>
                                        <p:cTn id="12" dur="500"/>
                                        <p:tgtEl>
                                          <p:spTgt spid="541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1699">
                                            <p:txEl>
                                              <p:pRg st="2" end="2"/>
                                            </p:txEl>
                                          </p:spTgt>
                                        </p:tgtEl>
                                        <p:attrNameLst>
                                          <p:attrName>style.visibility</p:attrName>
                                        </p:attrNameLst>
                                      </p:cBhvr>
                                      <p:to>
                                        <p:strVal val="visible"/>
                                      </p:to>
                                    </p:set>
                                    <p:animEffect transition="in" filter="dissolve">
                                      <p:cBhvr>
                                        <p:cTn id="17" dur="500"/>
                                        <p:tgtEl>
                                          <p:spTgt spid="541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41699">
                                            <p:txEl>
                                              <p:pRg st="3" end="3"/>
                                            </p:txEl>
                                          </p:spTgt>
                                        </p:tgtEl>
                                        <p:attrNameLst>
                                          <p:attrName>style.visibility</p:attrName>
                                        </p:attrNameLst>
                                      </p:cBhvr>
                                      <p:to>
                                        <p:strVal val="visible"/>
                                      </p:to>
                                    </p:set>
                                    <p:animEffect transition="in" filter="dissolve">
                                      <p:cBhvr>
                                        <p:cTn id="22" dur="500"/>
                                        <p:tgtEl>
                                          <p:spTgt spid="541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41699">
                                            <p:txEl>
                                              <p:pRg st="4" end="4"/>
                                            </p:txEl>
                                          </p:spTgt>
                                        </p:tgtEl>
                                        <p:attrNameLst>
                                          <p:attrName>style.visibility</p:attrName>
                                        </p:attrNameLst>
                                      </p:cBhvr>
                                      <p:to>
                                        <p:strVal val="visible"/>
                                      </p:to>
                                    </p:set>
                                    <p:animEffect transition="in" filter="dissolve">
                                      <p:cBhvr>
                                        <p:cTn id="27" dur="500"/>
                                        <p:tgtEl>
                                          <p:spTgt spid="541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69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3FBF8-248D-7619-1127-4D41CA093B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193C9-8842-88B0-6ECE-C0927AFA1029}"/>
              </a:ext>
            </a:extLst>
          </p:cNvPr>
          <p:cNvSpPr>
            <a:spLocks noGrp="1"/>
          </p:cNvSpPr>
          <p:nvPr>
            <p:ph type="title"/>
          </p:nvPr>
        </p:nvSpPr>
        <p:spPr>
          <a:xfrm>
            <a:off x="304800" y="207576"/>
            <a:ext cx="6950075" cy="823913"/>
          </a:xfrm>
        </p:spPr>
        <p:txBody>
          <a:bodyPr/>
          <a:lstStyle/>
          <a:p>
            <a:r>
              <a:rPr lang="en-IN" sz="2800" dirty="0"/>
              <a:t>Conditions for Preparation of Input Data</a:t>
            </a:r>
          </a:p>
        </p:txBody>
      </p:sp>
      <p:pic>
        <p:nvPicPr>
          <p:cNvPr id="21" name="Content Placeholder 20" descr="The image presents a table detailing the preparation conditions for 3,800 input data points, including various measurements such as width (W), length (L), height (H), and depth (tr) for different configurations, with values ranging up to 2,300.&#10;&#10;AI-generated content may be incorrect.">
            <a:extLst>
              <a:ext uri="{FF2B5EF4-FFF2-40B4-BE49-F238E27FC236}">
                <a16:creationId xmlns:a16="http://schemas.microsoft.com/office/drawing/2014/main" id="{58EEE5B0-AE20-1E3A-586A-10CC1870431D}"/>
              </a:ext>
            </a:extLst>
          </p:cNvPr>
          <p:cNvPicPr>
            <a:picLocks noGrp="1" noChangeAspect="1"/>
          </p:cNvPicPr>
          <p:nvPr>
            <p:ph idx="1"/>
          </p:nvPr>
        </p:nvPicPr>
        <p:blipFill>
          <a:blip r:embed="rId2"/>
          <a:stretch>
            <a:fillRect/>
          </a:stretch>
        </p:blipFill>
        <p:spPr bwMode="auto">
          <a:xfrm>
            <a:off x="473738" y="1363541"/>
            <a:ext cx="8382000" cy="125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ABC3E033-76FC-BE9D-3689-05148BDB5DB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5E796806-5707-7D4E-7C96-515CC7F056BB}"/>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CAAE9622-22EC-58D9-EA10-3C57A5B5904A}"/>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A9DB2F0-04C8-6B61-2567-5F478746990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FFCE3233-986F-454F-2E10-9897B80A519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A33CCE8A-8325-B70D-07F2-EC5AF6C14A5A}"/>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D19B310A-60C5-64A0-C6E9-C98A69467E7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9007BAAC-8F17-D587-E470-22C450A86F2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ED9AD023-9193-01A2-CE97-D70A967451F3}"/>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962A9117-9641-EDAF-CA54-ADDF5DE2269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93654D74-9B78-90CD-A113-99FBF9BC254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1DCA8EFF-2408-59C3-850A-52499A1B5249}"/>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F25798D-D15F-8D0C-A349-860E6EC45E7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3D7E9BE7-4015-6358-802A-7477257BA10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4CA4F4C9-0953-D662-9D4C-F73E9B82D7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9DD3BD9F-B4B5-47D3-489B-EBCC42B1C632}"/>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18F05CD6-2DCF-3EA8-699F-834707A0F6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37BE024-3B52-B9E2-1375-2D41826784A7}"/>
                  </a:ext>
                </a:extLst>
              </p:cNvPr>
              <p:cNvSpPr txBox="1"/>
              <p:nvPr/>
            </p:nvSpPr>
            <p:spPr>
              <a:xfrm>
                <a:off x="609600" y="2793702"/>
                <a:ext cx="7696200" cy="1413849"/>
              </a:xfrm>
              <a:prstGeom prst="rect">
                <a:avLst/>
              </a:prstGeom>
              <a:noFill/>
            </p:spPr>
            <p:txBody>
              <a:bodyPr wrap="square">
                <a:spAutoFit/>
              </a:bodyPr>
              <a:lstStyle/>
              <a:p>
                <a:r>
                  <a:rPr lang="en-IN" dirty="0"/>
                  <a:t>The condition of </a:t>
                </a:r>
                <a:r>
                  <a:rPr lang="en-IN" i="1" dirty="0"/>
                  <a:t>6 ≤ </a:t>
                </a:r>
                <a14:m>
                  <m:oMath xmlns:m="http://schemas.openxmlformats.org/officeDocument/2006/math">
                    <m:f>
                      <m:fPr>
                        <m:ctrlPr>
                          <a:rPr lang="en-IN" b="0" i="1" smtClean="0">
                            <a:latin typeface="Cambria Math" panose="02040503050406030204" pitchFamily="18" charset="0"/>
                          </a:rPr>
                        </m:ctrlPr>
                      </m:fPr>
                      <m:num>
                        <m:r>
                          <a:rPr lang="en-IN" b="0" i="1" smtClean="0">
                            <a:latin typeface="Cambria Math" panose="02040503050406030204" pitchFamily="18" charset="0"/>
                          </a:rPr>
                          <m:t>𝐻</m:t>
                        </m:r>
                      </m:num>
                      <m:den>
                        <m:sSub>
                          <m:sSubPr>
                            <m:ctrlPr>
                              <a:rPr lang="en-IN" b="0" i="1" smtClean="0">
                                <a:latin typeface="Cambria Math" panose="02040503050406030204" pitchFamily="18" charset="0"/>
                              </a:rPr>
                            </m:ctrlPr>
                          </m:sSubPr>
                          <m:e>
                            <m:r>
                              <a:rPr lang="en-IN" b="0" i="1" smtClean="0">
                                <a:latin typeface="Cambria Math" panose="02040503050406030204" pitchFamily="18" charset="0"/>
                              </a:rPr>
                              <m:t>𝑊</m:t>
                            </m:r>
                          </m:e>
                          <m:sub>
                            <m:r>
                              <a:rPr lang="en-IN" b="0" i="1" smtClean="0">
                                <a:latin typeface="Cambria Math" panose="02040503050406030204" pitchFamily="18" charset="0"/>
                              </a:rPr>
                              <m:t>𝑐ℎ</m:t>
                            </m:r>
                          </m:sub>
                        </m:sSub>
                      </m:den>
                    </m:f>
                  </m:oMath>
                </a14:m>
                <a:r>
                  <a:rPr lang="en-IN" i="1" dirty="0"/>
                  <a:t> ≤ 10 </a:t>
                </a:r>
                <a:r>
                  <a:rPr lang="en-IN" dirty="0"/>
                  <a:t>indicates high aspect ratio HSS that are preferred designs in electronics cooling due to the maximization of the fin surface area</a:t>
                </a:r>
              </a:p>
            </p:txBody>
          </p:sp>
        </mc:Choice>
        <mc:Fallback xmlns="">
          <p:sp>
            <p:nvSpPr>
              <p:cNvPr id="23" name="TextBox 22">
                <a:extLst>
                  <a:ext uri="{FF2B5EF4-FFF2-40B4-BE49-F238E27FC236}">
                    <a16:creationId xmlns:a16="http://schemas.microsoft.com/office/drawing/2014/main" id="{A37BE024-3B52-B9E2-1375-2D41826784A7}"/>
                  </a:ext>
                </a:extLst>
              </p:cNvPr>
              <p:cNvSpPr txBox="1">
                <a:spLocks noRot="1" noChangeAspect="1" noMove="1" noResize="1" noEditPoints="1" noAdjustHandles="1" noChangeArrowheads="1" noChangeShapeType="1" noTextEdit="1"/>
              </p:cNvSpPr>
              <p:nvPr/>
            </p:nvSpPr>
            <p:spPr>
              <a:xfrm>
                <a:off x="609600" y="2793702"/>
                <a:ext cx="7696200" cy="1413849"/>
              </a:xfrm>
              <a:prstGeom prst="rect">
                <a:avLst/>
              </a:prstGeom>
              <a:blipFill>
                <a:blip r:embed="rId5"/>
                <a:stretch>
                  <a:fillRect l="-1188" b="-8190"/>
                </a:stretch>
              </a:blipFill>
            </p:spPr>
            <p:txBody>
              <a:bodyPr/>
              <a:lstStyle/>
              <a:p>
                <a:r>
                  <a:rPr lang="en-IN">
                    <a:noFill/>
                  </a:rPr>
                  <a:t> </a:t>
                </a:r>
              </a:p>
            </p:txBody>
          </p:sp>
        </mc:Fallback>
      </mc:AlternateContent>
      <p:pic>
        <p:nvPicPr>
          <p:cNvPr id="20" name="Picture 19">
            <a:extLst>
              <a:ext uri="{FF2B5EF4-FFF2-40B4-BE49-F238E27FC236}">
                <a16:creationId xmlns:a16="http://schemas.microsoft.com/office/drawing/2014/main" id="{F70A229C-5EB7-806B-FD4E-B7148CDF3311}"/>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43000"/>
                    </a14:imgEffect>
                    <a14:imgEffect>
                      <a14:brightnessContrast bright="-11000" contrast="87000"/>
                    </a14:imgEffect>
                  </a14:imgLayer>
                </a14:imgProps>
              </a:ext>
            </a:extLst>
          </a:blip>
          <a:stretch>
            <a:fillRect/>
          </a:stretch>
        </p:blipFill>
        <p:spPr>
          <a:xfrm>
            <a:off x="359236" y="4397794"/>
            <a:ext cx="8632363" cy="1852246"/>
          </a:xfrm>
          <a:prstGeom prst="rect">
            <a:avLst/>
          </a:prstGeom>
        </p:spPr>
      </p:pic>
    </p:spTree>
    <p:extLst>
      <p:ext uri="{BB962C8B-B14F-4D97-AF65-F5344CB8AC3E}">
        <p14:creationId xmlns:p14="http://schemas.microsoft.com/office/powerpoint/2010/main" val="284758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125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dissolve">
                                      <p:cBhvr>
                                        <p:cTn id="12" dur="500"/>
                                        <p:tgtEl>
                                          <p:spTgt spid="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C8B7-8476-AF43-28F7-0C8EDCBA90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C9EBD-E45E-0D8E-5D9B-EA08AE75251D}"/>
              </a:ext>
            </a:extLst>
          </p:cNvPr>
          <p:cNvSpPr>
            <a:spLocks noGrp="1"/>
          </p:cNvSpPr>
          <p:nvPr>
            <p:ph type="title"/>
          </p:nvPr>
        </p:nvSpPr>
        <p:spPr>
          <a:xfrm>
            <a:off x="228600" y="0"/>
            <a:ext cx="7772400" cy="1143000"/>
          </a:xfrm>
        </p:spPr>
        <p:txBody>
          <a:bodyPr/>
          <a:lstStyle/>
          <a:p>
            <a:r>
              <a:rPr lang="en-IN" sz="2800" dirty="0"/>
              <a:t>Search Method</a:t>
            </a:r>
          </a:p>
        </p:txBody>
      </p:sp>
      <p:sp>
        <p:nvSpPr>
          <p:cNvPr id="3" name="Content Placeholder 2">
            <a:extLst>
              <a:ext uri="{FF2B5EF4-FFF2-40B4-BE49-F238E27FC236}">
                <a16:creationId xmlns:a16="http://schemas.microsoft.com/office/drawing/2014/main" id="{0A87F247-C736-2776-B615-B6AB3026C394}"/>
              </a:ext>
            </a:extLst>
          </p:cNvPr>
          <p:cNvSpPr>
            <a:spLocks noGrp="1"/>
          </p:cNvSpPr>
          <p:nvPr>
            <p:ph idx="1"/>
          </p:nvPr>
        </p:nvSpPr>
        <p:spPr>
          <a:xfrm>
            <a:off x="381000" y="1142999"/>
            <a:ext cx="8382000" cy="5472113"/>
          </a:xfrm>
        </p:spPr>
        <p:txBody>
          <a:bodyPr/>
          <a:lstStyle/>
          <a:p>
            <a:r>
              <a:rPr lang="en-IN" sz="2400" dirty="0"/>
              <a:t>Grid search is used as the technique for preparing the optimized HSs as input data for the ANN models. </a:t>
            </a:r>
          </a:p>
          <a:p>
            <a:r>
              <a:rPr lang="en-IN" sz="2400" dirty="0"/>
              <a:t>Grid search is a strong technique to optimize the hyperparameter values by performing a complete search against the full set of parameters and evaluating all combinations.</a:t>
            </a:r>
          </a:p>
          <a:p>
            <a:endParaRPr kumimoji="0" lang="en-US" altLang="en-US" sz="2400" b="0" i="0" u="none" strike="noStrike" cap="none" normalizeH="0" baseline="0" dirty="0">
              <a:ln>
                <a:noFill/>
              </a:ln>
              <a:solidFill>
                <a:srgbClr val="333333"/>
              </a:solidFill>
              <a:effectLst/>
              <a:cs typeface="Arial" panose="020B0604020202020204" pitchFamily="34" charset="0"/>
            </a:endParaRPr>
          </a:p>
        </p:txBody>
      </p:sp>
      <p:grpSp>
        <p:nvGrpSpPr>
          <p:cNvPr id="4" name="Group 46">
            <a:extLst>
              <a:ext uri="{FF2B5EF4-FFF2-40B4-BE49-F238E27FC236}">
                <a16:creationId xmlns:a16="http://schemas.microsoft.com/office/drawing/2014/main" id="{57E48A3C-0396-EB27-D1BE-48DAE2A23BF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0026690-4887-3D6A-5345-655A0798FF84}"/>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2B6CAEDE-91FF-77C8-74C0-99159EEDE5CB}"/>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F258484-A054-FE07-C33D-AF7BBB72F13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169E968A-775B-B63C-9E04-E4DDDF76EBD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28D71C09-F6C8-FAC0-4099-7697040AA71E}"/>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3FD8B227-7070-D303-67F0-EF93F549D5A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F1068C85-74C3-91BC-5732-CA32BAB244F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95B4B09D-CA4D-70A6-8744-2C11A4B72822}"/>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EBDD5FF7-C19D-1F0A-7762-ED4ECED325E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C2E64300-0D24-5437-0DD9-427E67DCC1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A37BEEC4-6621-E492-82A8-0FB0BCC6F30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A972863-687A-32AF-1EEB-ED8CE64C0A6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1A88EF21-4722-110F-3394-C62FE17CC00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47C89C51-B57E-8B40-B31D-52D3289357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724EC4CB-A317-C826-3E79-0B7EC8242E64}"/>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0170E6CB-4602-A5CB-7474-D21B2B7665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83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7A1CE-7334-FB28-F0BD-FCE8C7876A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353E4-8A37-CEDE-286D-BDCA465DF450}"/>
              </a:ext>
            </a:extLst>
          </p:cNvPr>
          <p:cNvSpPr>
            <a:spLocks noGrp="1"/>
          </p:cNvSpPr>
          <p:nvPr>
            <p:ph type="title"/>
          </p:nvPr>
        </p:nvSpPr>
        <p:spPr>
          <a:xfrm>
            <a:off x="228600" y="0"/>
            <a:ext cx="6770688" cy="1143000"/>
          </a:xfrm>
        </p:spPr>
        <p:txBody>
          <a:bodyPr/>
          <a:lstStyle/>
          <a:p>
            <a:r>
              <a:rPr lang="en-IN" sz="2800" dirty="0"/>
              <a:t>Artificial neural network basics and algorithms</a:t>
            </a:r>
          </a:p>
        </p:txBody>
      </p:sp>
      <p:sp>
        <p:nvSpPr>
          <p:cNvPr id="3" name="Content Placeholder 2">
            <a:extLst>
              <a:ext uri="{FF2B5EF4-FFF2-40B4-BE49-F238E27FC236}">
                <a16:creationId xmlns:a16="http://schemas.microsoft.com/office/drawing/2014/main" id="{358DCF65-F285-555F-D13E-D286DDEA0E6C}"/>
              </a:ext>
            </a:extLst>
          </p:cNvPr>
          <p:cNvSpPr>
            <a:spLocks noGrp="1"/>
          </p:cNvSpPr>
          <p:nvPr>
            <p:ph idx="1"/>
          </p:nvPr>
        </p:nvSpPr>
        <p:spPr>
          <a:xfrm>
            <a:off x="405606" y="1114418"/>
            <a:ext cx="8458200" cy="1205820"/>
          </a:xfrm>
        </p:spPr>
        <p:txBody>
          <a:bodyPr/>
          <a:lstStyle/>
          <a:p>
            <a:r>
              <a:rPr lang="en-IN" sz="2400" dirty="0"/>
              <a:t>An artificial neural network (ANN) always consists of many basic connected computation units called the artificial neurons.</a:t>
            </a:r>
          </a:p>
          <a:p>
            <a:r>
              <a:rPr lang="en-IN" sz="2400" dirty="0"/>
              <a:t>Following figure depicts a basic artificial neuron:</a:t>
            </a:r>
            <a:endParaRPr kumimoji="0" lang="en-US" altLang="en-US" sz="2400" b="0" i="0" u="none" strike="noStrike" cap="none" normalizeH="0" baseline="0" dirty="0">
              <a:ln>
                <a:noFill/>
              </a:ln>
              <a:solidFill>
                <a:srgbClr val="333333"/>
              </a:solidFill>
              <a:effectLst/>
              <a:cs typeface="Arial" panose="020B0604020202020204" pitchFamily="34" charset="0"/>
            </a:endParaRPr>
          </a:p>
        </p:txBody>
      </p:sp>
      <p:grpSp>
        <p:nvGrpSpPr>
          <p:cNvPr id="4" name="Group 46">
            <a:extLst>
              <a:ext uri="{FF2B5EF4-FFF2-40B4-BE49-F238E27FC236}">
                <a16:creationId xmlns:a16="http://schemas.microsoft.com/office/drawing/2014/main" id="{7108749D-55F3-3643-206E-B1293AA28704}"/>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9A47228-BE33-0CF4-DA23-54EA984B3CA5}"/>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C8725F84-6B17-2B41-B3A8-E44D2C3F8AE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63EA426-B28A-E16C-DD61-F8858FD5412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8B3D056B-F670-A312-23F5-85F8D73F600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D01DF3F4-D2E2-052F-72D5-F4B2DBFC44A3}"/>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7AC0D601-C4AB-E03A-E457-34A686CF776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021F1351-E6B4-EB6C-FA49-6B7E20F5589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798A17C0-C525-D0A8-0F1D-62B420C93C68}"/>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15E59476-23AE-F0B3-7F54-A9C339AA092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0C1938A4-487F-A0DF-55FC-623958CC98E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EECFAC5-EAE5-5D0B-1FC8-E85F513AFD2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F53FC65-8EF1-0388-6BC1-18E0129FCFB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9CF85E55-C51B-1553-F94B-8DD708EF485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5A7E6C9E-E940-7F11-62B6-0976682B2F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BA35B66A-F08C-32AC-6280-9329ACC8AD78}"/>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31F5D9AE-CCB3-70B7-B6C5-9C3083F28C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diagram illustrates a three-step activation transformation process in a neural network, involving inputs x1, x2, and x3, with intermediate outputs Zwix and W2, and a final output y.&#10;&#10;AI-generated content may be incorrect.">
            <a:extLst>
              <a:ext uri="{FF2B5EF4-FFF2-40B4-BE49-F238E27FC236}">
                <a16:creationId xmlns:a16="http://schemas.microsoft.com/office/drawing/2014/main" id="{E8AB8765-98B9-0D41-4FA7-4BDB73271251}"/>
              </a:ext>
            </a:extLst>
          </p:cNvPr>
          <p:cNvPicPr>
            <a:picLocks noChangeAspect="1"/>
          </p:cNvPicPr>
          <p:nvPr/>
        </p:nvPicPr>
        <p:blipFill>
          <a:blip r:embed="rId4"/>
          <a:stretch>
            <a:fillRect/>
          </a:stretch>
        </p:blipFill>
        <p:spPr>
          <a:xfrm>
            <a:off x="512899" y="2364051"/>
            <a:ext cx="4423736" cy="2981893"/>
          </a:xfrm>
          <a:prstGeom prst="rect">
            <a:avLst/>
          </a:prstGeom>
        </p:spPr>
      </p:pic>
      <p:sp>
        <p:nvSpPr>
          <p:cNvPr id="23" name="TextBox 22">
            <a:extLst>
              <a:ext uri="{FF2B5EF4-FFF2-40B4-BE49-F238E27FC236}">
                <a16:creationId xmlns:a16="http://schemas.microsoft.com/office/drawing/2014/main" id="{680F376A-CC84-783C-E44F-772B4909EDE1}"/>
              </a:ext>
            </a:extLst>
          </p:cNvPr>
          <p:cNvSpPr txBox="1"/>
          <p:nvPr/>
        </p:nvSpPr>
        <p:spPr>
          <a:xfrm>
            <a:off x="4807339" y="2304206"/>
            <a:ext cx="4233474" cy="3046988"/>
          </a:xfrm>
          <a:prstGeom prst="rect">
            <a:avLst/>
          </a:prstGeom>
          <a:noFill/>
        </p:spPr>
        <p:txBody>
          <a:bodyPr wrap="square">
            <a:spAutoFit/>
          </a:bodyPr>
          <a:lstStyle/>
          <a:p>
            <a:pPr marL="342900" indent="-342900">
              <a:buFont typeface="Arial" panose="020B0604020202020204" pitchFamily="34" charset="0"/>
              <a:buChar char="•"/>
            </a:pPr>
            <a:r>
              <a:rPr lang="en-IN" dirty="0"/>
              <a:t>In the neuron, different input variables (or features) with different weights (</a:t>
            </a:r>
            <a:r>
              <a:rPr lang="en-IN" i="1" dirty="0"/>
              <a:t>w</a:t>
            </a:r>
            <a:r>
              <a:rPr lang="en-IN" dirty="0"/>
              <a:t>) and biases (</a:t>
            </a:r>
            <a:r>
              <a:rPr lang="en-IN" i="1" dirty="0"/>
              <a:t>b</a:t>
            </a:r>
            <a:r>
              <a:rPr lang="en-IN" dirty="0"/>
              <a:t>) are summed and transferred to the activation function ( </a:t>
            </a:r>
            <a:r>
              <a:rPr lang="en-IN" i="1" dirty="0"/>
              <a:t>f</a:t>
            </a:r>
            <a:r>
              <a:rPr lang="en-IN" dirty="0"/>
              <a:t> ) of the neuron. </a:t>
            </a:r>
          </a:p>
          <a:p>
            <a:pPr marL="342900" indent="-342900">
              <a:buFont typeface="Arial" panose="020B0604020202020204" pitchFamily="34" charset="0"/>
              <a:buChar char="•"/>
            </a:pPr>
            <a:r>
              <a:rPr lang="en-IN" dirty="0"/>
              <a:t>This sum is called the Output Signal. </a:t>
            </a:r>
          </a:p>
        </p:txBody>
      </p:sp>
      <p:sp>
        <p:nvSpPr>
          <p:cNvPr id="25" name="TextBox 24">
            <a:extLst>
              <a:ext uri="{FF2B5EF4-FFF2-40B4-BE49-F238E27FC236}">
                <a16:creationId xmlns:a16="http://schemas.microsoft.com/office/drawing/2014/main" id="{08154DFE-F1FD-8DA8-6AC7-2E10333C1441}"/>
              </a:ext>
            </a:extLst>
          </p:cNvPr>
          <p:cNvSpPr txBox="1"/>
          <p:nvPr/>
        </p:nvSpPr>
        <p:spPr>
          <a:xfrm>
            <a:off x="370140" y="5257800"/>
            <a:ext cx="8679130" cy="1569660"/>
          </a:xfrm>
          <a:prstGeom prst="rect">
            <a:avLst/>
          </a:prstGeom>
          <a:noFill/>
        </p:spPr>
        <p:txBody>
          <a:bodyPr wrap="square">
            <a:spAutoFit/>
          </a:bodyPr>
          <a:lstStyle/>
          <a:p>
            <a:pPr marL="342900" indent="-342900">
              <a:buFont typeface="Arial" panose="020B0604020202020204" pitchFamily="34" charset="0"/>
              <a:buChar char="•"/>
            </a:pPr>
            <a:r>
              <a:rPr lang="en-IN" sz="2400" dirty="0"/>
              <a:t>Generally, different activation functions can generate different output signals. </a:t>
            </a:r>
          </a:p>
          <a:p>
            <a:pPr algn="ctr"/>
            <a:r>
              <a:rPr lang="en-IN" sz="2400" b="1" i="1" dirty="0">
                <a:solidFill>
                  <a:srgbClr val="3366FF"/>
                </a:solidFill>
              </a:rPr>
              <a:t>Non-linear activation functions </a:t>
            </a:r>
            <a:r>
              <a:rPr lang="en-IN" b="1" i="1" dirty="0">
                <a:solidFill>
                  <a:srgbClr val="3366FF"/>
                </a:solidFill>
              </a:rPr>
              <a:t>for neurons enhance the </a:t>
            </a:r>
            <a:r>
              <a:rPr lang="en-IN" sz="2400" b="1" i="1" dirty="0">
                <a:solidFill>
                  <a:srgbClr val="3366FF"/>
                </a:solidFill>
              </a:rPr>
              <a:t>prediction ability of the ANN! </a:t>
            </a:r>
          </a:p>
        </p:txBody>
      </p:sp>
    </p:spTree>
    <p:extLst>
      <p:ext uri="{BB962C8B-B14F-4D97-AF65-F5344CB8AC3E}">
        <p14:creationId xmlns:p14="http://schemas.microsoft.com/office/powerpoint/2010/main" val="89152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xEl>
                                              <p:pRg st="0" end="0"/>
                                            </p:txEl>
                                          </p:spTgt>
                                        </p:tgtEl>
                                        <p:attrNameLst>
                                          <p:attrName>style.visibility</p:attrName>
                                        </p:attrNameLst>
                                      </p:cBhvr>
                                      <p:to>
                                        <p:strVal val="visible"/>
                                      </p:to>
                                    </p:set>
                                    <p:animEffect transition="in" filter="dissolve">
                                      <p:cBhvr>
                                        <p:cTn id="22" dur="500"/>
                                        <p:tgtEl>
                                          <p:spTgt spid="2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xEl>
                                              <p:pRg st="1" end="1"/>
                                            </p:txEl>
                                          </p:spTgt>
                                        </p:tgtEl>
                                        <p:attrNameLst>
                                          <p:attrName>style.visibility</p:attrName>
                                        </p:attrNameLst>
                                      </p:cBhvr>
                                      <p:to>
                                        <p:strVal val="visible"/>
                                      </p:to>
                                    </p:set>
                                    <p:animEffect transition="in" filter="dissolve">
                                      <p:cBhvr>
                                        <p:cTn id="27" dur="500"/>
                                        <p:tgtEl>
                                          <p:spTgt spid="2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5">
                                            <p:txEl>
                                              <p:pRg st="0" end="0"/>
                                            </p:txEl>
                                          </p:spTgt>
                                        </p:tgtEl>
                                        <p:attrNameLst>
                                          <p:attrName>style.visibility</p:attrName>
                                        </p:attrNameLst>
                                      </p:cBhvr>
                                      <p:to>
                                        <p:strVal val="visible"/>
                                      </p:to>
                                    </p:set>
                                    <p:animEffect transition="in" filter="dissolve">
                                      <p:cBhvr>
                                        <p:cTn id="32" dur="500"/>
                                        <p:tgtEl>
                                          <p:spTgt spid="2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5">
                                            <p:txEl>
                                              <p:pRg st="1" end="1"/>
                                            </p:txEl>
                                          </p:spTgt>
                                        </p:tgtEl>
                                        <p:attrNameLst>
                                          <p:attrName>style.visibility</p:attrName>
                                        </p:attrNameLst>
                                      </p:cBhvr>
                                      <p:to>
                                        <p:strVal val="visible"/>
                                      </p:to>
                                    </p:set>
                                    <p:animEffect transition="in" filter="dissolve">
                                      <p:cBhvr>
                                        <p:cTn id="37"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build="p"/>
      <p:bldP spid="2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D4D38-03F7-A15D-48CD-0EB4D68668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CBE707-9406-FC2F-5B6E-CC7B7899E244}"/>
              </a:ext>
            </a:extLst>
          </p:cNvPr>
          <p:cNvSpPr>
            <a:spLocks noGrp="1"/>
          </p:cNvSpPr>
          <p:nvPr>
            <p:ph type="title"/>
          </p:nvPr>
        </p:nvSpPr>
        <p:spPr>
          <a:xfrm>
            <a:off x="609600" y="38974"/>
            <a:ext cx="6770688" cy="1143000"/>
          </a:xfrm>
        </p:spPr>
        <p:txBody>
          <a:bodyPr/>
          <a:lstStyle/>
          <a:p>
            <a:r>
              <a:rPr lang="en-IN" sz="2800" dirty="0"/>
              <a:t>Non-Linear Neurons</a:t>
            </a:r>
          </a:p>
        </p:txBody>
      </p:sp>
      <p:sp>
        <p:nvSpPr>
          <p:cNvPr id="3" name="Content Placeholder 2">
            <a:extLst>
              <a:ext uri="{FF2B5EF4-FFF2-40B4-BE49-F238E27FC236}">
                <a16:creationId xmlns:a16="http://schemas.microsoft.com/office/drawing/2014/main" id="{70610E11-678E-86CB-1855-B42854994F5E}"/>
              </a:ext>
            </a:extLst>
          </p:cNvPr>
          <p:cNvSpPr>
            <a:spLocks noGrp="1"/>
          </p:cNvSpPr>
          <p:nvPr>
            <p:ph idx="1"/>
          </p:nvPr>
        </p:nvSpPr>
        <p:spPr>
          <a:xfrm>
            <a:off x="333738" y="1262915"/>
            <a:ext cx="8458200" cy="1259102"/>
          </a:xfrm>
        </p:spPr>
        <p:txBody>
          <a:bodyPr/>
          <a:lstStyle/>
          <a:p>
            <a:r>
              <a:rPr lang="en-IN" sz="2400" dirty="0"/>
              <a:t>These non-linear neurons, a multi-layer ANN can approximate any non-linear functions with any precision. </a:t>
            </a:r>
          </a:p>
          <a:p>
            <a:r>
              <a:rPr lang="en-IN" sz="2400" dirty="0"/>
              <a:t>The commonly used activation functions include: </a:t>
            </a:r>
          </a:p>
        </p:txBody>
      </p:sp>
      <p:grpSp>
        <p:nvGrpSpPr>
          <p:cNvPr id="4" name="Group 46">
            <a:extLst>
              <a:ext uri="{FF2B5EF4-FFF2-40B4-BE49-F238E27FC236}">
                <a16:creationId xmlns:a16="http://schemas.microsoft.com/office/drawing/2014/main" id="{B5339F3B-A61A-D769-2ECF-F2464D929EE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2138B0D-6264-5ACC-D62B-825D3BCBA895}"/>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5535BF95-F2F4-AE6F-A798-8BE4FEF8D46A}"/>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CA678CCA-FF3F-7624-5911-8E3A2956F3D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CC0CD49B-7F38-F087-1F85-06195075AA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5C1C8B02-D512-6FF8-97BF-E95AB1DFF3F8}"/>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C9F8CB34-DC64-387C-42AC-C7F1F110C5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C732042B-C703-3560-005F-C8760610AAA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D3968126-8AE4-0669-83EE-6DBC23B79666}"/>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9C4ABF1E-3429-24DE-610E-B850306B95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7F27E88E-0550-5D84-E36E-EE131B10590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7B9FCE3-1615-D85D-23DB-C40CC021BE12}"/>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6FB2274-807A-5125-E22C-7D9882FC30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26C85567-B178-DA04-6FDC-039F6E055FE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2F97E62C-EF1A-479F-6C97-D55019C017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FF640A55-2E3E-242E-FC09-C87755C66EED}"/>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2139C7FF-13BC-88B0-2DF5-C3F840A3D3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The diagram depicts a piecewise linear function, with a rectified linear unit (ReLU) activation function, showing values of f(x) for different ranges of x.&#10;&#10;AI-generated content may be incorrect.">
            <a:extLst>
              <a:ext uri="{FF2B5EF4-FFF2-40B4-BE49-F238E27FC236}">
                <a16:creationId xmlns:a16="http://schemas.microsoft.com/office/drawing/2014/main" id="{CEA19D1E-9B42-2F58-C448-AB04F1C8CFA9}"/>
              </a:ext>
            </a:extLst>
          </p:cNvPr>
          <p:cNvPicPr>
            <a:picLocks noChangeAspect="1"/>
          </p:cNvPicPr>
          <p:nvPr/>
        </p:nvPicPr>
        <p:blipFill>
          <a:blip r:embed="rId4"/>
          <a:stretch>
            <a:fillRect/>
          </a:stretch>
        </p:blipFill>
        <p:spPr>
          <a:xfrm>
            <a:off x="604914" y="4428059"/>
            <a:ext cx="2926980" cy="2181225"/>
          </a:xfrm>
          <a:prstGeom prst="rect">
            <a:avLst/>
          </a:prstGeom>
        </p:spPr>
      </p:pic>
      <p:pic>
        <p:nvPicPr>
          <p:cNvPr id="26" name="Picture 25" descr="S&#10;&#10;AI-generated content may be incorrect.">
            <a:extLst>
              <a:ext uri="{FF2B5EF4-FFF2-40B4-BE49-F238E27FC236}">
                <a16:creationId xmlns:a16="http://schemas.microsoft.com/office/drawing/2014/main" id="{DE467296-B0E5-159D-057A-3C2D96F13A40}"/>
              </a:ext>
            </a:extLst>
          </p:cNvPr>
          <p:cNvPicPr>
            <a:picLocks noChangeAspect="1"/>
          </p:cNvPicPr>
          <p:nvPr/>
        </p:nvPicPr>
        <p:blipFill>
          <a:blip r:embed="rId5"/>
          <a:stretch>
            <a:fillRect/>
          </a:stretch>
        </p:blipFill>
        <p:spPr>
          <a:xfrm>
            <a:off x="3413402" y="4508999"/>
            <a:ext cx="2856282" cy="1901569"/>
          </a:xfrm>
          <a:prstGeom prst="rect">
            <a:avLst/>
          </a:prstGeom>
        </p:spPr>
      </p:pic>
      <p:pic>
        <p:nvPicPr>
          <p:cNvPr id="28" name="Picture 27" descr="The image depicts a hyperbolic tangent (tanh) function graph, illustrating the curve's characteristic S-shape, which ranges from -1 to 1, with the x-axis labeled from -10 to 10.&#10;&#10;AI-generated content may be incorrect.">
            <a:extLst>
              <a:ext uri="{FF2B5EF4-FFF2-40B4-BE49-F238E27FC236}">
                <a16:creationId xmlns:a16="http://schemas.microsoft.com/office/drawing/2014/main" id="{175ED2EC-5CAB-5D79-80BA-B0EFFE001281}"/>
              </a:ext>
            </a:extLst>
          </p:cNvPr>
          <p:cNvPicPr>
            <a:picLocks noChangeAspect="1"/>
          </p:cNvPicPr>
          <p:nvPr/>
        </p:nvPicPr>
        <p:blipFill>
          <a:blip r:embed="rId6"/>
          <a:stretch>
            <a:fillRect/>
          </a:stretch>
        </p:blipFill>
        <p:spPr>
          <a:xfrm>
            <a:off x="6167099" y="4508999"/>
            <a:ext cx="2743200" cy="1907628"/>
          </a:xfrm>
          <a:prstGeom prst="rect">
            <a:avLst/>
          </a:prstGeom>
        </p:spPr>
      </p:pic>
      <p:sp>
        <p:nvSpPr>
          <p:cNvPr id="21" name="TextBox 20">
            <a:extLst>
              <a:ext uri="{FF2B5EF4-FFF2-40B4-BE49-F238E27FC236}">
                <a16:creationId xmlns:a16="http://schemas.microsoft.com/office/drawing/2014/main" id="{CEC04733-EFFF-6327-38BE-F0F0913732E2}"/>
              </a:ext>
            </a:extLst>
          </p:cNvPr>
          <p:cNvSpPr txBox="1"/>
          <p:nvPr/>
        </p:nvSpPr>
        <p:spPr>
          <a:xfrm>
            <a:off x="604914" y="3692769"/>
            <a:ext cx="2921570" cy="830997"/>
          </a:xfrm>
          <a:prstGeom prst="rect">
            <a:avLst/>
          </a:prstGeom>
          <a:noFill/>
        </p:spPr>
        <p:txBody>
          <a:bodyPr wrap="square">
            <a:spAutoFit/>
          </a:bodyPr>
          <a:lstStyle/>
          <a:p>
            <a:pPr algn="ctr"/>
            <a:r>
              <a:rPr lang="en-IN" sz="2400" dirty="0"/>
              <a:t>Rectified Linear Unit (</a:t>
            </a:r>
            <a:r>
              <a:rPr lang="en-IN" sz="2400" dirty="0" err="1"/>
              <a:t>ReLU</a:t>
            </a:r>
            <a:r>
              <a:rPr lang="en-IN" sz="2400" dirty="0"/>
              <a:t>) function</a:t>
            </a:r>
            <a:endParaRPr lang="en-IN" dirty="0"/>
          </a:p>
        </p:txBody>
      </p:sp>
      <p:sp>
        <p:nvSpPr>
          <p:cNvPr id="24" name="TextBox 23">
            <a:extLst>
              <a:ext uri="{FF2B5EF4-FFF2-40B4-BE49-F238E27FC236}">
                <a16:creationId xmlns:a16="http://schemas.microsoft.com/office/drawing/2014/main" id="{47CBD54F-6A49-5745-9EED-4BEF4F5226A1}"/>
              </a:ext>
            </a:extLst>
          </p:cNvPr>
          <p:cNvSpPr txBox="1"/>
          <p:nvPr/>
        </p:nvSpPr>
        <p:spPr>
          <a:xfrm>
            <a:off x="3448713" y="3955930"/>
            <a:ext cx="2921570" cy="461665"/>
          </a:xfrm>
          <a:prstGeom prst="rect">
            <a:avLst/>
          </a:prstGeom>
          <a:noFill/>
        </p:spPr>
        <p:txBody>
          <a:bodyPr wrap="square">
            <a:spAutoFit/>
          </a:bodyPr>
          <a:lstStyle/>
          <a:p>
            <a:r>
              <a:rPr lang="en-IN" sz="2400" dirty="0"/>
              <a:t>The Sigmoid function</a:t>
            </a:r>
            <a:endParaRPr lang="en-IN" dirty="0"/>
          </a:p>
        </p:txBody>
      </p:sp>
      <p:sp>
        <p:nvSpPr>
          <p:cNvPr id="27" name="TextBox 26">
            <a:extLst>
              <a:ext uri="{FF2B5EF4-FFF2-40B4-BE49-F238E27FC236}">
                <a16:creationId xmlns:a16="http://schemas.microsoft.com/office/drawing/2014/main" id="{9E75022D-D107-7B5B-F630-9BD513BCC86A}"/>
              </a:ext>
            </a:extLst>
          </p:cNvPr>
          <p:cNvSpPr txBox="1"/>
          <p:nvPr/>
        </p:nvSpPr>
        <p:spPr>
          <a:xfrm>
            <a:off x="6167099" y="3597062"/>
            <a:ext cx="3129301" cy="830997"/>
          </a:xfrm>
          <a:prstGeom prst="rect">
            <a:avLst/>
          </a:prstGeom>
          <a:noFill/>
        </p:spPr>
        <p:txBody>
          <a:bodyPr wrap="square">
            <a:spAutoFit/>
          </a:bodyPr>
          <a:lstStyle/>
          <a:p>
            <a:pPr algn="ctr"/>
            <a:r>
              <a:rPr lang="en-IN" sz="2400" dirty="0"/>
              <a:t>The hyperbolic tangent function (Tanh)</a:t>
            </a:r>
            <a:endParaRPr lang="en-IN" dirty="0"/>
          </a:p>
        </p:txBody>
      </p:sp>
    </p:spTree>
    <p:extLst>
      <p:ext uri="{BB962C8B-B14F-4D97-AF65-F5344CB8AC3E}">
        <p14:creationId xmlns:p14="http://schemas.microsoft.com/office/powerpoint/2010/main" val="221282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ircle(in)">
                                      <p:cBhvr>
                                        <p:cTn id="23" dur="10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circle(in)">
                                      <p:cBhvr>
                                        <p:cTn id="34" dur="10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circle(in)">
                                      <p:cBhvr>
                                        <p:cTn id="4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1" grpId="0"/>
      <p:bldP spid="24"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2D9D7-2A9C-E692-6275-B2B23E39E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4FFB5-6B37-68FD-7C5B-3EB94ED719F6}"/>
              </a:ext>
            </a:extLst>
          </p:cNvPr>
          <p:cNvSpPr>
            <a:spLocks noGrp="1"/>
          </p:cNvSpPr>
          <p:nvPr>
            <p:ph type="title"/>
          </p:nvPr>
        </p:nvSpPr>
        <p:spPr>
          <a:xfrm>
            <a:off x="228600" y="0"/>
            <a:ext cx="7772400" cy="1143000"/>
          </a:xfrm>
        </p:spPr>
        <p:txBody>
          <a:bodyPr/>
          <a:lstStyle/>
          <a:p>
            <a:r>
              <a:rPr lang="en-IN" sz="2800" dirty="0"/>
              <a:t>Structure of An ANN</a:t>
            </a:r>
          </a:p>
        </p:txBody>
      </p:sp>
      <p:pic>
        <p:nvPicPr>
          <p:cNvPr id="23" name="Content Placeholder 22" descr="The diagram illustrates a neural network architecture with input, hidden, and output layers, including weight matrices (W1, W2, W3), bias terms (b1, b2, b3), and activation functions (M, /b, Z ===), connecting various layers to process inputs (x1, x2, Xn) to generate outputs (y1, y2, y3).&#10;&#10;AI-generated content may be incorrect.">
            <a:extLst>
              <a:ext uri="{FF2B5EF4-FFF2-40B4-BE49-F238E27FC236}">
                <a16:creationId xmlns:a16="http://schemas.microsoft.com/office/drawing/2014/main" id="{9C09EFEB-D921-A094-0BE1-04B84B0EEF2A}"/>
              </a:ext>
            </a:extLst>
          </p:cNvPr>
          <p:cNvPicPr>
            <a:picLocks noGrp="1" noChangeAspect="1"/>
          </p:cNvPicPr>
          <p:nvPr>
            <p:ph idx="1"/>
          </p:nvPr>
        </p:nvPicPr>
        <p:blipFill>
          <a:blip r:embed="rId2"/>
          <a:stretch>
            <a:fillRect/>
          </a:stretch>
        </p:blipFill>
        <p:spPr bwMode="auto">
          <a:xfrm>
            <a:off x="1127125" y="1729496"/>
            <a:ext cx="6477000" cy="376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D30FDB81-1899-8755-F21E-49ACF854059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DE2AC10-1914-F4B2-CF82-3B9AE6E6891F}"/>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1F6FBA7A-DAE7-B77D-C87F-F2CDD4D5F18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26CC8BA-0092-C972-897C-62F15056D7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124437FC-19E4-FBA1-F2ED-9ED95D6899F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3470A1B7-4B60-8274-0DF6-A6B38B0AA944}"/>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828E92EA-82FD-5083-D14B-01A2C3099C4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72640739-D529-2977-2ABA-B2A63C9545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5CFA703B-25C4-2812-06C5-8D28BC8A8303}"/>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C41822A7-01A2-4857-1540-A4F272BDDE0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71E07FA1-6220-1950-F6A8-9B2DB7C8430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86EA0B73-2DDD-0B01-C0DC-F4693E9901B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16C9F60-771C-1AC2-DDFC-08B401F1698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5721FCC4-916E-A979-FB0F-4C7FF31DC1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EC6FDA2E-E6DF-8B87-FDD9-337315617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90FEA6CA-A276-A083-D371-DC9F7A0F5D86}"/>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3C14513E-FE96-BA3F-642E-FE53527F14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4C34D6C-BBCB-B12C-35FC-A255056509F5}"/>
              </a:ext>
            </a:extLst>
          </p:cNvPr>
          <p:cNvSpPr txBox="1"/>
          <p:nvPr/>
        </p:nvSpPr>
        <p:spPr>
          <a:xfrm>
            <a:off x="486568" y="1171389"/>
            <a:ext cx="8339137" cy="461665"/>
          </a:xfrm>
          <a:prstGeom prst="rect">
            <a:avLst/>
          </a:prstGeom>
          <a:noFill/>
        </p:spPr>
        <p:txBody>
          <a:bodyPr wrap="square">
            <a:spAutoFit/>
          </a:bodyPr>
          <a:lstStyle/>
          <a:p>
            <a:r>
              <a:rPr lang="en-IN" dirty="0"/>
              <a:t>For a typical ANN, the structure of the network is depicted as:</a:t>
            </a:r>
          </a:p>
        </p:txBody>
      </p:sp>
      <p:sp>
        <p:nvSpPr>
          <p:cNvPr id="25" name="TextBox 24">
            <a:extLst>
              <a:ext uri="{FF2B5EF4-FFF2-40B4-BE49-F238E27FC236}">
                <a16:creationId xmlns:a16="http://schemas.microsoft.com/office/drawing/2014/main" id="{3DF5AD41-10A4-D200-1922-6F4FE0A7B625}"/>
              </a:ext>
            </a:extLst>
          </p:cNvPr>
          <p:cNvSpPr txBox="1"/>
          <p:nvPr/>
        </p:nvSpPr>
        <p:spPr>
          <a:xfrm>
            <a:off x="533401" y="5606138"/>
            <a:ext cx="8292304" cy="1200329"/>
          </a:xfrm>
          <a:prstGeom prst="rect">
            <a:avLst/>
          </a:prstGeom>
          <a:noFill/>
        </p:spPr>
        <p:txBody>
          <a:bodyPr wrap="square">
            <a:spAutoFit/>
          </a:bodyPr>
          <a:lstStyle/>
          <a:p>
            <a:r>
              <a:rPr lang="en-IN" dirty="0"/>
              <a:t>In HSS optimization, the input variables are fed into the network and transmitted straight forward layer by layer. </a:t>
            </a:r>
          </a:p>
          <a:p>
            <a:r>
              <a:rPr lang="en-IN" dirty="0"/>
              <a:t>It is a kind of Feed Forward Neural Network. </a:t>
            </a:r>
          </a:p>
        </p:txBody>
      </p:sp>
    </p:spTree>
    <p:extLst>
      <p:ext uri="{BB962C8B-B14F-4D97-AF65-F5344CB8AC3E}">
        <p14:creationId xmlns:p14="http://schemas.microsoft.com/office/powerpoint/2010/main" val="55993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ircle(in)">
                                      <p:cBhvr>
                                        <p:cTn id="13" dur="125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5">
                                            <p:txEl>
                                              <p:pRg st="0" end="0"/>
                                            </p:txEl>
                                          </p:spTgt>
                                        </p:tgtEl>
                                        <p:attrNameLst>
                                          <p:attrName>style.visibility</p:attrName>
                                        </p:attrNameLst>
                                      </p:cBhvr>
                                      <p:to>
                                        <p:strVal val="visible"/>
                                      </p:to>
                                    </p:set>
                                    <p:animEffect transition="in" filter="dissolve">
                                      <p:cBhvr>
                                        <p:cTn id="18" dur="500"/>
                                        <p:tgtEl>
                                          <p:spTgt spid="2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5">
                                            <p:txEl>
                                              <p:pRg st="1" end="1"/>
                                            </p:txEl>
                                          </p:spTgt>
                                        </p:tgtEl>
                                        <p:attrNameLst>
                                          <p:attrName>style.visibility</p:attrName>
                                        </p:attrNameLst>
                                      </p:cBhvr>
                                      <p:to>
                                        <p:strVal val="visible"/>
                                      </p:to>
                                    </p:set>
                                    <p:animEffect transition="in" filter="dissolve">
                                      <p:cBhvr>
                                        <p:cTn id="23"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1BB64-9385-9B33-B6D4-08ACEE4F3E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0BA81-279F-5617-A062-FBBD867512BA}"/>
              </a:ext>
            </a:extLst>
          </p:cNvPr>
          <p:cNvSpPr>
            <a:spLocks noGrp="1"/>
          </p:cNvSpPr>
          <p:nvPr>
            <p:ph type="title"/>
          </p:nvPr>
        </p:nvSpPr>
        <p:spPr>
          <a:xfrm>
            <a:off x="228600" y="0"/>
            <a:ext cx="7772400" cy="1143000"/>
          </a:xfrm>
        </p:spPr>
        <p:txBody>
          <a:bodyPr/>
          <a:lstStyle/>
          <a:p>
            <a:r>
              <a:rPr lang="en-IN" sz="2800" dirty="0"/>
              <a:t>Feed Forward Neural Network</a:t>
            </a:r>
          </a:p>
        </p:txBody>
      </p:sp>
      <p:pic>
        <p:nvPicPr>
          <p:cNvPr id="23" name="Content Placeholder 22" descr="The diagram illustrates a neural network architecture with input, hidden, and output layers, including weight matrices (W1, W2, W3), bias terms (b1, b2, b3), and activation functions (M, /b, Z ===), connecting various layers to process inputs (x1, x2, Xn) to generate outputs (y1, y2, y3).&#10;&#10;AI-generated content may be incorrect.">
            <a:extLst>
              <a:ext uri="{FF2B5EF4-FFF2-40B4-BE49-F238E27FC236}">
                <a16:creationId xmlns:a16="http://schemas.microsoft.com/office/drawing/2014/main" id="{BCFEC297-ED32-D28B-BAAC-31CB0AECD050}"/>
              </a:ext>
            </a:extLst>
          </p:cNvPr>
          <p:cNvPicPr>
            <a:picLocks noGrp="1" noChangeAspect="1"/>
          </p:cNvPicPr>
          <p:nvPr>
            <p:ph idx="1"/>
          </p:nvPr>
        </p:nvPicPr>
        <p:blipFill>
          <a:blip r:embed="rId2"/>
          <a:stretch>
            <a:fillRect/>
          </a:stretch>
        </p:blipFill>
        <p:spPr bwMode="auto">
          <a:xfrm>
            <a:off x="1219200" y="1287630"/>
            <a:ext cx="6477000" cy="376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6910C594-22AB-3F01-DEC4-B0B7E728C27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C5AF32C1-932D-FA2A-FF34-9DF800EAA1D4}"/>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F3CEFDC9-B5B3-8938-F707-3549BCBBA86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D42757F6-813B-3072-32B5-4F70D2A779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78A101E8-FBCA-91F1-5CF5-2FE8F5CA15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EF9A29AA-9E0A-7F6A-E903-F0D62D95307A}"/>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859B1A0A-A75D-DC55-0D85-AF202BE1486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B5EECCF0-D81B-D70C-7CD7-2AE036ECBA2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8B822B21-1C70-E6E7-7386-E59D3080B673}"/>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4E606F44-FD8C-B8DA-6786-AECBB10FA84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25755687-BF4C-5D4F-E7FD-69930119D1F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A2E6A369-F037-8DF0-62A8-6DC148AA4E1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7DFBE80-594B-5830-1DE4-D4EE7CF925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3855A4D3-1458-B82C-3070-8A08286B89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7060D4D2-811A-5159-CFB2-8B6B2DDC29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3FAE275E-BF89-3922-07A9-B4CB25903081}"/>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5" name="TextBox 24">
            <a:extLst>
              <a:ext uri="{FF2B5EF4-FFF2-40B4-BE49-F238E27FC236}">
                <a16:creationId xmlns:a16="http://schemas.microsoft.com/office/drawing/2014/main" id="{F888AB80-A6DE-AB79-D6F6-668DBB03C163}"/>
              </a:ext>
            </a:extLst>
          </p:cNvPr>
          <p:cNvSpPr txBox="1"/>
          <p:nvPr/>
        </p:nvSpPr>
        <p:spPr>
          <a:xfrm>
            <a:off x="762000" y="5257800"/>
            <a:ext cx="7558614" cy="830997"/>
          </a:xfrm>
          <a:prstGeom prst="rect">
            <a:avLst/>
          </a:prstGeom>
          <a:noFill/>
        </p:spPr>
        <p:txBody>
          <a:bodyPr wrap="square">
            <a:spAutoFit/>
          </a:bodyPr>
          <a:lstStyle/>
          <a:p>
            <a:r>
              <a:rPr lang="en-IN" dirty="0"/>
              <a:t>In FFNN, the outputs of each layer can be determined according to the inputs, weights and biases layer by layer. </a:t>
            </a:r>
          </a:p>
        </p:txBody>
      </p:sp>
    </p:spTree>
    <p:extLst>
      <p:ext uri="{BB962C8B-B14F-4D97-AF65-F5344CB8AC3E}">
        <p14:creationId xmlns:p14="http://schemas.microsoft.com/office/powerpoint/2010/main" val="1420333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35E99-4480-C913-3251-684C9C376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7E931B-8086-9427-7AB4-8B9C88AD0A43}"/>
              </a:ext>
            </a:extLst>
          </p:cNvPr>
          <p:cNvSpPr>
            <a:spLocks noGrp="1"/>
          </p:cNvSpPr>
          <p:nvPr>
            <p:ph type="title"/>
          </p:nvPr>
        </p:nvSpPr>
        <p:spPr>
          <a:xfrm>
            <a:off x="228600" y="0"/>
            <a:ext cx="7772400" cy="1143000"/>
          </a:xfrm>
        </p:spPr>
        <p:txBody>
          <a:bodyPr/>
          <a:lstStyle/>
          <a:p>
            <a:r>
              <a:rPr lang="en-IN" sz="2800" dirty="0"/>
              <a:t>Feed Forward Neural Network</a:t>
            </a:r>
          </a:p>
        </p:txBody>
      </p:sp>
      <p:pic>
        <p:nvPicPr>
          <p:cNvPr id="23" name="Content Placeholder 22" descr="The diagram illustrates a neural network architecture with input, hidden, and output layers, including weight matrices (W1, W2, W3), bias terms (b1, b2, b3), and activation functions (M, /b, Z ===), connecting various layers to process inputs (x1, x2, Xn) to generate outputs (y1, y2, y3).&#10;&#10;AI-generated content may be incorrect.">
            <a:extLst>
              <a:ext uri="{FF2B5EF4-FFF2-40B4-BE49-F238E27FC236}">
                <a16:creationId xmlns:a16="http://schemas.microsoft.com/office/drawing/2014/main" id="{A54BE2C1-BB95-8D23-9776-9C0CA2CE6C45}"/>
              </a:ext>
            </a:extLst>
          </p:cNvPr>
          <p:cNvPicPr>
            <a:picLocks noGrp="1" noChangeAspect="1"/>
          </p:cNvPicPr>
          <p:nvPr>
            <p:ph idx="1"/>
          </p:nvPr>
        </p:nvPicPr>
        <p:blipFill>
          <a:blip r:embed="rId2"/>
          <a:stretch>
            <a:fillRect/>
          </a:stretch>
        </p:blipFill>
        <p:spPr bwMode="auto">
          <a:xfrm>
            <a:off x="1219200" y="1287631"/>
            <a:ext cx="5105400" cy="296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588FAD54-C1C8-2036-718A-AF9FC02EA7A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1AE6DFE-2D14-4D6E-3BB9-78E37DCFDE34}"/>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0C3ACDEC-0D2B-645A-F298-9403CEB3DCAD}"/>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74911504-E92C-3E6B-419B-337E80ADD2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99E1A4CC-C824-A7A5-AD49-C64EF89B608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F1289B6C-248D-12C2-23F0-46934E211457}"/>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7EDE4A18-A9EF-9316-6EDD-F4056EA2897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DEAA1392-846E-F88D-A49C-9664E1F4C18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695E25DF-3AAE-ADC0-8B48-30A5DA64026E}"/>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1FDDEEAB-3D6A-DD90-CB2B-70DC7EF751A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F462F1BE-582E-DB71-CD37-AE8B424C8DF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866202C4-DC34-BA5B-E3C6-D5B184E3A58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219294F-AB7F-CA4E-6F33-ED273E7E5AB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08B2EDF9-9DA6-7D90-E5C6-06580152D1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1870A938-CAF3-AC57-0482-A5329BC9C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974250AB-C4F4-A4AA-F1F3-2C8FF68516C0}"/>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C56EDFC8-D294-B460-6DFE-79132688E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8E21AA68-0116-570C-A6E1-A357EAFE079E}"/>
              </a:ext>
            </a:extLst>
          </p:cNvPr>
          <p:cNvSpPr txBox="1"/>
          <p:nvPr/>
        </p:nvSpPr>
        <p:spPr>
          <a:xfrm>
            <a:off x="425848" y="4378953"/>
            <a:ext cx="7073502" cy="461665"/>
          </a:xfrm>
          <a:prstGeom prst="rect">
            <a:avLst/>
          </a:prstGeom>
          <a:noFill/>
        </p:spPr>
        <p:txBody>
          <a:bodyPr wrap="square">
            <a:spAutoFit/>
          </a:bodyPr>
          <a:lstStyle/>
          <a:p>
            <a:r>
              <a:rPr lang="en-IN" dirty="0"/>
              <a:t>In the first hidden layer, the outputs are calculated as:  </a:t>
            </a:r>
          </a:p>
        </p:txBody>
      </p:sp>
      <p:pic>
        <p:nvPicPr>
          <p:cNvPr id="20" name="Picture 19" descr="The image depicts three mathematical expressions representing a system of equations, each with variables (w11, w12, w13, b11, b12, b13) and their respective coefficients, all of which are used to calculate the values of y11, y12, and y13.&#10;&#10;AI-generated content may be incorrect.">
            <a:extLst>
              <a:ext uri="{FF2B5EF4-FFF2-40B4-BE49-F238E27FC236}">
                <a16:creationId xmlns:a16="http://schemas.microsoft.com/office/drawing/2014/main" id="{817D7DC4-742C-F803-6617-5451F5C7E36A}"/>
              </a:ext>
            </a:extLst>
          </p:cNvPr>
          <p:cNvPicPr>
            <a:picLocks noChangeAspect="1"/>
          </p:cNvPicPr>
          <p:nvPr/>
        </p:nvPicPr>
        <p:blipFill>
          <a:blip r:embed="rId5"/>
          <a:stretch>
            <a:fillRect/>
          </a:stretch>
        </p:blipFill>
        <p:spPr>
          <a:xfrm>
            <a:off x="703731" y="4994366"/>
            <a:ext cx="7019498" cy="1401011"/>
          </a:xfrm>
          <a:prstGeom prst="rect">
            <a:avLst/>
          </a:prstGeom>
        </p:spPr>
      </p:pic>
    </p:spTree>
    <p:extLst>
      <p:ext uri="{BB962C8B-B14F-4D97-AF65-F5344CB8AC3E}">
        <p14:creationId xmlns:p14="http://schemas.microsoft.com/office/powerpoint/2010/main" val="21226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AF57-70B3-99FD-7E06-575A09E6F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F597B-4204-1E5C-432A-0680B19A07F0}"/>
              </a:ext>
            </a:extLst>
          </p:cNvPr>
          <p:cNvSpPr>
            <a:spLocks noGrp="1"/>
          </p:cNvSpPr>
          <p:nvPr>
            <p:ph type="title"/>
          </p:nvPr>
        </p:nvSpPr>
        <p:spPr>
          <a:xfrm>
            <a:off x="228600" y="0"/>
            <a:ext cx="7772400" cy="1143000"/>
          </a:xfrm>
        </p:spPr>
        <p:txBody>
          <a:bodyPr/>
          <a:lstStyle/>
          <a:p>
            <a:r>
              <a:rPr lang="en-IN" sz="2800" dirty="0"/>
              <a:t>Training Process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C67F4E4-9D74-1C45-EB48-9B2D7ACA4DAB}"/>
                  </a:ext>
                </a:extLst>
              </p:cNvPr>
              <p:cNvSpPr>
                <a:spLocks noGrp="1"/>
              </p:cNvSpPr>
              <p:nvPr>
                <p:ph idx="1"/>
              </p:nvPr>
            </p:nvSpPr>
            <p:spPr>
              <a:xfrm>
                <a:off x="381000" y="1143000"/>
                <a:ext cx="8382000" cy="3372478"/>
              </a:xfrm>
            </p:spPr>
            <p:txBody>
              <a:bodyPr/>
              <a:lstStyle/>
              <a:p>
                <a:r>
                  <a:rPr lang="en-IN" sz="2400" dirty="0"/>
                  <a:t>In the training process, the final outputs are compared with the target values </a:t>
                </a:r>
                <a14:m>
                  <m:oMath xmlns:m="http://schemas.openxmlformats.org/officeDocument/2006/math">
                    <m:d>
                      <m:dPr>
                        <m:ctrlPr>
                          <a:rPr lang="en-IN" sz="2400" b="0" i="1" smtClean="0">
                            <a:latin typeface="Cambria Math" panose="02040503050406030204" pitchFamily="18" charset="0"/>
                          </a:rPr>
                        </m:ctrlPr>
                      </m:dPr>
                      <m:e>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𝑦</m:t>
                            </m:r>
                          </m:e>
                        </m:acc>
                      </m:e>
                    </m:d>
                  </m:oMath>
                </a14:m>
                <a:r>
                  <a:rPr lang="en-IN" sz="2400" dirty="0"/>
                  <a:t>.</a:t>
                </a:r>
              </a:p>
              <a:p>
                <a:r>
                  <a:rPr lang="en-IN" sz="2400" dirty="0"/>
                  <a:t>A loss function ( </a:t>
                </a:r>
                <a:r>
                  <a:rPr lang="en-IN" sz="2400" i="1" dirty="0"/>
                  <a:t>l</a:t>
                </a:r>
                <a:r>
                  <a:rPr lang="en-IN" sz="2400" dirty="0"/>
                  <a:t> ) is employed to assess the accuracy the network. </a:t>
                </a:r>
              </a:p>
              <a:p>
                <a:r>
                  <a:rPr lang="en-IN" sz="2400" dirty="0"/>
                  <a:t>Loss function is usually the mean square error (MSE).</a:t>
                </a:r>
              </a:p>
              <a:p>
                <a:r>
                  <a:rPr lang="en-IN" sz="2400" dirty="0"/>
                  <a:t>Consider </a:t>
                </a:r>
                <a:r>
                  <a:rPr lang="en-IN" sz="2400" i="1" dirty="0"/>
                  <a:t>N</a:t>
                </a:r>
                <a:r>
                  <a:rPr lang="en-IN" sz="2400" dirty="0"/>
                  <a:t> sets of input variables (data samples) and their corresponding target values. </a:t>
                </a:r>
              </a:p>
              <a:p>
                <a:r>
                  <a:rPr lang="en-IN" sz="2400" dirty="0"/>
                  <a:t>For the </a:t>
                </a:r>
                <a:r>
                  <a:rPr lang="en-IN" sz="2400" i="1" dirty="0" err="1"/>
                  <a:t>i</a:t>
                </a:r>
                <a:r>
                  <a:rPr lang="en-IN" sz="2400" i="1" baseline="30000" dirty="0" err="1"/>
                  <a:t>th</a:t>
                </a:r>
                <a:r>
                  <a:rPr lang="en-IN" sz="2400" dirty="0"/>
                  <a:t> sample, the loss function is</a:t>
                </a:r>
              </a:p>
              <a:p>
                <a:endParaRPr kumimoji="0" lang="en-US" altLang="en-US" sz="2400" b="0" i="0" u="none" strike="noStrike" cap="none" normalizeH="0" baseline="0" dirty="0">
                  <a:ln>
                    <a:noFill/>
                  </a:ln>
                  <a:solidFill>
                    <a:srgbClr val="333333"/>
                  </a:solidFill>
                  <a:effectLst/>
                  <a:cs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6C67F4E4-9D74-1C45-EB48-9B2D7ACA4DAB}"/>
                  </a:ext>
                </a:extLst>
              </p:cNvPr>
              <p:cNvSpPr>
                <a:spLocks noGrp="1" noRot="1" noChangeAspect="1" noMove="1" noResize="1" noEditPoints="1" noAdjustHandles="1" noChangeArrowheads="1" noChangeShapeType="1" noTextEdit="1"/>
              </p:cNvSpPr>
              <p:nvPr>
                <p:ph idx="1"/>
              </p:nvPr>
            </p:nvSpPr>
            <p:spPr>
              <a:xfrm>
                <a:off x="381000" y="1143000"/>
                <a:ext cx="8382000" cy="3372478"/>
              </a:xfrm>
              <a:blipFill>
                <a:blip r:embed="rId2"/>
                <a:stretch>
                  <a:fillRect l="-1018" t="-1447" b="-2170"/>
                </a:stretch>
              </a:blipFill>
            </p:spPr>
            <p:txBody>
              <a:bodyPr/>
              <a:lstStyle/>
              <a:p>
                <a:r>
                  <a:rPr lang="en-IN">
                    <a:noFill/>
                  </a:rPr>
                  <a:t> </a:t>
                </a:r>
              </a:p>
            </p:txBody>
          </p:sp>
        </mc:Fallback>
      </mc:AlternateContent>
      <p:grpSp>
        <p:nvGrpSpPr>
          <p:cNvPr id="4" name="Group 46">
            <a:extLst>
              <a:ext uri="{FF2B5EF4-FFF2-40B4-BE49-F238E27FC236}">
                <a16:creationId xmlns:a16="http://schemas.microsoft.com/office/drawing/2014/main" id="{4D1261B0-A194-AC6D-737B-DBDD3E21CCA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35C7C7E-C46C-B5BD-9F3E-1846B0205CBF}"/>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F2B83414-9F28-309A-A712-F9A930A952F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B6C117D-312F-4C61-EA13-193513EC0C7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AAB23242-AA3C-F378-964C-98FC651F8E2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B8613E4F-2747-9DF1-22F6-0E055C2611A7}"/>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415A815E-058D-373F-15EA-C10BA56AFD9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81EDEB4E-4AC6-CF8F-08EA-23393BB6BF3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8C780105-BFE8-022B-FDE8-6BAB003097A4}"/>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45BEEACD-64E6-499B-EB75-CED65E20963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75BD2AA2-C19A-C5D2-AC89-10397CB039A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09E03D21-097A-EB26-138D-EB2B0B0726C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FB41CEC-1938-A64E-038D-A2724A8A5D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BF9088B6-AACD-9629-1EE1-5817E457ED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F53204D8-B8E1-2908-E736-F992292923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BA8FC9F9-DD26-ECEF-FCF9-1A953C45B4DC}"/>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FC26CF7E-919B-ED52-051C-FF3C93C962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text appears to be a mathematical or scientific notation with some missing context, but it seems to represent an equation or formula. It includes a number (10), a subtraction operation, a multiplication by 30, and variables (y and y'). Without additional context or a visual image, it's difficult to provide a precise description. If this is an equation, it may be part of a larger mathematical expression or formula.&#10;&#10;AI-generated content may be incorrect.">
            <a:extLst>
              <a:ext uri="{FF2B5EF4-FFF2-40B4-BE49-F238E27FC236}">
                <a16:creationId xmlns:a16="http://schemas.microsoft.com/office/drawing/2014/main" id="{ADC4C8C0-2A15-5177-61AA-2C74A8F32183}"/>
              </a:ext>
            </a:extLst>
          </p:cNvPr>
          <p:cNvPicPr>
            <a:picLocks noChangeAspect="1"/>
          </p:cNvPicPr>
          <p:nvPr/>
        </p:nvPicPr>
        <p:blipFill>
          <a:blip r:embed="rId5"/>
          <a:stretch>
            <a:fillRect/>
          </a:stretch>
        </p:blipFill>
        <p:spPr>
          <a:xfrm>
            <a:off x="3200400" y="4540410"/>
            <a:ext cx="2247900" cy="600075"/>
          </a:xfrm>
          <a:prstGeom prst="rect">
            <a:avLst/>
          </a:prstGeom>
        </p:spPr>
      </p:pic>
      <p:sp>
        <p:nvSpPr>
          <p:cNvPr id="23" name="TextBox 22">
            <a:extLst>
              <a:ext uri="{FF2B5EF4-FFF2-40B4-BE49-F238E27FC236}">
                <a16:creationId xmlns:a16="http://schemas.microsoft.com/office/drawing/2014/main" id="{AC12740B-DA3B-0EF4-2002-1CDD11691941}"/>
              </a:ext>
            </a:extLst>
          </p:cNvPr>
          <p:cNvSpPr txBox="1"/>
          <p:nvPr/>
        </p:nvSpPr>
        <p:spPr>
          <a:xfrm>
            <a:off x="381001" y="5022093"/>
            <a:ext cx="6096000" cy="461665"/>
          </a:xfrm>
          <a:prstGeom prst="rect">
            <a:avLst/>
          </a:prstGeom>
          <a:noFill/>
        </p:spPr>
        <p:txBody>
          <a:bodyPr wrap="square">
            <a:spAutoFit/>
          </a:bodyPr>
          <a:lstStyle/>
          <a:p>
            <a:r>
              <a:rPr lang="en-IN" dirty="0"/>
              <a:t>For all the samples, the overall loss function is</a:t>
            </a:r>
          </a:p>
        </p:txBody>
      </p:sp>
      <p:pic>
        <p:nvPicPr>
          <p:cNvPr id="25" name="Picture 24" descr="The provided text appears to be a fragmented representation of mathematical or scientific notation, but without the actual image or context, it's impossible to describe it. If you can provide the image or more context, I'd be happy to help you interpret it!&#10;&#10;AI-generated content may be incorrect.">
            <a:extLst>
              <a:ext uri="{FF2B5EF4-FFF2-40B4-BE49-F238E27FC236}">
                <a16:creationId xmlns:a16="http://schemas.microsoft.com/office/drawing/2014/main" id="{897A3A36-E93E-F2C8-1FD5-72BD8C489C19}"/>
              </a:ext>
            </a:extLst>
          </p:cNvPr>
          <p:cNvPicPr>
            <a:picLocks noChangeAspect="1"/>
          </p:cNvPicPr>
          <p:nvPr/>
        </p:nvPicPr>
        <p:blipFill>
          <a:blip r:embed="rId6"/>
          <a:stretch>
            <a:fillRect/>
          </a:stretch>
        </p:blipFill>
        <p:spPr>
          <a:xfrm>
            <a:off x="689618" y="5552354"/>
            <a:ext cx="3593458" cy="751277"/>
          </a:xfrm>
          <a:prstGeom prst="rect">
            <a:avLst/>
          </a:prstGeom>
        </p:spPr>
      </p:pic>
      <p:pic>
        <p:nvPicPr>
          <p:cNvPr id="27" name="Picture 26" descr="The image depicts a mathematical equation with a function f(wx+b) and a summation notation with the index i=1.&#10;&#10;AI-generated content may be incorrect.">
            <a:extLst>
              <a:ext uri="{FF2B5EF4-FFF2-40B4-BE49-F238E27FC236}">
                <a16:creationId xmlns:a16="http://schemas.microsoft.com/office/drawing/2014/main" id="{58CB899F-AA1B-7922-7EDA-C29C37B90AE8}"/>
              </a:ext>
            </a:extLst>
          </p:cNvPr>
          <p:cNvPicPr>
            <a:picLocks noChangeAspect="1"/>
          </p:cNvPicPr>
          <p:nvPr/>
        </p:nvPicPr>
        <p:blipFill>
          <a:blip r:embed="rId7"/>
          <a:stretch>
            <a:fillRect/>
          </a:stretch>
        </p:blipFill>
        <p:spPr>
          <a:xfrm>
            <a:off x="4599872" y="5615637"/>
            <a:ext cx="3743325" cy="866775"/>
          </a:xfrm>
          <a:prstGeom prst="rect">
            <a:avLst/>
          </a:prstGeom>
        </p:spPr>
      </p:pic>
    </p:spTree>
    <p:extLst>
      <p:ext uri="{BB962C8B-B14F-4D97-AF65-F5344CB8AC3E}">
        <p14:creationId xmlns:p14="http://schemas.microsoft.com/office/powerpoint/2010/main" val="344001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500" fill="hold"/>
                                        <p:tgtEl>
                                          <p:spTgt spid="27"/>
                                        </p:tgtEl>
                                        <p:attrNameLst>
                                          <p:attrName>ppt_x</p:attrName>
                                        </p:attrNameLst>
                                      </p:cBhvr>
                                      <p:tavLst>
                                        <p:tav tm="0">
                                          <p:val>
                                            <p:strVal val="#ppt_x"/>
                                          </p:val>
                                        </p:tav>
                                        <p:tav tm="100000">
                                          <p:val>
                                            <p:strVal val="#ppt_x"/>
                                          </p:val>
                                        </p:tav>
                                      </p:tavLst>
                                    </p:anim>
                                    <p:anim calcmode="lin" valueType="num">
                                      <p:cBhvr additive="base">
                                        <p:cTn id="5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51A52-4809-22AB-DA81-503E565D4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C197D-5E09-9959-AF30-5F330808EE17}"/>
              </a:ext>
            </a:extLst>
          </p:cNvPr>
          <p:cNvSpPr>
            <a:spLocks noGrp="1"/>
          </p:cNvSpPr>
          <p:nvPr>
            <p:ph type="title"/>
          </p:nvPr>
        </p:nvSpPr>
        <p:spPr>
          <a:xfrm>
            <a:off x="228600" y="0"/>
            <a:ext cx="7772400" cy="1143000"/>
          </a:xfrm>
        </p:spPr>
        <p:txBody>
          <a:bodyPr/>
          <a:lstStyle/>
          <a:p>
            <a:r>
              <a:rPr lang="en-IN" sz="2800" dirty="0"/>
              <a:t>Appreciation of Training Process</a:t>
            </a:r>
          </a:p>
        </p:txBody>
      </p:sp>
      <p:sp>
        <p:nvSpPr>
          <p:cNvPr id="3" name="Content Placeholder 2">
            <a:extLst>
              <a:ext uri="{FF2B5EF4-FFF2-40B4-BE49-F238E27FC236}">
                <a16:creationId xmlns:a16="http://schemas.microsoft.com/office/drawing/2014/main" id="{2A91485A-B97E-0DC3-103B-6B542F455177}"/>
              </a:ext>
            </a:extLst>
          </p:cNvPr>
          <p:cNvSpPr>
            <a:spLocks noGrp="1"/>
          </p:cNvSpPr>
          <p:nvPr>
            <p:ph idx="1"/>
          </p:nvPr>
        </p:nvSpPr>
        <p:spPr>
          <a:xfrm>
            <a:off x="320676" y="1114697"/>
            <a:ext cx="8594724" cy="1323703"/>
          </a:xfrm>
        </p:spPr>
        <p:txBody>
          <a:bodyPr/>
          <a:lstStyle/>
          <a:p>
            <a:r>
              <a:rPr lang="en-IN" sz="2400" dirty="0"/>
              <a:t>The network training process is to find a set of parameters (</a:t>
            </a:r>
            <a:r>
              <a:rPr lang="en-IN" sz="2400" i="1" dirty="0"/>
              <a:t>w</a:t>
            </a:r>
            <a:r>
              <a:rPr lang="en-IN" sz="2400" i="1" baseline="30000" dirty="0"/>
              <a:t>∗</a:t>
            </a:r>
            <a:r>
              <a:rPr lang="en-IN" sz="2400" i="1" dirty="0"/>
              <a:t>, b</a:t>
            </a:r>
            <a:r>
              <a:rPr lang="en-IN" sz="2400" i="1" baseline="30000" dirty="0"/>
              <a:t>∗</a:t>
            </a:r>
            <a:r>
              <a:rPr lang="en-IN" sz="2400" dirty="0"/>
              <a:t>) to diminish the loss function as possible as low as possible (?) </a:t>
            </a:r>
          </a:p>
          <a:p>
            <a:endParaRPr kumimoji="0" lang="en-US" altLang="en-US" sz="2400" b="0" i="0" u="none" strike="noStrike" cap="none" normalizeH="0" baseline="0" dirty="0">
              <a:ln>
                <a:noFill/>
              </a:ln>
              <a:solidFill>
                <a:srgbClr val="333333"/>
              </a:solidFill>
              <a:effectLst/>
              <a:cs typeface="Arial" panose="020B0604020202020204" pitchFamily="34" charset="0"/>
            </a:endParaRPr>
          </a:p>
        </p:txBody>
      </p:sp>
      <p:grpSp>
        <p:nvGrpSpPr>
          <p:cNvPr id="4" name="Group 46">
            <a:extLst>
              <a:ext uri="{FF2B5EF4-FFF2-40B4-BE49-F238E27FC236}">
                <a16:creationId xmlns:a16="http://schemas.microsoft.com/office/drawing/2014/main" id="{9ADD7B7C-5AFA-E594-91E2-B221DAEC480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579C8B3-2ED6-74C0-D4FD-D52F3BB9E3DF}"/>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A099916C-F7FF-7640-5F7B-9F13C6B3F18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73104D5-C1C3-19C2-F292-9B1B125446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522B690D-B9A9-8F12-6FA2-9D2D00196DA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4BF6E774-F1AF-7F31-C930-1D325BAD9E10}"/>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6164872A-CBF1-11A1-030B-8880AE8BFB4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4BFD16E4-3AC5-ADDD-D0D7-2624B2148AE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9ABFA304-DD27-1217-8F4F-705422738DF4}"/>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495B2CBE-1443-F357-FC7C-64BF40A3C94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121E4CFA-6787-6C81-3F89-3181B263BE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85417F3E-F053-CEC3-145B-CBE55E3F8E5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40326B6-BD05-D9E1-B397-012B986A508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734ABD68-CFEB-65E0-8164-1284E97E07B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93BEDFB3-BD5B-40D5-1ECB-FBAC95DA3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E3EF032B-AAAB-61E1-15FC-627112B1EFC7}"/>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0121C65A-84D4-24B0-D5DA-B46DC46FD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image shows a mathematical expression representing the optimization process where 'w*' and 'b*' are the optimal weights and biases, and 'argmin' indicates finding the minimum value of the loss function 'l' for a given input 'xj' using weights 'Wi' and biases 'bi'.&#10;&#10;AI-generated content may be incorrect.">
            <a:extLst>
              <a:ext uri="{FF2B5EF4-FFF2-40B4-BE49-F238E27FC236}">
                <a16:creationId xmlns:a16="http://schemas.microsoft.com/office/drawing/2014/main" id="{4DC57F20-3565-1958-449E-B2A8E40050EE}"/>
              </a:ext>
            </a:extLst>
          </p:cNvPr>
          <p:cNvPicPr>
            <a:picLocks noChangeAspect="1"/>
          </p:cNvPicPr>
          <p:nvPr/>
        </p:nvPicPr>
        <p:blipFill>
          <a:blip r:embed="rId4"/>
          <a:stretch>
            <a:fillRect/>
          </a:stretch>
        </p:blipFill>
        <p:spPr>
          <a:xfrm>
            <a:off x="1752600" y="1956037"/>
            <a:ext cx="6050280" cy="838200"/>
          </a:xfrm>
          <a:prstGeom prst="rect">
            <a:avLst/>
          </a:prstGeom>
        </p:spPr>
      </p:pic>
      <p:sp>
        <p:nvSpPr>
          <p:cNvPr id="23" name="TextBox 22">
            <a:extLst>
              <a:ext uri="{FF2B5EF4-FFF2-40B4-BE49-F238E27FC236}">
                <a16:creationId xmlns:a16="http://schemas.microsoft.com/office/drawing/2014/main" id="{664245E3-365C-9A0F-54C1-8765B139A43F}"/>
              </a:ext>
            </a:extLst>
          </p:cNvPr>
          <p:cNvSpPr txBox="1"/>
          <p:nvPr/>
        </p:nvSpPr>
        <p:spPr>
          <a:xfrm>
            <a:off x="472214" y="2775306"/>
            <a:ext cx="7932964" cy="461665"/>
          </a:xfrm>
          <a:prstGeom prst="rect">
            <a:avLst/>
          </a:prstGeom>
          <a:noFill/>
        </p:spPr>
        <p:txBody>
          <a:bodyPr wrap="square">
            <a:spAutoFit/>
          </a:bodyPr>
          <a:lstStyle/>
          <a:p>
            <a:r>
              <a:rPr lang="en-IN" dirty="0"/>
              <a:t>In a way, the network is a kind of high dimensional data fitting. </a:t>
            </a:r>
          </a:p>
        </p:txBody>
      </p:sp>
      <p:sp>
        <p:nvSpPr>
          <p:cNvPr id="25" name="TextBox 24">
            <a:extLst>
              <a:ext uri="{FF2B5EF4-FFF2-40B4-BE49-F238E27FC236}">
                <a16:creationId xmlns:a16="http://schemas.microsoft.com/office/drawing/2014/main" id="{BE19AA0C-7DA5-D90B-1D65-45E5DBFD04C8}"/>
              </a:ext>
            </a:extLst>
          </p:cNvPr>
          <p:cNvSpPr txBox="1"/>
          <p:nvPr/>
        </p:nvSpPr>
        <p:spPr>
          <a:xfrm>
            <a:off x="431709" y="3326926"/>
            <a:ext cx="8558565" cy="3416320"/>
          </a:xfrm>
          <a:prstGeom prst="rect">
            <a:avLst/>
          </a:prstGeom>
          <a:noFill/>
        </p:spPr>
        <p:txBody>
          <a:bodyPr wrap="square">
            <a:spAutoFit/>
          </a:bodyPr>
          <a:lstStyle/>
          <a:p>
            <a:pPr marL="342900" indent="-342900">
              <a:buFont typeface="Arial" panose="020B0604020202020204" pitchFamily="34" charset="0"/>
              <a:buChar char="•"/>
            </a:pPr>
            <a:r>
              <a:rPr lang="en-IN" dirty="0"/>
              <a:t>The weights (</a:t>
            </a:r>
            <a:r>
              <a:rPr lang="en-IN" i="1" dirty="0"/>
              <a:t>w</a:t>
            </a:r>
            <a:r>
              <a:rPr lang="en-IN" dirty="0"/>
              <a:t>) and biases (</a:t>
            </a:r>
            <a:r>
              <a:rPr lang="en-IN" i="1" dirty="0"/>
              <a:t>b</a:t>
            </a:r>
            <a:r>
              <a:rPr lang="en-IN" dirty="0"/>
              <a:t>) are to be updated, to find the proper set of parameters to decrease the overall loss function and improve the prediction accuracy of the network as much as possible.</a:t>
            </a:r>
          </a:p>
          <a:p>
            <a:pPr marL="342900" indent="-342900">
              <a:buFont typeface="Arial" panose="020B0604020202020204" pitchFamily="34" charset="0"/>
              <a:buChar char="•"/>
            </a:pPr>
            <a:r>
              <a:rPr lang="en-IN" dirty="0"/>
              <a:t> The gradient of the loss function with respect to the weights (</a:t>
            </a:r>
            <a:r>
              <a:rPr lang="en-IN" i="1" dirty="0"/>
              <a:t>w</a:t>
            </a:r>
            <a:r>
              <a:rPr lang="en-IN" dirty="0"/>
              <a:t>) and biases (</a:t>
            </a:r>
            <a:r>
              <a:rPr lang="en-IN" i="1" dirty="0"/>
              <a:t>b</a:t>
            </a:r>
            <a:r>
              <a:rPr lang="en-IN" dirty="0"/>
              <a:t>) should yield to 0 when the loss function come to its minimum value. </a:t>
            </a:r>
          </a:p>
          <a:p>
            <a:pPr marL="342900" indent="-342900">
              <a:buFont typeface="Arial" panose="020B0604020202020204" pitchFamily="34" charset="0"/>
              <a:buChar char="•"/>
            </a:pPr>
            <a:r>
              <a:rPr lang="en-IN" dirty="0"/>
              <a:t>When these gradients are not 0, it means that the set of ( </a:t>
            </a:r>
            <a:r>
              <a:rPr lang="en-IN" b="1" i="1" dirty="0"/>
              <a:t>w</a:t>
            </a:r>
            <a:r>
              <a:rPr lang="en-IN" b="1" i="1" baseline="30000" dirty="0"/>
              <a:t>∗</a:t>
            </a:r>
            <a:r>
              <a:rPr lang="en-IN" b="1" i="1" dirty="0"/>
              <a:t>, b</a:t>
            </a:r>
            <a:r>
              <a:rPr lang="en-IN" b="1" i="1" baseline="30000" dirty="0"/>
              <a:t>∗</a:t>
            </a:r>
            <a:r>
              <a:rPr lang="en-IN" dirty="0"/>
              <a:t>) are not suitable.</a:t>
            </a:r>
          </a:p>
        </p:txBody>
      </p:sp>
    </p:spTree>
    <p:extLst>
      <p:ext uri="{BB962C8B-B14F-4D97-AF65-F5344CB8AC3E}">
        <p14:creationId xmlns:p14="http://schemas.microsoft.com/office/powerpoint/2010/main" val="421274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5">
                                            <p:txEl>
                                              <p:pRg st="0" end="0"/>
                                            </p:txEl>
                                          </p:spTgt>
                                        </p:tgtEl>
                                        <p:attrNameLst>
                                          <p:attrName>style.visibility</p:attrName>
                                        </p:attrNameLst>
                                      </p:cBhvr>
                                      <p:to>
                                        <p:strVal val="visible"/>
                                      </p:to>
                                    </p:set>
                                    <p:animEffect transition="in" filter="dissolve">
                                      <p:cBhvr>
                                        <p:cTn id="23" dur="500"/>
                                        <p:tgtEl>
                                          <p:spTgt spid="2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5">
                                            <p:txEl>
                                              <p:pRg st="1" end="1"/>
                                            </p:txEl>
                                          </p:spTgt>
                                        </p:tgtEl>
                                        <p:attrNameLst>
                                          <p:attrName>style.visibility</p:attrName>
                                        </p:attrNameLst>
                                      </p:cBhvr>
                                      <p:to>
                                        <p:strVal val="visible"/>
                                      </p:to>
                                    </p:set>
                                    <p:animEffect transition="in" filter="dissolve">
                                      <p:cBhvr>
                                        <p:cTn id="28" dur="500"/>
                                        <p:tgtEl>
                                          <p:spTgt spid="2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5">
                                            <p:txEl>
                                              <p:pRg st="2" end="2"/>
                                            </p:txEl>
                                          </p:spTgt>
                                        </p:tgtEl>
                                        <p:attrNameLst>
                                          <p:attrName>style.visibility</p:attrName>
                                        </p:attrNameLst>
                                      </p:cBhvr>
                                      <p:to>
                                        <p:strVal val="visible"/>
                                      </p:to>
                                    </p:set>
                                    <p:animEffect transition="in" filter="dissolve">
                                      <p:cBhvr>
                                        <p:cTn id="33"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7559E-DF80-0A74-3A27-CFB468D5E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532DE-9309-06B3-2924-E1FE07A5A034}"/>
              </a:ext>
            </a:extLst>
          </p:cNvPr>
          <p:cNvSpPr>
            <a:spLocks noGrp="1"/>
          </p:cNvSpPr>
          <p:nvPr>
            <p:ph type="title"/>
          </p:nvPr>
        </p:nvSpPr>
        <p:spPr>
          <a:xfrm>
            <a:off x="228600" y="0"/>
            <a:ext cx="7772400" cy="1143000"/>
          </a:xfrm>
        </p:spPr>
        <p:txBody>
          <a:bodyPr/>
          <a:lstStyle/>
          <a:p>
            <a:r>
              <a:rPr lang="en-IN" sz="2800" dirty="0"/>
              <a:t>Updating of the Weights and Biases</a:t>
            </a:r>
          </a:p>
        </p:txBody>
      </p:sp>
      <p:sp>
        <p:nvSpPr>
          <p:cNvPr id="3" name="Content Placeholder 2">
            <a:extLst>
              <a:ext uri="{FF2B5EF4-FFF2-40B4-BE49-F238E27FC236}">
                <a16:creationId xmlns:a16="http://schemas.microsoft.com/office/drawing/2014/main" id="{B12B94C6-C2C4-4C39-1E30-42EFAC9821EB}"/>
              </a:ext>
            </a:extLst>
          </p:cNvPr>
          <p:cNvSpPr>
            <a:spLocks noGrp="1"/>
          </p:cNvSpPr>
          <p:nvPr>
            <p:ph idx="1"/>
          </p:nvPr>
        </p:nvSpPr>
        <p:spPr>
          <a:xfrm>
            <a:off x="381000" y="1142999"/>
            <a:ext cx="8382000" cy="838201"/>
          </a:xfrm>
        </p:spPr>
        <p:txBody>
          <a:bodyPr/>
          <a:lstStyle/>
          <a:p>
            <a:r>
              <a:rPr lang="en-US" altLang="en-US" sz="2400" dirty="0">
                <a:solidFill>
                  <a:srgbClr val="333333"/>
                </a:solidFill>
                <a:cs typeface="Arial" panose="020B0604020202020204" pitchFamily="34" charset="0"/>
              </a:rPr>
              <a:t>The weights and biases are updated </a:t>
            </a:r>
            <a:r>
              <a:rPr lang="en-IN" sz="2400" dirty="0"/>
              <a:t>using the gradient descent algorithm.</a:t>
            </a:r>
          </a:p>
        </p:txBody>
      </p:sp>
      <p:grpSp>
        <p:nvGrpSpPr>
          <p:cNvPr id="4" name="Group 46">
            <a:extLst>
              <a:ext uri="{FF2B5EF4-FFF2-40B4-BE49-F238E27FC236}">
                <a16:creationId xmlns:a16="http://schemas.microsoft.com/office/drawing/2014/main" id="{93BBF8CA-52A8-84A6-271A-306809047B9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10B2F6A-FD6D-D064-272F-201C60D29120}"/>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543FFE56-CFEE-E0B5-C0D6-3DDD295E5845}"/>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69083799-B4A7-BAC5-C3E8-B175AB2E1B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6578CBD9-57B1-852B-5ADF-F22A942E81F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58440F4A-FC1D-CFFC-CD0A-27A20DA5B3E2}"/>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CB484A4B-45D3-5270-FBC8-FA5E9FA45EE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D6A5D474-0EA9-EA31-A1C1-12F34F7193E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DC26D120-B5C2-BCE7-03C1-024811BF4D02}"/>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88D22A61-D053-A6E0-27E3-21F2FBDA18A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06E2AF2C-ABFC-9BB7-EC21-446938BF59E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3D45CB9-0068-695E-FF33-5EA33A6D6F2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18C5730E-EBE5-C341-7F89-36676F4E2D7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8441FE81-228F-F688-1A19-574DEB9CBC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85090101-6B7E-7974-F71E-66D16CFAB4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D5E10DBF-CCA9-F5D9-49EA-2C1CEF0AB4A8}"/>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DBB853DB-C158-807F-9B9B-816FC404EB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image depicts a mathematical equation where 'Wi.j' is equal to 'Wi.j - n' and 'bi' is equal to 'bi - n'.&#10;&#10;AI-generated content may be incorrect.">
            <a:extLst>
              <a:ext uri="{FF2B5EF4-FFF2-40B4-BE49-F238E27FC236}">
                <a16:creationId xmlns:a16="http://schemas.microsoft.com/office/drawing/2014/main" id="{7E79EB4C-2707-6B3C-432A-4931F70EE540}"/>
              </a:ext>
            </a:extLst>
          </p:cNvPr>
          <p:cNvPicPr>
            <a:picLocks noChangeAspect="1"/>
          </p:cNvPicPr>
          <p:nvPr/>
        </p:nvPicPr>
        <p:blipFill>
          <a:blip r:embed="rId4"/>
          <a:stretch>
            <a:fillRect/>
          </a:stretch>
        </p:blipFill>
        <p:spPr>
          <a:xfrm>
            <a:off x="2522537" y="1874226"/>
            <a:ext cx="3572954" cy="1383079"/>
          </a:xfrm>
          <a:prstGeom prst="rect">
            <a:avLst/>
          </a:prstGeom>
        </p:spPr>
      </p:pic>
      <p:sp>
        <p:nvSpPr>
          <p:cNvPr id="23" name="TextBox 22">
            <a:extLst>
              <a:ext uri="{FF2B5EF4-FFF2-40B4-BE49-F238E27FC236}">
                <a16:creationId xmlns:a16="http://schemas.microsoft.com/office/drawing/2014/main" id="{B52EACB7-FDF0-6F8E-7E55-B7BB6E502A3E}"/>
              </a:ext>
            </a:extLst>
          </p:cNvPr>
          <p:cNvSpPr txBox="1"/>
          <p:nvPr/>
        </p:nvSpPr>
        <p:spPr>
          <a:xfrm>
            <a:off x="413543" y="3239721"/>
            <a:ext cx="8442325" cy="1200329"/>
          </a:xfrm>
          <a:prstGeom prst="rect">
            <a:avLst/>
          </a:prstGeom>
          <a:noFill/>
        </p:spPr>
        <p:txBody>
          <a:bodyPr wrap="square">
            <a:spAutoFit/>
          </a:bodyPr>
          <a:lstStyle/>
          <a:p>
            <a:r>
              <a:rPr lang="en-IN" dirty="0"/>
              <a:t>Where </a:t>
            </a:r>
            <a:r>
              <a:rPr lang="en-IN" i="1" dirty="0"/>
              <a:t>η</a:t>
            </a:r>
            <a:r>
              <a:rPr lang="en-IN" dirty="0"/>
              <a:t> is a hyperparameter in the network called the learning rate and is to be set to an appropriate value as per the physics of the problem. </a:t>
            </a:r>
          </a:p>
        </p:txBody>
      </p:sp>
      <p:pic>
        <p:nvPicPr>
          <p:cNvPr id="24" name="Content Placeholder 22" descr="The diagram illustrates a neural network architecture with input, hidden, and output layers, including weight matrices (W1, W2, W3), bias terms (b1, b2, b3), and activation functions (M, /b, Z ===), connecting various layers to process inputs (x1, x2, Xn) to generate outputs (y1, y2, y3).&#10;&#10;AI-generated content may be incorrect.">
            <a:extLst>
              <a:ext uri="{FF2B5EF4-FFF2-40B4-BE49-F238E27FC236}">
                <a16:creationId xmlns:a16="http://schemas.microsoft.com/office/drawing/2014/main" id="{40859877-646E-1434-8647-468E57821CA9}"/>
              </a:ext>
            </a:extLst>
          </p:cNvPr>
          <p:cNvPicPr>
            <a:picLocks noChangeAspect="1"/>
          </p:cNvPicPr>
          <p:nvPr/>
        </p:nvPicPr>
        <p:blipFill>
          <a:blip r:embed="rId5"/>
          <a:stretch>
            <a:fillRect/>
          </a:stretch>
        </p:blipFill>
        <p:spPr bwMode="auto">
          <a:xfrm>
            <a:off x="2349848" y="4034242"/>
            <a:ext cx="4545920" cy="263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5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125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23442-9CC9-B5A2-BAAA-878665C899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8C5A11-0D88-9FBF-DE52-97F01650D20B}"/>
              </a:ext>
            </a:extLst>
          </p:cNvPr>
          <p:cNvSpPr>
            <a:spLocks noGrp="1"/>
          </p:cNvSpPr>
          <p:nvPr>
            <p:ph type="title"/>
          </p:nvPr>
        </p:nvSpPr>
        <p:spPr>
          <a:xfrm>
            <a:off x="228600" y="0"/>
            <a:ext cx="7772400" cy="1143000"/>
          </a:xfrm>
        </p:spPr>
        <p:txBody>
          <a:bodyPr/>
          <a:lstStyle/>
          <a:p>
            <a:r>
              <a:rPr lang="en-IN" sz="2800" dirty="0"/>
              <a:t>Feed Forward Neural Network</a:t>
            </a:r>
          </a:p>
        </p:txBody>
      </p:sp>
      <p:pic>
        <p:nvPicPr>
          <p:cNvPr id="23" name="Content Placeholder 22" descr="The diagram illustrates a neural network architecture with input, hidden, and output layers, including weight matrices (W1, W2, W3), bias terms (b1, b2, b3), and activation functions (M, /b, Z ===), connecting various layers to process inputs (x1, x2, Xn) to generate outputs (y1, y2, y3).&#10;&#10;AI-generated content may be incorrect.">
            <a:extLst>
              <a:ext uri="{FF2B5EF4-FFF2-40B4-BE49-F238E27FC236}">
                <a16:creationId xmlns:a16="http://schemas.microsoft.com/office/drawing/2014/main" id="{48520281-AB2B-3317-9B4E-FC47774A5265}"/>
              </a:ext>
            </a:extLst>
          </p:cNvPr>
          <p:cNvPicPr>
            <a:picLocks noGrp="1" noChangeAspect="1"/>
          </p:cNvPicPr>
          <p:nvPr>
            <p:ph idx="1"/>
          </p:nvPr>
        </p:nvPicPr>
        <p:blipFill>
          <a:blip r:embed="rId2"/>
          <a:stretch>
            <a:fillRect/>
          </a:stretch>
        </p:blipFill>
        <p:spPr bwMode="auto">
          <a:xfrm>
            <a:off x="1219200" y="1287631"/>
            <a:ext cx="5105400" cy="296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54D2CEAE-2F42-90CE-3D70-75B19C8B5B6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ED120D6-B3F7-2A8E-4336-7B86461E35AE}"/>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7F065F38-2B93-8136-87CC-1E4B70278A67}"/>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1E482D4B-0F65-1CAD-5A00-3CFEE97836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4FAD6FB6-F4A2-F0E9-9044-9A78CCD10FB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7A8A526E-7302-2691-E75C-752434A18A52}"/>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5FE8C40B-8807-7443-E2A5-E8B1D7A553B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91FA132E-6BE3-52EF-540D-9E6ED5B5E33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A16837FE-F1C1-E0EF-243A-5F59C7028773}"/>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7EEED6E0-3E7D-BA0A-52B6-910FA449D7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922FA2C5-6DC7-AAFC-3BA0-111297BFA2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FAE3CA71-6450-59A5-17DC-DE2B37AE8C4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4A599581-3A39-5DFD-A50D-B559E3690CE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B1C06A83-0AAE-2A68-E5ED-1A0F84FFCB3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2BE397D6-9790-940D-F436-ADFBAC08B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E89B800F-44D5-EFC4-2CFB-99442AD6C225}"/>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787FC208-75B7-0014-0661-B2E9940E87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F122C401-C36E-03D9-E884-87F7251272AB}"/>
              </a:ext>
            </a:extLst>
          </p:cNvPr>
          <p:cNvSpPr txBox="1"/>
          <p:nvPr/>
        </p:nvSpPr>
        <p:spPr>
          <a:xfrm>
            <a:off x="425848" y="4378953"/>
            <a:ext cx="8413352" cy="2308324"/>
          </a:xfrm>
          <a:prstGeom prst="rect">
            <a:avLst/>
          </a:prstGeom>
          <a:noFill/>
        </p:spPr>
        <p:txBody>
          <a:bodyPr wrap="square">
            <a:spAutoFit/>
          </a:bodyPr>
          <a:lstStyle/>
          <a:p>
            <a:r>
              <a:rPr lang="en-IN" dirty="0"/>
              <a:t>The weights and biases (</a:t>
            </a:r>
            <a:r>
              <a:rPr lang="en-IN" i="1" dirty="0"/>
              <a:t>w</a:t>
            </a:r>
            <a:r>
              <a:rPr lang="en-IN" i="1" baseline="-25000" dirty="0"/>
              <a:t>3</a:t>
            </a:r>
            <a:r>
              <a:rPr lang="en-IN" i="1" dirty="0"/>
              <a:t>, b</a:t>
            </a:r>
            <a:r>
              <a:rPr lang="en-IN" i="1" baseline="-25000" dirty="0"/>
              <a:t>3</a:t>
            </a:r>
            <a:r>
              <a:rPr lang="en-IN" dirty="0"/>
              <a:t>) related to the final output layer are firstly updated according to the loss function. </a:t>
            </a:r>
          </a:p>
          <a:p>
            <a:r>
              <a:rPr lang="en-IN" dirty="0"/>
              <a:t>After that, weights and biases in the hidden layers will be updated step by step. </a:t>
            </a:r>
          </a:p>
          <a:p>
            <a:r>
              <a:rPr lang="en-IN" dirty="0"/>
              <a:t>Contrary to the flow of the input variables, which are transmitted from the input layer to the output layer. </a:t>
            </a:r>
          </a:p>
        </p:txBody>
      </p:sp>
    </p:spTree>
    <p:extLst>
      <p:ext uri="{BB962C8B-B14F-4D97-AF65-F5344CB8AC3E}">
        <p14:creationId xmlns:p14="http://schemas.microsoft.com/office/powerpoint/2010/main" val="398246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dissolve">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dissolve">
                                      <p:cBhvr>
                                        <p:cTn id="12" dur="500"/>
                                        <p:tgtEl>
                                          <p:spTgt spid="2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xEl>
                                              <p:pRg st="2" end="2"/>
                                            </p:txEl>
                                          </p:spTgt>
                                        </p:tgtEl>
                                        <p:attrNameLst>
                                          <p:attrName>style.visibility</p:attrName>
                                        </p:attrNameLst>
                                      </p:cBhvr>
                                      <p:to>
                                        <p:strVal val="visible"/>
                                      </p:to>
                                    </p:set>
                                    <p:animEffect transition="in" filter="dissolve">
                                      <p:cBhvr>
                                        <p:cTn id="17"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DBCDF-41A2-C050-62B5-827C356C97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6BFDB-82AD-76EE-9B24-82CA5448DCD9}"/>
              </a:ext>
            </a:extLst>
          </p:cNvPr>
          <p:cNvSpPr>
            <a:spLocks noGrp="1"/>
          </p:cNvSpPr>
          <p:nvPr>
            <p:ph type="title"/>
          </p:nvPr>
        </p:nvSpPr>
        <p:spPr>
          <a:xfrm>
            <a:off x="228600" y="0"/>
            <a:ext cx="7772400" cy="1143000"/>
          </a:xfrm>
        </p:spPr>
        <p:txBody>
          <a:bodyPr/>
          <a:lstStyle/>
          <a:p>
            <a:r>
              <a:rPr lang="en-IN" sz="2800" dirty="0"/>
              <a:t>Back Propagation in FFNN</a:t>
            </a:r>
          </a:p>
        </p:txBody>
      </p:sp>
      <p:pic>
        <p:nvPicPr>
          <p:cNvPr id="23" name="Content Placeholder 22" descr="The diagram illustrates a neural network architecture with input, hidden, and output layers, including weight matrices (W1, W2, W3), bias terms (b1, b2, b3), and activation functions (M, /b, Z ===), connecting various layers to process inputs (x1, x2, Xn) to generate outputs (y1, y2, y3).&#10;&#10;AI-generated content may be incorrect.">
            <a:extLst>
              <a:ext uri="{FF2B5EF4-FFF2-40B4-BE49-F238E27FC236}">
                <a16:creationId xmlns:a16="http://schemas.microsoft.com/office/drawing/2014/main" id="{1585F4A9-7CE1-C28C-8708-C2880D691AB5}"/>
              </a:ext>
            </a:extLst>
          </p:cNvPr>
          <p:cNvPicPr>
            <a:picLocks noGrp="1" noChangeAspect="1"/>
          </p:cNvPicPr>
          <p:nvPr>
            <p:ph idx="1"/>
          </p:nvPr>
        </p:nvPicPr>
        <p:blipFill>
          <a:blip r:embed="rId2"/>
          <a:stretch>
            <a:fillRect/>
          </a:stretch>
        </p:blipFill>
        <p:spPr bwMode="auto">
          <a:xfrm>
            <a:off x="1143000" y="1339892"/>
            <a:ext cx="6543856" cy="379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6">
            <a:extLst>
              <a:ext uri="{FF2B5EF4-FFF2-40B4-BE49-F238E27FC236}">
                <a16:creationId xmlns:a16="http://schemas.microsoft.com/office/drawing/2014/main" id="{A96FA93B-DD9A-FAD0-2D94-303A92E6CCD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2CAFAA6-6D9A-4406-795D-BA73F64FAC79}"/>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BE1A239E-439A-181F-C788-12CE417B50C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8F9ECD0-7B80-65E0-43D4-421F06456F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C3DA1190-7F3E-C4BB-7849-E455167DEF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DA64CEE8-0751-A254-BA3F-BF3EB4C86902}"/>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0363E173-CCEE-E4CA-A532-DC16778F69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B33F11F3-C08D-0B7A-DC3E-C1E839A437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22EEC7FC-A75F-BE88-6C13-29B0119A1A71}"/>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F06F6697-4DED-CC38-8F3C-52B1D9D9113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AB0EC306-7292-BF41-4FB9-F79FADC567C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576221D1-1A32-FC54-A82E-44E1A11D7AF6}"/>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155358D-137C-3F37-A1DA-E33B64AD00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93E1A977-3242-C811-F962-464549D4E65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C28E31D2-7DC9-6D37-5FE4-2D4438B33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C9DAF3BF-7AF7-6129-8DD7-757BDCF9004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9633BCF6-30C9-6108-313D-B843E17B42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46FF6DAA-43E3-7BB9-F2CB-EC5125D64209}"/>
              </a:ext>
            </a:extLst>
          </p:cNvPr>
          <p:cNvSpPr txBox="1"/>
          <p:nvPr/>
        </p:nvSpPr>
        <p:spPr>
          <a:xfrm>
            <a:off x="235130" y="5200471"/>
            <a:ext cx="8756469" cy="1200329"/>
          </a:xfrm>
          <a:prstGeom prst="rect">
            <a:avLst/>
          </a:prstGeom>
          <a:noFill/>
        </p:spPr>
        <p:txBody>
          <a:bodyPr wrap="square">
            <a:spAutoFit/>
          </a:bodyPr>
          <a:lstStyle/>
          <a:p>
            <a:pPr marL="342900" indent="-342900">
              <a:buFont typeface="Arial" panose="020B0604020202020204" pitchFamily="34" charset="0"/>
              <a:buChar char="•"/>
            </a:pPr>
            <a:r>
              <a:rPr lang="en-IN" dirty="0"/>
              <a:t>This method of updating the parameters is called the backpropagation algorithm.</a:t>
            </a:r>
          </a:p>
          <a:p>
            <a:pPr marL="342900" indent="-342900">
              <a:buFont typeface="Arial" panose="020B0604020202020204" pitchFamily="34" charset="0"/>
              <a:buChar char="•"/>
            </a:pPr>
            <a:r>
              <a:rPr lang="en-IN" dirty="0"/>
              <a:t>Most which is widely used in the training of ANNs. </a:t>
            </a:r>
          </a:p>
        </p:txBody>
      </p:sp>
    </p:spTree>
    <p:extLst>
      <p:ext uri="{BB962C8B-B14F-4D97-AF65-F5344CB8AC3E}">
        <p14:creationId xmlns:p14="http://schemas.microsoft.com/office/powerpoint/2010/main" val="113057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dissolve">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dissolve">
                                      <p:cBhvr>
                                        <p:cTn id="1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E1EEF-9E8F-D1D0-F01D-6DBFCE888B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EE028-6A15-A86D-F163-DA20818FF1F0}"/>
              </a:ext>
            </a:extLst>
          </p:cNvPr>
          <p:cNvSpPr>
            <a:spLocks noGrp="1"/>
          </p:cNvSpPr>
          <p:nvPr>
            <p:ph type="title"/>
          </p:nvPr>
        </p:nvSpPr>
        <p:spPr>
          <a:xfrm>
            <a:off x="228600" y="0"/>
            <a:ext cx="7772400" cy="1143000"/>
          </a:xfrm>
        </p:spPr>
        <p:txBody>
          <a:bodyPr/>
          <a:lstStyle/>
          <a:p>
            <a:r>
              <a:rPr lang="en-IN" sz="2800" dirty="0"/>
              <a:t>Selection of Activation Function </a:t>
            </a:r>
          </a:p>
        </p:txBody>
      </p:sp>
      <p:sp>
        <p:nvSpPr>
          <p:cNvPr id="3" name="Content Placeholder 2">
            <a:extLst>
              <a:ext uri="{FF2B5EF4-FFF2-40B4-BE49-F238E27FC236}">
                <a16:creationId xmlns:a16="http://schemas.microsoft.com/office/drawing/2014/main" id="{0252CEAB-070E-5EC7-B4EB-35225E56419F}"/>
              </a:ext>
            </a:extLst>
          </p:cNvPr>
          <p:cNvSpPr>
            <a:spLocks noGrp="1"/>
          </p:cNvSpPr>
          <p:nvPr>
            <p:ph idx="1"/>
          </p:nvPr>
        </p:nvSpPr>
        <p:spPr>
          <a:xfrm>
            <a:off x="381000" y="1142999"/>
            <a:ext cx="8382000" cy="1752601"/>
          </a:xfrm>
        </p:spPr>
        <p:txBody>
          <a:bodyPr/>
          <a:lstStyle/>
          <a:p>
            <a:r>
              <a:rPr lang="en-IN" sz="2400" dirty="0"/>
              <a:t>The loss is a function of not only the weights and biases, but also the activation function. </a:t>
            </a:r>
          </a:p>
          <a:p>
            <a:r>
              <a:rPr lang="en-IN" sz="2400" dirty="0"/>
              <a:t>The gradient of the loss function with respect to the weights can be obtained and studied to select a suitable Activation Function.</a:t>
            </a:r>
          </a:p>
          <a:p>
            <a:endParaRPr kumimoji="0" lang="en-US" altLang="en-US" sz="2400" b="0" i="0" u="none" strike="noStrike" cap="none" normalizeH="0" baseline="0" dirty="0">
              <a:ln>
                <a:noFill/>
              </a:ln>
              <a:solidFill>
                <a:srgbClr val="333333"/>
              </a:solidFill>
              <a:effectLst/>
              <a:cs typeface="Arial" panose="020B0604020202020204" pitchFamily="34" charset="0"/>
            </a:endParaRPr>
          </a:p>
        </p:txBody>
      </p:sp>
      <p:grpSp>
        <p:nvGrpSpPr>
          <p:cNvPr id="4" name="Group 46">
            <a:extLst>
              <a:ext uri="{FF2B5EF4-FFF2-40B4-BE49-F238E27FC236}">
                <a16:creationId xmlns:a16="http://schemas.microsoft.com/office/drawing/2014/main" id="{F3D60B38-181A-6FBE-AC93-053A09FBE44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17027C4-7038-064D-8826-9B9218AFEFA7}"/>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FA53729F-2A4F-3106-F055-6795F5E36D05}"/>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62F6FD7-9FED-13D2-AA2F-D731AC0D25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1741E739-C626-7804-DE34-2B640E8E853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446BE599-D640-CAF3-EA38-CDEAE0410AF9}"/>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15DEDFFA-B581-11D9-4BEC-74CF4214D2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40FD2CA6-D335-01EA-2DAD-266BD979889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D0A3A539-1B34-7E27-CDD4-134E026A474A}"/>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5F958EA2-16FF-1CC9-06C6-5676962FC5E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F032C5D2-E5F6-309F-52E0-CCB2180ABC4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A3A02B4E-DB02-094F-F99B-07DB2DF5F8C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702ECEF-58F2-8D76-5221-0FDB4D9114F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9ECE3834-8828-CAE8-3CA8-34D4E5CB1FE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E1533A07-93A5-4969-E4C6-3F82EFBB5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FC9F91B0-04A2-A44D-E775-A5961E602113}"/>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7A803684-5509-B296-E20C-68F8E218A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provided text appears to be a mathematical expression or equation involving variables and functions. However, without an actual image or further context, it's difficult to describe it accurately. If you have a specific diagram or image you need help describing, please provide it.&#10;&#10;AI-generated content may be incorrect.">
            <a:extLst>
              <a:ext uri="{FF2B5EF4-FFF2-40B4-BE49-F238E27FC236}">
                <a16:creationId xmlns:a16="http://schemas.microsoft.com/office/drawing/2014/main" id="{C119212E-8399-BEBE-1492-FEC1CB315B9D}"/>
              </a:ext>
            </a:extLst>
          </p:cNvPr>
          <p:cNvPicPr>
            <a:picLocks noChangeAspect="1"/>
          </p:cNvPicPr>
          <p:nvPr/>
        </p:nvPicPr>
        <p:blipFill>
          <a:blip r:embed="rId4"/>
          <a:stretch>
            <a:fillRect/>
          </a:stretch>
        </p:blipFill>
        <p:spPr>
          <a:xfrm>
            <a:off x="2446777" y="2730318"/>
            <a:ext cx="4191000" cy="895350"/>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961A09-731C-ADB2-90E1-5E4BF56CC442}"/>
                  </a:ext>
                </a:extLst>
              </p:cNvPr>
              <p:cNvSpPr txBox="1"/>
              <p:nvPr/>
            </p:nvSpPr>
            <p:spPr>
              <a:xfrm>
                <a:off x="457200" y="3471756"/>
                <a:ext cx="8229599" cy="830997"/>
              </a:xfrm>
              <a:prstGeom prst="rect">
                <a:avLst/>
              </a:prstGeom>
              <a:noFill/>
            </p:spPr>
            <p:txBody>
              <a:bodyPr wrap="square">
                <a:spAutoFit/>
              </a:bodyPr>
              <a:lstStyle/>
              <a:p>
                <a:r>
                  <a:rPr lang="en-IN" dirty="0"/>
                  <a:t>Where </a:t>
                </a:r>
                <a14:m>
                  <m:oMath xmlns:m="http://schemas.openxmlformats.org/officeDocument/2006/math">
                    <m:sSup>
                      <m:sSupPr>
                        <m:ctrlPr>
                          <a:rPr lang="en-IN" b="0" i="1" smtClean="0">
                            <a:latin typeface="Cambria Math" panose="02040503050406030204" pitchFamily="18" charset="0"/>
                          </a:rPr>
                        </m:ctrlPr>
                      </m:sSupPr>
                      <m:e>
                        <m:r>
                          <a:rPr lang="en-IN" b="0" i="1" smtClean="0">
                            <a:latin typeface="Cambria Math" panose="02040503050406030204" pitchFamily="18" charset="0"/>
                          </a:rPr>
                          <m:t>𝑓</m:t>
                        </m:r>
                      </m:e>
                      <m:sup>
                        <m:r>
                          <a:rPr lang="en-IN" b="0" i="1" smtClean="0">
                            <a:latin typeface="Cambria Math" panose="02040503050406030204" pitchFamily="18" charset="0"/>
                          </a:rPr>
                          <m:t>′</m:t>
                        </m:r>
                      </m:sup>
                    </m:sSup>
                  </m:oMath>
                </a14:m>
                <a:r>
                  <a:rPr lang="en-IN" dirty="0"/>
                  <a:t> is the activation function derivative with respect to the input variable </a:t>
                </a:r>
                <a:r>
                  <a:rPr lang="en-IN" i="1" dirty="0"/>
                  <a:t>x</a:t>
                </a:r>
                <a:r>
                  <a:rPr lang="en-IN" dirty="0"/>
                  <a:t>. </a:t>
                </a:r>
              </a:p>
            </p:txBody>
          </p:sp>
        </mc:Choice>
        <mc:Fallback xmlns="">
          <p:sp>
            <p:nvSpPr>
              <p:cNvPr id="23" name="TextBox 22">
                <a:extLst>
                  <a:ext uri="{FF2B5EF4-FFF2-40B4-BE49-F238E27FC236}">
                    <a16:creationId xmlns:a16="http://schemas.microsoft.com/office/drawing/2014/main" id="{D5961A09-731C-ADB2-90E1-5E4BF56CC442}"/>
                  </a:ext>
                </a:extLst>
              </p:cNvPr>
              <p:cNvSpPr txBox="1">
                <a:spLocks noRot="1" noChangeAspect="1" noMove="1" noResize="1" noEditPoints="1" noAdjustHandles="1" noChangeArrowheads="1" noChangeShapeType="1" noTextEdit="1"/>
              </p:cNvSpPr>
              <p:nvPr/>
            </p:nvSpPr>
            <p:spPr>
              <a:xfrm>
                <a:off x="457200" y="3471756"/>
                <a:ext cx="8229599" cy="830997"/>
              </a:xfrm>
              <a:prstGeom prst="rect">
                <a:avLst/>
              </a:prstGeom>
              <a:blipFill>
                <a:blip r:embed="rId5"/>
                <a:stretch>
                  <a:fillRect l="-1111" t="-5882" b="-16176"/>
                </a:stretch>
              </a:blipFill>
            </p:spPr>
            <p:txBody>
              <a:bodyPr/>
              <a:lstStyle/>
              <a:p>
                <a:r>
                  <a:rPr lang="en-IN">
                    <a:noFill/>
                  </a:rPr>
                  <a:t> </a:t>
                </a:r>
              </a:p>
            </p:txBody>
          </p:sp>
        </mc:Fallback>
      </mc:AlternateContent>
      <p:pic>
        <p:nvPicPr>
          <p:cNvPr id="25" name="Picture 24" descr="The diagram illustrates the derivative of the Rectified Linear Unit (ReLU) function, showing it as zero for negative inputs and linearly increasing with a slope of 1 for non-negative inputs.&#10;&#10;AI-generated content may be incorrect.">
            <a:extLst>
              <a:ext uri="{FF2B5EF4-FFF2-40B4-BE49-F238E27FC236}">
                <a16:creationId xmlns:a16="http://schemas.microsoft.com/office/drawing/2014/main" id="{3CAC85CD-7F73-6052-7239-07500017F9C4}"/>
              </a:ext>
            </a:extLst>
          </p:cNvPr>
          <p:cNvPicPr>
            <a:picLocks noChangeAspect="1"/>
          </p:cNvPicPr>
          <p:nvPr/>
        </p:nvPicPr>
        <p:blipFill>
          <a:blip r:embed="rId6"/>
          <a:stretch>
            <a:fillRect/>
          </a:stretch>
        </p:blipFill>
        <p:spPr>
          <a:xfrm>
            <a:off x="272868" y="4372215"/>
            <a:ext cx="2927532" cy="2098985"/>
          </a:xfrm>
          <a:prstGeom prst="rect">
            <a:avLst/>
          </a:prstGeom>
        </p:spPr>
      </p:pic>
      <p:pic>
        <p:nvPicPr>
          <p:cNvPr id="27" name="Picture 26" descr="The image depicts a graph illustrating the derivative of a sigmoid function, showing how its rate of change varies across different values of x.&#10;&#10;AI-generated content may be incorrect.">
            <a:extLst>
              <a:ext uri="{FF2B5EF4-FFF2-40B4-BE49-F238E27FC236}">
                <a16:creationId xmlns:a16="http://schemas.microsoft.com/office/drawing/2014/main" id="{59E32FD7-50DA-B6DA-7CA0-90BA75C57971}"/>
              </a:ext>
            </a:extLst>
          </p:cNvPr>
          <p:cNvPicPr>
            <a:picLocks noChangeAspect="1"/>
          </p:cNvPicPr>
          <p:nvPr/>
        </p:nvPicPr>
        <p:blipFill>
          <a:blip r:embed="rId7"/>
          <a:stretch>
            <a:fillRect/>
          </a:stretch>
        </p:blipFill>
        <p:spPr>
          <a:xfrm>
            <a:off x="3123492" y="4349891"/>
            <a:ext cx="3023091" cy="2190771"/>
          </a:xfrm>
          <a:prstGeom prst="rect">
            <a:avLst/>
          </a:prstGeom>
        </p:spPr>
      </p:pic>
      <p:pic>
        <p:nvPicPr>
          <p:cNvPr id="29" name="Picture 28" descr="The diagram illustrates the derivative of the hyperbolic tangent function, showing a characteristic bell-shaped curve with a maximum at x=0 and symmetry around the origin.&#10;&#10;AI-generated content may be incorrect.">
            <a:extLst>
              <a:ext uri="{FF2B5EF4-FFF2-40B4-BE49-F238E27FC236}">
                <a16:creationId xmlns:a16="http://schemas.microsoft.com/office/drawing/2014/main" id="{EFBC9FF6-DFE0-EB72-F6DF-EA83C4E788AC}"/>
              </a:ext>
            </a:extLst>
          </p:cNvPr>
          <p:cNvPicPr>
            <a:picLocks noChangeAspect="1"/>
          </p:cNvPicPr>
          <p:nvPr/>
        </p:nvPicPr>
        <p:blipFill>
          <a:blip r:embed="rId8"/>
          <a:stretch>
            <a:fillRect/>
          </a:stretch>
        </p:blipFill>
        <p:spPr>
          <a:xfrm>
            <a:off x="6081894" y="4350650"/>
            <a:ext cx="2981325" cy="2099890"/>
          </a:xfrm>
          <a:prstGeom prst="rect">
            <a:avLst/>
          </a:prstGeom>
        </p:spPr>
      </p:pic>
    </p:spTree>
    <p:extLst>
      <p:ext uri="{BB962C8B-B14F-4D97-AF65-F5344CB8AC3E}">
        <p14:creationId xmlns:p14="http://schemas.microsoft.com/office/powerpoint/2010/main" val="173408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ircle(in)">
                                      <p:cBhvr>
                                        <p:cTn id="17" dur="12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ppt_x"/>
                                          </p:val>
                                        </p:tav>
                                        <p:tav tm="100000">
                                          <p:val>
                                            <p:strVal val="#ppt_x"/>
                                          </p:val>
                                        </p:tav>
                                      </p:tavLst>
                                    </p:anim>
                                    <p:anim calcmode="lin" valueType="num">
                                      <p:cBhvr additive="base">
                                        <p:cTn id="3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521D1-69F3-D71B-0978-793085358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BA27E-3560-B83F-3944-8E51A25C6B44}"/>
              </a:ext>
            </a:extLst>
          </p:cNvPr>
          <p:cNvSpPr>
            <a:spLocks noGrp="1"/>
          </p:cNvSpPr>
          <p:nvPr>
            <p:ph type="title"/>
          </p:nvPr>
        </p:nvSpPr>
        <p:spPr>
          <a:xfrm>
            <a:off x="228600" y="0"/>
            <a:ext cx="7772400" cy="1143000"/>
          </a:xfrm>
        </p:spPr>
        <p:txBody>
          <a:bodyPr/>
          <a:lstStyle/>
          <a:p>
            <a:r>
              <a:rPr lang="en-IN" sz="2800" dirty="0"/>
              <a:t>Selection of Activation Function </a:t>
            </a:r>
          </a:p>
        </p:txBody>
      </p:sp>
      <p:grpSp>
        <p:nvGrpSpPr>
          <p:cNvPr id="4" name="Group 46">
            <a:extLst>
              <a:ext uri="{FF2B5EF4-FFF2-40B4-BE49-F238E27FC236}">
                <a16:creationId xmlns:a16="http://schemas.microsoft.com/office/drawing/2014/main" id="{8A1ACB33-A8CA-3668-939A-A788C15BF58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209DD65-C2B6-BA6B-DE7E-DC42FB605818}"/>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78012C34-59D8-DF47-E913-34206E64266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F0FC089-A852-6140-6409-D9023B53EC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CE00784C-74E8-F38B-DBD9-A9D2D0E2038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591005AA-153E-4444-62D2-6843EB6E9137}"/>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A79BDCA7-BD44-81D5-B3F9-B71BDCD762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FE965062-969F-9587-7845-A7502DF214D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852B27DE-650D-E862-32CD-AFEE07D8ACA5}"/>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6911B049-410E-CCAA-4269-4060B8DD13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03806A21-2EBC-911F-0F56-33F80620287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C27981E9-F64E-E448-8BD1-BD9367176E8A}"/>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BB911A8-501A-597B-B134-5F593DF372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A006C0B1-F3B3-0F2C-7113-D30451765E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CF8258A7-26B0-B262-1B7E-ED7825C75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4C128921-1187-2485-20D2-5F04EE293CE4}"/>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A7600E34-745C-C6D4-039D-8695FF3719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diagram depicts a piecewise linear function, with a rectified linear unit (ReLU) activation function, showing values of f(x) for different ranges of x.&#10;&#10;AI-generated content may be incorrect.">
            <a:extLst>
              <a:ext uri="{FF2B5EF4-FFF2-40B4-BE49-F238E27FC236}">
                <a16:creationId xmlns:a16="http://schemas.microsoft.com/office/drawing/2014/main" id="{149B4F9E-C3B1-BEB0-F6D9-D578A0F8806D}"/>
              </a:ext>
            </a:extLst>
          </p:cNvPr>
          <p:cNvPicPr>
            <a:picLocks noChangeAspect="1"/>
          </p:cNvPicPr>
          <p:nvPr/>
        </p:nvPicPr>
        <p:blipFill>
          <a:blip r:embed="rId4"/>
          <a:stretch>
            <a:fillRect/>
          </a:stretch>
        </p:blipFill>
        <p:spPr>
          <a:xfrm>
            <a:off x="381000" y="1285456"/>
            <a:ext cx="2926980" cy="2181225"/>
          </a:xfrm>
          <a:prstGeom prst="rect">
            <a:avLst/>
          </a:prstGeom>
        </p:spPr>
      </p:pic>
      <p:pic>
        <p:nvPicPr>
          <p:cNvPr id="23" name="Picture 22" descr="S&#10;&#10;AI-generated content may be incorrect.">
            <a:extLst>
              <a:ext uri="{FF2B5EF4-FFF2-40B4-BE49-F238E27FC236}">
                <a16:creationId xmlns:a16="http://schemas.microsoft.com/office/drawing/2014/main" id="{BC25B6BA-5A34-60E8-21EB-F74B4571A84A}"/>
              </a:ext>
            </a:extLst>
          </p:cNvPr>
          <p:cNvPicPr>
            <a:picLocks noChangeAspect="1"/>
          </p:cNvPicPr>
          <p:nvPr/>
        </p:nvPicPr>
        <p:blipFill>
          <a:blip r:embed="rId5"/>
          <a:stretch>
            <a:fillRect/>
          </a:stretch>
        </p:blipFill>
        <p:spPr>
          <a:xfrm>
            <a:off x="3347482" y="1425283"/>
            <a:ext cx="2856282" cy="1901569"/>
          </a:xfrm>
          <a:prstGeom prst="rect">
            <a:avLst/>
          </a:prstGeom>
        </p:spPr>
      </p:pic>
      <p:pic>
        <p:nvPicPr>
          <p:cNvPr id="25" name="Picture 24" descr="The image depicts a hyperbolic tangent (tanh) function graph, illustrating the curve's characteristic S-shape, which ranges from -1 to 1, with the x-axis labeled from -10 to 10.&#10;&#10;AI-generated content may be incorrect.">
            <a:extLst>
              <a:ext uri="{FF2B5EF4-FFF2-40B4-BE49-F238E27FC236}">
                <a16:creationId xmlns:a16="http://schemas.microsoft.com/office/drawing/2014/main" id="{4B7FFB0A-961D-3112-E447-DBF8A553B2F4}"/>
              </a:ext>
            </a:extLst>
          </p:cNvPr>
          <p:cNvPicPr>
            <a:picLocks noChangeAspect="1"/>
          </p:cNvPicPr>
          <p:nvPr/>
        </p:nvPicPr>
        <p:blipFill>
          <a:blip r:embed="rId6"/>
          <a:stretch>
            <a:fillRect/>
          </a:stretch>
        </p:blipFill>
        <p:spPr>
          <a:xfrm>
            <a:off x="6198856" y="1450025"/>
            <a:ext cx="2743200" cy="1907628"/>
          </a:xfrm>
          <a:prstGeom prst="rect">
            <a:avLst/>
          </a:prstGeom>
        </p:spPr>
      </p:pic>
      <p:pic>
        <p:nvPicPr>
          <p:cNvPr id="27" name="Picture 26" descr="The diagram illustrates the derivative of the Rectified Linear Unit (ReLU) function, showing it as zero for negative inputs and linearly increasing with a slope of 1 for non-negative inputs.&#10;&#10;AI-generated content may be incorrect.">
            <a:extLst>
              <a:ext uri="{FF2B5EF4-FFF2-40B4-BE49-F238E27FC236}">
                <a16:creationId xmlns:a16="http://schemas.microsoft.com/office/drawing/2014/main" id="{F29CCA08-CEB5-DC0F-0AA0-433E1FDBBAD7}"/>
              </a:ext>
            </a:extLst>
          </p:cNvPr>
          <p:cNvPicPr>
            <a:picLocks noChangeAspect="1"/>
          </p:cNvPicPr>
          <p:nvPr/>
        </p:nvPicPr>
        <p:blipFill>
          <a:blip r:embed="rId7"/>
          <a:stretch>
            <a:fillRect/>
          </a:stretch>
        </p:blipFill>
        <p:spPr>
          <a:xfrm>
            <a:off x="272868" y="4372215"/>
            <a:ext cx="2927532" cy="2098985"/>
          </a:xfrm>
          <a:prstGeom prst="rect">
            <a:avLst/>
          </a:prstGeom>
        </p:spPr>
      </p:pic>
      <p:pic>
        <p:nvPicPr>
          <p:cNvPr id="29" name="Picture 28" descr="The image depicts a graph illustrating the derivative of a sigmoid function, showing how its rate of change varies across different values of x.&#10;&#10;AI-generated content may be incorrect.">
            <a:extLst>
              <a:ext uri="{FF2B5EF4-FFF2-40B4-BE49-F238E27FC236}">
                <a16:creationId xmlns:a16="http://schemas.microsoft.com/office/drawing/2014/main" id="{E72F6A50-D349-B5A0-9517-3D6A0D582AFC}"/>
              </a:ext>
            </a:extLst>
          </p:cNvPr>
          <p:cNvPicPr>
            <a:picLocks noChangeAspect="1"/>
          </p:cNvPicPr>
          <p:nvPr/>
        </p:nvPicPr>
        <p:blipFill>
          <a:blip r:embed="rId8"/>
          <a:stretch>
            <a:fillRect/>
          </a:stretch>
        </p:blipFill>
        <p:spPr>
          <a:xfrm>
            <a:off x="3123492" y="4349891"/>
            <a:ext cx="3023091" cy="2190771"/>
          </a:xfrm>
          <a:prstGeom prst="rect">
            <a:avLst/>
          </a:prstGeom>
        </p:spPr>
      </p:pic>
      <p:pic>
        <p:nvPicPr>
          <p:cNvPr id="31" name="Picture 30" descr="The diagram illustrates the derivative of the hyperbolic tangent function, showing a characteristic bell-shaped curve with a maximum at x=0 and symmetry around the origin.&#10;&#10;AI-generated content may be incorrect.">
            <a:extLst>
              <a:ext uri="{FF2B5EF4-FFF2-40B4-BE49-F238E27FC236}">
                <a16:creationId xmlns:a16="http://schemas.microsoft.com/office/drawing/2014/main" id="{B1AB9463-2122-05B5-6A9E-8E7B6DFF8FEA}"/>
              </a:ext>
            </a:extLst>
          </p:cNvPr>
          <p:cNvPicPr>
            <a:picLocks noChangeAspect="1"/>
          </p:cNvPicPr>
          <p:nvPr/>
        </p:nvPicPr>
        <p:blipFill>
          <a:blip r:embed="rId9"/>
          <a:stretch>
            <a:fillRect/>
          </a:stretch>
        </p:blipFill>
        <p:spPr>
          <a:xfrm>
            <a:off x="6081894" y="4350650"/>
            <a:ext cx="2981325" cy="2099890"/>
          </a:xfrm>
          <a:prstGeom prst="rect">
            <a:avLst/>
          </a:prstGeom>
        </p:spPr>
      </p:pic>
    </p:spTree>
    <p:extLst>
      <p:ext uri="{BB962C8B-B14F-4D97-AF65-F5344CB8AC3E}">
        <p14:creationId xmlns:p14="http://schemas.microsoft.com/office/powerpoint/2010/main" val="230627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CF0B5-4B5F-1699-98EF-C570FFF98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E8064F-10B7-35B4-2284-00214EF65782}"/>
              </a:ext>
            </a:extLst>
          </p:cNvPr>
          <p:cNvSpPr>
            <a:spLocks noGrp="1"/>
          </p:cNvSpPr>
          <p:nvPr>
            <p:ph type="title"/>
          </p:nvPr>
        </p:nvSpPr>
        <p:spPr>
          <a:xfrm>
            <a:off x="228600" y="0"/>
            <a:ext cx="7772400" cy="1143000"/>
          </a:xfrm>
        </p:spPr>
        <p:txBody>
          <a:bodyPr/>
          <a:lstStyle/>
          <a:p>
            <a:r>
              <a:rPr lang="en-IN" sz="2800" dirty="0"/>
              <a:t>Selection of Activation Function </a:t>
            </a:r>
          </a:p>
        </p:txBody>
      </p:sp>
      <p:grpSp>
        <p:nvGrpSpPr>
          <p:cNvPr id="4" name="Group 46">
            <a:extLst>
              <a:ext uri="{FF2B5EF4-FFF2-40B4-BE49-F238E27FC236}">
                <a16:creationId xmlns:a16="http://schemas.microsoft.com/office/drawing/2014/main" id="{6CC50EC1-E214-8AF9-7D1F-8947CE14908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EFB9C3D-0130-598A-4252-6C27629791C2}"/>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AB46C9D6-7168-B46C-651A-66B47725D7E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CD37BBF-CF4E-8200-A3EE-7B7C2B8EE2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592DBD02-2796-33BE-51B6-F0DFA37A947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57BC4FE2-3F69-C6EB-BD91-90AEC5C82295}"/>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62706BE1-8FBF-4A4B-D05D-0C77802CBC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5FC0C21E-BCAB-A713-8D0C-6506022C3A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A6CAFFA0-66AB-08B3-9D01-0CB842E1F8B3}"/>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B931B882-66C1-4597-54F5-28058F3022D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68A923F5-F056-64F4-42CC-4A76F4432E8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8F3EFF96-A493-F4AC-DF8C-6AC50984A149}"/>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820540D-8276-9E82-68FF-2F6534BDEE5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EBDB3CC9-2C69-D406-A628-3B97F01003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9FC4AFD5-79C3-F3DE-D2D2-3B7DDA28F6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E4B97490-E485-D905-EC75-8AF682FDB0AA}"/>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91D2B2DF-6FDA-65E7-58FE-DB6942C6C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S&#10;&#10;AI-generated content may be incorrect.">
            <a:extLst>
              <a:ext uri="{FF2B5EF4-FFF2-40B4-BE49-F238E27FC236}">
                <a16:creationId xmlns:a16="http://schemas.microsoft.com/office/drawing/2014/main" id="{41A45E81-A6EE-78D8-4B75-6969988A4A38}"/>
              </a:ext>
            </a:extLst>
          </p:cNvPr>
          <p:cNvPicPr>
            <a:picLocks noChangeAspect="1"/>
          </p:cNvPicPr>
          <p:nvPr/>
        </p:nvPicPr>
        <p:blipFill>
          <a:blip r:embed="rId4"/>
          <a:stretch>
            <a:fillRect/>
          </a:stretch>
        </p:blipFill>
        <p:spPr>
          <a:xfrm>
            <a:off x="228600" y="1371600"/>
            <a:ext cx="3439453" cy="2289815"/>
          </a:xfrm>
          <a:prstGeom prst="rect">
            <a:avLst/>
          </a:prstGeom>
        </p:spPr>
      </p:pic>
      <p:pic>
        <p:nvPicPr>
          <p:cNvPr id="29" name="Picture 28" descr="The image depicts a graph illustrating the derivative of a sigmoid function, showing how its rate of change varies across different values of x.&#10;&#10;AI-generated content may be incorrect.">
            <a:extLst>
              <a:ext uri="{FF2B5EF4-FFF2-40B4-BE49-F238E27FC236}">
                <a16:creationId xmlns:a16="http://schemas.microsoft.com/office/drawing/2014/main" id="{01986700-432E-E89D-D6FE-E4BF7F189178}"/>
              </a:ext>
            </a:extLst>
          </p:cNvPr>
          <p:cNvPicPr>
            <a:picLocks noChangeAspect="1"/>
          </p:cNvPicPr>
          <p:nvPr/>
        </p:nvPicPr>
        <p:blipFill>
          <a:blip r:embed="rId5"/>
          <a:stretch>
            <a:fillRect/>
          </a:stretch>
        </p:blipFill>
        <p:spPr>
          <a:xfrm>
            <a:off x="152400" y="4121789"/>
            <a:ext cx="3439453" cy="2492500"/>
          </a:xfrm>
          <a:prstGeom prst="rect">
            <a:avLst/>
          </a:prstGeom>
        </p:spPr>
      </p:pic>
      <p:sp>
        <p:nvSpPr>
          <p:cNvPr id="33" name="TextBox 32">
            <a:extLst>
              <a:ext uri="{FF2B5EF4-FFF2-40B4-BE49-F238E27FC236}">
                <a16:creationId xmlns:a16="http://schemas.microsoft.com/office/drawing/2014/main" id="{911533C9-D65F-DF46-5E64-E25A9F4F6C32}"/>
              </a:ext>
            </a:extLst>
          </p:cNvPr>
          <p:cNvSpPr txBox="1"/>
          <p:nvPr/>
        </p:nvSpPr>
        <p:spPr>
          <a:xfrm>
            <a:off x="3732399" y="1080816"/>
            <a:ext cx="5343338" cy="3416320"/>
          </a:xfrm>
          <a:prstGeom prst="rect">
            <a:avLst/>
          </a:prstGeom>
          <a:noFill/>
        </p:spPr>
        <p:txBody>
          <a:bodyPr wrap="square">
            <a:spAutoFit/>
          </a:bodyPr>
          <a:lstStyle/>
          <a:p>
            <a:r>
              <a:rPr lang="en-IN" dirty="0"/>
              <a:t>The derivative is like a hat. And the maximum derivative is only 0.25. </a:t>
            </a:r>
          </a:p>
          <a:p>
            <a:r>
              <a:rPr lang="en-IN" dirty="0"/>
              <a:t>In the backpropagation algorithm, the gradient of the loss function for each layer is calculated recursively. </a:t>
            </a:r>
          </a:p>
          <a:p>
            <a:r>
              <a:rPr lang="en-IN" dirty="0"/>
              <a:t>It means that in the backpropagation process, the gradient of the loss function will decrease 75% each time it passing a layer.</a:t>
            </a:r>
          </a:p>
        </p:txBody>
      </p:sp>
      <p:sp>
        <p:nvSpPr>
          <p:cNvPr id="20" name="TextBox 19">
            <a:extLst>
              <a:ext uri="{FF2B5EF4-FFF2-40B4-BE49-F238E27FC236}">
                <a16:creationId xmlns:a16="http://schemas.microsoft.com/office/drawing/2014/main" id="{E96D72FF-6C74-8C8E-246D-08F61979246D}"/>
              </a:ext>
            </a:extLst>
          </p:cNvPr>
          <p:cNvSpPr txBox="1"/>
          <p:nvPr/>
        </p:nvSpPr>
        <p:spPr>
          <a:xfrm>
            <a:off x="3668053" y="4462090"/>
            <a:ext cx="5271159" cy="2308324"/>
          </a:xfrm>
          <a:prstGeom prst="rect">
            <a:avLst/>
          </a:prstGeom>
          <a:noFill/>
        </p:spPr>
        <p:txBody>
          <a:bodyPr wrap="square">
            <a:spAutoFit/>
          </a:bodyPr>
          <a:lstStyle/>
          <a:p>
            <a:r>
              <a:rPr lang="en-IN" dirty="0"/>
              <a:t>If a network has several layers, the loss function gradient will yield to </a:t>
            </a:r>
            <a:r>
              <a:rPr lang="en-IN" i="1" dirty="0"/>
              <a:t>0.</a:t>
            </a:r>
          </a:p>
          <a:p>
            <a:r>
              <a:rPr lang="en-IN" dirty="0"/>
              <a:t>The loss function contributes little for the updating of the weights and biases. </a:t>
            </a:r>
          </a:p>
          <a:p>
            <a:r>
              <a:rPr lang="en-IN" dirty="0"/>
              <a:t>This phenomenon is called the gradient vanishing. </a:t>
            </a:r>
          </a:p>
        </p:txBody>
      </p:sp>
    </p:spTree>
    <p:extLst>
      <p:ext uri="{BB962C8B-B14F-4D97-AF65-F5344CB8AC3E}">
        <p14:creationId xmlns:p14="http://schemas.microsoft.com/office/powerpoint/2010/main" val="12542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dissolve">
                                      <p:cBhvr>
                                        <p:cTn id="7" dur="500"/>
                                        <p:tgtEl>
                                          <p:spTgt spid="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xEl>
                                              <p:pRg st="1" end="1"/>
                                            </p:txEl>
                                          </p:spTgt>
                                        </p:tgtEl>
                                        <p:attrNameLst>
                                          <p:attrName>style.visibility</p:attrName>
                                        </p:attrNameLst>
                                      </p:cBhvr>
                                      <p:to>
                                        <p:strVal val="visible"/>
                                      </p:to>
                                    </p:set>
                                    <p:animEffect transition="in" filter="dissolve">
                                      <p:cBhvr>
                                        <p:cTn id="12" dur="500"/>
                                        <p:tgtEl>
                                          <p:spTgt spid="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xEl>
                                              <p:pRg st="2" end="2"/>
                                            </p:txEl>
                                          </p:spTgt>
                                        </p:tgtEl>
                                        <p:attrNameLst>
                                          <p:attrName>style.visibility</p:attrName>
                                        </p:attrNameLst>
                                      </p:cBhvr>
                                      <p:to>
                                        <p:strVal val="visible"/>
                                      </p:to>
                                    </p:set>
                                    <p:animEffect transition="in" filter="dissolve">
                                      <p:cBhvr>
                                        <p:cTn id="17" dur="500"/>
                                        <p:tgtEl>
                                          <p:spTgt spid="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dissolve">
                                      <p:cBhvr>
                                        <p:cTn id="22" dur="500"/>
                                        <p:tgtEl>
                                          <p:spTgt spid="2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dissolve">
                                      <p:cBhvr>
                                        <p:cTn id="27" dur="500"/>
                                        <p:tgtEl>
                                          <p:spTgt spid="2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dissolve">
                                      <p:cBhvr>
                                        <p:cTn id="32"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uild="p"/>
      <p:bldP spid="2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7CA55-697D-2AC8-E8EC-CBBFD34273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26F1E7-22B2-21F8-081C-C6030D061B16}"/>
              </a:ext>
            </a:extLst>
          </p:cNvPr>
          <p:cNvSpPr>
            <a:spLocks noGrp="1"/>
          </p:cNvSpPr>
          <p:nvPr>
            <p:ph type="title"/>
          </p:nvPr>
        </p:nvSpPr>
        <p:spPr>
          <a:xfrm>
            <a:off x="228600" y="0"/>
            <a:ext cx="7772400" cy="1143000"/>
          </a:xfrm>
        </p:spPr>
        <p:txBody>
          <a:bodyPr/>
          <a:lstStyle/>
          <a:p>
            <a:r>
              <a:rPr lang="en-IN" sz="2800" dirty="0"/>
              <a:t>Assessment of the Neural Network</a:t>
            </a:r>
          </a:p>
        </p:txBody>
      </p:sp>
      <p:sp>
        <p:nvSpPr>
          <p:cNvPr id="3" name="Content Placeholder 2">
            <a:extLst>
              <a:ext uri="{FF2B5EF4-FFF2-40B4-BE49-F238E27FC236}">
                <a16:creationId xmlns:a16="http://schemas.microsoft.com/office/drawing/2014/main" id="{F676DF78-8309-DB88-3EBE-742D846F5954}"/>
              </a:ext>
            </a:extLst>
          </p:cNvPr>
          <p:cNvSpPr>
            <a:spLocks noGrp="1"/>
          </p:cNvSpPr>
          <p:nvPr>
            <p:ph idx="1"/>
          </p:nvPr>
        </p:nvSpPr>
        <p:spPr>
          <a:xfrm>
            <a:off x="457200" y="1310481"/>
            <a:ext cx="8077200" cy="1432719"/>
          </a:xfrm>
        </p:spPr>
        <p:txBody>
          <a:bodyPr/>
          <a:lstStyle/>
          <a:p>
            <a:r>
              <a:rPr lang="en-IN" sz="2400" dirty="0"/>
              <a:t>To assess the accuracy of the neural network, the mean absolute error (</a:t>
            </a:r>
            <a:r>
              <a:rPr lang="en-IN" sz="2400" i="1" dirty="0"/>
              <a:t>MAE</a:t>
            </a:r>
            <a:r>
              <a:rPr lang="en-IN" sz="2400" dirty="0"/>
              <a:t>) is to be employed. </a:t>
            </a:r>
          </a:p>
          <a:p>
            <a:r>
              <a:rPr lang="en-IN" sz="2400" dirty="0"/>
              <a:t>The definition equation of the MAE is given as </a:t>
            </a:r>
            <a:endParaRPr kumimoji="0" lang="en-US" altLang="en-US" sz="2400" b="0" i="0" u="none" strike="noStrike" cap="none" normalizeH="0" baseline="0" dirty="0">
              <a:ln>
                <a:noFill/>
              </a:ln>
              <a:solidFill>
                <a:srgbClr val="333333"/>
              </a:solidFill>
              <a:effectLst/>
              <a:cs typeface="Arial" panose="020B0604020202020204" pitchFamily="34" charset="0"/>
            </a:endParaRPr>
          </a:p>
        </p:txBody>
      </p:sp>
      <p:grpSp>
        <p:nvGrpSpPr>
          <p:cNvPr id="4" name="Group 46">
            <a:extLst>
              <a:ext uri="{FF2B5EF4-FFF2-40B4-BE49-F238E27FC236}">
                <a16:creationId xmlns:a16="http://schemas.microsoft.com/office/drawing/2014/main" id="{97555407-CD5D-0218-13DA-76199F58455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6D225D6-4A8B-C701-941F-D411B8E37741}"/>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B1FEF79E-4C3E-A0FB-F2FF-565AE1471485}"/>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10BCF3E5-6C5F-79BD-992B-F7B81465675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3E294A20-4336-DF9A-D64F-D627ED8B136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8A465D8E-F97D-8E1F-882A-A856768FE0DB}"/>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D029580A-BA75-0E25-9BEF-D88ABDB5DF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8AD469C5-C97A-8884-26A4-A5410299FB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16FAA037-8AF5-64AF-90AF-57CF5EC0F67A}"/>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88A30592-BC7B-0C89-E0EA-68C2E3BF9C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F95DC6A2-D62A-3E38-B7EA-7D9B0C3ED9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F4AC38B5-6591-F4C8-118F-92E251A9338C}"/>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D645F56-19FC-E05B-6F49-71F64938BE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4297CBB8-BBF2-7B74-74BC-D7891146065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7434E122-2CB1-7E6B-4BBC-CAE308637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CA1E67F3-BAA7-C4CF-36C7-35486E515560}"/>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28A47F24-7F92-C0FE-B25A-83241A6A38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image depicts an equation for calculating the Mean Absolute Error (MAE) between predicted (Nutp,pred) and expected (Nutp,exp) values, expressed as a percentage (100%).&#10;&#10;AI-generated content may be incorrect.">
            <a:extLst>
              <a:ext uri="{FF2B5EF4-FFF2-40B4-BE49-F238E27FC236}">
                <a16:creationId xmlns:a16="http://schemas.microsoft.com/office/drawing/2014/main" id="{7E3F5621-CAC0-621C-8348-7585234E50A4}"/>
              </a:ext>
            </a:extLst>
          </p:cNvPr>
          <p:cNvPicPr>
            <a:picLocks noChangeAspect="1"/>
          </p:cNvPicPr>
          <p:nvPr/>
        </p:nvPicPr>
        <p:blipFill>
          <a:blip r:embed="rId5"/>
          <a:stretch>
            <a:fillRect/>
          </a:stretch>
        </p:blipFill>
        <p:spPr>
          <a:xfrm>
            <a:off x="989153" y="2740977"/>
            <a:ext cx="7011847" cy="1191260"/>
          </a:xfrm>
          <a:prstGeom prst="rect">
            <a:avLst/>
          </a:prstGeom>
        </p:spPr>
      </p:pic>
      <p:sp>
        <p:nvSpPr>
          <p:cNvPr id="23" name="TextBox 22">
            <a:extLst>
              <a:ext uri="{FF2B5EF4-FFF2-40B4-BE49-F238E27FC236}">
                <a16:creationId xmlns:a16="http://schemas.microsoft.com/office/drawing/2014/main" id="{6CFEE619-69E0-2F53-453C-A21827D55D03}"/>
              </a:ext>
            </a:extLst>
          </p:cNvPr>
          <p:cNvSpPr txBox="1"/>
          <p:nvPr/>
        </p:nvSpPr>
        <p:spPr>
          <a:xfrm>
            <a:off x="304800" y="3932237"/>
            <a:ext cx="8812212" cy="461665"/>
          </a:xfrm>
          <a:prstGeom prst="rect">
            <a:avLst/>
          </a:prstGeom>
          <a:noFill/>
        </p:spPr>
        <p:txBody>
          <a:bodyPr wrap="square">
            <a:spAutoFit/>
          </a:bodyPr>
          <a:lstStyle/>
          <a:p>
            <a:r>
              <a:rPr lang="en-IN" dirty="0"/>
              <a:t>The statistical index </a:t>
            </a:r>
            <a:r>
              <a:rPr lang="en-IN" i="1" dirty="0"/>
              <a:t>R</a:t>
            </a:r>
            <a:r>
              <a:rPr lang="en-IN" i="1" baseline="30000" dirty="0"/>
              <a:t>2</a:t>
            </a:r>
            <a:r>
              <a:rPr lang="en-IN" dirty="0"/>
              <a:t> is used to evaluate the network predictability.</a:t>
            </a:r>
          </a:p>
        </p:txBody>
      </p:sp>
      <p:pic>
        <p:nvPicPr>
          <p:cNvPr id="25" name="Picture 24" descr="The image shows a mathematical expression with two variables, Nutp and Nutp, and their exponential counterparts, including a subtraction operation.&#10;&#10;AI-generated content may be incorrect.">
            <a:extLst>
              <a:ext uri="{FF2B5EF4-FFF2-40B4-BE49-F238E27FC236}">
                <a16:creationId xmlns:a16="http://schemas.microsoft.com/office/drawing/2014/main" id="{CDA1014D-6F77-6283-EE26-7CF95A4E6B7E}"/>
              </a:ext>
            </a:extLst>
          </p:cNvPr>
          <p:cNvPicPr>
            <a:picLocks noChangeAspect="1"/>
          </p:cNvPicPr>
          <p:nvPr/>
        </p:nvPicPr>
        <p:blipFill>
          <a:blip r:embed="rId6"/>
          <a:stretch>
            <a:fillRect/>
          </a:stretch>
        </p:blipFill>
        <p:spPr>
          <a:xfrm>
            <a:off x="1143000" y="4578774"/>
            <a:ext cx="6229508" cy="1730419"/>
          </a:xfrm>
          <a:prstGeom prst="rect">
            <a:avLst/>
          </a:prstGeom>
        </p:spPr>
      </p:pic>
    </p:spTree>
    <p:extLst>
      <p:ext uri="{BB962C8B-B14F-4D97-AF65-F5344CB8AC3E}">
        <p14:creationId xmlns:p14="http://schemas.microsoft.com/office/powerpoint/2010/main" val="348048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ircle(in)">
                                      <p:cBhvr>
                                        <p:cTn id="17" dur="12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circle(in)">
                                      <p:cBhvr>
                                        <p:cTn id="28"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CF2D3-9F7B-6A61-8F7A-E2AFE253CB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78D34-877A-015B-938A-9F7D57985C79}"/>
              </a:ext>
            </a:extLst>
          </p:cNvPr>
          <p:cNvSpPr>
            <a:spLocks noGrp="1"/>
          </p:cNvSpPr>
          <p:nvPr>
            <p:ph type="title"/>
          </p:nvPr>
        </p:nvSpPr>
        <p:spPr>
          <a:xfrm>
            <a:off x="228600" y="0"/>
            <a:ext cx="7772400" cy="1143000"/>
          </a:xfrm>
        </p:spPr>
        <p:txBody>
          <a:bodyPr/>
          <a:lstStyle/>
          <a:p>
            <a:r>
              <a:rPr lang="en-IN" sz="2800" dirty="0"/>
              <a:t>Assessment of the Neural Network</a:t>
            </a:r>
          </a:p>
        </p:txBody>
      </p:sp>
      <p:sp>
        <p:nvSpPr>
          <p:cNvPr id="3" name="Content Placeholder 2">
            <a:extLst>
              <a:ext uri="{FF2B5EF4-FFF2-40B4-BE49-F238E27FC236}">
                <a16:creationId xmlns:a16="http://schemas.microsoft.com/office/drawing/2014/main" id="{F19C01EB-8021-5945-E975-93C33E839825}"/>
              </a:ext>
            </a:extLst>
          </p:cNvPr>
          <p:cNvSpPr>
            <a:spLocks noGrp="1"/>
          </p:cNvSpPr>
          <p:nvPr>
            <p:ph idx="1"/>
          </p:nvPr>
        </p:nvSpPr>
        <p:spPr>
          <a:xfrm>
            <a:off x="457200" y="1447800"/>
            <a:ext cx="8077200" cy="2438400"/>
          </a:xfrm>
        </p:spPr>
        <p:txBody>
          <a:bodyPr/>
          <a:lstStyle/>
          <a:p>
            <a:r>
              <a:rPr lang="en-IN" sz="2400" dirty="0"/>
              <a:t>Generally, with the increase of input variables, the neural network tends to exhibit better predictability and higher </a:t>
            </a:r>
            <a:r>
              <a:rPr lang="en-IN" sz="2400" i="1" dirty="0"/>
              <a:t>R</a:t>
            </a:r>
            <a:r>
              <a:rPr lang="en-IN" sz="2400" i="1" baseline="30000" dirty="0"/>
              <a:t>2</a:t>
            </a:r>
            <a:r>
              <a:rPr lang="en-IN" sz="2400" dirty="0"/>
              <a:t>. </a:t>
            </a:r>
          </a:p>
          <a:p>
            <a:r>
              <a:rPr lang="en-IN" sz="2400" dirty="0"/>
              <a:t>To account for the influence of additional inputs, the adjusted </a:t>
            </a:r>
            <a:r>
              <a:rPr lang="en-IN" sz="2400" i="1" dirty="0"/>
              <a:t>R</a:t>
            </a:r>
            <a:r>
              <a:rPr lang="en-IN" sz="2400" i="1" baseline="30000" dirty="0"/>
              <a:t>2</a:t>
            </a:r>
            <a:r>
              <a:rPr lang="en-IN" sz="2400" dirty="0"/>
              <a:t> can be adopted to evaluate the network. </a:t>
            </a:r>
          </a:p>
          <a:p>
            <a:r>
              <a:rPr lang="en-IN" sz="2400" dirty="0"/>
              <a:t>It is defined as follow. </a:t>
            </a:r>
            <a:endParaRPr kumimoji="0" lang="en-US" altLang="en-US" sz="2400" b="0" i="0" u="none" strike="noStrike" cap="none" normalizeH="0" baseline="0" dirty="0">
              <a:ln>
                <a:noFill/>
              </a:ln>
              <a:solidFill>
                <a:srgbClr val="333333"/>
              </a:solidFill>
              <a:effectLst/>
              <a:cs typeface="Arial" panose="020B0604020202020204" pitchFamily="34" charset="0"/>
            </a:endParaRPr>
          </a:p>
        </p:txBody>
      </p:sp>
      <p:grpSp>
        <p:nvGrpSpPr>
          <p:cNvPr id="4" name="Group 46">
            <a:extLst>
              <a:ext uri="{FF2B5EF4-FFF2-40B4-BE49-F238E27FC236}">
                <a16:creationId xmlns:a16="http://schemas.microsoft.com/office/drawing/2014/main" id="{EDA93B69-653C-225B-2460-BE6A73BDD774}"/>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4D5CF73-CF44-D528-8D2E-04FCA93F0574}"/>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E487E29F-26BE-44ED-847E-816D78156C7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D43611B-71BB-DFCB-E8D8-68AC1C197C9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47E44B86-18FF-D310-F722-0EAEE61082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DD89134C-EE5C-4956-AD97-17AD07854A86}"/>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D615C4B7-5A66-8EBE-8579-2A8590E2D1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93CECACD-DE13-C6CF-3AE8-86CEFEF3376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EFA1DDB2-04D8-9CE9-E0A0-78124FF3B9F7}"/>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25D9F5EB-60ED-C5FB-97C1-A399CA1FBE7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EBE1C361-6171-C05A-B46C-47D93C75F1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4159DB6-B3BB-F972-2D5B-CF08BBCD91F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8D47B9A-6617-81A6-273C-B444711FA42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A47BB7A0-94D1-6679-818A-C8CFE0EF55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39171A6E-702F-7BA1-1BFE-CC8EBCC9A9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A3D51A08-039F-0933-F079-C79993C377CE}"/>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6" name="Picture 6" descr="Latex formula">
            <a:extLst>
              <a:ext uri="{FF2B5EF4-FFF2-40B4-BE49-F238E27FC236}">
                <a16:creationId xmlns:a16="http://schemas.microsoft.com/office/drawing/2014/main" id="{0343FFF6-435A-6980-2A67-0ADCA5D1F2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563" y="5314275"/>
            <a:ext cx="106283" cy="6533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he image depicts an equation expressing Radj2 as the difference between 1 and the product of (1-R2), with N-1 and N-p-1 possibly representing variables or constants related to the equation.&#10;&#10;AI-generated content may be incorrect.">
            <a:extLst>
              <a:ext uri="{FF2B5EF4-FFF2-40B4-BE49-F238E27FC236}">
                <a16:creationId xmlns:a16="http://schemas.microsoft.com/office/drawing/2014/main" id="{94A7989F-1962-3AF8-152F-9F45C009DF3D}"/>
              </a:ext>
            </a:extLst>
          </p:cNvPr>
          <p:cNvPicPr>
            <a:picLocks noChangeAspect="1"/>
          </p:cNvPicPr>
          <p:nvPr/>
        </p:nvPicPr>
        <p:blipFill>
          <a:blip r:embed="rId4"/>
          <a:stretch>
            <a:fillRect/>
          </a:stretch>
        </p:blipFill>
        <p:spPr>
          <a:xfrm>
            <a:off x="2643710" y="3645083"/>
            <a:ext cx="4707648" cy="1091834"/>
          </a:xfrm>
          <a:prstGeom prst="rect">
            <a:avLst/>
          </a:prstGeom>
        </p:spPr>
      </p:pic>
      <p:sp>
        <p:nvSpPr>
          <p:cNvPr id="23" name="TextBox 22">
            <a:extLst>
              <a:ext uri="{FF2B5EF4-FFF2-40B4-BE49-F238E27FC236}">
                <a16:creationId xmlns:a16="http://schemas.microsoft.com/office/drawing/2014/main" id="{D961D3EF-63B4-5E63-5EE1-1667C3339945}"/>
              </a:ext>
            </a:extLst>
          </p:cNvPr>
          <p:cNvSpPr txBox="1"/>
          <p:nvPr/>
        </p:nvSpPr>
        <p:spPr>
          <a:xfrm>
            <a:off x="594388" y="5091847"/>
            <a:ext cx="8140700" cy="830997"/>
          </a:xfrm>
          <a:prstGeom prst="rect">
            <a:avLst/>
          </a:prstGeom>
          <a:noFill/>
        </p:spPr>
        <p:txBody>
          <a:bodyPr wrap="square">
            <a:spAutoFit/>
          </a:bodyPr>
          <a:lstStyle/>
          <a:p>
            <a:r>
              <a:rPr lang="en-IN" dirty="0"/>
              <a:t>Where </a:t>
            </a:r>
            <a:r>
              <a:rPr lang="en-IN" i="1" dirty="0"/>
              <a:t>N</a:t>
            </a:r>
            <a:r>
              <a:rPr lang="en-IN" dirty="0"/>
              <a:t> is the number of samples, </a:t>
            </a:r>
            <a:r>
              <a:rPr lang="en-IN" i="1" dirty="0"/>
              <a:t>p</a:t>
            </a:r>
            <a:r>
              <a:rPr lang="en-IN" dirty="0"/>
              <a:t> is the number of input variables in each sample set. </a:t>
            </a:r>
          </a:p>
        </p:txBody>
      </p:sp>
    </p:spTree>
    <p:extLst>
      <p:ext uri="{BB962C8B-B14F-4D97-AF65-F5344CB8AC3E}">
        <p14:creationId xmlns:p14="http://schemas.microsoft.com/office/powerpoint/2010/main" val="283046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B8C8-F049-C89D-7D36-9E64CF647A89}"/>
              </a:ext>
            </a:extLst>
          </p:cNvPr>
          <p:cNvSpPr>
            <a:spLocks noGrp="1"/>
          </p:cNvSpPr>
          <p:nvPr>
            <p:ph type="title"/>
          </p:nvPr>
        </p:nvSpPr>
        <p:spPr>
          <a:xfrm>
            <a:off x="304800" y="76200"/>
            <a:ext cx="6340475" cy="990600"/>
          </a:xfrm>
        </p:spPr>
        <p:txBody>
          <a:bodyPr/>
          <a:lstStyle/>
          <a:p>
            <a:r>
              <a:rPr lang="en-US" sz="2800" dirty="0"/>
              <a:t>Data Generation: PPHS</a:t>
            </a:r>
            <a:endParaRPr lang="en-IN" sz="2800" dirty="0"/>
          </a:p>
        </p:txBody>
      </p:sp>
      <p:pic>
        <p:nvPicPr>
          <p:cNvPr id="7170" name="Picture 2" descr="heatsink dimensions">
            <a:extLst>
              <a:ext uri="{FF2B5EF4-FFF2-40B4-BE49-F238E27FC236}">
                <a16:creationId xmlns:a16="http://schemas.microsoft.com/office/drawing/2014/main" id="{D57900C6-E594-D205-3902-58510EFA26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6090631" cy="41148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46">
            <a:extLst>
              <a:ext uri="{FF2B5EF4-FFF2-40B4-BE49-F238E27FC236}">
                <a16:creationId xmlns:a16="http://schemas.microsoft.com/office/drawing/2014/main" id="{773A99B7-3B06-CF07-B815-1021225D0AD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05F1552-D545-8AFA-4C80-639445F42CE1}"/>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DA4E498E-3BFF-DED8-9334-0F54CA24949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7FFC0739-18F2-A275-8D66-7CC141300A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BA37A0F1-17A0-EC9E-3BA2-9DF68305722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57B03DCB-9F6A-F32E-FEE8-055DBEB9BDCD}"/>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DBB0B04D-1377-828A-35AC-37E2DBCBD4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ABCCD2C4-E5BB-F307-74E5-49E181DE881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3367A7A0-C7F8-FD41-16A3-F9A13A7007A6}"/>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B7AC4DCF-0F86-2819-6715-14883DDB5A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B6C75EF8-2E5F-B89B-7562-A40B5CC37F6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6828F4DE-668E-5B79-C48F-38DC6149C82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DBE366A-4919-451A-3BCB-E438BCDA52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5B184D6E-4674-61A3-5E23-4251EC1E80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7D0E0D8C-3208-13C0-35AC-56C3E64AF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44A04C2A-782D-D98F-CE48-D02CF52C2F23}"/>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172" name="Picture 4" descr="Latex formula">
            <a:extLst>
              <a:ext uri="{FF2B5EF4-FFF2-40B4-BE49-F238E27FC236}">
                <a16:creationId xmlns:a16="http://schemas.microsoft.com/office/drawing/2014/main" id="{3CB168DE-1945-D5C9-904E-D821D2D551E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4000"/>
                    </a14:imgEffect>
                  </a14:imgLayer>
                </a14:imgProps>
              </a:ext>
              <a:ext uri="{28A0092B-C50C-407E-A947-70E740481C1C}">
                <a14:useLocalDpi xmlns:a14="http://schemas.microsoft.com/office/drawing/2010/main" val="0"/>
              </a:ext>
            </a:extLst>
          </a:blip>
          <a:srcRect/>
          <a:stretch>
            <a:fillRect/>
          </a:stretch>
        </p:blipFill>
        <p:spPr bwMode="auto">
          <a:xfrm>
            <a:off x="5865200" y="3962400"/>
            <a:ext cx="2974000" cy="912812"/>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Latex formula">
            <a:extLst>
              <a:ext uri="{FF2B5EF4-FFF2-40B4-BE49-F238E27FC236}">
                <a16:creationId xmlns:a16="http://schemas.microsoft.com/office/drawing/2014/main" id="{63183171-C47E-747B-2BB9-A56D0C2071A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40000"/>
                    </a14:imgEffect>
                  </a14:imgLayer>
                </a14:imgProps>
              </a:ext>
              <a:ext uri="{28A0092B-C50C-407E-A947-70E740481C1C}">
                <a14:useLocalDpi xmlns:a14="http://schemas.microsoft.com/office/drawing/2010/main" val="0"/>
              </a:ext>
            </a:extLst>
          </a:blip>
          <a:srcRect/>
          <a:stretch>
            <a:fillRect/>
          </a:stretch>
        </p:blipFill>
        <p:spPr bwMode="auto">
          <a:xfrm>
            <a:off x="6134668" y="2051775"/>
            <a:ext cx="2447108" cy="823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0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ppt_x"/>
                                          </p:val>
                                        </p:tav>
                                        <p:tav tm="100000">
                                          <p:val>
                                            <p:strVal val="#ppt_x"/>
                                          </p:val>
                                        </p:tav>
                                      </p:tavLst>
                                    </p:anim>
                                    <p:anim calcmode="lin" valueType="num">
                                      <p:cBhvr additive="base">
                                        <p:cTn id="8"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ppt_x"/>
                                          </p:val>
                                        </p:tav>
                                        <p:tav tm="100000">
                                          <p:val>
                                            <p:strVal val="#ppt_x"/>
                                          </p:val>
                                        </p:tav>
                                      </p:tavLst>
                                    </p:anim>
                                    <p:anim calcmode="lin" valueType="num">
                                      <p:cBhvr additive="base">
                                        <p:cTn id="14"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B8C8-F049-C89D-7D36-9E64CF647A89}"/>
              </a:ext>
            </a:extLst>
          </p:cNvPr>
          <p:cNvSpPr>
            <a:spLocks noGrp="1"/>
          </p:cNvSpPr>
          <p:nvPr>
            <p:ph type="title"/>
          </p:nvPr>
        </p:nvSpPr>
        <p:spPr>
          <a:xfrm>
            <a:off x="304800" y="76200"/>
            <a:ext cx="6340475" cy="990600"/>
          </a:xfrm>
        </p:spPr>
        <p:txBody>
          <a:bodyPr/>
          <a:lstStyle/>
          <a:p>
            <a:r>
              <a:rPr lang="en-US" sz="2800" dirty="0"/>
              <a:t>Conjugate Model for Thermal Resistance of  A Heat Sink</a:t>
            </a:r>
            <a:endParaRPr lang="en-IN" sz="2800" dirty="0"/>
          </a:p>
        </p:txBody>
      </p:sp>
      <p:pic>
        <p:nvPicPr>
          <p:cNvPr id="7170" name="Picture 2" descr="heatsink dimensions">
            <a:extLst>
              <a:ext uri="{FF2B5EF4-FFF2-40B4-BE49-F238E27FC236}">
                <a16:creationId xmlns:a16="http://schemas.microsoft.com/office/drawing/2014/main" id="{D57900C6-E594-D205-3902-58510EFA26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1844" y="1143000"/>
            <a:ext cx="6090631" cy="41148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46">
            <a:extLst>
              <a:ext uri="{FF2B5EF4-FFF2-40B4-BE49-F238E27FC236}">
                <a16:creationId xmlns:a16="http://schemas.microsoft.com/office/drawing/2014/main" id="{773A99B7-3B06-CF07-B815-1021225D0AD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05F1552-D545-8AFA-4C80-639445F42CE1}"/>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DA4E498E-3BFF-DED8-9334-0F54CA24949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7FFC0739-18F2-A275-8D66-7CC141300A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BA37A0F1-17A0-EC9E-3BA2-9DF68305722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57B03DCB-9F6A-F32E-FEE8-055DBEB9BDCD}"/>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DBB0B04D-1377-828A-35AC-37E2DBCBD4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ABCCD2C4-E5BB-F307-74E5-49E181DE881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3367A7A0-C7F8-FD41-16A3-F9A13A7007A6}"/>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B7AC4DCF-0F86-2819-6715-14883DDB5A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B6C75EF8-2E5F-B89B-7562-A40B5CC37F6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6828F4DE-668E-5B79-C48F-38DC6149C82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DBE366A-4919-451A-3BCB-E438BCDA52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5B184D6E-4674-61A3-5E23-4251EC1E80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7D0E0D8C-3208-13C0-35AC-56C3E64AF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44A04C2A-782D-D98F-CE48-D02CF52C2F23}"/>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9FF53F6-4E3E-FD8C-7D6D-FEFE2FF3F077}"/>
                  </a:ext>
                </a:extLst>
              </p:cNvPr>
              <p:cNvSpPr txBox="1"/>
              <p:nvPr/>
            </p:nvSpPr>
            <p:spPr>
              <a:xfrm>
                <a:off x="520524" y="5025744"/>
                <a:ext cx="8547276" cy="1375056"/>
              </a:xfrm>
              <a:prstGeom prst="rect">
                <a:avLst/>
              </a:prstGeom>
              <a:noFill/>
            </p:spPr>
            <p:txBody>
              <a:bodyPr wrap="none" lIns="0" tIns="0" rIns="0" bIns="0" rtlCol="0">
                <a:spAutoFit/>
              </a:bodyPr>
              <a:lstStyle/>
              <a:p>
                <a:pPr algn="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𝑁𝑢</m:t>
                        </m:r>
                      </m:e>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𝑐</m:t>
                        </m:r>
                      </m:sub>
                    </m:sSub>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𝑅𝑒</m:t>
                                            </m:r>
                                          </m:e>
                                          <m:sub>
                                            <m:r>
                                              <a:rPr lang="en-US" b="0" i="1" smtClean="0">
                                                <a:latin typeface="Cambria Math" panose="02040503050406030204" pitchFamily="18" charset="0"/>
                                              </a:rPr>
                                              <m:t>𝑆</m:t>
                                            </m:r>
                                          </m:sub>
                                          <m:sup>
                                            <m:r>
                                              <a:rPr lang="en-US" b="0" i="1" smtClean="0">
                                                <a:latin typeface="Cambria Math" panose="02040503050406030204" pitchFamily="18" charset="0"/>
                                              </a:rPr>
                                              <m:t>∗</m:t>
                                            </m:r>
                                          </m:sup>
                                        </m:sSubSup>
                                        <m:r>
                                          <a:rPr lang="en-US" b="0" i="1" smtClean="0">
                                            <a:latin typeface="Cambria Math" panose="02040503050406030204" pitchFamily="18" charset="0"/>
                                          </a:rPr>
                                          <m:t>𝑃𝑟</m:t>
                                        </m:r>
                                      </m:num>
                                      <m:den>
                                        <m:r>
                                          <a:rPr lang="en-US" b="0" i="1" smtClean="0">
                                            <a:latin typeface="Cambria Math" panose="02040503050406030204" pitchFamily="18" charset="0"/>
                                          </a:rPr>
                                          <m:t>2</m:t>
                                        </m:r>
                                      </m:den>
                                    </m:f>
                                  </m:e>
                                </m:d>
                              </m:e>
                              <m:sup>
                                <m:r>
                                  <a:rPr lang="en-US" b="0" i="1" smtClean="0">
                                    <a:latin typeface="Cambria Math" panose="02040503050406030204" pitchFamily="18" charset="0"/>
                                  </a:rPr>
                                  <m:t>−3</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0.664</m:t>
                                    </m:r>
                                    <m:rad>
                                      <m:radPr>
                                        <m:degHide m:val="on"/>
                                        <m:ctrlPr>
                                          <a:rPr lang="en-US" b="0" i="1" smtClean="0">
                                            <a:latin typeface="Cambria Math" panose="02040503050406030204" pitchFamily="18" charset="0"/>
                                          </a:rPr>
                                        </m:ctrlPr>
                                      </m:radPr>
                                      <m:deg/>
                                      <m:e>
                                        <m:sSubSup>
                                          <m:sSubSupPr>
                                            <m:ctrlPr>
                                              <a:rPr lang="en-US" i="1">
                                                <a:latin typeface="Cambria Math" panose="02040503050406030204" pitchFamily="18" charset="0"/>
                                              </a:rPr>
                                            </m:ctrlPr>
                                          </m:sSubSupPr>
                                          <m:e>
                                            <m:r>
                                              <a:rPr lang="en-US" i="1">
                                                <a:latin typeface="Cambria Math" panose="02040503050406030204" pitchFamily="18" charset="0"/>
                                              </a:rPr>
                                              <m:t>𝑅𝑒</m:t>
                                            </m:r>
                                          </m:e>
                                          <m:sub>
                                            <m:r>
                                              <a:rPr lang="en-US" i="1">
                                                <a:latin typeface="Cambria Math" panose="02040503050406030204" pitchFamily="18" charset="0"/>
                                              </a:rPr>
                                              <m:t>𝑆</m:t>
                                            </m:r>
                                          </m:sub>
                                          <m:sup>
                                            <m:r>
                                              <a:rPr lang="en-US" i="1">
                                                <a:latin typeface="Cambria Math" panose="02040503050406030204" pitchFamily="18" charset="0"/>
                                              </a:rPr>
                                              <m:t>∗</m:t>
                                            </m:r>
                                          </m:sup>
                                        </m:sSubSup>
                                      </m:e>
                                    </m:rad>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𝑝𝑟</m:t>
                                        </m:r>
                                      </m:e>
                                      <m:sup>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sup>
                                    </m:sSup>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1+</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3.65</m:t>
                                            </m:r>
                                          </m:num>
                                          <m:den>
                                            <m:rad>
                                              <m:radPr>
                                                <m:degHide m:val="on"/>
                                                <m:ctrlPr>
                                                  <a:rPr lang="en-US" i="1">
                                                    <a:latin typeface="Cambria Math" panose="02040503050406030204" pitchFamily="18" charset="0"/>
                                                  </a:rPr>
                                                </m:ctrlPr>
                                              </m:radPr>
                                              <m:deg/>
                                              <m:e>
                                                <m:sSubSup>
                                                  <m:sSubSupPr>
                                                    <m:ctrlPr>
                                                      <a:rPr lang="en-US" i="1">
                                                        <a:latin typeface="Cambria Math" panose="02040503050406030204" pitchFamily="18" charset="0"/>
                                                      </a:rPr>
                                                    </m:ctrlPr>
                                                  </m:sSubSupPr>
                                                  <m:e>
                                                    <m:r>
                                                      <a:rPr lang="en-US" i="1">
                                                        <a:latin typeface="Cambria Math" panose="02040503050406030204" pitchFamily="18" charset="0"/>
                                                      </a:rPr>
                                                      <m:t>𝑅𝑒</m:t>
                                                    </m:r>
                                                  </m:e>
                                                  <m:sub>
                                                    <m:r>
                                                      <a:rPr lang="en-US" i="1">
                                                        <a:latin typeface="Cambria Math" panose="02040503050406030204" pitchFamily="18" charset="0"/>
                                                      </a:rPr>
                                                      <m:t>𝑆</m:t>
                                                    </m:r>
                                                  </m:sub>
                                                  <m:sup>
                                                    <m:r>
                                                      <a:rPr lang="en-US" i="1">
                                                        <a:latin typeface="Cambria Math" panose="02040503050406030204" pitchFamily="18" charset="0"/>
                                                      </a:rPr>
                                                      <m:t>∗</m:t>
                                                    </m:r>
                                                  </m:sup>
                                                </m:sSubSup>
                                              </m:e>
                                            </m:rad>
                                          </m:den>
                                        </m:f>
                                      </m:e>
                                    </m:rad>
                                  </m:e>
                                </m:d>
                              </m:e>
                              <m:sup>
                                <m:r>
                                  <a:rPr lang="en-US" b="0" i="1" smtClean="0">
                                    <a:latin typeface="Cambria Math" panose="02040503050406030204" pitchFamily="18" charset="0"/>
                                  </a:rPr>
                                  <m:t>−3</m:t>
                                </m:r>
                              </m:sup>
                            </m:sSup>
                          </m:e>
                        </m:d>
                      </m:e>
                      <m:sup>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sup>
                    </m:sSup>
                  </m:oMath>
                </a14:m>
                <a:r>
                  <a:rPr lang="en-IN" dirty="0"/>
                  <a:t>= </a:t>
                </a:r>
              </a:p>
            </p:txBody>
          </p:sp>
        </mc:Choice>
        <mc:Fallback xmlns="">
          <p:sp>
            <p:nvSpPr>
              <p:cNvPr id="3" name="TextBox 2">
                <a:extLst>
                  <a:ext uri="{FF2B5EF4-FFF2-40B4-BE49-F238E27FC236}">
                    <a16:creationId xmlns:a16="http://schemas.microsoft.com/office/drawing/2014/main" id="{E9FF53F6-4E3E-FD8C-7D6D-FEFE2FF3F077}"/>
                  </a:ext>
                </a:extLst>
              </p:cNvPr>
              <p:cNvSpPr txBox="1">
                <a:spLocks noRot="1" noChangeAspect="1" noMove="1" noResize="1" noEditPoints="1" noAdjustHandles="1" noChangeArrowheads="1" noChangeShapeType="1" noTextEdit="1"/>
              </p:cNvSpPr>
              <p:nvPr/>
            </p:nvSpPr>
            <p:spPr>
              <a:xfrm>
                <a:off x="520524" y="5025744"/>
                <a:ext cx="8547276" cy="1375056"/>
              </a:xfrm>
              <a:prstGeom prst="rect">
                <a:avLst/>
              </a:prstGeom>
              <a:blipFill>
                <a:blip r:embed="rId4"/>
                <a:stretch>
                  <a:fillRect r="-2138"/>
                </a:stretch>
              </a:blipFill>
            </p:spPr>
            <p:txBody>
              <a:bodyPr/>
              <a:lstStyle/>
              <a:p>
                <a:r>
                  <a:rPr lang="en-IN">
                    <a:noFill/>
                  </a:rPr>
                  <a:t> </a:t>
                </a:r>
              </a:p>
            </p:txBody>
          </p:sp>
        </mc:Fallback>
      </mc:AlternateContent>
    </p:spTree>
    <p:extLst>
      <p:ext uri="{BB962C8B-B14F-4D97-AF65-F5344CB8AC3E}">
        <p14:creationId xmlns:p14="http://schemas.microsoft.com/office/powerpoint/2010/main" val="118598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81660-CD42-5229-1237-6DE086ED11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01C69C-3CF7-5B6E-7B1E-0876A352832B}"/>
              </a:ext>
            </a:extLst>
          </p:cNvPr>
          <p:cNvSpPr>
            <a:spLocks noGrp="1"/>
          </p:cNvSpPr>
          <p:nvPr>
            <p:ph type="title"/>
          </p:nvPr>
        </p:nvSpPr>
        <p:spPr>
          <a:xfrm>
            <a:off x="304800" y="76200"/>
            <a:ext cx="6340475" cy="990600"/>
          </a:xfrm>
        </p:spPr>
        <p:txBody>
          <a:bodyPr/>
          <a:lstStyle/>
          <a:p>
            <a:r>
              <a:rPr lang="en-US" sz="2800" dirty="0"/>
              <a:t>Conjugate Model for Thermal Resistance of  A Heat Sink</a:t>
            </a:r>
            <a:endParaRPr lang="en-IN" sz="2800" dirty="0"/>
          </a:p>
        </p:txBody>
      </p:sp>
      <p:grpSp>
        <p:nvGrpSpPr>
          <p:cNvPr id="4" name="Group 46">
            <a:extLst>
              <a:ext uri="{FF2B5EF4-FFF2-40B4-BE49-F238E27FC236}">
                <a16:creationId xmlns:a16="http://schemas.microsoft.com/office/drawing/2014/main" id="{61BA6534-63FD-2DA6-C3BD-27DA0C3BF6A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5D713587-1094-DFD9-27A4-D2A239C7E4DC}"/>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AD80968B-B8BB-BC4C-65D1-1A836EB41CB9}"/>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CBB71AB6-8A6E-31A9-2DA5-3AFB038A36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821FE7C3-67E4-457B-742D-D98332B416B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6BD2F778-38EF-290B-73A5-1E41BCA744F2}"/>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48B25A3D-EF86-FC25-15D5-5E0B1489A4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11A479D7-C868-4E2D-33D1-7B79BBFAAB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A63F91B8-DF7E-66A8-F9E1-D15F1418BDF0}"/>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6F34A199-7473-C682-7197-EBF4996A22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48A4DDD9-0794-4230-612A-89B2E4877F3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B37A918F-1267-1172-672B-E0DEFB88A53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AE8D28D-96DF-2DBC-5E7C-7CA2A51B5D0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B9C41072-2AA8-CC3E-79F7-D208B5F3D8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588D76CB-0842-143C-3355-B828253A5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4C7D5091-322D-D101-C869-C12A5F3298BE}"/>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2" name="Content Placeholder 21" descr="The image displays a graph with a positive correlation between the heat flux (h in W/m^2.K) and the Reynolds number (Re), indicating that as the Reynolds number increases, the heat flux also increases.&#10;&#10;AI-generated content may be incorrect.">
            <a:extLst>
              <a:ext uri="{FF2B5EF4-FFF2-40B4-BE49-F238E27FC236}">
                <a16:creationId xmlns:a16="http://schemas.microsoft.com/office/drawing/2014/main" id="{CE4E61BA-819A-A6C3-6888-FFE9607C917E}"/>
              </a:ext>
            </a:extLst>
          </p:cNvPr>
          <p:cNvPicPr>
            <a:picLocks noGrp="1" noChangeAspect="1"/>
          </p:cNvPicPr>
          <p:nvPr>
            <p:ph idx="1"/>
          </p:nvPr>
        </p:nvPicPr>
        <p:blipFill>
          <a:blip r:embed="rId3"/>
          <a:stretch>
            <a:fillRect/>
          </a:stretch>
        </p:blipFill>
        <p:spPr bwMode="auto">
          <a:xfrm>
            <a:off x="457200" y="1219200"/>
            <a:ext cx="7543800" cy="5103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3BFFE9E-98DB-8959-0ACE-7635BD3745E7}"/>
                  </a:ext>
                </a:extLst>
              </p:cNvPr>
              <p:cNvSpPr txBox="1"/>
              <p:nvPr/>
            </p:nvSpPr>
            <p:spPr>
              <a:xfrm>
                <a:off x="800100" y="3925586"/>
                <a:ext cx="7543799" cy="1246175"/>
              </a:xfrm>
              <a:prstGeom prst="rect">
                <a:avLst/>
              </a:prstGeom>
              <a:solidFill>
                <a:schemeClr val="bg1"/>
              </a:solidFill>
            </p:spPr>
            <p:txBody>
              <a:bodyPr wrap="square">
                <a:spAutoFit/>
              </a:bodyPr>
              <a:lstStyle/>
              <a:p>
                <a:pPr algn="ctr"/>
                <a:r>
                  <a:rPr lang="en-IN" dirty="0"/>
                  <a:t>The HS was made of </a:t>
                </a:r>
                <a:r>
                  <a:rPr lang="en-IN" dirty="0" err="1"/>
                  <a:t>aluminum</a:t>
                </a:r>
                <a:r>
                  <a:rPr lang="en-IN" dirty="0"/>
                  <a:t>, </a:t>
                </a:r>
                <a14:m>
                  <m:oMath xmlns:m="http://schemas.openxmlformats.org/officeDocument/2006/math">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𝑄</m:t>
                        </m:r>
                      </m:e>
                    </m:acc>
                  </m:oMath>
                </a14:m>
                <a:r>
                  <a:rPr lang="en-IN" dirty="0"/>
                  <a:t> =100W, N= 19,   </a:t>
                </a:r>
                <a:r>
                  <a:rPr lang="en-IN" dirty="0" err="1"/>
                  <a:t>t</a:t>
                </a:r>
                <a:r>
                  <a:rPr lang="en-IN" baseline="-25000" dirty="0" err="1"/>
                  <a:t>f</a:t>
                </a:r>
                <a:r>
                  <a:rPr lang="en-IN" dirty="0"/>
                  <a:t> = 0.96mm, L= 203mm, H= 22.86mm,  </a:t>
                </a:r>
                <a:r>
                  <a:rPr lang="en-IN" i="1" dirty="0" err="1"/>
                  <a:t>W</a:t>
                </a:r>
                <a:r>
                  <a:rPr lang="en-IN" i="1" baseline="-25000" dirty="0" err="1"/>
                  <a:t>ch</a:t>
                </a:r>
                <a:r>
                  <a:rPr lang="en-IN" dirty="0"/>
                  <a:t>= 2.18 mm, and </a:t>
                </a:r>
                <a:r>
                  <a:rPr lang="en-IN" i="1" dirty="0"/>
                  <a:t>t</a:t>
                </a:r>
                <a:r>
                  <a:rPr lang="en-IN" i="1" baseline="-25000" dirty="0"/>
                  <a:t>b</a:t>
                </a:r>
                <a:r>
                  <a:rPr lang="en-IN" baseline="-25000" dirty="0"/>
                  <a:t> </a:t>
                </a:r>
                <a:r>
                  <a:rPr lang="en-IN" dirty="0"/>
                  <a:t>= 2.54mm. </a:t>
                </a:r>
              </a:p>
            </p:txBody>
          </p:sp>
        </mc:Choice>
        <mc:Fallback xmlns="">
          <p:sp>
            <p:nvSpPr>
              <p:cNvPr id="20" name="TextBox 19">
                <a:extLst>
                  <a:ext uri="{FF2B5EF4-FFF2-40B4-BE49-F238E27FC236}">
                    <a16:creationId xmlns:a16="http://schemas.microsoft.com/office/drawing/2014/main" id="{A3BFFE9E-98DB-8959-0ACE-7635BD3745E7}"/>
                  </a:ext>
                </a:extLst>
              </p:cNvPr>
              <p:cNvSpPr txBox="1">
                <a:spLocks noRot="1" noChangeAspect="1" noMove="1" noResize="1" noEditPoints="1" noAdjustHandles="1" noChangeArrowheads="1" noChangeShapeType="1" noTextEdit="1"/>
              </p:cNvSpPr>
              <p:nvPr/>
            </p:nvSpPr>
            <p:spPr>
              <a:xfrm>
                <a:off x="800100" y="3925586"/>
                <a:ext cx="7543799" cy="1246175"/>
              </a:xfrm>
              <a:prstGeom prst="rect">
                <a:avLst/>
              </a:prstGeom>
              <a:blipFill>
                <a:blip r:embed="rId4"/>
                <a:stretch>
                  <a:fillRect t="-2451" b="-8333"/>
                </a:stretch>
              </a:blipFill>
            </p:spPr>
            <p:txBody>
              <a:bodyPr/>
              <a:lstStyle/>
              <a:p>
                <a:r>
                  <a:rPr lang="en-IN">
                    <a:noFill/>
                  </a:rPr>
                  <a:t> </a:t>
                </a:r>
              </a:p>
            </p:txBody>
          </p:sp>
        </mc:Fallback>
      </mc:AlternateContent>
    </p:spTree>
    <p:extLst>
      <p:ext uri="{BB962C8B-B14F-4D97-AF65-F5344CB8AC3E}">
        <p14:creationId xmlns:p14="http://schemas.microsoft.com/office/powerpoint/2010/main" val="404496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C88DC-7065-BFD4-C1D0-3DC63F0948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5D5EC-E234-AA96-8AA9-61F028230EDF}"/>
              </a:ext>
            </a:extLst>
          </p:cNvPr>
          <p:cNvSpPr>
            <a:spLocks noGrp="1"/>
          </p:cNvSpPr>
          <p:nvPr>
            <p:ph type="title"/>
          </p:nvPr>
        </p:nvSpPr>
        <p:spPr>
          <a:xfrm>
            <a:off x="304800" y="76200"/>
            <a:ext cx="6340475" cy="990600"/>
          </a:xfrm>
        </p:spPr>
        <p:txBody>
          <a:bodyPr/>
          <a:lstStyle/>
          <a:p>
            <a:r>
              <a:rPr lang="en-US" sz="2800" dirty="0"/>
              <a:t>Conjugate Model for Thermal Resistance of  A Heat Sink</a:t>
            </a:r>
            <a:endParaRPr lang="en-IN" sz="2800" dirty="0"/>
          </a:p>
        </p:txBody>
      </p:sp>
      <p:grpSp>
        <p:nvGrpSpPr>
          <p:cNvPr id="4" name="Group 46">
            <a:extLst>
              <a:ext uri="{FF2B5EF4-FFF2-40B4-BE49-F238E27FC236}">
                <a16:creationId xmlns:a16="http://schemas.microsoft.com/office/drawing/2014/main" id="{72681319-EA29-C042-FEA8-0820E9E1275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7B113BB-712F-4572-39D7-933F98948912}"/>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5F86263B-DB1C-6A6F-4F23-F72973940DA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7B90ED26-D4E5-FBBE-E9AE-524A2D30A0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23E1765C-27A3-AFCC-820A-9BDA2F764A0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5B590CF1-9023-2B06-085A-1651CFF83CEB}"/>
                  </a:ext>
                </a:extLst>
              </p:cNvPr>
              <p:cNvGrpSpPr>
                <a:grpSpLocks/>
              </p:cNvGrpSpPr>
              <p:nvPr/>
            </p:nvGrpSpPr>
            <p:grpSpPr bwMode="auto">
              <a:xfrm>
                <a:off x="5674" y="24"/>
                <a:ext cx="86" cy="4296"/>
                <a:chOff x="5616" y="-48"/>
                <a:chExt cx="144" cy="4368"/>
              </a:xfrm>
            </p:grpSpPr>
            <p:sp>
              <p:nvSpPr>
                <p:cNvPr id="16" name="Rectangle 15">
                  <a:extLst>
                    <a:ext uri="{FF2B5EF4-FFF2-40B4-BE49-F238E27FC236}">
                      <a16:creationId xmlns:a16="http://schemas.microsoft.com/office/drawing/2014/main" id="{CD4FFD2D-83EE-5ECE-0B12-F398B865DD8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E3ADD03E-8CF5-3FC2-4A8C-AA90454703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2C3C4557-4F4D-BC33-DA8C-879F880A3D47}"/>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D381D49D-54A5-64B6-7B03-26CB15802E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90853622-E667-9297-FA60-7A7C881FEE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CB46F26-E7EA-B1B3-57F4-E4F1893C68B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6BF0DF9-EE0B-64BA-D96B-CDAA030A25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8272151B-5455-EB0B-6DEB-5AA6710D9AB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064771C7-D1C7-A2A7-69DB-0C8FC8D4DA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0902D92F-08A4-AE56-4BD2-B233AA2A3300}"/>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Content Placeholder 20" descr="The image displays a graph with pressure (AP) on the x-axis and some unspecified variable (Re) on the y-axis, showing a trend or relationship between these two variables across a range of values.&#10;&#10;AI-generated content may be incorrect.">
            <a:extLst>
              <a:ext uri="{FF2B5EF4-FFF2-40B4-BE49-F238E27FC236}">
                <a16:creationId xmlns:a16="http://schemas.microsoft.com/office/drawing/2014/main" id="{C15FDF90-F934-8E7A-814F-F33AB2F99F2F}"/>
              </a:ext>
            </a:extLst>
          </p:cNvPr>
          <p:cNvPicPr>
            <a:picLocks noGrp="1" noChangeAspect="1"/>
          </p:cNvPicPr>
          <p:nvPr>
            <p:ph idx="1"/>
          </p:nvPr>
        </p:nvPicPr>
        <p:blipFill>
          <a:blip r:embed="rId3"/>
          <a:stretch>
            <a:fillRect/>
          </a:stretch>
        </p:blipFill>
        <p:spPr bwMode="auto">
          <a:xfrm>
            <a:off x="914400" y="1219200"/>
            <a:ext cx="7086600" cy="4804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380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1698" name="Rectangle 2">
            <a:extLst>
              <a:ext uri="{FF2B5EF4-FFF2-40B4-BE49-F238E27FC236}">
                <a16:creationId xmlns:a16="http://schemas.microsoft.com/office/drawing/2014/main" id="{878FF06C-622C-F843-9925-B17E98FA0909}"/>
              </a:ext>
            </a:extLst>
          </p:cNvPr>
          <p:cNvSpPr>
            <a:spLocks noGrp="1" noChangeArrowheads="1"/>
          </p:cNvSpPr>
          <p:nvPr>
            <p:ph type="title"/>
          </p:nvPr>
        </p:nvSpPr>
        <p:spPr>
          <a:xfrm>
            <a:off x="381000" y="248330"/>
            <a:ext cx="6797675" cy="838200"/>
          </a:xfrm>
        </p:spPr>
        <p:txBody>
          <a:bodyPr/>
          <a:lstStyle/>
          <a:p>
            <a:r>
              <a:rPr lang="en-IN" sz="2800" dirty="0"/>
              <a:t>ANN architecture used for optimization of PPFHSs</a:t>
            </a:r>
            <a:endParaRPr lang="en-US" altLang="en-US" sz="2800" dirty="0"/>
          </a:p>
        </p:txBody>
      </p:sp>
      <p:grpSp>
        <p:nvGrpSpPr>
          <p:cNvPr id="2" name="Group 46">
            <a:extLst>
              <a:ext uri="{FF2B5EF4-FFF2-40B4-BE49-F238E27FC236}">
                <a16:creationId xmlns:a16="http://schemas.microsoft.com/office/drawing/2014/main" id="{4B45FCCD-4EC6-E006-619D-521A608073F7}"/>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6968EA0C-A8B2-6600-D6D5-9DA14E52CDCB}"/>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B9D676F1-8055-064A-D780-3194A6FE3B56}"/>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A3E7827B-D4B9-55AF-B67B-28585B580CE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14BE10B6-291F-26BC-0AFB-99D2F10CAC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140B5B4F-F1D0-930B-6716-A3A920488B59}"/>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C02E5C32-F6B4-40E5-B6D2-FD86F5CF159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23CA5642-ABC1-9A33-A9CD-9E206C0D3E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20F1538E-3803-AE50-CBA5-999FB564360C}"/>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3B20A204-2340-EFB3-A937-C0428CB2EE7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6546BC17-BAB6-5FB7-7385-65E747FE16E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743D1301-93D4-4CAA-E459-571370186874}"/>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F7A5BD93-B33F-EA94-9FF7-060D3EA855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77AEDA31-9B73-F5CA-AB65-F8729082B1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1DBEA388-20CF-36BB-0F4E-2E01709E9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696D49B1-FDF1-F638-AD8E-29478C9D0B35}"/>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e diagram illustrates a neural network architecture, depicting the input, hidden, and output layers.&#10;&#10;AI-generated content may be incorrect.">
            <a:extLst>
              <a:ext uri="{FF2B5EF4-FFF2-40B4-BE49-F238E27FC236}">
                <a16:creationId xmlns:a16="http://schemas.microsoft.com/office/drawing/2014/main" id="{783511FE-447F-4F53-383F-3BCFE43A593E}"/>
              </a:ext>
            </a:extLst>
          </p:cNvPr>
          <p:cNvPicPr>
            <a:picLocks noChangeAspect="1"/>
          </p:cNvPicPr>
          <p:nvPr/>
        </p:nvPicPr>
        <p:blipFill>
          <a:blip r:embed="rId3"/>
          <a:stretch>
            <a:fillRect/>
          </a:stretch>
        </p:blipFill>
        <p:spPr>
          <a:xfrm>
            <a:off x="533400" y="1295400"/>
            <a:ext cx="6569075" cy="3063465"/>
          </a:xfrm>
          <a:prstGeom prst="rect">
            <a:avLst/>
          </a:prstGeom>
        </p:spPr>
      </p:pic>
      <p:pic>
        <p:nvPicPr>
          <p:cNvPr id="21" name="Picture 20" descr="The provided text details the specifications of a feed-forward multi-layer artificial neural network (ANN), including input and output configurations, hidden layers, neurons per layer, loss function, performance metrics, data division, batch size, number of training epochs, learning rate, optimizer, and activation function.&#10;&#10;AI-generated content may be incorrect.">
            <a:extLst>
              <a:ext uri="{FF2B5EF4-FFF2-40B4-BE49-F238E27FC236}">
                <a16:creationId xmlns:a16="http://schemas.microsoft.com/office/drawing/2014/main" id="{0C4A9E0A-525A-D470-5A4C-9FD58771EDB6}"/>
              </a:ext>
            </a:extLst>
          </p:cNvPr>
          <p:cNvPicPr>
            <a:picLocks noChangeAspect="1"/>
          </p:cNvPicPr>
          <p:nvPr/>
        </p:nvPicPr>
        <p:blipFill>
          <a:blip r:embed="rId4"/>
          <a:stretch>
            <a:fillRect/>
          </a:stretch>
        </p:blipFill>
        <p:spPr>
          <a:xfrm>
            <a:off x="1981200" y="2571616"/>
            <a:ext cx="6629400" cy="4181475"/>
          </a:xfrm>
          <a:prstGeom prst="rect">
            <a:avLst/>
          </a:prstGeom>
        </p:spPr>
      </p:pic>
    </p:spTree>
    <p:extLst>
      <p:ext uri="{BB962C8B-B14F-4D97-AF65-F5344CB8AC3E}">
        <p14:creationId xmlns:p14="http://schemas.microsoft.com/office/powerpoint/2010/main" val="88126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BECC0E3-6BB4-B91D-59C1-56650BED587C}"/>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487BA830-D5DE-5DD4-CF1C-E99EEA171322}"/>
              </a:ext>
            </a:extLst>
          </p:cNvPr>
          <p:cNvSpPr>
            <a:spLocks noGrp="1" noChangeArrowheads="1"/>
          </p:cNvSpPr>
          <p:nvPr>
            <p:ph type="title"/>
          </p:nvPr>
        </p:nvSpPr>
        <p:spPr>
          <a:xfrm>
            <a:off x="304800" y="304800"/>
            <a:ext cx="7772400" cy="533400"/>
          </a:xfrm>
        </p:spPr>
        <p:txBody>
          <a:bodyPr/>
          <a:lstStyle/>
          <a:p>
            <a:r>
              <a:rPr lang="en-US" altLang="en-US" sz="2800" dirty="0"/>
              <a:t>Epoch in ML</a:t>
            </a:r>
          </a:p>
        </p:txBody>
      </p:sp>
      <p:grpSp>
        <p:nvGrpSpPr>
          <p:cNvPr id="2" name="Group 46">
            <a:extLst>
              <a:ext uri="{FF2B5EF4-FFF2-40B4-BE49-F238E27FC236}">
                <a16:creationId xmlns:a16="http://schemas.microsoft.com/office/drawing/2014/main" id="{40D6106D-EE90-58EF-2F3B-411773318E38}"/>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52269B4A-D053-DA17-55B3-2F24B6E40185}"/>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DA11E894-1AFE-43B9-27AA-2ED2B29DBD47}"/>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F82C958D-C896-485C-6AEA-55AF5FAC089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7D572390-3974-AA0B-C7DA-0C2AF80D9F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A5143527-F9E1-AD54-79B1-DA479A61D6B3}"/>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877846B4-17C7-59BF-D5F5-2D995BF53A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E9980174-AB9A-3A5C-808F-FBEDB617221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1DE12421-E159-0795-3A7F-0B48F1A9A40C}"/>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17DC97C3-EA9C-1214-1BC8-9742B2D37EB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7E0EA6F9-6EA0-E7CD-CDBF-331DA913156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06E9700F-672B-8283-540B-A371B0D29CEF}"/>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1484309B-76B0-6249-B8BD-D5CA229101D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5E397FB1-49A4-E3ED-31A9-E4E23C52C7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219B2AC1-4DF0-57EE-075C-2D3AFD9F2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F292FAAC-C63F-BC1C-4E67-9EE7F4FC9EC8}"/>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e diagram illustrates a training process for a machine learning model, showing how data is passed through the model for multiple epochs, with model updates occurring after each batch.&#10;&#10;AI-generated content may be incorrect.">
            <a:extLst>
              <a:ext uri="{FF2B5EF4-FFF2-40B4-BE49-F238E27FC236}">
                <a16:creationId xmlns:a16="http://schemas.microsoft.com/office/drawing/2014/main" id="{4CAD9304-C0E5-9B30-381B-CD0781EA7C0A}"/>
              </a:ext>
            </a:extLst>
          </p:cNvPr>
          <p:cNvPicPr>
            <a:picLocks noChangeAspect="1"/>
          </p:cNvPicPr>
          <p:nvPr/>
        </p:nvPicPr>
        <p:blipFill>
          <a:blip r:embed="rId3"/>
          <a:stretch>
            <a:fillRect/>
          </a:stretch>
        </p:blipFill>
        <p:spPr>
          <a:xfrm>
            <a:off x="394986" y="1890713"/>
            <a:ext cx="8430228" cy="3329940"/>
          </a:xfrm>
          <a:prstGeom prst="rect">
            <a:avLst/>
          </a:prstGeom>
        </p:spPr>
      </p:pic>
    </p:spTree>
    <p:extLst>
      <p:ext uri="{BB962C8B-B14F-4D97-AF65-F5344CB8AC3E}">
        <p14:creationId xmlns:p14="http://schemas.microsoft.com/office/powerpoint/2010/main" val="37160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0B5B1D7-8003-5A73-8E92-B7F19D945283}"/>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F978B60F-9131-32A2-D3F5-D4875E37CD90}"/>
              </a:ext>
            </a:extLst>
          </p:cNvPr>
          <p:cNvSpPr>
            <a:spLocks noGrp="1" noChangeArrowheads="1"/>
          </p:cNvSpPr>
          <p:nvPr>
            <p:ph type="title"/>
          </p:nvPr>
        </p:nvSpPr>
        <p:spPr>
          <a:xfrm>
            <a:off x="304800" y="304800"/>
            <a:ext cx="7772400" cy="533400"/>
          </a:xfrm>
        </p:spPr>
        <p:txBody>
          <a:bodyPr/>
          <a:lstStyle/>
          <a:p>
            <a:r>
              <a:rPr lang="en-US" altLang="en-US" sz="2800" dirty="0"/>
              <a:t>Selection of Number of Epochs</a:t>
            </a:r>
          </a:p>
        </p:txBody>
      </p:sp>
      <p:grpSp>
        <p:nvGrpSpPr>
          <p:cNvPr id="2" name="Group 46">
            <a:extLst>
              <a:ext uri="{FF2B5EF4-FFF2-40B4-BE49-F238E27FC236}">
                <a16:creationId xmlns:a16="http://schemas.microsoft.com/office/drawing/2014/main" id="{D1667502-E63D-95D9-BAA4-A22BE6999E3D}"/>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026C4151-629E-93A7-A782-2B194150092D}"/>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4767627E-C6F5-16C3-30F6-2457BDC00B25}"/>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5179CB89-9714-FB1D-D96B-B6ABE0F894D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13D6C590-2F6A-29FE-D57B-E9DB336584D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836D0559-DEB0-9C7D-7A40-60A4FE9524D3}"/>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90E499A6-0E50-71D9-BB31-E7050D5B010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6C9E912A-E5BF-D2D1-16D3-F70DFFB740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F2086306-70AC-811D-EC61-EEB740124C7E}"/>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5462272E-CCE0-D054-84C0-03EC45CD21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B378DCB4-842E-E44B-C396-D79AFE2000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CCC5A565-501B-429B-3436-79AF18AE60DC}"/>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9A74FF51-CFF3-13A5-36B1-9E501309BB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70868465-057C-3509-F7BE-9978860A666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588DEF38-D6D6-2B5D-20F8-C2A56FE01A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087A2138-9D50-D9AD-DF73-A4DF3315487C}"/>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e image depicts a graph showing the error metric (MAE) against the number of epochs for a machine learning model during training and validation.&#10;&#10;AI-generated content may be incorrect.">
            <a:extLst>
              <a:ext uri="{FF2B5EF4-FFF2-40B4-BE49-F238E27FC236}">
                <a16:creationId xmlns:a16="http://schemas.microsoft.com/office/drawing/2014/main" id="{20AD9116-9AAA-7C19-1D3E-EE6DAD3DCE05}"/>
              </a:ext>
            </a:extLst>
          </p:cNvPr>
          <p:cNvPicPr>
            <a:picLocks noChangeAspect="1"/>
          </p:cNvPicPr>
          <p:nvPr/>
        </p:nvPicPr>
        <p:blipFill>
          <a:blip r:embed="rId3"/>
          <a:stretch>
            <a:fillRect/>
          </a:stretch>
        </p:blipFill>
        <p:spPr>
          <a:xfrm>
            <a:off x="509451" y="1128713"/>
            <a:ext cx="7491549" cy="5043572"/>
          </a:xfrm>
          <a:prstGeom prst="rect">
            <a:avLst/>
          </a:prstGeom>
        </p:spPr>
      </p:pic>
    </p:spTree>
    <p:extLst>
      <p:ext uri="{BB962C8B-B14F-4D97-AF65-F5344CB8AC3E}">
        <p14:creationId xmlns:p14="http://schemas.microsoft.com/office/powerpoint/2010/main" val="232147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FAC98AB-B87D-C6BE-8A7E-39091E4F4D56}"/>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0EAB5974-3C76-0CB2-3DAF-7E038D2E7403}"/>
              </a:ext>
            </a:extLst>
          </p:cNvPr>
          <p:cNvSpPr>
            <a:spLocks noGrp="1" noChangeArrowheads="1"/>
          </p:cNvSpPr>
          <p:nvPr>
            <p:ph type="title"/>
          </p:nvPr>
        </p:nvSpPr>
        <p:spPr>
          <a:xfrm>
            <a:off x="304800" y="304800"/>
            <a:ext cx="7772400" cy="533400"/>
          </a:xfrm>
        </p:spPr>
        <p:txBody>
          <a:bodyPr/>
          <a:lstStyle/>
          <a:p>
            <a:r>
              <a:rPr lang="en-US" altLang="en-US" sz="2800" dirty="0"/>
              <a:t>Optimal HSS using Objective 1</a:t>
            </a:r>
          </a:p>
        </p:txBody>
      </p:sp>
      <p:grpSp>
        <p:nvGrpSpPr>
          <p:cNvPr id="2" name="Group 46">
            <a:extLst>
              <a:ext uri="{FF2B5EF4-FFF2-40B4-BE49-F238E27FC236}">
                <a16:creationId xmlns:a16="http://schemas.microsoft.com/office/drawing/2014/main" id="{5D51A3BE-0C0B-EAD4-7662-4F3587E5016A}"/>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C0A563F3-E2CC-6203-E294-599590FE34D0}"/>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D10AB491-8A57-E6AD-1A3D-0770FAC8792C}"/>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5CCCF3A6-47ED-BDF5-1352-B88F8CC50C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94FEB11B-895E-DFCA-E3E0-E4CED70770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1898766A-6824-C3ED-23BE-36D605ABB6AF}"/>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501BE354-E04A-6DB6-26EA-420E1DAEAD2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13EF452A-1C0C-5F55-3D98-46BF8AA359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180DF149-D540-5DD0-225B-7C445CF95DD4}"/>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3DF5048F-4F8E-32A3-DA01-BDA0B1360B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BCC5EC39-3B7F-CACD-3F4A-6F4D2D37D9C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D692B00C-358E-DF49-59D9-355230F318DA}"/>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2ACD3AF7-4C42-B875-9281-CA13A196094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CD227106-E321-45FC-82CE-ADD6FF3AE9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3E290A33-B045-1754-719D-EB7823A3E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8F655CEE-3B01-2E44-867F-3B63DC610E5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is is a scatter plot showing the relationship between heat sink number and the corresponding h/AP value, which could represent a property like thermal conductivity, with values ranging from 0 to 20.&#10;&#10;AI-generated content may be incorrect.">
            <a:extLst>
              <a:ext uri="{FF2B5EF4-FFF2-40B4-BE49-F238E27FC236}">
                <a16:creationId xmlns:a16="http://schemas.microsoft.com/office/drawing/2014/main" id="{1A1851B7-18BA-067B-469A-8E7ECD681EAB}"/>
              </a:ext>
            </a:extLst>
          </p:cNvPr>
          <p:cNvPicPr>
            <a:picLocks noChangeAspect="1"/>
          </p:cNvPicPr>
          <p:nvPr/>
        </p:nvPicPr>
        <p:blipFill>
          <a:blip r:embed="rId3"/>
          <a:stretch>
            <a:fillRect/>
          </a:stretch>
        </p:blipFill>
        <p:spPr>
          <a:xfrm>
            <a:off x="283663" y="1103811"/>
            <a:ext cx="8549987" cy="5220789"/>
          </a:xfrm>
          <a:prstGeom prst="rect">
            <a:avLst/>
          </a:prstGeom>
        </p:spPr>
      </p:pic>
      <mc:AlternateContent xmlns:mc="http://schemas.openxmlformats.org/markup-compatibility/2006">
        <mc:Choice xmlns:p14="http://schemas.microsoft.com/office/powerpoint/2010/main" Requires="p14">
          <p:contentPart p14:bwMode="auto" r:id="rId4">
            <p14:nvContentPartPr>
              <p14:cNvPr id="18" name="Ink 17">
                <a:extLst>
                  <a:ext uri="{FF2B5EF4-FFF2-40B4-BE49-F238E27FC236}">
                    <a16:creationId xmlns:a16="http://schemas.microsoft.com/office/drawing/2014/main" id="{1480E06B-E9D3-24A8-088B-9714E97F4A40}"/>
                  </a:ext>
                </a:extLst>
              </p14:cNvPr>
              <p14:cNvContentPartPr/>
              <p14:nvPr/>
            </p14:nvContentPartPr>
            <p14:xfrm>
              <a:off x="1175040" y="1980000"/>
              <a:ext cx="2796840" cy="3226680"/>
            </p14:xfrm>
          </p:contentPart>
        </mc:Choice>
        <mc:Fallback>
          <p:pic>
            <p:nvPicPr>
              <p:cNvPr id="18" name="Ink 17">
                <a:extLst>
                  <a:ext uri="{FF2B5EF4-FFF2-40B4-BE49-F238E27FC236}">
                    <a16:creationId xmlns:a16="http://schemas.microsoft.com/office/drawing/2014/main" id="{1480E06B-E9D3-24A8-088B-9714E97F4A40}"/>
                  </a:ext>
                </a:extLst>
              </p:cNvPr>
              <p:cNvPicPr/>
              <p:nvPr/>
            </p:nvPicPr>
            <p:blipFill>
              <a:blip r:embed="rId5"/>
              <a:stretch>
                <a:fillRect/>
              </a:stretch>
            </p:blipFill>
            <p:spPr>
              <a:xfrm>
                <a:off x="1165680" y="1970640"/>
                <a:ext cx="2815560" cy="3245400"/>
              </a:xfrm>
              <a:prstGeom prst="rect">
                <a:avLst/>
              </a:prstGeom>
            </p:spPr>
          </p:pic>
        </mc:Fallback>
      </mc:AlternateContent>
    </p:spTree>
    <p:extLst>
      <p:ext uri="{BB962C8B-B14F-4D97-AF65-F5344CB8AC3E}">
        <p14:creationId xmlns:p14="http://schemas.microsoft.com/office/powerpoint/2010/main" val="2034531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AA190BB-1792-95EF-2FE5-509F899890E1}"/>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C0FAD353-0F48-7330-1A43-EAC8FE4842CF}"/>
              </a:ext>
            </a:extLst>
          </p:cNvPr>
          <p:cNvSpPr>
            <a:spLocks noGrp="1" noChangeArrowheads="1"/>
          </p:cNvSpPr>
          <p:nvPr>
            <p:ph type="title"/>
          </p:nvPr>
        </p:nvSpPr>
        <p:spPr>
          <a:xfrm>
            <a:off x="304800" y="304800"/>
            <a:ext cx="7772400" cy="533400"/>
          </a:xfrm>
        </p:spPr>
        <p:txBody>
          <a:bodyPr/>
          <a:lstStyle/>
          <a:p>
            <a:r>
              <a:rPr lang="en-IN" sz="2800" dirty="0"/>
              <a:t>Geometrical parameters of HSs </a:t>
            </a:r>
            <a:endParaRPr lang="en-US" altLang="en-US" sz="2800" dirty="0"/>
          </a:p>
        </p:txBody>
      </p:sp>
      <p:grpSp>
        <p:nvGrpSpPr>
          <p:cNvPr id="2" name="Group 46">
            <a:extLst>
              <a:ext uri="{FF2B5EF4-FFF2-40B4-BE49-F238E27FC236}">
                <a16:creationId xmlns:a16="http://schemas.microsoft.com/office/drawing/2014/main" id="{B9ED6ACF-43AF-C013-3FAD-0026E72CAC67}"/>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C507AA2F-81CA-9698-3124-D41BCB6E9730}"/>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7F14D875-E60D-3CC8-36DB-FF7BE9C8E2DF}"/>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DBCCD70F-36F0-F16B-5CAD-4CFED5BCE4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4204B9D0-F252-1202-E92C-2CCA8E68E6B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398B88B7-080B-BE73-ED76-4FE4C3C76F68}"/>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DE55E90B-DB6E-BCE7-7B1F-669DAB6C53E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6C9EA9B3-EEAA-AE0A-8682-864C869B9C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0F9E42C8-C282-A0ED-F10E-710ED31A4BC2}"/>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CED56E51-14D7-EE66-6613-D0FD99F033F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E48AA963-F6B5-0A4A-8083-CB4D934F84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9F860317-B13D-5E07-F176-578A28B9ADC3}"/>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AEC26BC7-8DDF-6BDC-DE12-D76F267F04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53E837CB-10E7-B935-AE45-D32890633F3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A9B3E2DE-3D51-4516-2B4E-D781C95983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03BBDFC1-1597-61BC-B116-77737C781BD5}"/>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e provided text appears to be a data table or list detailing measurements of object dimensions, specifically height (H in mm) and number (N), with some repetitive entries suggesting a pattern or a repeated measurement.&#10;&#10;AI-generated content may be incorrect.">
            <a:extLst>
              <a:ext uri="{FF2B5EF4-FFF2-40B4-BE49-F238E27FC236}">
                <a16:creationId xmlns:a16="http://schemas.microsoft.com/office/drawing/2014/main" id="{F260B90F-35CA-3528-67E1-8C62E7B6C4B9}"/>
              </a:ext>
            </a:extLst>
          </p:cNvPr>
          <p:cNvPicPr>
            <a:picLocks noChangeAspect="1"/>
          </p:cNvPicPr>
          <p:nvPr/>
        </p:nvPicPr>
        <p:blipFill>
          <a:blip r:embed="rId3"/>
          <a:stretch>
            <a:fillRect/>
          </a:stretch>
        </p:blipFill>
        <p:spPr>
          <a:xfrm>
            <a:off x="381000" y="914400"/>
            <a:ext cx="8001000" cy="5562600"/>
          </a:xfrm>
          <a:prstGeom prst="rect">
            <a:avLst/>
          </a:prstGeom>
        </p:spPr>
      </p:pic>
      <mc:AlternateContent xmlns:mc="http://schemas.openxmlformats.org/markup-compatibility/2006">
        <mc:Choice xmlns:p14="http://schemas.microsoft.com/office/powerpoint/2010/main" Requires="p14">
          <p:contentPart p14:bwMode="auto" r:id="rId4">
            <p14:nvContentPartPr>
              <p14:cNvPr id="18" name="Ink 17">
                <a:extLst>
                  <a:ext uri="{FF2B5EF4-FFF2-40B4-BE49-F238E27FC236}">
                    <a16:creationId xmlns:a16="http://schemas.microsoft.com/office/drawing/2014/main" id="{3F5CC57B-D137-B967-84C6-8B28EA2925CF}"/>
                  </a:ext>
                </a:extLst>
              </p14:cNvPr>
              <p14:cNvContentPartPr/>
              <p14:nvPr/>
            </p14:nvContentPartPr>
            <p14:xfrm>
              <a:off x="650520" y="1607400"/>
              <a:ext cx="6923880" cy="1933560"/>
            </p14:xfrm>
          </p:contentPart>
        </mc:Choice>
        <mc:Fallback>
          <p:pic>
            <p:nvPicPr>
              <p:cNvPr id="18" name="Ink 17">
                <a:extLst>
                  <a:ext uri="{FF2B5EF4-FFF2-40B4-BE49-F238E27FC236}">
                    <a16:creationId xmlns:a16="http://schemas.microsoft.com/office/drawing/2014/main" id="{3F5CC57B-D137-B967-84C6-8B28EA2925CF}"/>
                  </a:ext>
                </a:extLst>
              </p:cNvPr>
              <p:cNvPicPr/>
              <p:nvPr/>
            </p:nvPicPr>
            <p:blipFill>
              <a:blip r:embed="rId5"/>
              <a:stretch>
                <a:fillRect/>
              </a:stretch>
            </p:blipFill>
            <p:spPr>
              <a:xfrm>
                <a:off x="641160" y="1598040"/>
                <a:ext cx="6942600" cy="1952280"/>
              </a:xfrm>
              <a:prstGeom prst="rect">
                <a:avLst/>
              </a:prstGeom>
            </p:spPr>
          </p:pic>
        </mc:Fallback>
      </mc:AlternateContent>
    </p:spTree>
    <p:extLst>
      <p:ext uri="{BB962C8B-B14F-4D97-AF65-F5344CB8AC3E}">
        <p14:creationId xmlns:p14="http://schemas.microsoft.com/office/powerpoint/2010/main" val="184342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AB9C68A-67E1-52E9-8824-2FE123956408}"/>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8A8D2139-4A12-EBDB-4C5A-8D806F399400}"/>
              </a:ext>
            </a:extLst>
          </p:cNvPr>
          <p:cNvSpPr>
            <a:spLocks noGrp="1" noChangeArrowheads="1"/>
          </p:cNvSpPr>
          <p:nvPr>
            <p:ph type="title"/>
          </p:nvPr>
        </p:nvSpPr>
        <p:spPr>
          <a:xfrm>
            <a:off x="304800" y="304800"/>
            <a:ext cx="6629400" cy="533400"/>
          </a:xfrm>
        </p:spPr>
        <p:txBody>
          <a:bodyPr/>
          <a:lstStyle/>
          <a:p>
            <a:r>
              <a:rPr lang="en-IN" sz="2800" dirty="0"/>
              <a:t>Re for optimized HSs based on objective 1</a:t>
            </a:r>
            <a:endParaRPr lang="en-US" altLang="en-US" sz="2800" dirty="0"/>
          </a:p>
        </p:txBody>
      </p:sp>
      <p:grpSp>
        <p:nvGrpSpPr>
          <p:cNvPr id="2" name="Group 46">
            <a:extLst>
              <a:ext uri="{FF2B5EF4-FFF2-40B4-BE49-F238E27FC236}">
                <a16:creationId xmlns:a16="http://schemas.microsoft.com/office/drawing/2014/main" id="{D4340D34-9227-7A18-06FA-C4EAB61C08C4}"/>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3C4FB1ED-5CB4-709C-609F-0B17A6711327}"/>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7B6E6A02-3A79-5185-ABB9-BBD4B5EF3A88}"/>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DD0395C8-2C36-95FB-5E8B-5D88E023829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A886497F-293C-7D41-CC2D-AC18A15719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0A58B40A-8A32-1BBF-9A71-5C3EE5F922E4}"/>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6E29C6BD-8889-DB7A-7AFA-E82CAB440C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34EFC1DD-4EE4-F803-B0D5-B9DDA0D5A5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B98FC855-113C-E530-7FC7-BCFD1C9628F6}"/>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777C2C15-C8A3-0DA0-648A-A7AD8CF88B0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38950F05-4ABD-98ED-94AE-AA9AE42FD15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86397C2A-B4E0-646D-CBA4-22224A378FF9}"/>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EAC552BE-359F-6A9A-2FF2-CC3DFA97D2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9B6D4E75-F276-CB26-62C7-EB4F04D943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47C8C532-5249-30F4-3037-0628BFA37F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DEE86594-255F-81C6-0603-CDC264A70E9A}"/>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e diagram represents a linear relationship between the number of heat sinks and a corresponding value, likely temperature or another metric, increasing as the number of heat sinks increases.&#10;&#10;AI-generated content may be incorrect.">
            <a:extLst>
              <a:ext uri="{FF2B5EF4-FFF2-40B4-BE49-F238E27FC236}">
                <a16:creationId xmlns:a16="http://schemas.microsoft.com/office/drawing/2014/main" id="{A85326B9-3DED-00F7-EF14-D9B3A4D312F4}"/>
              </a:ext>
            </a:extLst>
          </p:cNvPr>
          <p:cNvPicPr>
            <a:picLocks noChangeAspect="1"/>
          </p:cNvPicPr>
          <p:nvPr/>
        </p:nvPicPr>
        <p:blipFill>
          <a:blip r:embed="rId3"/>
          <a:stretch>
            <a:fillRect/>
          </a:stretch>
        </p:blipFill>
        <p:spPr>
          <a:xfrm>
            <a:off x="533400" y="1177834"/>
            <a:ext cx="8086117" cy="4994366"/>
          </a:xfrm>
          <a:prstGeom prst="rect">
            <a:avLst/>
          </a:prstGeom>
        </p:spPr>
      </p:pic>
    </p:spTree>
    <p:extLst>
      <p:ext uri="{BB962C8B-B14F-4D97-AF65-F5344CB8AC3E}">
        <p14:creationId xmlns:p14="http://schemas.microsoft.com/office/powerpoint/2010/main" val="20441693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BFD22F5-F57A-587D-B8F2-BFEBC377F286}"/>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CE6D0087-C530-9679-DD65-8FF52C07EC6A}"/>
              </a:ext>
            </a:extLst>
          </p:cNvPr>
          <p:cNvSpPr>
            <a:spLocks noGrp="1" noChangeArrowheads="1"/>
          </p:cNvSpPr>
          <p:nvPr>
            <p:ph type="title"/>
          </p:nvPr>
        </p:nvSpPr>
        <p:spPr>
          <a:xfrm>
            <a:off x="304800" y="304800"/>
            <a:ext cx="7772400" cy="533400"/>
          </a:xfrm>
        </p:spPr>
        <p:txBody>
          <a:bodyPr/>
          <a:lstStyle/>
          <a:p>
            <a:r>
              <a:rPr lang="en-IN" sz="2800" dirty="0"/>
              <a:t>HSs Based on Objective 2 </a:t>
            </a:r>
            <a:endParaRPr lang="en-US" altLang="en-US" sz="2800" dirty="0"/>
          </a:p>
        </p:txBody>
      </p:sp>
      <p:grpSp>
        <p:nvGrpSpPr>
          <p:cNvPr id="2" name="Group 46">
            <a:extLst>
              <a:ext uri="{FF2B5EF4-FFF2-40B4-BE49-F238E27FC236}">
                <a16:creationId xmlns:a16="http://schemas.microsoft.com/office/drawing/2014/main" id="{563898ED-F44D-40C7-A274-E2B6571194C4}"/>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A18BA11B-D2DC-3675-A01F-7100B273142E}"/>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0AFF85CF-1B3F-DBDD-D27B-A0A82379F15C}"/>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5A127AD0-9778-C0C3-5C91-93CCCE13B5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2BA802EB-4850-87B1-9481-0653DB116E2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6860E285-4436-7DE7-3518-F4147EB02E04}"/>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A5FCC8EB-670A-5541-169A-FD0DA43C366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0FFB90E3-DB9F-8383-1E42-7A468633DF9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7BB2D65E-5BFD-8216-1473-8AFCA7BE0A3D}"/>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5DFE9956-6127-68E2-EC73-0D797D8A8ED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7A0FF062-F740-9E0A-DEAE-683845E41D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4282EE72-8102-6F8E-2213-94EF3633387B}"/>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B4A9AA99-B2F7-0320-BB2F-FA0D66A6F74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8D247C47-BB78-4586-1A8F-A0B7DAC827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B4D8596B-62EC-5397-9896-36B0AC549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B496A5AD-D039-5C18-3E34-1DE74F7425DD}"/>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is is a scatter plot illustrating the relationship between heat sink number and thermal conductance, with values on the y-axis (W/m^2.K.Pa) and on the x-axis indicating heat sink identifiers.&#10;&#10;AI-generated content may be incorrect.">
            <a:extLst>
              <a:ext uri="{FF2B5EF4-FFF2-40B4-BE49-F238E27FC236}">
                <a16:creationId xmlns:a16="http://schemas.microsoft.com/office/drawing/2014/main" id="{A77C3312-2D21-89F1-EE0C-3A76A361DFBF}"/>
              </a:ext>
            </a:extLst>
          </p:cNvPr>
          <p:cNvPicPr>
            <a:picLocks noChangeAspect="1"/>
          </p:cNvPicPr>
          <p:nvPr/>
        </p:nvPicPr>
        <p:blipFill>
          <a:blip r:embed="rId3"/>
          <a:stretch>
            <a:fillRect/>
          </a:stretch>
        </p:blipFill>
        <p:spPr>
          <a:xfrm>
            <a:off x="566373" y="1292836"/>
            <a:ext cx="7831929" cy="4726963"/>
          </a:xfrm>
          <a:prstGeom prst="rect">
            <a:avLst/>
          </a:prstGeom>
        </p:spPr>
      </p:pic>
      <mc:AlternateContent xmlns:mc="http://schemas.openxmlformats.org/markup-compatibility/2006">
        <mc:Choice xmlns:p14="http://schemas.microsoft.com/office/powerpoint/2010/main" Requires="p14">
          <p:contentPart p14:bwMode="auto" r:id="rId4">
            <p14:nvContentPartPr>
              <p14:cNvPr id="18" name="Ink 17">
                <a:extLst>
                  <a:ext uri="{FF2B5EF4-FFF2-40B4-BE49-F238E27FC236}">
                    <a16:creationId xmlns:a16="http://schemas.microsoft.com/office/drawing/2014/main" id="{0A705A63-F2CE-E8F5-54B6-74F2F74897A3}"/>
                  </a:ext>
                </a:extLst>
              </p14:cNvPr>
              <p14:cNvContentPartPr/>
              <p14:nvPr/>
            </p14:nvContentPartPr>
            <p14:xfrm>
              <a:off x="1319760" y="1720080"/>
              <a:ext cx="763560" cy="635040"/>
            </p14:xfrm>
          </p:contentPart>
        </mc:Choice>
        <mc:Fallback>
          <p:pic>
            <p:nvPicPr>
              <p:cNvPr id="18" name="Ink 17">
                <a:extLst>
                  <a:ext uri="{FF2B5EF4-FFF2-40B4-BE49-F238E27FC236}">
                    <a16:creationId xmlns:a16="http://schemas.microsoft.com/office/drawing/2014/main" id="{0A705A63-F2CE-E8F5-54B6-74F2F74897A3}"/>
                  </a:ext>
                </a:extLst>
              </p:cNvPr>
              <p:cNvPicPr/>
              <p:nvPr/>
            </p:nvPicPr>
            <p:blipFill>
              <a:blip r:embed="rId5"/>
              <a:stretch>
                <a:fillRect/>
              </a:stretch>
            </p:blipFill>
            <p:spPr>
              <a:xfrm>
                <a:off x="1310400" y="1710720"/>
                <a:ext cx="782280" cy="653760"/>
              </a:xfrm>
              <a:prstGeom prst="rect">
                <a:avLst/>
              </a:prstGeom>
            </p:spPr>
          </p:pic>
        </mc:Fallback>
      </mc:AlternateContent>
    </p:spTree>
    <p:extLst>
      <p:ext uri="{BB962C8B-B14F-4D97-AF65-F5344CB8AC3E}">
        <p14:creationId xmlns:p14="http://schemas.microsoft.com/office/powerpoint/2010/main" val="3948682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F0BD9DC-9827-86C6-B678-3D290BD8E674}"/>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0516A178-7EF8-21A8-6CFF-CB458FBE4D75}"/>
              </a:ext>
            </a:extLst>
          </p:cNvPr>
          <p:cNvSpPr>
            <a:spLocks noGrp="1" noChangeArrowheads="1"/>
          </p:cNvSpPr>
          <p:nvPr>
            <p:ph type="title"/>
          </p:nvPr>
        </p:nvSpPr>
        <p:spPr>
          <a:xfrm>
            <a:off x="304800" y="304800"/>
            <a:ext cx="7772400" cy="533400"/>
          </a:xfrm>
        </p:spPr>
        <p:txBody>
          <a:bodyPr/>
          <a:lstStyle/>
          <a:p>
            <a:r>
              <a:rPr lang="en-IN" sz="2800" dirty="0"/>
              <a:t>Geometrical parameters of HSs </a:t>
            </a:r>
            <a:endParaRPr lang="en-US" altLang="en-US" sz="2800" dirty="0"/>
          </a:p>
        </p:txBody>
      </p:sp>
      <p:grpSp>
        <p:nvGrpSpPr>
          <p:cNvPr id="2" name="Group 46">
            <a:extLst>
              <a:ext uri="{FF2B5EF4-FFF2-40B4-BE49-F238E27FC236}">
                <a16:creationId xmlns:a16="http://schemas.microsoft.com/office/drawing/2014/main" id="{9637EC29-24D8-3004-16F2-2C498EF72F98}"/>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4A5F7418-2EA2-15E1-CB4B-B3129ECA0CDF}"/>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06220D40-A672-D5B7-7F8A-6EDCF5BBF8EA}"/>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528CA245-B581-9E79-E6BF-960956E33DF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188F66DC-1C87-583A-E2C1-E43815DFDF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AF89A0D9-95CE-4BEB-87D4-3FD47E0AE175}"/>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5FE91B87-E72B-092E-5124-8ACF9413F0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8F547EC7-A578-0EE3-EA47-7CD4E1D795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22F23062-14FF-17F6-A99A-1CFAC09529C8}"/>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84958EBA-B1DE-6161-295B-962A5B59D2E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F2136D5F-BC2D-0B8B-B0B0-A6E4212A81E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A3E4CE75-FD9C-0C51-2284-8DAAF8F93941}"/>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D5FE69F0-53AB-DE81-522C-DFFA6671A5A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1B1563D2-5B68-71A5-A5EC-81130C33754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F9C254CD-4229-F0E5-8833-6795299DC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1D49F619-7539-ADBB-9E24-2A430B1346DC}"/>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Picture 20" descr="The provided text appears to be a table or list detailing various measurements of object dimensions (N, H(mm), and ty(mm)) at different intervals. Each line seems to represent a set of values corresponding to different object instances.&#10;&#10;AI-generated content may be incorrect.">
            <a:extLst>
              <a:ext uri="{FF2B5EF4-FFF2-40B4-BE49-F238E27FC236}">
                <a16:creationId xmlns:a16="http://schemas.microsoft.com/office/drawing/2014/main" id="{7F3172A0-AC1F-9AF1-7C3E-56D03BC9FE3F}"/>
              </a:ext>
            </a:extLst>
          </p:cNvPr>
          <p:cNvPicPr>
            <a:picLocks noChangeAspect="1"/>
          </p:cNvPicPr>
          <p:nvPr/>
        </p:nvPicPr>
        <p:blipFill>
          <a:blip r:embed="rId3"/>
          <a:stretch>
            <a:fillRect/>
          </a:stretch>
        </p:blipFill>
        <p:spPr>
          <a:xfrm>
            <a:off x="2209800" y="1219200"/>
            <a:ext cx="5410200" cy="5429888"/>
          </a:xfrm>
          <a:prstGeom prst="rect">
            <a:avLst/>
          </a:prstGeom>
        </p:spPr>
      </p:pic>
    </p:spTree>
    <p:extLst>
      <p:ext uri="{BB962C8B-B14F-4D97-AF65-F5344CB8AC3E}">
        <p14:creationId xmlns:p14="http://schemas.microsoft.com/office/powerpoint/2010/main" val="3778035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B18DC35-B702-C907-13D0-48EBEDB72A42}"/>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69B0D70A-9A33-E15A-55FE-B171364A39FF}"/>
              </a:ext>
            </a:extLst>
          </p:cNvPr>
          <p:cNvSpPr>
            <a:spLocks noGrp="1" noChangeArrowheads="1"/>
          </p:cNvSpPr>
          <p:nvPr>
            <p:ph type="title"/>
          </p:nvPr>
        </p:nvSpPr>
        <p:spPr>
          <a:xfrm>
            <a:off x="167640" y="166687"/>
            <a:ext cx="7772400" cy="747713"/>
          </a:xfrm>
        </p:spPr>
        <p:txBody>
          <a:bodyPr/>
          <a:lstStyle/>
          <a:p>
            <a:r>
              <a:rPr lang="en-IN" sz="2800" dirty="0"/>
              <a:t>Weight Sensitive Applications</a:t>
            </a:r>
            <a:endParaRPr lang="en-US" altLang="en-US" sz="2800" dirty="0"/>
          </a:p>
        </p:txBody>
      </p:sp>
      <p:sp>
        <p:nvSpPr>
          <p:cNvPr id="18" name="Content Placeholder 17">
            <a:extLst>
              <a:ext uri="{FF2B5EF4-FFF2-40B4-BE49-F238E27FC236}">
                <a16:creationId xmlns:a16="http://schemas.microsoft.com/office/drawing/2014/main" id="{45E20117-3EAB-D806-1DF3-2A8062195D2B}"/>
              </a:ext>
            </a:extLst>
          </p:cNvPr>
          <p:cNvSpPr>
            <a:spLocks noGrp="1"/>
          </p:cNvSpPr>
          <p:nvPr>
            <p:ph idx="1"/>
          </p:nvPr>
        </p:nvSpPr>
        <p:spPr>
          <a:xfrm>
            <a:off x="367506" y="1121229"/>
            <a:ext cx="8534400" cy="4570458"/>
          </a:xfrm>
        </p:spPr>
        <p:txBody>
          <a:bodyPr/>
          <a:lstStyle/>
          <a:p>
            <a:r>
              <a:rPr lang="en-IN" sz="2400" dirty="0"/>
              <a:t>In weight-sensitive applications like aerospace, reducing the weight of a thermal management system without any penalty in the thermal performance is critical. </a:t>
            </a:r>
          </a:p>
          <a:p>
            <a:r>
              <a:rPr lang="en-IN" sz="2400" dirty="0"/>
              <a:t>Therefore, an optimization objective with a focus on weight reduction of the cooling system should be defined. The new objective, called objective 3, aims to find the lowest-weight HS at a given footprint that leads to the largest </a:t>
            </a:r>
            <a:r>
              <a:rPr lang="en-IN" sz="2400" i="1" dirty="0"/>
              <a:t>h</a:t>
            </a:r>
            <a:r>
              <a:rPr lang="en-IN" sz="2400" dirty="0"/>
              <a:t> within the maximum allowed  velocity </a:t>
            </a:r>
            <a:r>
              <a:rPr lang="en-IN" sz="2400" i="1" dirty="0"/>
              <a:t>V</a:t>
            </a:r>
            <a:r>
              <a:rPr lang="en-IN" sz="2400" i="1" baseline="-25000" dirty="0"/>
              <a:t>t</a:t>
            </a:r>
            <a:r>
              <a:rPr lang="en-IN" sz="2400" dirty="0"/>
              <a:t> . </a:t>
            </a:r>
          </a:p>
          <a:p>
            <a:r>
              <a:rPr lang="en-IN" sz="2400" dirty="0"/>
              <a:t>A percentage of change in the mass, </a:t>
            </a:r>
            <a:r>
              <a:rPr lang="en-IN" sz="2400" i="1" dirty="0"/>
              <a:t>h</a:t>
            </a:r>
            <a:r>
              <a:rPr lang="en-IN" sz="2400" dirty="0"/>
              <a:t>, and </a:t>
            </a:r>
            <a:r>
              <a:rPr lang="en-IN" sz="2400" i="1" dirty="0"/>
              <a:t>ΔP</a:t>
            </a:r>
            <a:r>
              <a:rPr lang="en-IN" sz="2400" dirty="0"/>
              <a:t> of an optimized HS at a given footprint obtained by objective 3 with respect to an optimized HS obtained by objective 2 are calculated as shown below: </a:t>
            </a:r>
          </a:p>
        </p:txBody>
      </p:sp>
      <p:grpSp>
        <p:nvGrpSpPr>
          <p:cNvPr id="2" name="Group 46">
            <a:extLst>
              <a:ext uri="{FF2B5EF4-FFF2-40B4-BE49-F238E27FC236}">
                <a16:creationId xmlns:a16="http://schemas.microsoft.com/office/drawing/2014/main" id="{004A1FE5-EB5E-3B45-60F5-8750587301B1}"/>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1A75870E-80A1-A555-5AAC-5880C747F6A6}"/>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F9ADB6D0-C3E6-1CE3-FDA4-207941581860}"/>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F86EC67E-0D8F-7DE1-F878-611B9DFF14D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4982A8E3-0444-A45E-75C2-B4F3377BEF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D9007428-0DCD-DC9D-5F60-F0C4E76A62A2}"/>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03418405-EFF4-42DD-7DE2-E729330A724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0E922D14-0F79-4B79-5512-CA09F0BB0F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7DB9D4E6-2B7F-AAFD-881A-F9245FE3BBA6}"/>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8AF25712-D2E0-F868-8213-F931D928A6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C555E35E-56D4-2B13-F991-092916145C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80D37BD4-3218-F0E5-ED6F-46FDD80897C2}"/>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A49CD643-1EDF-44BD-A938-AE9D0AD17E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DF06CC26-B94E-50E1-84F2-DC9C7383D3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9C22D446-F0A3-AB51-C56C-BFD96520F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DBC976D2-7CAB-6432-B602-386A7503E414}"/>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Picture 20" descr="The image depicts a scientific equation illustrating mass reduction, with variables Mobj,3 and Mobj,2, and a multiplication factor of 100.&#10;&#10;AI-generated content may be incorrect.">
            <a:extLst>
              <a:ext uri="{FF2B5EF4-FFF2-40B4-BE49-F238E27FC236}">
                <a16:creationId xmlns:a16="http://schemas.microsoft.com/office/drawing/2014/main" id="{7C99D238-96C2-F776-A9D9-2FBE8C48A737}"/>
              </a:ext>
            </a:extLst>
          </p:cNvPr>
          <p:cNvPicPr>
            <a:picLocks noChangeAspect="1"/>
          </p:cNvPicPr>
          <p:nvPr/>
        </p:nvPicPr>
        <p:blipFill>
          <a:blip r:embed="rId3"/>
          <a:stretch>
            <a:fillRect/>
          </a:stretch>
        </p:blipFill>
        <p:spPr>
          <a:xfrm>
            <a:off x="2839243" y="5663384"/>
            <a:ext cx="3590925" cy="895350"/>
          </a:xfrm>
          <a:prstGeom prst="rect">
            <a:avLst/>
          </a:prstGeom>
        </p:spPr>
      </p:pic>
    </p:spTree>
    <p:extLst>
      <p:ext uri="{BB962C8B-B14F-4D97-AF65-F5344CB8AC3E}">
        <p14:creationId xmlns:p14="http://schemas.microsoft.com/office/powerpoint/2010/main" val="386670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dissolv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dissolve">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dissolve">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C29CDF4-FC7E-E6AD-A917-01FE464BB55A}"/>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DB73B189-6175-BC15-0F4F-368E18661BED}"/>
              </a:ext>
            </a:extLst>
          </p:cNvPr>
          <p:cNvSpPr>
            <a:spLocks noGrp="1" noChangeArrowheads="1"/>
          </p:cNvSpPr>
          <p:nvPr>
            <p:ph type="title"/>
          </p:nvPr>
        </p:nvSpPr>
        <p:spPr>
          <a:xfrm>
            <a:off x="304800" y="304800"/>
            <a:ext cx="7772400" cy="533400"/>
          </a:xfrm>
        </p:spPr>
        <p:txBody>
          <a:bodyPr/>
          <a:lstStyle/>
          <a:p>
            <a:r>
              <a:rPr lang="en-IN" sz="2800" dirty="0"/>
              <a:t>Percentage of Reduction in Mass and </a:t>
            </a:r>
            <a:r>
              <a:rPr lang="en-IN" sz="2800" i="1" dirty="0"/>
              <a:t>h</a:t>
            </a:r>
            <a:endParaRPr lang="en-US" altLang="en-US" sz="2800" i="1" dirty="0"/>
          </a:p>
        </p:txBody>
      </p:sp>
      <p:grpSp>
        <p:nvGrpSpPr>
          <p:cNvPr id="2" name="Group 46">
            <a:extLst>
              <a:ext uri="{FF2B5EF4-FFF2-40B4-BE49-F238E27FC236}">
                <a16:creationId xmlns:a16="http://schemas.microsoft.com/office/drawing/2014/main" id="{C34D8CAD-7853-4804-5412-7EF2E6CA78B4}"/>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49E2F267-C9D9-9780-5062-A34573F1BB78}"/>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AD1135AD-AE82-0CCF-EC44-72C946286BA5}"/>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6B7F4BB7-E89E-ED1D-16EC-A52963646FF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0E5B641A-D4D3-BA47-A2EA-86E2CEC4F26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0B9F7635-771F-8CCF-871C-D716D4508ACD}"/>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7D87E41E-873E-FF32-2E9D-D309E8B8BC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49648B0F-09D2-5548-B9D5-272EE098C67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06BC34F7-71C8-8725-1F39-A8902FDD95A2}"/>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3B0CB358-0B23-1A78-F200-933C4964E1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38271AD7-AF73-A1D8-10E9-F37EF54F2E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0D818F64-C657-2C26-B680-CDC2707596EC}"/>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4891A1ED-A658-ED75-8179-FA6159EB80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76E39880-10C8-1B25-0C15-7CD919D0401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070BB633-C0D2-9319-2645-A36943EEA2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B5BD6A0A-2A7A-EE60-8D48-DD2723441ECB}"/>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e image depicts a scatter plot showing the relationship between heat sink numbers and mass reduction percentages, indicating a downward trend where higher heat sink numbers correlate with lower mass reductions.&#10;&#10;AI-generated content may be incorrect.">
            <a:extLst>
              <a:ext uri="{FF2B5EF4-FFF2-40B4-BE49-F238E27FC236}">
                <a16:creationId xmlns:a16="http://schemas.microsoft.com/office/drawing/2014/main" id="{AE4353C4-2AFB-7C7E-60C0-DB06C4C93202}"/>
              </a:ext>
            </a:extLst>
          </p:cNvPr>
          <p:cNvPicPr>
            <a:picLocks noChangeAspect="1"/>
          </p:cNvPicPr>
          <p:nvPr/>
        </p:nvPicPr>
        <p:blipFill>
          <a:blip r:embed="rId3"/>
          <a:stretch>
            <a:fillRect/>
          </a:stretch>
        </p:blipFill>
        <p:spPr>
          <a:xfrm>
            <a:off x="320674" y="1104900"/>
            <a:ext cx="8513813" cy="5143500"/>
          </a:xfrm>
          <a:prstGeom prst="rect">
            <a:avLst/>
          </a:prstGeom>
        </p:spPr>
      </p:pic>
    </p:spTree>
    <p:extLst>
      <p:ext uri="{BB962C8B-B14F-4D97-AF65-F5344CB8AC3E}">
        <p14:creationId xmlns:p14="http://schemas.microsoft.com/office/powerpoint/2010/main" val="577673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A73B6CD-CA6F-D5D0-282B-FF8E9AE82191}"/>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C38CC2BE-856C-6618-2329-A1646F177341}"/>
              </a:ext>
            </a:extLst>
          </p:cNvPr>
          <p:cNvSpPr>
            <a:spLocks noGrp="1" noChangeArrowheads="1"/>
          </p:cNvSpPr>
          <p:nvPr>
            <p:ph type="title"/>
          </p:nvPr>
        </p:nvSpPr>
        <p:spPr>
          <a:xfrm>
            <a:off x="304800" y="304800"/>
            <a:ext cx="7772400" cy="533400"/>
          </a:xfrm>
        </p:spPr>
        <p:txBody>
          <a:bodyPr/>
          <a:lstStyle/>
          <a:p>
            <a:r>
              <a:rPr lang="en-IN" sz="2800" dirty="0"/>
              <a:t>Percentage of Reduction in Mass and </a:t>
            </a:r>
            <a:r>
              <a:rPr lang="en-IN" sz="2800" i="1" dirty="0">
                <a:sym typeface="Symbol" panose="05050102010706020507" pitchFamily="18" charset="2"/>
              </a:rPr>
              <a:t>p</a:t>
            </a:r>
            <a:endParaRPr lang="en-US" altLang="en-US" sz="2800" dirty="0"/>
          </a:p>
        </p:txBody>
      </p:sp>
      <p:grpSp>
        <p:nvGrpSpPr>
          <p:cNvPr id="2" name="Group 46">
            <a:extLst>
              <a:ext uri="{FF2B5EF4-FFF2-40B4-BE49-F238E27FC236}">
                <a16:creationId xmlns:a16="http://schemas.microsoft.com/office/drawing/2014/main" id="{B8FCD427-528C-3324-A384-9EC5A82ED1AF}"/>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00404660-94CA-7C6D-8FCD-31F2B2C61218}"/>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411BD91F-C241-4C36-52EF-E44C7A603330}"/>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A97CFB25-73A4-515D-637E-5B8E0C3BED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D7C09461-BFAA-F827-9AA4-6731562597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60B76419-7724-11D2-852A-B62C608AF23B}"/>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7AA7659B-74BD-CA7E-47E9-F88B2E6AFB8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7BA82F8D-5654-D932-9D13-2D76027DA6B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957A41C3-A9A3-C7DD-3578-321D41CCFCBE}"/>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816D450C-D9B9-812E-29BE-EEE1DF929F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C802177D-9859-A079-EC53-33ADEEBEF19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9D07CD90-DA3B-F337-77D7-D25D752CEA3B}"/>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F13E9C4C-100C-B81B-B182-665D7556A0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A21C0100-B0C3-5059-5C9B-1B1DFDA306D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8369E018-1718-E8E4-8914-0AAB51F15E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80AC13CF-43E0-1058-3320-DCC2CCCF594C}"/>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descr="The graph depicts the relationship between the percentage reduction in air permeation (AP) and the corresponding mass reduction, with specific values plotted against a range of heat sink numbers.&#10;&#10;AI-generated content may be incorrect.">
            <a:extLst>
              <a:ext uri="{FF2B5EF4-FFF2-40B4-BE49-F238E27FC236}">
                <a16:creationId xmlns:a16="http://schemas.microsoft.com/office/drawing/2014/main" id="{A1049D69-1B3F-BE07-1198-D1D875624948}"/>
              </a:ext>
            </a:extLst>
          </p:cNvPr>
          <p:cNvPicPr>
            <a:picLocks noChangeAspect="1"/>
          </p:cNvPicPr>
          <p:nvPr/>
        </p:nvPicPr>
        <p:blipFill>
          <a:blip r:embed="rId3"/>
          <a:stretch>
            <a:fillRect/>
          </a:stretch>
        </p:blipFill>
        <p:spPr>
          <a:xfrm>
            <a:off x="228600" y="1081087"/>
            <a:ext cx="8935816" cy="5335588"/>
          </a:xfrm>
          <a:prstGeom prst="rect">
            <a:avLst/>
          </a:prstGeom>
        </p:spPr>
      </p:pic>
    </p:spTree>
    <p:extLst>
      <p:ext uri="{BB962C8B-B14F-4D97-AF65-F5344CB8AC3E}">
        <p14:creationId xmlns:p14="http://schemas.microsoft.com/office/powerpoint/2010/main" val="10302881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8029C46-7FEB-2E7C-4954-BF6CE34E5512}"/>
            </a:ext>
          </a:extLst>
        </p:cNvPr>
        <p:cNvGrpSpPr/>
        <p:nvPr/>
      </p:nvGrpSpPr>
      <p:grpSpPr>
        <a:xfrm>
          <a:off x="0" y="0"/>
          <a:ext cx="0" cy="0"/>
          <a:chOff x="0" y="0"/>
          <a:chExt cx="0" cy="0"/>
        </a:xfrm>
      </p:grpSpPr>
      <p:sp>
        <p:nvSpPr>
          <p:cNvPr id="541698" name="Rectangle 2">
            <a:extLst>
              <a:ext uri="{FF2B5EF4-FFF2-40B4-BE49-F238E27FC236}">
                <a16:creationId xmlns:a16="http://schemas.microsoft.com/office/drawing/2014/main" id="{7F9111E4-CDCC-FD25-CD07-AD3E333A226A}"/>
              </a:ext>
            </a:extLst>
          </p:cNvPr>
          <p:cNvSpPr>
            <a:spLocks noGrp="1" noChangeArrowheads="1"/>
          </p:cNvSpPr>
          <p:nvPr>
            <p:ph type="title"/>
          </p:nvPr>
        </p:nvSpPr>
        <p:spPr>
          <a:xfrm>
            <a:off x="304800" y="304800"/>
            <a:ext cx="7772400" cy="533400"/>
          </a:xfrm>
        </p:spPr>
        <p:txBody>
          <a:bodyPr/>
          <a:lstStyle/>
          <a:p>
            <a:r>
              <a:rPr lang="en-US" altLang="en-US" sz="2800" dirty="0"/>
              <a:t>Reference</a:t>
            </a:r>
          </a:p>
        </p:txBody>
      </p:sp>
      <p:grpSp>
        <p:nvGrpSpPr>
          <p:cNvPr id="2" name="Group 46">
            <a:extLst>
              <a:ext uri="{FF2B5EF4-FFF2-40B4-BE49-F238E27FC236}">
                <a16:creationId xmlns:a16="http://schemas.microsoft.com/office/drawing/2014/main" id="{56B5A90E-074F-4942-1417-FCC252E577EE}"/>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C7257B6A-F6D3-78E4-3336-FBA758BFB448}"/>
                </a:ext>
              </a:extLst>
            </p:cNvPr>
            <p:cNvGrpSpPr>
              <a:grpSpLocks/>
            </p:cNvGrpSpPr>
            <p:nvPr/>
          </p:nvGrpSpPr>
          <p:grpSpPr bwMode="auto">
            <a:xfrm>
              <a:off x="0" y="0"/>
              <a:ext cx="9144000" cy="6858000"/>
              <a:chOff x="0" y="0"/>
              <a:chExt cx="5760" cy="4320"/>
            </a:xfrm>
          </p:grpSpPr>
          <p:grpSp>
            <p:nvGrpSpPr>
              <p:cNvPr id="6" name="Group 27">
                <a:extLst>
                  <a:ext uri="{FF2B5EF4-FFF2-40B4-BE49-F238E27FC236}">
                    <a16:creationId xmlns:a16="http://schemas.microsoft.com/office/drawing/2014/main" id="{3F112A19-7113-6D5C-F171-05D55C6CF963}"/>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259263F0-D713-618E-F74F-E2E4F67EB4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1">
                  <a:extLst>
                    <a:ext uri="{FF2B5EF4-FFF2-40B4-BE49-F238E27FC236}">
                      <a16:creationId xmlns:a16="http://schemas.microsoft.com/office/drawing/2014/main" id="{2C2B3175-CD7E-F2FF-8528-509A04360D5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 name="Group 12">
                <a:extLst>
                  <a:ext uri="{FF2B5EF4-FFF2-40B4-BE49-F238E27FC236}">
                    <a16:creationId xmlns:a16="http://schemas.microsoft.com/office/drawing/2014/main" id="{7E71FA10-344F-4B45-69FC-1B4F5BE13FBB}"/>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7BAC0100-CC1B-0022-D0BC-86F375FC3C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4">
                  <a:extLst>
                    <a:ext uri="{FF2B5EF4-FFF2-40B4-BE49-F238E27FC236}">
                      <a16:creationId xmlns:a16="http://schemas.microsoft.com/office/drawing/2014/main" id="{EF408A96-A271-BFD3-AB09-AD308FA08E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5">
                <a:extLst>
                  <a:ext uri="{FF2B5EF4-FFF2-40B4-BE49-F238E27FC236}">
                    <a16:creationId xmlns:a16="http://schemas.microsoft.com/office/drawing/2014/main" id="{7BCD9403-493E-1550-D430-C5755734E582}"/>
                  </a:ext>
                </a:extLst>
              </p:cNvPr>
              <p:cNvGrpSpPr>
                <a:grpSpLocks/>
              </p:cNvGrpSpPr>
              <p:nvPr/>
            </p:nvGrpSpPr>
            <p:grpSpPr bwMode="auto">
              <a:xfrm>
                <a:off x="144" y="0"/>
                <a:ext cx="5616" cy="144"/>
                <a:chOff x="96" y="-48"/>
                <a:chExt cx="5520" cy="144"/>
              </a:xfrm>
            </p:grpSpPr>
            <p:sp>
              <p:nvSpPr>
                <p:cNvPr id="12" name="Rectangle 11">
                  <a:extLst>
                    <a:ext uri="{FF2B5EF4-FFF2-40B4-BE49-F238E27FC236}">
                      <a16:creationId xmlns:a16="http://schemas.microsoft.com/office/drawing/2014/main" id="{D5B389FB-EB2F-507C-5B63-4873DFE8380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12">
                  <a:extLst>
                    <a:ext uri="{FF2B5EF4-FFF2-40B4-BE49-F238E27FC236}">
                      <a16:creationId xmlns:a16="http://schemas.microsoft.com/office/drawing/2014/main" id="{F2A06E25-1E79-BD99-8B10-F35071EC797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8">
                <a:extLst>
                  <a:ext uri="{FF2B5EF4-FFF2-40B4-BE49-F238E27FC236}">
                    <a16:creationId xmlns:a16="http://schemas.microsoft.com/office/drawing/2014/main" id="{6ADB0B41-C3D5-51B2-F943-AE99D8C8443B}"/>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231A78F1-4D73-14EA-E779-2DEB5808769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 name="Rectangle 20">
                  <a:extLst>
                    <a:ext uri="{FF2B5EF4-FFF2-40B4-BE49-F238E27FC236}">
                      <a16:creationId xmlns:a16="http://schemas.microsoft.com/office/drawing/2014/main" id="{D33B33A7-7331-74BD-DB22-6E8BD67CC4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4" name="Rectangle 19458">
              <a:extLst>
                <a:ext uri="{FF2B5EF4-FFF2-40B4-BE49-F238E27FC236}">
                  <a16:creationId xmlns:a16="http://schemas.microsoft.com/office/drawing/2014/main" id="{39BFA5BA-E8F7-7AAB-CE26-997844C0D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1">
              <a:extLst>
                <a:ext uri="{FF2B5EF4-FFF2-40B4-BE49-F238E27FC236}">
                  <a16:creationId xmlns:a16="http://schemas.microsoft.com/office/drawing/2014/main" id="{242D6BB5-8098-E3F6-248E-946B07DEFD40}"/>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19" name="TextBox 18">
            <a:extLst>
              <a:ext uri="{FF2B5EF4-FFF2-40B4-BE49-F238E27FC236}">
                <a16:creationId xmlns:a16="http://schemas.microsoft.com/office/drawing/2014/main" id="{EB904848-A1AF-68E1-214F-C80957690A2B}"/>
              </a:ext>
            </a:extLst>
          </p:cNvPr>
          <p:cNvSpPr txBox="1"/>
          <p:nvPr/>
        </p:nvSpPr>
        <p:spPr>
          <a:xfrm>
            <a:off x="228600" y="2644170"/>
            <a:ext cx="8686800" cy="2308324"/>
          </a:xfrm>
          <a:prstGeom prst="rect">
            <a:avLst/>
          </a:prstGeom>
          <a:noFill/>
        </p:spPr>
        <p:txBody>
          <a:bodyPr wrap="square">
            <a:spAutoFit/>
          </a:bodyPr>
          <a:lstStyle/>
          <a:p>
            <a:r>
              <a:rPr lang="en-IN" dirty="0"/>
              <a:t>Machine learning-based optimization of air-cooled heat sinks Mohammad Reza Shaeri Ameneh </a:t>
            </a:r>
            <a:r>
              <a:rPr lang="en-IN" dirty="0" err="1"/>
              <a:t>Shadlo</a:t>
            </a:r>
            <a:endParaRPr lang="en-IN" dirty="0"/>
          </a:p>
          <a:p>
            <a:endParaRPr lang="en-IN" dirty="0"/>
          </a:p>
          <a:p>
            <a:r>
              <a:rPr lang="en-IN" dirty="0"/>
              <a:t>Thermal Science and Engineering Progress : 34 (2022)</a:t>
            </a:r>
          </a:p>
          <a:p>
            <a:endParaRPr lang="en-IN" dirty="0"/>
          </a:p>
          <a:p>
            <a:endParaRPr lang="en-IN" dirty="0"/>
          </a:p>
        </p:txBody>
      </p:sp>
    </p:spTree>
    <p:extLst>
      <p:ext uri="{BB962C8B-B14F-4D97-AF65-F5344CB8AC3E}">
        <p14:creationId xmlns:p14="http://schemas.microsoft.com/office/powerpoint/2010/main" val="1146683083"/>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6121</TotalTime>
  <Words>1659</Words>
  <Application>Microsoft Office PowerPoint</Application>
  <PresentationFormat>On-screen Show (4:3)</PresentationFormat>
  <Paragraphs>124</Paragraphs>
  <Slides>39</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Cambria Math</vt:lpstr>
      <vt:lpstr>CommercialScript BT</vt:lpstr>
      <vt:lpstr>Symbol</vt:lpstr>
      <vt:lpstr>Tempus Sans ITC</vt:lpstr>
      <vt:lpstr>Times New Roman</vt:lpstr>
      <vt:lpstr>Viner Hand ITC</vt:lpstr>
      <vt:lpstr>Blank Presentation</vt:lpstr>
      <vt:lpstr>Machine Learning-Based Optimization:  Air-cooled Heat Sinks </vt:lpstr>
      <vt:lpstr>Parallel Plate Heat Sink</vt:lpstr>
      <vt:lpstr>Parallel Plate Heat Sink</vt:lpstr>
      <vt:lpstr>Selection of An Optimization Method</vt:lpstr>
      <vt:lpstr>Machine Learning Methods</vt:lpstr>
      <vt:lpstr>Machine Learning Methods</vt:lpstr>
      <vt:lpstr>Conditions for Preparation of Input Data</vt:lpstr>
      <vt:lpstr>Search Method</vt:lpstr>
      <vt:lpstr>Artificial neural network basics and algorithms</vt:lpstr>
      <vt:lpstr>Non-Linear Neurons</vt:lpstr>
      <vt:lpstr>Structure of An ANN</vt:lpstr>
      <vt:lpstr>Feed Forward Neural Network</vt:lpstr>
      <vt:lpstr>Feed Forward Neural Network</vt:lpstr>
      <vt:lpstr>Training Process</vt:lpstr>
      <vt:lpstr>Appreciation of Training Process</vt:lpstr>
      <vt:lpstr>Updating of the Weights and Biases</vt:lpstr>
      <vt:lpstr>Feed Forward Neural Network</vt:lpstr>
      <vt:lpstr>Back Propagation in FFNN</vt:lpstr>
      <vt:lpstr>Selection of Activation Function </vt:lpstr>
      <vt:lpstr>Selection of Activation Function </vt:lpstr>
      <vt:lpstr>Selection of Activation Function </vt:lpstr>
      <vt:lpstr>Assessment of the Neural Network</vt:lpstr>
      <vt:lpstr>Assessment of the Neural Network</vt:lpstr>
      <vt:lpstr>Data Generation: PPHS</vt:lpstr>
      <vt:lpstr>Conjugate Model for Thermal Resistance of  A Heat Sink</vt:lpstr>
      <vt:lpstr>Conjugate Model for Thermal Resistance of  A Heat Sink</vt:lpstr>
      <vt:lpstr>Conjugate Model for Thermal Resistance of  A Heat Sink</vt:lpstr>
      <vt:lpstr>ANN architecture used for optimization of PPFHSs</vt:lpstr>
      <vt:lpstr>Epoch in ML</vt:lpstr>
      <vt:lpstr>Selection of Number of Epochs</vt:lpstr>
      <vt:lpstr>Optimal HSS using Objective 1</vt:lpstr>
      <vt:lpstr>Geometrical parameters of HSs </vt:lpstr>
      <vt:lpstr>Re for optimized HSs based on objective 1</vt:lpstr>
      <vt:lpstr>HSs Based on Objective 2 </vt:lpstr>
      <vt:lpstr>Geometrical parameters of HSs </vt:lpstr>
      <vt:lpstr>Weight Sensitive Applications</vt:lpstr>
      <vt:lpstr>Percentage of Reduction in Mass and h</vt:lpstr>
      <vt:lpstr>Percentage of Reduction in Mass and p</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PMV Subbarao</cp:lastModifiedBy>
  <cp:revision>457</cp:revision>
  <cp:lastPrinted>2002-07-26T02:11:33Z</cp:lastPrinted>
  <dcterms:created xsi:type="dcterms:W3CDTF">2002-07-26T01:39:54Z</dcterms:created>
  <dcterms:modified xsi:type="dcterms:W3CDTF">2026-10-12T07:23:46Z</dcterms:modified>
</cp:coreProperties>
</file>