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0"/>
  </p:notesMasterIdLst>
  <p:sldIdLst>
    <p:sldId id="1388" r:id="rId2"/>
    <p:sldId id="1390" r:id="rId3"/>
    <p:sldId id="1391" r:id="rId4"/>
    <p:sldId id="1392" r:id="rId5"/>
    <p:sldId id="1389" r:id="rId6"/>
    <p:sldId id="1149" r:id="rId7"/>
    <p:sldId id="1150" r:id="rId8"/>
    <p:sldId id="1158" r:id="rId9"/>
    <p:sldId id="1163" r:id="rId10"/>
    <p:sldId id="1159" r:id="rId11"/>
    <p:sldId id="1161" r:id="rId12"/>
    <p:sldId id="1160" r:id="rId13"/>
    <p:sldId id="1393" r:id="rId14"/>
    <p:sldId id="1162" r:id="rId15"/>
    <p:sldId id="1353" r:id="rId16"/>
    <p:sldId id="1155" r:id="rId17"/>
    <p:sldId id="1153" r:id="rId18"/>
    <p:sldId id="1164" r:id="rId19"/>
    <p:sldId id="462" r:id="rId20"/>
    <p:sldId id="442" r:id="rId21"/>
    <p:sldId id="463" r:id="rId22"/>
    <p:sldId id="443" r:id="rId23"/>
    <p:sldId id="1165" r:id="rId24"/>
    <p:sldId id="1167" r:id="rId25"/>
    <p:sldId id="1168" r:id="rId26"/>
    <p:sldId id="1395" r:id="rId27"/>
    <p:sldId id="1396" r:id="rId28"/>
    <p:sldId id="1166" r:id="rId29"/>
    <p:sldId id="1170" r:id="rId30"/>
    <p:sldId id="439" r:id="rId31"/>
    <p:sldId id="440" r:id="rId32"/>
    <p:sldId id="456" r:id="rId33"/>
    <p:sldId id="444" r:id="rId34"/>
    <p:sldId id="1394" r:id="rId35"/>
    <p:sldId id="1141" r:id="rId36"/>
    <p:sldId id="461" r:id="rId37"/>
    <p:sldId id="1172" r:id="rId38"/>
    <p:sldId id="1175" r:id="rId39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CCC"/>
    <a:srgbClr val="3366FF"/>
    <a:srgbClr val="000099"/>
    <a:srgbClr val="FF6600"/>
    <a:srgbClr val="99CCFF"/>
    <a:srgbClr val="777777"/>
    <a:srgbClr val="76863A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90" autoAdjust="0"/>
  </p:normalViewPr>
  <p:slideViewPr>
    <p:cSldViewPr>
      <p:cViewPr varScale="1">
        <p:scale>
          <a:sx n="73" d="100"/>
          <a:sy n="73" d="100"/>
        </p:scale>
        <p:origin x="1479" y="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6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38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4.xml"/><Relationship Id="rId3" Type="http://schemas.openxmlformats.org/officeDocument/2006/relationships/slide" Target="slides/slide7.xml"/><Relationship Id="rId7" Type="http://schemas.openxmlformats.org/officeDocument/2006/relationships/slide" Target="slides/slide12.xml"/><Relationship Id="rId2" Type="http://schemas.openxmlformats.org/officeDocument/2006/relationships/slide" Target="slides/slide6.xml"/><Relationship Id="rId1" Type="http://schemas.openxmlformats.org/officeDocument/2006/relationships/slide" Target="slides/slide5.xml"/><Relationship Id="rId6" Type="http://schemas.openxmlformats.org/officeDocument/2006/relationships/slide" Target="slides/slide10.xml"/><Relationship Id="rId5" Type="http://schemas.openxmlformats.org/officeDocument/2006/relationships/slide" Target="slides/slide9.xml"/><Relationship Id="rId10" Type="http://schemas.openxmlformats.org/officeDocument/2006/relationships/slide" Target="slides/slide35.xml"/><Relationship Id="rId4" Type="http://schemas.openxmlformats.org/officeDocument/2006/relationships/slide" Target="slides/slide8.xml"/><Relationship Id="rId9" Type="http://schemas.openxmlformats.org/officeDocument/2006/relationships/slide" Target="slides/slide1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4T05:31:11.3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0 153 11371,'0'0'7655,"33"-9"-7719,-23-15-4388,6-20-2947,-6 11 3683,-6-9 353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9T07:10:52.6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7061 5833 507 0,'0'0'0'0,"0"0"0"0,0 0 0 0,0 0 126 0,0 0 1 0,0 0-1 0,0 0 1 0,0 0-76 0,0 0 0 0,0 0 0 0,0 0 1 0,0 0-1 15,0 0 0-15,0 0 0 0,0 0 0 0,0 0-18 16,0 0 0-16,0 0 0 15,24 8 1-15,-24-8-1 0,6 3 0 0,-6-3 0 0,11 0 0 0,-6 1-14 16,3 1 0-16,2 0 0 16,-2 1 0-16,-2 0-1 0,2-1 1 0,3 1 0 15,-3 3 0-15,-2-3-6 0,2 2 1 0,0 1 0 16,3-1 0-16,-3 1-1 0,-1 2 1 0,1 0 0 16,-1 0 0-16,1 2-11 0,0 1 1 0,2 0-1 15,-2 0 1-15,-3 2-1 0,4 4 1 0,-4-3-1 0,1 0 1 16,2 5-4-16,0-3 1 0,0 2-1 0,2-2 1 0,1 1-1 15,0 2 0-15,-3-5 0 0,3-1 1 0,2 0 2 16,-1-2 0-16,4-3 0 0,0-1 1 16,1-3-1-16,2-1 0 0,2-5 0 0,3-3 0 0,-2-6-6 15,5-3 1-15,5-2-1 0,-2-3 1 0,7-4-1 16,7-4 1-16,5-7 0 0,2-4 0 0,9 2 3 16,1-8 0-16,5-1 0 0,-4 6 1 0,2 1-1 15,-1 3 0-15,1 8 0 0,-1-2 0 0,-2 6 18 0,1 1 1 16,-5 1 0-16,22-1 0 0,-22 9-1 0,-1 2 1 15,-5 0 0-15,-2 0 0 0,-49 11-20 0,0 0-1614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10/17/2026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25" Type="http://schemas.openxmlformats.org/officeDocument/2006/relationships/customXml" Target="../ink/ink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5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28" Type="http://schemas.openxmlformats.org/officeDocument/2006/relationships/image" Target="../media/image5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4.xml"/><Relationship Id="rId22" Type="http://schemas.openxmlformats.org/officeDocument/2006/relationships/customXml" Target="../ink/ink7.xml"/><Relationship Id="rId27" Type="http://schemas.openxmlformats.org/officeDocument/2006/relationships/customXml" Target="../ink/ink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6.jpeg"/><Relationship Id="rId4" Type="http://schemas.openxmlformats.org/officeDocument/2006/relationships/image" Target="http://www.users.dircon.co.uk/~nmb/fans/engineer/data/art-fig_06.gi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http://www.electronics-cooling.com/assets/images/2003_May_CC_Figure2.jpg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customXml" Target="../ink/ink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http://www.electronics-cooling.com/assets/images/2003_May_CC_Figure3.jpg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http://www.electronics-cooling.com/assets/images/2003_Feb_CC_Figure2.jpg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http://www.electronics-cooling.com/assets/images/2003_Feb_CC_Figure3.jpg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1234372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3200" dirty="0">
                <a:solidFill>
                  <a:schemeClr val="tx1"/>
                </a:solidFill>
              </a:rPr>
              <a:t>Design of Fin Array Systems with Forced Convection Cooling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28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F28DD72-5591-53DE-D52D-D6C7BD4EEB28}"/>
                  </a:ext>
                </a:extLst>
              </p14:cNvPr>
              <p14:cNvContentPartPr/>
              <p14:nvPr/>
            </p14:nvContentPartPr>
            <p14:xfrm>
              <a:off x="10542084" y="663113"/>
              <a:ext cx="26640" cy="55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F28DD72-5591-53DE-D52D-D6C7BD4EEB2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535964" y="656993"/>
                <a:ext cx="3888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 Box 6">
            <a:extLst>
              <a:ext uri="{FF2B5EF4-FFF2-40B4-BE49-F238E27FC236}">
                <a16:creationId xmlns:a16="http://schemas.microsoft.com/office/drawing/2014/main" id="{7A99BA05-8203-43F4-3E4D-301FDF3DB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71182"/>
            <a:ext cx="851059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Match the Least additional Material with an Energy Efficient Fan… </a:t>
            </a:r>
            <a:endParaRPr lang="en-US" altLang="en-US" b="1" i="1" dirty="0">
              <a:solidFill>
                <a:srgbClr val="00B05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39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21FE-D233-3185-08BF-611ED41F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625475"/>
          </a:xfrm>
        </p:spPr>
        <p:txBody>
          <a:bodyPr/>
          <a:lstStyle/>
          <a:p>
            <a:r>
              <a:rPr lang="en-US" sz="2800" dirty="0"/>
              <a:t>Introductory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E801A-354C-7661-4024-779F1BBDA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8800"/>
            <a:ext cx="8153400" cy="4114800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For a number of reasons, namely,  cost, simplicity, power consumption, noise, etc., Natural </a:t>
            </a:r>
            <a:r>
              <a:rPr lang="en-US" sz="2400" dirty="0">
                <a:solidFill>
                  <a:srgbClr val="222222"/>
                </a:solidFill>
              </a:rPr>
              <a:t>C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onvection is the preferred approach for cooling electronic systems.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However, it is often the case that natural convection is simply not sufficient to remove dissipated power.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Cooling fans are commonly used to increase cooling capacity to achieve an adequate design. </a:t>
            </a:r>
          </a:p>
          <a:p>
            <a:r>
              <a:rPr lang="en-US" sz="2400" dirty="0">
                <a:solidFill>
                  <a:srgbClr val="222222"/>
                </a:solidFill>
              </a:rPr>
              <a:t>A 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focus on how the use of fans impacts the cooling system design is  the first step in this direction.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1A2E2109-9E08-A8B1-00E1-6EABD69B44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5F999F6-3C2D-8946-2809-90BE18D99B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0C71C643-7522-25BB-8160-324AE6931E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7AE96A2-6C1F-973F-E97A-41E1D49465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4B6F00C0-4D59-19CF-6855-7A1F5FBF5F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600BD802-BC4E-669F-3C47-8E99C2FDA5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EAC3AD5-D82B-47C8-4A5B-EBBBE19DF2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775AFA3-B70F-C1B8-00E1-78C12FECC8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01243A07-6691-DF26-84EB-99CE3881D3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C731DE5-4679-BE68-38F8-12668B06C5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29F6860-0338-7F73-4919-17F8D1D10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94CBB1C-BF55-C12A-4EBB-7B52EBF3A8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4FAA8841-A1D1-7081-F66B-3CD862A243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8A9C8168-F7BF-7658-659C-E702431D2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559D2CC-FC0A-D0C3-7F73-6ECD11CEF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EDC8546-27A5-C416-2FB1-51D37DA3B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43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7FED5-DCF4-A177-41CF-50E55B74B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B09F-5AE1-FAE8-06C4-1C9BCECED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8925"/>
            <a:ext cx="6858000" cy="625475"/>
          </a:xfrm>
        </p:spPr>
        <p:txBody>
          <a:bodyPr/>
          <a:lstStyle/>
          <a:p>
            <a:r>
              <a:rPr lang="en-US" sz="2800" dirty="0"/>
              <a:t>The Impact of Fan in Thermal Management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722EA9-DC41-C707-3C60-3D4F83A9C9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43000"/>
                <a:ext cx="8153400" cy="5349875"/>
              </a:xfrm>
            </p:spPr>
            <p:txBody>
              <a:bodyPr/>
              <a:lstStyle/>
              <a:p>
                <a:r>
                  <a:rPr lang="en-US" sz="2400" dirty="0"/>
                  <a:t>The convection heat transfer rate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/>
                  <a:t>, from a solid surface to a fluid, is governed by </a:t>
                </a:r>
                <a:r>
                  <a:rPr lang="en-US" sz="2400" dirty="0" err="1"/>
                  <a:t>by</a:t>
                </a:r>
                <a:r>
                  <a:rPr lang="en-US" sz="2400" i="1" dirty="0"/>
                  <a:t> h, </a:t>
                </a:r>
                <a:r>
                  <a:rPr lang="en-US" sz="2400" dirty="0"/>
                  <a:t> the convection coefficient. </a:t>
                </a:r>
              </a:p>
              <a:p>
                <a:r>
                  <a:rPr lang="en-US" sz="2400" dirty="0"/>
                  <a:t>A larger flow rate can potentially change the value of </a:t>
                </a:r>
                <a:r>
                  <a:rPr lang="en-US" sz="2400" i="1" dirty="0"/>
                  <a:t>h</a:t>
                </a:r>
                <a:r>
                  <a:rPr lang="en-US" sz="2400" dirty="0"/>
                  <a:t> in two different ways:</a:t>
                </a:r>
              </a:p>
              <a:p>
                <a:pPr marL="0" indent="0">
                  <a:buNone/>
                </a:pPr>
                <a:r>
                  <a:rPr lang="en-US" sz="2400" dirty="0"/>
                  <a:t> 1) by increasing the convection coefficient, which decreases the convective thermal resistance 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ℎ𝐴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 2) by reducing how much the fluid temperature increases as it flows through the system. </a:t>
                </a:r>
              </a:p>
              <a:p>
                <a:r>
                  <a:rPr lang="en-US" sz="2400" dirty="0"/>
                  <a:t>This effectively adds an additional thermal resistance, which may be referred to as the advective thermal resistance, that can be approximated 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𝑎𝑑𝑣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 </a:t>
                </a:r>
                <a:endParaRPr lang="en-US" sz="2400" b="0" i="0" dirty="0">
                  <a:solidFill>
                    <a:srgbClr val="222222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722EA9-DC41-C707-3C60-3D4F83A9C9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43000"/>
                <a:ext cx="8153400" cy="5349875"/>
              </a:xfrm>
              <a:blipFill>
                <a:blip r:embed="rId2"/>
                <a:stretch>
                  <a:fillRect l="-1121" t="-456" r="-13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6">
            <a:extLst>
              <a:ext uri="{FF2B5EF4-FFF2-40B4-BE49-F238E27FC236}">
                <a16:creationId xmlns:a16="http://schemas.microsoft.com/office/drawing/2014/main" id="{C7DF383B-4CB6-3479-F487-4E4695482D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C650EC05-603A-FCDA-4017-924158CAD7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5273914-7C28-231C-3F3A-E3B4A97F9E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54F9EA78-13A5-58AD-8B64-C07A60ED98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AB6F67E9-4C35-DFE0-FBE5-43D2E08925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A23A405B-763A-AC4E-7BFF-1A93EDCB8B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755666-E553-28DE-4E20-93308F9BE8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50854923-3C08-4A4D-D10E-9E96EDC13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A0731D7-FE09-0A5D-59E8-BC801888F7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AA6BA37-ACEC-6F44-DAC7-0B10997506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DE84245-BE01-8398-52E3-4AD8E433CC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F910414-4621-CB6B-6B23-B22572FB1F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5B57303A-7CF4-BFD7-4BE9-D257CF0F7E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1D19CFA-B2E2-914D-7C35-32CEAAE40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412F0A3-A641-DA51-441F-B7F2CA89F9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F1E31FDF-B7A4-82F6-C04B-B307F3157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77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F0A7F-49BB-C446-AA58-613F5E01C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81FB5-E95F-471A-0D87-1796331E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8925"/>
            <a:ext cx="6858000" cy="625475"/>
          </a:xfrm>
        </p:spPr>
        <p:txBody>
          <a:bodyPr/>
          <a:lstStyle/>
          <a:p>
            <a:r>
              <a:rPr lang="en-US" sz="2800" dirty="0"/>
              <a:t>Case Study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746BCBA-B182-AB77-B86E-7C979D7D62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2FA5B79-8FE2-7019-4F2A-249AE8AF75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1FD51B2-64AE-F29C-E303-7627B44E3F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59548DC-2BC9-67AF-7A34-8B19523F96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1C30F9FB-B7A7-66AF-AC1B-D86F529E5D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6FF82E2-1C46-AE0F-7BC0-FEBF96CA72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531BAD6-05B6-B289-E4E9-263A84DB55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B0D11D8-74A8-2782-5031-FFCC5C6B9A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7D9A9EF-8C35-5FDE-8B4B-6770A3D385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D5AF29-B8D7-E10F-B472-EB0C0B946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A0C44C8-F57C-EA4C-BDB1-4BC3EFE4DF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E9C3EE41-25D9-8172-6C80-AB358890B7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EB607524-A8E6-371B-8253-661B06947D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F8282C7-B3A7-A891-EECD-871042B50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6031E32E-DF68-3380-3BF3-9025E7786C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7CA2A68-3D9C-915C-E939-0288DD2EE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40301F9C-5FA2-1763-5C8B-1CC53E933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810000" y="1600200"/>
            <a:ext cx="4924695" cy="245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739A029-6C62-34E2-B90C-959E6A0EBFA4}"/>
              </a:ext>
            </a:extLst>
          </p:cNvPr>
          <p:cNvSpPr txBox="1"/>
          <p:nvPr/>
        </p:nvSpPr>
        <p:spPr>
          <a:xfrm>
            <a:off x="457201" y="1143000"/>
            <a:ext cx="8077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three different heat sinks with following specifications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F68CAEA-3448-CDAA-1892-B78A37B51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57" y="2057400"/>
            <a:ext cx="2640943" cy="178342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53AF0C8-F578-2159-897C-09E411A3D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339" y="2093999"/>
            <a:ext cx="5760805" cy="439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6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A7EDFE6-6BFD-077E-CF79-6F5D9F0A5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>
            <a:extLst>
              <a:ext uri="{FF2B5EF4-FFF2-40B4-BE49-F238E27FC236}">
                <a16:creationId xmlns:a16="http://schemas.microsoft.com/office/drawing/2014/main" id="{D174E44A-F7C9-0336-0E18-B9B85623047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2401" y="152400"/>
            <a:ext cx="6846888" cy="990600"/>
          </a:xfrm>
        </p:spPr>
        <p:txBody>
          <a:bodyPr/>
          <a:lstStyle/>
          <a:p>
            <a:r>
              <a:rPr lang="en-US" altLang="en-US" sz="2800" dirty="0"/>
              <a:t> Forced Convection to Enhance the value of Convective Heat Transfer Coefficient</a:t>
            </a:r>
            <a:endParaRPr lang="en-US" altLang="en-US" sz="2800" i="1" baseline="-25000" dirty="0"/>
          </a:p>
        </p:txBody>
      </p:sp>
      <p:sp>
        <p:nvSpPr>
          <p:cNvPr id="495620" name="Rectangle 4">
            <a:extLst>
              <a:ext uri="{FF2B5EF4-FFF2-40B4-BE49-F238E27FC236}">
                <a16:creationId xmlns:a16="http://schemas.microsoft.com/office/drawing/2014/main" id="{75739EBB-27BC-22A3-09AC-C52C900B6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1719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495622" name="Object 6">
            <a:extLst>
              <a:ext uri="{FF2B5EF4-FFF2-40B4-BE49-F238E27FC236}">
                <a16:creationId xmlns:a16="http://schemas.microsoft.com/office/drawing/2014/main" id="{DF2A4217-E1BC-3250-ACA9-123098647C50}"/>
              </a:ext>
            </a:extLst>
          </p:cNvPr>
          <p:cNvSpPr txBox="1"/>
          <p:nvPr/>
        </p:nvSpPr>
        <p:spPr bwMode="auto">
          <a:xfrm>
            <a:off x="4114800" y="3321050"/>
            <a:ext cx="9144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B3CD8D25-49FB-9A9C-3ADA-E4229A14590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5853B286-27B3-6538-A55A-71E823F54D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8D4854E3-3E91-8CF4-F2DA-13E76F670D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C7D9BB45-F83C-59A4-ED9F-32E0497B22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A48B2DB4-9F75-3A96-D998-3D825A748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B35F4756-8F3D-0FCF-AB55-A63AF44018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E44B1CE-5E50-D4DA-9BE5-03ADA69B5A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D9DE3D5-0E24-2B84-D77A-25FF7FA76B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31A4FC12-5E38-104F-4CBD-ECA2A6DB3A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C359265-E255-6A15-BE77-31BE795D4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0AB2C6A-9879-E0D8-5305-4C2B8FBAF9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5095DC46-74DA-8426-3DD0-B363CDF7FB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14DB7F58-30E4-B429-B0F7-B7EBC792F5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9F29ACCB-FAF7-5DEB-0797-2708F4840D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5D42E332-879F-E70D-943B-CE00A8457C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CD7BCE62-A13F-4C3E-835A-7F1631730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 descr="heatsink dimensions">
            <a:extLst>
              <a:ext uri="{FF2B5EF4-FFF2-40B4-BE49-F238E27FC236}">
                <a16:creationId xmlns:a16="http://schemas.microsoft.com/office/drawing/2014/main" id="{59070848-BE3E-CF3B-8C65-9C1F052B4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4789212" cy="32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8657D2-33B3-09BA-CDB5-399BBEDFF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427" y="1171047"/>
            <a:ext cx="3210373" cy="37819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93DAD48-91ED-E518-F121-E1D9C6597E43}"/>
              </a:ext>
            </a:extLst>
          </p:cNvPr>
          <p:cNvSpPr txBox="1"/>
          <p:nvPr/>
        </p:nvSpPr>
        <p:spPr>
          <a:xfrm>
            <a:off x="762000" y="5334000"/>
            <a:ext cx="7924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</a:rPr>
              <a:t>The velocity of the air flow between the fins (U-Channel) decides the value of heat transfer coefficient.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3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393825"/>
                <a:ext cx="8305800" cy="4854575"/>
              </a:xfrm>
            </p:spPr>
            <p:txBody>
              <a:bodyPr/>
              <a:lstStyle/>
              <a:p>
                <a:r>
                  <a:rPr lang="en-US" sz="2400" dirty="0"/>
                  <a:t>This velocity and fin spacing will also decide the flow regime. </a:t>
                </a:r>
              </a:p>
              <a:p>
                <a:r>
                  <a:rPr lang="en-US" sz="2400" dirty="0"/>
                  <a:t>The bulk mean flow velocity in a fin spacing (U-Channel) is estimated using: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𝑓𝑖𝑛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/>
                  <a:t>the volume flow rate of the air approaching the heat sink is the same as the volume flow rate of the air passing through the heat sink!</a:t>
                </a:r>
              </a:p>
              <a:p>
                <a:r>
                  <a:rPr lang="en-US" sz="2400" dirty="0"/>
                  <a:t>The smaller the fin spacing, </a:t>
                </a:r>
                <a:r>
                  <a:rPr lang="en-US" sz="2400" i="1" dirty="0"/>
                  <a:t>S</a:t>
                </a:r>
                <a:r>
                  <a:rPr lang="en-US" sz="2400" dirty="0"/>
                  <a:t> the higher the velocity of air, </a:t>
                </a:r>
                <a:r>
                  <a:rPr lang="en-US" sz="2400" i="1" dirty="0" err="1"/>
                  <a:t>v</a:t>
                </a:r>
                <a:r>
                  <a:rPr lang="en-US" sz="2400" i="1" baseline="-25000" dirty="0" err="1"/>
                  <a:t>f</a:t>
                </a:r>
                <a:r>
                  <a:rPr lang="en-US" sz="2400" i="1" dirty="0"/>
                  <a:t> </a:t>
                </a:r>
                <a:r>
                  <a:rPr lang="en-US" sz="2400" dirty="0"/>
                  <a:t>flowing between the fins. 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393825"/>
                <a:ext cx="8305800" cy="4854575"/>
              </a:xfrm>
              <a:blipFill>
                <a:blip r:embed="rId2"/>
                <a:stretch>
                  <a:fillRect l="-1101" t="-1005" r="-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Forced Convection in A U Channel</a:t>
            </a:r>
          </a:p>
        </p:txBody>
      </p:sp>
    </p:spTree>
    <p:extLst>
      <p:ext uri="{BB962C8B-B14F-4D97-AF65-F5344CB8AC3E}">
        <p14:creationId xmlns:p14="http://schemas.microsoft.com/office/powerpoint/2010/main" val="140320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3" name="Rectangle 3">
            <a:extLst>
              <a:ext uri="{FF2B5EF4-FFF2-40B4-BE49-F238E27FC236}">
                <a16:creationId xmlns:a16="http://schemas.microsoft.com/office/drawing/2014/main" id="{2E0B6C24-755C-A42E-F23A-8E95EB065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305800" cy="5334000"/>
          </a:xfrm>
        </p:spPr>
        <p:txBody>
          <a:bodyPr/>
          <a:lstStyle/>
          <a:p>
            <a:r>
              <a:rPr lang="en-US" sz="2400" dirty="0"/>
              <a:t>The higher the air velocity the more effective the cooling of the fins. </a:t>
            </a:r>
          </a:p>
          <a:p>
            <a:r>
              <a:rPr lang="en-US" sz="2400" dirty="0"/>
              <a:t>In real world applications the flow is supplied by a fan or blower. </a:t>
            </a:r>
          </a:p>
          <a:p>
            <a:r>
              <a:rPr lang="en-US" sz="2400" dirty="0"/>
              <a:t>The actual flow rate would be limited by the increase in pressure drop across the heat sink that would occur as the spacing between the fins, </a:t>
            </a:r>
            <a:r>
              <a:rPr lang="en-US" sz="2400" i="1" dirty="0"/>
              <a:t>S</a:t>
            </a:r>
            <a:r>
              <a:rPr lang="en-US" sz="2400" dirty="0"/>
              <a:t> decreases.</a:t>
            </a:r>
          </a:p>
          <a:p>
            <a:r>
              <a:rPr lang="en-US" altLang="en-US" sz="2400" dirty="0"/>
              <a:t>Higher Pressure drops will lead to high power consumption by fan.</a:t>
            </a:r>
          </a:p>
          <a:p>
            <a:pPr marL="0" indent="0"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There is a need to get an Optimal heatsink-fan pair. 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Constraint on Fin Spacing</a:t>
            </a:r>
          </a:p>
        </p:txBody>
      </p:sp>
    </p:spTree>
    <p:extLst>
      <p:ext uri="{BB962C8B-B14F-4D97-AF65-F5344CB8AC3E}">
        <p14:creationId xmlns:p14="http://schemas.microsoft.com/office/powerpoint/2010/main" val="172585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3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295400"/>
                <a:ext cx="8305800" cy="5334000"/>
              </a:xfrm>
            </p:spPr>
            <p:txBody>
              <a:bodyPr/>
              <a:lstStyle/>
              <a:p>
                <a:r>
                  <a:rPr lang="en-US" sz="2400" dirty="0"/>
                  <a:t>Viscous fluid mechanics of heat sink is necessary to fix the flow rate.</a:t>
                </a:r>
              </a:p>
              <a:p>
                <a:r>
                  <a:rPr lang="en-US" sz="2400" dirty="0"/>
                  <a:t>The equation for the pressure drop across the heat sink is given by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ℎ𝑒𝑎𝑡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𝑒𝑛𝑡𝑟𝑎𝑛𝑐𝑒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𝑎𝑝𝑝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𝑥𝑖𝑡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density of the air ρ is calculated the at the ambient air temperature.</a:t>
                </a:r>
              </a:p>
            </p:txBody>
          </p:sp>
        </mc:Choice>
        <mc:Fallback xmlns="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295400"/>
                <a:ext cx="8305800" cy="5334000"/>
              </a:xfrm>
              <a:blipFill>
                <a:blip r:embed="rId2"/>
                <a:stretch>
                  <a:fillRect l="-1028" t="-914" r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Flow Characteristics of A Heat Sink</a:t>
            </a:r>
          </a:p>
        </p:txBody>
      </p:sp>
    </p:spTree>
    <p:extLst>
      <p:ext uri="{BB962C8B-B14F-4D97-AF65-F5344CB8AC3E}">
        <p14:creationId xmlns:p14="http://schemas.microsoft.com/office/powerpoint/2010/main" val="141690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660525"/>
                <a:ext cx="8382000" cy="458787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ℎ𝑒𝑎𝑡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𝑒𝑛𝑡𝑟𝑎𝑛𝑐𝑒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𝑎𝑝𝑝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𝑥𝑖𝑡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density of the air ρ is calculated the at the ambient air temperature.</a:t>
                </a:r>
              </a:p>
              <a:p>
                <a:r>
                  <a:rPr lang="en-US" sz="2400" dirty="0"/>
                  <a:t>The variables </a:t>
                </a:r>
                <a:r>
                  <a:rPr lang="en-US" sz="2400" dirty="0" err="1"/>
                  <a:t>K</a:t>
                </a:r>
                <a:r>
                  <a:rPr lang="en-US" sz="2400" baseline="-25000" dirty="0" err="1"/>
                  <a:t>entrance</a:t>
                </a:r>
                <a:r>
                  <a:rPr lang="en-US" sz="2400" dirty="0"/>
                  <a:t> and </a:t>
                </a:r>
                <a:r>
                  <a:rPr lang="en-US" sz="2400" dirty="0" err="1"/>
                  <a:t>K</a:t>
                </a:r>
                <a:r>
                  <a:rPr lang="en-US" sz="2400" baseline="-25000" dirty="0" err="1"/>
                  <a:t>exit</a:t>
                </a:r>
                <a:r>
                  <a:rPr lang="en-US" sz="2400" dirty="0"/>
                  <a:t> are the pressure loss coefficients due to sudden entry and sudden exit respectively of the air as the flow enters and exits the heat sink.</a:t>
                </a:r>
              </a:p>
              <a:p>
                <a:r>
                  <a:rPr lang="en-US" sz="2400" dirty="0"/>
                  <a:t>The hydraulic diameter of the passage between the fins D</a:t>
                </a:r>
                <a:r>
                  <a:rPr lang="en-US" sz="2400" baseline="-25000" dirty="0"/>
                  <a:t>h</a:t>
                </a:r>
                <a:r>
                  <a:rPr lang="en-US" sz="2400" dirty="0"/>
                  <a:t> can be approximated as 2</a:t>
                </a:r>
                <a:r>
                  <a:rPr lang="en-US" sz="2400" i="1" dirty="0"/>
                  <a:t>S</a:t>
                </a:r>
                <a:r>
                  <a:rPr lang="en-US" sz="2400" dirty="0"/>
                  <a:t>.   </a:t>
                </a:r>
              </a:p>
            </p:txBody>
          </p:sp>
        </mc:Choice>
        <mc:Fallback xmlns="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660525"/>
                <a:ext cx="8382000" cy="4587875"/>
              </a:xfrm>
              <a:blipFill>
                <a:blip r:embed="rId2"/>
                <a:stretch>
                  <a:fillRect l="-1018" r="-116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Flow Characteristics of A Heat Sink</a:t>
            </a:r>
          </a:p>
        </p:txBody>
      </p:sp>
    </p:spTree>
    <p:extLst>
      <p:ext uri="{BB962C8B-B14F-4D97-AF65-F5344CB8AC3E}">
        <p14:creationId xmlns:p14="http://schemas.microsoft.com/office/powerpoint/2010/main" val="355959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19100" y="1582615"/>
                <a:ext cx="8305800" cy="3692769"/>
              </a:xfrm>
            </p:spPr>
            <p:txBody>
              <a:bodyPr/>
              <a:lstStyle/>
              <a:p>
                <a:r>
                  <a:rPr lang="en-US" sz="2400" dirty="0"/>
                  <a:t>General equations for pressure loss coefficients are a function of the frontal area and blockage factor.</a:t>
                </a:r>
              </a:p>
              <a:p>
                <a:r>
                  <a:rPr lang="en-US" sz="2400" dirty="0"/>
                  <a:t>Define blockage factor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𝑒𝑛𝑡𝑟𝑎𝑛𝑐𝑒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𝑥𝑖𝑡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2.4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9100" y="1582615"/>
                <a:ext cx="8305800" cy="3692769"/>
              </a:xfrm>
              <a:blipFill>
                <a:blip r:embed="rId2"/>
                <a:stretch>
                  <a:fillRect l="-1028" t="-132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Flow resistance of A Heat Sink</a:t>
            </a:r>
          </a:p>
        </p:txBody>
      </p:sp>
    </p:spTree>
    <p:extLst>
      <p:ext uri="{BB962C8B-B14F-4D97-AF65-F5344CB8AC3E}">
        <p14:creationId xmlns:p14="http://schemas.microsoft.com/office/powerpoint/2010/main" val="30524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6291-7A16-6682-E26F-81F4259A1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sz="2800" dirty="0"/>
              <a:t>Friction Factor for Open Channel Flows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78C089-C389-4375-1E2A-7E88C33C9B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2270660"/>
                <a:ext cx="8077200" cy="3095280"/>
              </a:xfrm>
            </p:spPr>
            <p:txBody>
              <a:bodyPr/>
              <a:lstStyle/>
              <a:p>
                <a:r>
                  <a:rPr lang="en-US" sz="2400" dirty="0">
                    <a:latin typeface="Cambria Math" panose="02040503050406030204" pitchFamily="18" charset="0"/>
                  </a:rPr>
                  <a:t>Open Channel flows are very common in civil engineering applications.</a:t>
                </a:r>
              </a:p>
              <a:p>
                <a:r>
                  <a:rPr lang="en-US" sz="2400" b="0" dirty="0">
                    <a:latin typeface="Cambria Math" panose="02040503050406030204" pitchFamily="18" charset="0"/>
                  </a:rPr>
                  <a:t>Friction factor for fully developed open channel flow is: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195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𝑡𝑎𝑛ℎ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78C089-C389-4375-1E2A-7E88C33C9B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270660"/>
                <a:ext cx="8077200" cy="3095280"/>
              </a:xfrm>
              <a:blipFill>
                <a:blip r:embed="rId2"/>
                <a:stretch>
                  <a:fillRect l="-1132" t="-1575" r="-9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46">
            <a:extLst>
              <a:ext uri="{FF2B5EF4-FFF2-40B4-BE49-F238E27FC236}">
                <a16:creationId xmlns:a16="http://schemas.microsoft.com/office/drawing/2014/main" id="{6C0683B2-4850-38A2-39DA-471A492699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A7277A38-F867-9F48-89A0-37833479D1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2E81334A-A932-8F6E-0CD9-9D1EB0BC52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84EFFB80-D486-7D6C-AEC8-519B57A35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9BFD83EF-F599-8EEB-A89B-7AADF68CB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1F198D98-B1EE-F448-D9E9-6FDE5979CC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503AE33-F1F5-DBF4-DA98-33855BA4D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8A2BFC5-81C2-700E-D257-4004D8B0C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12FE7D38-A6CF-C95B-BBC4-74B33344B1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D811FEE-9ACB-A7D2-CB09-3C80AB5AC7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AA9611F-51F0-CC1F-9BC7-6FE3C4FF8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3920B60C-12B0-3985-CCCC-9BE60FB684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5B5EF26E-DAC6-C0AF-2305-D8AA821CB7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05807A2B-1E46-F8B5-51A9-3BFBDB1B4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5A5143AA-E38A-EFF8-153D-0A9134CDF6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CEAA5245-08F9-1F57-C96A-6CED363ED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C15467A-D3B7-28F9-55B1-88E86B296284}"/>
                  </a:ext>
                </a:extLst>
              </p:cNvPr>
              <p:cNvSpPr txBox="1"/>
              <p:nvPr/>
            </p:nvSpPr>
            <p:spPr>
              <a:xfrm>
                <a:off x="3048000" y="5258334"/>
                <a:ext cx="3200400" cy="5487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𝑓𝑙𝑜𝑤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den>
                    </m:f>
                  </m:oMath>
                </a14:m>
                <a:r>
                  <a:rPr lang="en-IN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C15467A-D3B7-28F9-55B1-88E86B296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258334"/>
                <a:ext cx="3200400" cy="5487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59CC57C-E2F8-C0D4-1B17-42B732BBCAA2}"/>
                  </a:ext>
                </a:extLst>
              </p:cNvPr>
              <p:cNvSpPr txBox="1"/>
              <p:nvPr/>
            </p:nvSpPr>
            <p:spPr>
              <a:xfrm>
                <a:off x="1295400" y="1243103"/>
                <a:ext cx="6934200" cy="9630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ℎ𝑒𝑎𝑡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𝑒𝑛𝑡𝑟𝑎𝑛𝑐𝑒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𝑎𝑝𝑝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𝑥𝑖𝑡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59CC57C-E2F8-C0D4-1B17-42B732BBC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243103"/>
                <a:ext cx="6934200" cy="9630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197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3" name="Rectangle 3">
            <a:extLst>
              <a:ext uri="{FF2B5EF4-FFF2-40B4-BE49-F238E27FC236}">
                <a16:creationId xmlns:a16="http://schemas.microsoft.com/office/drawing/2014/main" id="{2E0B6C24-755C-A42E-F23A-8E95EB065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1351922"/>
            <a:ext cx="8572500" cy="3372478"/>
          </a:xfrm>
        </p:spPr>
        <p:txBody>
          <a:bodyPr/>
          <a:lstStyle/>
          <a:p>
            <a:pPr lvl="0"/>
            <a:r>
              <a:rPr lang="en-US" sz="2400" dirty="0"/>
              <a:t>The fully developed flow in a U-Channel i.e., fully developed fully developed flow is valid for very long Channels, where velocity profile remains constant along flow direction. </a:t>
            </a:r>
          </a:p>
          <a:p>
            <a:pPr lvl="0"/>
            <a:r>
              <a:rPr lang="en-US" sz="2400" dirty="0"/>
              <a:t>Heat sink length is generally much smaller than fully developed length. </a:t>
            </a:r>
          </a:p>
          <a:p>
            <a:r>
              <a:rPr lang="en-US" sz="2400" dirty="0"/>
              <a:t>S. </a:t>
            </a:r>
            <a:r>
              <a:rPr lang="en-US" sz="2400" dirty="0" err="1"/>
              <a:t>Muzychka</a:t>
            </a:r>
            <a:r>
              <a:rPr lang="en-US" sz="2400" dirty="0"/>
              <a:t> and M. M. </a:t>
            </a:r>
            <a:r>
              <a:rPr lang="en-US" sz="2400" dirty="0" err="1"/>
              <a:t>Yovanovich</a:t>
            </a:r>
            <a:r>
              <a:rPr lang="en-US" sz="2400" dirty="0"/>
              <a:t> (1996) developed a model to predict  friction factors in non-circular ducts for developing laminar flow as: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Apparent Friction Factor for Developing flow in U-Channel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D41C2B-586A-5E7B-FB02-B5B50530581B}"/>
                  </a:ext>
                </a:extLst>
              </p:cNvPr>
              <p:cNvSpPr txBox="1"/>
              <p:nvPr/>
            </p:nvSpPr>
            <p:spPr>
              <a:xfrm>
                <a:off x="2667000" y="4899620"/>
                <a:ext cx="4758418" cy="15011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𝑎𝑝𝑝𝑎𝑟𝑒𝑛𝑡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3.44</m:t>
                                              </m:r>
                                            </m:num>
                                            <m:den>
                                              <m:rad>
                                                <m:radPr>
                                                  <m:degHide m:val="on"/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radPr>
                                                <m:deg/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𝐿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US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∗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rad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𝑅𝑒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𝐷ℎ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ra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𝐷ℎ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0D41C2B-586A-5E7B-FB02-B5B505305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899620"/>
                <a:ext cx="4758418" cy="15011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066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F185-AB01-DC2C-606B-AD71F95F6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865D9CBD-3970-91AD-8815-A0709B9E7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8000"/>
                    </a14:imgEffect>
                    <a14:imgEffect>
                      <a14:brightnessContrast bright="-25000" contrast="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0" y="1143000"/>
            <a:ext cx="7093743" cy="551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D4FE69-2FF5-DEDF-0630-F506612AB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35" y="197644"/>
            <a:ext cx="5810465" cy="823913"/>
          </a:xfrm>
        </p:spPr>
        <p:txBody>
          <a:bodyPr/>
          <a:lstStyle/>
          <a:p>
            <a:r>
              <a:rPr lang="en-US" sz="2800" dirty="0"/>
              <a:t>Pressure Drop: Cost to facilitate Forced Convection</a:t>
            </a:r>
            <a:endParaRPr lang="en-IN" sz="2800" dirty="0"/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3FB79B5F-63F4-9BBC-62EF-B4C9612DF73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FAE62245-585C-D741-F40C-9F3D62DA8F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4A18E6B5-9DFE-9404-421F-418FEF6FE9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1CC428BA-1AD7-AEEF-7506-A8525B4EBD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4DD7C0A1-CA46-FD6E-812B-5B9D63801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0594C8AC-C357-F05C-78BF-3336484E1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CCEB59B-1B60-22DC-BBE4-1491C793D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AA74763A-0720-597A-0E7B-0E3A07EFE4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C85A533B-0092-070C-B74E-36988CD638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AEE9070-C5BE-1AFA-A9CE-C1341A0E03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EAEB0EF-1B04-753C-F376-77D69B81A0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4F0461F0-4746-943D-4E0F-54DC681E80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2A678180-7B66-46F5-A2C1-E194DB3BE0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4159F4B7-4E08-C312-00BE-268EB25CF6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03C0F577-6D77-C834-9350-55A7A350F3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8E83A9DD-0EA8-51CC-41E4-893B3F4D2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53CA64C8-7DA4-D96B-86DF-F2380CCD7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257" y="1219200"/>
            <a:ext cx="2640943" cy="178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3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47700" y="1504322"/>
                <a:ext cx="7658100" cy="3372478"/>
              </a:xfrm>
            </p:spPr>
            <p:txBody>
              <a:bodyPr/>
              <a:lstStyle/>
              <a:p>
                <a:pPr lvl="0"/>
                <a:r>
                  <a:rPr lang="en-US" sz="2400" dirty="0"/>
                  <a:t>To determine the operating point of the fan/heat sink pair, fan characteristic curve must be equated to heat sink flow characteristic equation.</a:t>
                </a:r>
              </a:p>
              <a:p>
                <a:pPr lvl="0"/>
                <a:r>
                  <a:rPr lang="en-US" sz="2400" dirty="0"/>
                  <a:t>This is a type of Dynamic Mechanical Equilibrium conditions.</a:t>
                </a:r>
              </a:p>
              <a:p>
                <a:pPr lvl="0"/>
                <a:endParaRPr lang="en-US" sz="2400" dirty="0"/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𝑑𝑒𝑣𝑒𝑙𝑜𝑝𝑒𝑑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𝑓𝑎𝑛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𝑙𝑜𝑠𝑠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ℎ𝑒𝑎𝑡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2483" name="Rectangle 3">
                <a:extLst>
                  <a:ext uri="{FF2B5EF4-FFF2-40B4-BE49-F238E27FC236}">
                    <a16:creationId xmlns:a16="http://schemas.microsoft.com/office/drawing/2014/main" id="{2E0B6C24-755C-A42E-F23A-8E95EB0654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47700" y="1504322"/>
                <a:ext cx="7658100" cy="3372478"/>
              </a:xfrm>
              <a:blipFill>
                <a:blip r:embed="rId2"/>
                <a:stretch>
                  <a:fillRect l="-1034" t="-1447" r="-111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Matching of  Fan &amp; Heat Sink Pair</a:t>
            </a:r>
          </a:p>
        </p:txBody>
      </p:sp>
      <p:pic>
        <p:nvPicPr>
          <p:cNvPr id="3080" name="Picture 8" descr="Latex formula">
            <a:extLst>
              <a:ext uri="{FF2B5EF4-FFF2-40B4-BE49-F238E27FC236}">
                <a16:creationId xmlns:a16="http://schemas.microsoft.com/office/drawing/2014/main" id="{206BFEAD-E467-3E6D-5E0D-3A844C269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475" y="-76200"/>
            <a:ext cx="12382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Latex formula">
            <a:extLst>
              <a:ext uri="{FF2B5EF4-FFF2-40B4-BE49-F238E27FC236}">
                <a16:creationId xmlns:a16="http://schemas.microsoft.com/office/drawing/2014/main" id="{2DF5094A-B5FA-C494-9295-AADAA2057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875" y="1828800"/>
            <a:ext cx="12382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04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3" name="Rectangle 3">
            <a:extLst>
              <a:ext uri="{FF2B5EF4-FFF2-40B4-BE49-F238E27FC236}">
                <a16:creationId xmlns:a16="http://schemas.microsoft.com/office/drawing/2014/main" id="{2E0B6C24-755C-A42E-F23A-8E95EB065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799"/>
            <a:ext cx="8305800" cy="5464175"/>
          </a:xfrm>
        </p:spPr>
        <p:txBody>
          <a:bodyPr/>
          <a:lstStyle/>
          <a:p>
            <a:r>
              <a:rPr lang="en-US" sz="2400" dirty="0"/>
              <a:t>The first step in designing a heat sink is to determine the operating point of the fan and heat sink combination. </a:t>
            </a:r>
          </a:p>
          <a:p>
            <a:r>
              <a:rPr lang="en-US" sz="2400" dirty="0"/>
              <a:t>When a fan or blower is paired with a heat sink the performance of the fan will depend on the design of the heat sink. </a:t>
            </a:r>
          </a:p>
          <a:p>
            <a:r>
              <a:rPr lang="en-US" sz="2400" dirty="0"/>
              <a:t>Every fan has a unique pressure/flow rate performance curve in which the flow rate is inversely proportional to the pressure drop across the fan.</a:t>
            </a:r>
          </a:p>
          <a:p>
            <a:r>
              <a:rPr lang="en-US" sz="2400" dirty="0"/>
              <a:t>Heat sinks demand a flow rate performance curve that is the pressure drop across the heat sink is proportional to nearly square of the flow rate. </a:t>
            </a:r>
          </a:p>
          <a:p>
            <a:r>
              <a:rPr lang="en-US" sz="2400" dirty="0"/>
              <a:t>The resulting flow rate through a fan/heat sink combination is the intersection of the fan and heat sink pressure/flow rate curves.</a:t>
            </a:r>
            <a:br>
              <a:rPr lang="en-US" sz="2400" dirty="0"/>
            </a:b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396D3308-9D04-4663-121D-F12E9CC7BD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D9942D0-E932-D9ED-1D48-EDCAE5665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902F920-211A-392E-C1AD-B3A5BBB7D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CC61E12-AB05-2FDE-A08B-E81FAC412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B89069F-548D-C1C0-AB61-3B0514182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3293527-1E78-C6A9-E47F-9463858396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16BFA97-5DF9-DAB2-C1D3-01597F3D4A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D4416C2-E9BC-105A-7CB4-41FFA8E649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7BAC14B-472E-512E-658D-18AEA05CEA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3359591-E409-95A4-51D4-78831E9AA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5D19B42-921B-C937-C0BB-45146C28B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D69A00F-87D1-2622-D835-A77C63EEA7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5BD181C-3577-C90F-63E1-1D5A927A31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D0B452C-6D84-B2DA-58D7-6C90F2C44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D5E7D-9C46-F1F5-3D7A-4B5F916B5E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B97DBD9-B04D-CA3F-DC51-A25B940B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49CF0525-1167-97BF-6477-863E0C044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Characteristics of Fan &amp; Heat Sink Pair</a:t>
            </a:r>
          </a:p>
        </p:txBody>
      </p:sp>
    </p:spTree>
    <p:extLst>
      <p:ext uri="{BB962C8B-B14F-4D97-AF65-F5344CB8AC3E}">
        <p14:creationId xmlns:p14="http://schemas.microsoft.com/office/powerpoint/2010/main" val="295273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3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B9D-54C4-36BE-8BEF-5E48F3E7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76334"/>
            <a:ext cx="7772400" cy="823913"/>
          </a:xfrm>
        </p:spPr>
        <p:txBody>
          <a:bodyPr/>
          <a:lstStyle/>
          <a:p>
            <a:r>
              <a:rPr lang="en-US" sz="2800" dirty="0"/>
              <a:t>Characteristics of Fans</a:t>
            </a:r>
            <a:endParaRPr lang="en-IN" sz="28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DE5C56D1-241B-81F7-961B-89A6CF1FAC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r:link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9973" y="2204526"/>
            <a:ext cx="5985427" cy="2838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0" name="Picture 2" descr="Computer fan - Wikipedia">
            <a:extLst>
              <a:ext uri="{FF2B5EF4-FFF2-40B4-BE49-F238E27FC236}">
                <a16:creationId xmlns:a16="http://schemas.microsoft.com/office/drawing/2014/main" id="{5A3A1105-9F1C-FA19-B07F-5F1B8C9BB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83" y="1237982"/>
            <a:ext cx="8272845" cy="46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omputer fan - Wikipedia">
            <a:extLst>
              <a:ext uri="{FF2B5EF4-FFF2-40B4-BE49-F238E27FC236}">
                <a16:creationId xmlns:a16="http://schemas.microsoft.com/office/drawing/2014/main" id="{5A892B85-B0E2-34B1-C56B-3B9B6777B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000247"/>
            <a:ext cx="3187246" cy="179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46">
            <a:extLst>
              <a:ext uri="{FF2B5EF4-FFF2-40B4-BE49-F238E27FC236}">
                <a16:creationId xmlns:a16="http://schemas.microsoft.com/office/drawing/2014/main" id="{79C45224-49CA-BE17-7849-F538F96A23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94E124E5-E052-9D1F-A1B4-17AA3673C8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7C12F4D6-BEA0-687F-1472-D5467029C0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DA2388CA-B3A2-A943-7239-66A86CF263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E7C8153F-6647-545D-5DDB-E2F8F7AA5F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53E9550F-8538-512D-E920-732DDF566C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3F7D156-8FF8-3C84-4EDE-B1E92C89B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2E19356-6E87-1F00-6C23-AEEF6D8232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4B3C5A33-0177-482E-0625-77EBF5D18A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6613D024-9790-A307-B16B-7F60E269ED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B601A8-7B1F-FEDC-AAA9-730A74E8D8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E267B5B1-4C33-CD24-A79D-D59592699C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94983536-CA40-DAB9-04BD-C8A0EB1097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DB5FA512-73A0-9403-230E-5E9FA61BA5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18B3E7BA-F33F-60E3-6750-559273F51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4B916D02-7922-D168-EBDB-BD6F02215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45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DC02-B93C-BDC2-9FD0-C14CF03F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35" y="197644"/>
            <a:ext cx="7772400" cy="823913"/>
          </a:xfrm>
        </p:spPr>
        <p:txBody>
          <a:bodyPr/>
          <a:lstStyle/>
          <a:p>
            <a:r>
              <a:rPr lang="en-US" sz="2800" dirty="0"/>
              <a:t>Fan Characteristic Curve</a:t>
            </a:r>
            <a:endParaRPr lang="en-IN" sz="2800" dirty="0"/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FD3B7805-95BF-DE0A-61D2-2C902DA1DE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441C30DB-7ABF-747A-E3F6-FAE7C91C9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6C606AE7-AD4E-7F21-CDC1-22A2FB9DCE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722FFC72-771B-ECCE-3E42-DA74B34F10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C519B506-A105-788A-67CA-FFE1091BEE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943DED0D-68DC-C6B7-A320-06D5001CA1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4B1C840-F8E5-FB3B-EF2B-28D6CB32F0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B59EF864-5E09-F89F-C86C-DE16FE99D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68E5B1A5-F193-1A10-5CC8-AA1D3D3023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BAA7324-9C55-0B07-CA73-C8174BE382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C6F7242-6F00-D297-724C-8D6DFF6406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2CB11F77-FDB9-B9C8-36C7-C8AAE2E9E3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FFB7A1A5-B9C9-721E-2916-C3935BAA29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A0479B00-65E1-B0F2-9C26-DCEA0BBC8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6F2A8221-DA34-BDEC-8027-47B67786C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B5CB68A1-91EE-40EF-FF15-C009D2490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6C9710-7940-7D1E-2A0D-B27408339B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38" y="1355726"/>
            <a:ext cx="8153400" cy="530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9D698A3-A99C-4A21-EE09-2393ED0E992F}"/>
              </a:ext>
            </a:extLst>
          </p:cNvPr>
          <p:cNvSpPr/>
          <p:nvPr/>
        </p:nvSpPr>
        <p:spPr bwMode="auto">
          <a:xfrm>
            <a:off x="1470805" y="1423343"/>
            <a:ext cx="6839532" cy="4809279"/>
          </a:xfrm>
          <a:custGeom>
            <a:avLst/>
            <a:gdLst>
              <a:gd name="csX0" fmla="*/ 51018 w 6839532"/>
              <a:gd name="csY0" fmla="*/ 4683543 h 4809279"/>
              <a:gd name="csX1" fmla="*/ 266555 w 6839532"/>
              <a:gd name="csY1" fmla="*/ 4794577 h 4809279"/>
              <a:gd name="csX2" fmla="*/ 1990852 w 6839532"/>
              <a:gd name="csY2" fmla="*/ 4343908 h 4809279"/>
              <a:gd name="csX3" fmla="*/ 4107035 w 6839532"/>
              <a:gd name="csY3" fmla="*/ 3403383 h 4809279"/>
              <a:gd name="csX4" fmla="*/ 4570766 w 6839532"/>
              <a:gd name="csY4" fmla="*/ 3168251 h 4809279"/>
              <a:gd name="csX5" fmla="*/ 4805898 w 6839532"/>
              <a:gd name="csY5" fmla="*/ 3057217 h 4809279"/>
              <a:gd name="csX6" fmla="*/ 4995309 w 6839532"/>
              <a:gd name="csY6" fmla="*/ 3194377 h 4809279"/>
              <a:gd name="csX7" fmla="*/ 6647761 w 6839532"/>
              <a:gd name="csY7" fmla="*/ 3220503 h 4809279"/>
              <a:gd name="csX8" fmla="*/ 6608572 w 6839532"/>
              <a:gd name="csY8" fmla="*/ 2887400 h 4809279"/>
              <a:gd name="csX9" fmla="*/ 5654984 w 6839532"/>
              <a:gd name="csY9" fmla="*/ 2684926 h 4809279"/>
              <a:gd name="csX10" fmla="*/ 5145532 w 6839532"/>
              <a:gd name="csY10" fmla="*/ 2769834 h 4809279"/>
              <a:gd name="csX11" fmla="*/ 5348006 w 6839532"/>
              <a:gd name="csY11" fmla="*/ 2534703 h 4809279"/>
              <a:gd name="csX12" fmla="*/ 6673886 w 6839532"/>
              <a:gd name="csY12" fmla="*/ 1182697 h 4809279"/>
              <a:gd name="csX13" fmla="*/ 6811046 w 6839532"/>
              <a:gd name="csY13" fmla="*/ 496897 h 4809279"/>
              <a:gd name="csX14" fmla="*/ 6595509 w 6839532"/>
              <a:gd name="csY14" fmla="*/ 202983 h 4809279"/>
              <a:gd name="csX15" fmla="*/ 5557012 w 6839532"/>
              <a:gd name="csY15" fmla="*/ 508 h 4809279"/>
              <a:gd name="csX16" fmla="*/ 4720989 w 6839532"/>
              <a:gd name="csY16" fmla="*/ 170326 h 4809279"/>
              <a:gd name="csX17" fmla="*/ 5093281 w 6839532"/>
              <a:gd name="csY17" fmla="*/ 830000 h 4809279"/>
              <a:gd name="csX18" fmla="*/ 6288532 w 6839532"/>
              <a:gd name="csY18" fmla="*/ 777748 h 4809279"/>
              <a:gd name="csX19" fmla="*/ 6066464 w 6839532"/>
              <a:gd name="csY19" fmla="*/ 1293731 h 4809279"/>
              <a:gd name="csX20" fmla="*/ 5609264 w 6839532"/>
              <a:gd name="csY20" fmla="*/ 2025251 h 4809279"/>
              <a:gd name="csX21" fmla="*/ 5106344 w 6839532"/>
              <a:gd name="csY21" fmla="*/ 2521640 h 4809279"/>
              <a:gd name="csX22" fmla="*/ 4642612 w 6839532"/>
              <a:gd name="csY22" fmla="*/ 2795960 h 4809279"/>
              <a:gd name="csX23" fmla="*/ 4453201 w 6839532"/>
              <a:gd name="csY23" fmla="*/ 2939651 h 4809279"/>
              <a:gd name="csX24" fmla="*/ 3101195 w 6839532"/>
              <a:gd name="csY24" fmla="*/ 3612388 h 4809279"/>
              <a:gd name="csX25" fmla="*/ 730286 w 6839532"/>
              <a:gd name="csY25" fmla="*/ 4520257 h 4809279"/>
              <a:gd name="csX26" fmla="*/ 51018 w 6839532"/>
              <a:gd name="csY26" fmla="*/ 4683543 h 48092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839532" h="4809279">
                <a:moveTo>
                  <a:pt x="51018" y="4683543"/>
                </a:moveTo>
                <a:cubicBezTo>
                  <a:pt x="-26270" y="4729263"/>
                  <a:pt x="-56751" y="4851183"/>
                  <a:pt x="266555" y="4794577"/>
                </a:cubicBezTo>
                <a:cubicBezTo>
                  <a:pt x="589861" y="4737971"/>
                  <a:pt x="1350772" y="4575774"/>
                  <a:pt x="1990852" y="4343908"/>
                </a:cubicBezTo>
                <a:cubicBezTo>
                  <a:pt x="2630932" y="4112042"/>
                  <a:pt x="3677049" y="3599326"/>
                  <a:pt x="4107035" y="3403383"/>
                </a:cubicBezTo>
                <a:cubicBezTo>
                  <a:pt x="4537021" y="3207440"/>
                  <a:pt x="4454289" y="3225945"/>
                  <a:pt x="4570766" y="3168251"/>
                </a:cubicBezTo>
                <a:cubicBezTo>
                  <a:pt x="4687243" y="3110557"/>
                  <a:pt x="4735141" y="3052863"/>
                  <a:pt x="4805898" y="3057217"/>
                </a:cubicBezTo>
                <a:cubicBezTo>
                  <a:pt x="4876655" y="3061571"/>
                  <a:pt x="4688332" y="3167163"/>
                  <a:pt x="4995309" y="3194377"/>
                </a:cubicBezTo>
                <a:cubicBezTo>
                  <a:pt x="5302286" y="3221591"/>
                  <a:pt x="6378884" y="3271666"/>
                  <a:pt x="6647761" y="3220503"/>
                </a:cubicBezTo>
                <a:cubicBezTo>
                  <a:pt x="6916638" y="3169340"/>
                  <a:pt x="6774035" y="2976663"/>
                  <a:pt x="6608572" y="2887400"/>
                </a:cubicBezTo>
                <a:cubicBezTo>
                  <a:pt x="6443109" y="2798137"/>
                  <a:pt x="5898824" y="2704520"/>
                  <a:pt x="5654984" y="2684926"/>
                </a:cubicBezTo>
                <a:cubicBezTo>
                  <a:pt x="5411144" y="2665332"/>
                  <a:pt x="5196695" y="2794871"/>
                  <a:pt x="5145532" y="2769834"/>
                </a:cubicBezTo>
                <a:cubicBezTo>
                  <a:pt x="5094369" y="2744797"/>
                  <a:pt x="5093280" y="2799226"/>
                  <a:pt x="5348006" y="2534703"/>
                </a:cubicBezTo>
                <a:cubicBezTo>
                  <a:pt x="5602732" y="2270180"/>
                  <a:pt x="6430046" y="1522331"/>
                  <a:pt x="6673886" y="1182697"/>
                </a:cubicBezTo>
                <a:cubicBezTo>
                  <a:pt x="6917726" y="843063"/>
                  <a:pt x="6824109" y="660183"/>
                  <a:pt x="6811046" y="496897"/>
                </a:cubicBezTo>
                <a:cubicBezTo>
                  <a:pt x="6797983" y="333611"/>
                  <a:pt x="6804515" y="285714"/>
                  <a:pt x="6595509" y="202983"/>
                </a:cubicBezTo>
                <a:cubicBezTo>
                  <a:pt x="6386503" y="120252"/>
                  <a:pt x="5869432" y="5951"/>
                  <a:pt x="5557012" y="508"/>
                </a:cubicBezTo>
                <a:cubicBezTo>
                  <a:pt x="5244592" y="-4935"/>
                  <a:pt x="4798277" y="32077"/>
                  <a:pt x="4720989" y="170326"/>
                </a:cubicBezTo>
                <a:cubicBezTo>
                  <a:pt x="4643701" y="308575"/>
                  <a:pt x="4832024" y="728763"/>
                  <a:pt x="5093281" y="830000"/>
                </a:cubicBezTo>
                <a:cubicBezTo>
                  <a:pt x="5354538" y="931237"/>
                  <a:pt x="6126335" y="700460"/>
                  <a:pt x="6288532" y="777748"/>
                </a:cubicBezTo>
                <a:cubicBezTo>
                  <a:pt x="6450729" y="855036"/>
                  <a:pt x="6179675" y="1085814"/>
                  <a:pt x="6066464" y="1293731"/>
                </a:cubicBezTo>
                <a:cubicBezTo>
                  <a:pt x="5953253" y="1501648"/>
                  <a:pt x="5769284" y="1820600"/>
                  <a:pt x="5609264" y="2025251"/>
                </a:cubicBezTo>
                <a:cubicBezTo>
                  <a:pt x="5449244" y="2229902"/>
                  <a:pt x="5267453" y="2393188"/>
                  <a:pt x="5106344" y="2521640"/>
                </a:cubicBezTo>
                <a:cubicBezTo>
                  <a:pt x="4945235" y="2650091"/>
                  <a:pt x="4751469" y="2726292"/>
                  <a:pt x="4642612" y="2795960"/>
                </a:cubicBezTo>
                <a:cubicBezTo>
                  <a:pt x="4533755" y="2865628"/>
                  <a:pt x="4710104" y="2803580"/>
                  <a:pt x="4453201" y="2939651"/>
                </a:cubicBezTo>
                <a:cubicBezTo>
                  <a:pt x="4196298" y="3075722"/>
                  <a:pt x="3721681" y="3348954"/>
                  <a:pt x="3101195" y="3612388"/>
                </a:cubicBezTo>
                <a:cubicBezTo>
                  <a:pt x="2480709" y="3875822"/>
                  <a:pt x="1243003" y="4338465"/>
                  <a:pt x="730286" y="4520257"/>
                </a:cubicBezTo>
                <a:cubicBezTo>
                  <a:pt x="217569" y="4702049"/>
                  <a:pt x="128306" y="4637823"/>
                  <a:pt x="51018" y="468354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2E6111-94FD-8777-4FDD-F14032E73681}"/>
                  </a:ext>
                </a:extLst>
              </p:cNvPr>
              <p:cNvSpPr txBox="1"/>
              <p:nvPr/>
            </p:nvSpPr>
            <p:spPr>
              <a:xfrm>
                <a:off x="4216749" y="6400927"/>
                <a:ext cx="279051" cy="3808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2E6111-94FD-8777-4FDD-F14032E73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749" y="6400927"/>
                <a:ext cx="279051" cy="380873"/>
              </a:xfrm>
              <a:prstGeom prst="rect">
                <a:avLst/>
              </a:prstGeom>
              <a:blipFill>
                <a:blip r:embed="rId4"/>
                <a:stretch>
                  <a:fillRect l="-26087" t="-14286" r="-36957" b="-79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B542A29-CEAB-C6DC-A90C-223CBAEA1080}"/>
                  </a:ext>
                </a:extLst>
              </p:cNvPr>
              <p:cNvSpPr txBox="1"/>
              <p:nvPr/>
            </p:nvSpPr>
            <p:spPr>
              <a:xfrm rot="16200000">
                <a:off x="228600" y="3802374"/>
                <a:ext cx="857414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𝑓𝑎𝑛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B542A29-CEAB-C6DC-A90C-223CBAEA1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28600" y="3802374"/>
                <a:ext cx="857414" cy="398955"/>
              </a:xfrm>
              <a:prstGeom prst="rect">
                <a:avLst/>
              </a:prstGeom>
              <a:blipFill>
                <a:blip r:embed="rId5"/>
                <a:stretch>
                  <a:fillRect t="-5674" r="-25758" b="-70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922C75-FCB1-F245-D245-8F0C1A2500DD}"/>
              </a:ext>
            </a:extLst>
          </p:cNvPr>
          <p:cNvCxnSpPr/>
          <p:nvPr/>
        </p:nvCxnSpPr>
        <p:spPr bwMode="auto">
          <a:xfrm>
            <a:off x="3110429" y="3733800"/>
            <a:ext cx="2299771" cy="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4343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DC02-B93C-BDC2-9FD0-C14CF03F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35" y="197644"/>
            <a:ext cx="7772400" cy="823913"/>
          </a:xfrm>
        </p:spPr>
        <p:txBody>
          <a:bodyPr/>
          <a:lstStyle/>
          <a:p>
            <a:r>
              <a:rPr lang="en-US" sz="2800" dirty="0"/>
              <a:t>Pairing of Fan and Heat Sink </a:t>
            </a:r>
            <a:endParaRPr lang="en-IN" sz="2800" dirty="0"/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FD3B7805-95BF-DE0A-61D2-2C902DA1DE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441C30DB-7ABF-747A-E3F6-FAE7C91C9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6C606AE7-AD4E-7F21-CDC1-22A2FB9DCE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722FFC72-771B-ECCE-3E42-DA74B34F10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C519B506-A105-788A-67CA-FFE1091BEE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943DED0D-68DC-C6B7-A320-06D5001CA1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4B1C840-F8E5-FB3B-EF2B-28D6CB32F0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B59EF864-5E09-F89F-C86C-DE16FE99D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68E5B1A5-F193-1A10-5CC8-AA1D3D3023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BAA7324-9C55-0B07-CA73-C8174BE382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C6F7242-6F00-D297-724C-8D6DFF6406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2CB11F77-FDB9-B9C8-36C7-C8AAE2E9E3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FFB7A1A5-B9C9-721E-2916-C3935BAA29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A0479B00-65E1-B0F2-9C26-DCEA0BBC8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6F2A8221-DA34-BDEC-8027-47B67786C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B5CB68A1-91EE-40EF-FF15-C009D2490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EA3E2EE-8ABF-CD92-0E82-F25735A02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1188243"/>
            <a:ext cx="8006343" cy="5349777"/>
          </a:xfr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645036A-FD38-4D0A-305B-E6F13ED86DE0}"/>
              </a:ext>
            </a:extLst>
          </p:cNvPr>
          <p:cNvSpPr/>
          <p:nvPr/>
        </p:nvSpPr>
        <p:spPr bwMode="auto">
          <a:xfrm>
            <a:off x="1828800" y="1981200"/>
            <a:ext cx="4262511" cy="3446585"/>
          </a:xfrm>
          <a:custGeom>
            <a:avLst/>
            <a:gdLst>
              <a:gd name="connsiteX0" fmla="*/ 0 w 4262511"/>
              <a:gd name="connsiteY0" fmla="*/ 3446585 h 3446585"/>
              <a:gd name="connsiteX1" fmla="*/ 787791 w 4262511"/>
              <a:gd name="connsiteY1" fmla="*/ 3334043 h 3446585"/>
              <a:gd name="connsiteX2" fmla="*/ 1406769 w 4262511"/>
              <a:gd name="connsiteY2" fmla="*/ 3052689 h 3446585"/>
              <a:gd name="connsiteX3" fmla="*/ 1786597 w 4262511"/>
              <a:gd name="connsiteY3" fmla="*/ 2897945 h 3446585"/>
              <a:gd name="connsiteX4" fmla="*/ 2644726 w 4262511"/>
              <a:gd name="connsiteY4" fmla="*/ 2180492 h 3446585"/>
              <a:gd name="connsiteX5" fmla="*/ 3263705 w 4262511"/>
              <a:gd name="connsiteY5" fmla="*/ 1392701 h 3446585"/>
              <a:gd name="connsiteX6" fmla="*/ 4262511 w 4262511"/>
              <a:gd name="connsiteY6" fmla="*/ 0 h 3446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62511" h="3446585">
                <a:moveTo>
                  <a:pt x="0" y="3446585"/>
                </a:moveTo>
                <a:cubicBezTo>
                  <a:pt x="276665" y="3423138"/>
                  <a:pt x="553330" y="3399692"/>
                  <a:pt x="787791" y="3334043"/>
                </a:cubicBezTo>
                <a:cubicBezTo>
                  <a:pt x="1022252" y="3268394"/>
                  <a:pt x="1240301" y="3125372"/>
                  <a:pt x="1406769" y="3052689"/>
                </a:cubicBezTo>
                <a:cubicBezTo>
                  <a:pt x="1573237" y="2980006"/>
                  <a:pt x="1580271" y="3043311"/>
                  <a:pt x="1786597" y="2897945"/>
                </a:cubicBezTo>
                <a:cubicBezTo>
                  <a:pt x="1992923" y="2752579"/>
                  <a:pt x="2398541" y="2431366"/>
                  <a:pt x="2644726" y="2180492"/>
                </a:cubicBezTo>
                <a:cubicBezTo>
                  <a:pt x="2890911" y="1929618"/>
                  <a:pt x="2994074" y="1756116"/>
                  <a:pt x="3263705" y="1392701"/>
                </a:cubicBezTo>
                <a:cubicBezTo>
                  <a:pt x="3533336" y="1029286"/>
                  <a:pt x="3897923" y="514643"/>
                  <a:pt x="4262511" y="0"/>
                </a:cubicBezTo>
              </a:path>
            </a:pathLst>
          </a:custGeom>
          <a:noFill/>
          <a:ln w="730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6F246-DEA6-B160-AD0C-82D25E943D63}"/>
              </a:ext>
            </a:extLst>
          </p:cNvPr>
          <p:cNvSpPr txBox="1"/>
          <p:nvPr/>
        </p:nvSpPr>
        <p:spPr>
          <a:xfrm>
            <a:off x="2819400" y="2362200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Fan Flow Curve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7B857-1D72-AC23-CB2B-45498AEC4060}"/>
              </a:ext>
            </a:extLst>
          </p:cNvPr>
          <p:cNvSpPr txBox="1"/>
          <p:nvPr/>
        </p:nvSpPr>
        <p:spPr>
          <a:xfrm rot="20107424">
            <a:off x="1829890" y="4205535"/>
            <a:ext cx="2945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Heat Sink Flow Curve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>
            <a:extLst>
              <a:ext uri="{FF2B5EF4-FFF2-40B4-BE49-F238E27FC236}">
                <a16:creationId xmlns:a16="http://schemas.microsoft.com/office/drawing/2014/main" id="{86EEA657-C281-5773-B6FE-30CC83194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76347"/>
            <a:ext cx="7772400" cy="685800"/>
          </a:xfrm>
        </p:spPr>
        <p:txBody>
          <a:bodyPr/>
          <a:lstStyle/>
          <a:p>
            <a:r>
              <a:rPr lang="en-US" sz="2800" dirty="0"/>
              <a:t>Fan and Heat Sink Pairs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17159CF-A67F-4764-9231-E2DCD52B65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1EEA5DF9-D6FF-53F6-D7E7-D4BA09C1E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574A2B0D-08CB-5B04-D939-4B0A42234D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73F6BC6-5CFD-C7FA-5519-DA2A8CFE81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CC0907DB-6797-5F36-B587-EEB04B1AA3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85D72546-E8B9-B6E4-48FB-E231F01BAB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AB2096A-8459-573F-BD3F-30940C2A98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0DCA956-6577-76E7-7430-04522B2BD1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2D4F3BE-FF04-9ADE-F04B-D1F6AA184F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AE26C81-8536-4E59-7472-DF8F444559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7C94FB4-DDA5-8B26-7FC1-2225771337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705920CB-D53D-7180-B885-EFE6C7FEB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D1C15FAF-4F7A-9C73-6F4B-C36AE7CBF6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45FBC8C-C0DF-94E2-7F19-65D42A715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39CB828B-CE8A-098A-23E0-7A0AB7306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70C79E6A-F8A3-C5B2-0078-FD73A3BB9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FCFF49-14B7-ED26-0832-BD43D0A34A22}"/>
              </a:ext>
            </a:extLst>
          </p:cNvPr>
          <p:cNvGrpSpPr/>
          <p:nvPr/>
        </p:nvGrpSpPr>
        <p:grpSpPr>
          <a:xfrm>
            <a:off x="457200" y="1194372"/>
            <a:ext cx="8686800" cy="5535525"/>
            <a:chOff x="457200" y="1194372"/>
            <a:chExt cx="8686800" cy="553552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86EAED6-E0F3-4751-EE43-AF61C048E9B2}"/>
                </a:ext>
              </a:extLst>
            </p:cNvPr>
            <p:cNvGrpSpPr/>
            <p:nvPr/>
          </p:nvGrpSpPr>
          <p:grpSpPr>
            <a:xfrm>
              <a:off x="457200" y="1194372"/>
              <a:ext cx="8686800" cy="5535525"/>
              <a:chOff x="304800" y="1185950"/>
              <a:chExt cx="8686800" cy="5535525"/>
            </a:xfrm>
          </p:grpSpPr>
          <p:pic>
            <p:nvPicPr>
              <p:cNvPr id="18" name="Picture 3">
                <a:extLst>
                  <a:ext uri="{FF2B5EF4-FFF2-40B4-BE49-F238E27FC236}">
                    <a16:creationId xmlns:a16="http://schemas.microsoft.com/office/drawing/2014/main" id="{037FE8C0-9DBD-F2F9-B17B-A9AA33136E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1185950"/>
                <a:ext cx="8458200" cy="5535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64899C7-E4B5-C064-FC0C-741178CA072E}"/>
                  </a:ext>
                </a:extLst>
              </p:cNvPr>
              <p:cNvSpPr/>
              <p:nvPr/>
            </p:nvSpPr>
            <p:spPr bwMode="auto">
              <a:xfrm>
                <a:off x="7467600" y="1185950"/>
                <a:ext cx="1524000" cy="498625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B193AA-0798-33F9-C955-9B11617CFBE1}"/>
                </a:ext>
              </a:extLst>
            </p:cNvPr>
            <p:cNvSpPr/>
            <p:nvPr/>
          </p:nvSpPr>
          <p:spPr bwMode="auto">
            <a:xfrm>
              <a:off x="6133768" y="1371600"/>
              <a:ext cx="1333832" cy="110560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0441CD2-743B-6CA4-B46A-6C43424D2167}"/>
                </a:ext>
              </a:extLst>
            </p:cNvPr>
            <p:cNvSpPr/>
            <p:nvPr/>
          </p:nvSpPr>
          <p:spPr bwMode="auto">
            <a:xfrm>
              <a:off x="4685968" y="1371600"/>
              <a:ext cx="1333832" cy="110560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9C9248-CAA1-4EC6-9E3B-DE7ADA460479}"/>
                </a:ext>
              </a:extLst>
            </p:cNvPr>
            <p:cNvSpPr/>
            <p:nvPr/>
          </p:nvSpPr>
          <p:spPr bwMode="auto">
            <a:xfrm>
              <a:off x="3276600" y="1332798"/>
              <a:ext cx="1333832" cy="110560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5C2999F-CBB5-DC50-0F54-24BF73B45A97}"/>
                </a:ext>
              </a:extLst>
            </p:cNvPr>
            <p:cNvSpPr/>
            <p:nvPr/>
          </p:nvSpPr>
          <p:spPr bwMode="auto">
            <a:xfrm>
              <a:off x="2209800" y="1469323"/>
              <a:ext cx="952832" cy="7404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866C804-BFFB-D1D3-FC31-29C5DBFDFFEA}"/>
                </a:ext>
              </a:extLst>
            </p:cNvPr>
            <p:cNvSpPr/>
            <p:nvPr/>
          </p:nvSpPr>
          <p:spPr bwMode="auto">
            <a:xfrm>
              <a:off x="1828800" y="2133600"/>
              <a:ext cx="304800" cy="40551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4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>
            <a:extLst>
              <a:ext uri="{FF2B5EF4-FFF2-40B4-BE49-F238E27FC236}">
                <a16:creationId xmlns:a16="http://schemas.microsoft.com/office/drawing/2014/main" id="{E686DB02-49A6-BD78-0B50-B97FAC2F426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 Type of fin Vs Operation Point</a:t>
            </a:r>
          </a:p>
        </p:txBody>
      </p:sp>
      <p:sp>
        <p:nvSpPr>
          <p:cNvPr id="500739" name="Rectangle 3">
            <a:extLst>
              <a:ext uri="{FF2B5EF4-FFF2-40B4-BE49-F238E27FC236}">
                <a16:creationId xmlns:a16="http://schemas.microsoft.com/office/drawing/2014/main" id="{272B2403-F213-74BB-FC9D-C9B15C13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62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500740" name="Picture586">
            <a:extLst>
              <a:ext uri="{FF2B5EF4-FFF2-40B4-BE49-F238E27FC236}">
                <a16:creationId xmlns:a16="http://schemas.microsoft.com/office/drawing/2014/main" id="{4F64C8E5-859D-203F-8B27-0C1BDCC9E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46" y="1147909"/>
            <a:ext cx="7983953" cy="547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A27B459B-A16D-309D-F490-F1AF26E882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57EF9E0-7029-B8C3-46E4-6BB5B9C7E3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82A23CB7-78A7-19BC-02F4-70C04AE0B5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00F1CC85-08E7-7589-9082-778616B9EC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0C982FF-82DB-B386-6D50-69A5448F6C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8F5ED869-2CBD-3656-87CA-35EEAE6FD2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18FB477-3892-E35D-AD1B-06D8852130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934BE4F-0F2C-73AD-241B-0177C5CF12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F8B7F94-F156-72C2-38DE-4E240AFE85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FB64B2A-FFC3-AA3C-D659-EE89302818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0167660-4DBB-4C28-E3FB-2DC7D4BE93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384B1ED-706B-F889-9497-D7758933E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4C269448-95F7-3D3F-C43B-3B3872FB1E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8DAA3152-3767-08B7-A9F8-70D7304B8D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C664A3BF-DB9D-3046-B7B6-9EFBFDD40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CFD74609-C2C8-8625-6622-1FA49E635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58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>
            <a:extLst>
              <a:ext uri="{FF2B5EF4-FFF2-40B4-BE49-F238E27FC236}">
                <a16:creationId xmlns:a16="http://schemas.microsoft.com/office/drawing/2014/main" id="{AA62C784-AC98-92EC-2191-B86792984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Effect of Changing A Fan</a:t>
            </a:r>
          </a:p>
        </p:txBody>
      </p:sp>
      <p:sp>
        <p:nvSpPr>
          <p:cNvPr id="543747" name="Rectangle 3">
            <a:extLst>
              <a:ext uri="{FF2B5EF4-FFF2-40B4-BE49-F238E27FC236}">
                <a16:creationId xmlns:a16="http://schemas.microsoft.com/office/drawing/2014/main" id="{01BE297A-930A-27AA-F690-1E0A1D9D8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675" y="863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543748" name="Picture 4">
            <a:extLst>
              <a:ext uri="{FF2B5EF4-FFF2-40B4-BE49-F238E27FC236}">
                <a16:creationId xmlns:a16="http://schemas.microsoft.com/office/drawing/2014/main" id="{8E47D108-86DC-4810-0D1F-0DEE7351F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89" y="1346199"/>
            <a:ext cx="7239000" cy="500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1511C595-A6EF-99BF-0091-DA7BA87B681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AC60EA43-2208-0B72-53B1-6F1ECB782C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EA6D78B3-7F15-7D25-9D8F-BFDBFEFD7F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3D353121-CD03-6E5E-0E13-3F41C0F91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497B856-E449-6B7C-EA2C-4EDA3D287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2F2DF24-2ADA-F6A7-306B-3FCFADA12A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05D6219-4E16-143E-E59C-1329626EF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63663EF-8795-F83F-1053-6D5994F280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0470228-9130-FAA8-0BE8-973766C933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A265A66-3CAD-C83F-42C9-C8D3098801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A64CA0B-02F2-B479-3581-B09A19A4AB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ECA52DB-10C4-C567-BF92-E700DA3F7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A210F31F-9DBA-41B3-384E-AE151D41CC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4C37CF4-8C66-7994-3F5E-AF33FDE264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B2998307-6FC8-44FF-5049-47F5CC001F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8D7716E-598D-2B1D-7B49-2843CE800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12AFD00-4DB3-0971-B226-EFC28D3D54E2}"/>
                  </a:ext>
                </a:extLst>
              </p14:cNvPr>
              <p14:cNvContentPartPr/>
              <p14:nvPr/>
            </p14:nvContentPartPr>
            <p14:xfrm>
              <a:off x="2541960" y="2008080"/>
              <a:ext cx="614880" cy="222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12AFD00-4DB3-0971-B226-EFC28D3D54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32600" y="1998720"/>
                <a:ext cx="633600" cy="24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3694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>
            <a:extLst>
              <a:ext uri="{FF2B5EF4-FFF2-40B4-BE49-F238E27FC236}">
                <a16:creationId xmlns:a16="http://schemas.microsoft.com/office/drawing/2014/main" id="{1CB7AD6D-8993-6EB4-A014-8ECE85A0BC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6035675" cy="6858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Effect of number of fins and fin height</a:t>
            </a:r>
            <a:r>
              <a:rPr lang="en-US" altLang="en-US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01763" name="Rectangle 3">
            <a:extLst>
              <a:ext uri="{FF2B5EF4-FFF2-40B4-BE49-F238E27FC236}">
                <a16:creationId xmlns:a16="http://schemas.microsoft.com/office/drawing/2014/main" id="{619277F0-7C5A-390F-AA80-B7B35381B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38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501764" name="Picture587">
            <a:extLst>
              <a:ext uri="{FF2B5EF4-FFF2-40B4-BE49-F238E27FC236}">
                <a16:creationId xmlns:a16="http://schemas.microsoft.com/office/drawing/2014/main" id="{97D7F06E-81FF-9127-A65F-763B87618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53" y="1050925"/>
            <a:ext cx="8694647" cy="550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5658FA7E-107D-FEDD-ACF8-BFE463177C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9476063-20CF-3464-F25D-985F1743ED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7B10C8F-C44F-ACD2-76B5-B09F14FC89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0545488E-0BD1-3A75-D127-D883E54114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844A250-C0BA-2A95-D583-223FCDC4AE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5236A72-07FF-14F3-A092-15BB7FE06E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C371CE2-6D86-2637-8EB9-D2591CCFE0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7BAD7B2-E792-0BDB-0DF6-45EA044D11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00FC980A-E494-E37C-28D0-E3B5371AD3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C3C9903-9C23-21F4-41ED-E41195D7C4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979250C-B671-7147-1033-915CB49B35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4499D8D-902D-1197-B931-A94F7C9B3A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DF29B3CA-D686-375A-914E-10B7AF5B4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6234E42C-FD20-7A4D-81AA-F2D81E0B8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3AA959DF-4ACD-521D-0597-C7FBF85EDC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1BEAE5D6-1035-B84F-9484-EA05C3B97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1428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14D8-7635-1B8B-321F-FFFE1867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IN" sz="2800" i="0" dirty="0">
                <a:solidFill>
                  <a:srgbClr val="333333"/>
                </a:solidFill>
                <a:effectLst/>
              </a:rPr>
              <a:t>Optimizing the fin spacing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E2A135-F21F-02C8-B7A8-EAB479411E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2999"/>
                <a:ext cx="8382000" cy="5472113"/>
              </a:xfrm>
            </p:spPr>
            <p:txBody>
              <a:bodyPr/>
              <a:lstStyle/>
              <a:p>
                <a:r>
                  <a:rPr lang="en-US" sz="2400" b="0" i="0" dirty="0">
                    <a:solidFill>
                      <a:srgbClr val="333333"/>
                    </a:solidFill>
                    <a:effectLst/>
                  </a:rPr>
                  <a:t>The spacing between the fins that provides the maximum rate of heat transfer, </a:t>
                </a:r>
                <a:r>
                  <a:rPr lang="en-US" sz="2400" b="0" i="0" dirty="0" err="1">
                    <a:solidFill>
                      <a:srgbClr val="333333"/>
                    </a:solidFill>
                    <a:effectLst/>
                  </a:rPr>
                  <a:t>s</a:t>
                </a:r>
                <a:r>
                  <a:rPr lang="en-US" sz="2400" b="0" i="0" baseline="-25000" dirty="0" err="1">
                    <a:solidFill>
                      <a:srgbClr val="333333"/>
                    </a:solidFill>
                    <a:effectLst/>
                  </a:rPr>
                  <a:t>opt</a:t>
                </a:r>
                <a:r>
                  <a:rPr lang="en-US" sz="2400" b="0" i="0" dirty="0">
                    <a:solidFill>
                      <a:srgbClr val="333333"/>
                    </a:solidFill>
                    <a:effectLst/>
                  </a:rPr>
                  <a:t> is to be estimated using dynamic equilibrium condition. </a:t>
                </a:r>
              </a:p>
              <a:p>
                <a:r>
                  <a:rPr lang="en-US" sz="2400" b="0" i="0" dirty="0">
                    <a:solidFill>
                      <a:srgbClr val="333333"/>
                    </a:solidFill>
                    <a:effectLst/>
                  </a:rPr>
                  <a:t> A. </a:t>
                </a:r>
                <a:r>
                  <a:rPr lang="en-US" sz="2400" b="0" i="0" dirty="0" err="1">
                    <a:solidFill>
                      <a:srgbClr val="333333"/>
                    </a:solidFill>
                    <a:effectLst/>
                  </a:rPr>
                  <a:t>Bejan</a:t>
                </a:r>
                <a:r>
                  <a:rPr lang="en-US" sz="2400" b="0" i="0" dirty="0">
                    <a:solidFill>
                      <a:srgbClr val="333333"/>
                    </a:solidFill>
                    <a:effectLst/>
                  </a:rPr>
                  <a:t> and E. </a:t>
                </a:r>
                <a:r>
                  <a:rPr lang="en-US" sz="2400" b="0" i="0" dirty="0" err="1">
                    <a:solidFill>
                      <a:srgbClr val="333333"/>
                    </a:solidFill>
                    <a:effectLst/>
                  </a:rPr>
                  <a:t>Sciubba</a:t>
                </a:r>
                <a:r>
                  <a:rPr lang="en-US" sz="2400" dirty="0">
                    <a:solidFill>
                      <a:srgbClr val="333333"/>
                    </a:solidFill>
                  </a:rPr>
                  <a:t> (1992) developed an equation for optimal spacing: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=2.73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𝜇𝛼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𝑓𝑎𝑛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333333"/>
                  </a:solidFill>
                </a:endParaRPr>
              </a:p>
              <a:p>
                <a:r>
                  <a:rPr lang="en-US" sz="2400" b="0" i="1" dirty="0">
                    <a:solidFill>
                      <a:srgbClr val="333333"/>
                    </a:solidFill>
                    <a:effectLst/>
                  </a:rPr>
                  <a:t>μ</a:t>
                </a:r>
                <a:r>
                  <a:rPr lang="en-US" sz="2400" b="0" i="0" dirty="0">
                    <a:solidFill>
                      <a:srgbClr val="333333"/>
                    </a:solidFill>
                    <a:effectLst/>
                  </a:rPr>
                  <a:t> and </a:t>
                </a:r>
                <a:r>
                  <a:rPr lang="en-US" sz="2400" b="0" i="1" dirty="0">
                    <a:solidFill>
                      <a:srgbClr val="333333"/>
                    </a:solidFill>
                    <a:effectLst/>
                  </a:rPr>
                  <a:t>α</a:t>
                </a:r>
                <a:r>
                  <a:rPr lang="en-US" sz="2400" b="0" i="0" dirty="0">
                    <a:solidFill>
                      <a:srgbClr val="333333"/>
                    </a:solidFill>
                    <a:effectLst/>
                  </a:rPr>
                  <a:t> are the viscosity and thermal diffusivity of air respectively.</a:t>
                </a:r>
              </a:p>
              <a:p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The optimum fin spacing, </a:t>
                </a:r>
                <a:r>
                  <a:rPr kumimoji="0" lang="en-US" altLang="en-US" sz="2400" b="0" i="1" u="none" strike="noStrike" cap="none" normalizeH="0" baseline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S</a:t>
                </a:r>
                <a:r>
                  <a:rPr kumimoji="0" lang="en-US" altLang="en-US" sz="2400" b="0" i="0" u="none" strike="noStrike" cap="none" normalizeH="0" baseline="-3000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opt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 is a function of the pressure drop across the fan, </a:t>
                </a:r>
                <a:r>
                  <a:rPr kumimoji="0" lang="en-US" altLang="en-US" sz="2400" b="0" i="1" u="none" strike="noStrike" cap="none" normalizeH="0" baseline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Δp</a:t>
                </a:r>
                <a:r>
                  <a:rPr kumimoji="0" lang="en-US" altLang="en-US" sz="2400" b="0" i="1" u="none" strike="noStrike" cap="none" normalizeH="0" baseline="-3000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fan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 and hence the heat sink, </a:t>
                </a:r>
                <a:r>
                  <a:rPr kumimoji="0" lang="en-US" altLang="en-US" sz="2400" b="0" i="1" u="none" strike="noStrike" cap="none" normalizeH="0" baseline="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Δp</a:t>
                </a:r>
                <a:r>
                  <a:rPr kumimoji="0" lang="en-US" altLang="en-US" sz="2400" b="0" i="1" u="none" strike="noStrike" cap="none" normalizeH="0" baseline="-30000" dirty="0" err="1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hs</a:t>
                </a:r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. </a:t>
                </a:r>
              </a:p>
              <a:p>
                <a:r>
                  <a:rPr kumimoji="0" lang="en-US" altLang="en-US" sz="2400" b="0" i="0" u="none" strike="noStrike" cap="none" normalizeH="0" baseline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cs typeface="Arial" panose="020B0604020202020204" pitchFamily="34" charset="0"/>
                  </a:rPr>
                  <a:t>The pressure across the system determines the flow rate through the heat sink.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E2A135-F21F-02C8-B7A8-EAB479411E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2999"/>
                <a:ext cx="8382000" cy="5472113"/>
              </a:xfrm>
              <a:blipFill>
                <a:blip r:embed="rId2"/>
                <a:stretch>
                  <a:fillRect l="-1018" t="-780" r="-16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6">
            <a:extLst>
              <a:ext uri="{FF2B5EF4-FFF2-40B4-BE49-F238E27FC236}">
                <a16:creationId xmlns:a16="http://schemas.microsoft.com/office/drawing/2014/main" id="{74BE179D-EAF3-50C1-4D40-7D1B006E7E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B5E6F44-273F-E29A-3108-0E1B6125AF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4AC0E96B-DD6C-2D93-F925-32492F26E3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98246ABC-52E0-02C4-3D58-42DE4745B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08FB3E83-1743-C308-C78E-6A7E9E111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2FCF0486-B314-86E3-3A19-2B57573343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FA4F284-2692-DED3-9993-B71E3ADEE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B652D6E-00AF-0974-CD6E-AD0415F64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595B8C1-FFFF-78F2-6A6D-423A1EDFAB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E52E43E-ECFD-EA85-33D9-424B735E8C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9334021-4503-C1FD-28C6-E29F861996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0DFF694D-ABE2-6615-FCB2-497650F7BA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BBD9FD22-97E7-73CE-3742-F4214A5BB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796951C0-4F3E-7F82-4CFA-56065E8C17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35D248C-AC1B-2447-EEEF-2CE1629952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DDD88B1-433C-E081-7074-AE264E271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5126" name="Picture 6" descr="Latex formula">
            <a:extLst>
              <a:ext uri="{FF2B5EF4-FFF2-40B4-BE49-F238E27FC236}">
                <a16:creationId xmlns:a16="http://schemas.microsoft.com/office/drawing/2014/main" id="{7788BB32-AB7E-1625-B3F5-46171C4DC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563" y="5314275"/>
            <a:ext cx="106283" cy="65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4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B8C8-F049-C89D-7D36-9E64CF64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340475" cy="990600"/>
          </a:xfrm>
        </p:spPr>
        <p:txBody>
          <a:bodyPr/>
          <a:lstStyle/>
          <a:p>
            <a:r>
              <a:rPr lang="en-US" sz="2800" dirty="0"/>
              <a:t>Conjugate Model for Thermal Resistance of  A Heat Sink</a:t>
            </a:r>
            <a:endParaRPr lang="en-IN" sz="2800" dirty="0"/>
          </a:p>
        </p:txBody>
      </p:sp>
      <p:pic>
        <p:nvPicPr>
          <p:cNvPr id="7170" name="Picture 2" descr="heatsink dimensions">
            <a:extLst>
              <a:ext uri="{FF2B5EF4-FFF2-40B4-BE49-F238E27FC236}">
                <a16:creationId xmlns:a16="http://schemas.microsoft.com/office/drawing/2014/main" id="{D57900C6-E594-D205-3902-58510EFA2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609063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773A99B7-3B06-CF07-B815-1021225D0A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05F1552-D545-8AFA-4C80-639445F42C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DA4E498E-3BFF-DED8-9334-0F54CA2494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FFC0739-18F2-A275-8D66-7CC141300A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A37A0F1-17A0-EC9E-3BA2-9DF683057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57B03DCB-9F6A-F32E-FEE8-055DBEB9B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B0B04D-1377-828A-35AC-37E2DBCBD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BCCD2C4-E5BB-F307-74E5-49E181DE88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367A7A0-C7F8-FD41-16A3-F9A13A700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7AC4DCF-0F86-2819-6715-14883DDB5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6C75EF8-2E5F-B89B-7562-A40B5CC37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828F4DE-668E-5B79-C48F-38DC6149C8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ADBE366A-4919-451A-3BCB-E438BCDA52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B184D6E-4674-61A3-5E23-4251EC1E8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D0E0D8C-3208-13C0-35AC-56C3E64AF4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4A04C2A-782D-D98F-CE48-D02CF52C2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147D2F4-AEEE-02BD-BF65-C9F2FBD4DAC0}"/>
              </a:ext>
            </a:extLst>
          </p:cNvPr>
          <p:cNvSpPr txBox="1"/>
          <p:nvPr/>
        </p:nvSpPr>
        <p:spPr>
          <a:xfrm>
            <a:off x="533400" y="5334000"/>
            <a:ext cx="838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P. M. </a:t>
            </a:r>
            <a:r>
              <a:rPr lang="en-IN" sz="2400" dirty="0" err="1"/>
              <a:t>Teertstra</a:t>
            </a:r>
            <a:r>
              <a:rPr lang="en-IN" sz="2400" dirty="0"/>
              <a:t>, M. M. </a:t>
            </a:r>
            <a:r>
              <a:rPr lang="en-IN" sz="2400" dirty="0" err="1"/>
              <a:t>Yovanovich</a:t>
            </a:r>
            <a:r>
              <a:rPr lang="en-IN" sz="2400" dirty="0"/>
              <a:t>, J. R. </a:t>
            </a:r>
            <a:r>
              <a:rPr lang="en-IN" sz="2400" dirty="0" err="1"/>
              <a:t>Culham</a:t>
            </a:r>
            <a:r>
              <a:rPr lang="en-IN" sz="2400" dirty="0"/>
              <a:t>, and T. F. </a:t>
            </a:r>
            <a:r>
              <a:rPr lang="en-IN" sz="2400" dirty="0" err="1"/>
              <a:t>Lemczyk</a:t>
            </a:r>
            <a:r>
              <a:rPr lang="en-IN" sz="2400" dirty="0"/>
              <a:t> (1999) developed an analytical equation for forced </a:t>
            </a:r>
            <a:r>
              <a:rPr lang="en-IN" sz="2400" dirty="0" err="1"/>
              <a:t>covenction</a:t>
            </a:r>
            <a:r>
              <a:rPr lang="en-IN" sz="2400" dirty="0"/>
              <a:t> heat transfer in plate fin heat sinks.</a:t>
            </a:r>
          </a:p>
        </p:txBody>
      </p:sp>
      <p:pic>
        <p:nvPicPr>
          <p:cNvPr id="7172" name="Picture 4" descr="Latex formula">
            <a:extLst>
              <a:ext uri="{FF2B5EF4-FFF2-40B4-BE49-F238E27FC236}">
                <a16:creationId xmlns:a16="http://schemas.microsoft.com/office/drawing/2014/main" id="{3CB168DE-1945-D5C9-904E-D821D2D55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200" y="3962400"/>
            <a:ext cx="2974000" cy="91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Latex formula">
            <a:extLst>
              <a:ext uri="{FF2B5EF4-FFF2-40B4-BE49-F238E27FC236}">
                <a16:creationId xmlns:a16="http://schemas.microsoft.com/office/drawing/2014/main" id="{63183171-C47E-747B-2BB9-A56D0C207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668" y="2051775"/>
            <a:ext cx="2447108" cy="82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0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B8C8-F049-C89D-7D36-9E64CF64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340475" cy="990600"/>
          </a:xfrm>
        </p:spPr>
        <p:txBody>
          <a:bodyPr/>
          <a:lstStyle/>
          <a:p>
            <a:r>
              <a:rPr lang="en-US" sz="2800" dirty="0"/>
              <a:t>Conjugate Model for Thermal Resistance of  A Heat Sink</a:t>
            </a:r>
            <a:endParaRPr lang="en-IN" sz="2800" dirty="0"/>
          </a:p>
        </p:txBody>
      </p:sp>
      <p:pic>
        <p:nvPicPr>
          <p:cNvPr id="7170" name="Picture 2" descr="heatsink dimensions">
            <a:extLst>
              <a:ext uri="{FF2B5EF4-FFF2-40B4-BE49-F238E27FC236}">
                <a16:creationId xmlns:a16="http://schemas.microsoft.com/office/drawing/2014/main" id="{D57900C6-E594-D205-3902-58510EFA2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44" y="1143000"/>
            <a:ext cx="609063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773A99B7-3B06-CF07-B815-1021225D0A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05F1552-D545-8AFA-4C80-639445F42C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DA4E498E-3BFF-DED8-9334-0F54CA2494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FFC0739-18F2-A275-8D66-7CC141300A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A37A0F1-17A0-EC9E-3BA2-9DF683057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57B03DCB-9F6A-F32E-FEE8-055DBEB9B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B0B04D-1377-828A-35AC-37E2DBCBD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BCCD2C4-E5BB-F307-74E5-49E181DE88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367A7A0-C7F8-FD41-16A3-F9A13A700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7AC4DCF-0F86-2819-6715-14883DDB5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6C75EF8-2E5F-B89B-7562-A40B5CC37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828F4DE-668E-5B79-C48F-38DC6149C8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ADBE366A-4919-451A-3BCB-E438BCDA52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B184D6E-4674-61A3-5E23-4251EC1E8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D0E0D8C-3208-13C0-35AC-56C3E64AF4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4A04C2A-782D-D98F-CE48-D02CF52C2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FF53F6-4E3E-FD8C-7D6D-FEFE2FF3F077}"/>
                  </a:ext>
                </a:extLst>
              </p:cNvPr>
              <p:cNvSpPr txBox="1"/>
              <p:nvPr/>
            </p:nvSpPr>
            <p:spPr>
              <a:xfrm>
                <a:off x="520524" y="5025744"/>
                <a:ext cx="8547276" cy="13750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Sup>
                                          <m:sSub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𝑅𝑒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sub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𝑃𝑟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0.664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bSup>
                                          <m:sSub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𝑅𝑒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𝑆</m:t>
                                            </m:r>
                                          </m:sub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bSup>
                                      </m:e>
                                    </m:ra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𝑝𝑟</m:t>
                                        </m:r>
                                      </m:e>
                                      <m:sup>
                                        <m:f>
                                          <m:fPr>
                                            <m:type m:val="skw"/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den>
                                        </m:f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f>
                                          <m:f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3.65</m:t>
                                            </m:r>
                                          </m:num>
                                          <m:den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𝑅𝑒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𝑆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∗</m:t>
                                                    </m:r>
                                                  </m:sup>
                                                </m:sSubSup>
                                              </m:e>
                                            </m:rad>
                                          </m:den>
                                        </m:f>
                                      </m:e>
                                    </m:rad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IN" dirty="0"/>
                  <a:t>=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FF53F6-4E3E-FD8C-7D6D-FEFE2FF3F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24" y="5025744"/>
                <a:ext cx="8547276" cy="1375056"/>
              </a:xfrm>
              <a:prstGeom prst="rect">
                <a:avLst/>
              </a:prstGeom>
              <a:blipFill>
                <a:blip r:embed="rId4"/>
                <a:stretch>
                  <a:fillRect r="-213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98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81660-CD42-5229-1237-6DE086ED1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C69C-3CF7-5B6E-7B1E-0876A3528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340475" cy="990600"/>
          </a:xfrm>
        </p:spPr>
        <p:txBody>
          <a:bodyPr/>
          <a:lstStyle/>
          <a:p>
            <a:r>
              <a:rPr lang="en-US" sz="2800" dirty="0"/>
              <a:t>Conjugate Model for Thermal Resistance of  A Heat Sink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61BA6534-63FD-2DA6-C3BD-27DA0C3BF6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5D713587-1094-DFD9-27A4-D2A239C7E4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AD80968B-B8BB-BC4C-65D1-1A836EB41C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CBB71AB6-8A6E-31A9-2DA5-3AFB038A3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21FE7C3-67E4-457B-742D-D98332B416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6BD2F778-38EF-290B-73A5-1E41BCA744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8B25A3D-EF86-FC25-15D5-5E0B1489A4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1A479D7-C868-4E2D-33D1-7B79BBFAAB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A63F91B8-DF7E-66A8-F9E1-D15F1418B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F34A199-7473-C682-7197-EBF4996A2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48A4DDD9-0794-4230-612A-89B2E4877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B37A918F-1267-1172-672B-E0DEFB88A5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2AE8D28D-96DF-2DBC-5E7C-7CA2A51B5D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B9C41072-2AA8-CC3E-79F7-D208B5F3D8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88D76CB-0842-143C-3355-B828253A5F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C7D5091-322D-D101-C869-C12A5F329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Content Placeholder 21" descr="The image displays a graph with a positive correlation between the heat flux (h in W/m^2.K) and the Reynolds number (Re), indicating that as the Reynolds number increases, the heat flux also increases.&#10;&#10;AI-generated content may be incorrect.">
            <a:extLst>
              <a:ext uri="{FF2B5EF4-FFF2-40B4-BE49-F238E27FC236}">
                <a16:creationId xmlns:a16="http://schemas.microsoft.com/office/drawing/2014/main" id="{CE4E61BA-819A-A6C3-6888-FFE9607C9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57200" y="1219200"/>
            <a:ext cx="7543800" cy="510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969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C88DC-7065-BFD4-C1D0-3DC63F094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5D5EC-E234-AA96-8AA9-61F028230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340475" cy="990600"/>
          </a:xfrm>
        </p:spPr>
        <p:txBody>
          <a:bodyPr/>
          <a:lstStyle/>
          <a:p>
            <a:r>
              <a:rPr lang="en-US" sz="2800" dirty="0"/>
              <a:t>Conjugate Model for Thermal Resistance of  A Heat Sink</a:t>
            </a:r>
            <a:endParaRPr lang="en-IN" sz="28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72681319-EA29-C042-FEA8-0820E9E127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7B113BB-712F-4572-39D7-933F98948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5F86263B-DB1C-6A6F-4F23-F72973940D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B90ED26-D4E5-FBBE-E9AE-524A2D30A0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23E1765C-27A3-AFCC-820A-9BDA2F764A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5B590CF1-9023-2B06-085A-1651CFF83C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D4FFD2D-83EE-5ECE-0B12-F398B865DD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3ADD03E-8CF5-3FC2-4A8C-AA90454703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2C3C4557-4F4D-BC33-DA8C-879F880A3D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381D49D-54A5-64B6-7B03-26CB15802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0853622-E667-9297-FA60-7A7C881FEE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3CB46F26-E7EA-B1B3-57F4-E4F1893C68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26BF0DF9-EE0B-64BA-D96B-CDAA030A25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8272151B-5455-EB0B-6DEB-5AA6710D9A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064771C7-D1C7-A2A7-69DB-0C8FC8D4D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902D92F-08A4-AE56-4BD2-B233AA2A3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Content Placeholder 20" descr="The image displays a graph with pressure (AP) on the x-axis and some unspecified variable (Re) on the y-axis, showing a trend or relationship between these two variables across a range of values.&#10;&#10;AI-generated content may be incorrect.">
            <a:extLst>
              <a:ext uri="{FF2B5EF4-FFF2-40B4-BE49-F238E27FC236}">
                <a16:creationId xmlns:a16="http://schemas.microsoft.com/office/drawing/2014/main" id="{C15FDF90-F934-8E7A-814F-F33AB2F99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914400" y="1219200"/>
            <a:ext cx="7086600" cy="480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3800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14D8-7635-1B8B-321F-FFFE1867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6770688" cy="1143000"/>
          </a:xfrm>
        </p:spPr>
        <p:txBody>
          <a:bodyPr/>
          <a:lstStyle/>
          <a:p>
            <a:r>
              <a:rPr lang="en-US" sz="2800" dirty="0">
                <a:solidFill>
                  <a:srgbClr val="333333"/>
                </a:solidFill>
              </a:rPr>
              <a:t>T</a:t>
            </a:r>
            <a:r>
              <a:rPr lang="en-IN" sz="2800" dirty="0" err="1">
                <a:solidFill>
                  <a:srgbClr val="333333"/>
                </a:solidFill>
              </a:rPr>
              <a:t>hermal</a:t>
            </a:r>
            <a:r>
              <a:rPr lang="en-IN" sz="2800" dirty="0">
                <a:solidFill>
                  <a:srgbClr val="333333"/>
                </a:solidFill>
              </a:rPr>
              <a:t> Resistance of Heat Sink under Forced Convection Cooling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E2A135-F21F-02C8-B7A8-EAB479411E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394618"/>
                <a:ext cx="8382000" cy="4922838"/>
              </a:xfrm>
            </p:spPr>
            <p:txBody>
              <a:bodyPr/>
              <a:lstStyle/>
              <a:p>
                <a:r>
                  <a:rPr lang="en-IN" sz="2400" dirty="0"/>
                  <a:t>The Nusselt Number based on conjugate heat transfer is:</a:t>
                </a:r>
              </a:p>
              <a:p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ℎ𝑠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𝑡𝑎𝑛ℎ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𝑁𝑢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𝑜𝑝𝑡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        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𝑓𝑖𝑛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𝑓𝑖𝑛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𝑁𝑢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𝑜𝑝𝑡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𝑓𝑖𝑛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 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𝑓𝑖𝑛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br>
                  <a:rPr lang="en-IN" sz="2400" dirty="0"/>
                </a:br>
                <a:endParaRPr lang="en-IN" sz="2400" dirty="0"/>
              </a:p>
              <a:p>
                <a:r>
                  <a:rPr lang="en-US" sz="2400" dirty="0"/>
                  <a:t>The average heat transfer coefficient, </a:t>
                </a:r>
                <a:r>
                  <a:rPr lang="en-US" sz="2400" i="1" dirty="0" err="1"/>
                  <a:t>h</a:t>
                </a:r>
                <a:r>
                  <a:rPr lang="en-US" sz="2400" i="1" baseline="-25000" dirty="0" err="1"/>
                  <a:t>fhs</a:t>
                </a:r>
                <a:r>
                  <a:rPr lang="en-US" sz="2400" dirty="0"/>
                  <a:t> from the heat sink fins is calculated using above equation.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alt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US" alt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ℎ</m:t>
                          </m:r>
                        </m:e>
                        <m:sub>
                          <m:r>
                            <a:rPr kumimoji="0" lang="en-US" alt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ℎ𝑠</m:t>
                          </m:r>
                        </m:sub>
                      </m:sSub>
                      <m:r>
                        <a:rPr kumimoji="0" lang="en-US" alt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altLang="en-US" sz="24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𝑁𝑢</m:t>
                              </m:r>
                            </m:e>
                            <m:sub>
                              <m: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ℎ𝑠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0" lang="en-US" altLang="en-US" sz="24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𝑜𝑝𝑡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en-US" altLang="en-US" sz="24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E2A135-F21F-02C8-B7A8-EAB479411E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394618"/>
                <a:ext cx="8382000" cy="4922838"/>
              </a:xfrm>
              <a:blipFill>
                <a:blip r:embed="rId2"/>
                <a:stretch>
                  <a:fillRect l="-1018" t="-991" r="-15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6">
            <a:extLst>
              <a:ext uri="{FF2B5EF4-FFF2-40B4-BE49-F238E27FC236}">
                <a16:creationId xmlns:a16="http://schemas.microsoft.com/office/drawing/2014/main" id="{74BE179D-EAF3-50C1-4D40-7D1B006E7E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B5E6F44-273F-E29A-3108-0E1B6125AF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4AC0E96B-DD6C-2D93-F925-32492F26E3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98246ABC-52E0-02C4-3D58-42DE4745B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08FB3E83-1743-C308-C78E-6A7E9E111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2FCF0486-B314-86E3-3A19-2B57573343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FA4F284-2692-DED3-9993-B71E3ADEE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B652D6E-00AF-0974-CD6E-AD0415F64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595B8C1-FFFF-78F2-6A6D-423A1EDFAB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E52E43E-ECFD-EA85-33D9-424B735E8C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9334021-4503-C1FD-28C6-E29F861996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0DFF694D-ABE2-6615-FCB2-497650F7BA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BBD9FD22-97E7-73CE-3742-F4214A5BB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796951C0-4F3E-7F82-4CFA-56065E8C17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35D248C-AC1B-2447-EEEF-2CE1629952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DDD88B1-433C-E081-7074-AE264E271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5126" name="Picture 6" descr="Latex formula">
            <a:extLst>
              <a:ext uri="{FF2B5EF4-FFF2-40B4-BE49-F238E27FC236}">
                <a16:creationId xmlns:a16="http://schemas.microsoft.com/office/drawing/2014/main" id="{7788BB32-AB7E-1625-B3F5-46171C4DC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5563" y="5314275"/>
            <a:ext cx="106283" cy="65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61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B8C8-F049-C89D-7D36-9E64CF64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340475" cy="990600"/>
          </a:xfrm>
        </p:spPr>
        <p:txBody>
          <a:bodyPr/>
          <a:lstStyle/>
          <a:p>
            <a:r>
              <a:rPr lang="en-US" sz="2800" dirty="0"/>
              <a:t>Total Thermal Resistance of  A Heat Sink including Base</a:t>
            </a:r>
            <a:endParaRPr lang="en-IN" sz="2800" dirty="0"/>
          </a:p>
        </p:txBody>
      </p:sp>
      <p:pic>
        <p:nvPicPr>
          <p:cNvPr id="7170" name="Picture 2" descr="heatsink dimensions">
            <a:extLst>
              <a:ext uri="{FF2B5EF4-FFF2-40B4-BE49-F238E27FC236}">
                <a16:creationId xmlns:a16="http://schemas.microsoft.com/office/drawing/2014/main" id="{D57900C6-E594-D205-3902-58510EFA2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609063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773A99B7-3B06-CF07-B815-1021225D0A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05F1552-D545-8AFA-4C80-639445F42C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DA4E498E-3BFF-DED8-9334-0F54CA2494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FFC0739-18F2-A275-8D66-7CC141300A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A37A0F1-17A0-EC9E-3BA2-9DF6830572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57B03DCB-9F6A-F32E-FEE8-055DBEB9BD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B0B04D-1377-828A-35AC-37E2DBCBD4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BCCD2C4-E5BB-F307-74E5-49E181DE88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367A7A0-C7F8-FD41-16A3-F9A13A700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7AC4DCF-0F86-2819-6715-14883DDB5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6C75EF8-2E5F-B89B-7562-A40B5CC37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828F4DE-668E-5B79-C48F-38DC6149C8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ADBE366A-4919-451A-3BCB-E438BCDA52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B184D6E-4674-61A3-5E23-4251EC1E8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D0E0D8C-3208-13C0-35AC-56C3E64AF4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4A04C2A-782D-D98F-CE48-D02CF52C2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FF53F6-4E3E-FD8C-7D6D-FEFE2FF3F077}"/>
                  </a:ext>
                </a:extLst>
              </p:cNvPr>
              <p:cNvSpPr txBox="1"/>
              <p:nvPr/>
            </p:nvSpPr>
            <p:spPr>
              <a:xfrm>
                <a:off x="3465543" y="5202562"/>
                <a:ext cx="4648200" cy="7870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ℎ𝑠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ℎ𝑠</m:t>
                            </m:r>
                          </m:sub>
                        </m:sSub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ℎ𝑠</m:t>
                            </m:r>
                          </m:sub>
                        </m:sSub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ℎ𝑠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𝑊𝐿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32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FF53F6-4E3E-FD8C-7D6D-FEFE2FF3F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543" y="5202562"/>
                <a:ext cx="4648200" cy="7870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A24C31-542F-E558-0525-FBCA58B43E91}"/>
                  </a:ext>
                </a:extLst>
              </p:cNvPr>
              <p:cNvSpPr txBox="1"/>
              <p:nvPr/>
            </p:nvSpPr>
            <p:spPr>
              <a:xfrm>
                <a:off x="3524311" y="6238179"/>
                <a:ext cx="4530664" cy="425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𝑜𝑝𝑡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𝑓𝑖𝑛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A24C31-542F-E558-0525-FBCA58B43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311" y="6238179"/>
                <a:ext cx="4530664" cy="425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473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>
            <a:extLst>
              <a:ext uri="{FF2B5EF4-FFF2-40B4-BE49-F238E27FC236}">
                <a16:creationId xmlns:a16="http://schemas.microsoft.com/office/drawing/2014/main" id="{45D98E31-ADD5-FABA-1FE7-A4A4588B214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25450" y="152400"/>
            <a:ext cx="6661150" cy="1066799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Effect of Constant air velocity on Performance of Longitudinal Fin Array</a:t>
            </a:r>
            <a:r>
              <a:rPr lang="en-US" altLang="en-US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97667" name="Rectangle 3">
            <a:extLst>
              <a:ext uri="{FF2B5EF4-FFF2-40B4-BE49-F238E27FC236}">
                <a16:creationId xmlns:a16="http://schemas.microsoft.com/office/drawing/2014/main" id="{28C4BE39-2919-010C-AEA9-DC06D78B5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4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497668" name="Picture588">
            <a:extLst>
              <a:ext uri="{FF2B5EF4-FFF2-40B4-BE49-F238E27FC236}">
                <a16:creationId xmlns:a16="http://schemas.microsoft.com/office/drawing/2014/main" id="{7C23F0AF-3545-EFDF-8901-B107114008DF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700" y="1503298"/>
            <a:ext cx="7848600" cy="50878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2C65A7C4-5B84-F365-6E60-8DF8147E64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F3CD593-1A96-119B-06DA-556B9FC411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DDF638E-9A41-CC2F-4F03-6B44C3D17C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F3512CF0-E0D0-1688-2776-92753DCD44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761E3D9-B770-15B6-CE67-B05077D0D5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1B635E6-2924-2373-C256-6123103EDE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06CB722-8A3E-7ADC-6C1D-E94E79448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E12D32C-D230-E4DC-10B0-FD6D2EF29B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A34CBD36-381A-9048-5C83-6ADA6FA3FA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3DB13AC-B65C-A3FC-7996-78DB995D6B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74E03FD-3739-DB3B-B10E-55E750968E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C33CD2B-135F-9957-FFC4-493CAD8266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60C9C46-5080-A478-D764-E0C47F273C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17CDA828-9C77-FA18-5210-765863D6F5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3D9520F-AEBF-0FB0-4D01-5885AFE44C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7317DBEC-BE8A-93D2-2813-7F72BB3D4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2954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>
            <a:extLst>
              <a:ext uri="{FF2B5EF4-FFF2-40B4-BE49-F238E27FC236}">
                <a16:creationId xmlns:a16="http://schemas.microsoft.com/office/drawing/2014/main" id="{78ACD106-8653-45ED-DFAC-97AECBC60FF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7772400" cy="6858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Constant Volumetric Flow Rate</a:t>
            </a:r>
            <a:r>
              <a:rPr lang="en-US" altLang="en-US" sz="2800" dirty="0"/>
              <a:t> </a:t>
            </a:r>
          </a:p>
        </p:txBody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C8CE79C2-0C01-2EC7-6606-2A12F7E69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7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498692" name="Picture589">
            <a:extLst>
              <a:ext uri="{FF2B5EF4-FFF2-40B4-BE49-F238E27FC236}">
                <a16:creationId xmlns:a16="http://schemas.microsoft.com/office/drawing/2014/main" id="{C1BD6B15-FC2F-BA31-905C-F77E17469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35100"/>
            <a:ext cx="8534400" cy="511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1697E0C1-157D-7C80-79CC-45BED20D8A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73A2A6B-4F18-8924-07C2-A6C52F9006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638E77C5-18A3-258A-F0D3-548C6ECAEE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FA850B7-AC36-98E0-05A1-2661BEFE4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99166D7-61ED-F02F-B5B0-8AAB106799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BA66932-15F0-BC92-D41F-76540C822E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D3AC57B-32E6-7E2C-3079-CC524652F5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DA7C851-DD20-0814-E31D-2AD6ACE926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3CC092B-3585-CC56-142C-41FD2CF6D0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DCD7C05-D23B-7D50-6B63-229A467BC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946944D-A252-B19D-C88A-F101CB8D9D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5CCA855-1F7B-0F7C-7E87-FE441E9693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DB01642-4D6A-DE16-9979-BBBD0FC071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2213638-24DB-2847-17F0-E206AABD20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7DDBFDA-BF73-0358-7A44-7C042052A2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8E60FBAE-3F2F-C65F-6576-CA6EC94EB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>
            <a:extLst>
              <a:ext uri="{FF2B5EF4-FFF2-40B4-BE49-F238E27FC236}">
                <a16:creationId xmlns:a16="http://schemas.microsoft.com/office/drawing/2014/main" id="{DA6D8CED-B366-213E-662D-FE52277D8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6858000" cy="762000"/>
          </a:xfrm>
        </p:spPr>
        <p:txBody>
          <a:bodyPr/>
          <a:lstStyle/>
          <a:p>
            <a:r>
              <a:rPr lang="en-US" altLang="en-US" sz="2800" dirty="0"/>
              <a:t>Junction Temperature Vs Number of Fins</a:t>
            </a:r>
          </a:p>
        </p:txBody>
      </p:sp>
      <p:pic>
        <p:nvPicPr>
          <p:cNvPr id="533508" name="Picture 4" descr="Figure 3">
            <a:extLst>
              <a:ext uri="{FF2B5EF4-FFF2-40B4-BE49-F238E27FC236}">
                <a16:creationId xmlns:a16="http://schemas.microsoft.com/office/drawing/2014/main" id="{1FD3F725-2512-48F9-809F-2F193F5A4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" y="1813726"/>
            <a:ext cx="8027732" cy="466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B80E64D3-E8E8-DE27-F258-3D8AF7833C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3EF946F-DC77-3341-2C03-FE654BDA4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6122A91-9575-6A24-C88F-60DD7999C4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98E51C8-EA96-56A8-A190-FF91655633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5D73FCE-71CE-F68C-4D9A-26CF694767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962E3CD0-E853-B96A-692A-F3BEEB0D80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6D53240-DF44-96C3-9E1D-89C6182E32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75846B7-2DA4-1136-7B2E-48899AF22A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1BEA1910-0683-7730-FCD5-511C0D6DD2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03C56B1-BC21-17F7-4528-603E36E9CB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AEDEF9A-0025-1D01-1FBB-7608F8250D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395D634-A1EF-7433-3561-88AB654C6A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C78BAD27-A690-2E57-3CAE-AEA608096C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40DFEBE7-DA50-55D2-A46D-ABCDE66D9B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C812377-D909-7EB3-A423-F1AA4C2547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15177922-6C25-CF69-6F47-8ACB4C6DA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C1CC092-CD5F-587B-AC66-637C9F749AC9}"/>
              </a:ext>
            </a:extLst>
          </p:cNvPr>
          <p:cNvSpPr txBox="1"/>
          <p:nvPr/>
        </p:nvSpPr>
        <p:spPr>
          <a:xfrm>
            <a:off x="685800" y="1191715"/>
            <a:ext cx="2430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selected Fan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00815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>
            <a:extLst>
              <a:ext uri="{FF2B5EF4-FFF2-40B4-BE49-F238E27FC236}">
                <a16:creationId xmlns:a16="http://schemas.microsoft.com/office/drawing/2014/main" id="{0989DEAE-3D56-0716-1DFC-F92EF9A0FC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Thermal Resistance</a:t>
            </a:r>
          </a:p>
        </p:txBody>
      </p:sp>
      <p:pic>
        <p:nvPicPr>
          <p:cNvPr id="502787" name="Picture 3">
            <a:extLst>
              <a:ext uri="{FF2B5EF4-FFF2-40B4-BE49-F238E27FC236}">
                <a16:creationId xmlns:a16="http://schemas.microsoft.com/office/drawing/2014/main" id="{24B33EA1-60EA-8813-422C-1EF292F00F60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263825"/>
            <a:ext cx="7952301" cy="5213175"/>
          </a:xfrm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06D6AC2C-B238-E934-4665-80921641F9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7EC2AAF5-49F0-E39F-7DAD-26FB82F2A9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2B48352F-C2C3-15D6-DEB7-C425021FC3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B8DE60B-56DF-C8F9-BD0C-9470D189C5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61D81D22-1DBB-B012-0812-F28C16809A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EBF4E35E-36E6-1490-0676-31AE00172A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2BE0101-6E0A-06C1-720E-58DB40BC6A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2724BE3-0AFD-6F7F-5D3F-FCB14E5F7F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D77EB47A-F1CB-4AD5-BA4E-EC65DCFA8D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470194B-4CF2-AA6D-3569-C8D2B26C9B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CDAB0824-DE5B-FE56-A61D-FEEE34D7A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3D6A23B-B61D-5145-067D-13361A33D1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CA8374D4-468F-D55E-4875-992F4A438D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23DBDDF0-0896-EBD0-D8F6-E1B11C61E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A5D0771-C585-9B0F-5B30-4BED7F4114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5088749-DEEE-C81F-CB7B-7BBCCAA4E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 descr="The image depicts a cross-sectional view of a multi-layered, color-coded circuit board, showcasing a green layer overlaid with a red hue.&#10;&#10;AI-generated content may be incorrect.">
            <a:extLst>
              <a:ext uri="{FF2B5EF4-FFF2-40B4-BE49-F238E27FC236}">
                <a16:creationId xmlns:a16="http://schemas.microsoft.com/office/drawing/2014/main" id="{1512B44D-B8A5-0157-1E5B-869B970F0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522" y="1847629"/>
            <a:ext cx="5048955" cy="316274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C7F65-F611-F403-8719-532B29048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>
            <a:extLst>
              <a:ext uri="{FF2B5EF4-FFF2-40B4-BE49-F238E27FC236}">
                <a16:creationId xmlns:a16="http://schemas.microsoft.com/office/drawing/2014/main" id="{7C1AD602-80A2-E1FC-A1BC-F24EF5F2651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" y="380999"/>
            <a:ext cx="6507480" cy="533400"/>
          </a:xfrm>
        </p:spPr>
        <p:txBody>
          <a:bodyPr/>
          <a:lstStyle/>
          <a:p>
            <a:r>
              <a:rPr lang="en-US" altLang="en-US" sz="2800" dirty="0"/>
              <a:t>Spreading Thermal Resistance due Heat Sink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875A195-D59E-A215-F173-FB293106B2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5BF7397-FB99-5288-59F6-2DE2E20B04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D99ED2F-244A-D13E-C01F-D7A6197922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FE74FD67-2C6C-0D81-7B1F-526ADF966D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4C3687E-941D-3DA5-8A1F-A215F8ED7E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62BC4289-50CC-F661-587E-2CC7AD5E90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D303944-4E5E-1925-D347-D23C2BC34B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030B0B7-CF08-5A78-7B36-C0C924B50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2D99936-F755-579C-E100-5D91A0EE48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57ED898-4A1E-7695-AC7F-D10E230F75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1F7CB5F-37C2-22A4-97FF-E89D2B8E4C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05E12892-6222-8074-91CB-3550E74964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7417AF0-9E8F-6A66-DCF9-6E6361C62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983BEDC-04E3-FFA3-EC59-274BB3593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6F825BD0-B1F2-4BED-45AC-6562E8F0D7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8B3C8C3-06FB-50AC-34B2-D685FBDED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77477BEA-E744-37B1-C083-2E34ACF44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58" y="0"/>
            <a:ext cx="6933742" cy="4343400"/>
          </a:xfrm>
          <a:prstGeom prst="rect">
            <a:avLst/>
          </a:prstGeom>
        </p:spPr>
      </p:pic>
      <p:pic>
        <p:nvPicPr>
          <p:cNvPr id="18" name="Picture 17" descr="Heat Sink by sanchitm | SimScale">
            <a:extLst>
              <a:ext uri="{FF2B5EF4-FFF2-40B4-BE49-F238E27FC236}">
                <a16:creationId xmlns:a16="http://schemas.microsoft.com/office/drawing/2014/main" id="{6938CFFA-E0A6-2304-0D83-DAC2A694F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257137"/>
            <a:ext cx="4517516" cy="3388137"/>
          </a:xfrm>
          <a:prstGeom prst="rect">
            <a:avLst/>
          </a:prstGeom>
        </p:spPr>
      </p:pic>
      <p:pic>
        <p:nvPicPr>
          <p:cNvPr id="21" name="Picture 20" descr="The image shows two different configurations of a plate fin array, one with a uniform fin height and another with a staggered fin height, arranged in a staggered pattern.&#10;&#10;AI-generated content may be incorrect.">
            <a:extLst>
              <a:ext uri="{FF2B5EF4-FFF2-40B4-BE49-F238E27FC236}">
                <a16:creationId xmlns:a16="http://schemas.microsoft.com/office/drawing/2014/main" id="{F9A75155-CDDB-D009-DC24-10B775FA6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67" y="1290339"/>
            <a:ext cx="8707065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5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:a16="http://schemas.microsoft.com/office/drawing/2014/main" id="{683C5361-3593-0538-AA83-A48B77E14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C9114A8-DAD3-E885-BE99-78E17CBCF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884E91B-C795-4FE3-1B87-E1C042B6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14A709B-D94D-2B6D-7ECC-C85E542E5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313D22D-6656-3C8D-07E1-F43120D8EE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B9E717-5023-FE1E-727E-84DCFB766D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7BD69C-D341-40EB-E698-A4309EEBD3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0BC8E2E-94C9-EC80-6BE5-F7CB416E9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B1CD690D-6B34-71EF-7C5A-20F2451DB1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D6A5118-245B-479F-FFEC-A68CE1039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4957FB1-1E85-04D4-DA19-04A6A066F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CDD86FC-E281-C4B4-9010-CA0342F905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47EDEC6-C80E-B643-693A-40049A820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91B75825-E529-7E52-B2B7-522C8E514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56655F42-0C8D-CDDD-A386-8870C26A9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2855E4-CD7C-02CD-6313-0949E442E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8" name="Rectangle 2">
            <a:extLst>
              <a:ext uri="{FF2B5EF4-FFF2-40B4-BE49-F238E27FC236}">
                <a16:creationId xmlns:a16="http://schemas.microsoft.com/office/drawing/2014/main" id="{5D7517F7-CD5A-E32A-7A0F-061EEA7AD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76630"/>
            <a:ext cx="6259831" cy="9906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17375E"/>
                </a:solidFill>
              </a:rPr>
              <a:t>Forced Convection w/Spreading at Specific Airflow</a:t>
            </a:r>
            <a:endParaRPr lang="en-US" altLang="en-US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ABD5A9-C1C6-B314-A6BD-CC63E2904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19200"/>
            <a:ext cx="8066183" cy="540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29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>
            <a:extLst>
              <a:ext uri="{FF2B5EF4-FFF2-40B4-BE49-F238E27FC236}">
                <a16:creationId xmlns:a16="http://schemas.microsoft.com/office/drawing/2014/main" id="{878FF06C-622C-F843-9925-B17E98FA0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Cooling Medium</a:t>
            </a:r>
          </a:p>
        </p:txBody>
      </p:sp>
      <p:sp>
        <p:nvSpPr>
          <p:cNvPr id="541699" name="Rectangle 3">
            <a:extLst>
              <a:ext uri="{FF2B5EF4-FFF2-40B4-BE49-F238E27FC236}">
                <a16:creationId xmlns:a16="http://schemas.microsoft.com/office/drawing/2014/main" id="{BB736EA0-789C-4765-1EA9-4D883DCF67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4582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Adding a fan to any heat sink changes from passive cooling, using ambient airflow, to active cooling.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Adding a fan to a typical heat sink almost always improves thermal performance.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A 50 mm square heat sink with 12 mm height, for example, has a thermal resistance of 5 °C/W with natural convection. Adding a fan drops this resistance to 1.2 °C/W.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Most demanding applications use liquid cooling in place of air cooling further improves heat sink performance.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To dissipate 1000 watts of heat with a 10 °C temperature rise would take thousands of times less volumetric water flow than airflow.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Liquid cooling can dissipate more heat with considerably less flow volume,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Arial" panose="020B0604020202020204" pitchFamily="34" charset="0"/>
              </a:rPr>
              <a:t>maintain better temperature consistency, and  do it with less local acoustic noise. </a:t>
            </a:r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4B45FCCD-4EC6-E006-619D-521A608073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6968EA0C-A8B2-6600-D6D5-9DA14E52C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9D676F1-8055-064A-D780-3194A6FE3B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3E7827B-D4B9-55AF-B67B-28585B580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14BE10B6-291F-26BC-0AFB-99D2F10CAC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40B5B4F-F1D0-930B-6716-A3A920488B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02E5C32-F6B4-40E5-B6D2-FD86F5CF15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3CA5642-ABC1-9A33-A9CD-9E206C0D3E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0F1538E-3803-AE50-CBA5-999FB56436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B20A204-2340-EFB3-A937-C0428CB2EE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546BC17-BAB6-5FB7-7385-65E747FE16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743D1301-93D4-4CAA-E459-5713701868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F7A5BD93-B33F-EA94-9FF7-060D3EA855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77AEDA31-9B73-F5CA-AB65-F8729082B1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1DBEA388-20CF-36BB-0F4E-2E01709E97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96D49B1-FDF1-F638-AD8E-29478C9D0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26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1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1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41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41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4A5F-FAAF-7E14-7893-910585B20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Temperature Correction Factor</a:t>
            </a:r>
            <a:endParaRPr lang="en-IN" sz="2800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912B4B7E-A455-9F32-056F-FD44328B5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52600"/>
            <a:ext cx="7643257" cy="4548604"/>
          </a:xfrm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F66BC627-E8B5-8E3A-5984-E02A50849D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A5A563D3-54E0-9978-6C20-82E396EDB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3A6717B-5716-517A-1D88-1532DBE6BC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B27CB87-C757-6ABD-1A8A-0CD7406E77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78C4BB6-1CC7-C5AB-42B8-A536DCA676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063D34DF-3BA5-29CD-0D94-88FEB8F1FC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99DFA6D-E132-9EC9-4AC3-DA0B0AB4EC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A44DBBA-5BDE-2A39-E4BF-28BF477A8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E9F99AB-67CD-FE83-1AFD-AFC6801A4F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118B8A5-FD7A-7C3F-E538-9E80257B4A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085AA2-E1D5-084E-7CC7-66E92E32C3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F51908FA-78BA-F05A-2760-07143B498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B0F2530-BCFC-3066-7F34-86A4171F53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486900EB-CE8A-4DF3-FFC3-FCE5D643E2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DB2940C-A4FC-AE6E-F6E8-1C66765C2C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38EC0CF-742C-4173-181C-3F7D0F5CE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672530B-3722-C82C-28BC-9A5D053DDE49}"/>
              </a:ext>
            </a:extLst>
          </p:cNvPr>
          <p:cNvSpPr txBox="1"/>
          <p:nvPr/>
        </p:nvSpPr>
        <p:spPr>
          <a:xfrm>
            <a:off x="762000" y="1138535"/>
            <a:ext cx="7643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0" u="none" strike="noStrike" baseline="0" dirty="0">
                <a:solidFill>
                  <a:srgbClr val="963735"/>
                </a:solidFill>
                <a:latin typeface="+mn-lt"/>
              </a:rPr>
              <a:t>As </a:t>
            </a:r>
            <a:r>
              <a:rPr lang="en-US" sz="2400" i="1" u="none" strike="noStrike" baseline="0" dirty="0">
                <a:solidFill>
                  <a:srgbClr val="963735"/>
                </a:solidFill>
                <a:latin typeface="+mn-lt"/>
              </a:rPr>
              <a:t>ΔT</a:t>
            </a:r>
            <a:r>
              <a:rPr lang="en-US" sz="2400" i="0" u="none" strike="noStrike" baseline="0" dirty="0">
                <a:solidFill>
                  <a:srgbClr val="963735"/>
                </a:solidFill>
                <a:latin typeface="+mn-lt"/>
              </a:rPr>
              <a:t> Decreases, the Heat Sink Efficiency Decreases…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9670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FA031-DAB6-1E19-38C4-BC12BB51E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sz="2800" dirty="0"/>
              <a:t>Length Correction Factor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BCB06D-03F2-8A06-5894-BEFDAB5D9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980" y="1397037"/>
            <a:ext cx="7724620" cy="5072682"/>
          </a:xfrm>
        </p:spPr>
      </p:pic>
      <p:grpSp>
        <p:nvGrpSpPr>
          <p:cNvPr id="6" name="Group 46">
            <a:extLst>
              <a:ext uri="{FF2B5EF4-FFF2-40B4-BE49-F238E27FC236}">
                <a16:creationId xmlns:a16="http://schemas.microsoft.com/office/drawing/2014/main" id="{82402FEF-4DED-1715-7AF8-40984DED7B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B178BB9B-861E-07C3-998F-2E5D8FDA5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EF815719-C63E-08EE-3080-8E8C2CBD44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7DA501D0-0C0E-2942-1B89-24B5E37477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C364D1B8-3F82-5284-2015-B23E6C0EC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1CF231B5-5B9B-ABAF-5DB5-90D4DCBE48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01E1888-54EC-6BAA-BD14-01E168E62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B86273DB-2D01-0424-32B6-9058D5387F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81A66304-8E63-DE2C-F10A-C7AA58F32B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6C20E83-7696-6F1C-CF0C-AA081E82E1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4C9F342-90CF-16A2-3EBD-51B16AED3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94040B6F-11D5-E1C6-099D-5259DBF41B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26513778-9BD1-6331-25CE-4CA8714748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F5D983A9-12A5-2FEA-1DE4-4C8137A09F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FCA270C3-1B06-F0AB-1344-7C43A54736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8D923A01-96DF-61C3-DF82-FF32161BA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037497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5710</TotalTime>
  <Words>1422</Words>
  <Application>Microsoft Office PowerPoint</Application>
  <PresentationFormat>On-screen Show (4:3)</PresentationFormat>
  <Paragraphs>125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Cambria Math</vt:lpstr>
      <vt:lpstr>CommercialScript BT</vt:lpstr>
      <vt:lpstr>Tempus Sans ITC</vt:lpstr>
      <vt:lpstr>Times New Roman</vt:lpstr>
      <vt:lpstr>Viner Hand ITC</vt:lpstr>
      <vt:lpstr>Blank Presentation</vt:lpstr>
      <vt:lpstr>Design of Fin Array Systems with Forced Convection Cooling</vt:lpstr>
      <vt:lpstr>Introductory Remarks</vt:lpstr>
      <vt:lpstr>The Impact of Fan in Thermal Management</vt:lpstr>
      <vt:lpstr>Case Study</vt:lpstr>
      <vt:lpstr> Forced Convection to Enhance the value of Convective Heat Transfer Coefficient</vt:lpstr>
      <vt:lpstr>Forced Convection in A U Channel</vt:lpstr>
      <vt:lpstr>Constraint on Fin Spacing</vt:lpstr>
      <vt:lpstr>Flow Characteristics of A Heat Sink</vt:lpstr>
      <vt:lpstr>Flow Characteristics of A Heat Sink</vt:lpstr>
      <vt:lpstr>Flow resistance of A Heat Sink</vt:lpstr>
      <vt:lpstr>Friction Factor for Open Channel Flows</vt:lpstr>
      <vt:lpstr>Apparent Friction Factor for Developing flow in U-Channel</vt:lpstr>
      <vt:lpstr>Pressure Drop: Cost to facilitate Forced Convection</vt:lpstr>
      <vt:lpstr>Matching of  Fan &amp; Heat Sink Pair</vt:lpstr>
      <vt:lpstr>Characteristics of Fan &amp; Heat Sink Pair</vt:lpstr>
      <vt:lpstr>Characteristics of Fans</vt:lpstr>
      <vt:lpstr>Fan Characteristic Curve</vt:lpstr>
      <vt:lpstr>Pairing of Fan and Heat Sink </vt:lpstr>
      <vt:lpstr>Fan and Heat Sink Pairs</vt:lpstr>
      <vt:lpstr> Type of fin Vs Operation Point</vt:lpstr>
      <vt:lpstr>Effect of Changing A Fan</vt:lpstr>
      <vt:lpstr>Effect of number of fins and fin height </vt:lpstr>
      <vt:lpstr>Optimizing the fin spacing</vt:lpstr>
      <vt:lpstr>Conjugate Model for Thermal Resistance of  A Heat Sink</vt:lpstr>
      <vt:lpstr>Conjugate Model for Thermal Resistance of  A Heat Sink</vt:lpstr>
      <vt:lpstr>Conjugate Model for Thermal Resistance of  A Heat Sink</vt:lpstr>
      <vt:lpstr>Conjugate Model for Thermal Resistance of  A Heat Sink</vt:lpstr>
      <vt:lpstr>Thermal Resistance of Heat Sink under Forced Convection Cooling</vt:lpstr>
      <vt:lpstr>Total Thermal Resistance of  A Heat Sink including Base</vt:lpstr>
      <vt:lpstr>Effect of Constant air velocity on Performance of Longitudinal Fin Array </vt:lpstr>
      <vt:lpstr>Constant Volumetric Flow Rate </vt:lpstr>
      <vt:lpstr>Junction Temperature Vs Number of Fins</vt:lpstr>
      <vt:lpstr>Thermal Resistance</vt:lpstr>
      <vt:lpstr>Spreading Thermal Resistance due Heat Sink</vt:lpstr>
      <vt:lpstr>Forced Convection w/Spreading at Specific Airflow</vt:lpstr>
      <vt:lpstr>Cooling Medium</vt:lpstr>
      <vt:lpstr>Temperature Correction Factor</vt:lpstr>
      <vt:lpstr>Length Correction Factor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431</cp:revision>
  <cp:lastPrinted>2002-07-26T02:11:33Z</cp:lastPrinted>
  <dcterms:created xsi:type="dcterms:W3CDTF">2002-07-26T01:39:54Z</dcterms:created>
  <dcterms:modified xsi:type="dcterms:W3CDTF">2026-10-17T01:46:34Z</dcterms:modified>
</cp:coreProperties>
</file>