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3"/>
  </p:notesMasterIdLst>
  <p:sldIdLst>
    <p:sldId id="1391" r:id="rId2"/>
    <p:sldId id="596" r:id="rId3"/>
    <p:sldId id="656" r:id="rId4"/>
    <p:sldId id="1521" r:id="rId5"/>
    <p:sldId id="1526" r:id="rId6"/>
    <p:sldId id="1530" r:id="rId7"/>
    <p:sldId id="1527" r:id="rId8"/>
    <p:sldId id="1528" r:id="rId9"/>
    <p:sldId id="1529" r:id="rId10"/>
    <p:sldId id="1522" r:id="rId11"/>
    <p:sldId id="1523" r:id="rId12"/>
    <p:sldId id="1524" r:id="rId13"/>
    <p:sldId id="1525" r:id="rId14"/>
    <p:sldId id="1507" r:id="rId15"/>
    <p:sldId id="1508" r:id="rId16"/>
    <p:sldId id="1531" r:id="rId17"/>
    <p:sldId id="1532" r:id="rId18"/>
    <p:sldId id="1533" r:id="rId19"/>
    <p:sldId id="1534" r:id="rId20"/>
    <p:sldId id="1514" r:id="rId21"/>
    <p:sldId id="1535" r:id="rId22"/>
    <p:sldId id="1536" r:id="rId23"/>
    <p:sldId id="1537" r:id="rId24"/>
    <p:sldId id="1538" r:id="rId25"/>
    <p:sldId id="1539" r:id="rId26"/>
    <p:sldId id="1515" r:id="rId27"/>
    <p:sldId id="1516" r:id="rId28"/>
    <p:sldId id="1517" r:id="rId29"/>
    <p:sldId id="658" r:id="rId30"/>
    <p:sldId id="654" r:id="rId31"/>
    <p:sldId id="657" r:id="rId3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  <a:srgbClr val="FFCCCC"/>
    <a:srgbClr val="3366FF"/>
    <a:srgbClr val="FF6600"/>
    <a:srgbClr val="99CCFF"/>
    <a:srgbClr val="777777"/>
    <a:srgbClr val="76863A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82490" autoAdjust="0"/>
  </p:normalViewPr>
  <p:slideViewPr>
    <p:cSldViewPr>
      <p:cViewPr varScale="1">
        <p:scale>
          <a:sx n="73" d="100"/>
          <a:sy n="73" d="100"/>
        </p:scale>
        <p:origin x="1479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6T06:48:50.7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6963 14439 405 0,'0'0'0'0,"0"0"0"0,0 0 0 0,0 0 101 0,0 0 0 0,0 0 0 0,0 0 1 0,0 0-93 0,0 0 0 0,0 0 0 0,0 0 1 15,0 0-1-15,0 0 0 0,0 0 0 0,0 0 0 16,0 0 12-16,0 0 1 0,0 0 0 0,0 0 0 16,0 0-1-16,0 0 1 0,-19-25-1 0,19 25 1 15,0 0-2-15,0 0 0 0,0 0 0 0,0 0 1 0,0 0-1 16,0 0 0-16,0 0 0 0,0 0 1 0,0 0-3 15,0 0 1-15,0 0 0 0,0 0 0 0,6-5-1 16,-6 5 1-16,8 0-1 0,-8 0 1 0,5-3-11 16,1 2 1-16,-6 1 0 0,11-5 0 0,-11 5-1 15,11-5 1-15,-4 0-1 0,1 2 1 0,0 0-1 0,-2-2 0 16,2-1 0-16,3 0 0 0,0 1 0 0,0-1 0 16,2-1 0-16,1 1 0 0,0 0-10 0,6-2 0 15,-5 1 0-15,3-1 1 0,1-1-1 0,3-1 0 0,-3-1 0 16,3 0 1-16,4 0 5 0,-1-1 0 15,2 0 0-15,7-3 1 0,-4-1-1 0,6-3 0 0,2 0 0 16,7-3 0-16,2-4 5 0,6-2 0 16,2-5 0-16,6-1 0 0,4-2 0 0,6-1 0 0,-1 3 0 15,1-1 0-15,-4 2 1 0,3-2 1 0,-3 3 0 16,1 0 0-16,24-9-1 0,-17 8 1 0,-6-2-1 16,6-3 1-16,-7 2-2 0,5-4 0 0,2 1 0 0,0-3 0 15,-1 4-1-15,1-1 1 0,3 4 0 16,-1-5 0-16,1 4 2 0,-3-5 1 0,3 3-1 15,-1-3 1-15,1-1-1 0,5 1 1 0,-2-1-1 16,1 0 1-16,1 0-6 0,1 0 0 0,2 1 0 0,-1-3 0 0,1-2 0 16,0-3 0-16,0 5 0 0,6-5 0 15,-7 4-1-15,4 1 0 0,5-2 0 0,-2 2 0 0,-2-2 0 0,3-2 0 16,-5 2 0-16,3 0 0 0,1-1-15 0,0 1 1 16,-1-2-1-16,2 3 1 0,4-3-1 0,1-3 1 15,-7 1-1-15,3-4 1 0,1 2 10 16,2-1 0-16,-4 0 0 0,3-4 0 0,-3 1 0 0,1 1 0 0,1-1 0 15,-4 1 0-15,4 1 10 0,-3 2 1 0,2 1 0 16,-1-3 0-16,-1 2-1 0,2 1 1 0,-5-2 0 16,3 0 0-16,-3 3-7 0,1-1 0 0,1 2 0 15,1 3 1-15,-3-5-1 16,0 2 0-16,0 2 0 0,1-4 1 0,-2 5 7 16,-1 0 1-16,-1 0 0 0,2 2 0 0,-3 0-1 0,-3 1 1 15,1 0 0-15,-2-1 0 0,0 4-6 16,1-2 0-16,-4 2 0 0,-3 2 0 0,-2 3 0 0,1-4 0 15,-1 4 0-15,2-2 0 0,-7 4-3 0,4-7 1 16,-6 6-1-16,2-3 1 0,1 4-1 0,-3 0 1 0,-1 1-1 16,-3-1 1-16,0 3-19 0,-1-4 1 15,2 1 0-15,-3-5 0 0,1 0 0 0,-2 0 0 0,-4-3 0 16,-3 3 0-16,6-1 14 0,-1-3 0 0,0 3 0 0,-5 1 1 0,1 1-1 16,-2 1 0-16,-5-2 0 15,3 5 0-15,0-4 11 0,0 6 0 0,-1-3 0 16,-4 4 0-16,-1 0 0 0,-3 0 0 0,-1 2 0 15,3-1 0-15,-1 5-5 0,0-1 1 0,2 0-1 16,-5 3 1-16,-3 3-1 0,0-7 0 0,-5 7 0 0,0-3 1 16,-4 0 0-16,1 0 0 0,1 0 0 0,-1-1 1 0,0 1-1 31,4 2 0-31,-4-3 0 0,1 0 0 0,2 1 1 0,2-1 0 0,-2 3 0 0,-1-4 1 0,3 3-1 0,-1-1 0 0,1-1 0 16,0 0 0-16,3 1-3 0,1 0 0 0,1 0 0 0,-1 4 0 31,1-4-1-31,-1 0 1 0,-2 3 0 0,2 5 0 0,-3-5-1 15,-1 0 1-15,2 1-1 0,-1 4 1 0,0-2-1 16,1 2 1-16,-1-2-1 0,2 2 1 0,-5 1-1 16,2 1 0-16,-2-3 0 0,0 0 1 0,0-3-1 15,-3 4 0-15,3-2 0 0,-1-1 0 0,-2 1-2 16,3-3 1-16,2 5 0 0,-2-5 0 0,-1 1-1 16,1 2 1-16,0 2 0 0,-5-3 0 0,2 1-2 15,-1 2 0-15,-2-2 0 0,1 3 0 0,0-1-1 0,-1 1 1 16,-2-1 0-16,4 3 0 0,1-3 1 0,0 3 0 15,0-2 0-15,1-1 0 0,-1 3-1 0,2-4 1 16,-4 4 0-16,1 0 0 0,-1-5-3 0,0 4 0 16,-2 1 0-16,-1-2 0 0,-5 3 0 0,4 6 0 0,-2-7 0 15,-1 4 0-15,-3-2 1 0,3 2 0 0,-4-1 0 16,5 1 0-16,-3 0-1 0,2 2 1 0,-1 2 0 16,-1-3 0-16,-2 4 4 0,2-1 0 0,-5 0 0 15,0 0 1-15,0 0-1 0,0 1 0 0,-11 2 0 16,7 2 0-16,-7-2-8 0,-2 6 1 0,2-6-1 15,0 0 1-15,-3 6-1 0,3-6 1 0,0 0 0 16,-2 8 0-16,2-8 2 0,0 0 1 0,0 0 0 16,5 8 0-16,-5-8-1 0,0 0 1 0,7 3-1 0,-7-3 1 15,0 0 1-15,8 2 0 0,-8-2 0 0,6-2 1 16,-6 2-1-16,8 0 0 0,-8 0 0 0,5 0 1 16,-5 0-4-16,6 0 1 0,-6 0 0 0,0 0 0 0,6 2-1 15,-6-2 1-15,0 0-1 0,0 0 1 0,-6 3-9 16,6-3 0-16,-10-1 0 0,4-3 1 0,0 1-682 15,6 3 689-15,0 0 0 0,-8-6-689 0,-2-2-687 16,1 0 1378-16,9 8-23 0</inkml:trace>
  <inkml:trace contextRef="#ctx0" brushRef="#br0" timeOffset="3782.67">20468 6476 96 0,'0'0'0'0,"0"0"0"0,0 0 0 0,-18 36 66 0,9-22 1 0,-2 2 0 15,-1 6 0-15,1 0-1 0,-1 7 1 0,-3-4 0 32,4 2 0-32,-5 3-69 0,4 2 1 0,-3-7-1 0,1 5 1 0,-11 19 1 15,25-49-468-15</inkml:trace>
  <inkml:trace contextRef="#ctx0" brushRef="#br0" timeOffset="4760.89">19333 7522 208 0,'0'0'0'0,"0"0"0"0,0 0 0 0,0 0 68 0,0 0 0 16,0 0 0-16,0 0 1 0,0 0-1 0,0 0 0 0,0 0 0 15,0 0 1-15,0 0-39 0,0 0 0 0,0 0 0 16,28-3 1-16,-28 3-1 0,7-3 0 0,-7 3 0 16,6-8 0-16,-6 8-22 15,9-8 1-15,-9 8-1 0,5-6 1 0,-5 6-1 0,8-4 1 16,-8 4-1-16,10-4 1 0,-10 4 3 0,6-3 1 0,-6 3-1 0,8-2 1 15,-8 2-1-15,6-2 0 0,1 2 0 0,-7 0 1 16,11 0-12-16,-11 0 0 16,11 0 0-16,-5 0 0 0,2-1-1 0,0 1 1 0,0 0 0 15,0 0 0-15,3-3 0 0,0-2 1 0,2 2 0 0,1 0 0 16,2-2-1-16,0-2 1 0,3 1-1 0,2-2 1 16,1 0 3-16,0-3 0 0,-1 0 0 15,4 3 0-15,-1-6 0 0,-2 3 0 0,3-3 0 0,-2-1 0 0,2 3 0 0,1-3 0 16,1 1 0-16,-1 0 1 0,5-2-1 0,4 2 0 15,1-2 0-15,4-1 1 0,1-2 0 0,2 0 0 16,-2 1 0-16,2-1 0 16,-2 0-1-16,-1 2 1 0,3-2 0 0,0 0 0 0,1 5 5 0,1-5 1 0,-4 4 0 15,0 1 0-15,0-2-1 16,-2 2 1-16,-3 0-1 0,1 0 1 0,-2-1-1 0,4 1 1 0,-2 1-1 16,2 2 1-16,0-3-1 0,0 6 1 0,1-6-1 15,-2 3 1-15,-2 0 10 0,1 0 0 0,-2 0 0 16,9-7 0-1,-10 9-1-15,-4-2 1 0,0-1 0 0,2 3 0 16,-2 1-11-16,-3-3 1 0,0 3-1 0,-3 0 1 0,-2 2-1 0,-1-1 0 0,-7 3 0 16,2-1 1-16,-4 2-1 0,-2 3 1 0,0 0-1 15,-10 0 1-15,9-3-1 0,-9 3 1 0,0 0-1 0,-14 11 1 16,1-3-33-16,0-2 1 0,2-1 0 16,3 1 0-16,2-3-1 0,6-3 1 15,0 0 0-15,-6 8 0 0,6-8 22 0,0 0 0 16,0 5 0-16,0-5 0 0,0 0-1 0,0 0 1 0,0 6 0 0,0-6 0 0,0 0 21 15,0 0 1-15,0 8 0 0,0-8 0 0,0 0-1 16,0 0 1 0,-7 0-1-16,7 0 1 0,0 0-24 0,0 0-1422 15</inkml:trace>
  <inkml:trace contextRef="#ctx0" brushRef="#br0" timeOffset="6413.37">20736 6110 180 0,'0'0'0'0,"0"0"0"0,0 0 0 0,0 0 114 0,0 0 0 0,3-33 0 0,-1 25 0 0,-2-2 0 16,0 1 0-16,0-2 0 0,-2 0 0 0,1-1-105 0,-1 1 1 0,2 2 0 0,-3 1 0 15,-4-3-1 1,3 3 1-16,-3-3-1 0,3 1 1 0,-4 2-4 16,0-3 1-16,1 3 0 0,1 1 0 0,0-3-1 15,-2 2 1-15,1-3 0 0,1 3 0 0,-2 0-6 0,2-3 0 16,-1 5 0-16,1-2 0 0,0 0 0 15,1 2 0-15,-3-1 0 0,2 3 0 0,-4-4-4 0,1 4 1 16,-1 1 0-16,0 2 0 0,-1-1 0 0,0 1 0 16,-3 1 0-16,0 1 0 0,-2 2 2 0,2 0 1 15,-4 1-1-15,-1-1 1 0,2 2-1 0,1-1 1 16,-2 3-1-16,2 1 1 0,2-2 0 0,-2 2 1 16,2 3-1-16,0 0 1 0,2 0-1 0,0 0 1 15,1 3-1-15,0-3 1 0,-4 4-2 0,4-3 1 0,-2 6 0 16,-1-4 0-16,0 2-1 0,-2 1 1 0,0 2-1 15,0 0 1-15,0 0 0 0,2 2 1 0,-2 1 0 16,2 0 0-16,-4-3-1 0,1 3 1 0,0 4 0 16,-1-4 0-16,2 5 1 0,0 1 0 0,0-2 0 0,4 4 1 15,1-3-1-15,0-2 0 0,3 3 0 16,0-4 0-16,1 2 2 0,1-1 0 0,1-3 0 0,0-3 1 16,2 2-1-16,0-1 0 0,1 1 0 0,1-2 0 15,-1 3 3-15,1-3 1 0,-1 2-1 0,2 1 1 0,0-3-1 16,2 3 1-16,-1 0-1 0,1 0 1 0,-1 0 0 15,3 1 0-15,0 2 0 0,3-1 1 0,1-1-1 16,0 4 0-16,1-1 0 0,4-1 1 0,3 0-2 0,1 2 1 16,2-5-1-16,-1 4 1 0,4-3-1 0,-1 0 1 15,1 0-1-15,0-1 1 0,0-3-2 0,-3 0 0 16,2-1 0-16,0 1 0 0,-2-6-1 0,1-1 1 16,1 1 0-16,0-2 0 0,-2 0-1 15,3-1 1-15,2-3-1 0,1 1 1 0,0-1-1 16,2-4 1-16,0 2-1 0,4-2 1 0,-4-3-3 0,0-3 1 15,1-1 0-15,-2 0 0 0,-1 1-1 0,-1-5 1 16,1-2 0-16,1 2 0 0,-3-3-2 0,-2 0 0 0,3-3 0 16,3 0 0-16,11-9-1 0,-5 0 1 0,-3-3 0 15,1-2 0-15,-3-2 8 0,-1 0 0 16,-6-4 0-16,1 1 0 0,-3-8-1 0,-2 1 1 0,-2-4 0 0,-3 0 0 16,-2-7-3-16,-2-1 0 0,-5 0 0 15,-4-4 1-15,-3-2-1 0,-2-20 0 0,-5 26 0 16,0 0 1-16,-5 6 2 0,0 1 0 0,-5 1 0 15,-2 0 0-15,-3 6 0 0,-7-4 0 0,-2 6 0 0,-6 0 0 0,-5 2-2 16,-5 4 0-16,0 5 0 0,-5 6 1 0,-1-2-1 16,-11 9 0-16,-5 1 0 0,-6 7 0 0,-7 8-35 0,-5 4 1 15,1 3-1-15,-7 0 1 0,61 14 25 16,36-25-1429-16</inkml:trace>
  <inkml:trace contextRef="#ctx0" brushRef="#br0" timeOffset="12056.04">15916 7076 248 0,'0'0'0'0,"0"0"0"16,0 0 0-16,0 0 84 0,0 0 1 15,0 0-1-15,0 0 1 0,0 0-1 0,0 0 0 16,0 0 0-16,0 0 1 0,0 0-55 0,0 0 1 0,0 0-1 0,26 8 1 0,-26-8-1 16,0 0 0-1,0 0 0-15,0 0 1 0,0 0-5 0,0 0 0 16,0 0 0-16,6 0 1 0,-6 0-1 0,0 0 0 0,0 0 0 0,0 0 0 0,0 0-13 0,0 0 1 16,0-8 0-16,0 8 0 0,0 0-1 15,0 0 1-15,0 0 0 0,0 0 0 0,0 0-15 0,0 0 0 16,0 0 0-1,0 0 1-15,0 0-1 0,0 0 1 0,0 0-1 0,0 0 1 0,0 0 3 0,0 0 0 16,0 0 0 0,0 0 1-16,0 0-1 0,0 0 0 0,0 0 0 15,0 0 1-15,0 0 3 0,2-7 1 0,-2 7-1 16,0 0 1-16,0 0-1 0,0 0 0 0,0 0 0 16,0 0 1-16,0-4 0 0,0 4 1 0,0 0 0 15,0 0 0-15,0 0-1 0,0 0 1 0,0 0 0 0,0 0 0 16,0 0-19-16,0 0 0 0,0 0 0 15,3-8 0-15,-3 8 0 0,0 0 0 0,0 0 0 0,0 0 1 16,6-7 10-16,-6 7 1 0,0 0 0 0,5-6 0 16,-5 6-1-16,0 0 1 0,6-5-1 0,-6 5 1 0,0 0 22 15,7-6 1-15,-7 6-1 0,0 0 1 0,9-2-1 16,-9 2 1-16,5-3-1 0,-5 3 1 0,6 0-30 16,-6 0 0-16,8 0 0 0,-1 0 0 0,-7 0 0 15,9 0 0-15,-3-3 0 0,-6 3 1 0,10 0 21 16,-10 0 0-16,13-2 0 0,-9 2 1 0,3-1-1 0,-1-1 0 15,0 2 0-15,1 0 1 0,-1 0-10 0,2-3 0 16,-5 3 0-16,5 0 0 0,-8 0-1 0,8 0 1 16,-2 0 0-16,-6 0 0 0,8-3 0 0,-8 3 0 15,8-2 0-15,-8 2 1 0,7-1-1 0,-7 1 0 16,8-2 0-16,-8 2 0 0,4-3 4 0,-4 3 1 0,0 0 0 16,8-5 0-16,-8 5-1 0,0 0 1 15,0 0 0-15,7-6 0 0,-7 6-2 0,0 0 1 0,0 0 0 16,0 0 0-16,6-6-1 0,-6 6 1 0,0 0 0 15,0 0 0-15,0 0-3 0,0 0 0 0,0 0 0 16,0 0 1-16,0 0-1 0,8-5 0 0,-8 5 0 16,0 0 0-16,0 0-6 0,0 0 0 0,0 0 0 0,0 0 1 15,5 0-1-15,-5 0 0 0,0 0 0 0,8 3 0 16,-8-3-2-16,6 2 1 0,-6-2-1 0,11 3 1 16,-8 0-1-16,5 0 1 0,-1-1-1 0,1 1 1 15,3 0-2-15,0 2 1 0,1 1-1 0,6-3 1 0,-4 2-1 16,5 1 1-16,-3-2-1 0,3 3 1 0,2-2 1 15,-2 2 1-15,3-3 0 0,-3 3 0 0,-1 1-1 16,2-1 1-16,1 1 0 0,-2 2 0 0,-2-2 0 0,4-2 1 16,-3 4-1-16,1-1 1 0,1 2-1 0,1-3 0 15,-1 3 0-15,3 0 1 0,-3 0-1 0,3 0 1 16,-1 4 0-16,0-4 0 0,0 0-1 16,-1 1 1-16,1 0 0 0,0 0 0 0,-1 4 0 0,1-2 0 15,0 1 0-15,-1 0 0 0,3 0 0 0,-2 2 0 16,0 2 0-16,1 0 0 0,-3-3-2 0,1 4 1 15,1-1 0-15,0 4 0 0,0-6-1 0,1 4 1 0,-3 1-1 16,1 0 1-16,0 2-2 0,-2-2 0 0,0 2 0 16,0-2 0-16,-3 0-1 0,1 2 1 0,1-2 0 15,1 0 0-15,-4 2 1 0,3-2 0 0,-4 3 0 16,1 1 0-16,0-3 0 0,0 3 0 0,1 2 0 16,-4-4 0-16,3 4-1 0,-1 1 1 15,0-2 0-15,-3 1 0 0,2-2-1 0,-2 1 1 0,2-2 0 16,-2 0 0-16,0 2 0 0,0-1 0 0,0-3 0 15,-1 3 0-15,-1-1-1 0,1 0 1 0,-1 1 0 0,-4 1 0 0,3-2 0 16,2 2 0-16,-6 1 0 16,4-2 0-16,-1 4 0 0,-1-3 0 0,2 1 0 0,-3 2 0 0,1-1 0 15,-1 1 0-15,1 0 0 16,-3-2 0-16,2-1 0 0,0 2 0 0,0-4 0 0,-1 2 0 0,1-2-65 16,0 1 0-16,1-4 0 15,-3 0 1-15,2 2-1 0,1 0 0 0,-2-2 0 0,0 1 1 16,3 1 57-16,-2 0 0 0,-1-2 0 0,1 0 1 0,0 0-1 15,-2-1 0-15,-1 0 0 0,1-1 1 0,0 2 51 16,-3-3 1-16,0 0 0 0,0 2 0 0,-3-2-1 0,1 0 1 0,1-3 0 16,-3 1 0-16,3-3-37 0,-4-6 0 15,2 3 0-15,0-4 1 0,3-7-1 0,-11 8 0 16,11-8 0-16,-8 4 0 0,8-4-1 16,-7 0 1-16,7 0 0 0,0 0 0 0,-6 2-1 0,6-2 1 0,0 0-1 15,0 0 1-15,0 0-4 0,0 0 1 0,0 0-1 16,-5 2 1-16,5-2-1 0,0 0 0 0,0 0 0 0,0 0 1 15,-5-7-4 1,5 7 0-16,-3-8 0 0,0 4 0 0,0-6-1 16,0 2 1-16,0 3 0 0,-1-4 0 0,1-1-3 0,0-1 0 15,-2 0 0-15,2 0 1 0,-3-1-1 0,1 0 0 16,0 0 0-16,-1-2 0 0,6 14-1 0,0 0-1975 0</inkml:trace>
  <inkml:trace contextRef="#ctx0" brushRef="#br0" timeOffset="12423.68">17521 9064 721 0,'0'0'0'0,"0"0"0"0,0 0 0 0,0 0 180 0,0 0 0 15,22 5 0 1,-15-2 0-16,-1 0-144 0,4-1 0 0,-4 1 0 0,2 0 0 15,0 0-1-15,0-3 1 0,0 4 0 0,-2-3 0 16,2 1-17-16,-2 3 1 0,1-5-1 0,-1 3 1 16,-1-2-1-16,1 2 1 0,2 1-1 0,0-1 1 15,2 0-13-15,-4 2 0 0,4 1 0 0,-1 2 0 16,1 0 0-16,-1 3 0 0,4 3 0 0,-2-3 0 0,0 4-6 16,0 0 0-16,2 3 0 0,-2 1 0 15,2-5-1-15,1 2 1 0,-3 1 0 0,0 2 0 0,0 0 1 16,-3-4 1-16,2 2-1 0,-2 0 1 0,0 4-1 15,-4-7 1-15,1 5-1 0,-2-6 1 0,0 0-1 0,1-2 0 16,-1-2 0-16,0 1 1 0,2-7-1 0,-5-3 0 16,0 8 0-16,0-8 0 0,0 0-1 0,0 0 0 15,5-8 0-15,-2 0 0 0,0-6-1 0,0-4 1 16,0-1 0-16,2-6 0 0,0-38-1 0,-5 63-1494 16</inkml:trace>
  <inkml:trace contextRef="#ctx0" brushRef="#br0" timeOffset="12642.55">17985 8972 698 0,'0'0'0'0,"0"0"0"16,0 0 0-16,0 0 174 0,0 0 1 0,0 0-1 0,0 0 1 15,0 0-141-15,0 0 1 0,0 0 0 0,0 0 0 16,0 0-1-16,0 0 1 0,0 0-1 0,0 0 1 16,0 0-11-16,0 0 1 0,0 0-1 15,0 0 1-15,0 0-1 0,0 0 0 0,0 0 0 16,0 0 1-16,0 0-3 0,-5 26 0 0,-3-14 0 0,0 6 0 15,0-2-1-15,-3 6 1 0,2 0 0 0,-3 2 0 0,3 1-13 16,-2 5 0-16,0 0 0 0,1 4 0 0,1-1 0 16,-2 3 0-16,-1-1 0 0,1 0 0 15,-9 28-9-15,20-63-1587 0</inkml:trace>
  <inkml:trace contextRef="#ctx0" brushRef="#br0" timeOffset="62520.67">14146 2365 332 0,'0'0'0'0,"0"0"0"15,0 0 0-15,0 0 83 0,0 0 0 0,0 0 0 0,0 0 0 0,0 0-70 16,0 0 1-16,0 0-1 0,0 0 1 0,0 0-1 16,-27 15 1-16,27-15-1 0,-6 0 1 0,6 0-3 15,-10 0 0-15,10 0 0 0,-6 0 0 0,6 0 0 16,0 0 0-16,-6 0 0 0,6 0 0 0,0 0-6 0,0 0 1 16,-7-3-1-1,7 3 1-15,0 0-1 0,0 0 0 0,0 0 0 0,0 0 1 16,0 0-8-16,0 0 0 0,0 0 0 0,0 0 1 0,0 0-1 15,7 0 0-15,-7 0 0 0,6-4 1 0,-6 4 0 16,6-3 1-16,-6 3 0 0,11-1 0 0,-11 1-1 0,12-4 1 16,-6 4 0-16,0-3 0 0,2 3-1 0,-3 0 1 15,3 0 0-15,1 0 0 0,-2 0-1 0,1 0 1 16,0 0 0-16,3 0 0 0,0 0 0 0,2-3 0 0,-1 3 0 16,1-1 0-16,4 1 0 15,-1-4 0-15,2 4 0 0,-2-3 0 0,1 3 0 0,2 0 0 0,0 0 0 0,-3 0 0 16,2 0 0-16,-1 0 0 0,0 0 0 0,1 0 0 15,1 0 0-15,2 0 0 0,-2 0 0 0,0-3 0 16,-2 1 0-16,4 2 0 16,-1-3 0-16,3 3 0 0,1 0 1 0,-2-3 1 0,5-2-1 0,0 2 1 0,0-3-1 15,0 1 0-15,1-1 0 0,-1 1 1 0,5-3-1 16,0 2 1-16,-1 1 0 16,3-4 0-16,1 1-1 0,-2 3 1 0,4-1-1 0,-2-2 1 0,1 1 1 0,-3 3 1 15,4-4-1 1,-4 1 1-16,-4 3-1 0,3 0 0 0,-1 1 0 15,-2-2 1-15,-2 5 1 0,1-3 0 0,1 0 0 0,-4 0 0 16,2 3 0-16,-1-2 0 0,2-1 0 0,-1 3 0 16,4-3 0-16,-6 3 1 0,5 0 0 0,-3-3 0 15,2 3-1-15,-4-3 1 0,2 1 0 0,0 2 0 0,2-3 0 16,-4 0 0-16,0 0 0 0,2 1 0 0,0-1-1 0,0 0 1 0,0-2 0 16,0 2 0-16,2 3 1 0,-2-3 1 0,0-1-1 15,-2 3 1-15,-2-2-1 0,0 3 1 0,0-3-1 16,-1 3 1-16,-2-4-3 15,3 3 0-15,-1 1 0 0,0-3 0 0,0 3 0 16,-3 0 0-16,4 0 0 0,0-4 0 0,3 4 1 16,1 0 0-16,0-3 0 0,0 2 0 0,3 1-1 15,-3-3 1-15,-2-1 0 0,2 0 0 0,2 4 1 16,-2-4 0-16,1 1 0 0,1-1 1 0,1 0-1 16,23-4 0-16,-23 5 0 0,-2 0 1 0,2 0-2 15,2 1 1-15,-3-1-1 0,1 0 1 0,0 0-1 16,0 1 0-16,-1-1 0 0,3 0 1 0,-2 3-3 0,0-3 1 15,0 1 0-15,-1-1 0 0,1 3-1 0,0 0 1 16,-5 0 0-16,2 0 0 0,-1-3-1 0,-2 3 1 0,-2 0-1 16,-3 0 1-16,-2 0-1 0,1-3 1 15,-2 1-1-15,-5 2 1 0,0 0-3 0,2 0 1 16,-4 2 0-16,-9-2 0 0,5 3-1 0,-5-3 1 16,0 0-1-16,-5 3 1 0,-3-3-2 0,8 0 0 0,-6 3 0 15,6-3 0-15,-7 0-1 0,7 0 1 0,0 0 0 16,-6 0 0-16,6 0-1 0,0 0 1 0,0 0-1 15,-6 5 1-15,6-5-1 0,0 0 1 0,0 0-1 16,-7 3 1-16,7-3-1 0,-8 0 0 0,8 0 0 16,-11 0 1-16,11 0-1 0,0 0-1074 0</inkml:trace>
  <inkml:trace contextRef="#ctx0" brushRef="#br0" timeOffset="63244.03">14435 2473 88 0,'0'0'0'0,"0"0"0"0,0 0 0 0,29-3 105 15,-18 3 1-15,2 0 0 0,-1 3 0 0,6-3-1 16,-2 0 1-16,-1 0 0 0,1 0 0 0,2 0-101 16,-1 0 0-16,1 0 0 0,2-3 1 0,1 1-1 0,-2 2 0 15,0-3 0-15,3 0 1 0,1 3-4 0,2-3 1 0,-3 1 0 16,4 2 0-16,1-3-1 16,-2 0 1-16,5 0 0 0,-5 1 0 0,6-1-9 15,2 3 1-15,2-3 0 0,5 0 0 0,4 1 0 0,-1-1 0 0,5 3 0 16,2-3 0-16,3-2 9 0,2 2 0 0,-2 0 0 0,9-1 0 15,4 3 0-15,4-2 0 0,-2 0 0 0,-1-2 0 0,-2-2-8 16,-1 3 1-16,-1 1 0 0,2-5 0 0,-1 1 0 16,18-1 0-1,-20 5 0-15,-6-1 0 0,-2-6 3 0,-2 5 0 0,2 2 0 0,-8-2 1 0,-1-1-1 16,-4 3 0-16,-1-2 0 0,-4 2 0 0,-3 0 0 0,-2 1 0 31,-3-1 0-31,-1 3 1 0,-5-3-1 0,1 3 0 0,-6 0 0 16,1-3 0-16,-1 3 7 0,0 0 0 0,1 3 0 15,-1-3 0-15,-1 0-1 0,-3 3 1 0,1-3 0 16,-1 3 0-16,-38-3-7 0,25 0-766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2F17-4CF9-4B2E-B961-E60C791B112E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021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2BC0A-5E14-D8C7-FB9F-E67D246AC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C997F-C112-91B0-4BA0-85CBCFF6B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1B34CF-CF5C-0407-323C-1D8AA75A7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B80BF-362E-200D-B23A-7E5BB900F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2F17-4CF9-4B2E-B961-E60C791B112E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52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Relationship Id="rId14" Type="http://schemas.openxmlformats.org/officeDocument/2006/relationships/customXml" Target="../ink/ink4.xml"/><Relationship Id="rId22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ustomXml" Target="../ink/ink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Natural Convection Heat Sinks : Single Phase Immersion Cooling (SPIC)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806" y="5294990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A special Heat Transfer Environment  for Efficient Thermal Management …</a:t>
            </a:r>
            <a:endParaRPr lang="en-US" altLang="en-US" b="1" i="1" dirty="0">
              <a:solidFill>
                <a:srgbClr val="00B05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617" y="3543378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816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86B7321C-3B8E-D0CC-E3B7-12AFB0A886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0" y="61913"/>
            <a:ext cx="6537325" cy="1143000"/>
          </a:xfrm>
        </p:spPr>
        <p:txBody>
          <a:bodyPr/>
          <a:lstStyle/>
          <a:p>
            <a:r>
              <a:rPr lang="en-US" altLang="en-US" sz="2800" dirty="0"/>
              <a:t>Typical heat transfer coefficients for</a:t>
            </a:r>
            <a:br>
              <a:rPr lang="en-US" altLang="en-US" sz="2800" dirty="0"/>
            </a:br>
            <a:r>
              <a:rPr lang="en-US" altLang="en-US" sz="2800" dirty="0"/>
              <a:t>NC with dielectric Liquids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A92294-BF39-079A-A550-E4F7DA065B38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B4FF3C05-924E-B8C0-BF06-73F67BA249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:a16="http://schemas.microsoft.com/office/drawing/2014/main" id="{71BA6471-3C9C-1993-232F-92209F8AE9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6" name="Rectangle 7">
                  <a:extLst>
                    <a:ext uri="{FF2B5EF4-FFF2-40B4-BE49-F238E27FC236}">
                      <a16:creationId xmlns:a16="http://schemas.microsoft.com/office/drawing/2014/main" id="{53BC9055-C7EE-5D4A-0BC6-3D1E40C5BD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8">
                  <a:extLst>
                    <a:ext uri="{FF2B5EF4-FFF2-40B4-BE49-F238E27FC236}">
                      <a16:creationId xmlns:a16="http://schemas.microsoft.com/office/drawing/2014/main" id="{3CD95A1C-D302-0E80-7A66-6429470939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9">
                <a:extLst>
                  <a:ext uri="{FF2B5EF4-FFF2-40B4-BE49-F238E27FC236}">
                    <a16:creationId xmlns:a16="http://schemas.microsoft.com/office/drawing/2014/main" id="{19E78E4A-CFE1-A32D-D75F-40FA2CE84E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9EC64B39-2B43-A4B4-A53B-8791C6518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1">
                  <a:extLst>
                    <a:ext uri="{FF2B5EF4-FFF2-40B4-BE49-F238E27FC236}">
                      <a16:creationId xmlns:a16="http://schemas.microsoft.com/office/drawing/2014/main" id="{BBB4F001-75E7-FD11-3397-6FBCE45AAD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5345BD3-B15D-7354-9670-4992E18375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29968052-BEC1-094A-010F-CC546C4EC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4FA64E1D-59DD-0DEF-39D0-12B3EE1F3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F11AD8C-F93F-A3D5-BF5F-17A86A9085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0" name="Rectangle 16">
                  <a:extLst>
                    <a:ext uri="{FF2B5EF4-FFF2-40B4-BE49-F238E27FC236}">
                      <a16:creationId xmlns:a16="http://schemas.microsoft.com/office/drawing/2014/main" id="{B3EC3BB5-A3B3-DE24-6C2B-1855882BE7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17">
                  <a:extLst>
                    <a:ext uri="{FF2B5EF4-FFF2-40B4-BE49-F238E27FC236}">
                      <a16:creationId xmlns:a16="http://schemas.microsoft.com/office/drawing/2014/main" id="{5CC55D57-6988-1402-E941-07946E3893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" name="Rectangle 20">
                <a:extLst>
                  <a:ext uri="{FF2B5EF4-FFF2-40B4-BE49-F238E27FC236}">
                    <a16:creationId xmlns:a16="http://schemas.microsoft.com/office/drawing/2014/main" id="{7C8052F8-FFE8-5808-E7F3-70DB2BEB4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6B2868C-41F2-4867-B7D5-C13C271F2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The image illustrates a chart comparing different substances￢ﾀﾔair, fluorochemical vapor, silicone oil, and transformer oil￢ﾀﾔat pressures of 1-3 atmospheres, with their thermal conductivities in watts per meter per degree Celsius.&#10;&#10;AI-generated content may be incorrect.">
            <a:extLst>
              <a:ext uri="{FF2B5EF4-FFF2-40B4-BE49-F238E27FC236}">
                <a16:creationId xmlns:a16="http://schemas.microsoft.com/office/drawing/2014/main" id="{C7AE5972-8D75-E22A-FF26-9C5EFEBDF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757" y="1542351"/>
            <a:ext cx="8316486" cy="501084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0DB70-FEEA-C485-4C85-F23755172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4C1F595-464C-9A64-F4B1-223D4D0C2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2406"/>
            <a:ext cx="6248400" cy="800100"/>
          </a:xfrm>
        </p:spPr>
        <p:txBody>
          <a:bodyPr/>
          <a:lstStyle/>
          <a:p>
            <a:r>
              <a:rPr lang="en-IN" sz="2800" dirty="0"/>
              <a:t>Comparison of Data </a:t>
            </a:r>
            <a:r>
              <a:rPr lang="en-IN" sz="2800" dirty="0" err="1"/>
              <a:t>Center</a:t>
            </a:r>
            <a:r>
              <a:rPr lang="en-IN" sz="2800" dirty="0"/>
              <a:t> Size</a:t>
            </a:r>
            <a:endParaRPr lang="en-IN" altLang="en-US" sz="2800" dirty="0"/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DD874765-9B29-7259-E22A-03757EEBE8E7}"/>
              </a:ext>
            </a:extLst>
          </p:cNvPr>
          <p:cNvGrpSpPr>
            <a:grpSpLocks/>
          </p:cNvGrpSpPr>
          <p:nvPr/>
        </p:nvGrpSpPr>
        <p:grpSpPr bwMode="auto">
          <a:xfrm>
            <a:off x="0" y="3810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20E860BB-4EFC-8503-F9DF-30B9F0972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1FD7B24C-37F6-D523-B403-E262CB646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F24AB465-BAD1-A65E-99B6-2C2340C46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3619A831-F42E-A77D-F2FE-3F018A1241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D70701E7-6D66-692F-79D9-D160EFEE7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9B69C7F7-DB7B-201F-C7F4-1F7F51226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5E79546D-ED17-443E-15E7-2033E346C7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1D0D493A-0817-7A01-AEA2-9B82504D3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792447FB-F031-D102-EB23-AF97F40B1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C2FE5D17-2C57-0010-51AB-4039A2DD78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CC6B3B00-F34A-6FE3-1FA3-9B131A2C8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A44C3BD0-B620-7243-7274-5461F593C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0CEB5DC3-8743-991B-A225-A297238C9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A7371492-A54F-8F05-D727-75795B134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587276-0EA4-A070-B87F-0CF21670F570}"/>
              </a:ext>
            </a:extLst>
          </p:cNvPr>
          <p:cNvSpPr txBox="1"/>
          <p:nvPr/>
        </p:nvSpPr>
        <p:spPr>
          <a:xfrm>
            <a:off x="235688" y="5321440"/>
            <a:ext cx="8229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Due to superior thermophysical properties of liquids,  SPIC methods exhibit higher cooling performance compared to conventional Natural air-cooling methods</a:t>
            </a:r>
          </a:p>
        </p:txBody>
      </p:sp>
      <p:pic>
        <p:nvPicPr>
          <p:cNvPr id="4" name="Picture 3" descr="The diagram depicts a high-density data center featuring server racks, liquid immersion cooling, and high power density, with 20 server racks and 6-8 immersion bathtubs.&#10;&#10;AI-generated content may be incorrect.">
            <a:extLst>
              <a:ext uri="{FF2B5EF4-FFF2-40B4-BE49-F238E27FC236}">
                <a16:creationId xmlns:a16="http://schemas.microsoft.com/office/drawing/2014/main" id="{59FFD959-C3AF-46BA-CAB6-2AB132429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322" y="1199877"/>
            <a:ext cx="676275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3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C0A74-3D08-CBB4-3055-0FA432D4F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D0F2053-D4D0-2D99-732C-2131492FD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Thermal Management with NC SPIC </a:t>
            </a:r>
            <a:endParaRPr lang="en-IN" altLang="en-US" sz="2800" dirty="0"/>
          </a:p>
        </p:txBody>
      </p:sp>
      <p:pic>
        <p:nvPicPr>
          <p:cNvPr id="21" name="Content Placeholder 20" descr="A technician is assembling a computer motherboard inside a clear, plastic container.&#10;&#10;AI-generated content may be incorrect.">
            <a:extLst>
              <a:ext uri="{FF2B5EF4-FFF2-40B4-BE49-F238E27FC236}">
                <a16:creationId xmlns:a16="http://schemas.microsoft.com/office/drawing/2014/main" id="{3AF6EB53-30CD-B83C-E4F1-F952EF4E6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28463" y="3276600"/>
            <a:ext cx="4332098" cy="296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FC87894-EEE1-08CB-BF29-AFA818D753E2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E0E305FC-453E-CA4E-F907-A87A8EFB0D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C071D8-7967-8A67-9DAC-D7EA77A41C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C1930191-7833-78D8-9B87-B9918543B3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EF6A62B6-F0E5-A97B-B78A-C7EB5965FB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D1E2F52C-850E-FA05-C6CB-415A870CAE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AA03A33B-BCB7-3855-F18B-FADF8BC56A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7BE584AC-E41F-1BFB-162C-BFFC82145E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5D6F6496-C9CD-DD9B-B4C4-5D86C9A441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214B1D31-1FE3-058F-CF86-F4325AE14F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3C093082-3F0B-4689-C01D-656A3753B8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E04F86A8-8B70-41AA-6D45-037D6EF75F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5736BECF-3DAF-5586-C50A-43995CFC25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BA2CAA26-6021-50F9-508F-B24719233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A405F1B4-523E-3297-7472-DAA3C380B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4ED7FE9-75B6-DDE8-C6A6-EA01D92311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42AE301-0512-BA2B-1C38-43A0E6EEC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238" y="1444612"/>
            <a:ext cx="4764984" cy="28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68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C89E2-12F9-B17B-CA2C-129179332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9E448BA-CC0E-54CC-07F0-62E42632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Thermal Management of A Rack  with NC SPIC 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BBB2B9-A2A2-60B2-96C0-D69875A40E87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74075AFC-05B1-1699-1A05-C9D6E0A30E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DB1B44E-DB62-4D69-B2B8-F0E8322520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A9CE06FA-EA9B-BC27-08B8-8EC01849B9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9E578665-A74F-DC81-8312-543938D57F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BD43BD7D-BB67-3860-3173-20252F199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4EE97EAD-1134-4916-9721-AC32B56608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716F1413-5B94-8F7C-45A4-6E925755BF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C3506D63-19BF-EA9C-5E08-5CD9F4204B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68E5AD6A-EA37-5139-F0C4-876AAEF9A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17A2F172-462D-0DFD-4084-7DBCE63136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D90538AE-EAC6-F8DE-601C-C6DE093B4D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E7C577F-FABF-FB0E-931D-6A47D7F89F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FC086054-C574-7BC3-C332-C68575603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E90D2CA2-D568-7631-6A8B-05862F776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FE199B8-EA7A-E7DD-2231-45BBB8C61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 descr="The image depicts a cooling system with a cooling tower, coils, a single-phase immersion cooling tank, a server array, a pump, and a flow direction loop.&#10;&#10;AI-generated content may be incorrect.">
            <a:extLst>
              <a:ext uri="{FF2B5EF4-FFF2-40B4-BE49-F238E27FC236}">
                <a16:creationId xmlns:a16="http://schemas.microsoft.com/office/drawing/2014/main" id="{BB5A89A6-5BAA-06B1-50CD-9C223C442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28600" y="1388762"/>
            <a:ext cx="4772996" cy="430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71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ABBB9-A92B-D0C2-5F6A-39B41436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9E9F7-9510-31BD-336A-358194BED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Infrastructure of A Data Center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9699FD-AF48-8D2F-0877-106F0809B690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3069ECD6-6D36-FAEF-9C0B-854CB516D2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49EE028-E782-9D54-1257-DF5855FA68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9BCB187B-FF55-5949-FA6C-47C54C8522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5ED14D54-B9A7-7474-D27F-C3B516908C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D8007D08-CAC5-1ED2-D844-57859239A0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2FF3FFF-1D01-C1A9-5FB9-7F7F478335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BD880E06-4FA9-F7E8-15A8-E2BA76C79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EA7AB19D-F94A-44F9-A41E-44FC179464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BFFD4DE7-C90B-D820-E38D-C0BD47DCFA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64AFCAE3-B342-35E7-0501-415CFEEB0A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78369E78-1C3B-E6C4-B83C-E12B029816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7B65395D-8469-EEBF-21AB-CC637E96CE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7E292658-050D-2658-9985-7E2C470128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96B48E63-AC39-FB18-8F48-9F9EBD750D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3B21A562-2089-C111-D3F3-C835C224B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3" descr="The diagram illustrates a complex cooling system, comprising servers (36.6 kW), a chilled water system (4.4 kW), a cooling system (20.3 kW), and additional components like fans (13.3 kW), a pump (1.8 kW), an air handler (4.8 kW), and a liquid immersion cooling device.&#10;&#10;AI-generated content may be incorrect.">
            <a:extLst>
              <a:ext uri="{FF2B5EF4-FFF2-40B4-BE49-F238E27FC236}">
                <a16:creationId xmlns:a16="http://schemas.microsoft.com/office/drawing/2014/main" id="{ECC6CACB-09CB-D1C3-8DDD-3CF626801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486" y="1284650"/>
            <a:ext cx="8397122" cy="496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0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ED4DD-19FD-3F2C-4164-B110B221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745B9C8-984A-1235-4713-1C5308C3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Thermal Management of A Rack  with NC SPIC 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0663AA-2BC8-E1AE-A51E-D05AC65FB7EB}"/>
              </a:ext>
            </a:extLst>
          </p:cNvPr>
          <p:cNvGrpSpPr/>
          <p:nvPr/>
        </p:nvGrpSpPr>
        <p:grpSpPr>
          <a:xfrm>
            <a:off x="0" y="34834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FD888EAA-F1EA-B006-D5D8-55F82EE478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B11F382-4822-AE33-78A4-A46F11D60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F695C424-5C98-6EC2-81AA-1B390EC12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91071D44-5FEF-198A-9268-063E5438B6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D8BB707E-1DFF-38E7-CCF1-37285DC008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25B92F7B-487E-7944-B3F2-C13BA065A2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F9CA2496-3D48-B405-143B-0F2F4C8471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13589D93-A256-971A-E2EC-B2614B68BF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2694AF6B-9FB9-BF4C-730F-206A1B1D6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8659BA4F-8B70-465B-B6D1-F54C546C29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196127D8-32F8-635A-C95B-5B551B8120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403F7501-1C90-A277-F957-03E50AFA9A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F79E7547-55EF-7EE8-5BF8-218257D629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51FA638B-C222-0B84-01FD-32859D1C5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43D6D70-1D40-DB8F-C3AD-060ADA6B70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 descr="The diagram illustrates a server cooling system, showing the flow of cooling components from an inlet to an outlet, with a tank and immersion cooling process.&#10;&#10;AI-generated content may be incorrect.">
            <a:extLst>
              <a:ext uri="{FF2B5EF4-FFF2-40B4-BE49-F238E27FC236}">
                <a16:creationId xmlns:a16="http://schemas.microsoft.com/office/drawing/2014/main" id="{AD718BA3-81CA-FEC7-BF8B-4FE1BB163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28600" y="1591246"/>
            <a:ext cx="42576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The image illustrates a schematic layout featuring various computer components: PCH, two CPUs (CPU1 and CPU2) with their respective SINKs, a PCB, a PSU, and a DIMM module.&#10;&#10;AI-generated content may be incorrect.">
            <a:extLst>
              <a:ext uri="{FF2B5EF4-FFF2-40B4-BE49-F238E27FC236}">
                <a16:creationId xmlns:a16="http://schemas.microsoft.com/office/drawing/2014/main" id="{90C92D32-F13F-A10D-66AC-1E1D8DD12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1698765"/>
            <a:ext cx="5676640" cy="413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03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A9A1C-431E-AC1D-26B4-3BB396FB6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13C4013-61F3-255C-8F1E-B054539F1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sz="2800" dirty="0"/>
              <a:t>Typical Convection Pattern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A1B497-F68E-CD1B-C69F-CC44D053BEB0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07A52F27-B82E-B49F-2F99-C2AFBFDAD7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78D19B8-11EF-ABAE-FD62-1D9AEFB8E5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5017E647-F8BC-D2F0-6128-1165BE35E6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643D9B14-46B9-D53C-E1B5-906E285093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C2096612-B897-06B5-1905-E35C619084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566490FC-71CA-0E6F-B64C-969B4645D7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009C9877-B09A-6B0A-A63E-6EBC5045B6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0488BC40-2594-DA17-1CCB-DC29F21011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4DC1AD29-854D-CE2A-531F-2AC16B8B31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30911CEF-D3C4-252E-09F0-FED497E19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46894B33-F9DC-A25C-DD3F-1D040E2C97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40277982-65A4-B171-445C-EF1D672BED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F774D827-0293-B054-EBFF-239838A9D5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A3DDA44D-6577-CE71-6FBC-E982CB76B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856CB469-BB21-552B-EBB0-A5C5A14F7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The image appears to be a graph or chart displaying values of temperature (T in ￂﾰC) at different depths (z in mm), specifically at 15mm, 30mm, and 45mm.&#10;&#10;AI-generated content may be incorrect.">
            <a:extLst>
              <a:ext uri="{FF2B5EF4-FFF2-40B4-BE49-F238E27FC236}">
                <a16:creationId xmlns:a16="http://schemas.microsoft.com/office/drawing/2014/main" id="{4BF0FAA8-74A3-C025-44E1-DBDAC951C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071074" y="2252413"/>
            <a:ext cx="7001852" cy="357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31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ADC6-5524-AC49-464E-26A3484B8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7843265E-AC51-EE82-68BB-97B284821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sz="2800" dirty="0"/>
              <a:t>Typical Convection Pattern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2ED8B2-DB82-C608-C701-62E5CDBBF2D4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D5B5CD62-7576-6B7E-F7D2-43B93A640E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039B503-1C85-EEAE-62FE-418A902B13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F544D454-006A-702E-6227-0491D47D75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E07930F4-700D-D1C8-9278-4CEA7AB38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31F97086-5E21-2DFA-75F0-9C380FDD23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3C5F8542-7CBF-996A-62BB-4D27238330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7CFEA8CE-D1FC-9355-FABB-9765CE6D16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73CC70A8-855C-99FC-D6F6-1D6360AA8E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A7B8BA9E-F0F6-3420-16EE-D78F4E876F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30B8EF6B-44BF-EF40-F28D-2D5493D017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E52AD8CE-1949-0760-1946-718B0C1B43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139ED706-C7BC-28CE-68DC-884FBD1FFE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C415F22C-5888-E746-8EED-527B92FC33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AB99DEB6-CB19-EBB7-A354-C5A84EA21C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17273D6-F2F9-7303-16F6-BF1E6B98A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 descr="The image appears to be a graph or chart showing the velocity (V in m/s) at various depths (z in mm) below a surface, with depths marked at 15mm, 30mm, and 45mm.&#10;&#10;AI-generated content may be incorrect.">
            <a:extLst>
              <a:ext uri="{FF2B5EF4-FFF2-40B4-BE49-F238E27FC236}">
                <a16:creationId xmlns:a16="http://schemas.microsoft.com/office/drawing/2014/main" id="{AB343DBA-A6D1-A642-1509-585458D84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1428121"/>
            <a:ext cx="7924800" cy="423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31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66E3B-6FB7-2CCF-A671-A9AC7E004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F46A1E5-46C3-B77A-4891-EA1B55C4C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sz="2800" dirty="0"/>
              <a:t>Typical Convection Pattern: Rack with Multiple Servers</a:t>
            </a:r>
            <a:endParaRPr lang="en-IN" altLang="en-US" sz="2800" dirty="0"/>
          </a:p>
        </p:txBody>
      </p:sp>
      <p:pic>
        <p:nvPicPr>
          <p:cNvPr id="8" name="Content Placeholder 7" descr="OW&#10;&#10;AI-generated content may be incorrect.">
            <a:extLst>
              <a:ext uri="{FF2B5EF4-FFF2-40B4-BE49-F238E27FC236}">
                <a16:creationId xmlns:a16="http://schemas.microsoft.com/office/drawing/2014/main" id="{FF9D1609-E9C5-5017-37A9-68EBAD3C2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271587"/>
            <a:ext cx="8346825" cy="443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4922748-0328-9F0F-5D3A-4D083FCF739E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CDCDED66-9C9B-A561-F26A-BF977F6FF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0BCA4B4-C522-2170-6B2E-186DCDBCAF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6A2A1F4C-B7E6-9C30-FAA7-4EEEB4984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88B8DF6E-DAF5-6B46-24AF-3BC85273A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9EC5D14B-E4B2-6F81-F83C-5FF50FD6EC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D34A55CE-1840-FABD-BBE5-7754329D29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89080E3C-6541-C5FD-391F-E52825BFE0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F376045B-0D42-6C69-2208-9DF69FCA4B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46FA6FCA-9A16-5659-19E8-9AFD857BB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ED96903E-9443-7EEC-772E-951F004823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A9F84FB8-DD77-3ED6-8537-1734B39305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C1EC93E1-A1A5-76AB-ED24-2BDD3DC0CF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678AE604-9FA4-218C-1270-1A437F052B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DCB82B02-A618-7EA0-94B4-D16C1694C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2D896A5-08D5-B968-072A-6BD724D90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5793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7FB29-0BA5-56CD-536F-1C9ED9562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C408901-6A2A-525C-9952-A5B1996FC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sz="2800" dirty="0"/>
              <a:t>Performance of NC SPIC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4E81CB-636B-4DF8-84DC-47B414658608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111EC4D9-41AF-0E1A-6E30-12736A63D0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FAA9449-345F-D2D4-3F4F-3ED9685EAD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229DAE52-3EAC-B270-52C6-E656E4CA1F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8D2CEE68-EE4C-B7E5-E12D-74CC54F871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D87AB8DF-D535-ED4B-3779-BAD5C2E60C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BE051A72-DC90-01C0-31FE-DD611DEFF0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5CF83571-F646-517B-638F-1CADE14C0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6311DAB5-983D-E613-BAA7-7B29C1A27E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AA879845-B7E4-E3CA-3A53-983D47191B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054CE6D6-8E44-AD08-0C81-AA9B20397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AB1D0A1E-7D2C-EB9A-3EA5-0A037D93A3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65A15542-34C0-6B5B-663B-8F86DBEEAE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C291297E-5CA5-AC02-C8FC-F6DC6FAE03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C2EFBAAF-4328-1052-66A2-16BB4FB08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BF8F3F5-B735-B52D-A1D4-19ADCDB4F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The image is a graph depicting CPU temperatures and Rayleigh numbers, with Upper CPU temperatures ranging from 60ￂﾰC to 50ￂﾰC and Lower CPU temperatures from 55ￂﾰC to 30ￂﾰC, alongside a Rayleigh number scale.&#10;&#10;AI-generated content may be incorrect.">
            <a:extLst>
              <a:ext uri="{FF2B5EF4-FFF2-40B4-BE49-F238E27FC236}">
                <a16:creationId xmlns:a16="http://schemas.microsoft.com/office/drawing/2014/main" id="{C94B9AE7-6F5B-1052-013C-3977E98F9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914400" y="1343654"/>
            <a:ext cx="6553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54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565B7-89B6-F5A5-ACC8-D8C4E27AB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C1F6AF5-3381-DC40-10D0-D714D9E0C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sz="2800" dirty="0"/>
              <a:t>CPU Power vs CPU </a:t>
            </a:r>
            <a:r>
              <a:rPr lang="en-IN" sz="2800" i="1" dirty="0"/>
              <a:t>T</a:t>
            </a:r>
            <a:r>
              <a:rPr lang="en-IN" sz="2800" i="1" baseline="-25000" dirty="0"/>
              <a:t>J  </a:t>
            </a:r>
            <a:r>
              <a:rPr lang="en-IN" sz="2800" dirty="0"/>
              <a:t>: FC3283</a:t>
            </a:r>
            <a:endParaRPr lang="en-IN" altLang="en-US" sz="2800" i="1" baseline="-25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70D758-FFDB-25F3-829F-9D2054B06F6E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F532955F-5C68-9664-F561-0C9F891EFE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2E82BF2-F558-6ECF-6615-D5ACE57C3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77A026EC-82EC-FCA8-3912-127A0FD38A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3EAD52B5-23CB-B24E-8A21-05A8AFBF2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A8498F9A-E6F1-FC33-AABB-64262DFA51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077E6A1-3C20-FEDC-DFE0-6FD4F2CB10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53F158A0-4593-2EA9-DAD4-F916292AD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7641F0D1-529F-E515-4ED6-132352A864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40584447-2C47-6AA9-FF40-04BFFB5DE2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A8E3B6F1-B308-ADBF-5E7A-82E7897E4D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404B7D21-8269-4C12-C862-6FCC2DFD5D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D5F31518-AD3D-63A0-5E68-16ACD2742F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6288BC80-4978-11BB-2373-4F19D6CB66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DE21936F-8F09-1D83-EF26-D2D2D31DD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96E6A6C-2263-DE70-2D1D-817279F388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 descr="The image displays a graph plotting CPU junction temperature (Tj) against power consumption, with a maximum operating temperature (Tj Max) of 100ￂﾰC, and shows a cooling water flow of 33L/min maintaining the CPU temperature below the maximum threshold.&#10;&#10;AI-generated content may be incorrect.">
            <a:extLst>
              <a:ext uri="{FF2B5EF4-FFF2-40B4-BE49-F238E27FC236}">
                <a16:creationId xmlns:a16="http://schemas.microsoft.com/office/drawing/2014/main" id="{95E3A2F5-44C1-A9B6-1B0E-C9BBFEDBF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33400" y="1258524"/>
            <a:ext cx="7696200" cy="534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A0583C-60E2-FBA7-2EF6-8ED8256047D0}"/>
                  </a:ext>
                </a:extLst>
              </p14:cNvPr>
              <p14:cNvContentPartPr/>
              <p14:nvPr/>
            </p14:nvContentPartPr>
            <p14:xfrm>
              <a:off x="2499840" y="739800"/>
              <a:ext cx="5243760" cy="4458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A0583C-60E2-FBA7-2EF6-8ED8256047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90480" y="730440"/>
                <a:ext cx="5262480" cy="447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629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6A378-C4EC-A45A-5C9F-078868D64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34EE29A-29E6-78AE-9D6D-AF84BE1F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sz="2800" dirty="0"/>
              <a:t>CPU Power vs CPU </a:t>
            </a:r>
            <a:r>
              <a:rPr lang="en-IN" sz="2800" i="1" dirty="0"/>
              <a:t>T</a:t>
            </a:r>
            <a:r>
              <a:rPr lang="en-IN" sz="2800" i="1" baseline="-25000" dirty="0"/>
              <a:t>J  </a:t>
            </a:r>
            <a:r>
              <a:rPr lang="en-IN" sz="2800" dirty="0"/>
              <a:t>: FC3283</a:t>
            </a:r>
            <a:endParaRPr lang="en-IN" altLang="en-US" sz="2800" i="1" baseline="-25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09B862-541A-3287-8D1F-E855EA216F15}"/>
              </a:ext>
            </a:extLst>
          </p:cNvPr>
          <p:cNvGrpSpPr/>
          <p:nvPr/>
        </p:nvGrpSpPr>
        <p:grpSpPr>
          <a:xfrm>
            <a:off x="0" y="1143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B5273564-F094-7CE3-768A-27808C730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47BC4AB-0307-D6AE-603B-29133FEA4D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8AE37BD6-8FE0-8E8B-B4B3-C30528FCE1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30238228-218A-27D6-8A2B-45C25758E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7BE1F3CA-6A57-F688-70CF-6DE7BCB38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2A72CF4B-86A6-DD02-6BD2-CD474409D8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9E89B499-2EC3-5F46-4CF8-2495FF90F2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92DE9907-42D8-5AD7-1665-9365EA769F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364C89AA-7BE4-054F-65AD-7173B22268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B7718ED0-F5DC-2EB9-CBA5-B4C982B18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98FDB358-F78E-B9B5-D568-176C19B1DE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5D02BBA8-5CFC-4391-A6D5-D35F54069F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C2326E21-1AF2-9D80-D290-640B991A5B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8A6CB780-BB06-5BA7-C1CC-01E7635B3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2AC6639-21FE-F4FF-07A8-D6F3095C6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The image depicts a comparison of CPU junction temperatures (Tj) with and without a heatsink, showing lower temperatures when the heatsink is used, and a power consumption curve illustrating CPU power usage.&#10;&#10;AI-generated content may be incorrect.">
            <a:extLst>
              <a:ext uri="{FF2B5EF4-FFF2-40B4-BE49-F238E27FC236}">
                <a16:creationId xmlns:a16="http://schemas.microsoft.com/office/drawing/2014/main" id="{43190F90-26BC-351F-382C-32B17B99F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447800" y="1227563"/>
            <a:ext cx="5981843" cy="539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989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AC8FA-070A-B718-9D42-27649F25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41867D1-B3BB-5668-4A35-CD581FC5B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221412" cy="816150"/>
          </a:xfrm>
        </p:spPr>
        <p:txBody>
          <a:bodyPr/>
          <a:lstStyle/>
          <a:p>
            <a:r>
              <a:rPr lang="en-US" sz="3200" dirty="0"/>
              <a:t>Comparison of various Single Phase Immersion Coolants</a:t>
            </a:r>
            <a:endParaRPr lang="en-IN" altLang="en-US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730E0D-D2A6-CA2F-18DA-B7CD6EE94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725" y="1219200"/>
            <a:ext cx="8702675" cy="4953000"/>
          </a:xfrm>
        </p:spPr>
        <p:txBody>
          <a:bodyPr/>
          <a:lstStyle/>
          <a:p>
            <a:r>
              <a:rPr lang="en-US" sz="2400" dirty="0"/>
              <a:t>The selection of high- performance SPIC coolants is ideally guided by the following criteria: </a:t>
            </a:r>
          </a:p>
          <a:p>
            <a:r>
              <a:rPr lang="en-US" sz="2400" dirty="0"/>
              <a:t>Specific heat capacity &gt;960 J/(</a:t>
            </a:r>
            <a:r>
              <a:rPr lang="en-US" sz="2400" dirty="0" err="1"/>
              <a:t>kg⋅K</a:t>
            </a:r>
            <a:r>
              <a:rPr lang="en-US" sz="2400" dirty="0"/>
              <a:t>), thermal conductivity &gt;0.06 W/ (</a:t>
            </a:r>
            <a:r>
              <a:rPr lang="en-US" sz="2400" dirty="0" err="1"/>
              <a:t>m⋅K</a:t>
            </a:r>
            <a:r>
              <a:rPr lang="en-US" sz="2400" dirty="0"/>
              <a:t>), dielectric constant &lt; 2.3, boiling point &gt;100 </a:t>
            </a:r>
            <a:r>
              <a:rPr lang="en-US" sz="2400" dirty="0">
                <a:sym typeface="Symbol" panose="05050102010706020507" pitchFamily="18" charset="2"/>
              </a:rPr>
              <a:t></a:t>
            </a:r>
            <a:r>
              <a:rPr lang="en-US" sz="2400" dirty="0"/>
              <a:t>C and GWP &lt; 250. </a:t>
            </a:r>
          </a:p>
          <a:p>
            <a:r>
              <a:rPr lang="en-US" sz="2400" dirty="0"/>
              <a:t>The concept of a Figure of Merit (FOM) was introduced to enable the quantitative optimization of the cooling liquid selection.</a:t>
            </a:r>
          </a:p>
          <a:p>
            <a:r>
              <a:rPr lang="en-US" sz="2400" dirty="0"/>
              <a:t>An ordinary FOM is typically derived from the heat transfer coefficient correlation by neglecting terms unrelated to the fluid properties. </a:t>
            </a:r>
          </a:p>
          <a:p>
            <a:r>
              <a:rPr lang="en-US" sz="2400" dirty="0"/>
              <a:t>The ordinary FOM expression applied to SPIC in current market is as follows: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4169FC-C695-2F31-33C1-DDCAF86A34FE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F6567AC1-E97E-54F0-31D8-0282B56C04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DFB4E3B-8A76-1593-71E3-0983F7916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CBE63E97-B5F9-264E-4806-F31ED80C89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C95453B3-3E68-757B-3536-DA82CEA586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5E789882-0EA4-21DF-E809-44994D420C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A353B9BA-AA79-278C-0D4B-04ABB44056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F5194932-B1D3-F4BE-8EFE-65C20DCA0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2EA08BA2-D2C6-0EA0-49ED-63F7EBB025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5F6EDC62-5286-DCC5-1C11-E0F1F9C845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D07E78DE-7BDC-766F-BCC6-CF11C0FB56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182172E9-A74D-2F38-EF3F-30A7D0BA93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143FE905-7CD3-032A-8EAE-273D427A81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1165202A-00F6-8B76-6D8F-F0CD68F05C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1A150D37-7A6D-CB87-5621-F5F28E393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76BE89F-45C7-93BF-83AD-F74901718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D4B50D-85FB-0A0F-0406-6C9E6E40B619}"/>
                  </a:ext>
                </a:extLst>
              </p:cNvPr>
              <p:cNvSpPr txBox="1"/>
              <p:nvPr/>
            </p:nvSpPr>
            <p:spPr>
              <a:xfrm>
                <a:off x="4114800" y="5715000"/>
                <a:ext cx="2231188" cy="841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𝐹𝑜𝑀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D4B50D-85FB-0A0F-0406-6C9E6E40B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715000"/>
                <a:ext cx="2231188" cy="8417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361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269AF-08AB-D674-AFED-6FD042B0D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71D93666-EDDE-8D86-4FF5-B39B3E191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221412" cy="816150"/>
          </a:xfrm>
        </p:spPr>
        <p:txBody>
          <a:bodyPr/>
          <a:lstStyle/>
          <a:p>
            <a:r>
              <a:rPr lang="en-US" sz="3200" dirty="0"/>
              <a:t>Comparison of various Single Phase Immersion Coolants</a:t>
            </a:r>
            <a:endParaRPr lang="en-IN" altLang="en-US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2BB440-1E17-CA91-F3F6-000A84377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725" y="1600200"/>
            <a:ext cx="8702675" cy="2362200"/>
          </a:xfrm>
        </p:spPr>
        <p:txBody>
          <a:bodyPr/>
          <a:lstStyle/>
          <a:p>
            <a:r>
              <a:rPr lang="en-US" sz="2400" dirty="0"/>
              <a:t>A higher FOM generally indicates superior thermal performance of the coolant. </a:t>
            </a:r>
          </a:p>
          <a:p>
            <a:r>
              <a:rPr lang="en-US" sz="2400" dirty="0"/>
              <a:t>In practical engineering applications, the coolant in pump driven SPIC cabinets typically exhibits turbulent flow. </a:t>
            </a:r>
          </a:p>
          <a:p>
            <a:r>
              <a:rPr lang="en-US" sz="2400" dirty="0"/>
              <a:t>If the classic Dittus-Boelter equation is used, the FOM can be expressed as follows: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92B7F6-1F6B-B718-20EC-FF0371C71CC3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41CA1885-78A7-2CF0-BA59-C4510E3875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0C9D77A-1CD1-BE02-4E7B-8DE4067607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BDF8D49A-7EA8-9966-7889-F4514D3E52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B45D5B19-FB26-16FE-40F6-59D71FEDF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FDA18CAC-F889-DC71-FC24-1234D0BF1A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E314FD30-266E-F530-D492-4F17DB6BF6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BB77F222-BF6F-550E-2634-DE4012747B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638C2582-B310-9BAB-D53F-96D9F2BCA9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1FD3C267-76BA-C4FC-6554-8EC4C51C02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6FACF243-FAC8-F669-B31F-87B5933FE0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39B26845-4F0C-CDB9-695E-52D34771BA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BA70797F-2AE8-6034-8F1E-7A9A271237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6975119F-7907-0148-7E65-DCF499A6E0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2214602B-6E3B-4CE3-2429-783F7E274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37078D8-84BE-B862-84A8-2C6842D9B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828482-2B0B-E873-E6EE-6C71BFF7CBD7}"/>
                  </a:ext>
                </a:extLst>
              </p:cNvPr>
              <p:cNvSpPr txBox="1"/>
              <p:nvPr/>
            </p:nvSpPr>
            <p:spPr>
              <a:xfrm>
                <a:off x="3962400" y="4553683"/>
                <a:ext cx="2741584" cy="8565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𝐹𝑜𝑀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828482-2B0B-E873-E6EE-6C71BFF7C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553683"/>
                <a:ext cx="2741584" cy="8565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495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C13EE-22A2-4DC8-5DA1-25B7CF6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61505FE-6896-D821-B611-C09E48517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221412" cy="816150"/>
          </a:xfrm>
        </p:spPr>
        <p:txBody>
          <a:bodyPr/>
          <a:lstStyle/>
          <a:p>
            <a:r>
              <a:rPr lang="en-IN" sz="3200" dirty="0"/>
              <a:t>A sensitivity analysis based on FOM</a:t>
            </a:r>
            <a:endParaRPr lang="en-IN" altLang="en-US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C8113D-EBAA-344F-448B-45BE0823C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725" y="1600200"/>
            <a:ext cx="8702675" cy="2362200"/>
          </a:xfrm>
        </p:spPr>
        <p:txBody>
          <a:bodyPr/>
          <a:lstStyle/>
          <a:p>
            <a:r>
              <a:rPr lang="en-IN" sz="2400" dirty="0"/>
              <a:t>A sensitivity analysis based on FOM is to be carried out to examine how the change in the independent property of a liquid immersion coolants impacts the FOM.</a:t>
            </a:r>
          </a:p>
          <a:p>
            <a:r>
              <a:rPr lang="en-IN" sz="2400" dirty="0"/>
              <a:t>This is another driving factor of the cooling performance. </a:t>
            </a:r>
          </a:p>
          <a:p>
            <a:r>
              <a:rPr lang="en-IN" sz="2400" dirty="0"/>
              <a:t>The variance of the FOM due to a property change can be calculated by, </a:t>
            </a: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ADDCF6-816A-F735-7A04-D1DEB9B30AF9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2C877DC1-985A-A0C7-FF61-F868ED5A4D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21F84F4-F72D-2E45-1991-D0EA3CB6D1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2D0902BE-AFE2-F6C4-9DD1-27778EFD12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9CF33FD5-246B-C03B-8427-6391175E16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4A8FE8D3-BF51-078B-B68A-7927FDC26D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C2215F42-40EB-BEA6-D96B-3881519D0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A804E04B-6FB3-2ADE-EA20-DD4FD7C9F7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DC9842F1-3F7D-AC1A-903A-D3EFADD994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5C4C5522-14E6-2041-1A42-88409C17A4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1A454BF3-8416-BF56-C9D1-D4AD6385D4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7A3B511C-31A6-745A-EBA1-C92D4C175B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AD7633C9-155C-A98B-669E-CFBCF28C7D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84387DCF-54C7-B55C-D0EE-47C6BF8649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D041645D-F4BC-F361-ADD2-1B427EA47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0B1D8874-FE1B-25DC-0B74-C14309378F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The image depicts a mathematical equation showcasing a change in a function FOM evaluated at two points, x0 and x0+Ax.&#10;&#10;AI-generated content may be incorrect.">
            <a:extLst>
              <a:ext uri="{FF2B5EF4-FFF2-40B4-BE49-F238E27FC236}">
                <a16:creationId xmlns:a16="http://schemas.microsoft.com/office/drawing/2014/main" id="{901AF471-2FB8-4DBC-2777-F912D7A1E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221967"/>
            <a:ext cx="6675791" cy="148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6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3A08C-5070-B54B-9E79-54302B830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C5166C-6958-701B-5559-916B4DF72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221412" cy="816150"/>
          </a:xfrm>
        </p:spPr>
        <p:txBody>
          <a:bodyPr/>
          <a:lstStyle/>
          <a:p>
            <a:r>
              <a:rPr lang="en-IN" sz="3200" dirty="0"/>
              <a:t>A sensitivity analysis based on FOM</a:t>
            </a:r>
            <a:endParaRPr lang="en-IN" altLang="en-US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624787-B071-F52C-2B39-4AE6DC1A5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25" y="1362075"/>
            <a:ext cx="8702675" cy="1387475"/>
          </a:xfrm>
        </p:spPr>
        <p:txBody>
          <a:bodyPr/>
          <a:lstStyle/>
          <a:p>
            <a:r>
              <a:rPr lang="en-IN" sz="2400"/>
              <a:t>A commonly used single-phase heat transfer fluid, MO 24, a high- purity white mineral oil (24cSt at 40℃), is used as an example for sensitivity analysis</a:t>
            </a: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1F7999-6BB9-5C45-463C-D564E03FD391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7E66D8A1-3D89-C0C0-7041-7ED3FCEF49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FF52AD3-D28A-47C1-8EDA-962C895001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8E1FD3EB-C185-D1CC-9C79-75A57BEF2D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8032DF6E-F0D9-3783-4639-59F0388360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A95EA0A6-7D7E-EA23-794E-5C332DE581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435E26E1-5F25-8434-296F-413F86425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EF3BB834-7FF2-E713-9203-349703F7C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881C0775-D3AE-18A8-CE5E-3BC30B0A6A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37280EFD-6368-156E-D875-AAFA97A5C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46E04525-7496-F87D-442C-CEDFCE1282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3A52A5FF-091D-5314-2A85-A73A2F548E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432C76C5-6867-1520-F1D5-B2667E21FD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C359DE3A-183F-3634-A659-4527061251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D6B68B84-E5B5-C0E5-18EB-199B7892F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D06C2524-9BC1-1EF0-00EE-522A22A95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 descr="The diagram depicts a plot of two lines, one representing the ratio of AFOM to FOM as a function of x, and the other showing the ratio of Ax to x, both plotted against a range of x values from -100 to 100.&#10;&#10;AI-generated content may be incorrect.">
            <a:extLst>
              <a:ext uri="{FF2B5EF4-FFF2-40B4-BE49-F238E27FC236}">
                <a16:creationId xmlns:a16="http://schemas.microsoft.com/office/drawing/2014/main" id="{83457407-3BE7-16B0-6613-20CDE447C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95" y="1392555"/>
            <a:ext cx="650557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1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AC6DE-1CFE-E113-9637-9D06095F3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8271810-6D6A-ABD0-6B2E-84A99FA54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221412" cy="816150"/>
          </a:xfrm>
        </p:spPr>
        <p:txBody>
          <a:bodyPr/>
          <a:lstStyle/>
          <a:p>
            <a:r>
              <a:rPr lang="en-IN" sz="3200" dirty="0"/>
              <a:t>Comparative Study of Dielectric Fluids</a:t>
            </a:r>
            <a:endParaRPr lang="en-IN" altLang="en-US" sz="3200" dirty="0"/>
          </a:p>
        </p:txBody>
      </p:sp>
      <p:pic>
        <p:nvPicPr>
          <p:cNvPr id="21" name="Content Placeholder 20" descr="The image is a graph displaying various properties such as density, thermal conductivity, and temperature at different values for a material, possibly MWCNT, over a temperature range from 10ￂﾰC to 150ￂﾰC.&#10;&#10;AI-generated content may be incorrect.">
            <a:extLst>
              <a:ext uri="{FF2B5EF4-FFF2-40B4-BE49-F238E27FC236}">
                <a16:creationId xmlns:a16="http://schemas.microsoft.com/office/drawing/2014/main" id="{2DBA9E34-CA47-452A-0907-DAB66E1EA7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85163" y="1265397"/>
            <a:ext cx="7086600" cy="524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0EF6AF5-C453-2EE7-F12A-C5BE212DF4CC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AC52EE5E-0757-AF21-109F-7E4081516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2F4993F-A3A1-C5BE-D6B9-4EEEDCE914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6EC3B380-4DD7-8C70-1659-6DE351FEFA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DA575F90-C260-2809-955E-830D9C03F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13F7F752-60C8-9E6F-5A79-2D66007AF0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BDAB1583-DB7E-27F7-C9A1-C76898C1B0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97658260-BDB3-1B41-2A9C-BAD390303C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26B78311-7D61-AECC-2971-A2F44F414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DDA57945-418B-4072-B405-8172AC2727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CCF5A726-224F-BE4C-A18F-C83C25D09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A43E427B-C10C-53CA-DD4C-A61CD6B1C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B8353C8-FEA6-3471-502F-FBADC09964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F1BA0705-997F-C01F-3E88-6FDA8AE4A5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1AA33263-06FB-0897-8D09-02FBF61E9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48F9682-0A1B-4619-E824-9FEAF49A4C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74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EA185-9FCA-9F2F-9F20-34AC38873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AAB5BA4-FA4E-6881-58DB-170A6E2A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221412" cy="816150"/>
          </a:xfrm>
        </p:spPr>
        <p:txBody>
          <a:bodyPr/>
          <a:lstStyle/>
          <a:p>
            <a:r>
              <a:rPr lang="en-IN" sz="3200" dirty="0"/>
              <a:t>Weight Factor for A Property</a:t>
            </a:r>
            <a:endParaRPr lang="en-IN" altLang="en-US" sz="32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2DF809-9E29-48E8-1A24-EB8F6A7D78CC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63ABDA41-0AF5-CEFB-3E7D-BFCD078E86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CA09D11-3C1A-2B73-D2D4-7FF8157E37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5E2D9FBE-C676-0369-6D57-0FB5EC10E7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E94CEB89-4F6B-351F-B9D4-7F714A1D2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D20D1F38-6E94-BECB-90FB-FB2389CF23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36903536-6D4C-F0F7-3F78-A92D149F0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B9099435-63DC-98D3-4F1C-3D954F2984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D6E2FA7B-F236-530A-B93A-AA814DCC43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CE98A3EE-C256-2FDE-A039-5F7CAF2D96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FCD4F3CD-1DBA-53BE-F938-BF8E13E512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07110B98-A008-2197-A563-11AD40F830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A478CFF9-1456-319B-F1B0-7D954D092A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A2EA08AF-7A39-E090-402A-F568501346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961405E7-9603-4395-3BFD-264824605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A2A60B5-8764-724A-14BF-0ED91952BF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A82D3C-9603-8533-8A44-D4D22B5DB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68" y="1321211"/>
            <a:ext cx="8741283" cy="2107789"/>
          </a:xfrm>
        </p:spPr>
        <p:txBody>
          <a:bodyPr/>
          <a:lstStyle/>
          <a:p>
            <a:r>
              <a:rPr lang="en-IN" sz="2400" dirty="0"/>
              <a:t>Note that each property may have a different range of changes when comparing different liquids.</a:t>
            </a:r>
          </a:p>
          <a:p>
            <a:r>
              <a:rPr lang="en-IN" sz="2400" dirty="0"/>
              <a:t>To further evaluate the impact of physical properties on the immersion cooling performance, a weight-factor framework is used with consideration of temperature dependence. </a:t>
            </a:r>
          </a:p>
        </p:txBody>
      </p:sp>
      <p:pic>
        <p:nvPicPr>
          <p:cNvPr id="23" name="Picture 22" descr="The image contains a series of mathematical equations and symbols, primarily dealing with partial derivatives (dF/dM, dT, dS, etc.) and integrating various terms, suggesting a complex mathematical or physics-related diagram.&#10;&#10;AI-generated content may be incorrect.">
            <a:extLst>
              <a:ext uri="{FF2B5EF4-FFF2-40B4-BE49-F238E27FC236}">
                <a16:creationId xmlns:a16="http://schemas.microsoft.com/office/drawing/2014/main" id="{43281BC5-1D0A-7728-E64D-593C65CEA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98" y="3494765"/>
            <a:ext cx="8297677" cy="182235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B4F17A0-CF5C-0FBE-3F3F-83A91A78084E}"/>
              </a:ext>
            </a:extLst>
          </p:cNvPr>
          <p:cNvSpPr txBox="1"/>
          <p:nvPr/>
        </p:nvSpPr>
        <p:spPr>
          <a:xfrm>
            <a:off x="344791" y="5321242"/>
            <a:ext cx="7343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The weight factor for the property, </a:t>
            </a:r>
            <a:r>
              <a:rPr lang="en-IN" i="1" dirty="0"/>
              <a:t>x</a:t>
            </a:r>
            <a:r>
              <a:rPr lang="en-IN" dirty="0"/>
              <a:t>. is defined as:</a:t>
            </a:r>
          </a:p>
        </p:txBody>
      </p:sp>
      <p:pic>
        <p:nvPicPr>
          <p:cNvPr id="27" name="Picture 26" descr="The image depicts an equation with variables and partial derivatives, likely related to a mathematical or physical concept.&#10;&#10;AI-generated content may be incorrect.">
            <a:extLst>
              <a:ext uri="{FF2B5EF4-FFF2-40B4-BE49-F238E27FC236}">
                <a16:creationId xmlns:a16="http://schemas.microsoft.com/office/drawing/2014/main" id="{66AA8085-0A8C-FEEC-8B11-51172C665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5682428"/>
            <a:ext cx="1962371" cy="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5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7C4BD-AE13-A4F2-8CF4-1BEB3DE45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2F7E37C-1746-0705-B3EC-2E4B2B14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altLang="en-US" sz="2800" dirty="0"/>
              <a:t>Weight Factor for A Property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F0A2C4-5BF1-4A9B-A87C-F1AADCF61C85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FC422E16-C3A3-CD80-117D-8C3D0085DE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F8BE51F-D120-B756-B3B9-D542632E75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A732B786-6D9A-97E7-65A7-F5BFBD749C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68767947-BC58-C075-2D00-7A28B8247F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8189A7F9-00E4-D782-19C0-C46C2E29DA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D93C5B52-C1B0-F3D4-AE9A-ABA15A54EF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AA0BBC2-1DED-A591-8D6C-26FDAC99AC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AD9DA1CD-149C-A17C-6717-D78CC50791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336510B6-47FB-0274-1393-E52A38809B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151E6036-B48A-5042-A52C-BC12052090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473342EB-7B6F-03CC-9CE5-3186861FA5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57E62063-45AF-CC2C-1426-54912FF86A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EA794611-1313-917E-6A17-BB91163C7D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4908EED4-1D00-244C-9057-EBC22A64A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66D8B1A8-7F17-665E-E2AB-B32C269AE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 descr="The diagram illustrates the relationship between fluid temperature and weight factor for two different materials, MO-24 and HFE-7700, with distinct curves for each.&#10;&#10;AI-generated content may be incorrect.">
            <a:extLst>
              <a:ext uri="{FF2B5EF4-FFF2-40B4-BE49-F238E27FC236}">
                <a16:creationId xmlns:a16="http://schemas.microsoft.com/office/drawing/2014/main" id="{98D42674-E27C-4BD9-648C-44FD9F0C2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28600" y="1634431"/>
            <a:ext cx="8610600" cy="341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68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5992-4D64-2F35-EBA5-9A685ADDC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1CFF4F3-F9D6-A621-C144-70AB77AA9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altLang="en-US" sz="2800" dirty="0"/>
              <a:t>Library of Dielectric Fluids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E23F6F-FDD3-B038-1617-197F8D3DFCB1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172C8657-DEFB-3DA5-1D81-A07F88621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3894318-6FA3-3D1D-9EB9-6615CD54B4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BB55CF76-51C9-7D89-C30F-4DCD0609A7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AECB9A09-A669-7F32-6CEC-9049206F74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0BC362A9-66A1-6780-A98E-EDCC6502A9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01387988-5E98-CF2F-980B-5FC820F28F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BB7BCC12-55F1-B832-6225-C203E947C3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3F4F9602-4E3F-6BE9-EA40-30EB0420BA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9C299A0C-65CB-485E-1F2C-D9E4ECF32B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E9E9E171-3D5B-2C8E-AD16-C8CA36CCB8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F2D7BFB0-9D9C-2D81-CD26-036A492E26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662625FB-43BF-9271-0C78-684398F0D0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40B4E72A-BCA5-5203-8A08-082D3CB4C6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4E41EBB8-82D3-0903-E296-15C0E8946B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69C9C55-C7FB-59B8-B36A-8CB75FA1BD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The image is a table or list detailing various fluid names, their chemical classifications, symbols, and definitions.&#10;&#10;AI-generated content may be incorrect.">
            <a:extLst>
              <a:ext uri="{FF2B5EF4-FFF2-40B4-BE49-F238E27FC236}">
                <a16:creationId xmlns:a16="http://schemas.microsoft.com/office/drawing/2014/main" id="{2E0C6535-F3AE-B8A2-E3C7-6751794A7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55434" y="1202871"/>
            <a:ext cx="3945166" cy="5327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573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FEAFF-9879-2186-6DF8-B4E81DC99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867D06F-B06B-3568-7E03-355178B91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altLang="en-US" sz="2800" dirty="0"/>
              <a:t>Classification of Dielectric Fluids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DEBAFA-51D0-7853-D957-AFD927270B4B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11D63371-5158-1661-56D5-167610E1C2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3B6017F-2858-6703-B71F-02116ACFFF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ABCBBB2D-B4BB-2CB3-A75C-767A14DC2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B94644F2-04A2-1F88-4E0D-20F1C1C62E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F3A9FB51-A442-8F55-8FE1-90EF0253A1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C6E82C96-FB4A-7EAA-BE32-5C9D2F149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BE3A65D5-C47D-9663-9C55-46677534C1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C8477E75-E033-D851-BF6D-4B5C5FFB3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64B1EB61-E4D6-5DF8-64B9-EC7B37B2E9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61B34C01-09E7-E356-689C-56666CCCD9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586C9714-0DCE-A33B-961B-3CBCF12251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86E54705-BCA0-B14C-877F-E3ACDF8E0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254338A5-BB21-9550-227D-5713A8A6C9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79511052-02D7-276F-7B4F-03C94996F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5349F7F-D31E-8C96-9CC3-390BDF379C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 descr="The image is a graph displaying the relationship between temperature difference and power for various fluids, including different types of polyfluoropolymers, at different temperatures.&#10;&#10;AI-generated content may be incorrect.">
            <a:extLst>
              <a:ext uri="{FF2B5EF4-FFF2-40B4-BE49-F238E27FC236}">
                <a16:creationId xmlns:a16="http://schemas.microsoft.com/office/drawing/2014/main" id="{ED6DE991-302D-7870-25B1-E5BD62668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81000" y="1326015"/>
            <a:ext cx="8170334" cy="459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810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4F1BD-5C0F-15D5-FA93-171105ADC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3626FBA-70FF-D97D-4726-90510B9C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altLang="en-US" sz="2800" dirty="0"/>
              <a:t>Classification of Dielectric Fluids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0342C9-3578-DF6D-4F9F-C580BEEECF55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E322C25A-88A1-537F-3B6F-AE6D4DB4F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34F8C1B-5A57-AB6D-C7A8-9DD3F8E35B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F6983669-8DC9-98F3-7FDB-3A0092E655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20AD30CC-5058-A5E8-456F-5E67EB029F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4D02380E-4ED3-D5A0-41B9-FC22E80DA7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D58CEAA8-8012-9F43-22DE-CC2D8D282B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E64744DD-12B3-B033-2DF5-9DED360F8F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D17F16BA-AC02-56F3-8397-3133C11484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246969E7-5593-937D-E110-D6AFC45DCE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80F7A323-04EF-D8DD-5284-8864311553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4DBB318F-46DF-7A6F-7C01-E1FE18800A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2C4CE225-7DE6-D3A3-9298-8F54518D9B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24919AD8-231C-FE21-EDE6-739DD8941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113BD43B-139A-8364-E31C-672688530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74CB7FC-8F8D-9471-052D-85EC81CCA5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The image illustrates a graph comparing the thermal resistance (R, in K/W) and characteristic temperature (Tc, in ￂﾰC) for various fluid types, including A-MS, DEHA, and others, across a range of temperatures from 30ￂﾰC to 90ￂﾰC.&#10;&#10;AI-generated content may be incorrect.">
            <a:extLst>
              <a:ext uri="{FF2B5EF4-FFF2-40B4-BE49-F238E27FC236}">
                <a16:creationId xmlns:a16="http://schemas.microsoft.com/office/drawing/2014/main" id="{408D8862-D86E-7864-CCC3-9B201C5D9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04799" y="1238794"/>
            <a:ext cx="8433163" cy="478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51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5F156-4024-ADD1-CA44-51294317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2A18EA1-98D3-5130-30F3-98EB55D48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altLang="en-US" sz="2800" dirty="0"/>
              <a:t>Classification of Dielectric Fluids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344FA6-05D4-B20D-899F-DF493A6087C5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01D92DD3-D37C-388F-2DE9-18FA9A55B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5F0C254-A5A3-29D0-F74A-ECE05E527D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1A6BC994-DF23-5DE6-D2B5-1C87F792CB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254E5953-ADAA-E7BF-401E-6416013E8C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26418123-2DA0-814C-B7BA-627D06FB1B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23DB44F6-5114-AEE0-2F62-C40CDABB67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9624C421-04AE-4992-7570-534219A5EB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21EC4C09-B062-E8E7-0762-0DD07C492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F5E01897-B93F-6059-6196-5FBE1FB14E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CD9CD869-0A7C-EDFA-23D9-777FDE7DB2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ADCC3CFF-BB2F-910C-46AD-597B0BB1F1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8968D8B2-84A7-7FBB-8B3B-BDCEDDAEF2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17A65E7A-4C6E-EC19-0FBC-417EA7E8F1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386186A5-F8F6-3457-612A-2A9AB1AFB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6F57F4A-4458-C8D5-2C7F-EAC761B470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 descr="The image displays a graph of heat transfer coefficients (W/(mￂﾲK)) plotted against temperature differences (AT = (T, - T,) [K]) for various fluids across different tiers, indicating how thermal performance varies with temperature differential.&#10;&#10;AI-generated content may be incorrect.">
            <a:extLst>
              <a:ext uri="{FF2B5EF4-FFF2-40B4-BE49-F238E27FC236}">
                <a16:creationId xmlns:a16="http://schemas.microsoft.com/office/drawing/2014/main" id="{8AA79B44-3FBC-2CA1-75E3-BF12A746C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04800" y="1219200"/>
            <a:ext cx="8395362" cy="503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47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16DEE-40E1-5DF5-F378-64CC80DCF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7D51E23-48DC-D444-ED6A-54BD57462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altLang="en-US" sz="2800" dirty="0"/>
              <a:t>Classification of Dielectric Fluids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DFE6B1-B852-B415-C76B-EA2E153F1E49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EE245198-9D50-DEEB-7A20-0DC11E80E2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AFD1496-D9B8-4B3D-C62E-ECD247A739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54FB1BA6-38A5-7EEC-345C-00AC22D8D0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267C1FAD-AEC8-B95D-DB5B-EFF4161FE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556FFD72-FC92-B270-CD0E-8427B25C2B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3555A178-1036-D668-E4D6-06DC3104B3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DE3E9376-25B5-8E3B-9CC3-34CB86C86D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75530022-F2FE-B342-4050-7AD4C648C0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6BD78730-DCCC-9571-8BEF-DF95807E18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10C73F83-1B16-022E-6B98-0E467055A4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6F2972B7-2B4F-868E-9655-2630745966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EA5C4AFF-09FF-AAE4-C708-9FBB64FBC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B8708B12-DA7D-65A6-ACDE-6B5D558FA6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36AB4E4B-6C92-A358-5668-44DC52C47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83DD1B7-4ED1-94CC-3128-17E185DC26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The image displays a plot with the inverse thermal resistance (1/R) on the x-axis, ranging from 0.18 to 0.22, and the figure of merit (FOM) on the y-axis, ranging from 0.06 to 0.14.&#10;&#10;AI-generated content may be incorrect.">
            <a:extLst>
              <a:ext uri="{FF2B5EF4-FFF2-40B4-BE49-F238E27FC236}">
                <a16:creationId xmlns:a16="http://schemas.microsoft.com/office/drawing/2014/main" id="{CB276AF6-57DD-5BBB-961A-B329C44E2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42948" y="1236617"/>
            <a:ext cx="6547307" cy="501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0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567EB-C21B-5345-EB1F-19C86A2C1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3C271DD-DFF7-DE8C-A447-75DAE3746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sz="2800" dirty="0"/>
              <a:t>Single-phase Immersion High power Chip Cooling: Step 1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9B2224-DCF2-68A2-7A00-09A3644E7B8E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9ACD0A49-3708-D119-788B-78FC0BC34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2D07CBB-3A9C-7395-A773-9C56F1B539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D7D61A32-8B73-8F3B-89E6-8AB9A7FF96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F6421900-E7BE-EB4F-CE01-E894B36AB6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1332F92F-E9AA-473F-3485-6B71E3370D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CD9D775F-855E-D1F3-EB89-FCCF26B30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2B9CE22F-05A6-B0DD-91D6-AB0FE0D268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14B91275-3321-3765-4B32-6527BAA7F4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141F4C64-F8A7-8F38-D45B-5EB13C369C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2B6E5B33-0471-8D72-7F39-8B25288E85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5E4341A6-70D7-F4BE-E8B8-35ADBD84F9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C6114D01-D903-EF9B-DD87-6A060BE4A1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9CC84E58-6382-1763-FEAB-ADCAC0D2B6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1D546BD6-32FC-8510-EDE1-F766093C6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E1FF64E-2B27-D155-B052-BC55506CF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8675EF1-F633-5015-5A62-63FF2D9EB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849" y="2543084"/>
            <a:ext cx="8889751" cy="2486116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3EA05D2-2C36-07B0-8066-2F8A975D2226}"/>
              </a:ext>
            </a:extLst>
          </p:cNvPr>
          <p:cNvSpPr txBox="1"/>
          <p:nvPr/>
        </p:nvSpPr>
        <p:spPr>
          <a:xfrm>
            <a:off x="304800" y="1290935"/>
            <a:ext cx="556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Heat dissipation requirements for chip</a:t>
            </a:r>
          </a:p>
        </p:txBody>
      </p:sp>
    </p:spTree>
    <p:extLst>
      <p:ext uri="{BB962C8B-B14F-4D97-AF65-F5344CB8AC3E}">
        <p14:creationId xmlns:p14="http://schemas.microsoft.com/office/powerpoint/2010/main" val="4113096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36C6D-F309-F983-8B87-8EB02006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48167C7-882A-4FB3-CD24-BB9D1F57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sz="2800" dirty="0"/>
              <a:t>Single-phase Immersion High power Chip Cooling: Step 2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AAE18F-0743-87C8-FF4A-6A942E2DFBFA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43385CDB-2822-DCF0-D537-06CA0F25D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32C88A0-0DD9-BBF4-469D-6265715762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8D1C4950-009D-A3C9-6498-1AFA078F62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3E380AB2-CD60-D5EF-2BE7-3271D39F29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428F3348-A90B-B4BB-DC39-0E5DEB3043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FE4D4131-A9E5-2CE8-0C7E-D2F65B0597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E33C90A6-95CD-8E51-96C8-6EAFB96D9A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51C9EEAB-C5A2-8BCD-5E2E-EAF4AFFB40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63BA6160-5B18-1379-0B8B-53CD5BF9A8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D9F7CC9F-A5EA-3F5A-4586-CEDE92DEB3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A75ABC89-938B-B5D4-612E-D2C1CB26BA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71CA9394-52EE-BA11-A2E9-985C6DE53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CBA45309-4258-F04F-0857-52EC765732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316B5F08-5293-BFE3-FAC4-F12304532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65E6E945-5791-E440-4F86-414762CFF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3F5C458-DE8A-2743-92DC-26A7D4A35DE1}"/>
              </a:ext>
            </a:extLst>
          </p:cNvPr>
          <p:cNvSpPr txBox="1"/>
          <p:nvPr/>
        </p:nvSpPr>
        <p:spPr>
          <a:xfrm>
            <a:off x="304800" y="1219200"/>
            <a:ext cx="685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Effect of increasing the effective heat dissipation area,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BF7DE17B-A738-5464-40CE-3ADD053140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8600" y="1857183"/>
            <a:ext cx="8229600" cy="4348853"/>
          </a:xfrm>
        </p:spPr>
      </p:pic>
    </p:spTree>
    <p:extLst>
      <p:ext uri="{BB962C8B-B14F-4D97-AF65-F5344CB8AC3E}">
        <p14:creationId xmlns:p14="http://schemas.microsoft.com/office/powerpoint/2010/main" val="1603462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A61A2-ABB8-81DB-1423-F2E503B2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E8DC1-C166-518A-2A43-B2584978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650"/>
            <a:ext cx="6221412" cy="816150"/>
          </a:xfrm>
        </p:spPr>
        <p:txBody>
          <a:bodyPr/>
          <a:lstStyle/>
          <a:p>
            <a:r>
              <a:rPr lang="en-US" sz="2800" dirty="0"/>
              <a:t>Single-phase Immersion High power Chip Cooling: Step 3</a:t>
            </a:r>
            <a:endParaRPr lang="en-IN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05B28A-255A-5E6E-61EB-7F1E7E92A9C5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38F50A12-771D-43D9-337F-BDCE1A86B5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9CBBE2A-EFA0-58C2-0E30-57AF2D799F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CCF87A5A-E309-407C-0460-5CC6F587B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730C7967-8CCC-949A-2967-078491D2F6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35910510-8C40-C4AD-E970-2421535FD4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C7CD3648-B7AF-EDF2-C33F-899CE2281B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126D669F-C9E4-84FC-FFCB-B445084C9B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ACC85FDF-F172-B788-E4E5-959A6718F1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FE356AF2-AA99-A76D-E5ED-F60BE533A4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F60F2F5D-697B-1CB1-DA01-719E53071C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12BD7A9F-1A41-B102-199D-576D5EC956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E631659-AB0E-1F97-619B-0457B8EDA9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13D3BE3-4949-9C67-B990-69476FA308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287F94FD-8762-862B-EB6E-4CF18CF65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3CDB84B7-1E66-DE63-0743-1DB8E0DE4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1A56561-23E5-4491-CB72-7FC4374CBB5E}"/>
              </a:ext>
            </a:extLst>
          </p:cNvPr>
          <p:cNvSpPr txBox="1"/>
          <p:nvPr/>
        </p:nvSpPr>
        <p:spPr>
          <a:xfrm>
            <a:off x="304800" y="1290935"/>
            <a:ext cx="5562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Convective heat transfer coefficients of various SPIC methods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1C1BD35-459C-A8A7-87D5-2F8BDC79A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971800" y="2222264"/>
            <a:ext cx="5374891" cy="4321412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6CF9EC8-0CE7-7C3D-8F70-3CC9EED4F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5791200"/>
            <a:ext cx="685896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09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7E2D2-15C1-75A9-6BBE-7DFFC4BB9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81" y="49212"/>
            <a:ext cx="6710522" cy="1143000"/>
          </a:xfrm>
        </p:spPr>
        <p:txBody>
          <a:bodyPr/>
          <a:lstStyle/>
          <a:p>
            <a:r>
              <a:rPr lang="en-US" sz="2800" dirty="0"/>
              <a:t>Flow Generated by NC SPIC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E223F2-D559-66CF-3E7C-034EE3721690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B8AD6C19-73AF-796D-601B-9E2E6115A6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4" name="Group 6">
                <a:extLst>
                  <a:ext uri="{FF2B5EF4-FFF2-40B4-BE49-F238E27FC236}">
                    <a16:creationId xmlns:a16="http://schemas.microsoft.com/office/drawing/2014/main" id="{3FF4259E-819B-CA91-6CF5-23664BD1AE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5" name="Rectangle 7">
                  <a:extLst>
                    <a:ext uri="{FF2B5EF4-FFF2-40B4-BE49-F238E27FC236}">
                      <a16:creationId xmlns:a16="http://schemas.microsoft.com/office/drawing/2014/main" id="{FB762014-E306-C3CF-3C75-C07245C52B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8">
                  <a:extLst>
                    <a:ext uri="{FF2B5EF4-FFF2-40B4-BE49-F238E27FC236}">
                      <a16:creationId xmlns:a16="http://schemas.microsoft.com/office/drawing/2014/main" id="{7FD01FB2-9521-97EC-3D0B-1B7E0798D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015B5DB7-1149-1E13-3E88-4586674A9E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3" name="Rectangle 10">
                  <a:extLst>
                    <a:ext uri="{FF2B5EF4-FFF2-40B4-BE49-F238E27FC236}">
                      <a16:creationId xmlns:a16="http://schemas.microsoft.com/office/drawing/2014/main" id="{B17FB39E-EFED-A03F-137B-B43AFF23A8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1">
                  <a:extLst>
                    <a:ext uri="{FF2B5EF4-FFF2-40B4-BE49-F238E27FC236}">
                      <a16:creationId xmlns:a16="http://schemas.microsoft.com/office/drawing/2014/main" id="{75448B94-8020-B6F2-9DDF-9FE91D9906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12">
                <a:extLst>
                  <a:ext uri="{FF2B5EF4-FFF2-40B4-BE49-F238E27FC236}">
                    <a16:creationId xmlns:a16="http://schemas.microsoft.com/office/drawing/2014/main" id="{746E69D4-B091-C2BE-EAF5-4714E34CDD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B79A0B9-B007-87A4-E25D-E70803FF26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0558F1E9-25DD-4005-0D5B-26E8591E7C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3460E26B-3A7D-D9F3-4387-CF178BB026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9" name="Rectangle 16">
                  <a:extLst>
                    <a:ext uri="{FF2B5EF4-FFF2-40B4-BE49-F238E27FC236}">
                      <a16:creationId xmlns:a16="http://schemas.microsoft.com/office/drawing/2014/main" id="{BFF2B3E0-81CD-DC1B-EFCF-5F513D00E5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Rectangle 17">
                  <a:extLst>
                    <a:ext uri="{FF2B5EF4-FFF2-40B4-BE49-F238E27FC236}">
                      <a16:creationId xmlns:a16="http://schemas.microsoft.com/office/drawing/2014/main" id="{3288A6BC-81C1-36F3-51EE-80EBAD51B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" name="Rectangle 20">
                <a:extLst>
                  <a:ext uri="{FF2B5EF4-FFF2-40B4-BE49-F238E27FC236}">
                    <a16:creationId xmlns:a16="http://schemas.microsoft.com/office/drawing/2014/main" id="{27A5AD66-67B4-D7DE-BFBF-B86B00207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17" name="Rectangle 19458">
              <a:extLst>
                <a:ext uri="{FF2B5EF4-FFF2-40B4-BE49-F238E27FC236}">
                  <a16:creationId xmlns:a16="http://schemas.microsoft.com/office/drawing/2014/main" id="{24991912-5366-3957-D691-987FB71E4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The diagram depicts a comparison of flow rates across the upper and lower CPU surfaces, plotted against a range of Rayleigh numbers, illustrating how fluid dynamics vary with thermal conditions.&#10;&#10;AI-generated content may be incorrect.">
            <a:extLst>
              <a:ext uri="{FF2B5EF4-FFF2-40B4-BE49-F238E27FC236}">
                <a16:creationId xmlns:a16="http://schemas.microsoft.com/office/drawing/2014/main" id="{62D2B0C2-1CB4-9DC7-F33C-BD32F3F1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38251"/>
            <a:ext cx="632460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32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14A7E-D14E-D0DA-AE56-22D081A19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5291666-4788-44E7-8C0E-B0EC1FDBF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1175" y="184498"/>
            <a:ext cx="6248400" cy="800100"/>
          </a:xfrm>
        </p:spPr>
        <p:txBody>
          <a:bodyPr/>
          <a:lstStyle/>
          <a:p>
            <a:r>
              <a:rPr lang="en-IN" altLang="en-US" sz="2800" dirty="0"/>
              <a:t>Superiority of Immersion Cooling</a:t>
            </a:r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3C50FAAD-EC8F-7EB6-B1CD-FA93093EB259}"/>
              </a:ext>
            </a:extLst>
          </p:cNvPr>
          <p:cNvGrpSpPr>
            <a:grpSpLocks/>
          </p:cNvGrpSpPr>
          <p:nvPr/>
        </p:nvGrpSpPr>
        <p:grpSpPr bwMode="auto">
          <a:xfrm>
            <a:off x="0" y="3810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557E6087-E077-F947-1760-A64E2809E3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4072E14B-C96D-489E-7CEA-798DAAD5C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5A89B477-1F67-9942-2CA5-7F68F9B7B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925A76C4-8D30-A268-4F55-B28D6E81EB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9BF8901D-17A0-3DF2-61B6-3286FA1155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AD61B975-FE2C-94E4-EC10-262099AFB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43679F01-9279-EC29-6F7D-A4CEA73082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517895A1-46FE-6E3F-2622-1289AB835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01374BE6-4A63-2A12-2E80-7AAE206BB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15A39C5C-71C8-8C08-3ADE-A064398241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B69CFE74-4FDC-AFCF-9A51-851EBC44F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37A38150-1684-F30E-D593-E553A8C2AB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466D0337-36E3-5AF6-6DE4-4E66B82C3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BED681C9-91A0-C087-2D98-2644F028E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9586C2-EB79-47D6-9F13-9017C196F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04" y="1158766"/>
            <a:ext cx="7372496" cy="531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12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18990-9D1A-900E-F73B-EB9B82021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2F0F77D-F48C-F45C-D1CB-038C54C3D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131" y="176213"/>
            <a:ext cx="6248400" cy="800100"/>
          </a:xfrm>
        </p:spPr>
        <p:txBody>
          <a:bodyPr/>
          <a:lstStyle/>
          <a:p>
            <a:r>
              <a:rPr lang="en-IN" altLang="en-US" sz="2800" dirty="0"/>
              <a:t>Superiority of Immersion Cooling</a:t>
            </a:r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4FC5006F-FCF2-FC44-DA84-069D78ADF7E4}"/>
              </a:ext>
            </a:extLst>
          </p:cNvPr>
          <p:cNvGrpSpPr>
            <a:grpSpLocks/>
          </p:cNvGrpSpPr>
          <p:nvPr/>
        </p:nvGrpSpPr>
        <p:grpSpPr bwMode="auto">
          <a:xfrm>
            <a:off x="13063" y="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C1271F67-8EAA-63E7-D1DB-FFF3211262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71026C7F-DABB-9313-E286-590C1ACC2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0E45C880-4EEC-F27B-8EA5-8AFC86D33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CD9AAAF7-ACF5-D2DF-9CB8-CDF7280F7D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1F947425-F66B-BF98-AC06-292C9593E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7C8B9B3E-F653-F82A-6AC9-7B6F7F7CA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6544152C-ED89-1CA3-6C17-9E629D8BD7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CA6E8A19-189F-D47A-84E1-0716EFC33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7EECAC27-0C43-0341-C9B9-5548EFD88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81845E1B-1939-3493-DB64-5669195944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B50775E7-F125-A42E-49A0-1CA383F53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E3D3DB20-C92B-F318-4903-25D4E8F84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B6F37534-6C95-8A24-F79A-DCDF82CF3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9382600B-BCA9-DD12-3618-D4F88C690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A3F51-5AE1-B4A5-F1C1-167D433E7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78" y="1294058"/>
            <a:ext cx="7484022" cy="513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7589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5918</TotalTime>
  <Words>551</Words>
  <Application>Microsoft Office PowerPoint</Application>
  <PresentationFormat>On-screen Show (4:3)</PresentationFormat>
  <Paragraphs>59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Calibri</vt:lpstr>
      <vt:lpstr>Cambria Math</vt:lpstr>
      <vt:lpstr>CommercialScript BT</vt:lpstr>
      <vt:lpstr>Symbol</vt:lpstr>
      <vt:lpstr>Tempus Sans ITC</vt:lpstr>
      <vt:lpstr>Times New Roman</vt:lpstr>
      <vt:lpstr>Viner Hand ITC</vt:lpstr>
      <vt:lpstr>Blank Presentation</vt:lpstr>
      <vt:lpstr>Natural Convection Heat Sinks : Single Phase Immersion Cooling (SPIC)</vt:lpstr>
      <vt:lpstr>Typical heat transfer coefficients for NC with dielectric Liquids</vt:lpstr>
      <vt:lpstr>Comparison of Data Center Size</vt:lpstr>
      <vt:lpstr>Thermal Management with NC SPIC </vt:lpstr>
      <vt:lpstr>Thermal Management of A Rack  with NC SPIC </vt:lpstr>
      <vt:lpstr>Infrastructure of A Data Center</vt:lpstr>
      <vt:lpstr>Thermal Management of A Rack  with NC SPIC </vt:lpstr>
      <vt:lpstr>Typical Convection Pattern</vt:lpstr>
      <vt:lpstr>Typical Convection Pattern</vt:lpstr>
      <vt:lpstr>Typical Convection Pattern: Rack with Multiple Servers</vt:lpstr>
      <vt:lpstr>Performance of NC SPIC</vt:lpstr>
      <vt:lpstr>CPU Power vs CPU TJ  : FC3283</vt:lpstr>
      <vt:lpstr>CPU Power vs CPU TJ  : FC3283</vt:lpstr>
      <vt:lpstr>Comparison of various Single Phase Immersion Coolants</vt:lpstr>
      <vt:lpstr>Comparison of various Single Phase Immersion Coolants</vt:lpstr>
      <vt:lpstr>A sensitivity analysis based on FOM</vt:lpstr>
      <vt:lpstr>A sensitivity analysis based on FOM</vt:lpstr>
      <vt:lpstr>Comparative Study of Dielectric Fluids</vt:lpstr>
      <vt:lpstr>Weight Factor for A Property</vt:lpstr>
      <vt:lpstr>Weight Factor for A Property</vt:lpstr>
      <vt:lpstr>Library of Dielectric Fluids</vt:lpstr>
      <vt:lpstr>Classification of Dielectric Fluids</vt:lpstr>
      <vt:lpstr>Classification of Dielectric Fluids</vt:lpstr>
      <vt:lpstr>Classification of Dielectric Fluids</vt:lpstr>
      <vt:lpstr>Classification of Dielectric Fluids</vt:lpstr>
      <vt:lpstr>Single-phase Immersion High power Chip Cooling: Step 1</vt:lpstr>
      <vt:lpstr>Single-phase Immersion High power Chip Cooling: Step 2</vt:lpstr>
      <vt:lpstr>Single-phase Immersion High power Chip Cooling: Step 3</vt:lpstr>
      <vt:lpstr>Flow Generated by NC SPIC</vt:lpstr>
      <vt:lpstr>Superiority of Immersion Cooling</vt:lpstr>
      <vt:lpstr>Superiority of Immersion Cooling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454</cp:revision>
  <cp:lastPrinted>2002-07-26T02:11:33Z</cp:lastPrinted>
  <dcterms:created xsi:type="dcterms:W3CDTF">2002-07-26T01:39:54Z</dcterms:created>
  <dcterms:modified xsi:type="dcterms:W3CDTF">2026-10-07T04:02:08Z</dcterms:modified>
</cp:coreProperties>
</file>