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1391" r:id="rId2"/>
    <p:sldId id="1518" r:id="rId3"/>
    <p:sldId id="1395" r:id="rId4"/>
    <p:sldId id="1145" r:id="rId5"/>
    <p:sldId id="1519" r:id="rId6"/>
    <p:sldId id="1146" r:id="rId7"/>
    <p:sldId id="1520" r:id="rId8"/>
    <p:sldId id="1147" r:id="rId9"/>
    <p:sldId id="1143" r:id="rId10"/>
    <p:sldId id="258" r:id="rId11"/>
    <p:sldId id="1148" r:id="rId12"/>
    <p:sldId id="1396" r:id="rId13"/>
    <p:sldId id="1397" r:id="rId14"/>
    <p:sldId id="1398" r:id="rId15"/>
    <p:sldId id="1399" r:id="rId16"/>
    <p:sldId id="1400" r:id="rId17"/>
    <p:sldId id="596" r:id="rId18"/>
    <p:sldId id="653" r:id="rId19"/>
    <p:sldId id="637" r:id="rId20"/>
    <p:sldId id="638" r:id="rId21"/>
    <p:sldId id="639" r:id="rId22"/>
    <p:sldId id="640" r:id="rId23"/>
    <p:sldId id="641" r:id="rId24"/>
    <p:sldId id="642" r:id="rId25"/>
    <p:sldId id="643" r:id="rId26"/>
    <p:sldId id="644" r:id="rId27"/>
    <p:sldId id="645" r:id="rId28"/>
    <p:sldId id="646" r:id="rId29"/>
    <p:sldId id="649" r:id="rId30"/>
    <p:sldId id="648" r:id="rId31"/>
    <p:sldId id="650" r:id="rId32"/>
    <p:sldId id="647" r:id="rId33"/>
    <p:sldId id="652" r:id="rId34"/>
    <p:sldId id="1509" r:id="rId35"/>
    <p:sldId id="661" r:id="rId36"/>
    <p:sldId id="655" r:id="rId37"/>
    <p:sldId id="656" r:id="rId38"/>
    <p:sldId id="1504" r:id="rId39"/>
    <p:sldId id="1505" r:id="rId4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  <a:srgbClr val="FFCCCC"/>
    <a:srgbClr val="3366FF"/>
    <a:srgbClr val="FF6600"/>
    <a:srgbClr val="99CCFF"/>
    <a:srgbClr val="777777"/>
    <a:srgbClr val="76863A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90" autoAdjust="0"/>
  </p:normalViewPr>
  <p:slideViewPr>
    <p:cSldViewPr>
      <p:cViewPr varScale="1">
        <p:scale>
          <a:sx n="73" d="100"/>
          <a:sy n="73" d="100"/>
        </p:scale>
        <p:origin x="1479" y="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4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3E5F6-690A-F138-14BA-CAFBFFED3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063A55-610C-CB66-C22B-CC3709398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36BE5-4DD4-E4BB-E82D-3DB0998A7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D1ED9-713A-D435-1280-B8F911CBEE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67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2E103-1032-B3C8-F275-93E26D53F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1D14EE-CB73-4C70-D90E-739D8AD4E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C6D7C-57DB-B433-32ED-58F0F1942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C07E5-9C4D-4D4C-B621-B2AD232D3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42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023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BB0F-9B74-52F2-96E7-511543614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3CE4B-51D3-5FF2-81A7-ECB6F3BB9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9CF07-9746-5773-9FC9-BC13D39A8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7E6E7-AC4D-837F-091F-FB8F99631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13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751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92CB1-E6F7-D44B-F375-D6431FEA1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6ABDD-CE8A-A3E9-87FC-184A4822F5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516A8-BA4B-5A65-5B23-AE67CACBD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44E59-89F6-2EC9-3DC4-8A1B09586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02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2698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68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25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5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esi.org/articles/view/communities-are-raising-noise-pollution-concernsabout-data-centers" TargetMode="Externa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microsoft.com/office/2007/relationships/hdphoto" Target="../media/hdphoto5.wdp"/><Relationship Id="rId3" Type="http://schemas.openxmlformats.org/officeDocument/2006/relationships/image" Target="../media/image47.png"/><Relationship Id="rId7" Type="http://schemas.microsoft.com/office/2007/relationships/hdphoto" Target="../media/hdphoto2.wdp"/><Relationship Id="rId12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11" Type="http://schemas.microsoft.com/office/2007/relationships/hdphoto" Target="../media/hdphoto4.wdp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Heatsinks for Natural Convection Cooling of Electronics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35025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A special Heat Transfer Device for Efficient Thermal Management …</a:t>
            </a:r>
            <a:endParaRPr lang="en-US" altLang="en-US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816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0C647E-071C-A794-55B8-9AF04942A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1F682250-7EA0-F1B2-32C9-536EBB163A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AAA6948-8AA2-D6C6-211C-E5488FA358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7638D74-F4C0-55D3-93AB-C5F519FED3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F4946E2-A9E9-FB3B-11F0-209FCD8C34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8A77CCD-1FBA-BC8E-9823-AC24AA0788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079C22A4-C5FB-4042-58C0-83114A8EC3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D7AB16B-18A2-47B8-2F52-EE0319C55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095A8C8-DA4D-56C1-2D07-13E7557C6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BF0BCE7-3F42-2AAA-8B8E-691025F394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DB392ED-0360-CBA7-2873-ADB10FA21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C2F2556-536B-A5DE-A53E-D161972192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DD5257B-AF9A-1BE5-0175-96B680C56D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1567203-43F2-CEEB-16B3-DAF53112BB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6170720-5EF3-7ACA-5B31-8EE4A13504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F9154B6-046A-0881-90E8-D1B5CE76E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396B92C-37EB-C858-05E9-A42282085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C0972850-F9DE-4387-B12B-04357223E9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Exotic Fluid Devices</a:t>
            </a:r>
            <a:endParaRPr lang="en-US" altLang="en-US" sz="2800" dirty="0"/>
          </a:p>
        </p:txBody>
      </p:sp>
      <p:pic>
        <p:nvPicPr>
          <p:cNvPr id="21" name="Picture 20" descr="The image displays a comparison of Lilienthal's 1889 airfoil shape and Wright's 1908 airfoil design.&#10;&#10;AI-generated content may be incorrect.">
            <a:extLst>
              <a:ext uri="{FF2B5EF4-FFF2-40B4-BE49-F238E27FC236}">
                <a16:creationId xmlns:a16="http://schemas.microsoft.com/office/drawing/2014/main" id="{A9C164F9-62F1-3312-5866-54008952E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836" y="2023632"/>
            <a:ext cx="2839564" cy="2624568"/>
          </a:xfrm>
          <a:prstGeom prst="rect">
            <a:avLst/>
          </a:prstGeom>
        </p:spPr>
      </p:pic>
      <p:pic>
        <p:nvPicPr>
          <p:cNvPr id="23" name="Picture 22" descr="The image depicts a colorful, swirling pattern superimposed over a musical instrument, likely a keyboard, suggesting an abstract visualization of sound waves or vibrations.&#10;&#10;AI-generated content may be incorrect.">
            <a:extLst>
              <a:ext uri="{FF2B5EF4-FFF2-40B4-BE49-F238E27FC236}">
                <a16:creationId xmlns:a16="http://schemas.microsoft.com/office/drawing/2014/main" id="{FB7F9BB1-3C27-6704-5F50-EAAE4EAB7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466222"/>
            <a:ext cx="2488026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73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1E2775C-CCB6-E51D-C216-AEFF9A981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9C2CAFE5-08A9-18E6-193E-E783D3258B8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A5A0BBA-36F5-90EB-9335-622EE36FEB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B0565E2-BF17-50B7-9E42-66032ED3C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B8FB571-2150-C9C2-7342-7189494164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9DD084C-02F7-C2E8-178C-C40BD63CB8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05DCA9B-E783-B4CD-B555-C19183845D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5A0E5E4-31CF-DD3C-6469-9F3DBCF6C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4445A0C-9934-A868-B1D9-A445AA7158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A389F73-755C-B773-FBA2-A521EF7E4F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F1C7D81-2AB1-F2E2-D50F-79A86F13C6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39F9684-8948-6D2C-0AC5-AD5EA9AAD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4D0014B-D822-49A4-9C03-A545185607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C37CEF1-D6E5-0683-B3C9-FF4779CE4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FC546AA-548C-CA0C-1768-D400EC022A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0ABA7D8-6F77-AD3C-287F-27BE1013A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0AF18E1-E346-F2BE-F28B-E7FD9FE10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CAECF17-7ADD-641B-19A5-7397E82BE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Heatsinks </a:t>
            </a:r>
            <a:r>
              <a:rPr lang="en-IN" sz="2800" dirty="0">
                <a:solidFill>
                  <a:srgbClr val="17375E"/>
                </a:solidFill>
              </a:rPr>
              <a:t>for </a:t>
            </a:r>
            <a:r>
              <a:rPr lang="en-IN" sz="2800" i="0" u="none" strike="noStrike" baseline="0" dirty="0">
                <a:solidFill>
                  <a:srgbClr val="17375E"/>
                </a:solidFill>
              </a:rPr>
              <a:t>Natural Convection Cooling</a:t>
            </a:r>
            <a:endParaRPr lang="en-US" altLang="en-US" sz="2800" dirty="0"/>
          </a:p>
        </p:txBody>
      </p:sp>
      <p:pic>
        <p:nvPicPr>
          <p:cNvPr id="27" name="Picture 26" descr="Choosing the Appropriate Heatsink for an Application by Fischer ...">
            <a:extLst>
              <a:ext uri="{FF2B5EF4-FFF2-40B4-BE49-F238E27FC236}">
                <a16:creationId xmlns:a16="http://schemas.microsoft.com/office/drawing/2014/main" id="{7E360191-9B13-209B-F2E8-D3EAB5DF4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875" y="1195091"/>
            <a:ext cx="5562600" cy="39498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5615CD1-4EE7-A93C-DDDE-E59433B6AAEA}"/>
              </a:ext>
            </a:extLst>
          </p:cNvPr>
          <p:cNvSpPr txBox="1"/>
          <p:nvPr/>
        </p:nvSpPr>
        <p:spPr>
          <a:xfrm>
            <a:off x="533400" y="5131860"/>
            <a:ext cx="838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22222"/>
                </a:solidFill>
                <a:effectLst/>
              </a:rPr>
              <a:t>Natural </a:t>
            </a:r>
            <a:r>
              <a:rPr lang="en-US" sz="2400" dirty="0">
                <a:solidFill>
                  <a:srgbClr val="222222"/>
                </a:solidFill>
              </a:rPr>
              <a:t>C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onvection is the preferred approach for cooling electronic systems.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For a number of reasons, namely,  cost, simplicity, power consumption, noise, etc.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698BB3-AD20-F4AF-0746-7B400A917642}"/>
              </a:ext>
            </a:extLst>
          </p:cNvPr>
          <p:cNvSpPr txBox="1"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hlinkClick r:id="rId5"/>
              </a:rPr>
              <a:t>Communities Are Raising Noise Pollution Concerns About Data </a:t>
            </a:r>
            <a:r>
              <a:rPr lang="en-IN" dirty="0" err="1">
                <a:hlinkClick r:id="rId5"/>
              </a:rPr>
              <a:t>Centers</a:t>
            </a:r>
            <a:r>
              <a:rPr lang="en-IN" dirty="0">
                <a:hlinkClick r:id="rId5"/>
              </a:rPr>
              <a:t> | Article | EESI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132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Heatsinks </a:t>
            </a:r>
            <a:r>
              <a:rPr lang="en-IN" sz="2800" dirty="0">
                <a:solidFill>
                  <a:srgbClr val="17375E"/>
                </a:solidFill>
              </a:rPr>
              <a:t>for </a:t>
            </a:r>
            <a:r>
              <a:rPr lang="en-IN" sz="2800" i="0" u="none" strike="noStrike" baseline="0" dirty="0">
                <a:solidFill>
                  <a:srgbClr val="17375E"/>
                </a:solidFill>
              </a:rPr>
              <a:t>Natural Convection Cooling</a:t>
            </a:r>
            <a:endParaRPr lang="en-US" altLang="en-US" sz="28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E58C019-6809-E7C8-C433-794517D10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0"/>
            <a:ext cx="8670925" cy="2048543"/>
          </a:xfrm>
        </p:spPr>
        <p:txBody>
          <a:bodyPr/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</a:rPr>
              <a:t>The arrangement of  fins in a heat sink </a:t>
            </a:r>
            <a:r>
              <a:rPr lang="en-US" sz="2400" dirty="0">
                <a:solidFill>
                  <a:srgbClr val="000000"/>
                </a:solidFill>
              </a:rPr>
              <a:t>creates a </a:t>
            </a:r>
            <a:r>
              <a:rPr lang="en-US" sz="2400" b="1" i="1" dirty="0">
                <a:solidFill>
                  <a:srgbClr val="000000"/>
                </a:solidFill>
              </a:rPr>
              <a:t>Special Fluid Flow System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</a:rPr>
              <a:t>This is classified as a </a:t>
            </a:r>
            <a:r>
              <a:rPr lang="en-IN" sz="2400" dirty="0"/>
              <a:t>Natural convection in rectangular U-channels with the upward flow of fluid due to buoyancy forces acting on heated surfaces.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22DDCE-C930-9B68-B02B-FDD17167F979}"/>
              </a:ext>
            </a:extLst>
          </p:cNvPr>
          <p:cNvGrpSpPr/>
          <p:nvPr/>
        </p:nvGrpSpPr>
        <p:grpSpPr>
          <a:xfrm>
            <a:off x="278674" y="3487724"/>
            <a:ext cx="3828699" cy="3159753"/>
            <a:chOff x="381000" y="3274038"/>
            <a:chExt cx="4066580" cy="350776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7A2C4CB-3512-7653-B44A-03B935F7D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" y="3274038"/>
              <a:ext cx="4066580" cy="350776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E6347B-AFF4-C8AB-C1C3-C0A5AE5AF576}"/>
                </a:ext>
              </a:extLst>
            </p:cNvPr>
            <p:cNvSpPr txBox="1"/>
            <p:nvPr/>
          </p:nvSpPr>
          <p:spPr>
            <a:xfrm>
              <a:off x="3897330" y="5102423"/>
              <a:ext cx="2936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/>
                <a:t>L</a:t>
              </a:r>
              <a:endParaRPr lang="en-IN" sz="1400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668F8C-A480-CF7E-815B-2D7FF8C19185}"/>
                </a:ext>
              </a:extLst>
            </p:cNvPr>
            <p:cNvSpPr txBox="1"/>
            <p:nvPr/>
          </p:nvSpPr>
          <p:spPr>
            <a:xfrm>
              <a:off x="3429000" y="5635823"/>
              <a:ext cx="31451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/>
                <a:t>H</a:t>
              </a:r>
              <a:endParaRPr lang="en-IN" sz="1400" i="1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5F1B4D8-C26A-68C2-B787-04B69967A7A1}"/>
              </a:ext>
            </a:extLst>
          </p:cNvPr>
          <p:cNvSpPr txBox="1"/>
          <p:nvPr/>
        </p:nvSpPr>
        <p:spPr>
          <a:xfrm>
            <a:off x="4196716" y="4427065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i="0" dirty="0">
                <a:effectLst/>
                <a:latin typeface="Times New Roman" panose="02020603050405020304" pitchFamily="18" charset="0"/>
              </a:rPr>
              <a:t>Buoyancy Forces</a:t>
            </a:r>
          </a:p>
          <a:p>
            <a:pPr marL="342900" marR="0" lvl="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i="0" dirty="0">
                <a:effectLst/>
                <a:latin typeface="Times New Roman" panose="02020603050405020304" pitchFamily="18" charset="0"/>
              </a:rPr>
              <a:t>Boundary Layer Development </a:t>
            </a:r>
          </a:p>
          <a:p>
            <a:pPr marL="342900" marR="0" lvl="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sz="2400" i="0" dirty="0">
                <a:effectLst/>
                <a:latin typeface="Times New Roman" panose="02020603050405020304" pitchFamily="18" charset="0"/>
              </a:rPr>
              <a:t>Heat Transfer</a:t>
            </a:r>
          </a:p>
          <a:p>
            <a:pPr marL="342900" marR="0" lvl="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IN" dirty="0"/>
              <a:t>Flow Stability and Transition</a:t>
            </a:r>
            <a:endParaRPr lang="en-IN" sz="135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B59CC0-A58A-E71A-8C1B-11AD9D3A59CB}"/>
              </a:ext>
            </a:extLst>
          </p:cNvPr>
          <p:cNvSpPr txBox="1"/>
          <p:nvPr/>
        </p:nvSpPr>
        <p:spPr>
          <a:xfrm>
            <a:off x="4078878" y="3360003"/>
            <a:ext cx="46079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The flow is characterized by the following principles:</a:t>
            </a:r>
          </a:p>
        </p:txBody>
      </p:sp>
    </p:spTree>
    <p:extLst>
      <p:ext uri="{BB962C8B-B14F-4D97-AF65-F5344CB8AC3E}">
        <p14:creationId xmlns:p14="http://schemas.microsoft.com/office/powerpoint/2010/main" val="224312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30BA18D-57BE-FB47-FE33-EF85D29D4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A5075850-4530-FBB8-53E2-BF9B9905F9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2E2C2CC-F0E7-220F-3765-5E1819201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24CCC1C-F491-0047-041A-5B6153417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3B78418-7153-7052-1176-AB6534080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F98682ED-74F3-8E62-BF96-A8FE6EF23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D78340D-B253-732F-259D-2A4DD9E9F4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E482AB4-45EB-4F58-711E-CF51465F01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3AD8073-9501-7FA6-19E5-E7C47334E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8C69E52-8F97-D58A-1036-3B4C9BE14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5A62CB0-4495-B71A-F0A3-BAF58CD13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B011D87-ECC5-C209-D977-45C9B137FA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A8491C3-2525-1FBF-F96C-C719826120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77C0FE5-17B6-94DE-E2BB-7392A9F036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09CC3C4F-D5E8-5349-D51F-0972F40A62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01FED04-89ED-421D-6E71-6317A2713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A43133A-A3C1-71CB-5A76-4685B4E0B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69B9CEF9-E52B-5341-2F87-E170BA82D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81431"/>
            <a:ext cx="7010400" cy="868325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New </a:t>
            </a:r>
            <a:r>
              <a:rPr lang="en-IN" sz="2800" dirty="0">
                <a:solidFill>
                  <a:srgbClr val="17375E"/>
                </a:solidFill>
              </a:rPr>
              <a:t>Device: </a:t>
            </a:r>
            <a:r>
              <a:rPr lang="en-IN" sz="2800" i="0" u="none" strike="noStrike" baseline="0" dirty="0">
                <a:solidFill>
                  <a:srgbClr val="17375E"/>
                </a:solidFill>
              </a:rPr>
              <a:t>Natural Convection Analysis</a:t>
            </a:r>
            <a:endParaRPr lang="en-US" altLang="en-US" sz="28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40C76F5-6A27-6E75-5882-566C332CD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1"/>
            <a:ext cx="8670925" cy="948061"/>
          </a:xfrm>
        </p:spPr>
        <p:txBody>
          <a:bodyPr/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</a:rPr>
              <a:t>Van De Pol and Tierney proposed an equation </a:t>
            </a:r>
            <a:r>
              <a:rPr lang="en-US" sz="2400" dirty="0">
                <a:solidFill>
                  <a:srgbClr val="000000"/>
                </a:solidFill>
              </a:rPr>
              <a:t>f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or the U-channels formed by rectangular vertical fins.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5B4880C-CF2E-ADCC-474E-9C3A201AA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23" y="2209800"/>
            <a:ext cx="4024477" cy="3476544"/>
          </a:xfrm>
          <a:prstGeom prst="rect">
            <a:avLst/>
          </a:prstGeom>
          <a:scene3d>
            <a:camera prst="orthographicFront">
              <a:rot lat="10800000" lon="10800000" rev="0"/>
            </a:camera>
            <a:lightRig rig="threePt" dir="t"/>
          </a:scene3d>
        </p:spPr>
      </p:pic>
      <p:pic>
        <p:nvPicPr>
          <p:cNvPr id="27" name="Picture 26" descr="The image depicts a simple, geometric representation of two vertically aligned, solid, white rectangular columns.&#10;&#10;AI-generated content may be incorrect.">
            <a:extLst>
              <a:ext uri="{FF2B5EF4-FFF2-40B4-BE49-F238E27FC236}">
                <a16:creationId xmlns:a16="http://schemas.microsoft.com/office/drawing/2014/main" id="{2185F57F-E351-005A-CE6E-3CDC49F3E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4723" y="2514600"/>
            <a:ext cx="1042409" cy="3205406"/>
          </a:xfrm>
          <a:prstGeom prst="rect">
            <a:avLst/>
          </a:prstGeom>
        </p:spPr>
      </p:pic>
      <p:pic>
        <p:nvPicPr>
          <p:cNvPr id="29" name="Picture 28" descr="The image shows a clear, minimalist architectural element, likely a wall or column, with a distinct, clean white color and a black structural component.&#10;&#10;AI-generated content may be incorrect.">
            <a:extLst>
              <a:ext uri="{FF2B5EF4-FFF2-40B4-BE49-F238E27FC236}">
                <a16:creationId xmlns:a16="http://schemas.microsoft.com/office/drawing/2014/main" id="{1B5E496C-DB70-D574-8171-F0E793F45A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733" y="2118946"/>
            <a:ext cx="1295067" cy="367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5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81431"/>
            <a:ext cx="7010400" cy="868325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New </a:t>
            </a:r>
            <a:r>
              <a:rPr lang="en-IN" sz="2800" dirty="0">
                <a:solidFill>
                  <a:srgbClr val="17375E"/>
                </a:solidFill>
              </a:rPr>
              <a:t>Device: </a:t>
            </a:r>
            <a:r>
              <a:rPr lang="en-IN" sz="2800" i="0" u="none" strike="noStrike" baseline="0" dirty="0">
                <a:solidFill>
                  <a:srgbClr val="17375E"/>
                </a:solidFill>
              </a:rPr>
              <a:t>Natural Convection Analysis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E58C019-6809-E7C8-C433-794517D108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19400" y="2895601"/>
                <a:ext cx="6172200" cy="1142999"/>
              </a:xfrm>
            </p:spPr>
            <p:txBody>
              <a:bodyPr/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Special characteristic dimension responsible for natural convection is defined as: </a:t>
                </a:r>
                <a:r>
                  <a:rPr lang="en-US" sz="2400" b="0" i="0" u="none" strike="noStrike" baseline="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𝐻𝑆</m:t>
                        </m:r>
                      </m:num>
                      <m:den>
                        <m: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E58C019-6809-E7C8-C433-794517D108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19400" y="2895601"/>
                <a:ext cx="6172200" cy="1142999"/>
              </a:xfrm>
              <a:blipFill>
                <a:blip r:embed="rId4"/>
                <a:stretch>
                  <a:fillRect l="-1383" t="-425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 descr="The image depicts a simple, geometric representation of two vertically aligned, solid, white rectangular columns.&#10;&#10;AI-generated content may be incorrect.">
            <a:extLst>
              <a:ext uri="{FF2B5EF4-FFF2-40B4-BE49-F238E27FC236}">
                <a16:creationId xmlns:a16="http://schemas.microsoft.com/office/drawing/2014/main" id="{BE6F42BE-E5E3-5488-A1E6-984D08883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1752600"/>
            <a:ext cx="1219200" cy="37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4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0EAB8E1-4F87-A23D-6FAC-06221363F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807E7823-D58C-CD58-D2F8-7B1FA7EEB3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1F461046-30D0-9453-4EB7-F96ECC9959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FCC270E1-085D-60F7-DEA5-CE0C95C9A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E19A116-04B4-46B1-F097-BA4FAD4615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0D1D6549-D374-CFBE-11B0-69AA60D12F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109C333-C6C5-0491-2C31-E864BD3862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4F28CD0-C9D9-EA16-B222-60FA01AB6B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3628D22-DACD-1436-465E-520E45CBA5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4595569-20DC-0257-B4CE-B20FF99023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5F39B7B-B75E-0E33-7E6D-A06C6E0EBB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531A440-46F8-FF4F-CBDF-EAEA884BA4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A4216BB4-15AB-25C7-86EA-0EB8B87442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09AFBB04-44C0-1A6C-BD03-E0DB8787C9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56B22F04-F8B0-D26E-71CC-E10DF5A367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3B83C2DA-FB96-6E89-2E33-CB2FDCFEB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391E07B-3F1F-6692-E317-462879085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A125A3C3-EF77-6D81-37C1-D86378FBF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81431"/>
            <a:ext cx="7010400" cy="868325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New </a:t>
            </a:r>
            <a:r>
              <a:rPr lang="en-IN" sz="2800" dirty="0">
                <a:solidFill>
                  <a:srgbClr val="17375E"/>
                </a:solidFill>
              </a:rPr>
              <a:t>Device: </a:t>
            </a:r>
            <a:r>
              <a:rPr lang="en-IN" sz="2800" i="0" u="none" strike="noStrike" baseline="0" dirty="0">
                <a:solidFill>
                  <a:srgbClr val="17375E"/>
                </a:solidFill>
              </a:rPr>
              <a:t>Natural Convection Analysis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365AF9-C082-3FAE-D6BD-65D553070313}"/>
                  </a:ext>
                </a:extLst>
              </p:cNvPr>
              <p:cNvSpPr txBox="1"/>
              <p:nvPr/>
            </p:nvSpPr>
            <p:spPr>
              <a:xfrm>
                <a:off x="3276600" y="1576394"/>
                <a:ext cx="5638800" cy="42031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400" dirty="0"/>
                  <a:t>Special Raleigh number is defined for Natural Convection in a U-channel:</a:t>
                </a:r>
                <a:endParaRPr lang="en-IN" sz="2400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IN" sz="240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r>
                  <a:rPr lang="en-IN" dirty="0"/>
                  <a:t>The non-dimensional spacing factor is defined as: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endParaRPr lang="en-IN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7365AF9-C082-3FAE-D6BD-65D553070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1576394"/>
                <a:ext cx="5638800" cy="4203138"/>
              </a:xfrm>
              <a:prstGeom prst="rect">
                <a:avLst/>
              </a:prstGeom>
              <a:blipFill>
                <a:blip r:embed="rId4"/>
                <a:stretch>
                  <a:fillRect l="-1730" t="-11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Content Placeholder 20" descr="The image depicts a rectangular prism with a label indicating dimensions, where 'L' stands for length, 'W' for width, and 'H' for height.&#10;&#10;AI-generated content may be incorrect.">
            <a:extLst>
              <a:ext uri="{FF2B5EF4-FFF2-40B4-BE49-F238E27FC236}">
                <a16:creationId xmlns:a16="http://schemas.microsoft.com/office/drawing/2014/main" id="{0F269BB8-7F00-E0F8-8BE6-57C866459D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11918" y="1973261"/>
            <a:ext cx="3051941" cy="2636419"/>
          </a:xfrm>
          <a:prstGeom prst="rect">
            <a:avLst/>
          </a:prstGeo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60034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Nusselt Number Correlation for Natural Convection </a:t>
            </a:r>
            <a:r>
              <a:rPr lang="en-IN" sz="2800" dirty="0">
                <a:solidFill>
                  <a:srgbClr val="17375E"/>
                </a:solidFill>
              </a:rPr>
              <a:t>in a U-Channel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E58C019-6809-E7C8-C433-794517D108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84032"/>
                <a:ext cx="8670925" cy="254976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Ψ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0.5</m:t>
                                              </m:r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𝑅𝑎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∗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type m:val="skw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1−0.483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0.17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num>
                                        <m:den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−.83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9.14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</m:rad>
                                      <m:sSup>
                                        <m:sSup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−300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sup>
                                      </m:s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−0.61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E58C019-6809-E7C8-C433-794517D108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84032"/>
                <a:ext cx="8670925" cy="254976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4060FA9-9165-3630-FDCB-A3253CE5F176}"/>
              </a:ext>
            </a:extLst>
          </p:cNvPr>
          <p:cNvSpPr txBox="1"/>
          <p:nvPr/>
        </p:nvSpPr>
        <p:spPr>
          <a:xfrm>
            <a:off x="2854679" y="3628504"/>
            <a:ext cx="2520242" cy="584775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S</a:t>
            </a:r>
            <a:r>
              <a:rPr lang="en-US" sz="3200" dirty="0">
                <a:solidFill>
                  <a:srgbClr val="FF0000"/>
                </a:solidFill>
              </a:rPr>
              <a:t> in mm only!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9579DB-111F-FACF-539B-7BD83589D1CE}"/>
              </a:ext>
            </a:extLst>
          </p:cNvPr>
          <p:cNvSpPr txBox="1"/>
          <p:nvPr/>
        </p:nvSpPr>
        <p:spPr>
          <a:xfrm>
            <a:off x="568679" y="4517475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0000"/>
                </a:solidFill>
                <a:latin typeface="+mn-lt"/>
              </a:rPr>
              <a:t>All physical properties except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n-lt"/>
              </a:rPr>
              <a:t> are evaluated at the surface temperature; </a:t>
            </a:r>
          </a:p>
          <a:p>
            <a:pPr algn="ctr"/>
            <a:r>
              <a:rPr lang="en-US" sz="2400" b="0" i="1" u="none" strike="noStrike" baseline="0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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+mn-lt"/>
              </a:rPr>
              <a:t> is evaluated at the ambient fluid temperature. </a:t>
            </a:r>
            <a:endParaRPr lang="en-IN" dirty="0">
              <a:latin typeface="+mn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66B427D-B64B-801A-6BA7-6B4CAA4BC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996" y="4230321"/>
            <a:ext cx="2599292" cy="2245398"/>
          </a:xfrm>
          <a:prstGeom prst="rect">
            <a:avLst/>
          </a:prstGeo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17249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7" grpId="0" animBg="1"/>
      <p:bldP spid="2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09EE508-FE48-0F28-A933-294FE859A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879412"/>
            <a:ext cx="8382000" cy="5902388"/>
          </a:xfrm>
          <a:prstGeom prst="rect">
            <a:avLst/>
          </a:prstGeom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66687"/>
            <a:ext cx="7772400" cy="976313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17375E"/>
                </a:solidFill>
              </a:rPr>
              <a:t>Effect of Number of Fins: Natural Convection Analysis</a:t>
            </a:r>
            <a:endParaRPr lang="en-US" altLang="en-US" sz="280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F4F8E70-0874-7C11-7323-FA28E1A87322}"/>
              </a:ext>
            </a:extLst>
          </p:cNvPr>
          <p:cNvSpPr/>
          <p:nvPr/>
        </p:nvSpPr>
        <p:spPr bwMode="auto">
          <a:xfrm>
            <a:off x="2189871" y="2515644"/>
            <a:ext cx="5120640" cy="1747910"/>
          </a:xfrm>
          <a:custGeom>
            <a:avLst/>
            <a:gdLst>
              <a:gd name="connsiteX0" fmla="*/ 0 w 5120640"/>
              <a:gd name="connsiteY0" fmla="*/ 0 h 1747910"/>
              <a:gd name="connsiteX1" fmla="*/ 112541 w 5120640"/>
              <a:gd name="connsiteY1" fmla="*/ 323557 h 1747910"/>
              <a:gd name="connsiteX2" fmla="*/ 351692 w 5120640"/>
              <a:gd name="connsiteY2" fmla="*/ 604911 h 1747910"/>
              <a:gd name="connsiteX3" fmla="*/ 548640 w 5120640"/>
              <a:gd name="connsiteY3" fmla="*/ 886265 h 1747910"/>
              <a:gd name="connsiteX4" fmla="*/ 1195754 w 5120640"/>
              <a:gd name="connsiteY4" fmla="*/ 1378634 h 1747910"/>
              <a:gd name="connsiteX5" fmla="*/ 1871003 w 5120640"/>
              <a:gd name="connsiteY5" fmla="*/ 1575582 h 1747910"/>
              <a:gd name="connsiteX6" fmla="*/ 2658794 w 5120640"/>
              <a:gd name="connsiteY6" fmla="*/ 1730326 h 1747910"/>
              <a:gd name="connsiteX7" fmla="*/ 3432517 w 5120640"/>
              <a:gd name="connsiteY7" fmla="*/ 1744394 h 1747910"/>
              <a:gd name="connsiteX8" fmla="*/ 3826412 w 5120640"/>
              <a:gd name="connsiteY8" fmla="*/ 1730326 h 1747910"/>
              <a:gd name="connsiteX9" fmla="*/ 4192172 w 5120640"/>
              <a:gd name="connsiteY9" fmla="*/ 1716258 h 1747910"/>
              <a:gd name="connsiteX10" fmla="*/ 4698609 w 5120640"/>
              <a:gd name="connsiteY10" fmla="*/ 1631852 h 1747910"/>
              <a:gd name="connsiteX11" fmla="*/ 5120640 w 5120640"/>
              <a:gd name="connsiteY11" fmla="*/ 1547446 h 174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20640" h="1747910">
                <a:moveTo>
                  <a:pt x="0" y="0"/>
                </a:moveTo>
                <a:cubicBezTo>
                  <a:pt x="26963" y="111369"/>
                  <a:pt x="53926" y="222739"/>
                  <a:pt x="112541" y="323557"/>
                </a:cubicBezTo>
                <a:cubicBezTo>
                  <a:pt x="171156" y="424375"/>
                  <a:pt x="279009" y="511126"/>
                  <a:pt x="351692" y="604911"/>
                </a:cubicBezTo>
                <a:cubicBezTo>
                  <a:pt x="424375" y="698696"/>
                  <a:pt x="407963" y="757311"/>
                  <a:pt x="548640" y="886265"/>
                </a:cubicBezTo>
                <a:cubicBezTo>
                  <a:pt x="689317" y="1015219"/>
                  <a:pt x="975360" y="1263748"/>
                  <a:pt x="1195754" y="1378634"/>
                </a:cubicBezTo>
                <a:cubicBezTo>
                  <a:pt x="1416148" y="1493520"/>
                  <a:pt x="1627163" y="1516967"/>
                  <a:pt x="1871003" y="1575582"/>
                </a:cubicBezTo>
                <a:cubicBezTo>
                  <a:pt x="2114843" y="1634197"/>
                  <a:pt x="2398542" y="1702191"/>
                  <a:pt x="2658794" y="1730326"/>
                </a:cubicBezTo>
                <a:cubicBezTo>
                  <a:pt x="2919046" y="1758461"/>
                  <a:pt x="3237914" y="1744394"/>
                  <a:pt x="3432517" y="1744394"/>
                </a:cubicBezTo>
                <a:cubicBezTo>
                  <a:pt x="3627120" y="1744394"/>
                  <a:pt x="3826412" y="1730326"/>
                  <a:pt x="3826412" y="1730326"/>
                </a:cubicBezTo>
                <a:cubicBezTo>
                  <a:pt x="3953021" y="1725637"/>
                  <a:pt x="4046806" y="1732670"/>
                  <a:pt x="4192172" y="1716258"/>
                </a:cubicBezTo>
                <a:cubicBezTo>
                  <a:pt x="4337538" y="1699846"/>
                  <a:pt x="4543864" y="1659987"/>
                  <a:pt x="4698609" y="1631852"/>
                </a:cubicBezTo>
                <a:cubicBezTo>
                  <a:pt x="4853354" y="1603717"/>
                  <a:pt x="4986997" y="1575581"/>
                  <a:pt x="5120640" y="1547446"/>
                </a:cubicBezTo>
              </a:path>
            </a:pathLst>
          </a:cu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526B723-835D-6E61-9363-9CA3BF026C31}"/>
              </a:ext>
            </a:extLst>
          </p:cNvPr>
          <p:cNvSpPr/>
          <p:nvPr/>
        </p:nvSpPr>
        <p:spPr bwMode="auto">
          <a:xfrm>
            <a:off x="2161736" y="2993946"/>
            <a:ext cx="5162843" cy="2307101"/>
          </a:xfrm>
          <a:custGeom>
            <a:avLst/>
            <a:gdLst>
              <a:gd name="connsiteX0" fmla="*/ 0 w 5162843"/>
              <a:gd name="connsiteY0" fmla="*/ 0 h 2307101"/>
              <a:gd name="connsiteX1" fmla="*/ 140676 w 5162843"/>
              <a:gd name="connsiteY1" fmla="*/ 407963 h 2307101"/>
              <a:gd name="connsiteX2" fmla="*/ 407963 w 5162843"/>
              <a:gd name="connsiteY2" fmla="*/ 900332 h 2307101"/>
              <a:gd name="connsiteX3" fmla="*/ 689316 w 5162843"/>
              <a:gd name="connsiteY3" fmla="*/ 1252024 h 2307101"/>
              <a:gd name="connsiteX4" fmla="*/ 1069144 w 5162843"/>
              <a:gd name="connsiteY4" fmla="*/ 1561513 h 2307101"/>
              <a:gd name="connsiteX5" fmla="*/ 1463040 w 5162843"/>
              <a:gd name="connsiteY5" fmla="*/ 1730326 h 2307101"/>
              <a:gd name="connsiteX6" fmla="*/ 1927273 w 5162843"/>
              <a:gd name="connsiteY6" fmla="*/ 1885070 h 2307101"/>
              <a:gd name="connsiteX7" fmla="*/ 2602523 w 5162843"/>
              <a:gd name="connsiteY7" fmla="*/ 2025747 h 2307101"/>
              <a:gd name="connsiteX8" fmla="*/ 3376246 w 5162843"/>
              <a:gd name="connsiteY8" fmla="*/ 2166424 h 2307101"/>
              <a:gd name="connsiteX9" fmla="*/ 4178104 w 5162843"/>
              <a:gd name="connsiteY9" fmla="*/ 2264898 h 2307101"/>
              <a:gd name="connsiteX10" fmla="*/ 5162843 w 5162843"/>
              <a:gd name="connsiteY10" fmla="*/ 2307101 h 230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62843" h="2307101">
                <a:moveTo>
                  <a:pt x="0" y="0"/>
                </a:moveTo>
                <a:cubicBezTo>
                  <a:pt x="36341" y="128954"/>
                  <a:pt x="72682" y="257908"/>
                  <a:pt x="140676" y="407963"/>
                </a:cubicBezTo>
                <a:cubicBezTo>
                  <a:pt x="208670" y="558018"/>
                  <a:pt x="316523" y="759655"/>
                  <a:pt x="407963" y="900332"/>
                </a:cubicBezTo>
                <a:cubicBezTo>
                  <a:pt x="499403" y="1041009"/>
                  <a:pt x="579119" y="1141827"/>
                  <a:pt x="689316" y="1252024"/>
                </a:cubicBezTo>
                <a:cubicBezTo>
                  <a:pt x="799513" y="1362221"/>
                  <a:pt x="940190" y="1481796"/>
                  <a:pt x="1069144" y="1561513"/>
                </a:cubicBezTo>
                <a:cubicBezTo>
                  <a:pt x="1198098" y="1641230"/>
                  <a:pt x="1320018" y="1676400"/>
                  <a:pt x="1463040" y="1730326"/>
                </a:cubicBezTo>
                <a:cubicBezTo>
                  <a:pt x="1606062" y="1784252"/>
                  <a:pt x="1737359" y="1835833"/>
                  <a:pt x="1927273" y="1885070"/>
                </a:cubicBezTo>
                <a:cubicBezTo>
                  <a:pt x="2117187" y="1934307"/>
                  <a:pt x="2361028" y="1978855"/>
                  <a:pt x="2602523" y="2025747"/>
                </a:cubicBezTo>
                <a:cubicBezTo>
                  <a:pt x="2844018" y="2072639"/>
                  <a:pt x="3113649" y="2126566"/>
                  <a:pt x="3376246" y="2166424"/>
                </a:cubicBezTo>
                <a:cubicBezTo>
                  <a:pt x="3638843" y="2206283"/>
                  <a:pt x="3880338" y="2241452"/>
                  <a:pt x="4178104" y="2264898"/>
                </a:cubicBezTo>
                <a:cubicBezTo>
                  <a:pt x="4475870" y="2288344"/>
                  <a:pt x="4819356" y="2297722"/>
                  <a:pt x="5162843" y="2307101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00304B1-A692-3CD0-43E4-29FC92D97B24}"/>
              </a:ext>
            </a:extLst>
          </p:cNvPr>
          <p:cNvSpPr/>
          <p:nvPr/>
        </p:nvSpPr>
        <p:spPr bwMode="auto">
          <a:xfrm>
            <a:off x="2133600" y="4161564"/>
            <a:ext cx="5162843" cy="801858"/>
          </a:xfrm>
          <a:custGeom>
            <a:avLst/>
            <a:gdLst>
              <a:gd name="connsiteX0" fmla="*/ 0 w 5162843"/>
              <a:gd name="connsiteY0" fmla="*/ 801858 h 801858"/>
              <a:gd name="connsiteX1" fmla="*/ 5162843 w 5162843"/>
              <a:gd name="connsiteY1" fmla="*/ 0 h 80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2843" h="801858">
                <a:moveTo>
                  <a:pt x="0" y="801858"/>
                </a:moveTo>
                <a:lnTo>
                  <a:pt x="5162843" y="0"/>
                </a:lnTo>
              </a:path>
            </a:pathLst>
          </a:custGeom>
          <a:noFill/>
          <a:ln w="571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C96922-1C04-2330-B572-A71D88F9BF6E}"/>
              </a:ext>
            </a:extLst>
          </p:cNvPr>
          <p:cNvSpPr txBox="1"/>
          <p:nvPr/>
        </p:nvSpPr>
        <p:spPr>
          <a:xfrm>
            <a:off x="3740834" y="3521484"/>
            <a:ext cx="3700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Heat Sink Base Temperature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6F7061-1FA3-772F-2E9D-F99530FA90D2}"/>
              </a:ext>
            </a:extLst>
          </p:cNvPr>
          <p:cNvSpPr txBox="1"/>
          <p:nvPr/>
        </p:nvSpPr>
        <p:spPr>
          <a:xfrm rot="493832">
            <a:off x="4155390" y="4814681"/>
            <a:ext cx="4259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Bulk Velocity of </a:t>
            </a:r>
            <a:r>
              <a:rPr lang="en-US" dirty="0" err="1">
                <a:solidFill>
                  <a:srgbClr val="00B050"/>
                </a:solidFill>
              </a:rPr>
              <a:t>Convected</a:t>
            </a:r>
            <a:r>
              <a:rPr lang="en-US" dirty="0">
                <a:solidFill>
                  <a:srgbClr val="00B050"/>
                </a:solidFill>
              </a:rPr>
              <a:t> fluid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6FE3B8-7A0F-88F0-1CBB-A508529FC1A9}"/>
              </a:ext>
            </a:extLst>
          </p:cNvPr>
          <p:cNvSpPr txBox="1"/>
          <p:nvPr/>
        </p:nvSpPr>
        <p:spPr>
          <a:xfrm rot="21015372">
            <a:off x="2136071" y="4141510"/>
            <a:ext cx="5073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Bulk temperature of hot fluid at the exit</a:t>
            </a:r>
            <a:endParaRPr lang="en-IN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3D376C-DBE4-2396-24B3-7EED823286A7}"/>
                  </a:ext>
                </a:extLst>
              </p:cNvPr>
              <p:cNvSpPr txBox="1"/>
              <p:nvPr/>
            </p:nvSpPr>
            <p:spPr>
              <a:xfrm>
                <a:off x="1524000" y="1357972"/>
                <a:ext cx="5932458" cy="4756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IN" dirty="0"/>
                  <a:t>For a given Heat dissipation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IN" b="0" i="1" smtClean="0">
                        <a:latin typeface="Cambria Math" panose="02040503050406030204" pitchFamily="18" charset="0"/>
                      </a:rPr>
                      <m:t> &amp; 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𝐵𝑎𝑠𝑒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3D376C-DBE4-2396-24B3-7EED82328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357972"/>
                <a:ext cx="5932458" cy="475643"/>
              </a:xfrm>
              <a:prstGeom prst="rect">
                <a:avLst/>
              </a:prstGeom>
              <a:blipFill>
                <a:blip r:embed="rId5"/>
                <a:stretch>
                  <a:fillRect l="-1542" t="-6410" b="-294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97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4" grpId="0" animBg="1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2">
            <a:extLst>
              <a:ext uri="{FF2B5EF4-FFF2-40B4-BE49-F238E27FC236}">
                <a16:creationId xmlns:a16="http://schemas.microsoft.com/office/drawing/2014/main" id="{C0DC4E8B-0F00-0F47-83CC-7C4978C94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6" y="381000"/>
            <a:ext cx="6650038" cy="6427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Least Material Heat Sink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Rectangle 10">
                <a:extLst>
                  <a:ext uri="{FF2B5EF4-FFF2-40B4-BE49-F238E27FC236}">
                    <a16:creationId xmlns:a16="http://schemas.microsoft.com/office/drawing/2014/main" id="{B7A17744-5149-AFEF-5768-6FE3BA4B1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524000"/>
                <a:ext cx="8915400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indent="0">
                  <a:buClr>
                    <a:schemeClr val="tx2"/>
                  </a:buCl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opt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𝑜𝑝𝑡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 marL="0" indent="0" algn="ctr">
                  <a:buClr>
                    <a:schemeClr val="tx2"/>
                  </a:buClr>
                  <a:buNone/>
                </a:pPr>
                <a:r>
                  <a:rPr lang="en-US" altLang="en-US" dirty="0">
                    <a:solidFill>
                      <a:srgbClr val="6633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𝑜𝑝𝑡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𝑃𝑟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0.25</m:t>
                        </m:r>
                      </m:sup>
                    </m:sSup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:endParaRPr lang="en-US" sz="18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𝑊ℎ𝑒𝑟𝑒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̄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𝑓𝑖𝑛</m:t>
                        </m:r>
                      </m:sub>
                    </m:sSub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𝑏𝑎𝑠𝑒</m:t>
                        </m:r>
                      </m:sub>
                    </m:sSub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16390" name="Rectangle 10">
                <a:extLst>
                  <a:ext uri="{FF2B5EF4-FFF2-40B4-BE49-F238E27FC236}">
                    <a16:creationId xmlns:a16="http://schemas.microsoft.com/office/drawing/2014/main" id="{B7A17744-5149-AFEF-5768-6FE3BA4B1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524000"/>
                <a:ext cx="8915400" cy="4114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4FEA04CA-6B0C-9B29-57F2-505B14302A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B430EAA-2466-32AF-3E4E-B999811B50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FD0B9F1-5B72-3564-7F30-4DD16986B6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6E3E855-1EAA-07BB-B726-3EB79534D1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6809267-4983-124F-45BE-942FBEDE01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9C98171-EFB4-FFC3-10E8-5431E173F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0D04040-7CF4-AB27-93DD-991B74180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AAFCBDF-92E2-B674-59FE-7D56B34B94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22E9102-131F-BFEF-7867-B40006ADA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87B8674-E4DC-9C8B-9D45-0D09ECE6C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E792547-9363-27E5-014D-A04F0EDC9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751F5F9-E3E2-DF05-8990-E6CDA71BE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A72DDCF-468C-6066-C350-CA872CA4B9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035C81C8-8839-B7EB-5B68-885F1AD8A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E01EC2B-0846-B1E1-2CF8-2734A350B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BB1FF12-25EC-680E-91CE-DCFEF516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7414" name="Text Box 7">
            <a:extLst>
              <a:ext uri="{FF2B5EF4-FFF2-40B4-BE49-F238E27FC236}">
                <a16:creationId xmlns:a16="http://schemas.microsoft.com/office/drawing/2014/main" id="{261512A4-F404-2720-AC66-A836EA3B8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05523"/>
            <a:ext cx="46826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6969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SzPct val="85000"/>
              <a:buFont typeface="Wingdings" panose="05000000000000000000" pitchFamily="2" charset="2"/>
              <a:buChar char="n"/>
            </a:pPr>
            <a:r>
              <a:rPr lang="en-US" altLang="en-US" dirty="0">
                <a:cs typeface="Times New Roman" panose="02020603050405020304" pitchFamily="18" charset="0"/>
              </a:rPr>
              <a:t> Heat flow from each optimum fin: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28466F8-3D39-A26B-7587-247B702EDA5B}"/>
                  </a:ext>
                </a:extLst>
              </p:cNvPr>
              <p:cNvSpPr txBox="1"/>
              <p:nvPr/>
            </p:nvSpPr>
            <p:spPr>
              <a:xfrm>
                <a:off x="1905000" y="5562600"/>
                <a:ext cx="4572000" cy="878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1.258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0.333</m:t>
                          </m:r>
                        </m:sup>
                      </m:sSup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28466F8-3D39-A26B-7587-247B702ED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5562600"/>
                <a:ext cx="4572000" cy="8780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 descr="The image depicts a rectangular prism with a label indicating dimensions, where 'L' stands for length, 'W' for width, and 'H' for height.&#10;&#10;AI-generated content may be incorrect.">
            <a:extLst>
              <a:ext uri="{FF2B5EF4-FFF2-40B4-BE49-F238E27FC236}">
                <a16:creationId xmlns:a16="http://schemas.microsoft.com/office/drawing/2014/main" id="{58C46D4D-E2C6-718D-C6BF-54391418A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996" y="4230321"/>
            <a:ext cx="2599292" cy="2245398"/>
          </a:xfrm>
          <a:prstGeom prst="rect">
            <a:avLst/>
          </a:prstGeom>
          <a:scene3d>
            <a:camera prst="orthographicFront">
              <a:rot lat="1080000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2565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/>
      <p:bldP spid="17414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16">
            <a:extLst>
              <a:ext uri="{FF2B5EF4-FFF2-40B4-BE49-F238E27FC236}">
                <a16:creationId xmlns:a16="http://schemas.microsoft.com/office/drawing/2014/main" id="{049363B2-90AE-F64E-8E02-2B7D3F73F0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295400"/>
            <a:ext cx="794067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16389" name="Rectangle 12">
            <a:extLst>
              <a:ext uri="{FF2B5EF4-FFF2-40B4-BE49-F238E27FC236}">
                <a16:creationId xmlns:a16="http://schemas.microsoft.com/office/drawing/2014/main" id="{C0DC4E8B-0F00-0F47-83CC-7C4978C94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6" y="228600"/>
            <a:ext cx="665003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cs typeface="Times New Roman" panose="02020603050405020304" pitchFamily="18" charset="0"/>
              </a:rPr>
              <a:t>Radiation correction to Simplified Correlations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90" name="Rectangle 10">
                <a:extLst>
                  <a:ext uri="{FF2B5EF4-FFF2-40B4-BE49-F238E27FC236}">
                    <a16:creationId xmlns:a16="http://schemas.microsoft.com/office/drawing/2014/main" id="{B7A17744-5149-AFEF-5768-6FE3BA4B1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524000"/>
                <a:ext cx="8915400" cy="411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indent="0">
                  <a:buClr>
                    <a:schemeClr val="tx2"/>
                  </a:buCl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𝑁𝐶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pPr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:endParaRPr lang="en-US" b="0" dirty="0">
                  <a:solidFill>
                    <a:srgbClr val="000000"/>
                  </a:solidFill>
                </a:endParaRPr>
              </a:p>
              <a:p>
                <a:pPr marL="0" indent="0">
                  <a:buClr>
                    <a:schemeClr val="tx2"/>
                  </a:buCl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𝜎𝜖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𝑏𝑎𝑠𝑒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+273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+273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𝑏𝑎𝑠𝑒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390" name="Rectangle 10">
                <a:extLst>
                  <a:ext uri="{FF2B5EF4-FFF2-40B4-BE49-F238E27FC236}">
                    <a16:creationId xmlns:a16="http://schemas.microsoft.com/office/drawing/2014/main" id="{B7A17744-5149-AFEF-5768-6FE3BA4B14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524000"/>
                <a:ext cx="8915400" cy="4114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4FEA04CA-6B0C-9B29-57F2-505B14302A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5B430EAA-2466-32AF-3E4E-B999811B50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FD0B9F1-5B72-3564-7F30-4DD16986B6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6E3E855-1EAA-07BB-B726-3EB79534D1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6809267-4983-124F-45BE-942FBEDE01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9C98171-EFB4-FFC3-10E8-5431E173F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0D04040-7CF4-AB27-93DD-991B74180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AAFCBDF-92E2-B674-59FE-7D56B34B94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22E9102-131F-BFEF-7867-B40006ADA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87B8674-E4DC-9C8B-9D45-0D09ECE6C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6E792547-9363-27E5-014D-A04F0EDC9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751F5F9-E3E2-DF05-8990-E6CDA71BE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A72DDCF-468C-6066-C350-CA872CA4B9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035C81C8-8839-B7EB-5B68-885F1AD8A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E01EC2B-0846-B1E1-2CF8-2734A350B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BB1FF12-25EC-680E-91CE-DCFEF516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ext Box 7">
            <a:extLst>
              <a:ext uri="{FF2B5EF4-FFF2-40B4-BE49-F238E27FC236}">
                <a16:creationId xmlns:a16="http://schemas.microsoft.com/office/drawing/2014/main" id="{45FB25AC-0503-E0C0-62B3-D361627D9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19600"/>
            <a:ext cx="46826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969696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SzPct val="85000"/>
              <a:buFont typeface="Wingdings" panose="05000000000000000000" pitchFamily="2" charset="2"/>
              <a:buChar char="n"/>
            </a:pPr>
            <a:r>
              <a:rPr lang="en-US" altLang="en-US" dirty="0">
                <a:cs typeface="Times New Roman" panose="02020603050405020304" pitchFamily="18" charset="0"/>
              </a:rPr>
              <a:t> Heat flow from each optimum fin: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EEBB475-122B-79CE-CC0F-C0358DFA5980}"/>
                  </a:ext>
                </a:extLst>
              </p:cNvPr>
              <p:cNvSpPr txBox="1"/>
              <p:nvPr/>
            </p:nvSpPr>
            <p:spPr>
              <a:xfrm>
                <a:off x="2057400" y="5076677"/>
                <a:ext cx="4572000" cy="878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1.258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𝑂𝑣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0.333</m:t>
                          </m:r>
                        </m:sup>
                      </m:sSup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EEBB475-122B-79CE-CC0F-C0358DFA5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076677"/>
                <a:ext cx="4572000" cy="8780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26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22610-FAD9-C0BB-6172-925A15FB8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13D46-2F8E-DFA1-2025-045FD21E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625475"/>
          </a:xfrm>
        </p:spPr>
        <p:txBody>
          <a:bodyPr/>
          <a:lstStyle/>
          <a:p>
            <a:r>
              <a:rPr lang="en-IN" sz="2800" dirty="0"/>
              <a:t>Experimental Investigation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11543-D4B5-64A0-D164-C51E73361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03" y="1186484"/>
            <a:ext cx="8281194" cy="1729956"/>
          </a:xfrm>
        </p:spPr>
        <p:txBody>
          <a:bodyPr/>
          <a:lstStyle/>
          <a:p>
            <a:r>
              <a:rPr lang="en-IN" sz="2400" dirty="0"/>
              <a:t>Extensive experiments were conducted for various input powers, channel widths and heights.</a:t>
            </a:r>
          </a:p>
          <a:p>
            <a:r>
              <a:rPr lang="en-IN" sz="2400" dirty="0"/>
              <a:t>Special test rigs and experimental setups were created by Industrial Research Groups.</a:t>
            </a:r>
          </a:p>
          <a:p>
            <a:endParaRPr lang="en-US" sz="2400" b="0" i="0" dirty="0">
              <a:solidFill>
                <a:srgbClr val="222222"/>
              </a:solidFill>
              <a:effectLst/>
            </a:endParaRP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4F6CC6F-9376-2429-0603-A5EFA41E75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2DD74DB-3212-FBFA-B371-D6C3BCB44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2886011-5B7F-DEF9-71D8-A95FB67841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8A75374-6FC3-9587-5E3F-A780136AE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3EE8A7C-CD33-BB02-C0BD-320841F95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CCC7CAB-A336-E545-2E53-E1CF64AB82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64D0B188-535A-97A4-AE34-EFD36CAAEB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206F9F6-4B7E-CFA1-5AAD-D26BD6297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8F1AAD8-191B-9DE4-59F7-53BAE856EB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E0149D-7299-14E5-B9BE-5BA58ABDE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3B1A142-507B-AF6D-E305-7F930CFFA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C4554B8-F578-C3A9-C301-428D7BA564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D4B72F56-3596-B699-27CC-A5DFCF4E22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A4EE03B8-A8C8-7190-0604-36250728EE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5F90D3C-BB42-5E1C-34E8-820DB6857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90857D4-837D-1D87-4815-D5B238E91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 descr="The diagram illustrates a layered heating system featuring a film heater, bakelite bottom plate, plate-fin, heat sink, and heat spreader.&#10;&#10;AI-generated content may be incorrect.">
            <a:extLst>
              <a:ext uri="{FF2B5EF4-FFF2-40B4-BE49-F238E27FC236}">
                <a16:creationId xmlns:a16="http://schemas.microsoft.com/office/drawing/2014/main" id="{D2851771-FB8F-F903-BF2D-C4A0BB45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6" y="3024959"/>
            <a:ext cx="3357563" cy="2790825"/>
          </a:xfrm>
          <a:prstGeom prst="rect">
            <a:avLst/>
          </a:prstGeom>
        </p:spPr>
      </p:pic>
      <p:pic>
        <p:nvPicPr>
          <p:cNvPr id="23" name="Picture 22" descr="The image depicts a 5-liter container with a side wall, illustrating the relationship between atmospheric pressure and ambient temperature, scaled at 76 units.&#10;&#10;AI-generated content may be incorrect.">
            <a:extLst>
              <a:ext uri="{FF2B5EF4-FFF2-40B4-BE49-F238E27FC236}">
                <a16:creationId xmlns:a16="http://schemas.microsoft.com/office/drawing/2014/main" id="{10655F4E-BA83-E7E0-AF64-B032969BC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291" y="2514600"/>
            <a:ext cx="3677433" cy="396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5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61EA0-2ACB-058F-EB00-A350A0DB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A479A-D140-0FA1-CF99-D7198C381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625475"/>
          </a:xfrm>
        </p:spPr>
        <p:txBody>
          <a:bodyPr/>
          <a:lstStyle/>
          <a:p>
            <a:r>
              <a:rPr lang="en-IN" sz="2800" dirty="0"/>
              <a:t>Experimental Investigation</a:t>
            </a:r>
            <a:endParaRPr lang="en-US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F3104C75-7B16-6202-72E9-4F5ADFA98D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1799654-8363-36F7-C39A-3B7C01134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972E93A6-8BAC-8DDE-162E-1591F4EFC2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AB7A83C9-49C2-2B85-7796-E40C66DC46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C4616B44-D8FA-5078-1BB9-E14FDDEDA8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4DC336F-9DBB-0E1F-FD2F-8AA024E5C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662F2313-C459-6A73-C39A-76535D0B5C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BAF72C7-0CD7-CC7B-48F2-F7C0D64015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43EC4183-AF64-7CE7-71C4-AB71DF9AF2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7FCC2DB-9684-B260-0037-A2D21DBD3D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BA1C890-306B-5C90-63F9-7B4809CFC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E999159-C46F-5A78-F29D-8CEC2FAB9E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69280CE3-98CC-2DC9-E8A9-D08767BDF4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41759DA7-D437-A47C-366E-D91EAC078B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825631C-A824-0490-BFF6-55BE8CE4B9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6EBDE09-DAD3-7158-9BCE-EF4BA7B8D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4" name="Content Placeholder 23" descr="The image depicts a laboratory setup featuring a heat sink, a personal computer (PC), a data acquisition (DAQ) system, digital multimeters, an infrared (IR) camera, a heat sink assembly, and a DC power supply.&#10;&#10;AI-generated content may be incorrect.">
            <a:extLst>
              <a:ext uri="{FF2B5EF4-FFF2-40B4-BE49-F238E27FC236}">
                <a16:creationId xmlns:a16="http://schemas.microsoft.com/office/drawing/2014/main" id="{45577257-624D-159D-C224-B7312CA01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50294" y="1884182"/>
            <a:ext cx="8394485" cy="444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The diagram illustrates a heat sink assembly connected to a computer, followed by an IR camera, and includes a DAQ system, a DC power supply, and digital multimeters, all connected by various cables and labels.&#10;&#10;AI-generated content may be incorrect.">
            <a:extLst>
              <a:ext uri="{FF2B5EF4-FFF2-40B4-BE49-F238E27FC236}">
                <a16:creationId xmlns:a16="http://schemas.microsoft.com/office/drawing/2014/main" id="{90FDB792-C981-A005-4518-FAEDE4953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037" y="1355725"/>
            <a:ext cx="7696200" cy="407866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808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5ED35-859A-1934-CE9B-054B58314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45E57-8409-972C-921F-BDF730528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625475"/>
          </a:xfrm>
        </p:spPr>
        <p:txBody>
          <a:bodyPr/>
          <a:lstStyle/>
          <a:p>
            <a:r>
              <a:rPr lang="en-IN" sz="2800" dirty="0"/>
              <a:t>Experimental Investigations</a:t>
            </a:r>
            <a:endParaRPr lang="en-US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D5DB8C1E-EFA7-69C5-5951-9CE8C5088E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C8E35A6-D86C-8FEA-1C61-46C12B94D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41A1843-03D2-9624-47BC-FCB922A34E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D2D1EFE-5ED6-8EA3-F958-47A6BC7F8F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EDCECA49-D6CA-D438-E47E-308FFD9EEA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CC68ED82-FCEE-6E22-D8BE-17D5D8CE4E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96AADE9-8C66-2BD6-6306-FE45E3A52A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64A4C64B-5601-F353-3E0F-0CA863F9C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A238B5C-2083-7F64-580D-5CBB947C1B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84B7A6A-0BA7-53A4-7744-A7EDAF6CD2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73CAB38-02E1-11D6-D7E4-5CA9931287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CF4B43E2-642A-4486-CAC2-74842B4770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14928F30-DB50-0302-9ED2-15528766C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A3B24AAF-00CE-CB7F-A0A5-5FE8975697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E0A40126-447C-E56A-FF47-E360D7F871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CACC7789-2D68-2F2D-0A0E-1B27326C6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20" descr="The image depicts a graph showing the relationship between temperature rise (in Celsius) and heat dissipation (in watts) for various heat sink configurations, with specific values provided for different parameters.&#10;&#10;AI-generated content may be incorrect.">
            <a:extLst>
              <a:ext uri="{FF2B5EF4-FFF2-40B4-BE49-F238E27FC236}">
                <a16:creationId xmlns:a16="http://schemas.microsoft.com/office/drawing/2014/main" id="{EEF2AEAA-986B-652A-7BB5-6BF0FD9A9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8194" y="1112837"/>
            <a:ext cx="3706043" cy="2819400"/>
          </a:xfrm>
          <a:prstGeom prst="rect">
            <a:avLst/>
          </a:prstGeom>
        </p:spPr>
      </p:pic>
      <p:pic>
        <p:nvPicPr>
          <p:cNvPr id="23" name="Picture 22" descr="The diagram illustrates a heat sink temperature rise versus source dissipation, with specified values for heat sink and source temperatures, and power ratings.&#10;&#10;AI-generated content may be incorrect.">
            <a:extLst>
              <a:ext uri="{FF2B5EF4-FFF2-40B4-BE49-F238E27FC236}">
                <a16:creationId xmlns:a16="http://schemas.microsoft.com/office/drawing/2014/main" id="{E4BA7A7E-BE63-A7B4-8FB8-559A67B88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696" y="1178618"/>
            <a:ext cx="3362320" cy="2777568"/>
          </a:xfrm>
          <a:prstGeom prst="rect">
            <a:avLst/>
          </a:prstGeom>
        </p:spPr>
      </p:pic>
      <p:pic>
        <p:nvPicPr>
          <p:cNvPr id="27" name="Picture 26" descr="The image illustrates a graph showing the relationship between heat sink temperature and source dissipation in watts, with points marked for specific heat sink temperatures and source dissipation values.&#10;&#10;AI-generated content may be incorrect.">
            <a:extLst>
              <a:ext uri="{FF2B5EF4-FFF2-40B4-BE49-F238E27FC236}">
                <a16:creationId xmlns:a16="http://schemas.microsoft.com/office/drawing/2014/main" id="{165F1C65-C74A-8BE4-3232-6C4D1D6A8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4" y="4035693"/>
            <a:ext cx="3423285" cy="2538783"/>
          </a:xfrm>
          <a:prstGeom prst="rect">
            <a:avLst/>
          </a:prstGeom>
        </p:spPr>
      </p:pic>
      <p:pic>
        <p:nvPicPr>
          <p:cNvPr id="30" name="Picture 29" descr="The image illustrates a graph comparing the temperature rise in a heat sink against the dissipation of power, showing how temperature increases with higher power dissipation.&#10;&#10;AI-generated content may be incorrect.">
            <a:extLst>
              <a:ext uri="{FF2B5EF4-FFF2-40B4-BE49-F238E27FC236}">
                <a16:creationId xmlns:a16="http://schemas.microsoft.com/office/drawing/2014/main" id="{AF1B008C-B19F-FCEC-EC13-36E170263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180" y="4195048"/>
            <a:ext cx="3949966" cy="206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0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C6AFF-8C18-E48E-5161-155322F4D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AF21-A0C6-8730-E14B-4883F02AB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2814"/>
            <a:ext cx="7772400" cy="625475"/>
          </a:xfrm>
        </p:spPr>
        <p:txBody>
          <a:bodyPr/>
          <a:lstStyle/>
          <a:p>
            <a:r>
              <a:rPr lang="en-US" sz="2800" dirty="0"/>
              <a:t>NC Heat Sinks for High Power Electronics</a:t>
            </a:r>
          </a:p>
        </p:txBody>
      </p:sp>
      <p:pic>
        <p:nvPicPr>
          <p:cNvPr id="21" name="Content Placeholder 20" descr="The diagram illustrates a heat sink design, featuring a base, fin, and plate, with a spreader and a cross (x) indicating a possible connection point or feature.&#10;&#10;AI-generated content may be incorrect.">
            <a:extLst>
              <a:ext uri="{FF2B5EF4-FFF2-40B4-BE49-F238E27FC236}">
                <a16:creationId xmlns:a16="http://schemas.microsoft.com/office/drawing/2014/main" id="{2D04A306-DF91-2D6E-E626-ED233F63F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194935"/>
            <a:ext cx="3670320" cy="339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FFD13738-D784-3B38-27CC-E2206C1775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704F08B-EA23-868E-E2B6-810FD9EE35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1269E888-D200-ED6E-91C8-60CEBCC25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75B096A-8C58-BE19-A05E-A2ACE938C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BDEA275-D612-88D7-383D-372712E6B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F6DC8E2-C28E-8AAA-DC7A-D6DBFD41E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776F0BF-0D80-2734-4B67-8132A06B2C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E70773E-9EDC-959D-C416-AFB6CCF5C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5C8AD7A-A55D-3279-6B9E-F7CCEB7903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4367EBE-1CEF-C053-82AB-B099578DF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299F452-4C5E-A5EA-B508-2EEE10B7D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74876CC-5D41-A190-836E-9842FA32B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8ADE5FE-5FF6-3BE1-91BD-9BE2EC8FC7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CDDBD6D-0FC7-8383-534A-D0AD917B4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DA752609-86BF-BFCD-11B9-2E7EEFA55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79D698B6-A4A0-23BA-C933-321BB1BBA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" name="Picture 22" descr="The graph shows temperature differences (in ￂﾰC) for different heat sinks (D, E, F) across various heat sink power outputs (in W), illustrating their performance in dissipating heat.&#10;&#10;AI-generated content may be incorrect.">
            <a:extLst>
              <a:ext uri="{FF2B5EF4-FFF2-40B4-BE49-F238E27FC236}">
                <a16:creationId xmlns:a16="http://schemas.microsoft.com/office/drawing/2014/main" id="{2D7E2BE2-5D50-76B7-392A-B3140BFCD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909" y="1203644"/>
            <a:ext cx="4642976" cy="3595688"/>
          </a:xfrm>
          <a:prstGeom prst="rect">
            <a:avLst/>
          </a:prstGeom>
        </p:spPr>
      </p:pic>
      <p:pic>
        <p:nvPicPr>
          <p:cNvPr id="25" name="Picture 24" descr="The diagram presents specifications of various heat sink models, detailing their dimensions (mm) and performance metrics (Wc and Ww).&#10;&#10;AI-generated content may be incorrect.">
            <a:extLst>
              <a:ext uri="{FF2B5EF4-FFF2-40B4-BE49-F238E27FC236}">
                <a16:creationId xmlns:a16="http://schemas.microsoft.com/office/drawing/2014/main" id="{BC97276E-C8C5-AC62-E1B3-B3F5EDC1E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474" y="4780360"/>
            <a:ext cx="6122126" cy="20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9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B14EE-AC84-8857-93A1-3B4425C24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2C0F7-5B21-C1DF-779B-94DF6218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2814"/>
            <a:ext cx="7772400" cy="625475"/>
          </a:xfrm>
        </p:spPr>
        <p:txBody>
          <a:bodyPr/>
          <a:lstStyle/>
          <a:p>
            <a:r>
              <a:rPr lang="en-US" sz="2800" dirty="0"/>
              <a:t>Limiting Capacity of NC Heat Sinks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E4549C0F-EC4E-6F3D-259F-955085454A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68036AF-1924-44DA-B24C-6E81D3C81C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1352BE97-BBEA-D102-5E26-8F53478B66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013E910-0850-21AB-06EB-C1827234E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6586E01-4C57-D610-6A97-16CA77C3D9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1A846AA3-8970-F865-A4D9-FBE20D867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1F7E829-B67E-7295-53D0-04DE0B1FBC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431F229-E9BF-8523-70C0-54156E516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507771F3-907D-2942-7BF5-66BCB39E47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B483769-DAD4-0667-A37F-FE09399712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F555C02-9CC0-E865-8F8C-0A524F3003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FF9D20D5-CE11-2807-7DAD-F1E9C5B2BC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CE04FFE5-979B-F021-74B6-80EBF7588A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465DEDC9-9EA3-94D7-325D-24BA4F5A15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FFF82C2-3784-D828-3E69-D5F6B91B2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47338F8-01E6-E150-21DB-DD95AA877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6" name="Picture 25" descr="The table lists various heat sinks (A to K) with their respective dimensions (width, height, and thickness in mm) and their thermal resistance (nfin) in mmￂﾲK/W.&#10;&#10;AI-generated content may be incorrect.">
            <a:extLst>
              <a:ext uri="{FF2B5EF4-FFF2-40B4-BE49-F238E27FC236}">
                <a16:creationId xmlns:a16="http://schemas.microsoft.com/office/drawing/2014/main" id="{9E09A299-E0A5-7175-875C-F4E3998D0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35" y="4278312"/>
            <a:ext cx="3352365" cy="2443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3164F9-26A0-5341-1FBE-01370AE80221}"/>
                  </a:ext>
                </a:extLst>
              </p:cNvPr>
              <p:cNvSpPr txBox="1"/>
              <p:nvPr/>
            </p:nvSpPr>
            <p:spPr>
              <a:xfrm>
                <a:off x="2749719" y="5913655"/>
                <a:ext cx="1382173" cy="383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I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3164F9-26A0-5341-1FBE-01370AE80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719" y="5913655"/>
                <a:ext cx="1382173" cy="3833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21" descr="The diagram illustrates a comparison of heat sink performance at different temperatures, showing various heat sinks (A to K) and their effectiveness in reducing thermal conductivity (Nu) under specific experimental conditions.&#10;&#10;AI-generated content may be incorrect.">
            <a:extLst>
              <a:ext uri="{FF2B5EF4-FFF2-40B4-BE49-F238E27FC236}">
                <a16:creationId xmlns:a16="http://schemas.microsoft.com/office/drawing/2014/main" id="{55666446-5790-9FCB-EDC7-EF4DC26F2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1011103"/>
            <a:ext cx="7404172" cy="50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9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86B7321C-3B8E-D0CC-E3B7-12AFB0A886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0" y="61913"/>
            <a:ext cx="6537325" cy="1143000"/>
          </a:xfrm>
        </p:spPr>
        <p:txBody>
          <a:bodyPr/>
          <a:lstStyle/>
          <a:p>
            <a:r>
              <a:rPr lang="en-US" altLang="en-US" sz="2800" dirty="0"/>
              <a:t>Typical heat transfer coefficients for</a:t>
            </a:r>
            <a:br>
              <a:rPr lang="en-US" altLang="en-US" sz="2800" dirty="0"/>
            </a:br>
            <a:r>
              <a:rPr lang="en-US" altLang="en-US" sz="2800" dirty="0"/>
              <a:t>NC with dielectric Liquids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A92294-BF39-079A-A550-E4F7DA065B38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B4FF3C05-924E-B8C0-BF06-73F67BA249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71BA6471-3C9C-1993-232F-92209F8AE9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6" name="Rectangle 7">
                  <a:extLst>
                    <a:ext uri="{FF2B5EF4-FFF2-40B4-BE49-F238E27FC236}">
                      <a16:creationId xmlns:a16="http://schemas.microsoft.com/office/drawing/2014/main" id="{53BC9055-C7EE-5D4A-0BC6-3D1E40C5B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8">
                  <a:extLst>
                    <a:ext uri="{FF2B5EF4-FFF2-40B4-BE49-F238E27FC236}">
                      <a16:creationId xmlns:a16="http://schemas.microsoft.com/office/drawing/2014/main" id="{3CD95A1C-D302-0E80-7A66-6429470939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">
                <a:extLst>
                  <a:ext uri="{FF2B5EF4-FFF2-40B4-BE49-F238E27FC236}">
                    <a16:creationId xmlns:a16="http://schemas.microsoft.com/office/drawing/2014/main" id="{19E78E4A-CFE1-A32D-D75F-40FA2CE84E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9EC64B39-2B43-A4B4-A53B-8791C6518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1">
                  <a:extLst>
                    <a:ext uri="{FF2B5EF4-FFF2-40B4-BE49-F238E27FC236}">
                      <a16:creationId xmlns:a16="http://schemas.microsoft.com/office/drawing/2014/main" id="{BBB4F001-75E7-FD11-3397-6FBCE45AAD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5345BD3-B15D-7354-9670-4992E18375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29968052-BEC1-094A-010F-CC546C4EC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4FA64E1D-59DD-0DEF-39D0-12B3EE1F3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F11AD8C-F93F-A3D5-BF5F-17A86A9085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0" name="Rectangle 16">
                  <a:extLst>
                    <a:ext uri="{FF2B5EF4-FFF2-40B4-BE49-F238E27FC236}">
                      <a16:creationId xmlns:a16="http://schemas.microsoft.com/office/drawing/2014/main" id="{B3EC3BB5-A3B3-DE24-6C2B-1855882BE7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17">
                  <a:extLst>
                    <a:ext uri="{FF2B5EF4-FFF2-40B4-BE49-F238E27FC236}">
                      <a16:creationId xmlns:a16="http://schemas.microsoft.com/office/drawing/2014/main" id="{5CC55D57-6988-1402-E941-07946E3893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" name="Rectangle 20">
                <a:extLst>
                  <a:ext uri="{FF2B5EF4-FFF2-40B4-BE49-F238E27FC236}">
                    <a16:creationId xmlns:a16="http://schemas.microsoft.com/office/drawing/2014/main" id="{7C8052F8-FFE8-5808-E7F3-70DB2BEB4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6B2868C-41F2-4867-B7D5-C13C271F2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The image illustrates a chart comparing different substances￢ﾀﾔair, fluorochemical vapor, silicone oil, and transformer oil￢ﾀﾔat pressures of 1-3 atmospheres, with their thermal conductivities in watts per meter per degree Celsius.&#10;&#10;AI-generated content may be incorrect.">
            <a:extLst>
              <a:ext uri="{FF2B5EF4-FFF2-40B4-BE49-F238E27FC236}">
                <a16:creationId xmlns:a16="http://schemas.microsoft.com/office/drawing/2014/main" id="{C7AE5972-8D75-E22A-FF26-9C5EFEBDF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757" y="1542351"/>
            <a:ext cx="8316486" cy="501084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24496-1528-B633-8456-79D7F92D7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EDCBC60-B736-CB36-03E6-8FF4D604F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IN" altLang="en-US" sz="2800" dirty="0"/>
              <a:t>NC Heatsinks in Liquids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6AF580-14D1-6EB4-3227-6EFB19B14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8702675" cy="5456438"/>
          </a:xfrm>
        </p:spPr>
        <p:txBody>
          <a:bodyPr/>
          <a:lstStyle/>
          <a:p>
            <a:r>
              <a:rPr lang="en-US" sz="2400" dirty="0"/>
              <a:t>Immersion in dielectric Liquids can allow for greatly reduced heat transfer surface areas as the fluids are able to transfer heat much more effectively than air. </a:t>
            </a:r>
          </a:p>
          <a:p>
            <a:r>
              <a:rPr lang="en-US" sz="2400" dirty="0"/>
              <a:t>The higher heat transfer capability of the dielectric fluids compared to air means that the flowrate will be greatly reduced. </a:t>
            </a:r>
          </a:p>
          <a:p>
            <a:r>
              <a:rPr lang="en-US" sz="2400" dirty="0"/>
              <a:t>The thermal designer must balance the reduced flow rate with the required heat transfer surface area. </a:t>
            </a:r>
          </a:p>
          <a:p>
            <a:r>
              <a:rPr lang="en-US" sz="2400" dirty="0"/>
              <a:t>To properly design a heat sink for single phase immersion, a </a:t>
            </a:r>
            <a:r>
              <a:rPr lang="en-US" sz="2400" dirty="0">
                <a:solidFill>
                  <a:schemeClr val="accent2"/>
                </a:solidFill>
              </a:rPr>
              <a:t>multitude of parameters </a:t>
            </a:r>
            <a:r>
              <a:rPr lang="en-US" sz="2400" dirty="0"/>
              <a:t>should be considered for each type of dielectric fluid. </a:t>
            </a:r>
          </a:p>
          <a:p>
            <a:r>
              <a:rPr lang="en-US" sz="2400" dirty="0"/>
              <a:t>The target operational temperature may play a role in heat sink design as the fluid may show significant property changes when temperatures are changed.</a:t>
            </a:r>
          </a:p>
          <a:p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14E404-9EE6-660B-DA15-F113B72A062A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A64ED419-6043-D000-B803-99F74F54A2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9F44FB5-C4B1-911F-4DBA-158185D921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FB1E120D-85F0-D138-3672-7BC6B7461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404B5715-43BD-F476-0864-40CBE7DEF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06698035-6C5E-013C-6C7F-EFD7087FF1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49F24428-86A9-A397-2193-26466D454A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584D2EE3-4192-3EBF-5294-19E74F8153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4BDE0EB-F320-BA79-6E9C-68AB2A809F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1900C577-44AF-9B5B-9DD8-BFE2892412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1DEF1C17-9BE1-F28B-E406-A77BF70E6D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5E49914C-F2B9-74FE-28B9-7BB300C3C5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29AF3198-85F4-8577-B469-54352DE988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52EAC9AE-9AB1-DFC8-8010-DE820466F6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0561BF48-4B08-3658-62AC-DCC8F7A66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F3B70303-E5EA-3787-56BD-BDF2DA184B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561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67E2D-BC6C-A6F1-CFAE-68DC015A7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0FE34B8-E6FA-F467-405E-C5DB98CB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326850"/>
            <a:ext cx="7149715" cy="554037"/>
          </a:xfrm>
        </p:spPr>
        <p:txBody>
          <a:bodyPr/>
          <a:lstStyle/>
          <a:p>
            <a:r>
              <a:rPr lang="en-IN" altLang="en-US" sz="2800" dirty="0"/>
              <a:t>Main Design Steps in Immersion Cooling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4B501E4-B1C7-909F-3CB4-B57319DE6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51394"/>
            <a:ext cx="8305800" cy="4114800"/>
          </a:xfrm>
        </p:spPr>
        <p:txBody>
          <a:bodyPr/>
          <a:lstStyle/>
          <a:p>
            <a:r>
              <a:rPr lang="en-US" sz="2400" dirty="0"/>
              <a:t>Material Compatibility</a:t>
            </a:r>
          </a:p>
          <a:p>
            <a:r>
              <a:rPr lang="en-US" sz="2400" dirty="0"/>
              <a:t>Thermal Design</a:t>
            </a:r>
          </a:p>
          <a:p>
            <a:r>
              <a:rPr lang="en-US" sz="2400" dirty="0"/>
              <a:t>Mechanical Design</a:t>
            </a:r>
          </a:p>
          <a:p>
            <a:r>
              <a:rPr lang="en-US" sz="2400" dirty="0"/>
              <a:t>Electronic Design</a:t>
            </a:r>
          </a:p>
          <a:p>
            <a:r>
              <a:rPr lang="en-US" sz="2400" dirty="0"/>
              <a:t>Software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FC3F16-978C-A020-6535-8872F9EA53F7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5A06130F-1DDF-1F92-A626-77BD020959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32453E6A-9D9F-A478-F4FC-33038F172F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7" name="Rectangle 7">
                  <a:extLst>
                    <a:ext uri="{FF2B5EF4-FFF2-40B4-BE49-F238E27FC236}">
                      <a16:creationId xmlns:a16="http://schemas.microsoft.com/office/drawing/2014/main" id="{C985A592-3E52-6D3D-E3BC-3BC00CE2D4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8">
                  <a:extLst>
                    <a:ext uri="{FF2B5EF4-FFF2-40B4-BE49-F238E27FC236}">
                      <a16:creationId xmlns:a16="http://schemas.microsoft.com/office/drawing/2014/main" id="{FAC87555-9091-9C04-84F4-5D31C65BC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">
                <a:extLst>
                  <a:ext uri="{FF2B5EF4-FFF2-40B4-BE49-F238E27FC236}">
                    <a16:creationId xmlns:a16="http://schemas.microsoft.com/office/drawing/2014/main" id="{C4A8B1AE-650A-4372-AEC2-3172C44945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0">
                  <a:extLst>
                    <a:ext uri="{FF2B5EF4-FFF2-40B4-BE49-F238E27FC236}">
                      <a16:creationId xmlns:a16="http://schemas.microsoft.com/office/drawing/2014/main" id="{62CF48BE-E8F1-623D-C602-EA58298AB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1">
                  <a:extLst>
                    <a:ext uri="{FF2B5EF4-FFF2-40B4-BE49-F238E27FC236}">
                      <a16:creationId xmlns:a16="http://schemas.microsoft.com/office/drawing/2014/main" id="{0C4620FC-5BFD-82A9-3B9A-F36A0A2DD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029D8893-6138-1351-A219-B7261019F6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8B273AF4-4B06-F4FE-E66E-90910F462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1CA5CE52-1FC3-CC9E-171B-DA356FB03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A169086D-A770-7753-725D-510AE6FDD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1" name="Rectangle 16">
                  <a:extLst>
                    <a:ext uri="{FF2B5EF4-FFF2-40B4-BE49-F238E27FC236}">
                      <a16:creationId xmlns:a16="http://schemas.microsoft.com/office/drawing/2014/main" id="{FB6FD8E9-A5A8-3D54-12B6-1FBB7FE2D8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17">
                  <a:extLst>
                    <a:ext uri="{FF2B5EF4-FFF2-40B4-BE49-F238E27FC236}">
                      <a16:creationId xmlns:a16="http://schemas.microsoft.com/office/drawing/2014/main" id="{773232CF-DCCB-5C7F-7E50-DD4EE5BD6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Rectangle 20">
                <a:extLst>
                  <a:ext uri="{FF2B5EF4-FFF2-40B4-BE49-F238E27FC236}">
                    <a16:creationId xmlns:a16="http://schemas.microsoft.com/office/drawing/2014/main" id="{D7F3A78D-F70F-9837-6A8E-D38C3ED0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2B41984-D36B-29F2-A96F-FB61742BF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CB93921-7ED6-6E6D-BC99-70ADCBAC6F6C}"/>
              </a:ext>
            </a:extLst>
          </p:cNvPr>
          <p:cNvSpPr/>
          <p:nvPr/>
        </p:nvSpPr>
        <p:spPr bwMode="auto">
          <a:xfrm>
            <a:off x="762000" y="2703785"/>
            <a:ext cx="2590800" cy="61975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78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E4CFE-E63A-D149-F09B-6823E0DE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F963D17-402E-76C0-F183-C148D917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DC4CB97-16EE-2C2D-A8BA-CC5237A98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489" y="1133808"/>
            <a:ext cx="8579610" cy="5038392"/>
          </a:xfr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C9FFF95-2066-D5E4-6633-430FFEE360B3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A77B5734-0727-0476-7DFE-1B9F747C48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41315F6-15A8-B19A-2214-2FFDD4CE40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4C3D4784-4AA1-B590-E8FD-53BEAD30E4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3CA438A3-C86C-9084-E9D7-5E1196F4A9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CF9F4500-58DC-3C9C-E41E-0C743A05D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1A809197-DB07-8F32-6054-396F8AB1CD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CD8F7B1E-6F9C-BD66-9B12-903CD3FCA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06D123DA-1A57-925F-1CC5-E91E7E3C2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DFBA6007-92E7-BA32-439A-4C74DAAD0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82D83C65-3AFE-E40A-31BF-C39665EE6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C3F9F174-7C2D-76F9-4C8E-DE2BCDEB42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1710794B-50A5-1DF0-C91E-A1CDE57802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0AF5226B-4EC5-1EC1-A5AB-60297FD1C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178C263-FF56-BCAF-9860-2851596C0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E5F0D01B-5B7B-76D3-3266-229141AE3A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D7F7-EB66-F6C5-E634-ABC75D9AA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0515C7A-F0D6-D2C6-19BF-3A17160F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AAF41E-5F94-262F-57D2-839F0CEAE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43000"/>
            <a:ext cx="8229600" cy="5559628"/>
          </a:xfr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3F2A232-A4F4-6792-2941-28809231FA61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7A68579E-720A-F54B-3C99-872FB5763E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10" name="Group 6">
                <a:extLst>
                  <a:ext uri="{FF2B5EF4-FFF2-40B4-BE49-F238E27FC236}">
                    <a16:creationId xmlns:a16="http://schemas.microsoft.com/office/drawing/2014/main" id="{CDB8CF9F-CC0F-7B00-CB9D-5CDE841924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1" name="Rectangle 7">
                  <a:extLst>
                    <a:ext uri="{FF2B5EF4-FFF2-40B4-BE49-F238E27FC236}">
                      <a16:creationId xmlns:a16="http://schemas.microsoft.com/office/drawing/2014/main" id="{A711CCC1-0020-00EC-3B75-6610CBF6E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Rectangle 8">
                  <a:extLst>
                    <a:ext uri="{FF2B5EF4-FFF2-40B4-BE49-F238E27FC236}">
                      <a16:creationId xmlns:a16="http://schemas.microsoft.com/office/drawing/2014/main" id="{E7AFA7BD-C68A-6B71-47CA-72816B9EC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F503491B-6327-D272-4277-A6DB190EE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82046B65-7086-7496-1F1D-4BF7791032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0D13A2B2-669E-99C7-67AE-F2F62C3F9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EE6E5367-E34F-3F25-1DFB-BDC96421E1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7" name="Rectangle 20">
                  <a:extLst>
                    <a:ext uri="{FF2B5EF4-FFF2-40B4-BE49-F238E27FC236}">
                      <a16:creationId xmlns:a16="http://schemas.microsoft.com/office/drawing/2014/main" id="{C181D625-F732-FFAB-329D-C54FC47F9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21">
                  <a:extLst>
                    <a:ext uri="{FF2B5EF4-FFF2-40B4-BE49-F238E27FC236}">
                      <a16:creationId xmlns:a16="http://schemas.microsoft.com/office/drawing/2014/main" id="{328EEF4A-A5FD-1579-C6DE-C0D5425D04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CA1EBD41-A197-3526-BF9B-C6184FBC7C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2681D57E-3BF5-621B-54BF-61D62379E8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64DF14E8-B45B-85F5-7579-8FC898308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4" name="Rectangle 20">
                <a:extLst>
                  <a:ext uri="{FF2B5EF4-FFF2-40B4-BE49-F238E27FC236}">
                    <a16:creationId xmlns:a16="http://schemas.microsoft.com/office/drawing/2014/main" id="{0E5BDF72-7442-59A5-8960-D38A634D2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9" name="Rectangle 19458">
              <a:extLst>
                <a:ext uri="{FF2B5EF4-FFF2-40B4-BE49-F238E27FC236}">
                  <a16:creationId xmlns:a16="http://schemas.microsoft.com/office/drawing/2014/main" id="{6B40F67C-059A-7D58-6906-83FF9DEA1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186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7B756-23C6-CAF1-5742-DD2650190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AF6303B-A65B-F35A-5174-BBAEF055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9AC48B-0716-351A-2C3C-FD1E1DDC9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269" y="1143000"/>
            <a:ext cx="8679516" cy="5363199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3DAD484-F966-954D-77EC-2C47C1C9885F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1D178F5D-5395-826F-1C21-ADC83D465C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201B3C71-998E-4F8C-60B4-FBABE587FB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8C561615-A1FC-76E3-F3EC-0B8A1D9CD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616EBB79-2307-B3A9-510C-ED19AEFB9C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3A79EBE-1E29-9781-FB27-386D9F51F4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6F8098FC-CD83-3972-472A-F5C8D468EC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E76EC9B-A3D7-CC84-4B58-0D380A5BC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68C92955-896F-6D37-DFC7-507AAFEF78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12E89B57-CE28-5445-9C6D-70A89664C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C3F931CE-700F-07B6-176D-1E3676F627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8D03E397-FEE9-D7DE-DF81-FB8F299DE6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89C4975D-26F2-BC0B-F812-2B0F4A8D92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75C11F9-E612-3D53-26C4-D559FBE5D8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8BBDC2D1-909F-C3C1-B802-9AF78871F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833C460F-7CA6-4E40-27D6-F0A0C68FF9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85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93BF2-B2E2-0548-569A-A6422B645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EE9F441-9ADE-055D-6CB4-67AB6BF03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9F6879-90CA-C5AE-4EF5-E6BBB9C32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4" y="1182321"/>
            <a:ext cx="8686801" cy="5523398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40C33A3-DE51-60AA-979C-ADDB5E5BFC4B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7C599F06-0C5C-A78A-0726-C3BC74B375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A5699EBD-2B63-4FEF-CBDA-8E7914813B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2FDFBDD4-7395-1898-1070-1CAB9F0465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AFBFD7D4-1494-27C1-A1DF-6446EA072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BF0A0D7-8217-DC44-329E-D9F059275B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A06F84FF-2B26-BD0B-2828-E1D10BE8A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4D2A60FE-45FE-E9CC-F5AD-C4B6AECF4C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B3D33B01-7632-AE81-83CF-24B8FB4E4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33720565-0E9E-3BEF-B15C-CAEB2F9ABE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0A2444E4-6162-2412-CC75-488962819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E9905A82-21A0-2B7E-CF8E-6CC5C952CE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1753712F-3433-F31A-E1E7-85E9465FF7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BD524A0-FA71-2146-B071-AB15421E8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BD5A2DDB-B44B-CF8A-C122-E05C5F576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43DC3759-6C14-428F-7AF5-2D9A8762A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554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465AF-FAA7-D1DA-5AC1-2723C2D2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C2EA075-7FAE-9822-E508-9B933BAA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B99622-E861-F6F5-1599-38D3DFBFA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143000"/>
            <a:ext cx="8574892" cy="5257800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4E80BEE-8788-9B84-4E49-24875303FBF0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7DC5C4FE-ECD9-D2B7-E715-5881871401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468EBDD6-B650-4C8A-482C-BC34083C6E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E64EA4A0-91DA-ECED-8DF9-77A775C1C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DCCBFC0C-CAE3-EEAD-4FF4-9646B1CFFE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AC6D521-4A0B-1CF2-63EE-7701EA79E5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B4BC413C-318F-FD4D-E01F-AC9BF482CD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E908E1C9-7C13-B151-39E1-66D98B8386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5583CF7F-6717-6E96-B716-EA371FB41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267203A5-A90E-1DE4-95D4-4FCC6B3AFA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DA492804-64DF-C4A9-25D1-85E89DFE6D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237F4316-780D-3DCA-D387-3BA0762062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6D388F6-DBD0-C5E7-F2FE-1396E5F1C3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110F864A-70DB-D0C6-4DEA-5638D3DD0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7225EE45-8384-1D0A-A91A-C53AA19F5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01C4390A-91AB-9E84-2172-7F5C83265E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540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AAF97-9230-7B1E-4BC2-123E32AEE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5A8E128-7C23-C8FE-249B-43D0EE1A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6A8866-40D7-1866-26D0-D9FD9D479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269" y="1197159"/>
            <a:ext cx="8559736" cy="5427275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6812EF2-F0E5-9C05-665E-958D91FD8101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29BB7BB0-B265-29D1-3726-C2784D36D0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C2EDB9D1-161F-F9BF-BCF5-492E4D11E2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74152A9B-2F4A-02C5-3AFA-C6DE208876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60FF3847-3BB8-69C7-2DD6-97E54CBC94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55F0C12-9FB4-C9C3-2FA0-F525D12D8C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436F0F1-DBE5-44D8-3CE6-93E7EC40A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97976DB5-11E5-ED82-C1E9-3E5D99D0D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B9C2BD53-3360-C918-E35C-E1AB077C73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EC301233-72C1-CE0F-F46C-FBD3F3838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D8C1C47D-9E6E-15C3-3FB4-E8131DA35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9FCDFD59-0AAB-2876-3F49-C9DA95224B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BFD462CE-9534-21C1-0F4F-EF89E90495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3F46CF9A-77D5-9CD3-D6C6-1B4EA37DC9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BF4E5174-B93D-7826-D82F-F6E0CCA73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2EC5DB86-EFC5-698A-7E09-A9BA4C678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178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8ACA4-1FC8-7116-1293-45993475F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627D03B-30F4-1D88-5961-70D8452DC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6825C6-CB75-7DDE-4C2F-1F14681FB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875" y="1752600"/>
            <a:ext cx="8713611" cy="4054475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D61B038-FE6C-BF6C-2173-44811500C1E2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5CB0D1DE-14D5-53F7-CF54-86EFCBE623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24E35745-DA67-7B21-C202-BAA3689DC5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3447B31C-E635-0A52-3076-7E094F5A2F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2A481BE2-9454-C22D-F67E-A2F62D5E0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6476F5C-2175-3AAB-9799-6503787799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4164D38-8C84-89B7-5BCD-2942E07612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C669DDA6-0324-9BF7-C56F-F3957A9DF3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A54AACAC-11B8-310E-69B5-DE9591EDDF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5BCC8B0A-890A-7FEE-131C-5D85699CE4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92D71D15-5280-58EA-0E2E-95C12566CF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2C9A97B4-DF80-230B-F41C-1E6DCA6775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64E50DD8-71AE-2A51-994B-C9E177CDCE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8A326034-1F0A-4592-DFAA-C94A3B6D67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97E34010-D286-9D9B-D79B-743303F39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DE7007D0-2C31-FF6E-8DC7-8143ABB96C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629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881A9-7D2D-5AA7-5EF9-9F18E6C48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8A0E0BC-8C5E-9B24-B205-43072114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Components to Check for Compatibility &amp; Material Source of Contaminant </a:t>
            </a:r>
            <a:endParaRPr lang="en-IN" altLang="en-US" sz="2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98EACB-95DF-92A6-FF02-7E3FB8F34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770" y="1170267"/>
            <a:ext cx="8757083" cy="5424528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8D0E0AB-BC0F-FB99-C39C-51B7C0AFF737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D2E53510-23C4-BF81-169D-B496017BF0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CC3663CE-0C9C-38E5-6594-53A9EFE81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2F28494E-E4AD-5A3C-124D-B038DF416E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8D715168-2D33-AB19-E196-29364FDCE7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04ABB07-B25E-D8A4-BA2B-AC81EDCF76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A775CAB4-E3B6-9968-11C5-593837831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2181402-BC52-44C2-2F50-3286CFB25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44EC07B4-53AA-E446-A636-60F1946EA0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54A694FA-2EEF-952B-FE7E-86AE6465D5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2C35A219-14E8-F797-FDFC-AEA8A08F5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C0FA3B19-01A9-7302-95D9-5A3889CDE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1E453500-44A9-2B00-BCA2-495FBF0F8F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B085A867-F055-245A-DD67-04389149AA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632EED4D-C713-1206-8FB9-E11AF8018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5F977F96-D302-95AE-2AE0-713937C1F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156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808-1923-6D56-C22E-D5E88162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D9BB789-E9AD-D25C-0B31-5C59CE0B2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9624"/>
            <a:ext cx="6221412" cy="816150"/>
          </a:xfrm>
        </p:spPr>
        <p:txBody>
          <a:bodyPr/>
          <a:lstStyle/>
          <a:p>
            <a:r>
              <a:rPr lang="en-US" sz="2800" dirty="0"/>
              <a:t>Material Compatibility: Single-Phase Immersion Cooling (Hydrocarbons) </a:t>
            </a:r>
            <a:endParaRPr lang="en-IN" altLang="en-US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C4AABEE-05D2-DDDF-74B1-9ABF9B750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54" y="1528780"/>
            <a:ext cx="8846749" cy="497679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6550D-88CE-EF2B-426D-20024B032390}"/>
              </a:ext>
            </a:extLst>
          </p:cNvPr>
          <p:cNvSpPr txBox="1"/>
          <p:nvPr/>
        </p:nvSpPr>
        <p:spPr>
          <a:xfrm>
            <a:off x="471050" y="1125800"/>
            <a:ext cx="6232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Test conditions for material compatibility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2642FA-C66E-8D82-9D0A-AB70CB804FE4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076DD907-C78B-44CF-9BDE-5200B12982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11" name="Group 6">
                <a:extLst>
                  <a:ext uri="{FF2B5EF4-FFF2-40B4-BE49-F238E27FC236}">
                    <a16:creationId xmlns:a16="http://schemas.microsoft.com/office/drawing/2014/main" id="{9BDD745D-1E06-FEF9-7E1E-17A88C99B2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2" name="Rectangle 7">
                  <a:extLst>
                    <a:ext uri="{FF2B5EF4-FFF2-40B4-BE49-F238E27FC236}">
                      <a16:creationId xmlns:a16="http://schemas.microsoft.com/office/drawing/2014/main" id="{9D7024BF-2DC3-D7B1-B93C-EBA291630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8">
                  <a:extLst>
                    <a:ext uri="{FF2B5EF4-FFF2-40B4-BE49-F238E27FC236}">
                      <a16:creationId xmlns:a16="http://schemas.microsoft.com/office/drawing/2014/main" id="{88816FF2-2F6C-6565-654E-CF44E15557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9">
                <a:extLst>
                  <a:ext uri="{FF2B5EF4-FFF2-40B4-BE49-F238E27FC236}">
                    <a16:creationId xmlns:a16="http://schemas.microsoft.com/office/drawing/2014/main" id="{A5866BCA-0D35-C658-3324-5742B47758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68415F9F-36F2-7D21-61B4-A4B662F71A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E8414FCE-A57F-32AE-DF47-BEA0E366BD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62E6BC9-E260-A2C3-6696-23A375CCE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8" name="Rectangle 20">
                  <a:extLst>
                    <a:ext uri="{FF2B5EF4-FFF2-40B4-BE49-F238E27FC236}">
                      <a16:creationId xmlns:a16="http://schemas.microsoft.com/office/drawing/2014/main" id="{2BA3B602-9749-7343-3131-104F5A7C64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B944F971-0603-5C7C-1FFF-AB8A59690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" name="Group 15">
                <a:extLst>
                  <a:ext uri="{FF2B5EF4-FFF2-40B4-BE49-F238E27FC236}">
                    <a16:creationId xmlns:a16="http://schemas.microsoft.com/office/drawing/2014/main" id="{05A0D26D-0B0E-D2BD-F656-851784DA92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29F2A68B-C4A8-8848-1F90-21E7E2639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1F765B6B-40D8-BA97-5150-D263C0BF18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" name="Rectangle 20">
                <a:extLst>
                  <a:ext uri="{FF2B5EF4-FFF2-40B4-BE49-F238E27FC236}">
                    <a16:creationId xmlns:a16="http://schemas.microsoft.com/office/drawing/2014/main" id="{994FCB47-852C-5FBE-23A4-06666BBA6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10" name="Rectangle 19458">
              <a:extLst>
                <a:ext uri="{FF2B5EF4-FFF2-40B4-BE49-F238E27FC236}">
                  <a16:creationId xmlns:a16="http://schemas.microsoft.com/office/drawing/2014/main" id="{D1FDD700-91B7-623E-6007-EFB868361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781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1BE8D-8C39-A608-45B0-2E181091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242F7A9-CD4B-50FB-A7D4-E86EABDD2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9624"/>
            <a:ext cx="6221412" cy="816150"/>
          </a:xfrm>
        </p:spPr>
        <p:txBody>
          <a:bodyPr/>
          <a:lstStyle/>
          <a:p>
            <a:r>
              <a:rPr lang="en-US" sz="2800" dirty="0"/>
              <a:t>Material Compatibility: Single-Phase Immersion Cooling (Fluorochemicals)</a:t>
            </a:r>
            <a:endParaRPr lang="en-IN" altLang="en-US" sz="2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180C29-45AE-F717-2565-65943DD7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8538"/>
            <a:ext cx="8397875" cy="4953000"/>
          </a:xfrm>
        </p:spPr>
        <p:txBody>
          <a:bodyPr/>
          <a:lstStyle/>
          <a:p>
            <a:r>
              <a:rPr lang="en-US" sz="2400" dirty="0"/>
              <a:t>Most organic polymers used in the fabrication of modern electronics are hydrocarbons in nature.</a:t>
            </a:r>
          </a:p>
          <a:p>
            <a:r>
              <a:rPr lang="en-US" sz="2400" dirty="0"/>
              <a:t>Hydrocarbon based cooling fluid will have natural affinity or solvency of casings etc.</a:t>
            </a:r>
          </a:p>
          <a:p>
            <a:r>
              <a:rPr lang="en-US" sz="2400" dirty="0"/>
              <a:t>Fluorochemical fluids have virtually no affinity or solvency for them. </a:t>
            </a:r>
          </a:p>
          <a:p>
            <a:r>
              <a:rPr lang="en-US" sz="2400" dirty="0"/>
              <a:t>Clean fluorochemical fluids show excellent compatibility by traditional material compatibility tests.</a:t>
            </a:r>
          </a:p>
          <a:p>
            <a:r>
              <a:rPr lang="en-US" sz="2400" dirty="0"/>
              <a:t>In real world immersion cooling applications, the fluorochemicals will become contaminated with hydrocarbons such as dioctyl phthalate (DOP).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8193AA-7E9D-6807-0D2D-1D25DC1075BF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0F29D0FA-2681-64E8-602F-5215078ADE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779F671E-5F94-954E-E425-C673013D40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8" name="Rectangle 7">
                  <a:extLst>
                    <a:ext uri="{FF2B5EF4-FFF2-40B4-BE49-F238E27FC236}">
                      <a16:creationId xmlns:a16="http://schemas.microsoft.com/office/drawing/2014/main" id="{A93D736B-4889-182D-647B-61043FFDD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8">
                  <a:extLst>
                    <a:ext uri="{FF2B5EF4-FFF2-40B4-BE49-F238E27FC236}">
                      <a16:creationId xmlns:a16="http://schemas.microsoft.com/office/drawing/2014/main" id="{E881C105-C455-9A21-FFDD-87D4944ED7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">
                <a:extLst>
                  <a:ext uri="{FF2B5EF4-FFF2-40B4-BE49-F238E27FC236}">
                    <a16:creationId xmlns:a16="http://schemas.microsoft.com/office/drawing/2014/main" id="{844B171C-9CAC-282A-B6EA-6A43725C86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6512D542-D9DB-7012-F943-F0EC30870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6973E698-14EC-8AE1-DCAA-28F6AC0D0B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E99900C-0041-51CE-A215-C50A57211C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619F9984-B93F-29F7-742A-034CA0B0B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40CA96A1-2916-1705-DECE-9DB759D497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C4C8449A-A9A0-3C1D-36F6-ABC3C3A830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2BA840D3-6265-4BAE-3899-0BDA019C9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F94944E-487C-41AF-446D-5E1E342DC8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Rectangle 20">
                <a:extLst>
                  <a:ext uri="{FF2B5EF4-FFF2-40B4-BE49-F238E27FC236}">
                    <a16:creationId xmlns:a16="http://schemas.microsoft.com/office/drawing/2014/main" id="{FA0C7C83-E6F4-5C48-5989-6E8CDE771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32DF3F6-79A6-5D89-D000-CAEAC7A31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558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7E6A1-1D6A-CC6E-7ECF-4EAED6AC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B408166-1CBF-77D0-27BE-E5ED91F13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9624"/>
            <a:ext cx="6221412" cy="816150"/>
          </a:xfrm>
        </p:spPr>
        <p:txBody>
          <a:bodyPr/>
          <a:lstStyle/>
          <a:p>
            <a:r>
              <a:rPr lang="en-US" sz="2800" dirty="0"/>
              <a:t>Material Compatibility: Single-Phase Immersion Cooling (Fluorochemicals)</a:t>
            </a:r>
            <a:endParaRPr lang="en-IN" altLang="en-US" sz="2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898955-8B98-1457-C748-624765C8A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16269"/>
            <a:ext cx="8670925" cy="4953000"/>
          </a:xfrm>
        </p:spPr>
        <p:txBody>
          <a:bodyPr/>
          <a:lstStyle/>
          <a:p>
            <a:r>
              <a:rPr lang="en-US" sz="2400" dirty="0"/>
              <a:t>Polyvinyl chloride (PVC) wire insulation or silicone oils extracted from silicone polymers, solder flux, or thermal interface materials are susceptible. </a:t>
            </a:r>
          </a:p>
          <a:p>
            <a:r>
              <a:rPr lang="en-US" sz="2400" dirty="0"/>
              <a:t>As the fluorochemical has very little solvency for these hydrocarbon contaminants, it is easily saturated with them at concentrations of only a few parts per million. </a:t>
            </a:r>
          </a:p>
          <a:p>
            <a:r>
              <a:rPr lang="en-US" sz="2400" dirty="0"/>
              <a:t>This also means that the fluorochemicals readily give up these hydrocarbon contaminants to other materials that have an affinity for them. </a:t>
            </a:r>
          </a:p>
          <a:p>
            <a:r>
              <a:rPr lang="en-US" sz="2400" dirty="0"/>
              <a:t>This may may lead to swelling of a hydrocarbon polymer as it absorbs material extracted from another hydrocarbon polymer known as “secondary incompatibility”.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AD622FD-9D24-46FD-8F67-6C3A35329EB3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D89D02D0-7752-FD8F-E6B9-7C5652B7CE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5" name="Group 6">
                <a:extLst>
                  <a:ext uri="{FF2B5EF4-FFF2-40B4-BE49-F238E27FC236}">
                    <a16:creationId xmlns:a16="http://schemas.microsoft.com/office/drawing/2014/main" id="{CE6A0CA2-2C47-436A-0D92-358F73F63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8" name="Rectangle 7">
                  <a:extLst>
                    <a:ext uri="{FF2B5EF4-FFF2-40B4-BE49-F238E27FC236}">
                      <a16:creationId xmlns:a16="http://schemas.microsoft.com/office/drawing/2014/main" id="{4FB2A0DF-8B65-A809-61DA-A45A7D9AD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8">
                  <a:extLst>
                    <a:ext uri="{FF2B5EF4-FFF2-40B4-BE49-F238E27FC236}">
                      <a16:creationId xmlns:a16="http://schemas.microsoft.com/office/drawing/2014/main" id="{6A1B432D-A594-614C-4493-A295118999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" name="Group 9">
                <a:extLst>
                  <a:ext uri="{FF2B5EF4-FFF2-40B4-BE49-F238E27FC236}">
                    <a16:creationId xmlns:a16="http://schemas.microsoft.com/office/drawing/2014/main" id="{2A25892B-03E0-4D92-026E-2C1CED47B6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83EC154-41A1-14BC-0BA2-9675E7082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A2E1C574-8510-B0FA-CB5E-4CE2AB2330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EC079C4-CA8A-F4A4-4194-87F2719ED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D4054570-6804-CBBB-77E1-4B2292A45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E164D775-7041-93AF-E97F-B31FEDAD51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0EA85FE-EF58-B1DB-E742-056F669D6B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AEDB39F6-CE09-153B-D729-9FDB34EB2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F366F6BF-0040-3751-33ED-ECDC67CCDD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Rectangle 20">
                <a:extLst>
                  <a:ext uri="{FF2B5EF4-FFF2-40B4-BE49-F238E27FC236}">
                    <a16:creationId xmlns:a16="http://schemas.microsoft.com/office/drawing/2014/main" id="{718C34BE-A4A9-681D-11E1-935B38166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6C31FCA5-4CE8-6054-0FE1-E36BD454E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654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9F207-A6B3-B117-C921-929046FE9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51950BF-55DA-653B-C9D4-4EA45395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9624"/>
            <a:ext cx="6221412" cy="816150"/>
          </a:xfrm>
        </p:spPr>
        <p:txBody>
          <a:bodyPr/>
          <a:lstStyle/>
          <a:p>
            <a:r>
              <a:rPr lang="en-US" sz="2800" dirty="0"/>
              <a:t>Material Compatibility: Single-Phase Immersion Cooling (Fluorochemicals)</a:t>
            </a:r>
            <a:endParaRPr lang="en-IN" altLang="en-US" sz="2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B7BE708-4F04-5099-EBC4-928936634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686799" cy="3749675"/>
          </a:xfrm>
        </p:spPr>
        <p:txBody>
          <a:bodyPr/>
          <a:lstStyle/>
          <a:p>
            <a:r>
              <a:rPr lang="en-US" sz="2400" dirty="0"/>
              <a:t>This due to the fact that the fluorochemical merely acts as a contaminant vector. </a:t>
            </a:r>
          </a:p>
          <a:p>
            <a:r>
              <a:rPr lang="en-US" sz="2400" dirty="0"/>
              <a:t>Effects on the performance of either the source or sink of a contaminant are rare. </a:t>
            </a:r>
          </a:p>
          <a:p>
            <a:r>
              <a:rPr lang="en-US" sz="2400" dirty="0"/>
              <a:t>Leaching out of plasticizers from CAT6 network cables will make the jacket stiffer but will not affect the functionality of the cable. </a:t>
            </a:r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Soxhlet extraction compatibility test</a:t>
            </a:r>
            <a:r>
              <a:rPr lang="en-US" sz="2400" dirty="0"/>
              <a:t> is intended to quantify compatibility and certify the coolants which generate  extractable materials &lt;2% are considered as good compatibility.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64F4DE-B817-2255-8CB4-C75341480DD2}"/>
              </a:ext>
            </a:extLst>
          </p:cNvPr>
          <p:cNvSpPr txBox="1"/>
          <p:nvPr/>
        </p:nvSpPr>
        <p:spPr>
          <a:xfrm>
            <a:off x="441489" y="5375701"/>
            <a:ext cx="8455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Read: https://www.opencompute.org/documents/design-guidelines-for-immersion-cooled-it-equipment-revision-1-01-pdf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F2E1EE-49F8-E44D-0519-5702E1695871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9DFDFA6C-3F81-BBCC-5C06-A49F7C9D65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0FEFF1EA-5D2F-416C-80BA-E0CFC29DAB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6C287B8C-4C20-5504-E22D-D8606C8255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BA39BD19-F969-9860-50AF-EA5D289B8F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ED69B6B-7BE3-DFA9-851B-334186D02B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E0A4D63-9654-6478-F48F-15426976F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E8B73417-DF59-2E58-D492-5B184AC4B3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5EF3D9A0-A16A-4CBB-90CD-F940336D0F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BE27F406-77C1-1AE5-A825-4D8DE51A33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DBABCA2D-E518-BB56-568E-09B0B8481D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E02C8E84-6FF1-A2A3-3455-14DFA2E758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64ED819F-1623-77EF-0D1D-4F2608789C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D916663-FF42-4A84-F488-BD3BA6DE5B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1AAB616B-FB7C-78A9-0115-882303896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8AEDEEA0-5B50-605F-9ED9-F79E5EB71D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906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D744E-447F-8E28-A525-395B48380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599C789-F333-7E9C-FF3F-F80BD759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Thermal Design </a:t>
            </a:r>
            <a:endParaRPr lang="en-IN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880EBE-1470-2E0D-7380-755E81579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8836"/>
            <a:ext cx="8702675" cy="5211964"/>
          </a:xfrm>
        </p:spPr>
        <p:txBody>
          <a:bodyPr/>
          <a:lstStyle/>
          <a:p>
            <a:r>
              <a:rPr lang="en-US" sz="2400" dirty="0"/>
              <a:t>In single-phase immersion, to generate optimal and efficient cooling one maximizes the flow rate through the heat sink and over hot components with the strictest cooling requirements. </a:t>
            </a:r>
          </a:p>
          <a:p>
            <a:r>
              <a:rPr lang="en-US" sz="2400" dirty="0"/>
              <a:t>The dielectric fluids are more viscous than air, which makes the generation of a turbulent flow is more challenging. </a:t>
            </a:r>
          </a:p>
          <a:p>
            <a:r>
              <a:rPr lang="en-US" sz="2400" dirty="0"/>
              <a:t>There are opportunities for enhancement by generating an unsteady versus a steady laminar flow. </a:t>
            </a:r>
          </a:p>
          <a:p>
            <a:r>
              <a:rPr lang="en-US" sz="2400" dirty="0"/>
              <a:t>The unsteady flow may assist with breaking up the thermal boundary layer and therefore enhancing the heat transfer capabilities. </a:t>
            </a:r>
          </a:p>
          <a:p>
            <a:r>
              <a:rPr lang="en-US" sz="2400" dirty="0"/>
              <a:t>Importantly, a flow is generated by natural convection in immersion, but heat still needs to be extracted from the immersion solution.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CC1070-67EE-7924-E716-AB9C4481FEFF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4" name="Group 9">
              <a:extLst>
                <a:ext uri="{FF2B5EF4-FFF2-40B4-BE49-F238E27FC236}">
                  <a16:creationId xmlns:a16="http://schemas.microsoft.com/office/drawing/2014/main" id="{4570065E-AC8E-4945-E2EF-A58CC20726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6" name="Group 6">
                <a:extLst>
                  <a:ext uri="{FF2B5EF4-FFF2-40B4-BE49-F238E27FC236}">
                    <a16:creationId xmlns:a16="http://schemas.microsoft.com/office/drawing/2014/main" id="{B4B7EC35-20CD-A15B-A835-727C2EDB67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8" name="Rectangle 7">
                  <a:extLst>
                    <a:ext uri="{FF2B5EF4-FFF2-40B4-BE49-F238E27FC236}">
                      <a16:creationId xmlns:a16="http://schemas.microsoft.com/office/drawing/2014/main" id="{9254AB4F-5702-A277-3277-620502FBF0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8">
                  <a:extLst>
                    <a:ext uri="{FF2B5EF4-FFF2-40B4-BE49-F238E27FC236}">
                      <a16:creationId xmlns:a16="http://schemas.microsoft.com/office/drawing/2014/main" id="{D9F974D3-C2C5-9C51-C66D-1894759EDD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9">
                <a:extLst>
                  <a:ext uri="{FF2B5EF4-FFF2-40B4-BE49-F238E27FC236}">
                    <a16:creationId xmlns:a16="http://schemas.microsoft.com/office/drawing/2014/main" id="{BB5EE7F8-3A03-51AC-54A1-ADBC41CD4B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19EE253-8C91-B5BA-2673-A8A42BCF59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AE895F3C-A3A2-8BB9-5E83-5976FA41B2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2299C8CE-F725-BA3F-B673-3BBC1B2AD2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C0AD9217-8AE6-64E7-990A-163EAFD9B6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3DF0E73D-796E-55F3-61D0-ACA0BB0F33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1ED94A8B-CE50-F606-2D17-862FD66428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C6C85C4-C2C3-1CFC-29E3-1BDA36B6A8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742AC271-8B8F-8208-0F6B-4732E6F87D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" name="Rectangle 20">
                <a:extLst>
                  <a:ext uri="{FF2B5EF4-FFF2-40B4-BE49-F238E27FC236}">
                    <a16:creationId xmlns:a16="http://schemas.microsoft.com/office/drawing/2014/main" id="{DCADE3BE-0241-DCEA-5C0D-B9A85C30A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AE051444-B6B7-93ED-6B6D-3861C0F29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679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0883C-2458-C8BD-95DE-894F2ECC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B5964FB-6D5C-D4E4-0792-85BB623B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Heat transfer optimization </a:t>
            </a:r>
            <a:endParaRPr lang="en-IN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BDDD70-EE7B-1304-32FC-DCDE3F26C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8836"/>
            <a:ext cx="8702675" cy="2107442"/>
          </a:xfrm>
        </p:spPr>
        <p:txBody>
          <a:bodyPr/>
          <a:lstStyle/>
          <a:p>
            <a:r>
              <a:rPr lang="en-US" sz="2400" dirty="0"/>
              <a:t>Central Limit Theorem: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accent2"/>
                </a:solidFill>
              </a:rPr>
              <a:t>Whatever may be the method of heat transfer, high power components such as a GPU or CPU will run much more effectively at lower component temperatures. </a:t>
            </a:r>
          </a:p>
          <a:p>
            <a:r>
              <a:rPr lang="en-US" sz="2400" dirty="0"/>
              <a:t>Heat transfer enhancement is necessary around these vital devices.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DBF46-7A26-305A-B3FC-6B3531ED4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00" y="3257306"/>
            <a:ext cx="8397875" cy="322084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5CB87F2-E96E-2B24-8E66-4931EBF650D2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22ABECC0-6D81-AF34-2BE3-CCCF4177A3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D7B80FAD-14FC-2C4A-31AB-8F2343F44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20" name="Rectangle 7">
                  <a:extLst>
                    <a:ext uri="{FF2B5EF4-FFF2-40B4-BE49-F238E27FC236}">
                      <a16:creationId xmlns:a16="http://schemas.microsoft.com/office/drawing/2014/main" id="{D3C2CF28-67F2-A414-B28D-008A650CED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E11D8BB2-1553-9263-64B9-B940B14A58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25567CF-9B50-D1B8-7047-3585A3C146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C5CEDEDF-FF97-EFEF-98AF-7146E814E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909928C1-2D42-B67D-D1CD-BF7B64E48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08DBB918-DACC-E605-0243-54DE719B2E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BA421E84-66F8-BB62-967A-C1B1190767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17145048-3D3C-F78B-FB24-6C1DD6EA30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8244CDEB-CECC-0AC5-5DD2-5504873D84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B6AA7E05-227D-2742-64BF-A0786AEEC0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312293A-6D30-C375-2AD0-13FD2CDD0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2DC84840-78B4-0F72-8F1C-2F0D346EB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313B7C96-34BD-E559-E756-686832DE3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901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C2C0-4BA8-6A35-5386-77CB2755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sz="2800" dirty="0"/>
              <a:t>Variation in the number of transistors, maximum heat flow and heat flux of an electronic chip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2F1125-2374-5423-6122-0E98C901E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219200"/>
            <a:ext cx="7772400" cy="5339489"/>
          </a:xfrm>
        </p:spPr>
      </p:pic>
      <p:grpSp>
        <p:nvGrpSpPr>
          <p:cNvPr id="20" name="Group 9">
            <a:extLst>
              <a:ext uri="{FF2B5EF4-FFF2-40B4-BE49-F238E27FC236}">
                <a16:creationId xmlns:a16="http://schemas.microsoft.com/office/drawing/2014/main" id="{70FA0C16-CDBB-5737-3C03-48C33CA41F3C}"/>
              </a:ext>
            </a:extLst>
          </p:cNvPr>
          <p:cNvGrpSpPr>
            <a:grpSpLocks/>
          </p:cNvGrpSpPr>
          <p:nvPr/>
        </p:nvGrpSpPr>
        <p:grpSpPr bwMode="auto">
          <a:xfrm>
            <a:off x="0" y="38100"/>
            <a:ext cx="9144000" cy="6819900"/>
            <a:chOff x="48" y="9"/>
            <a:chExt cx="5678" cy="4296"/>
          </a:xfrm>
        </p:grpSpPr>
        <p:grpSp>
          <p:nvGrpSpPr>
            <p:cNvPr id="21" name="Group 6">
              <a:extLst>
                <a:ext uri="{FF2B5EF4-FFF2-40B4-BE49-F238E27FC236}">
                  <a16:creationId xmlns:a16="http://schemas.microsoft.com/office/drawing/2014/main" id="{318D8C6F-7267-606C-FB32-98E8238E8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A454489E-D8D5-743C-9421-D4622F9A0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Rectangle 8">
                <a:extLst>
                  <a:ext uri="{FF2B5EF4-FFF2-40B4-BE49-F238E27FC236}">
                    <a16:creationId xmlns:a16="http://schemas.microsoft.com/office/drawing/2014/main" id="{B71EA279-93DA-3A24-3ABE-9089E545C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9">
              <a:extLst>
                <a:ext uri="{FF2B5EF4-FFF2-40B4-BE49-F238E27FC236}">
                  <a16:creationId xmlns:a16="http://schemas.microsoft.com/office/drawing/2014/main" id="{2FD6EFD0-9FE7-5527-A2CE-736EDFACEB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30" name="Rectangle 10">
                <a:extLst>
                  <a:ext uri="{FF2B5EF4-FFF2-40B4-BE49-F238E27FC236}">
                    <a16:creationId xmlns:a16="http://schemas.microsoft.com/office/drawing/2014/main" id="{CEDE8255-58A4-43CE-42EB-456A29C3B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Rectangle 11">
                <a:extLst>
                  <a:ext uri="{FF2B5EF4-FFF2-40B4-BE49-F238E27FC236}">
                    <a16:creationId xmlns:a16="http://schemas.microsoft.com/office/drawing/2014/main" id="{41179CC3-43E3-D91A-98AA-DCE5D8D5B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roup 12">
              <a:extLst>
                <a:ext uri="{FF2B5EF4-FFF2-40B4-BE49-F238E27FC236}">
                  <a16:creationId xmlns:a16="http://schemas.microsoft.com/office/drawing/2014/main" id="{E2C1FBF8-6C8D-E7A4-D98C-B3EC040E22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28" name="Rectangle 20">
                <a:extLst>
                  <a:ext uri="{FF2B5EF4-FFF2-40B4-BE49-F238E27FC236}">
                    <a16:creationId xmlns:a16="http://schemas.microsoft.com/office/drawing/2014/main" id="{64FE5570-194A-2F07-4A6C-64B023731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E7EBFE19-D76A-6DF1-67D4-2DD12B80F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Group 15">
              <a:extLst>
                <a:ext uri="{FF2B5EF4-FFF2-40B4-BE49-F238E27FC236}">
                  <a16:creationId xmlns:a16="http://schemas.microsoft.com/office/drawing/2014/main" id="{4DA4DF87-7C1E-7A5E-4D11-6AD932D56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26" name="Rectangle 16">
                <a:extLst>
                  <a:ext uri="{FF2B5EF4-FFF2-40B4-BE49-F238E27FC236}">
                    <a16:creationId xmlns:a16="http://schemas.microsoft.com/office/drawing/2014/main" id="{E79C5B31-4FB2-B3E3-119E-6B0A06B12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Rectangle 17">
                <a:extLst>
                  <a:ext uri="{FF2B5EF4-FFF2-40B4-BE49-F238E27FC236}">
                    <a16:creationId xmlns:a16="http://schemas.microsoft.com/office/drawing/2014/main" id="{EBAF8FEB-9BC2-B76E-1E35-B8A6D19CA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204A6CCE-CD3D-CB70-CD55-9D4816E4C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34" name="Rectangle 19458">
            <a:extLst>
              <a:ext uri="{FF2B5EF4-FFF2-40B4-BE49-F238E27FC236}">
                <a16:creationId xmlns:a16="http://schemas.microsoft.com/office/drawing/2014/main" id="{62E0EFB2-65B0-F102-73BC-010B0CA83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37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87B34-1F3B-7139-4646-319AE90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FF90E32-5E04-CB34-4CEB-F7AFB8D5D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131" y="266700"/>
            <a:ext cx="6248400" cy="800100"/>
          </a:xfrm>
        </p:spPr>
        <p:txBody>
          <a:bodyPr/>
          <a:lstStyle/>
          <a:p>
            <a:r>
              <a:rPr lang="en-US" sz="2800" dirty="0"/>
              <a:t>Trend of chip and High-power Rack heat Flux</a:t>
            </a:r>
            <a:endParaRPr lang="en-IN" altLang="en-US" sz="2800" dirty="0"/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DDCF4D28-2668-4947-02C8-8379CF1BE6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76357C5E-B127-469B-AC58-63C43F696D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E7744E82-5B74-0B24-6525-34155260A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CF653FBC-E4AC-D7D2-F0D5-043B319F4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71682D25-E591-6E83-E623-7A293CB44B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232E84E6-BE89-9399-A464-8697BE9E9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6683BABC-2F41-BE88-2C4B-20F1F8AF7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78E484E6-884A-DD25-7AEA-AE6DC42FF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9AB074E0-3A73-BC68-F636-CEB717DC9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5C7B7F39-4584-2DC2-70CB-ADD91A59D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A759BEB2-57C2-A853-991A-896CFD735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F7481FE1-80AE-2019-85EF-283033089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1552A7ED-761D-19A0-29A9-5653B0469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5086F77E-885E-275A-F299-B29BBF3B1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7B2E0FC2-3A5D-7AA0-C10B-226294F68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0FEFDF-691D-43C0-76BD-A33FB155F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066800"/>
            <a:ext cx="1371600" cy="55970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6DF043-CF0A-B245-2505-2B73E40A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524000"/>
            <a:ext cx="381000" cy="2133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6506E1-45D1-0094-231A-A072A5BDF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733800"/>
            <a:ext cx="533432" cy="26449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F62A06-FCB7-82FB-9D03-16340E9411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5400" y="1590503"/>
            <a:ext cx="2819400" cy="24911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9E32CBF-4919-6CC8-2807-E4C26AE445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3344592"/>
            <a:ext cx="3048202" cy="28276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1D498C-29C4-3E8D-75D4-4C06A83798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799" y="4190893"/>
            <a:ext cx="3930869" cy="20688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8F5D47-02AA-5E7C-1CDE-690647BFAF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7800" y="1357312"/>
            <a:ext cx="3530009" cy="187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2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9FE04-5970-ADF3-2D2F-811E70033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38AB5AB-DD8D-3B34-C136-4683F2265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131" y="176213"/>
            <a:ext cx="6248400" cy="800100"/>
          </a:xfrm>
        </p:spPr>
        <p:txBody>
          <a:bodyPr/>
          <a:lstStyle/>
          <a:p>
            <a:r>
              <a:rPr lang="en-IN" altLang="en-US" sz="2800" dirty="0"/>
              <a:t>SPIC Model: </a:t>
            </a:r>
            <a:r>
              <a:rPr lang="en-US" sz="2800" dirty="0"/>
              <a:t>Natural convection</a:t>
            </a:r>
            <a:endParaRPr lang="en-IN" altLang="en-US" sz="2800" dirty="0"/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605E4D4C-6579-6353-6848-31A4FA9F611C}"/>
              </a:ext>
            </a:extLst>
          </p:cNvPr>
          <p:cNvGrpSpPr>
            <a:grpSpLocks/>
          </p:cNvGrpSpPr>
          <p:nvPr/>
        </p:nvGrpSpPr>
        <p:grpSpPr bwMode="auto">
          <a:xfrm>
            <a:off x="0" y="3810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991F2C8F-1600-A4AC-D2EE-2E62EC8E80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03DFFCC2-DB38-3E21-7C7C-1296BD74B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08AC7B61-DE72-22EB-0361-7F21F7C99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E5889BA0-4ACC-12FE-4C8A-AAAB9D1C16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5B40AF1B-4995-3650-DA8E-C0B1DCB6A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99E39D70-78EC-E7C3-2D40-BDA72AE7C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7AF3161F-E291-4F01-A77D-62A31CD2EF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A9EA1DC0-60AD-AAD4-43A3-AC430EB7C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C642156A-26BE-C825-6B5B-976DA3636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F427DDC8-B607-AEC7-D739-66143DB919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2FDBAD6C-A53E-02F3-76FF-CE9F72758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2CCF716B-C2D9-8B72-C3D5-0C04364E2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C0495BE9-820A-4C5F-EB55-2CFADB23B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E3A07A6F-3046-3084-8C73-07D8B21FE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2A2567-E2EF-2439-E5FA-F67981907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2454"/>
            <a:ext cx="6153583" cy="5002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68AD3-2E35-DA73-94A1-EBA9E957AEF1}"/>
              </a:ext>
            </a:extLst>
          </p:cNvPr>
          <p:cNvSpPr txBox="1"/>
          <p:nvPr/>
        </p:nvSpPr>
        <p:spPr>
          <a:xfrm>
            <a:off x="4351284" y="4602540"/>
            <a:ext cx="4792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constrained flow mode: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flow conditions are influenced solely by the inlets, outlets, and the internal structure of the server.</a:t>
            </a:r>
          </a:p>
        </p:txBody>
      </p:sp>
    </p:spTree>
    <p:extLst>
      <p:ext uri="{BB962C8B-B14F-4D97-AF65-F5344CB8AC3E}">
        <p14:creationId xmlns:p14="http://schemas.microsoft.com/office/powerpoint/2010/main" val="102133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0DB70-FEEA-C485-4C85-F23755172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4C1F595-464C-9A64-F4B1-223D4D0C2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131" y="176213"/>
            <a:ext cx="6248400" cy="800100"/>
          </a:xfrm>
        </p:spPr>
        <p:txBody>
          <a:bodyPr/>
          <a:lstStyle/>
          <a:p>
            <a:r>
              <a:rPr lang="en-IN" altLang="en-US" sz="2800" dirty="0"/>
              <a:t>SPIC</a:t>
            </a:r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DD874765-9B29-7259-E22A-03757EEBE8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19900"/>
            <a:chOff x="48" y="9"/>
            <a:chExt cx="5678" cy="4296"/>
          </a:xfrm>
        </p:grpSpPr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20E860BB-4EFC-8503-F9DF-30B9F0972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8209" name="Rectangle 7">
                <a:extLst>
                  <a:ext uri="{FF2B5EF4-FFF2-40B4-BE49-F238E27FC236}">
                    <a16:creationId xmlns:a16="http://schemas.microsoft.com/office/drawing/2014/main" id="{1FD7B24C-37F6-D523-B403-E262CB646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10" name="Rectangle 8">
                <a:extLst>
                  <a:ext uri="{FF2B5EF4-FFF2-40B4-BE49-F238E27FC236}">
                    <a16:creationId xmlns:a16="http://schemas.microsoft.com/office/drawing/2014/main" id="{F24AB465-BAD1-A65E-99B6-2C2340C46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199" name="Group 9">
              <a:extLst>
                <a:ext uri="{FF2B5EF4-FFF2-40B4-BE49-F238E27FC236}">
                  <a16:creationId xmlns:a16="http://schemas.microsoft.com/office/drawing/2014/main" id="{3619A831-F42E-A77D-F2FE-3F018A1241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8207" name="Rectangle 10">
                <a:extLst>
                  <a:ext uri="{FF2B5EF4-FFF2-40B4-BE49-F238E27FC236}">
                    <a16:creationId xmlns:a16="http://schemas.microsoft.com/office/drawing/2014/main" id="{D70701E7-6D66-692F-79D9-D160EFEE7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8" name="Rectangle 11">
                <a:extLst>
                  <a:ext uri="{FF2B5EF4-FFF2-40B4-BE49-F238E27FC236}">
                    <a16:creationId xmlns:a16="http://schemas.microsoft.com/office/drawing/2014/main" id="{9B69C7F7-DB7B-201F-C7F4-1F7F51226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0" name="Group 12">
              <a:extLst>
                <a:ext uri="{FF2B5EF4-FFF2-40B4-BE49-F238E27FC236}">
                  <a16:creationId xmlns:a16="http://schemas.microsoft.com/office/drawing/2014/main" id="{5E79546D-ED17-443E-15E7-2033E346C7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8205" name="Rectangle 20">
                <a:extLst>
                  <a:ext uri="{FF2B5EF4-FFF2-40B4-BE49-F238E27FC236}">
                    <a16:creationId xmlns:a16="http://schemas.microsoft.com/office/drawing/2014/main" id="{1D0D493A-0817-7A01-AEA2-9B82504D3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6" name="Rectangle 21">
                <a:extLst>
                  <a:ext uri="{FF2B5EF4-FFF2-40B4-BE49-F238E27FC236}">
                    <a16:creationId xmlns:a16="http://schemas.microsoft.com/office/drawing/2014/main" id="{792447FB-F031-D102-EB23-AF97F40B1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201" name="Group 15">
              <a:extLst>
                <a:ext uri="{FF2B5EF4-FFF2-40B4-BE49-F238E27FC236}">
                  <a16:creationId xmlns:a16="http://schemas.microsoft.com/office/drawing/2014/main" id="{C2FE5D17-2C57-0010-51AB-4039A2DD78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" y="4212"/>
              <a:ext cx="5528" cy="86"/>
              <a:chOff x="96" y="4176"/>
              <a:chExt cx="5520" cy="144"/>
            </a:xfrm>
          </p:grpSpPr>
          <p:sp>
            <p:nvSpPr>
              <p:cNvPr id="8203" name="Rectangle 16">
                <a:extLst>
                  <a:ext uri="{FF2B5EF4-FFF2-40B4-BE49-F238E27FC236}">
                    <a16:creationId xmlns:a16="http://schemas.microsoft.com/office/drawing/2014/main" id="{CC6B3B00-F34A-6FE3-1FA3-9B131A2C8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  <p:sp>
            <p:nvSpPr>
              <p:cNvPr id="8204" name="Rectangle 17">
                <a:extLst>
                  <a:ext uri="{FF2B5EF4-FFF2-40B4-BE49-F238E27FC236}">
                    <a16:creationId xmlns:a16="http://schemas.microsoft.com/office/drawing/2014/main" id="{A44C3BD0-B620-7243-7274-5461F593C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0CEB5DC3-8743-991B-A225-A297238C9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681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IN"/>
            </a:p>
          </p:txBody>
        </p:sp>
      </p:grpSp>
      <p:pic>
        <p:nvPicPr>
          <p:cNvPr id="8196" name="Rectangle 19458">
            <a:extLst>
              <a:ext uri="{FF2B5EF4-FFF2-40B4-BE49-F238E27FC236}">
                <a16:creationId xmlns:a16="http://schemas.microsoft.com/office/drawing/2014/main" id="{A7371492-A54F-8F05-D727-75795B134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587276-0EA4-A070-B87F-0CF21670F570}"/>
              </a:ext>
            </a:extLst>
          </p:cNvPr>
          <p:cNvSpPr txBox="1"/>
          <p:nvPr/>
        </p:nvSpPr>
        <p:spPr>
          <a:xfrm>
            <a:off x="381000" y="2314252"/>
            <a:ext cx="8229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Due to superior thermophysical properties of liquids,  SPIC methods exhibit higher cooling performance compared to conventional Natural air-cooling methods</a:t>
            </a:r>
          </a:p>
        </p:txBody>
      </p:sp>
    </p:spTree>
    <p:extLst>
      <p:ext uri="{BB962C8B-B14F-4D97-AF65-F5344CB8AC3E}">
        <p14:creationId xmlns:p14="http://schemas.microsoft.com/office/powerpoint/2010/main" val="616000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E8247-21F2-D14F-7CD7-B7E741D54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6AB68CF-5641-5EE1-A9A6-CFA9B05B9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00" y="233566"/>
            <a:ext cx="6221412" cy="816150"/>
          </a:xfrm>
        </p:spPr>
        <p:txBody>
          <a:bodyPr/>
          <a:lstStyle/>
          <a:p>
            <a:r>
              <a:rPr lang="en-US" sz="2800" dirty="0"/>
              <a:t>Single phase immersion cooling liquids</a:t>
            </a:r>
            <a:endParaRPr lang="en-I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416EB3F-B1FA-47C2-94F2-DEEB86133C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2725" y="1447800"/>
                <a:ext cx="8702675" cy="4953000"/>
              </a:xfrm>
            </p:spPr>
            <p:txBody>
              <a:bodyPr/>
              <a:lstStyle/>
              <a:p>
                <a:r>
                  <a:rPr lang="en-US" sz="2400" dirty="0"/>
                  <a:t>Electronic fluorinated liquids:</a:t>
                </a:r>
              </a:p>
              <a:p>
                <a:r>
                  <a:rPr lang="en-US" sz="2400" dirty="0"/>
                  <a:t>One significant advantage of using fluorinated liquids as immersion cooling media is their markedly lower viscosity.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dirty="0"/>
              </a:p>
              <a:p>
                <a:r>
                  <a:rPr lang="en-US" sz="2400" dirty="0"/>
                  <a:t>The electronic fluorinated liquids used in SPIC primarily include </a:t>
                </a:r>
                <a:r>
                  <a:rPr lang="en-US" sz="2400" dirty="0" err="1"/>
                  <a:t>hydrofluoroethers</a:t>
                </a:r>
                <a:r>
                  <a:rPr lang="en-US" sz="2400" dirty="0"/>
                  <a:t> (HFEs) and perfluorocarbons (PFCs). </a:t>
                </a:r>
              </a:p>
              <a:p>
                <a:r>
                  <a:rPr lang="en-US" sz="2400" dirty="0"/>
                  <a:t>HFEs are environmentally friendly coolants with ozone-friendly properties and low Global Warming Potential (GWP).  </a:t>
                </a:r>
              </a:p>
              <a:p>
                <a:r>
                  <a:rPr lang="en-US" sz="2400" dirty="0"/>
                  <a:t>PFCs are potent greenhouse gases, with a GWP typically exceeding several thousand.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416EB3F-B1FA-47C2-94F2-DEEB86133C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725" y="1447800"/>
                <a:ext cx="8702675" cy="4953000"/>
              </a:xfrm>
              <a:blipFill>
                <a:blip r:embed="rId2"/>
                <a:stretch>
                  <a:fillRect l="-980" t="-9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8BA1AC7-C54E-B23B-8602-358BF6116D2A}"/>
              </a:ext>
            </a:extLst>
          </p:cNvPr>
          <p:cNvGrpSpPr/>
          <p:nvPr/>
        </p:nvGrpSpPr>
        <p:grpSpPr>
          <a:xfrm>
            <a:off x="0" y="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325EE61A-FCAC-3194-6533-7A80986BD9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B71D42D-C01B-E5E1-AD78-FC6DD3C39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D0607F91-E71E-5202-E863-9625D32A9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C46D5992-47CB-11ED-84C5-967AFABEE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7FBD2DA6-E688-AC60-81C5-0A91D9C80F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A2BDE0C2-F5E9-DF3D-5A3C-F9A38B4A87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84EF9BA6-8CD1-F893-39BE-963A8954C4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225936A-7BCA-2F6B-EE2E-22937314C2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F81E2F2F-CFBE-5EA7-B3F1-57C745082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783A29CB-B29D-4B9E-F3F7-98518B4EA3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B9BF3978-C99C-2560-F2FC-FD833BB4EF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CE4890FB-600F-BE93-A54B-E49DC9E3D0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1E5AA12E-AA0D-3431-46E2-9E1696E523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0A8F36F9-9040-710F-FF0E-AA5A231B0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A9E9420-5591-09C3-9901-53C229F8D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682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BA674-7A24-9811-8092-4321D807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0C0C9B9-C97D-EC90-6590-4FFA17C00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74450"/>
            <a:ext cx="6221412" cy="816150"/>
          </a:xfrm>
        </p:spPr>
        <p:txBody>
          <a:bodyPr/>
          <a:lstStyle/>
          <a:p>
            <a:r>
              <a:rPr lang="en-US" sz="2800" dirty="0"/>
              <a:t>Physicochemical properties of fluorocarbon coolants</a:t>
            </a:r>
            <a:endParaRPr lang="en-IN" altLang="en-US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2156795-C612-428D-7F8A-53B36F851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8053" y="1219199"/>
            <a:ext cx="6205041" cy="5300663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2052447-2D8B-B9AA-A658-3BD9F4FBCF8A}"/>
              </a:ext>
            </a:extLst>
          </p:cNvPr>
          <p:cNvGrpSpPr/>
          <p:nvPr/>
        </p:nvGrpSpPr>
        <p:grpSpPr>
          <a:xfrm>
            <a:off x="0" y="38100"/>
            <a:ext cx="9144000" cy="6819900"/>
            <a:chOff x="0" y="0"/>
            <a:chExt cx="9144000" cy="6819900"/>
          </a:xfrm>
        </p:grpSpPr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2216C92A-50F4-0C40-FE76-9A4D3F74D6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19900"/>
              <a:chOff x="48" y="9"/>
              <a:chExt cx="5678" cy="42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58E1771-5C2A-9E3B-A380-44B2F174F4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" y="9"/>
                <a:ext cx="86" cy="4296"/>
                <a:chOff x="0" y="-48"/>
                <a:chExt cx="144" cy="4368"/>
              </a:xfrm>
            </p:grpSpPr>
            <p:sp>
              <p:nvSpPr>
                <p:cNvPr id="19" name="Rectangle 7">
                  <a:extLst>
                    <a:ext uri="{FF2B5EF4-FFF2-40B4-BE49-F238E27FC236}">
                      <a16:creationId xmlns:a16="http://schemas.microsoft.com/office/drawing/2014/main" id="{E38AFE27-9B89-8CC5-DD0A-BBC04FAEB2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6CD185C7-29AB-ED45-AD18-9D0CBE1185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3B548D58-7F8D-6FC7-4B85-E4F0A418E2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40" y="9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E9556C90-9C0B-A8E6-0D55-E4B0DC5F6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86AAF0C-FF25-6F7F-0F1B-54AFEA3C3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7A7B2FEA-FA13-9002-C051-4FABEC927A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10"/>
                <a:ext cx="5528" cy="86"/>
                <a:chOff x="96" y="-48"/>
                <a:chExt cx="5520" cy="144"/>
              </a:xfrm>
            </p:grpSpPr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9B1DC033-2E99-0647-AF64-797EA8C3FA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D4566439-C9FA-147E-902B-D54821F450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7B6C470E-A5B9-EAB3-1538-D73B0DBFFC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" y="4212"/>
                <a:ext cx="5528" cy="86"/>
                <a:chOff x="96" y="4176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E6C357D6-DEFA-B99E-CCBA-D3EB8BAF46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6339D1FF-2032-08CF-2A99-4E2FF1BD54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Rectangle 20">
                <a:extLst>
                  <a:ext uri="{FF2B5EF4-FFF2-40B4-BE49-F238E27FC236}">
                    <a16:creationId xmlns:a16="http://schemas.microsoft.com/office/drawing/2014/main" id="{DF0A9C24-6846-134E-C8B7-932F03971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681"/>
                <a:ext cx="5472" cy="48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IN"/>
              </a:p>
            </p:txBody>
          </p: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4DBB5A2-3E64-C5B5-F6DF-AC50F5A59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C2D6C3A-269B-FE0C-090F-B2AB32AF655F}"/>
              </a:ext>
            </a:extLst>
          </p:cNvPr>
          <p:cNvSpPr txBox="1"/>
          <p:nvPr/>
        </p:nvSpPr>
        <p:spPr>
          <a:xfrm rot="1450444">
            <a:off x="5678991" y="1884733"/>
            <a:ext cx="297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Introduction of F atom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905E5A-1AD7-10FB-61B1-7DBCA94B351E}"/>
              </a:ext>
            </a:extLst>
          </p:cNvPr>
          <p:cNvSpPr txBox="1"/>
          <p:nvPr/>
        </p:nvSpPr>
        <p:spPr>
          <a:xfrm rot="19696672">
            <a:off x="162485" y="1755721"/>
            <a:ext cx="277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Introduction of Double bond/Ring Structure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4020FA-3FEF-DC2B-4875-89986479D98B}"/>
              </a:ext>
            </a:extLst>
          </p:cNvPr>
          <p:cNvSpPr txBox="1"/>
          <p:nvPr/>
        </p:nvSpPr>
        <p:spPr>
          <a:xfrm>
            <a:off x="2895600" y="3043535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Introduction of N atom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2860BE-8371-2994-F0BE-60B074BAFA45}"/>
              </a:ext>
            </a:extLst>
          </p:cNvPr>
          <p:cNvSpPr/>
          <p:nvPr/>
        </p:nvSpPr>
        <p:spPr bwMode="auto">
          <a:xfrm>
            <a:off x="3276600" y="3429000"/>
            <a:ext cx="411480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A886C4-EE71-AD87-9C94-618C7048ECF4}"/>
              </a:ext>
            </a:extLst>
          </p:cNvPr>
          <p:cNvSpPr/>
          <p:nvPr/>
        </p:nvSpPr>
        <p:spPr bwMode="auto">
          <a:xfrm>
            <a:off x="990600" y="4479131"/>
            <a:ext cx="6472494" cy="21169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" grpId="0" animBg="1"/>
      <p:bldP spid="24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5767</TotalTime>
  <Words>1297</Words>
  <Application>Microsoft Office PowerPoint</Application>
  <PresentationFormat>On-screen Show (4:3)</PresentationFormat>
  <Paragraphs>140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Calibri</vt:lpstr>
      <vt:lpstr>Cambria Math</vt:lpstr>
      <vt:lpstr>CommercialScript BT</vt:lpstr>
      <vt:lpstr>roboto</vt:lpstr>
      <vt:lpstr>Tempus Sans ITC</vt:lpstr>
      <vt:lpstr>Times New Roman</vt:lpstr>
      <vt:lpstr>Viner Hand ITC</vt:lpstr>
      <vt:lpstr>Wingdings</vt:lpstr>
      <vt:lpstr>Blank Presentation</vt:lpstr>
      <vt:lpstr>Heatsinks for Natural Convection Cooling of Electronics</vt:lpstr>
      <vt:lpstr>Exotic Fluid Devices</vt:lpstr>
      <vt:lpstr>Heatsinks for Natural Convection Cooling</vt:lpstr>
      <vt:lpstr>Heatsinks for Natural Convection Cooling</vt:lpstr>
      <vt:lpstr>New Device: Natural Convection Analysis</vt:lpstr>
      <vt:lpstr>New Device: Natural Convection Analysis</vt:lpstr>
      <vt:lpstr>New Device: Natural Convection Analysis</vt:lpstr>
      <vt:lpstr>Nusselt Number Correlation for Natural Convection in a U-Channel</vt:lpstr>
      <vt:lpstr>Effect of Number of Fins: Natural Convection Analysis</vt:lpstr>
      <vt:lpstr>PowerPoint Presentation</vt:lpstr>
      <vt:lpstr>PowerPoint Presentation</vt:lpstr>
      <vt:lpstr>Experimental Investigation</vt:lpstr>
      <vt:lpstr>Experimental Investigation</vt:lpstr>
      <vt:lpstr>Experimental Investigations</vt:lpstr>
      <vt:lpstr>NC Heat Sinks for High Power Electronics</vt:lpstr>
      <vt:lpstr>Limiting Capacity of NC Heat Sinks</vt:lpstr>
      <vt:lpstr>Typical heat transfer coefficients for NC with dielectric Liquids</vt:lpstr>
      <vt:lpstr>NC Heatsinks in Liquids</vt:lpstr>
      <vt:lpstr>Main Design Steps in Immersion Cooling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Components to Check for Compatibility &amp; Material Source of Contaminant </vt:lpstr>
      <vt:lpstr>Material Compatibility: Single-Phase Immersion Cooling (Hydrocarbons) </vt:lpstr>
      <vt:lpstr>Material Compatibility: Single-Phase Immersion Cooling (Fluorochemicals)</vt:lpstr>
      <vt:lpstr>Material Compatibility: Single-Phase Immersion Cooling (Fluorochemicals)</vt:lpstr>
      <vt:lpstr>Material Compatibility: Single-Phase Immersion Cooling (Fluorochemicals)</vt:lpstr>
      <vt:lpstr>Thermal Design </vt:lpstr>
      <vt:lpstr>Heat transfer optimization </vt:lpstr>
      <vt:lpstr>Variation in the number of transistors, maximum heat flow and heat flux of an electronic chip</vt:lpstr>
      <vt:lpstr>Trend of chip and High-power Rack heat Flux</vt:lpstr>
      <vt:lpstr>SPIC Model: Natural convection</vt:lpstr>
      <vt:lpstr>SPIC</vt:lpstr>
      <vt:lpstr>Single phase immersion cooling liquids</vt:lpstr>
      <vt:lpstr>Physicochemical properties of fluorocarbon coolants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441</cp:revision>
  <cp:lastPrinted>2002-07-26T02:11:33Z</cp:lastPrinted>
  <dcterms:created xsi:type="dcterms:W3CDTF">2002-07-26T01:39:54Z</dcterms:created>
  <dcterms:modified xsi:type="dcterms:W3CDTF">2026-10-07T04:01:17Z</dcterms:modified>
</cp:coreProperties>
</file>