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8"/>
  </p:notesMasterIdLst>
  <p:sldIdLst>
    <p:sldId id="1391" r:id="rId2"/>
    <p:sldId id="391" r:id="rId3"/>
    <p:sldId id="401" r:id="rId4"/>
    <p:sldId id="297" r:id="rId5"/>
    <p:sldId id="404" r:id="rId6"/>
    <p:sldId id="405" r:id="rId7"/>
    <p:sldId id="406" r:id="rId8"/>
    <p:sldId id="407" r:id="rId9"/>
    <p:sldId id="1151" r:id="rId10"/>
    <p:sldId id="408" r:id="rId11"/>
    <p:sldId id="412" r:id="rId12"/>
    <p:sldId id="1349" r:id="rId13"/>
    <p:sldId id="363" r:id="rId14"/>
    <p:sldId id="1350" r:id="rId15"/>
    <p:sldId id="1152" r:id="rId16"/>
    <p:sldId id="1351" r:id="rId17"/>
    <p:sldId id="1352" r:id="rId18"/>
    <p:sldId id="430" r:id="rId19"/>
    <p:sldId id="261" r:id="rId20"/>
    <p:sldId id="257" r:id="rId21"/>
    <p:sldId id="451" r:id="rId22"/>
    <p:sldId id="1142" r:id="rId23"/>
    <p:sldId id="1139" r:id="rId24"/>
    <p:sldId id="1138" r:id="rId25"/>
    <p:sldId id="464" r:id="rId26"/>
    <p:sldId id="1156" r:id="rId27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FFFFFF"/>
    <a:srgbClr val="FFCCCC"/>
    <a:srgbClr val="3366FF"/>
    <a:srgbClr val="FF6600"/>
    <a:srgbClr val="99CCFF"/>
    <a:srgbClr val="777777"/>
    <a:srgbClr val="76863A"/>
    <a:srgbClr val="FF0066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814" autoAdjust="0"/>
    <p:restoredTop sz="82490" autoAdjust="0"/>
  </p:normalViewPr>
  <p:slideViewPr>
    <p:cSldViewPr>
      <p:cViewPr varScale="1">
        <p:scale>
          <a:sx n="73" d="100"/>
          <a:sy n="73" d="100"/>
        </p:scale>
        <p:origin x="1479" y="3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8166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46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24.xml"/><Relationship Id="rId2" Type="http://schemas.openxmlformats.org/officeDocument/2006/relationships/slide" Target="slides/slide23.xml"/><Relationship Id="rId1" Type="http://schemas.openxmlformats.org/officeDocument/2006/relationships/slide" Target="slides/slide2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1-04T09:31:46.20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4-05T03:28:52.08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5664 15618 1796 0,'0'0'40'0,"-6"6"8"0,0-4 1 0,6-2 1 15,-6 3-40-15,0 2-10 0,6-5 0 0,0 0 0 0,-6 3 12 0,6-3 0 16,0 0 0-16,0 0 0 0,0 0-12 0,-6 3 0 16,6-3 0-16,0 0 0 0,0 0 0 0,0 0 0 15,-6 2 0-15,6-2 0 16,-6 5-115-16,0-2-18 0,6-3-4 0,-15-5-1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86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9.05797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4-01-10T05:30:59.632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24-01-10T05:31:09.734"/>
    </inkml:context>
  </inkml:definitions>
  <inkml:trace contextRef="#ctx0" brushRef="#br0">8930 19025 0</inkml:trace>
  <inkml:trace contextRef="#ctx1" brushRef="#br0">19329 15587 134 0,'4'-22'69'0,"-3"4"-16"16,-2 6-53-16,1 12-19 15,0 0-22-15,0 0-30 0,17 12-2 16,-17-12 22-16,15 19 51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9.49275" units="1/cm"/>
          <inkml:channelProperty channel="Y" name="resolution" value="49.54839" units="1/cm"/>
          <inkml:channelProperty channel="T" name="resolution" value="1" units="1/dev"/>
        </inkml:channelProperties>
      </inkml:inkSource>
      <inkml:timestamp xml:id="ts0" timeString="2024-01-11T06:27:05.13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20340 12923 0,'25'0'47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17T05:32:16.4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20619 14816 517 0,'9'-16'132'0,"-9"16"-6"0,0 0-142 16,0 0-14-16,13 20-67 16,-6-7-31-16,4 10-2 15,-5-3-3-15,-3 0 4 16,-4-3 18-16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18T06:33:51.06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7822 15361 123 0,'-9'-19'49'0,"1"3"-11"0,2 3-49 16,6 13-19-16,-10-11-8 31,10 11-7-31,0 0-3 0,0 0 11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24T05:29:05.86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21165 15088 132 0,'-2'-13'98'0,"2"13"2"0,0 0-37 15,-5-17-12-15,5 17-13 16,0 0-9-16,0 0-4 15,-1-14-10-15,1 14-5 16,0 0-8-16,0 0-8 16,0 0-11-16,0 0-20 15,0 0-64-15,0 0-7 16,13 6 1-16,-13-6 0 16,0 0 28-16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31T05:29:40.95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7906 14882 248 0,'0'0'93'15,"1"-11"5"-15,-1 11-57 16,0 0-8-16,0 0-8 15,0 0-21-15,0 0-35 16,0 0-54-16,0 0-7 16,0 0-9-16,-1 11-2 15,1-11 0-15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0" units="cm"/>
          <inkml:channel name="Y" type="integer" max="12032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635.7616" units="1/cm"/>
          <inkml:channelProperty channel="Y" name="resolution" value="636.6137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2T06:40:07.90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21950 11476 216 0,'0'0'0'0,"0"0"0"0,0 0 0 0,0 0 112 0,0 0 0 0,0 0 0 0,0 0 1 0,0 0-1 0,0 0 0 0,-20 23 0 0,20-23 1 15,-8 7-65-15,8-7 0 0,-10 8 0 0,4-7 1 0,0 2-1 0,-1-1 0 0,1 0 0 0,0 1 1 0,6-3-17 0,-12 0 0 0,6 0 0 0,0 1 1 0,6-1-1 0,-11 2 0 0,11-2 0 0,-10 1 1 0,4-1-6 0,6 0 0 0,-8 2 0 0,8-2 1 0,-7 0-1 0,7 0 0 0,-8 0 0 0,8 0 0 0,0 0-22 16,-4 5 0-16,4-5 0 0,0 0 1 0,0 0-1 16,-7 5 0-16,7-5 0 0,0 0 1 0,-3 6 4 15,3-6 1-15,0 0 0 0,0 8 0 0,0-8-1 0,2 6 1 16,-2-6 0-16,0 8 0 0,0-8 3 0,0 8 0 15,0-8 0-15,1 9 1 0,3-2-1 0,-4-7 0 16,0 11 0-16,0-5 0 0,1 1-22 0,1 0 0 16,-1 1 0-16,1 2 1 0,-1-1-1 0,3 4 1 15,-1 0-1-15,-2 1 1 0,3 0 18 0,-1 2 0 16,0-2 0-16,0 4 0 0,2 1 0 0,-4-3 0 16,3 1 0-16,-1 0 0 0,0 4 0 0,-1 0 1 0,-2-2-1 15,1 3 1-15,1 0-1 0,-4 3 1 0,2 2-1 16,0 3 1-16,0 0-2 0,-1 2 0 0,1 1 0 15,-2 5 0-15,4 0-1 0,-2 3 1 0,1 0 0 16,-1-1 0-16,2-2 1 0,-1-2 0 0,1-1 0 0,0 0 0 16,-1-5-1-16,2-1 1 0,-1-2 0 15,-1-4 0-15,1 1 2 0,0-2 0 0,-2-3 0 16,1-3 0-16,-1 2 0 0,2-3 0 0,-4 0 0 0,2-4 0 16,0-3-14-16,0-8 0 0,-1 8 0 0,1-8 1 15,0 0-1-15,0 0 1 0,0 0-1 0,-7-2 1 16,7 2 4-16,0 0 0 0,0 0 0 0,0 0 0 0,-6-3 0 15,6 3 0-15,0 0 0 0,-11-8 0 16,11 8-4-16,0 0-1974 0</inkml:trace>
  <inkml:trace contextRef="#ctx0" brushRef="#br0" timeOffset="992.64">20336 11883 557 0,'0'0'0'0,"0"0"0"0,0 0 0 0,0 0 139 0,0 0 0 0,0 0 0 0,0 0 1 0,0 0-86 0,0 0 0 0,0 0 0 0,0 0 0 0,0 0-1 0,0 0 1 0,0 0 0 15,0 0 0-15,0 0-21 0,0 0 1 0,0 0 0 0,0 0 0 16,0 0-1-16,0 0 1 0,0 0-1 0,0 0 1 15,0 0-16-15,0 0 0 0,0 0 0 0,0 0 0 0,0 0-1 16,27 15 1-16,-24-7 0 0,2 5 0 0,0 0-12 16,-2 4 1-1,0-1-1-15,2 3 1 0,-2 3-1 0,0-1 0 0,0 4 0 0,0 2 1 0,1-2-3 16,-1 4 1-16,-2 1-1 16,2 0 1-16,-3 0-1 0,2 0 0 15,-4 5 0-15,2-2 1 0,-1 2 0 0,-1 1 1 0,1 4-1 0,-2-2 1 0,-1-2-1 0,0-2 1 16,-1-3-1-16,0-4 1 15,0-5-2-15,2 0 0 0,0-6 0 0,-2 2 1 0,2-10-1 0,0-4 0 16,3-4 0 0,0 0 1-16,-6-1-1 0,6 1 1 0,-4-7-1 0,4 7 1 0,0 0-1 15,-1-7 0-15,1 7 0 16,0-8 1-16,-2 0 2 0,4-3 0 0,-2 0 0 0,0-4 0 16,1 1-1-16,1-2 1 0,0-3 0 15,-1 2 0-15,1-2-1 0,-1 0 0 0,1 1 0 0,-1 3 0 0,1-1 0 16,-2 3 0-16,2 0 0 0,1 1 0 0,-2 1-4 15,1 1 0-15,1 2 0 0,-1 0 0 0,1 2-1 0,0 0 1 16,2-1 0-16,1 1 0 0,1 1-6 0,0-1 1 16,1 3 0-16,2 1 0 0,-2-3 0 15,1 4 0-15,3-2 0 0,-3 1 0 0,1 2-1 16,-2 0 1-16,1 0-1 0,-1 3 1 0,0 0-1 16,0 2 1-16,0 1-1 0,0 2 1 0,0 0-1 15,0 3 0-15,1-3 0 0,-4 3 0 0,1 2 0 16,-3 0 0-16,2 1 0 0,-2-1 0 0,-1 1 5 0,0 3 1 15,-2-4-1-15,0 1 1 0,0 0-1 0,-2-2 1 16,0 2-1-16,-1-3 1 0,0 0 1 0,-2 0 0 16,0-3 0-16,1 1 0 0,-3-1-1 0,3 0 1 15,-3-1 0-15,1 1 0 0,0-1-1 0,-2 0 0 16,0-1 0-16,-2-1 1 0,2 0-1 0,0-4 0 16,0 1 0-16,0-1 0 0,-3-1 0 0,2-1 1 15,-1-2-1-15,1-1 1 0,-1-2-1 0,1 0 0 0,1-1 0 16,-3-4 1-16,1 0-7 0,1 0 1 0,-1 0-1 15,-1-3 1-15,11 14 3 0,0 0-1685 0</inkml:trace>
  <inkml:trace contextRef="#ctx0" brushRef="#br0" timeOffset="2050.92">18623 12346 272 0,'0'0'0'0,"0"0"0"0,0 0 0 0,0 0 118 0,0 0 0 0,0 0 0 0,0 0 0 0,0 0 0 0,0 0 0 0,0 0 0 0,0 0 0 0,0 0-93 0,-24 8 1 0,24-8-1 16,0 0 1-16,0 0-1 15,0 0 1-15,-5-8-1 0,5 8 1 0,5-6-7 16,-5 6 0-16,3-9 0 0,-3 9 0 0,8-12-1 0,-1 8 1 15,-1-1 0-15,3-1 0 0,-2 1-4 0,1-1 0 0,1-1 0 0,1 2 1 16,1 2-1-16,2 0 0 0,-2 2 0 16,0-3 1-16,2 1-12 0,2 2 1 0,1-1 0 15,2 0 0-15,1 2-1 0,0-3 1 0,0 2-1 16,2-1 1-16,-1 2 5 0,1-1 0 16,1 2 0-16,0 1 1 0,-1 2-1 0,0-4 0 0,1 4 0 0,0-1 0 0,-3 2-18 15,3-2 1 1,-1 1 0-16,1 0 0 0,5 2 0 0,-1-1 0 0,1-2 0 15,0 2 0-15,3-1 24 0,1 1 1 0,1-3 0 16,0 2 0-16,3 1-1 0,-2 0 1 0,1-3 0 0,-1 2 0 0,0 1-11 0,2-3 0 16,-2 1 0-1,2 0 1-15,-1 0-1 0,-4 0 0 0,0 0 0 16,-3-1 1-16,-2 1 0 0,-1-3 1 0,-3 0 0 16,0 0 0-16,-2 0-1 0,-2 0 1 0,-1 0-1 0,-2 0 1 15,0 0 2-15,-6-3 1 0,0 1-1 0,-1 1 1 16,-7 1-1-16,8-3 1 0,-8 3-1 0,6-2 1 0,-6 2-1 15,6-5 1-15,-6 5-1 0,8-3 1 0,-1 2-1 16,-1-1 0-16,-6 2 0 16,11 0 1-16,-5 0-5 0,1 0 1 0,1 0 0 0,-2 0 0 15,2 2-1-15,0-1 1 0,-3 1-1 0,3-1 1 16,-2 1-3-16,0 1 1 0,2 0 0 0,-8-3 0 0,11 5-1 16,-11-5 1-16,10 5-1 0,-4-2 1 0,-6-3-47 15,10 6 1-15,-10-6-1 0,6 5 1 0,-6-5-1 16,8 3 1-16,-8-3-1 0,0 0 1 0,8 3 34 0,-8-3 0 15,0 0 0-15,0 0 1 0,0 0-1 0,0 0 1 16,0 0-1-16,2-11 1 0,-4 2 29 0,2-2 1 16,-5 0-1-16,1-2 1 0,-1-3-1 0,0-1 1 15,-1-2-1-15,-1 0 1 0,1-5-25 16,6 24-1605-16</inkml:trace>
  <inkml:trace contextRef="#ctx0" brushRef="#br0" timeOffset="2330.66">19956 12142 726 0,'0'0'0'0,"0"0"0"0,0 0 0 0,0 0 181 0,0 0 1 0,0 25-1 0,4-17 1 0,-4-1-150 0,3-1 0 0,-2 2 0 16,3-3 0-16,-1 3 0 0,0 1 0 0,2-4 0 16,1 1 0-16,2-1-14 0,-2 1 1 0,2-4 0 0,0 3 0 15,-1-1-1-15,0 1 1 0,1 1 0 16,-1-1 0-16,1 2-7 0,-2-3 0 0,0 3 0 0,-1 1 1 0,0-1-1 15,-2 3 0-15,0-1 0 0,-1 3 0 16,-2 0-13-16,-2 4 0 0,1 1 0 0,-2-1 0 0,-2 2 0 0,0-1 0 16,-1 2 0-16,-2 0 0 0,0-5 2 0,-2 2 0 15,2-2 0-15,2-2 1 16,1-1-1-16,-3-5 0 0,5 2 0 0,3-8 1 0,-6 8-2 0,6-8 1 16,0 0-1-16,0 0 1 0,0 0-1 0,0 0-1470 0</inkml:trace>
  <inkml:trace contextRef="#ctx0" brushRef="#br0" timeOffset="2838.58">20966 12247 468 0,'0'0'0'0,"0"0"0"16,0 0 0-16,0 0 113 0,0 0 0 0,0 0 0 0,0 0 1 0,0 0-1 0,0 0 0 15,0 0 0-15,0 0 1 0,0 0-77 0,0 0 0 16,0 0 0-16,0 0 0 0,0 0-1 15,0 0 1-15,10 27 0 0,-10-27 0 0,6 7-9 16,-6-7 1-16,6 7 0 0,-6-7 0 0,11 8-1 0,-3-7 1 16,0 2-1-16,0-1 1 0,2 0-13 0,2 1 0 15,3-3 0-15,-4 0 1 0,5 1-1 0,-2-1 0 0,4 0 0 16,1 0 0-16,3 0-11 0,0 0 1 0,2 2-1 16,-2-2 1-16,3 0-1 15,1 0 0-15,-2 0 0 0,1 2 1 0,-3-1-1 16,4-1 1-16,-4 0 0 0,0 2 0 0,0-2-1 15,-1 0 1-15,1 0 0 0,-1-2 0 0,1 4 0 0,0-4 0 16,2 2 0-16,2-1 0 0,1 1 0 16,-2-2 0-16,0 0 0 0,-4 1 0 0,1-2-7 0,-4-1 0 15,-1 0 0-15,-3 1 0 0,-3-2 0 0,-3-2 0 16,-1 4 0-16,-7 3 0 0,6-9 0 0,-6 9 0 16,3-10 0-16,-3 10 0 0,-1-8 0 0,-2 0 0 0,3 8 0 15,-12-7 0-15,12 7 1 0,0 0-1611 0</inkml:trace>
  <inkml:trace contextRef="#ctx0" brushRef="#br0" timeOffset="3031.18">21544 12229 653 0,'0'0'0'0,"0"0"0"0,0 0 0 0,0 0 163 0,0 0 0 0,0 0 0 31,0 0 1-31,0 0-132 0,0 0 0 0,0 0 0 16,0 0 1-16,0 0-1 0,-5 24 0 0,5-24 0 16,5 2 1-16,3 1-13 0,0-2 0 0,0 2 0 15,-2-1 0-15,4 0-1 0,1-1 1 0,1 2 0 16,0 1 0-16,0-1-8 0,1 0 0 0,1 3 0 15,-3 1 1-15,0 0-1 0,1 1 0 0,-4 2 0 16,-1 1 0-16,1 2-11 0,0 2 0 0,-3 1 0 16,0 0 1-16,0 2-1 0,-1-3 0 0,0 3 0 0,-1-2 0 15,5 12-1-15,-8-28-1372 0</inkml:trace>
  <inkml:trace contextRef="#ctx0" brushRef="#br0" timeOffset="3693.77">23231 9683 529 0,'0'0'0'0,"0"0"0"0,0 0 0 0,0 0 132 0,0 0 0 0,0 0 0 0,0 0 1 0,0 0-88 0,0 0 0 0,0 0 0 0,0 0 1 0,0 0-1 16,12-28 0-16,-12 28 0 0,3-11 1 16,0 4-20-16,0 3 1 0,-1-4 0 0,1-3 0 0,-2 3-1 15,3 1 1-15,-1-1 0 0,-2 1 0 0,1 0-16 0,-2 1 1 16,0 6-1-16,5-10 1 0,-5 10-1 0,0 0 0 15,3-3 0-15,-3 3 1 0,0 0-12 0,0 0 0 0,0 0 0 16,6 0 1-16,-6 0-1 0,5 3 0 0,-2 5 0 16,-1 0 0-16,1 0 5 0,0 3 1 0,-1 3-1 15,1-2 1-15,-3 2-1 0,1 0 1 0,-1 2-1 16,2 0 1-16,-2 0-1 0,0-1 0 0,0 0 0 16,-2 4 1-16,1-5-1 0,-1 0 0 0,1 2 0 15,-1-3 0-15,1 2 2 0,-1 1 0 16,-1-1 0-16,0-3 1 0,-1 2-1 0,1 4 0 15,0-2 0-15,-2 1 1 0,2-1-2 0,-2 1 1 0,2 2-1 0,0-3 1 16,-2 2-1-16,2-3 0 16,0 0 0-16,-2-3 1 0,2 1-3 0,0-2 1 15,1-5 0-15,-1 2 0 0,0 0-1 0,3-8 1 0,-6 10 0 16,6-10 0-16,-5 6-2 0,5-6 0 0,0 0 0 0,-7 3 1 0,7-3-4 0,0 0-1479 16</inkml:trace>
  <inkml:trace contextRef="#ctx0" brushRef="#br0" timeOffset="3932.28">22989 10082 200 0,'0'0'0'0,"0"0"0"0,0 0 0 0,0 0 148 0,0 0 0 0,0 0 0 0,27 3 1 0,-27-3-1 0,12-1 0 0,-5 1 0 0,1-2 0 0,-2 2-155 16,2 0 1-16,-2-3-1 0,1 0 1 0,0 0-1 15,1-2 1-15,0 2-1 0,0 0 1 0,-8 3 6 0,0 0-1000 0</inkml:trace>
  <inkml:trace contextRef="#ctx0" brushRef="#br0" timeOffset="4091.33">23231 9997 450 0,'0'0'0'0,"0"0"0"15,0 0 0-15,0 0 112 0,0 0 1 0,0 0-1 0,0 0 1 0,0 0-102 0,12 27 1 16,-9-19 0-16,-2 3 0 0,3 1-1 0,-3 1 1 16,1 3-1-16,-1 1 1 0,-1 1-6 0,2 1 0 0,-2 0 0 15,1-2 1-15,-1 2-1 0,0-3 0 0,0 1 0 16,2-2 1-16,0-3 6 0,-1 1 0 0,1-2 0 16,-1-3 1-16,3 0-1 0,-4-8 0 0,4 5 0 15,-4-5 1-15,0 0-14 0,0 0-862 0</inkml:trace>
  <inkml:trace contextRef="#ctx0" brushRef="#br0" timeOffset="4951.41">23374 10868 468 0,'0'0'0'0,"0"0"0"0,0 0 0 0,0 0 79 0,11 25 1 0,-7-17-1 0,-1 0 1 0,0-2-1 0,2 5 0 0,-2 0 0 0,2 0 1 0,-2 2-56 0,2 1 0 0,-1-3 0 0,1 0 0 15,-2 4-1-15,1 4 1 0,-1-5 0 0,0 2 0 16,0 1 7-16,0 2 0 0,0 0 0 0,1 0 1 0,-3 2-1 16,1 1 0-16,1-3 0 0,-2 2 1 0,3 1-13 15,-3 0 0-15,1-3 0 16,-1 1 0-16,3 1-1 0,-3 1 1 0,2-6 0 0,-1 5 0 0,1-4-9 0,0 0 0 16,0-1 0-16,-1 0 0 0,1-3-1 0,-1-1 1 15,1 1 0-15,0-5 0 0,-1-2-3 0,1 2 1 0,-1 0 0 16,-2-8 0-16,1 10-1 15,-1-10 1-15,2 6 0 0,-2-6 0 0,0 0-3 0,0 0 0 0,0 0 0 16,0 0 1-16,1-6-1 16,-2-1 0-16,-1 3 0 0,1-6 1 0,-3 1-3 15,0-4 0-15,-1 0 0 0,0-1 0 0,-1-2 0 0,-1 2 0 16,3-2 0-16,-3 0 0 0,1 0-4 16,0-3 1-16,-1 5-1 0,1-6 1 0,-2 1-1 0,2 3 1 15,-1-3 0-15,2 0 0 0,1 1-10 0,-1-4 0 16,0 5 0-16,2 1 1 0,0-3-1 0,0 2 1 0,-1-1-1 15,3 5 1-15,-1-4 6 0,1 1 1 0,-1 0 0 16,1 1 0-16,2-1-1 0,-1-2 1 0,0 2 0 16,2 1 0-16,-1 2 0 0,1-1 0 15,-1 1 0-15,1 2 1 0,0 0-1 0,-2 0 1 0,0 3-1 0,1 5 1 0,-2-5-9 0,1 8 1 32,0-8 0-32,0 8 0 0,0 0 0 0,0 0 0 0,0-6 0 0,0 6 0 0,0 0 3 0,0 0 0 15,0 0 0-15,0 0 0 0,0 0 0 0,-5 7 0 16,5-7 0-16,-2 10 0 0,2-4 6 0,-1 1 1 15,1 1 0-15,0-1 0 16,0 5-1-16,0-1 1 0,0 0 0 16,0 1 0-16,-2-1 4 0,1 2 0 0,-1 0 0 0,0-1 0 0,-1 3 0 15,0-4 0-15,-2 0 0 16,-1 3 0-16,3-6-13 0,-4 0 1 0,3 0 0 0,-3 1 0 16,7-9 7-16,0 0-1266 0</inkml:trace>
  <inkml:trace contextRef="#ctx0" brushRef="#br0" timeOffset="5597.98">23879 10931 472 0,'0'0'0'0,"0"0"0"0,0 0 0 0,0 0 112 0,0 0 1 0,0 0 0 0,0 0 0 0,0 0-1 0,0 0 1 0,0 0 0 0,0 0 0 0,0 0-82 0,0 0 0 0,0 0 0 16,0 0 1-16,0 0-1 0,0 0 0 0,0 0 0 15,0 0 0-15,0 0-12 0,-22-27 0 0,22 27 0 0,0 0 1 16,0 0-1-16,-6-3 0 0,6 3 0 0,0 0 0 16,-5 5-13-16,5-5 1 0,-5 8-1 0,0-1 1 15,2 3-1-15,2 1 0 0,-3 2 0 0,1 3 1 0,0-1-5 16,1 3 1-16,1 2-1 0,-1 1 1 0,2-2-1 15,0 3 0-15,3 0 0 0,2 0 1 16,-3 4-8-16,3-4 1 0,-1 0 0 0,3 2 0 0,-1-2-1 16,0 2 1-16,-1-4 0 0,0 3 0 0,-2-3 1 15,2-2 1-15,-2 1 0 0,0 0 0 0,-3 0 0 16,0-2 0-16,0-1 0 0,-1 3 0 0,-3-2 0 16,0 1 0-16,-3-3 0 0,1 3 0 0,-4 1 0 15,1-3 0-15,-1 1 0 0,-1-3 0 0,-1 2-1 0,-3-2 1 16,3 1 0-16,-1-4 0 0,0 0 0 0,2-3 0 15,0 0 0-15,0 0 0 0,4-5-3 0,-2 0 0 16,3 0 0-16,-1-3 0 0,7 0 0 0,0 0 0 16,-6-3 0-16,6 3 1 0,3-11 7 0,0 5 0 0,0-6 0 15,4 1 0-15,-1-3 0 0,0-2 0 0,4 0 0 16,0 2 0-16,1-3-3 0,-2 3 0 0,2 1 0 16,-3 2 1-16,0 0-1 0,-1 0 0 0,-1 1 0 15,-1 2 1-15,-5 8-1 0,0 0-1312 0</inkml:trace>
  <inkml:trace contextRef="#ctx0" brushRef="#br0" timeOffset="6924.25">18775 10869 524 0,'0'0'0'0,"0"0"0"0,0 0 0 0,0 0 130 0,0 0 1 0,0 0 0 0,0 0 0 0,0 0-100 0,0 0 0 0,0 0 0 0,0 0 0 0,0 0-1 0,0 0 1 15,0 0 0-15,0 0 0 0,0 0-12 0,0 0 0 16,7-27 0-16,-7 27 1 0,4-6-1 0,-4 6 0 16,7-5 0-16,-7 5 1 0,9-3-13 0,-2 1 0 15,-7 2 0-15,9-1 1 0,-2 1-1 0,-1 0 0 16,-1 1 0-16,1-1 0 0,0 0-9 0,-6 0 0 0,12 5 0 16,-6-3 0-16,0-1 0 0,-6-1 0 0,11 5 0 15,-11-5 1-15,10 6 1 0,-10-6 1 0,11 8 0 16,-11-8 0-16,6 5-1 0,-6-5 1 0,7 6 0 15,-7-6 0-15,6 7-2 0,-6-7 1 0,6 8 0 16,-6-8 0-16,5 9 0 0,-2-2 0 0,-3-1 0 16,0 2 0-16,0-2 0 0,0 2 0 0,-3 3 0 15,2 2 1-15,-1-1-1 0,-3 4 0 0,0 0 0 16,-1 2 0-16,0-1 5 0,1 2 1 0,-5 0 0 0,1 3 0 0,-2 0-1 16,0-1 1-16,0 1-1 0,-2 5 1 15,0-5 13-15,-1 5 1 0,-2-2-1 0,0 1 1 0,2-4-1 16,1 2 1-16,0-1-1 0,-1 0 1 0,3-4-25 15,3-2 0-15,-3-1 0 0,-2-2 0 0,7-1 0 16,-4-1 0-16,4-2 0 0,0-1 0 0,3-4 11 16,3-5 1-16,-7 8-1 0,7-8 1 0,0 0-1 0,-5 5 1 15,5-5-1-15,0 0 1 0,0 0-7 16,0 0-1282-16</inkml:trace>
  <inkml:trace contextRef="#ctx0" brushRef="#br0" timeOffset="7354.95">19426 11002 467 0,'0'0'0'0,"0"0"0"0,0 0 0 0,0 0 116 0,0 0 1 0,0 0 0 0,0 0 0 0,0 0-95 0,0 0 0 0,0 0 0 0,0 0 1 0,0 0-1 0,0 0 0 0,0 0 0 0,0 0 1 0,0 0-4 16,0 0 0-16,0 0 0 0,2 26 0 0,-2-26-1 0,-8 9 1 15,5-1 0-15,-4-3 0 0,3 3-9 0,-4 1 0 16,1 4 0-16,1-2 0 0,-2 2 0 15,0 2 0-15,0 0 0 0,-1 0 0 0,1 3-8 16,-2-2 0-16,4 1 0 0,-5 1 0 0,1-1 0 0,2 4 0 0,-1-6 0 16,-1 3 0-1,1-2-3-15,-1 1 0 0,2-3 0 0,-1-3 1 0,1 2-1 16,3 0 0-16,-3-1 0 0,2-4 1 0,-1 2 1 16,6-4 1-16,-4 0-1 0,5-6 1 0,-3 7-1 15,3-7 0-15,0 0 0 0,8 0 1 0,-8 0-2 0,0 0-1023 16</inkml:trace>
  <inkml:trace contextRef="#ctx0" brushRef="#br0" timeOffset="7685.96">19780 11045 428 0,'0'0'0'0,"0"0"0"16,0 0 0-16,0 0 107 0,0 0 0 15,0 0 0-15,0 0 0 0,0 0-83 0,0 0 0 0,0 27 0 16,-1-21 1-16,-3 1-1 0,3 0 0 0,-2 1 0 16,-2 0 1-16,0 0-11 0,0 0 0 0,-1-2 0 15,0 4 1-15,1-1-1 0,-1 1 0 0,-1 1 0 16,1-1 1-16,0 1 1 0,-2-2 0 0,1 2 0 15,-2 0 0-15,1 2-1 0,0 0 1 0,0-2 0 0,-2 1 0 16,2-2-9-16,-1 3 1 0,-2-1-1 0,1-1 1 16,1 2-1-16,1 1 1 0,-2-6-1 0,2 3 1 0,0-1-12 15,2-2 1-15,0 0-1 0,1-1 1 0,0 0-1 16,5-7 1-16,-6 8 0 0,6-8 0 0,0 0 3 16,0 0-993-16</inkml:trace>
  <inkml:trace contextRef="#ctx0" brushRef="#br0" timeOffset="8036.96">20360 11034 501 0,'0'0'0'0,"0"0"0"0,0 0 0 15,0 0 125-15,0 0 0 0,0 0 0 0,0 0 1 16,4 24-92-16,-4-18 0 0,0-6 0 16,-3 9 0-16,3-9-1 0,-3 10 1 0,3-10 0 0,-5 9 0 15,5-9-16-15,-4 10 0 0,4-10 0 0,-8 11 0 0,8-11 0 16,-10 10 0-16,4-6 0 16,1 3 0-16,-3-3-9 0,2 4 1 0,-2 2 0 15,-2-4 0-15,1 2-1 0,-1 3 1 0,1 0 0 0,-1-1 0 0,-1 2-9 0,0 1 1 16,0 0 0-16,0 3 0 15,0-4-1-15,-1 1 1 0,1 1 0 0,-1 2 0 0,-1-5-2 0,3 2 0 16,-4-1 0-16,3-1 1 0,-3 1-1 0,3-1 0 16,0-3 0-16,1-1 0 15,10-7 0-15,0 0-1133 0</inkml:trace>
  <inkml:trace contextRef="#ctx0" brushRef="#br0" timeOffset="8406.25">20722 11100 659 0,'0'0'0'16,"0"0"0"-16,0 0 0 0,0 0 164 0,0 0 1 0,-7 27 0 0,6-20 0 0,-1 1-144 0,1-1 0 16,-3 1 0-16,1 2 1 0,2-4-1 0,-3 2 0 15,1 0 0 1,0 0 1-16,0-2-5 0,0 2 1 0,0-1-1 0,-2 0 1 0,2 1-1 0,-1 0 1 0,0-1-1 16,-3 1 1-16,1 3-8 0,0-3 1 0,-1 1 0 15,1 2 0-15,-2 0-1 0,0 0 1 0,2-1 0 16,-2 1 0-1,0 0-8-15,-2 0 0 0,2-1 0 16,-1 1 0-16,1 0 0 0,3-5 0 0,-3 2 0 16,2 0 0-16,-1-3-5 0,7-5 0 0,-7 6 0 15,7-6 0-15,0 0 2 0,0 0-1298 0</inkml:trace>
  <inkml:trace contextRef="#ctx0" brushRef="#br0" timeOffset="8754.28">21290 11080 636 0,'0'0'0'16,"0"0"0"-16,0 0 0 0,0 0 159 0,0 0 0 15,0 0 0-15,0 0 0 0,9 31-128 0,-9-31 1 0,-1 12-1 16,1-8 1-16,-2 3-1 0,-1-1 0 0,0 0 0 16,-2 4 1-16,-1-4-14 0,-1 2 0 0,0 2 0 15,-3-1 0-15,1 2-1 0,-3-5 1 0,1 6 0 16,0 0 0-16,2-1-8 0,-4 4 0 0,2-4 0 16,-3 0 0-16,1 1 0 0,0 3 0 0,0-3 0 0,2 1 0 15,0 1-15-15,0-3 0 0,3 4 0 16,-1-8 0-16,4 5 0 0,-3-6 0 0,2 2 0 0,6-8 0 15,-5 8 2-15,5-8 1 0,1 6-1 0,-1-6 1 16,0 0 2-16,0 0-1272 0</inkml:trace>
  <inkml:trace contextRef="#ctx0" brushRef="#br0" timeOffset="8940.58">21588 11175 614 0,'0'0'0'16,"0"0"0"-16,0 0 0 0,0 0 153 0,-3 28 0 16,2-20 0-16,-3 3 1 0,0 0-134 0,-1 2 0 0,2-2 0 15,-4 0 1-15,1-1-1 16,-2 1 0-16,2-3 0 0,-1 0 1 0,7-8-21 0,0 0-1042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6084995-AD5E-D0F0-1E03-24737D65C87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03E190-6B19-A584-C26A-8DAD848E038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A5D256D-D5A8-4EFA-A6E5-DFCEBB83EC4F}" type="datetimeFigureOut">
              <a:rPr lang="en-US"/>
              <a:pPr>
                <a:defRPr/>
              </a:pPr>
              <a:t>9/24/2026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4663E60-983D-F765-9BD1-7D6C74F834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DE960DA-DC59-218E-AA27-75AE64826A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D3BA39-C577-ECF0-F62A-150212F59BE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ECAB27-72B4-99FB-3C53-049231B717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79DD904-8BAB-428F-8997-1BC06B7053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49A8ADED-6C0D-E90B-70FC-6364B803C2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56628A5C-5034-158E-2BE0-1362E286CA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 dirty="0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5AD1D7D6-29A9-0471-6973-6E7BBC7B16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A1EB01D-4EC2-45E9-B90C-9CF253CA50F9}" type="slidenum">
              <a:rPr lang="en-US" altLang="en-US" sz="1200"/>
              <a:pPr/>
              <a:t>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7446283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79DD904-8BAB-428F-8997-1BC06B705380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8354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482BBA5-7429-6BDB-0714-E8BF0AFF3C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B142A35-39B2-BA7F-8B56-BAE5033AFF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CF91710-1026-5F82-98BD-E2232BDF2D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84C9E3-7DE4-4F59-9E2C-6AB38D1E1CA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6899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6051AEF-37A8-46BB-187D-9AA12BD484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4332FB2-C1CA-6FAA-BD1E-2EA2870210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63302FD-5046-854B-ECF4-13B0F9418D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2CB97C-4EF4-445F-9A1C-DE928C36CC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2419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18282D0-8C91-4F14-AAF3-9DAB9EAC8F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77C4E49-3A9D-8E6C-EF7D-F009D2840D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4057392-4631-3B43-8B94-080483009C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82E730-9E84-4459-8FAF-19B43C72AB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0302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D80D6C-76FD-2C29-D3A2-993F55DEC7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039011-6DDC-0D15-41D9-9473ACFC62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0E6376-F37A-9527-9A30-9EAC97EDE6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F8D8B4-EAD8-48D5-9442-4B492BF8F0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7727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EDC6B1C-EE5C-CC8B-5899-27259BDED0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77DE378-D498-E2D0-AA2C-4F72C44E5DF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334709D-1F52-B8E8-A263-9F237BF655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21FCC1-511E-4871-9B06-92E2517996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5399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3BFC0A6-DAD6-3BB2-4467-D59543E1FF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F4AE633-BEC8-2439-3FBC-DA63A52D44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6537BFF-4706-0F17-3555-B4C2097B93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D98E86-C588-4989-A518-AFD358F9E9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13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80E3859-0B97-01A8-A683-57A596C1DA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E82918B-C085-DDAA-B172-2E7D31BEA8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0638A01-E12F-937A-F4E8-7225CDEB52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75ABE6-51D8-45A2-B0B9-D5FA777693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523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150B33-78F1-DCAF-5EFC-EC5F95AEA1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E8B653-40DB-11B4-D939-ACED14F85D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48B9C8-38E9-0987-2620-BC3537C0E7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3B24C9-94FB-4DF3-B53B-46EAB04FF0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2447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D59E73-BB9B-CF6B-D561-97ECEDAAAD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146736-E1EE-2FEF-469E-6D822D2776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12A781-17FF-5B95-181E-EFE4234B5B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4E7C5D-E4BB-41E6-AA7C-15569B2230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565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ACACD9F-D639-B082-9F32-E3BB02A891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AA0EDCD-7FFE-0F98-D95B-CA4DF48DC2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3C0F9D4-E7C5-0BE3-E7C6-31E57BFA0D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7D0E22-450C-47C9-9931-7E6E840D149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2354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A02CE7E-CE58-4933-D132-D4630BB3A1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F217F62-B96E-B6D6-3C4E-1C3C1A260A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915D3BC-73DA-51F5-C0E7-F577DBEE16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9DB410-E207-4EC8-A1C9-5CD57F3E71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73918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Online Image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IN" noProof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99581A-67EF-FF74-D263-7E2705E2E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225B0A-377E-0E5C-1894-E08666B57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BBC147-BA44-9415-C76E-340F7ED60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4C05897-2D4D-4F27-8248-63D47A810C1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0382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FB3266A-28F9-8D8A-B332-BAEA3970CC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93DB96B-1243-623D-A1D3-B5B48C72E9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827028B-75E0-DB5D-8427-526DA1DA603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5B21BD3-8D44-FA33-70C1-554A6119DAA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8EBD7AE-4746-7386-DEE1-8EBFC92E2AF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2018820-5C12-43B2-BAF7-FA09D1C254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6.png"/><Relationship Id="rId26" Type="http://schemas.openxmlformats.org/officeDocument/2006/relationships/image" Target="../media/image10.png"/><Relationship Id="rId3" Type="http://schemas.openxmlformats.org/officeDocument/2006/relationships/customXml" Target="../ink/ink1.xml"/><Relationship Id="rId21" Type="http://schemas.openxmlformats.org/officeDocument/2006/relationships/image" Target="../media/image9.png"/><Relationship Id="rId7" Type="http://schemas.openxmlformats.org/officeDocument/2006/relationships/image" Target="../media/image3.png"/><Relationship Id="rId25" Type="http://schemas.openxmlformats.org/officeDocument/2006/relationships/customXml" Target="../ink/ink8.xml"/><Relationship Id="rId2" Type="http://schemas.openxmlformats.org/officeDocument/2006/relationships/notesSlide" Target="../notesSlides/notesSlide1.xml"/><Relationship Id="rId16" Type="http://schemas.openxmlformats.org/officeDocument/2006/relationships/customXml" Target="../ink/ink5.xml"/><Relationship Id="rId20" Type="http://schemas.openxmlformats.org/officeDocument/2006/relationships/customXml" Target="../ink/ink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24" Type="http://schemas.openxmlformats.org/officeDocument/2006/relationships/image" Target="../media/image8.png"/><Relationship Id="rId5" Type="http://schemas.openxmlformats.org/officeDocument/2006/relationships/customXml" Target="../ink/ink2.xml"/><Relationship Id="rId15" Type="http://schemas.openxmlformats.org/officeDocument/2006/relationships/image" Target="../media/image7.png"/><Relationship Id="rId19" Type="http://schemas.openxmlformats.org/officeDocument/2006/relationships/image" Target="../media/image4.png"/><Relationship Id="rId4" Type="http://schemas.openxmlformats.org/officeDocument/2006/relationships/image" Target="../media/image1.png"/><Relationship Id="rId14" Type="http://schemas.openxmlformats.org/officeDocument/2006/relationships/customXml" Target="../ink/ink4.xml"/><Relationship Id="rId22" Type="http://schemas.openxmlformats.org/officeDocument/2006/relationships/customXml" Target="../ink/ink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NUL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gif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8.wmf"/><Relationship Id="rId7" Type="http://schemas.openxmlformats.org/officeDocument/2006/relationships/image" Target="../media/image20.wmf"/><Relationship Id="rId12" Type="http://schemas.openxmlformats.org/officeDocument/2006/relationships/image" Target="../media/image22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.bin"/><Relationship Id="rId11" Type="http://schemas.openxmlformats.org/officeDocument/2006/relationships/oleObject" Target="../embeddings/oleObject5.bin"/><Relationship Id="rId5" Type="http://schemas.openxmlformats.org/officeDocument/2006/relationships/image" Target="../media/image19.wmf"/><Relationship Id="rId10" Type="http://schemas.openxmlformats.org/officeDocument/2006/relationships/image" Target="../media/image21.wmf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NULL"/><Relationship Id="rId7" Type="http://schemas.openxmlformats.org/officeDocument/2006/relationships/image" Target="../media/image25.png"/><Relationship Id="rId12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customXml" Target="../ink/ink9.xml"/><Relationship Id="rId5" Type="http://schemas.openxmlformats.org/officeDocument/2006/relationships/image" Target="../media/image11.png"/><Relationship Id="rId10" Type="http://schemas.openxmlformats.org/officeDocument/2006/relationships/image" Target="../media/image27.png"/><Relationship Id="rId4" Type="http://schemas.openxmlformats.org/officeDocument/2006/relationships/image" Target="../media/image24.png"/><Relationship Id="rId9" Type="http://schemas.openxmlformats.org/officeDocument/2006/relationships/image" Target="NUL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audio" Target="../media/audio1.wav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image" Target="../media/image31.png"/><Relationship Id="rId5" Type="http://schemas.openxmlformats.org/officeDocument/2006/relationships/image" Target="NULL"/><Relationship Id="rId10" Type="http://schemas.openxmlformats.org/officeDocument/2006/relationships/image" Target="../media/image30.png"/><Relationship Id="rId4" Type="http://schemas.openxmlformats.org/officeDocument/2006/relationships/image" Target="../media/image28.png"/><Relationship Id="rId9" Type="http://schemas.openxmlformats.org/officeDocument/2006/relationships/image" Target="NUL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14.png"/><Relationship Id="rId7" Type="http://schemas.openxmlformats.org/officeDocument/2006/relationships/image" Target="../media/image3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.png"/><Relationship Id="rId18" Type="http://schemas.openxmlformats.org/officeDocument/2006/relationships/image" Target="NULL"/><Relationship Id="rId12" Type="http://schemas.openxmlformats.org/officeDocument/2006/relationships/image" Target="NULL"/><Relationship Id="rId17" Type="http://schemas.openxmlformats.org/officeDocument/2006/relationships/image" Target="../media/image37.png"/><Relationship Id="rId2" Type="http://schemas.openxmlformats.org/officeDocument/2006/relationships/image" Target="../media/image36.png"/><Relationship Id="rId16" Type="http://schemas.openxmlformats.org/officeDocument/2006/relationships/image" Target="NULL"/><Relationship Id="rId1" Type="http://schemas.openxmlformats.org/officeDocument/2006/relationships/slideLayout" Target="../slideLayouts/slideLayout7.xml"/><Relationship Id="rId11" Type="http://schemas.openxmlformats.org/officeDocument/2006/relationships/image" Target="NULL"/><Relationship Id="rId15" Type="http://schemas.openxmlformats.org/officeDocument/2006/relationships/image" Target="NULL"/><Relationship Id="rId10" Type="http://schemas.openxmlformats.org/officeDocument/2006/relationships/image" Target="NULL"/><Relationship Id="rId14" Type="http://schemas.openxmlformats.org/officeDocument/2006/relationships/image" Target="NUL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13" Type="http://schemas.openxmlformats.org/officeDocument/2006/relationships/image" Target="../media/image11.png"/><Relationship Id="rId3" Type="http://schemas.openxmlformats.org/officeDocument/2006/relationships/image" Target="../media/image37.wmf"/><Relationship Id="rId7" Type="http://schemas.openxmlformats.org/officeDocument/2006/relationships/oleObject" Target="../embeddings/oleObject7.bin"/><Relationship Id="rId12" Type="http://schemas.openxmlformats.org/officeDocument/2006/relationships/image" Target="NULL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image" Target="NULL"/><Relationship Id="rId10" Type="http://schemas.openxmlformats.org/officeDocument/2006/relationships/image" Target="NULL"/><Relationship Id="rId9" Type="http://schemas.openxmlformats.org/officeDocument/2006/relationships/image" Target="../media/image36.png"/><Relationship Id="rId14" Type="http://schemas.openxmlformats.org/officeDocument/2006/relationships/image" Target="NUL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NUL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NUL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5" Type="http://schemas.openxmlformats.org/officeDocument/2006/relationships/image" Target="../media/image11.png"/><Relationship Id="rId4" Type="http://schemas.openxmlformats.org/officeDocument/2006/relationships/image" Target="NUL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4" Type="http://schemas.openxmlformats.org/officeDocument/2006/relationships/image" Target="http://www.electronics-cooling.com/assets/images/2003_Feb_CC_Figure1.jpg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7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0.png"/><Relationship Id="rId4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png"/><Relationship Id="rId2" Type="http://schemas.openxmlformats.org/officeDocument/2006/relationships/image" Target="../media/image3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0.png"/><Relationship Id="rId5" Type="http://schemas.openxmlformats.org/officeDocument/2006/relationships/image" Target="../media/image340.png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>
            <a:extLst>
              <a:ext uri="{FF2B5EF4-FFF2-40B4-BE49-F238E27FC236}">
                <a16:creationId xmlns:a16="http://schemas.microsoft.com/office/drawing/2014/main" id="{B3CF1790-2AF5-2CEC-B1FA-01BD5B7EBE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37CB245C-34B9-B802-8117-557D8E2069D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57200" y="357188"/>
            <a:ext cx="83820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 dirty="0"/>
              <a:t>Methodology for Development of Least Weight  Fins</a:t>
            </a: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D302D3E7-32A4-1BCB-0FCC-12CAB8B805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4038" name="Text Box 6">
            <a:extLst>
              <a:ext uri="{FF2B5EF4-FFF2-40B4-BE49-F238E27FC236}">
                <a16:creationId xmlns:a16="http://schemas.microsoft.com/office/drawing/2014/main" id="{6F24E5AF-DC6A-044C-B015-F2C6DCAA47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435025"/>
            <a:ext cx="904875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B050"/>
                </a:solidFill>
                <a:latin typeface="Viner Hand ITC" panose="03070502030502020203" pitchFamily="66" charset="0"/>
              </a:rPr>
              <a:t>Least additional Material with Sufficient  Convection Area… </a:t>
            </a:r>
            <a:endParaRPr lang="en-US" altLang="en-US" b="1" i="1" dirty="0">
              <a:solidFill>
                <a:srgbClr val="00B050"/>
              </a:solidFill>
              <a:latin typeface="Viner Hand ITC" panose="03070502030502020203" pitchFamily="66" charset="0"/>
              <a:cs typeface="Times New Roman" panose="02020603050405020304" pitchFamily="18" charset="0"/>
            </a:endParaRPr>
          </a:p>
        </p:txBody>
      </p:sp>
      <p:grpSp>
        <p:nvGrpSpPr>
          <p:cNvPr id="3079" name="Group 7">
            <a:extLst>
              <a:ext uri="{FF2B5EF4-FFF2-40B4-BE49-F238E27FC236}">
                <a16:creationId xmlns:a16="http://schemas.microsoft.com/office/drawing/2014/main" id="{A712A528-0020-4493-8F9E-3D80347B0F8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3" name="Group 8">
              <a:extLst>
                <a:ext uri="{FF2B5EF4-FFF2-40B4-BE49-F238E27FC236}">
                  <a16:creationId xmlns:a16="http://schemas.microsoft.com/office/drawing/2014/main" id="{F75E1619-CA0B-E96A-9E12-5C455B1143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3" name="Rectangle 9">
                <a:extLst>
                  <a:ext uri="{FF2B5EF4-FFF2-40B4-BE49-F238E27FC236}">
                    <a16:creationId xmlns:a16="http://schemas.microsoft.com/office/drawing/2014/main" id="{849632BB-EB67-81D4-0AD0-116C9C2F18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4" name="Rectangle 10">
                <a:extLst>
                  <a:ext uri="{FF2B5EF4-FFF2-40B4-BE49-F238E27FC236}">
                    <a16:creationId xmlns:a16="http://schemas.microsoft.com/office/drawing/2014/main" id="{5FF5BFA0-0DD7-FEAB-7AB4-C56B746318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4" name="Group 11">
              <a:extLst>
                <a:ext uri="{FF2B5EF4-FFF2-40B4-BE49-F238E27FC236}">
                  <a16:creationId xmlns:a16="http://schemas.microsoft.com/office/drawing/2014/main" id="{FD12B362-72A5-BE62-6793-AE0CEEDAE2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91" name="Rectangle 12">
                <a:extLst>
                  <a:ext uri="{FF2B5EF4-FFF2-40B4-BE49-F238E27FC236}">
                    <a16:creationId xmlns:a16="http://schemas.microsoft.com/office/drawing/2014/main" id="{D19152C4-01A3-3032-50D5-D3AD1D2ABE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2" name="Rectangle 13">
                <a:extLst>
                  <a:ext uri="{FF2B5EF4-FFF2-40B4-BE49-F238E27FC236}">
                    <a16:creationId xmlns:a16="http://schemas.microsoft.com/office/drawing/2014/main" id="{A7554AF3-56A8-8DA8-4C6C-CE72661CA9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5" name="Group 14">
              <a:extLst>
                <a:ext uri="{FF2B5EF4-FFF2-40B4-BE49-F238E27FC236}">
                  <a16:creationId xmlns:a16="http://schemas.microsoft.com/office/drawing/2014/main" id="{0745065B-5E7E-56A2-AE0B-43BB9C9A38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9" name="Rectangle 15">
                <a:extLst>
                  <a:ext uri="{FF2B5EF4-FFF2-40B4-BE49-F238E27FC236}">
                    <a16:creationId xmlns:a16="http://schemas.microsoft.com/office/drawing/2014/main" id="{6583A73D-D122-7702-82A7-890F9168F0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0" name="Rectangle 16">
                <a:extLst>
                  <a:ext uri="{FF2B5EF4-FFF2-40B4-BE49-F238E27FC236}">
                    <a16:creationId xmlns:a16="http://schemas.microsoft.com/office/drawing/2014/main" id="{CF2B19A5-72B4-FF53-5494-CD2A60ECFE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6" name="Group 17">
              <a:extLst>
                <a:ext uri="{FF2B5EF4-FFF2-40B4-BE49-F238E27FC236}">
                  <a16:creationId xmlns:a16="http://schemas.microsoft.com/office/drawing/2014/main" id="{15291F47-C38E-9E2D-2B9B-9B3529744E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7" name="Rectangle 18">
                <a:extLst>
                  <a:ext uri="{FF2B5EF4-FFF2-40B4-BE49-F238E27FC236}">
                    <a16:creationId xmlns:a16="http://schemas.microsoft.com/office/drawing/2014/main" id="{51F7BB52-B4ED-E8CB-2F29-06B55E0EF5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88" name="Rectangle 19">
                <a:extLst>
                  <a:ext uri="{FF2B5EF4-FFF2-40B4-BE49-F238E27FC236}">
                    <a16:creationId xmlns:a16="http://schemas.microsoft.com/office/drawing/2014/main" id="{2F2FE6BB-9C15-CF15-41BC-37AB11AD15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6" name="Ink 22">
                <a:extLst>
                  <a:ext uri="{FF2B5EF4-FFF2-40B4-BE49-F238E27FC236}">
                    <a16:creationId xmlns:a16="http://schemas.microsoft.com/office/drawing/2014/main" id="{E362A95E-C59D-DCA4-3C4C-A10C5763FFA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101138" y="6584950"/>
              <a:ext cx="1587" cy="1588"/>
            </p14:xfrm>
          </p:contentPart>
        </mc:Choice>
        <mc:Fallback xmlns="">
          <p:pic>
            <p:nvPicPr>
              <p:cNvPr id="1026" name="Ink 22">
                <a:extLst>
                  <a:ext uri="{FF2B5EF4-FFF2-40B4-BE49-F238E27FC236}">
                    <a16:creationId xmlns:a16="http://schemas.microsoft.com/office/drawing/2014/main" id="{E362A95E-C59D-DCA4-3C4C-A10C5763FFA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59876" y="654366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4513D32-BD02-D40B-3C66-40DCC9275E4E}"/>
                  </a:ext>
                </a:extLst>
              </p14:cNvPr>
              <p14:cNvContentPartPr/>
              <p14:nvPr/>
            </p14:nvContentPartPr>
            <p14:xfrm>
              <a:off x="2014200" y="5622480"/>
              <a:ext cx="25200" cy="11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4513D32-BD02-D40B-3C66-40DCC9275E4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004840" y="5613120"/>
                <a:ext cx="43920" cy="306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233A478D-DD10-C54A-5671-1CDCD13501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137" y="3692769"/>
            <a:ext cx="6400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kern="0">
                <a:latin typeface="CommercialScript BT"/>
              </a:rPr>
              <a:t> P M V Subbarao</a:t>
            </a:r>
          </a:p>
          <a:p>
            <a:pPr eaLnBrk="1" hangingPunct="1"/>
            <a:r>
              <a:rPr lang="en-US" altLang="en-US" sz="1800" kern="0">
                <a:latin typeface="CommercialScript BT"/>
              </a:rPr>
              <a:t>Professor</a:t>
            </a:r>
          </a:p>
          <a:p>
            <a:pPr eaLnBrk="1" hangingPunct="1"/>
            <a:r>
              <a:rPr lang="en-US" altLang="en-US" sz="1800" kern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pic>
        <p:nvPicPr>
          <p:cNvPr id="5" name="Rectangle 19458">
            <a:extLst>
              <a:ext uri="{FF2B5EF4-FFF2-40B4-BE49-F238E27FC236}">
                <a16:creationId xmlns:a16="http://schemas.microsoft.com/office/drawing/2014/main" id="{B08989DA-5235-217B-0445-5014FFA1F7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600200"/>
            <a:ext cx="4267200" cy="186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F7CDB601-55D3-9885-C072-875D3F299B6D}"/>
                  </a:ext>
                </a:extLst>
              </p14:cNvPr>
              <p14:cNvContentPartPr/>
              <p14:nvPr/>
            </p14:nvContentPartPr>
            <p14:xfrm>
              <a:off x="3214800" y="5592600"/>
              <a:ext cx="3756960" cy="12567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F7CDB601-55D3-9885-C072-875D3F299B6D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205440" y="5583240"/>
                <a:ext cx="3775680" cy="127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D57311D6-76F2-4B2B-2413-7D594149BCB9}"/>
                  </a:ext>
                </a:extLst>
              </p14:cNvPr>
              <p14:cNvContentPartPr/>
              <p14:nvPr/>
            </p14:nvContentPartPr>
            <p14:xfrm>
              <a:off x="7322400" y="4652280"/>
              <a:ext cx="9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D57311D6-76F2-4B2B-2413-7D594149BCB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313040" y="4642920"/>
                <a:ext cx="2808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AFBE7D97-7AD2-8DB8-E190-B5489CCEFA5F}"/>
                  </a:ext>
                </a:extLst>
              </p14:cNvPr>
              <p14:cNvContentPartPr/>
              <p14:nvPr/>
            </p14:nvContentPartPr>
            <p14:xfrm>
              <a:off x="7422840" y="5328000"/>
              <a:ext cx="18000" cy="410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AFBE7D97-7AD2-8DB8-E190-B5489CCEFA5F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413480" y="5318640"/>
                <a:ext cx="36720" cy="5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16ABEA79-12B2-B2F6-0F5E-D9DBAF19FAC0}"/>
                  </a:ext>
                </a:extLst>
              </p14:cNvPr>
              <p14:cNvContentPartPr/>
              <p14:nvPr/>
            </p14:nvContentPartPr>
            <p14:xfrm>
              <a:off x="2804040" y="5508720"/>
              <a:ext cx="12240" cy="216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16ABEA79-12B2-B2F6-0F5E-D9DBAF19FAC0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794680" y="5499360"/>
                <a:ext cx="30960" cy="4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327D7541-BB00-9000-09BB-B16F11F74F0C}"/>
                  </a:ext>
                </a:extLst>
              </p14:cNvPr>
              <p14:cNvContentPartPr/>
              <p14:nvPr/>
            </p14:nvContentPartPr>
            <p14:xfrm>
              <a:off x="7616520" y="5415840"/>
              <a:ext cx="5040" cy="162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327D7541-BB00-9000-09BB-B16F11F74F0C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7607160" y="5406480"/>
                <a:ext cx="23760" cy="3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84685767-B34C-C7D3-791F-0A99CC2A7D57}"/>
                  </a:ext>
                </a:extLst>
              </p14:cNvPr>
              <p14:cNvContentPartPr/>
              <p14:nvPr/>
            </p14:nvContentPartPr>
            <p14:xfrm>
              <a:off x="2846160" y="5353560"/>
              <a:ext cx="720" cy="43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84685767-B34C-C7D3-791F-0A99CC2A7D57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2836800" y="5344200"/>
                <a:ext cx="19440" cy="23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78163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8" grpId="0" build="p" bldLvl="2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AutoShape 2">
            <a:extLst>
              <a:ext uri="{FF2B5EF4-FFF2-40B4-BE49-F238E27FC236}">
                <a16:creationId xmlns:a16="http://schemas.microsoft.com/office/drawing/2014/main" id="{1A8DE1A0-7E83-1A12-7C67-834A3A14611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" y="1563688"/>
            <a:ext cx="7940675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442371" name="Rectangle 3">
            <a:extLst>
              <a:ext uri="{FF2B5EF4-FFF2-40B4-BE49-F238E27FC236}">
                <a16:creationId xmlns:a16="http://schemas.microsoft.com/office/drawing/2014/main" id="{30CAE35C-8C8E-0FDD-35B6-7D1416131C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228600"/>
            <a:ext cx="666115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0" hangingPunct="0"/>
            <a:r>
              <a:rPr lang="en-US" altLang="en-US" sz="3200" dirty="0">
                <a:solidFill>
                  <a:schemeClr val="tx1"/>
                </a:solidFill>
                <a:cs typeface="Times New Roman" panose="02020603050405020304" pitchFamily="18" charset="0"/>
              </a:rPr>
              <a:t>Longitudinal Fin of Rectangular Profile: Adiabatic tip</a:t>
            </a:r>
            <a:endParaRPr lang="en-US" altLang="en-US" dirty="0">
              <a:solidFill>
                <a:schemeClr val="tx1"/>
              </a:solidFill>
            </a:endParaRPr>
          </a:p>
        </p:txBody>
      </p:sp>
      <p:sp>
        <p:nvSpPr>
          <p:cNvPr id="442372" name="Rectangle 4">
            <a:extLst>
              <a:ext uri="{FF2B5EF4-FFF2-40B4-BE49-F238E27FC236}">
                <a16:creationId xmlns:a16="http://schemas.microsoft.com/office/drawing/2014/main" id="{9CA34A2C-652A-6A6B-4628-261E1C0A91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716088"/>
            <a:ext cx="3828164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>
              <a:buFont typeface="Wingdings" panose="05000000000000000000" pitchFamily="2" charset="2"/>
              <a:buChar char="w"/>
            </a:pPr>
            <a:r>
              <a:rPr lang="en-US" altLang="en-US" dirty="0">
                <a:cs typeface="Times New Roman" panose="02020603050405020304" pitchFamily="18" charset="0"/>
              </a:rPr>
              <a:t> Temperature Excess Profile</a:t>
            </a:r>
            <a:endParaRPr lang="en-US" altLang="en-US" sz="2400" dirty="0"/>
          </a:p>
        </p:txBody>
      </p:sp>
      <p:sp>
        <p:nvSpPr>
          <p:cNvPr id="442374" name="Rectangle 6">
            <a:extLst>
              <a:ext uri="{FF2B5EF4-FFF2-40B4-BE49-F238E27FC236}">
                <a16:creationId xmlns:a16="http://schemas.microsoft.com/office/drawing/2014/main" id="{EC789E94-5C19-279A-B302-BCA7BBEFDD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590800"/>
            <a:ext cx="7086600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/>
          <a:p>
            <a:pPr eaLnBrk="0" hangingPunct="0">
              <a:buFont typeface="Wingdings" panose="05000000000000000000" pitchFamily="2" charset="2"/>
              <a:buChar char="w"/>
            </a:pPr>
            <a:r>
              <a:rPr lang="en-US" altLang="en-US" dirty="0">
                <a:cs typeface="Times New Roman" panose="02020603050405020304" pitchFamily="18" charset="0"/>
              </a:rPr>
              <a:t> Heat Dissipated = Heat Entering Base of the fin</a:t>
            </a:r>
            <a:endParaRPr lang="en-US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2375" name="Object 7">
                <a:extLst>
                  <a:ext uri="{FF2B5EF4-FFF2-40B4-BE49-F238E27FC236}">
                    <a16:creationId xmlns:a16="http://schemas.microsoft.com/office/drawing/2014/main" id="{36C311DD-632C-CCC4-D528-7EBFB346A630}"/>
                  </a:ext>
                </a:extLst>
              </p:cNvPr>
              <p:cNvSpPr txBox="1"/>
              <p:nvPr/>
            </p:nvSpPr>
            <p:spPr bwMode="auto">
              <a:xfrm>
                <a:off x="685800" y="3276600"/>
                <a:ext cx="3981450" cy="5746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/>
                          </m:sSub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𝐿𝑚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θ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func>
                        <m:funcPr>
                          <m:ctrl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tanh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42375" name="Object 7">
                <a:extLst>
                  <a:ext uri="{FF2B5EF4-FFF2-40B4-BE49-F238E27FC236}">
                    <a16:creationId xmlns:a16="http://schemas.microsoft.com/office/drawing/2014/main" id="{36C311DD-632C-CCC4-D528-7EBFB346A6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3276600"/>
                <a:ext cx="3981450" cy="5746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2376" name="Rectangle 8">
            <a:extLst>
              <a:ext uri="{FF2B5EF4-FFF2-40B4-BE49-F238E27FC236}">
                <a16:creationId xmlns:a16="http://schemas.microsoft.com/office/drawing/2014/main" id="{DC6DCA7F-639D-5797-A993-BBDAE45BAE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5659148"/>
            <a:ext cx="2201757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>
              <a:buFont typeface="Wingdings" panose="05000000000000000000" pitchFamily="2" charset="2"/>
              <a:buChar char="w"/>
            </a:pPr>
            <a:r>
              <a:rPr lang="en-US" altLang="en-US" dirty="0">
                <a:cs typeface="Times New Roman" panose="02020603050405020304" pitchFamily="18" charset="0"/>
              </a:rPr>
              <a:t> Fin Efficiency</a:t>
            </a:r>
            <a:endParaRPr lang="en-US" altLang="en-US" sz="2400" dirty="0"/>
          </a:p>
        </p:txBody>
      </p:sp>
      <p:grpSp>
        <p:nvGrpSpPr>
          <p:cNvPr id="2" name="Group 46">
            <a:extLst>
              <a:ext uri="{FF2B5EF4-FFF2-40B4-BE49-F238E27FC236}">
                <a16:creationId xmlns:a16="http://schemas.microsoft.com/office/drawing/2014/main" id="{E2B74362-E9AF-0D73-33C9-B3AB77EFB33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F4426E19-4398-00BF-74A5-C59933BE0B7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1C4A65A2-23F1-A640-2EF3-F09FA640BDD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EA3D2EF8-7633-A45A-F7F1-CB328A8B9B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37991F40-715F-5A5C-3313-C3624495BE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EB6290A2-1146-1D75-6F29-B5B6A06ED40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FEE5B5EB-5E42-D4B8-1190-16FB29DAD5C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5B46A201-519A-4475-553F-7489D6222F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6BF33F96-19E0-F287-8182-35ED8AFAE78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F641BE59-8699-28EF-F9EB-4FCA0EE4B7F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2F271989-5009-D983-245C-1751233131C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CE4A8C4A-E136-3213-BBED-86F18E36422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C63E28C8-010B-859F-E511-60AD7F352D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21DA4B90-43A0-6064-4A59-4FFE14BC982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0053C77C-5006-89B5-3292-B7CFD836FA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972CBEF4-2E61-7028-C1A6-8B3001F659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2192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Object 15">
                <a:extLst>
                  <a:ext uri="{FF2B5EF4-FFF2-40B4-BE49-F238E27FC236}">
                    <a16:creationId xmlns:a16="http://schemas.microsoft.com/office/drawing/2014/main" id="{8555F8F5-554C-77AA-05CF-60DC294E6669}"/>
                  </a:ext>
                </a:extLst>
              </p:cNvPr>
              <p:cNvSpPr txBox="1"/>
              <p:nvPr/>
            </p:nvSpPr>
            <p:spPr bwMode="auto">
              <a:xfrm>
                <a:off x="4495800" y="1346995"/>
                <a:ext cx="3981449" cy="99933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d>
                        <m:dPr>
                          <m:ctrlPr>
                            <a:rPr lang="en-IN" sz="28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IN" sz="28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</m:d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θ</m:t>
                          </m:r>
                        </m:e>
                        <m:sub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f>
                        <m:f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IN" sz="28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sz="28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cosh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𝑚𝑥</m:t>
                                  </m:r>
                                </m:e>
                              </m:d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IN" sz="28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sz="28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cosh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sSub>
                                    <m:sSubPr>
                                      <m:ctrlPr>
                                        <a:rPr lang="en-US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en-US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𝑐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den>
                      </m:f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18" name="Object 15">
                <a:extLst>
                  <a:ext uri="{FF2B5EF4-FFF2-40B4-BE49-F238E27FC236}">
                    <a16:creationId xmlns:a16="http://schemas.microsoft.com/office/drawing/2014/main" id="{8555F8F5-554C-77AA-05CF-60DC294E66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95800" y="1346995"/>
                <a:ext cx="3981449" cy="999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704E600-5BEB-1D23-0A79-54A98DA9DE5C}"/>
                  </a:ext>
                </a:extLst>
              </p:cNvPr>
              <p:cNvSpPr txBox="1"/>
              <p:nvPr/>
            </p:nvSpPr>
            <p:spPr>
              <a:xfrm>
                <a:off x="3048000" y="5450052"/>
                <a:ext cx="3048000" cy="8804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𝑎𝑑𝑖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𝑡𝑎𝑛ℎ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704E600-5BEB-1D23-0A79-54A98DA9DE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0" y="5450052"/>
                <a:ext cx="3048000" cy="88049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bject 6">
                <a:extLst>
                  <a:ext uri="{FF2B5EF4-FFF2-40B4-BE49-F238E27FC236}">
                    <a16:creationId xmlns:a16="http://schemas.microsoft.com/office/drawing/2014/main" id="{F7692083-1335-B4F6-0AE3-73481B482C02}"/>
                  </a:ext>
                </a:extLst>
              </p:cNvPr>
              <p:cNvSpPr txBox="1"/>
              <p:nvPr/>
            </p:nvSpPr>
            <p:spPr bwMode="auto">
              <a:xfrm>
                <a:off x="533400" y="4114800"/>
                <a:ext cx="5832475" cy="11080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𝑓𝑖𝑛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adiabatic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ℎ𝑘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𝛿</m:t>
                                  </m:r>
                                </m:e>
                              </m:d>
                            </m:e>
                            <m:sup>
                              <m:f>
                                <m:fPr>
                                  <m:type m:val="lin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  <m:func>
                            <m:funcPr>
                              <m:ctrl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tanh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ℎ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𝑐𝑠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9" name="Object 6">
                <a:extLst>
                  <a:ext uri="{FF2B5EF4-FFF2-40B4-BE49-F238E27FC236}">
                    <a16:creationId xmlns:a16="http://schemas.microsoft.com/office/drawing/2014/main" id="{F7692083-1335-B4F6-0AE3-73481B482C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" y="4114800"/>
                <a:ext cx="5832475" cy="11080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Picture 8" descr="The image depicts a structural diagram showing a beam or support element.&#10;&#10;AI-generated content may be incorrect.">
            <a:extLst>
              <a:ext uri="{FF2B5EF4-FFF2-40B4-BE49-F238E27FC236}">
                <a16:creationId xmlns:a16="http://schemas.microsoft.com/office/drawing/2014/main" id="{7D117718-22A7-5A96-343C-26D275B7E5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9719" y="3825874"/>
            <a:ext cx="2467081" cy="2636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2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2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2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2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2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42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423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42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2372" grpId="0"/>
      <p:bldP spid="442374" grpId="0"/>
      <p:bldP spid="442375" grpId="0"/>
      <p:bldP spid="442376" grpId="0"/>
      <p:bldP spid="18" grpId="0"/>
      <p:bldP spid="23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754" name="AutoShape 2">
            <a:extLst>
              <a:ext uri="{FF2B5EF4-FFF2-40B4-BE49-F238E27FC236}">
                <a16:creationId xmlns:a16="http://schemas.microsoft.com/office/drawing/2014/main" id="{EAF827A4-E03B-7475-1D8E-2794A2A1D8C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1663" y="1295400"/>
            <a:ext cx="7940675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458755" name="Rectangle 3">
            <a:extLst>
              <a:ext uri="{FF2B5EF4-FFF2-40B4-BE49-F238E27FC236}">
                <a16:creationId xmlns:a16="http://schemas.microsoft.com/office/drawing/2014/main" id="{11D6896D-99A4-6646-0A24-306A22F505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863" y="381000"/>
            <a:ext cx="7772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0" hangingPunct="0"/>
            <a:r>
              <a:rPr lang="en-US" altLang="en-US" sz="3200" dirty="0">
                <a:solidFill>
                  <a:schemeClr val="tx1"/>
                </a:solidFill>
                <a:cs typeface="Times New Roman" panose="02020603050405020304" pitchFamily="18" charset="0"/>
              </a:rPr>
              <a:t>Fin Efficiency </a:t>
            </a:r>
            <a:endParaRPr lang="en-US" altLang="en-US" dirty="0">
              <a:solidFill>
                <a:schemeClr val="tx1"/>
              </a:solidFill>
            </a:endParaRPr>
          </a:p>
        </p:txBody>
      </p:sp>
      <p:pic>
        <p:nvPicPr>
          <p:cNvPr id="458756" name="Picture 4">
            <a:extLst>
              <a:ext uri="{FF2B5EF4-FFF2-40B4-BE49-F238E27FC236}">
                <a16:creationId xmlns:a16="http://schemas.microsoft.com/office/drawing/2014/main" id="{47D1CEB8-8385-2AFA-C4A1-63B0C988F3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2979">
            <a:off x="320675" y="1273526"/>
            <a:ext cx="8376781" cy="5095875"/>
          </a:xfrm>
          <a:prstGeom prst="rect">
            <a:avLst/>
          </a:prstGeom>
          <a:noFill/>
          <a:scene3d>
            <a:camera prst="orthographicFront">
              <a:rot lat="0" lon="0" rev="12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8757" name="Text Box 5">
            <a:extLst>
              <a:ext uri="{FF2B5EF4-FFF2-40B4-BE49-F238E27FC236}">
                <a16:creationId xmlns:a16="http://schemas.microsoft.com/office/drawing/2014/main" id="{A6FFBA7B-F2B6-FCEF-EADE-6869351D6E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75" y="6044625"/>
            <a:ext cx="12287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3200" i="1" dirty="0" err="1"/>
              <a:t>mb</a:t>
            </a:r>
            <a:r>
              <a:rPr lang="en-US" altLang="en-US" sz="3200" i="1" baseline="-25000" dirty="0" err="1"/>
              <a:t>c</a:t>
            </a:r>
            <a:endParaRPr lang="en-US" altLang="en-US" sz="3200" i="1" baseline="-25000" dirty="0"/>
          </a:p>
        </p:txBody>
      </p:sp>
      <p:grpSp>
        <p:nvGrpSpPr>
          <p:cNvPr id="2" name="Group 46">
            <a:extLst>
              <a:ext uri="{FF2B5EF4-FFF2-40B4-BE49-F238E27FC236}">
                <a16:creationId xmlns:a16="http://schemas.microsoft.com/office/drawing/2014/main" id="{A8011555-0147-5DCE-4D18-77D6DBA0DD0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8485649C-111E-E337-F4B9-B44813952D9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E5DF98E0-307D-7AB0-3544-112262109F0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A57B507B-D20A-2B09-2241-14DF459B935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BA6F4397-B9A3-1D57-5DEE-6EB78BCF805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E2ED883F-0A47-AF48-8834-E86EE2DBF72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CEB136A5-AF41-9732-1739-CC77CE4978C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316CE2B2-7532-BACD-136F-3A221B8141C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C8D403F7-59D3-68E8-60D5-91CBFE34FF2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1F12F02E-8084-921B-6A4B-9B0B3C9858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BD081B27-4E98-4A8A-FB89-3FCCDF476C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C899CC91-E301-775D-1F94-575A2396C51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A13AB5C0-4FFA-BBBF-735F-49AABFD17A4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68B30B9F-9EC5-8EB5-E67F-D4CD714BB5C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948DFAF9-4DE9-FF2A-7367-1245EDDDA1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A4C19FA9-414C-F0BF-D12E-FDB805350D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1026" name="Picture 2" descr="Abstract Texture from Crocodile Skin Stock Image - Image of crocodiles,  wildlife: 116258721">
            <a:extLst>
              <a:ext uri="{FF2B5EF4-FFF2-40B4-BE49-F238E27FC236}">
                <a16:creationId xmlns:a16="http://schemas.microsoft.com/office/drawing/2014/main" id="{DBCDDA9D-898E-FBF5-0E77-2AB68AE380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080328"/>
            <a:ext cx="1842361" cy="1225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inned tube Manufacturer for Heat Exchangers | Admiralty Industries">
            <a:extLst>
              <a:ext uri="{FF2B5EF4-FFF2-40B4-BE49-F238E27FC236}">
                <a16:creationId xmlns:a16="http://schemas.microsoft.com/office/drawing/2014/main" id="{79E9D47B-336D-5589-C47E-D8AD805CE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572000"/>
            <a:ext cx="3863690" cy="2078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Object 7">
                <a:extLst>
                  <a:ext uri="{FF2B5EF4-FFF2-40B4-BE49-F238E27FC236}">
                    <a16:creationId xmlns:a16="http://schemas.microsoft.com/office/drawing/2014/main" id="{3EE898D0-1F74-313B-A0EB-4B7913F23C8D}"/>
                  </a:ext>
                </a:extLst>
              </p:cNvPr>
              <p:cNvSpPr txBox="1"/>
              <p:nvPr/>
            </p:nvSpPr>
            <p:spPr bwMode="auto">
              <a:xfrm>
                <a:off x="3731088" y="1626105"/>
                <a:ext cx="4482239" cy="112553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m:rPr>
                          <m:nor/>
                        </m:rPr>
                        <a:rPr lang="en-IN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Fin Factor for Strip fins: 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rad>
                        <m:radPr>
                          <m:deg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8" name="Object 7">
                <a:extLst>
                  <a:ext uri="{FF2B5EF4-FFF2-40B4-BE49-F238E27FC236}">
                    <a16:creationId xmlns:a16="http://schemas.microsoft.com/office/drawing/2014/main" id="{3EE898D0-1F74-313B-A0EB-4B7913F23C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31088" y="1626105"/>
                <a:ext cx="4482239" cy="112553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74A88-1FC8-2E57-9898-FF1F31562D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8" name="AutoShape 4">
            <a:extLst>
              <a:ext uri="{FF2B5EF4-FFF2-40B4-BE49-F238E27FC236}">
                <a16:creationId xmlns:a16="http://schemas.microsoft.com/office/drawing/2014/main" id="{7B9F1E36-0D55-F3DA-C4BB-70A54CC6BA6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68325" y="1762125"/>
            <a:ext cx="7940675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2629" name="Rectangle 5">
            <a:extLst>
              <a:ext uri="{FF2B5EF4-FFF2-40B4-BE49-F238E27FC236}">
                <a16:creationId xmlns:a16="http://schemas.microsoft.com/office/drawing/2014/main" id="{FF904D49-CEF1-E5E2-86DC-892874B747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650" y="450850"/>
            <a:ext cx="1841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82630" name="Rectangle 6">
            <a:extLst>
              <a:ext uri="{FF2B5EF4-FFF2-40B4-BE49-F238E27FC236}">
                <a16:creationId xmlns:a16="http://schemas.microsoft.com/office/drawing/2014/main" id="{71209B70-C3BE-FA04-F5D7-D22D3BFBE3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7641" y="1371600"/>
            <a:ext cx="3821559" cy="523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altLang="en-US" sz="2800" dirty="0">
                <a:cs typeface="Times New Roman" panose="02020603050405020304" pitchFamily="18" charset="0"/>
              </a:rPr>
              <a:t>The usefulness criterion: </a:t>
            </a:r>
            <a:endParaRPr lang="en-US" altLang="en-US" dirty="0">
              <a:cs typeface="Times New Roman" panose="02020603050405020304" pitchFamily="18" charset="0"/>
            </a:endParaRPr>
          </a:p>
        </p:txBody>
      </p:sp>
      <p:graphicFrame>
        <p:nvGraphicFramePr>
          <p:cNvPr id="282631" name="Object 7">
            <a:extLst>
              <a:ext uri="{FF2B5EF4-FFF2-40B4-BE49-F238E27FC236}">
                <a16:creationId xmlns:a16="http://schemas.microsoft.com/office/drawing/2014/main" id="{9E98E949-1579-00D2-D4CE-8F39702A772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2008909"/>
              </p:ext>
            </p:extLst>
          </p:nvPr>
        </p:nvGraphicFramePr>
        <p:xfrm>
          <a:off x="4954588" y="1169988"/>
          <a:ext cx="1674812" cy="963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44307" imgH="393529" progId="Equation.3">
                  <p:embed/>
                </p:oleObj>
              </mc:Choice>
              <mc:Fallback>
                <p:oleObj name="Equation" r:id="rId2" imgW="444307" imgH="393529" progId="Equation.3">
                  <p:embed/>
                  <p:pic>
                    <p:nvPicPr>
                      <p:cNvPr id="282631" name="Object 7">
                        <a:extLst>
                          <a:ext uri="{FF2B5EF4-FFF2-40B4-BE49-F238E27FC236}">
                            <a16:creationId xmlns:a16="http://schemas.microsoft.com/office/drawing/2014/main" id="{9E98E949-1579-00D2-D4CE-8F39702A772A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4588" y="1169988"/>
                        <a:ext cx="1674812" cy="963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BCBCB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68686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2632" name="Rectangle 8">
            <a:extLst>
              <a:ext uri="{FF2B5EF4-FFF2-40B4-BE49-F238E27FC236}">
                <a16:creationId xmlns:a16="http://schemas.microsoft.com/office/drawing/2014/main" id="{10C2F63E-D704-DAF8-F993-916250D81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057400"/>
            <a:ext cx="8177659" cy="1385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/>
          <a:p>
            <a:pPr algn="ctr" eaLnBrk="0" hangingPunct="0"/>
            <a:r>
              <a:rPr lang="en-US" altLang="en-US" sz="2800" i="1" dirty="0">
                <a:solidFill>
                  <a:srgbClr val="0070C0"/>
                </a:solidFill>
                <a:cs typeface="Times New Roman" panose="02020603050405020304" pitchFamily="18" charset="0"/>
              </a:rPr>
              <a:t>Says that maximum cooling is facilitated by a fin, when the conductance of the fin surface conductance just equals twice the fin internal conductance.</a:t>
            </a:r>
            <a:endParaRPr lang="en-US" altLang="en-US" i="1" dirty="0">
              <a:solidFill>
                <a:srgbClr val="0070C0"/>
              </a:solidFill>
            </a:endParaRPr>
          </a:p>
        </p:txBody>
      </p:sp>
      <p:graphicFrame>
        <p:nvGraphicFramePr>
          <p:cNvPr id="282633" name="Object 9">
            <a:extLst>
              <a:ext uri="{FF2B5EF4-FFF2-40B4-BE49-F238E27FC236}">
                <a16:creationId xmlns:a16="http://schemas.microsoft.com/office/drawing/2014/main" id="{42CBB73A-FB7C-B056-CB95-FE37D30C1354}"/>
              </a:ext>
            </a:extLst>
          </p:cNvPr>
          <p:cNvGraphicFramePr>
            <a:graphicFrameLocks/>
          </p:cNvGraphicFramePr>
          <p:nvPr/>
        </p:nvGraphicFramePr>
        <p:xfrm>
          <a:off x="3722688" y="3200400"/>
          <a:ext cx="1535112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69696" imgH="393529" progId="Equation.3">
                  <p:embed/>
                </p:oleObj>
              </mc:Choice>
              <mc:Fallback>
                <p:oleObj name="Equation" r:id="rId4" imgW="469696" imgH="393529" progId="Equation.3">
                  <p:embed/>
                  <p:pic>
                    <p:nvPicPr>
                      <p:cNvPr id="282633" name="Object 9">
                        <a:extLst>
                          <a:ext uri="{FF2B5EF4-FFF2-40B4-BE49-F238E27FC236}">
                            <a16:creationId xmlns:a16="http://schemas.microsoft.com/office/drawing/2014/main" id="{42CBB73A-FB7C-B056-CB95-FE37D30C1354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22688" y="3200400"/>
                        <a:ext cx="1535112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BCBCB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68686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2634" name="Rectangle 10">
            <a:extLst>
              <a:ext uri="{FF2B5EF4-FFF2-40B4-BE49-F238E27FC236}">
                <a16:creationId xmlns:a16="http://schemas.microsoft.com/office/drawing/2014/main" id="{EB4BEB8C-8780-0773-3F3E-1227BEEAE6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3581400"/>
            <a:ext cx="22256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altLang="en-US" sz="2800" dirty="0">
                <a:cs typeface="Times New Roman" panose="02020603050405020304" pitchFamily="18" charset="0"/>
              </a:rPr>
              <a:t>This says that </a:t>
            </a:r>
            <a:endParaRPr lang="en-US" altLang="en-US" dirty="0"/>
          </a:p>
        </p:txBody>
      </p:sp>
      <p:graphicFrame>
        <p:nvGraphicFramePr>
          <p:cNvPr id="282635" name="Object 11">
            <a:extLst>
              <a:ext uri="{FF2B5EF4-FFF2-40B4-BE49-F238E27FC236}">
                <a16:creationId xmlns:a16="http://schemas.microsoft.com/office/drawing/2014/main" id="{CBCC81A9-611E-4DEE-4F89-2C9D90587632}"/>
              </a:ext>
            </a:extLst>
          </p:cNvPr>
          <p:cNvGraphicFramePr>
            <a:graphicFrameLocks/>
          </p:cNvGraphicFramePr>
          <p:nvPr/>
        </p:nvGraphicFramePr>
        <p:xfrm>
          <a:off x="1851025" y="4191000"/>
          <a:ext cx="1655763" cy="45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710891" imgH="177723" progId="Equation.3">
                  <p:embed/>
                </p:oleObj>
              </mc:Choice>
              <mc:Fallback>
                <p:oleObj name="Equation" r:id="rId6" imgW="710891" imgH="177723" progId="Equation.3">
                  <p:embed/>
                  <p:pic>
                    <p:nvPicPr>
                      <p:cNvPr id="282635" name="Object 11">
                        <a:extLst>
                          <a:ext uri="{FF2B5EF4-FFF2-40B4-BE49-F238E27FC236}">
                            <a16:creationId xmlns:a16="http://schemas.microsoft.com/office/drawing/2014/main" id="{CBCC81A9-611E-4DEE-4F89-2C9D90587632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1025" y="4191000"/>
                        <a:ext cx="1655763" cy="455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BCBCB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68686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2636" name="Rectangle 12">
            <a:extLst>
              <a:ext uri="{FF2B5EF4-FFF2-40B4-BE49-F238E27FC236}">
                <a16:creationId xmlns:a16="http://schemas.microsoft.com/office/drawing/2014/main" id="{E2116F84-C1F3-1640-6EF7-BA8FBC075F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2225" y="4114800"/>
            <a:ext cx="47021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altLang="en-US" sz="2800" dirty="0">
                <a:cs typeface="Times New Roman" panose="02020603050405020304" pitchFamily="18" charset="0"/>
              </a:rPr>
              <a:t>makes the use of a fin a big win</a:t>
            </a:r>
            <a:endParaRPr lang="en-US" altLang="en-US" dirty="0"/>
          </a:p>
        </p:txBody>
      </p:sp>
      <p:sp>
        <p:nvSpPr>
          <p:cNvPr id="282637" name="Rectangle 13">
            <a:extLst>
              <a:ext uri="{FF2B5EF4-FFF2-40B4-BE49-F238E27FC236}">
                <a16:creationId xmlns:a16="http://schemas.microsoft.com/office/drawing/2014/main" id="{824BFA62-D881-0FDE-80DD-9E07649C7C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450" y="359456"/>
            <a:ext cx="6324600" cy="523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/>
          <a:p>
            <a:pPr algn="ctr" eaLnBrk="0" hangingPunct="0"/>
            <a:r>
              <a:rPr lang="en-US" altLang="en-US" sz="2800" dirty="0">
                <a:solidFill>
                  <a:schemeClr val="tx2"/>
                </a:solidFill>
                <a:cs typeface="Times New Roman" panose="02020603050405020304" pitchFamily="18" charset="0"/>
              </a:rPr>
              <a:t>Selection of Fin thickness</a:t>
            </a:r>
            <a:endParaRPr lang="en-US" altLang="en-US" sz="2800" dirty="0"/>
          </a:p>
        </p:txBody>
      </p:sp>
      <p:grpSp>
        <p:nvGrpSpPr>
          <p:cNvPr id="2" name="Group 46">
            <a:extLst>
              <a:ext uri="{FF2B5EF4-FFF2-40B4-BE49-F238E27FC236}">
                <a16:creationId xmlns:a16="http://schemas.microsoft.com/office/drawing/2014/main" id="{1228DA81-96FD-C67D-46BA-E684F3EC91C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34882C60-45A5-3870-901E-36724504C68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8F1425E3-971B-4E6D-A365-53CE50259E8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E9C43222-63C4-E2B5-F51F-53D92B3660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01AED0E9-59BA-EEF6-B49F-059980A6BF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E0FA181B-A4A5-02AC-BAB2-6BF4F97046D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70A4E564-70FA-E04C-E40C-90A9774E4F0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9D41008F-5F60-FEAE-176F-4B6C3E5A349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435FD6EE-DA29-B99D-EA8F-D7C9F3C0525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D6C9467C-BF4C-1B56-997D-9ADEE5FF278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14AFB826-3F9A-8882-5D46-85BC691C0E2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A9F28A53-8D06-D2D6-6296-79D6AFF8A09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698B2440-F6C5-F930-1DAF-20EC1189610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914B52EE-5AB1-7953-2D0B-C7C52A19200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0ED4596C-1858-DF9C-F7FE-DEBBCE7C5A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A3C881B1-CF7E-6CEA-A040-8D5E065664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18" name="Rectangle 5">
            <a:extLst>
              <a:ext uri="{FF2B5EF4-FFF2-40B4-BE49-F238E27FC236}">
                <a16:creationId xmlns:a16="http://schemas.microsoft.com/office/drawing/2014/main" id="{1B848341-52D3-37F2-7387-3816F7B0B6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4263" y="4953000"/>
            <a:ext cx="52149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altLang="en-US" sz="2800">
                <a:cs typeface="Times New Roman" panose="02020603050405020304" pitchFamily="18" charset="0"/>
              </a:rPr>
              <a:t>is a borderline type of situation and</a:t>
            </a:r>
            <a:endParaRPr lang="en-US" altLang="en-US"/>
          </a:p>
        </p:txBody>
      </p:sp>
      <p:graphicFrame>
        <p:nvGraphicFramePr>
          <p:cNvPr id="19" name="Object 6">
            <a:extLst>
              <a:ext uri="{FF2B5EF4-FFF2-40B4-BE49-F238E27FC236}">
                <a16:creationId xmlns:a16="http://schemas.microsoft.com/office/drawing/2014/main" id="{63B61012-3EB1-5089-87F0-4B51D96A6EBD}"/>
              </a:ext>
            </a:extLst>
          </p:cNvPr>
          <p:cNvGraphicFramePr>
            <a:graphicFrameLocks/>
          </p:cNvGraphicFramePr>
          <p:nvPr/>
        </p:nvGraphicFramePr>
        <p:xfrm>
          <a:off x="1676400" y="5029200"/>
          <a:ext cx="154146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634449" imgH="177646" progId="Equation.3">
                  <p:embed/>
                </p:oleObj>
              </mc:Choice>
              <mc:Fallback>
                <p:oleObj name="Equation" r:id="rId9" imgW="634449" imgH="177646" progId="Equation.3">
                  <p:embed/>
                  <p:pic>
                    <p:nvPicPr>
                      <p:cNvPr id="19" name="Object 6">
                        <a:extLst>
                          <a:ext uri="{FF2B5EF4-FFF2-40B4-BE49-F238E27FC236}">
                            <a16:creationId xmlns:a16="http://schemas.microsoft.com/office/drawing/2014/main" id="{63B61012-3EB1-5089-87F0-4B51D96A6EBD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5029200"/>
                        <a:ext cx="1541463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BCBCB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68686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7">
            <a:extLst>
              <a:ext uri="{FF2B5EF4-FFF2-40B4-BE49-F238E27FC236}">
                <a16:creationId xmlns:a16="http://schemas.microsoft.com/office/drawing/2014/main" id="{B31B78CA-2D83-73F4-3DBF-B8B377610709}"/>
              </a:ext>
            </a:extLst>
          </p:cNvPr>
          <p:cNvGraphicFramePr>
            <a:graphicFrameLocks/>
          </p:cNvGraphicFramePr>
          <p:nvPr/>
        </p:nvGraphicFramePr>
        <p:xfrm>
          <a:off x="1544637" y="5792788"/>
          <a:ext cx="1350963" cy="45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710891" imgH="177723" progId="Equation.3">
                  <p:embed/>
                </p:oleObj>
              </mc:Choice>
              <mc:Fallback>
                <p:oleObj name="Equation" r:id="rId11" imgW="710891" imgH="177723" progId="Equation.3">
                  <p:embed/>
                  <p:pic>
                    <p:nvPicPr>
                      <p:cNvPr id="20" name="Object 7">
                        <a:extLst>
                          <a:ext uri="{FF2B5EF4-FFF2-40B4-BE49-F238E27FC236}">
                            <a16:creationId xmlns:a16="http://schemas.microsoft.com/office/drawing/2014/main" id="{B31B78CA-2D83-73F4-3DBF-B8B377610709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4637" y="5792788"/>
                        <a:ext cx="1350963" cy="455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BCBCB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68686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8">
            <a:extLst>
              <a:ext uri="{FF2B5EF4-FFF2-40B4-BE49-F238E27FC236}">
                <a16:creationId xmlns:a16="http://schemas.microsoft.com/office/drawing/2014/main" id="{9B0D9DA5-6941-BD00-F3CB-076AD9DD65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46400" y="5729288"/>
            <a:ext cx="58928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altLang="en-US" sz="2800" dirty="0">
                <a:cs typeface="Times New Roman" panose="02020603050405020304" pitchFamily="18" charset="0"/>
              </a:rPr>
              <a:t>tends to make the fin act as an insulator.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00141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2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2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2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2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2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2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26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2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2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2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2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2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82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82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2630" grpId="0"/>
      <p:bldP spid="282632" grpId="0"/>
      <p:bldP spid="282634" grpId="0"/>
      <p:bldP spid="282636" grpId="0"/>
      <p:bldP spid="18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8" descr="The image depicts a structural diagram showing a beam or support element.&#10;&#10;AI-generated content may be incorrect.">
            <a:extLst>
              <a:ext uri="{FF2B5EF4-FFF2-40B4-BE49-F238E27FC236}">
                <a16:creationId xmlns:a16="http://schemas.microsoft.com/office/drawing/2014/main" id="{7F40FCAA-DABD-EE7E-C351-03D77657D7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8319" y="2362200"/>
            <a:ext cx="2467081" cy="2636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1826" name="AutoShape 2">
            <a:extLst>
              <a:ext uri="{FF2B5EF4-FFF2-40B4-BE49-F238E27FC236}">
                <a16:creationId xmlns:a16="http://schemas.microsoft.com/office/drawing/2014/main" id="{239E4884-E6A6-FEBC-A3CF-7B2517E2E12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4800" y="1219199"/>
            <a:ext cx="8458200" cy="1574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buFontTx/>
              <a:buChar char="•"/>
            </a:pPr>
            <a:r>
              <a:rPr lang="en-US" altLang="en-US" dirty="0"/>
              <a:t> A strip fin with least profile area will have least weight.</a:t>
            </a:r>
            <a:endParaRPr lang="en-US" altLang="en-US" sz="2400" dirty="0"/>
          </a:p>
          <a:p>
            <a:pPr>
              <a:buFontTx/>
              <a:buChar char="•"/>
            </a:pPr>
            <a:r>
              <a:rPr lang="en-US" altLang="en-US" sz="2400" dirty="0"/>
              <a:t> Least profile area for a given rate of heat transfer can be modified as maximum rate of heat transfer for a given profile area </a:t>
            </a:r>
            <a:r>
              <a:rPr lang="en-US" altLang="en-US" sz="2400" i="1" dirty="0"/>
              <a:t>A</a:t>
            </a:r>
            <a:r>
              <a:rPr lang="en-US" altLang="en-US" sz="2400" i="1" baseline="-25000" dirty="0"/>
              <a:t>p</a:t>
            </a:r>
          </a:p>
          <a:p>
            <a:pPr>
              <a:buFontTx/>
              <a:buChar char="•"/>
            </a:pPr>
            <a:r>
              <a:rPr lang="en-US" altLang="en-US" sz="2400" dirty="0"/>
              <a:t>For a </a:t>
            </a:r>
            <a:r>
              <a:rPr lang="en-US" altLang="en-US" dirty="0"/>
              <a:t>strip</a:t>
            </a:r>
            <a:r>
              <a:rPr lang="en-US" altLang="en-US" sz="2400" dirty="0"/>
              <a:t> fin of  length </a:t>
            </a:r>
            <a:r>
              <a:rPr lang="en-US" altLang="en-US" sz="2400" i="1" dirty="0"/>
              <a:t>L</a:t>
            </a:r>
            <a:r>
              <a:rPr lang="en-US" altLang="en-US" sz="2400" dirty="0"/>
              <a:t> :</a:t>
            </a:r>
          </a:p>
        </p:txBody>
      </p:sp>
      <p:sp>
        <p:nvSpPr>
          <p:cNvPr id="461827" name="Rectangle 3">
            <a:extLst>
              <a:ext uri="{FF2B5EF4-FFF2-40B4-BE49-F238E27FC236}">
                <a16:creationId xmlns:a16="http://schemas.microsoft.com/office/drawing/2014/main" id="{582BADB8-210C-9D58-9A35-525733B8CE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" y="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0" hangingPunct="0"/>
            <a:r>
              <a:rPr lang="en-US" altLang="en-US" sz="3200" dirty="0">
                <a:solidFill>
                  <a:schemeClr val="tx1"/>
                </a:solidFill>
                <a:cs typeface="Times New Roman" panose="02020603050405020304" pitchFamily="18" charset="0"/>
              </a:rPr>
              <a:t>Strip Fin of Least Material</a:t>
            </a:r>
            <a:br>
              <a:rPr lang="en-US" altLang="en-US" sz="3200" dirty="0">
                <a:solidFill>
                  <a:schemeClr val="tx1"/>
                </a:solidFill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chemeClr val="tx1"/>
                </a:solidFill>
                <a:cs typeface="Times New Roman" panose="02020603050405020304" pitchFamily="18" charset="0"/>
              </a:rPr>
              <a:t>OPTIMUM SHAPES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6DF6824-F846-36C7-4AF8-848706956F59}"/>
              </a:ext>
            </a:extLst>
          </p:cNvPr>
          <p:cNvGrpSpPr/>
          <p:nvPr/>
        </p:nvGrpSpPr>
        <p:grpSpPr>
          <a:xfrm>
            <a:off x="6781800" y="4572000"/>
            <a:ext cx="2133600" cy="582612"/>
            <a:chOff x="6324600" y="4038600"/>
            <a:chExt cx="2133600" cy="582612"/>
          </a:xfrm>
        </p:grpSpPr>
        <p:sp>
          <p:nvSpPr>
            <p:cNvPr id="461830" name="Rectangle 6">
              <a:extLst>
                <a:ext uri="{FF2B5EF4-FFF2-40B4-BE49-F238E27FC236}">
                  <a16:creationId xmlns:a16="http://schemas.microsoft.com/office/drawing/2014/main" id="{9B089018-E8FE-C51B-F49C-B39317FF5E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24600" y="4102100"/>
              <a:ext cx="893762" cy="5191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BCBCB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altLang="en-US" dirty="0">
                  <a:cs typeface="Times New Roman" panose="02020603050405020304" pitchFamily="18" charset="0"/>
                </a:rPr>
                <a:t>With</a:t>
              </a:r>
              <a:endParaRPr lang="en-US" altLang="en-US" sz="2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1831" name="Object 7">
                  <a:extLst>
                    <a:ext uri="{FF2B5EF4-FFF2-40B4-BE49-F238E27FC236}">
                      <a16:creationId xmlns:a16="http://schemas.microsoft.com/office/drawing/2014/main" id="{813C3838-E259-42D8-C1FD-7098E42D35B1}"/>
                    </a:ext>
                  </a:extLst>
                </p:cNvPr>
                <p:cNvSpPr txBox="1"/>
                <p:nvPr/>
              </p:nvSpPr>
              <p:spPr bwMode="auto">
                <a:xfrm>
                  <a:off x="7315200" y="4038600"/>
                  <a:ext cx="1143000" cy="5603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rmAutofit fontScale="85000" lnSpcReduction="1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𝛿</m:t>
                        </m:r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461831" name="Object 7">
                  <a:extLst>
                    <a:ext uri="{FF2B5EF4-FFF2-40B4-BE49-F238E27FC236}">
                      <a16:creationId xmlns:a16="http://schemas.microsoft.com/office/drawing/2014/main" id="{813C3838-E259-42D8-C1FD-7098E42D35B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315200" y="4038600"/>
                  <a:ext cx="1143000" cy="560388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61833" name="Object 9">
                <a:extLst>
                  <a:ext uri="{FF2B5EF4-FFF2-40B4-BE49-F238E27FC236}">
                    <a16:creationId xmlns:a16="http://schemas.microsoft.com/office/drawing/2014/main" id="{941E3F37-FCF7-F650-E2EE-53350D90571F}"/>
                  </a:ext>
                </a:extLst>
              </p:cNvPr>
              <p:cNvSpPr txBox="1"/>
              <p:nvPr/>
            </p:nvSpPr>
            <p:spPr bwMode="auto">
              <a:xfrm>
                <a:off x="381000" y="3657600"/>
                <a:ext cx="3231432" cy="11747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ℎ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𝛿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61833" name="Object 9">
                <a:extLst>
                  <a:ext uri="{FF2B5EF4-FFF2-40B4-BE49-F238E27FC236}">
                    <a16:creationId xmlns:a16="http://schemas.microsoft.com/office/drawing/2014/main" id="{941E3F37-FCF7-F650-E2EE-53350D9057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3657600"/>
                <a:ext cx="3231432" cy="11747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1834" name="Rectangle 10">
            <a:extLst>
              <a:ext uri="{FF2B5EF4-FFF2-40B4-BE49-F238E27FC236}">
                <a16:creationId xmlns:a16="http://schemas.microsoft.com/office/drawing/2014/main" id="{A178C15A-30C1-55F2-DA26-3FDBC33552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5805487"/>
            <a:ext cx="10906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altLang="en-US" dirty="0">
                <a:cs typeface="Times New Roman" panose="02020603050405020304" pitchFamily="18" charset="0"/>
              </a:rPr>
              <a:t>Hence</a:t>
            </a:r>
            <a:endParaRPr lang="en-US" altLang="en-US" sz="2400" dirty="0"/>
          </a:p>
        </p:txBody>
      </p:sp>
      <p:grpSp>
        <p:nvGrpSpPr>
          <p:cNvPr id="2" name="Group 46">
            <a:extLst>
              <a:ext uri="{FF2B5EF4-FFF2-40B4-BE49-F238E27FC236}">
                <a16:creationId xmlns:a16="http://schemas.microsoft.com/office/drawing/2014/main" id="{02D9A97D-A2FD-3B28-E366-D859B7CD352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6047BF2B-CE94-56F9-0FE4-6DA122AF938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D7BB0F64-6122-051F-567F-AE89A167B8A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145DC672-A50D-13EE-283E-5800C7702E3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8AD47500-D1AA-F662-8714-E0D793BA184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4DFED36D-5B82-6283-A20A-591A8C04CB8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50A3099D-6FE7-E15C-E2E3-7F1BA1FF2FA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69A62A96-D051-2B73-9AD9-36B0C42BFF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4809BAE0-003E-0151-FD7D-1E15DB028DC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C89D4F9D-D8F8-5F17-6B69-478662803D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162F51E7-5D75-ECBF-AC9C-DBFACEDB859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A6946A89-7765-9509-7362-DF8A920FD62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3036374B-D212-A37E-CC89-0C9C81C039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EF311D45-3250-D1E2-B531-06E22F50672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4A015769-1C67-0B67-3298-C94FD0C3E7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929110DF-0B1D-8527-D311-CF28F90D6E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bject 7">
                <a:extLst>
                  <a:ext uri="{FF2B5EF4-FFF2-40B4-BE49-F238E27FC236}">
                    <a16:creationId xmlns:a16="http://schemas.microsoft.com/office/drawing/2014/main" id="{17131617-089E-64BA-E3B2-C5EEB1170DF3}"/>
                  </a:ext>
                </a:extLst>
              </p:cNvPr>
              <p:cNvSpPr txBox="1"/>
              <p:nvPr/>
            </p:nvSpPr>
            <p:spPr bwMode="auto">
              <a:xfrm>
                <a:off x="533400" y="3048000"/>
                <a:ext cx="3981450" cy="5746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/>
                          </m:sSub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𝐿𝑚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θ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func>
                        <m:funcPr>
                          <m:ctrl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tanh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9" name="Object 7">
                <a:extLst>
                  <a:ext uri="{FF2B5EF4-FFF2-40B4-BE49-F238E27FC236}">
                    <a16:creationId xmlns:a16="http://schemas.microsoft.com/office/drawing/2014/main" id="{17131617-089E-64BA-E3B2-C5EEB1170D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" y="3048000"/>
                <a:ext cx="3981450" cy="5746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758D957-0E5D-4332-96A2-4BBF61DF05BC}"/>
                  </a:ext>
                </a:extLst>
              </p:cNvPr>
              <p:cNvSpPr txBox="1"/>
              <p:nvPr/>
            </p:nvSpPr>
            <p:spPr>
              <a:xfrm>
                <a:off x="4191000" y="2743200"/>
                <a:ext cx="2014386" cy="10100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ℎ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𝛿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758D957-0E5D-4332-96A2-4BBF61DF05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0" y="2743200"/>
                <a:ext cx="2014386" cy="10100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7">
                <a:extLst>
                  <a:ext uri="{FF2B5EF4-FFF2-40B4-BE49-F238E27FC236}">
                    <a16:creationId xmlns:a16="http://schemas.microsoft.com/office/drawing/2014/main" id="{AD910E67-0E5E-B854-9EC5-8A9171D6783E}"/>
                  </a:ext>
                </a:extLst>
              </p:cNvPr>
              <p:cNvSpPr txBox="1"/>
              <p:nvPr/>
            </p:nvSpPr>
            <p:spPr bwMode="auto">
              <a:xfrm>
                <a:off x="2154900" y="5516356"/>
                <a:ext cx="6303300" cy="157024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sSub>
                            <m:sSubPr>
                              <m:ctrlP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/>
                          </m:sSub>
                        </m:sub>
                      </m:sSub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𝐿𝑚</m:t>
                      </m:r>
                      <m:sSub>
                        <m:sSub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θ</m:t>
                          </m:r>
                        </m:e>
                        <m:sub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func>
                        <m:funcPr>
                          <m:ctrlPr>
                            <a:rPr lang="en-IN" sz="28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sz="28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tanh</m:t>
                          </m:r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IN" sz="2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IN" sz="2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  <m:r>
                                            <a:rPr lang="en-IN" sz="2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ℎ</m:t>
                                          </m:r>
                                        </m:num>
                                        <m:den>
                                          <m:r>
                                            <a:rPr lang="en-IN" sz="2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f>
                                    <m:fPr>
                                      <m:type m:val="skw"/>
                                      <m:ctrlP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sup>
                              </m:sSup>
                              <m:sSup>
                                <m:sSup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𝛿</m:t>
                                  </m:r>
                                </m:e>
                                <m:sup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−3/2</m:t>
                                  </m:r>
                                </m:sup>
                              </m:sSup>
                            </m:e>
                          </m:d>
                        </m:e>
                      </m:func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22" name="Object 7">
                <a:extLst>
                  <a:ext uri="{FF2B5EF4-FFF2-40B4-BE49-F238E27FC236}">
                    <a16:creationId xmlns:a16="http://schemas.microsoft.com/office/drawing/2014/main" id="{AD910E67-0E5E-B854-9EC5-8A9171D678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54900" y="5516356"/>
                <a:ext cx="6303300" cy="157024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Object 9">
                <a:extLst>
                  <a:ext uri="{FF2B5EF4-FFF2-40B4-BE49-F238E27FC236}">
                    <a16:creationId xmlns:a16="http://schemas.microsoft.com/office/drawing/2014/main" id="{C47E849A-8F80-9D6B-4C40-31B52F16E5AD}"/>
                  </a:ext>
                </a:extLst>
              </p:cNvPr>
              <p:cNvSpPr txBox="1"/>
              <p:nvPr/>
            </p:nvSpPr>
            <p:spPr bwMode="auto">
              <a:xfrm>
                <a:off x="3810000" y="3657600"/>
                <a:ext cx="2100416" cy="11747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ℎ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𝛿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8" name="Object 9">
                <a:extLst>
                  <a:ext uri="{FF2B5EF4-FFF2-40B4-BE49-F238E27FC236}">
                    <a16:creationId xmlns:a16="http://schemas.microsoft.com/office/drawing/2014/main" id="{C47E849A-8F80-9D6B-4C40-31B52F16E5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0" y="3657600"/>
                <a:ext cx="2100416" cy="117475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9">
                <a:extLst>
                  <a:ext uri="{FF2B5EF4-FFF2-40B4-BE49-F238E27FC236}">
                    <a16:creationId xmlns:a16="http://schemas.microsoft.com/office/drawing/2014/main" id="{F3DEE6DA-867C-BE3E-35B2-C27D1BE84DAF}"/>
                  </a:ext>
                </a:extLst>
              </p:cNvPr>
              <p:cNvSpPr txBox="1"/>
              <p:nvPr/>
            </p:nvSpPr>
            <p:spPr bwMode="auto">
              <a:xfrm>
                <a:off x="1600201" y="4724400"/>
                <a:ext cx="2819400" cy="79375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ℎ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en-IN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IN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−3/2</m:t>
                          </m:r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" name="Object 9">
                <a:extLst>
                  <a:ext uri="{FF2B5EF4-FFF2-40B4-BE49-F238E27FC236}">
                    <a16:creationId xmlns:a16="http://schemas.microsoft.com/office/drawing/2014/main" id="{F3DEE6DA-867C-BE3E-35B2-C27D1BE84D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1" y="4724400"/>
                <a:ext cx="2819400" cy="79375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9ECDEBAB-2845-CECC-E8CC-A913B77087AF}"/>
                  </a:ext>
                </a:extLst>
              </p14:cNvPr>
              <p14:cNvContentPartPr/>
              <p14:nvPr/>
            </p14:nvContentPartPr>
            <p14:xfrm>
              <a:off x="6693840" y="3440880"/>
              <a:ext cx="1902960" cy="113544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9ECDEBAB-2845-CECC-E8CC-A913B77087AF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684480" y="3431520"/>
                <a:ext cx="1921680" cy="11541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61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618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618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61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61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461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1826" grpId="0" build="p"/>
      <p:bldP spid="461833" grpId="0"/>
      <p:bldP spid="19" grpId="0"/>
      <p:bldP spid="21" grpId="0"/>
      <p:bldP spid="22" grpId="0"/>
      <p:bldP spid="18" grpId="0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7">
                <a:extLst>
                  <a:ext uri="{FF2B5EF4-FFF2-40B4-BE49-F238E27FC236}">
                    <a16:creationId xmlns:a16="http://schemas.microsoft.com/office/drawing/2014/main" id="{3E992D7F-5085-2CC2-A45E-322300551F6F}"/>
                  </a:ext>
                </a:extLst>
              </p:cNvPr>
              <p:cNvSpPr txBox="1"/>
              <p:nvPr/>
            </p:nvSpPr>
            <p:spPr bwMode="auto">
              <a:xfrm>
                <a:off x="1164300" y="1096756"/>
                <a:ext cx="6303300" cy="157024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a:rPr lang="en-IN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𝐿𝑚</m:t>
                      </m:r>
                      <m:sSub>
                        <m:sSub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θ</m:t>
                          </m:r>
                        </m:e>
                        <m:sub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func>
                        <m:funcPr>
                          <m:ctrlPr>
                            <a:rPr lang="en-IN" sz="28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sz="28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tanh</m:t>
                          </m:r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IN" sz="2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IN" sz="2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  <m:r>
                                            <a:rPr lang="en-IN" sz="2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ℎ</m:t>
                                          </m:r>
                                        </m:num>
                                        <m:den>
                                          <m:r>
                                            <a:rPr lang="en-IN" sz="2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f>
                                    <m:fPr>
                                      <m:type m:val="skw"/>
                                      <m:ctrlP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sup>
                              </m:sSup>
                              <m:sSup>
                                <m:sSup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𝛿</m:t>
                                  </m:r>
                                </m:e>
                                <m:sup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−3/2</m:t>
                                  </m:r>
                                </m:sup>
                              </m:sSup>
                            </m:e>
                          </m:d>
                        </m:e>
                      </m:func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22" name="Object 7">
                <a:extLst>
                  <a:ext uri="{FF2B5EF4-FFF2-40B4-BE49-F238E27FC236}">
                    <a16:creationId xmlns:a16="http://schemas.microsoft.com/office/drawing/2014/main" id="{3E992D7F-5085-2CC2-A45E-322300551F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64300" y="1096756"/>
                <a:ext cx="6303300" cy="157024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2851" name="Rectangle 3">
            <a:extLst>
              <a:ext uri="{FF2B5EF4-FFF2-40B4-BE49-F238E27FC236}">
                <a16:creationId xmlns:a16="http://schemas.microsoft.com/office/drawing/2014/main" id="{B3F7FDD8-DD37-E6D2-C1DE-5139AD3C6C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76200"/>
            <a:ext cx="762317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0" hangingPunct="0"/>
            <a:r>
              <a:rPr lang="en-US" altLang="en-US" sz="3200" dirty="0">
                <a:solidFill>
                  <a:schemeClr val="tx1"/>
                </a:solidFill>
                <a:cs typeface="Times New Roman" panose="02020603050405020304" pitchFamily="18" charset="0"/>
              </a:rPr>
              <a:t>Optimum Profile Geometry</a:t>
            </a:r>
          </a:p>
          <a:p>
            <a:pPr eaLnBrk="0" hangingPunct="0"/>
            <a:r>
              <a:rPr lang="en-US" altLang="en-US" sz="2400" dirty="0">
                <a:solidFill>
                  <a:schemeClr val="tx1"/>
                </a:solidFill>
                <a:cs typeface="Times New Roman" panose="02020603050405020304" pitchFamily="18" charset="0"/>
              </a:rPr>
              <a:t>: Strip Fin</a:t>
            </a:r>
            <a:endParaRPr lang="en-US" altLang="en-US" dirty="0">
              <a:solidFill>
                <a:schemeClr val="tx1"/>
              </a:solidFill>
            </a:endParaRPr>
          </a:p>
        </p:txBody>
      </p:sp>
      <p:sp>
        <p:nvSpPr>
          <p:cNvPr id="462852" name="Rectangle 4">
            <a:extLst>
              <a:ext uri="{FF2B5EF4-FFF2-40B4-BE49-F238E27FC236}">
                <a16:creationId xmlns:a16="http://schemas.microsoft.com/office/drawing/2014/main" id="{C91543F6-4A0D-B31F-333D-DDD6FB8879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013" y="2585693"/>
            <a:ext cx="2875787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altLang="en-US" dirty="0">
                <a:cs typeface="Times New Roman" panose="02020603050405020304" pitchFamily="18" charset="0"/>
              </a:rPr>
              <a:t>Find the condition for</a:t>
            </a:r>
            <a:endParaRPr lang="en-US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2853" name="Object 5">
                <a:extLst>
                  <a:ext uri="{FF2B5EF4-FFF2-40B4-BE49-F238E27FC236}">
                    <a16:creationId xmlns:a16="http://schemas.microsoft.com/office/drawing/2014/main" id="{2961F95B-4854-345F-F71B-1F45446A680C}"/>
                  </a:ext>
                </a:extLst>
              </p:cNvPr>
              <p:cNvSpPr txBox="1"/>
              <p:nvPr/>
            </p:nvSpPr>
            <p:spPr bwMode="auto">
              <a:xfrm>
                <a:off x="3405188" y="2209800"/>
                <a:ext cx="1688276" cy="95408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𝑓𝑓</m:t>
                              </m:r>
                            </m:sub>
                          </m:sSub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62853" name="Object 5">
                <a:extLst>
                  <a:ext uri="{FF2B5EF4-FFF2-40B4-BE49-F238E27FC236}">
                    <a16:creationId xmlns:a16="http://schemas.microsoft.com/office/drawing/2014/main" id="{2961F95B-4854-345F-F71B-1F45446A68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05188" y="2209800"/>
                <a:ext cx="1688276" cy="9540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2854" name="Rectangle 6">
            <a:extLst>
              <a:ext uri="{FF2B5EF4-FFF2-40B4-BE49-F238E27FC236}">
                <a16:creationId xmlns:a16="http://schemas.microsoft.com/office/drawing/2014/main" id="{9BA0ECB7-4FCE-AE84-189C-0F1CFBAACD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9399" y="3138487"/>
            <a:ext cx="12207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/>
            <a:r>
              <a:rPr lang="en-US" altLang="en-US" dirty="0">
                <a:cs typeface="Times New Roman" panose="02020603050405020304" pitchFamily="18" charset="0"/>
              </a:rPr>
              <a:t>and get</a:t>
            </a:r>
            <a:endParaRPr lang="en-US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2855" name="Object 7">
                <a:extLst>
                  <a:ext uri="{FF2B5EF4-FFF2-40B4-BE49-F238E27FC236}">
                    <a16:creationId xmlns:a16="http://schemas.microsoft.com/office/drawing/2014/main" id="{1BDA0100-0B41-610F-54D6-8BA0BF344656}"/>
                  </a:ext>
                </a:extLst>
              </p:cNvPr>
              <p:cNvSpPr txBox="1"/>
              <p:nvPr/>
            </p:nvSpPr>
            <p:spPr bwMode="auto">
              <a:xfrm>
                <a:off x="5437187" y="3124200"/>
                <a:ext cx="3478213" cy="533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ff</m:t>
                          </m:r>
                        </m:sub>
                      </m:sSub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sec</m:t>
                      </m:r>
                      <m:sSup>
                        <m:sSupPr>
                          <m:ctrl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ff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tanh</m:t>
                          </m:r>
                        </m:fName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ff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62855" name="Object 7">
                <a:extLst>
                  <a:ext uri="{FF2B5EF4-FFF2-40B4-BE49-F238E27FC236}">
                    <a16:creationId xmlns:a16="http://schemas.microsoft.com/office/drawing/2014/main" id="{1BDA0100-0B41-610F-54D6-8BA0BF3446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37187" y="3124200"/>
                <a:ext cx="3478213" cy="533400"/>
              </a:xfrm>
              <a:prstGeom prst="rect">
                <a:avLst/>
              </a:prstGeom>
              <a:blipFill>
                <a:blip r:embed="rId6"/>
                <a:stretch>
                  <a:fillRect l="-525" b="-2299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2856" name="Rectangle 8">
            <a:extLst>
              <a:ext uri="{FF2B5EF4-FFF2-40B4-BE49-F238E27FC236}">
                <a16:creationId xmlns:a16="http://schemas.microsoft.com/office/drawing/2014/main" id="{EEC4F4A7-804A-63A2-7CB0-17B0F4362E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3733800"/>
            <a:ext cx="4847802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altLang="en-US" dirty="0">
                <a:cs typeface="Times New Roman" panose="02020603050405020304" pitchFamily="18" charset="0"/>
              </a:rPr>
              <a:t>Solving iteratively gives </a:t>
            </a:r>
            <a:r>
              <a:rPr lang="en-US" altLang="en-US" i="1" dirty="0" err="1">
                <a:latin typeface="Symbol" panose="05050102010706020507" pitchFamily="18" charset="2"/>
                <a:cs typeface="Times New Roman" panose="02020603050405020304" pitchFamily="18" charset="0"/>
              </a:rPr>
              <a:t>b</a:t>
            </a:r>
            <a:r>
              <a:rPr lang="en-US" altLang="en-US" sz="2900" baseline="-25000" dirty="0" err="1">
                <a:cs typeface="Times New Roman" panose="02020603050405020304" pitchFamily="18" charset="0"/>
              </a:rPr>
              <a:t>ff</a:t>
            </a:r>
            <a:r>
              <a:rPr lang="en-US" altLang="en-US" dirty="0">
                <a:cs typeface="Times New Roman" panose="02020603050405020304" pitchFamily="18" charset="0"/>
              </a:rPr>
              <a:t> = 1.4192 </a:t>
            </a:r>
            <a:endParaRPr lang="en-US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2857" name="Object 9">
                <a:extLst>
                  <a:ext uri="{FF2B5EF4-FFF2-40B4-BE49-F238E27FC236}">
                    <a16:creationId xmlns:a16="http://schemas.microsoft.com/office/drawing/2014/main" id="{83642D44-6591-2CB5-867B-2162B145A323}"/>
                  </a:ext>
                </a:extLst>
              </p:cNvPr>
              <p:cNvSpPr txBox="1"/>
              <p:nvPr/>
            </p:nvSpPr>
            <p:spPr bwMode="auto">
              <a:xfrm>
                <a:off x="444500" y="4438894"/>
                <a:ext cx="3594100" cy="112370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𝑓𝑓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ℎ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−3/2</m:t>
                          </m:r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62857" name="Object 9">
                <a:extLst>
                  <a:ext uri="{FF2B5EF4-FFF2-40B4-BE49-F238E27FC236}">
                    <a16:creationId xmlns:a16="http://schemas.microsoft.com/office/drawing/2014/main" id="{83642D44-6591-2CB5-867B-2162B145A3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4500" y="4438894"/>
                <a:ext cx="3594100" cy="112370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46">
            <a:extLst>
              <a:ext uri="{FF2B5EF4-FFF2-40B4-BE49-F238E27FC236}">
                <a16:creationId xmlns:a16="http://schemas.microsoft.com/office/drawing/2014/main" id="{384AD157-DBAA-0549-F868-ECCD5858984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9BB4346C-82A0-B247-3B71-4023F0A6771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5A6194CD-F8E8-55CD-DC2B-C088E38269C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1FA6A5D1-E2F3-7464-5D0B-D3B866EA48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F85F69F4-8DE1-5C2A-3F2D-5A2BB4BE144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49D2E028-47B9-96FC-7164-67679E467CC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1EEBE526-16CD-B8D1-5EF9-AE4F4D8147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311411C8-0D7F-2751-04B5-52F36B530F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1E140AFC-76F0-F82A-B90F-85DB7CA6805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C9B2F4FB-F582-39AE-EF84-F9065830732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9A35A0B5-7E3C-8F44-5408-F1B099326A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910AF2F3-B27B-0233-070D-88123E5FBE8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631D0691-CE0D-E38F-C60F-B5126577D8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1740E313-5792-E9EE-2CD1-5291318E5B0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18BF51FA-2640-186F-A6BD-2D2F46604D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D6FE4526-8E7D-53E4-969C-EBA89B9F14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19" name="Oval 18">
            <a:extLst>
              <a:ext uri="{FF2B5EF4-FFF2-40B4-BE49-F238E27FC236}">
                <a16:creationId xmlns:a16="http://schemas.microsoft.com/office/drawing/2014/main" id="{04E19E33-EE50-4EF6-C4C0-CFD9F513147A}"/>
              </a:ext>
            </a:extLst>
          </p:cNvPr>
          <p:cNvSpPr/>
          <p:nvPr/>
        </p:nvSpPr>
        <p:spPr bwMode="auto">
          <a:xfrm>
            <a:off x="4191000" y="1114425"/>
            <a:ext cx="3143352" cy="1323975"/>
          </a:xfrm>
          <a:prstGeom prst="ellipse">
            <a:avLst/>
          </a:prstGeom>
          <a:noFill/>
          <a:ln w="41275" cap="flat" cmpd="sng" algn="ctr">
            <a:solidFill>
              <a:srgbClr val="FF0000"/>
            </a:solidFill>
            <a:prstDash val="dash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361E107-89AB-21B9-4603-43A01CDADA4C}"/>
                  </a:ext>
                </a:extLst>
              </p:cNvPr>
              <p:cNvSpPr txBox="1"/>
              <p:nvPr/>
            </p:nvSpPr>
            <p:spPr>
              <a:xfrm>
                <a:off x="7784888" y="1582245"/>
                <a:ext cx="520912" cy="3989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IN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𝑓𝑓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361E107-89AB-21B9-4603-43A01CDADA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4888" y="1582245"/>
                <a:ext cx="520912" cy="398955"/>
              </a:xfrm>
              <a:prstGeom prst="rect">
                <a:avLst/>
              </a:prstGeom>
              <a:blipFill>
                <a:blip r:embed="rId9"/>
                <a:stretch>
                  <a:fillRect l="-18605" r="-8140" b="-2769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Object 9">
                <a:extLst>
                  <a:ext uri="{FF2B5EF4-FFF2-40B4-BE49-F238E27FC236}">
                    <a16:creationId xmlns:a16="http://schemas.microsoft.com/office/drawing/2014/main" id="{6341695C-8E03-512B-14C2-4CCAA6C8865E}"/>
                  </a:ext>
                </a:extLst>
              </p:cNvPr>
              <p:cNvSpPr txBox="1"/>
              <p:nvPr/>
            </p:nvSpPr>
            <p:spPr bwMode="auto">
              <a:xfrm>
                <a:off x="4041775" y="4515094"/>
                <a:ext cx="4111625" cy="119990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IN" b="0" i="1" baseline="-2500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𝑜𝑝𝑡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1.4192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ℎ</m:t>
                                          </m:r>
                                        </m:num>
                                        <m:den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1/2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2/3</m:t>
                          </m:r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8" name="Object 9">
                <a:extLst>
                  <a:ext uri="{FF2B5EF4-FFF2-40B4-BE49-F238E27FC236}">
                    <a16:creationId xmlns:a16="http://schemas.microsoft.com/office/drawing/2014/main" id="{6341695C-8E03-512B-14C2-4CCAA6C886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41775" y="4515094"/>
                <a:ext cx="4111625" cy="119990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154BD09-9FD3-F673-DE61-6CAB3113EFFD}"/>
                  </a:ext>
                </a:extLst>
              </p:cNvPr>
              <p:cNvSpPr txBox="1"/>
              <p:nvPr/>
            </p:nvSpPr>
            <p:spPr>
              <a:xfrm>
                <a:off x="4496464" y="5711455"/>
                <a:ext cx="3580736" cy="10100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IN" i="1" baseline="-250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𝑜𝑝𝑡</m:t>
                      </m:r>
                      <m:r>
                        <a:rPr lang="en-IN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=1.2629</m:t>
                      </m:r>
                      <m:sSup>
                        <m:sSup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sSub>
                                    <m:sSubPr>
                                      <m:ctrlP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  <m:sub>
                                      <m: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ℎ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1/3</m:t>
                          </m:r>
                        </m:sup>
                      </m:sSup>
                    </m:oMath>
                  </m:oMathPara>
                </a14:m>
                <a:endParaRPr lang="en-IN" sz="24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154BD09-9FD3-F673-DE61-6CAB3113EF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6464" y="5711455"/>
                <a:ext cx="3580736" cy="101002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3879" name="Rectangle 7">
            <a:extLst>
              <a:ext uri="{FF2B5EF4-FFF2-40B4-BE49-F238E27FC236}">
                <a16:creationId xmlns:a16="http://schemas.microsoft.com/office/drawing/2014/main" id="{54A1B291-29B4-DDA9-5F3B-08C100E72B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2173" y="5943600"/>
            <a:ext cx="3004027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altLang="en-US" dirty="0">
                <a:cs typeface="Times New Roman" panose="02020603050405020304" pitchFamily="18" charset="0"/>
              </a:rPr>
              <a:t>Optimum fin thickness</a:t>
            </a:r>
            <a:endParaRPr lang="en-US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4628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628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628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500"/>
                                        <p:tgtEl>
                                          <p:spTgt spid="4628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628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628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4" dur="500"/>
                                        <p:tgtEl>
                                          <p:spTgt spid="46285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4628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9" dur="500"/>
                                        <p:tgtEl>
                                          <p:spTgt spid="46387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2853" grpId="0"/>
      <p:bldP spid="462855" grpId="0"/>
      <p:bldP spid="462857" grpId="0" build="p"/>
      <p:bldP spid="19" grpId="0" animBg="1"/>
      <p:bldP spid="20" grpId="0"/>
      <p:bldP spid="18" grpId="0" build="p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874" name="AutoShape 2">
            <a:extLst>
              <a:ext uri="{FF2B5EF4-FFF2-40B4-BE49-F238E27FC236}">
                <a16:creationId xmlns:a16="http://schemas.microsoft.com/office/drawing/2014/main" id="{459DD3FF-70F7-32AA-5249-F9D1E830A0B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33400" y="1706563"/>
            <a:ext cx="7940675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463875" name="Rectangle 3">
            <a:extLst>
              <a:ext uri="{FF2B5EF4-FFF2-40B4-BE49-F238E27FC236}">
                <a16:creationId xmlns:a16="http://schemas.microsoft.com/office/drawing/2014/main" id="{CF333E75-B20B-68E1-10CC-797B1FC467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76200"/>
            <a:ext cx="67056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0" hangingPunct="0"/>
            <a:r>
              <a:rPr lang="en-US" altLang="en-US" sz="2800" dirty="0">
                <a:solidFill>
                  <a:schemeClr val="tx1"/>
                </a:solidFill>
                <a:cs typeface="Times New Roman" panose="02020603050405020304" pitchFamily="18" charset="0"/>
              </a:rPr>
              <a:t>Performance of Optimum Profiles :</a:t>
            </a:r>
          </a:p>
          <a:p>
            <a:pPr eaLnBrk="0" hangingPunct="0"/>
            <a:r>
              <a:rPr lang="en-US" altLang="en-US" sz="2800" dirty="0">
                <a:solidFill>
                  <a:schemeClr val="tx1"/>
                </a:solidFill>
                <a:cs typeface="Times New Roman" panose="02020603050405020304" pitchFamily="18" charset="0"/>
              </a:rPr>
              <a:t>STRIP FINS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463876" name="Rectangle 4">
            <a:extLst>
              <a:ext uri="{FF2B5EF4-FFF2-40B4-BE49-F238E27FC236}">
                <a16:creationId xmlns:a16="http://schemas.microsoft.com/office/drawing/2014/main" id="{B122169C-DE2F-4EBA-6002-7C55BA3EAB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125" y="1157287"/>
            <a:ext cx="4881144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altLang="en-US" dirty="0">
                <a:cs typeface="Times New Roman" panose="02020603050405020304" pitchFamily="18" charset="0"/>
              </a:rPr>
              <a:t>Heat dissipated by an optimal strip fin</a:t>
            </a:r>
            <a:endParaRPr lang="en-US" altLang="en-US" sz="2400" dirty="0"/>
          </a:p>
        </p:txBody>
      </p:sp>
      <p:pic>
        <p:nvPicPr>
          <p:cNvPr id="463880" name="Picture 8">
            <a:extLst>
              <a:ext uri="{FF2B5EF4-FFF2-40B4-BE49-F238E27FC236}">
                <a16:creationId xmlns:a16="http://schemas.microsoft.com/office/drawing/2014/main" id="{6DA8A675-4E32-67BF-76D7-8E987247D4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1143000"/>
            <a:ext cx="1711325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46">
            <a:extLst>
              <a:ext uri="{FF2B5EF4-FFF2-40B4-BE49-F238E27FC236}">
                <a16:creationId xmlns:a16="http://schemas.microsoft.com/office/drawing/2014/main" id="{51167922-1334-2F18-075D-6E8A1D91684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58288" cy="6878638"/>
            <a:chOff x="0" y="0"/>
            <a:chExt cx="9158288" cy="6878638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64E617D3-1CB2-BD52-5924-32211E6473D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58288" cy="6878638"/>
              <a:chOff x="0" y="0"/>
              <a:chExt cx="5769" cy="4333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1777412D-00DD-05BD-3A05-B88B28C480B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967CCFC3-01D6-A7BD-C802-6FAEAD44EB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ED627E62-B793-2931-F354-078C3D19685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A1C96AFE-6C65-07A6-69D9-A7E5B9961CB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81" y="24"/>
                <a:ext cx="88" cy="4309"/>
                <a:chOff x="5613" y="-48"/>
                <a:chExt cx="147" cy="4381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78AC0D4D-784F-CB36-0427-3D4DE062CB8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3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5B036F39-6101-ECD0-1CC4-F1183420A09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73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7006B24F-5BF9-1E5A-C5E3-F77610C4EC8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D663C97A-B389-290C-0406-C86BB8D046D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631FD855-27CB-876C-31E6-E8CD0EA5F7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FB8BF9E9-2B85-B4ED-BB1D-E01F3BF3418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B021A8DF-1BEC-1C81-ED53-9390EA44B6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526D12D6-835F-C529-A274-E2A766E6DF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D727FC14-14E7-4E09-E7B5-CE7077133F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BEAC5B71-93CC-602B-3C30-ADA8637333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Object 7">
                <a:extLst>
                  <a:ext uri="{FF2B5EF4-FFF2-40B4-BE49-F238E27FC236}">
                    <a16:creationId xmlns:a16="http://schemas.microsoft.com/office/drawing/2014/main" id="{F9B5FA8D-6A37-5504-94BB-50D3D4177C31}"/>
                  </a:ext>
                </a:extLst>
              </p:cNvPr>
              <p:cNvSpPr txBox="1"/>
              <p:nvPr/>
            </p:nvSpPr>
            <p:spPr bwMode="auto">
              <a:xfrm>
                <a:off x="1752600" y="1676400"/>
                <a:ext cx="3981450" cy="5746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𝑜𝑝𝑡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𝑓𝑖𝑛</m:t>
                              </m:r>
                            </m:sub>
                          </m:sSub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𝐿𝑚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θ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func>
                        <m:funcPr>
                          <m:ctrl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tanh</m:t>
                          </m:r>
                        </m:fName>
                        <m:e>
                          <m:d>
                            <m:d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𝑓𝑓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𝑜𝑝𝑡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8" name="Object 7">
                <a:extLst>
                  <a:ext uri="{FF2B5EF4-FFF2-40B4-BE49-F238E27FC236}">
                    <a16:creationId xmlns:a16="http://schemas.microsoft.com/office/drawing/2014/main" id="{F9B5FA8D-6A37-5504-94BB-50D3D4177C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52600" y="1676400"/>
                <a:ext cx="3981450" cy="574675"/>
              </a:xfrm>
              <a:prstGeom prst="rect">
                <a:avLst/>
              </a:prstGeom>
              <a:blipFill>
                <a:blip r:embed="rId6"/>
                <a:stretch>
                  <a:fillRect l="-459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bject 7">
                <a:extLst>
                  <a:ext uri="{FF2B5EF4-FFF2-40B4-BE49-F238E27FC236}">
                    <a16:creationId xmlns:a16="http://schemas.microsoft.com/office/drawing/2014/main" id="{8FD70C73-F7FD-23AE-5B4C-7A7ACF41AE5C}"/>
                  </a:ext>
                </a:extLst>
              </p:cNvPr>
              <p:cNvSpPr txBox="1"/>
              <p:nvPr/>
            </p:nvSpPr>
            <p:spPr bwMode="auto">
              <a:xfrm>
                <a:off x="1531938" y="2590380"/>
                <a:ext cx="4868862" cy="7387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𝑜𝑝𝑡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𝑓𝑖𝑛</m:t>
                              </m:r>
                            </m:sub>
                          </m:sSub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ad>
                            <m:radPr>
                              <m:degHide m:val="on"/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ℎ𝑘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𝛿</m:t>
                                  </m:r>
                                </m:e>
                              </m:d>
                            </m:e>
                          </m:rad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θ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func>
                        <m:funcPr>
                          <m:ctrl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tanh</m:t>
                          </m:r>
                        </m:fName>
                        <m:e>
                          <m:d>
                            <m:dPr>
                              <m:ctrlPr>
                                <a:rPr lang="en-US" altLang="en-US" i="0" dirty="0"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nor/>
                                </m:rPr>
                                <a:rPr lang="en-US" altLang="en-US" i="0" dirty="0">
                                  <a:cs typeface="Times New Roman" panose="02020603050405020304" pitchFamily="18" charset="0"/>
                                </a:rPr>
                                <m:t>1.4192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9" name="Object 7">
                <a:extLst>
                  <a:ext uri="{FF2B5EF4-FFF2-40B4-BE49-F238E27FC236}">
                    <a16:creationId xmlns:a16="http://schemas.microsoft.com/office/drawing/2014/main" id="{8FD70C73-F7FD-23AE-5B4C-7A7ACF41AE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31938" y="2590380"/>
                <a:ext cx="4868862" cy="73873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C1F15F79-61FE-2C76-28E3-B8DCDB48B087}"/>
              </a:ext>
            </a:extLst>
          </p:cNvPr>
          <p:cNvSpPr txBox="1"/>
          <p:nvPr/>
        </p:nvSpPr>
        <p:spPr>
          <a:xfrm>
            <a:off x="2003431" y="3729335"/>
            <a:ext cx="33305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dirty="0">
                <a:cs typeface="Times New Roman" panose="02020603050405020304" pitchFamily="18" charset="0"/>
              </a:rPr>
              <a:t>tanh (1.4192) = 0.8894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7">
                <a:extLst>
                  <a:ext uri="{FF2B5EF4-FFF2-40B4-BE49-F238E27FC236}">
                    <a16:creationId xmlns:a16="http://schemas.microsoft.com/office/drawing/2014/main" id="{10BAEF27-C030-AB5C-A57F-1C97546AC47E}"/>
                  </a:ext>
                </a:extLst>
              </p:cNvPr>
              <p:cNvSpPr txBox="1"/>
              <p:nvPr/>
            </p:nvSpPr>
            <p:spPr bwMode="auto">
              <a:xfrm>
                <a:off x="1828800" y="4823863"/>
                <a:ext cx="4417082" cy="7387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𝑜𝑝𝑡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𝑓𝑖𝑛</m:t>
                              </m:r>
                            </m:sub>
                          </m:sSub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0.3896</m:t>
                          </m:r>
                          <m:rad>
                            <m:radPr>
                              <m:degHide m:val="on"/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ℎ𝑘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𝛿</m:t>
                                  </m:r>
                                </m:e>
                              </m:d>
                            </m:e>
                          </m:rad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θ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" name="Object 7">
                <a:extLst>
                  <a:ext uri="{FF2B5EF4-FFF2-40B4-BE49-F238E27FC236}">
                    <a16:creationId xmlns:a16="http://schemas.microsoft.com/office/drawing/2014/main" id="{10BAEF27-C030-AB5C-A57F-1C97546AC4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28800" y="4823863"/>
                <a:ext cx="4417082" cy="73873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6387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1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898" name="AutoShape 2">
            <a:extLst>
              <a:ext uri="{FF2B5EF4-FFF2-40B4-BE49-F238E27FC236}">
                <a16:creationId xmlns:a16="http://schemas.microsoft.com/office/drawing/2014/main" id="{0815A85F-F75B-BE74-0206-D53AC8E1928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" y="1638300"/>
            <a:ext cx="7940675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464900" name="Rectangle 4">
            <a:extLst>
              <a:ext uri="{FF2B5EF4-FFF2-40B4-BE49-F238E27FC236}">
                <a16:creationId xmlns:a16="http://schemas.microsoft.com/office/drawing/2014/main" id="{66981378-E49B-A8F8-8377-99119D9EAB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76200"/>
            <a:ext cx="77724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0" hangingPunct="0"/>
            <a:r>
              <a:rPr lang="en-US" altLang="en-US" sz="2800" dirty="0">
                <a:solidFill>
                  <a:schemeClr val="tx1"/>
                </a:solidFill>
                <a:cs typeface="Times New Roman" panose="02020603050405020304" pitchFamily="18" charset="0"/>
              </a:rPr>
              <a:t>Performance of Optimum Profiles</a:t>
            </a:r>
          </a:p>
        </p:txBody>
      </p:sp>
      <p:sp>
        <p:nvSpPr>
          <p:cNvPr id="464901" name="Rectangle 5">
            <a:extLst>
              <a:ext uri="{FF2B5EF4-FFF2-40B4-BE49-F238E27FC236}">
                <a16:creationId xmlns:a16="http://schemas.microsoft.com/office/drawing/2014/main" id="{3D768A32-29B6-2463-E523-8211C1F2DE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143000"/>
            <a:ext cx="5171287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altLang="en-US" dirty="0">
                <a:cs typeface="Times New Roman" panose="02020603050405020304" pitchFamily="18" charset="0"/>
              </a:rPr>
              <a:t>Rate of base  cooling by the optimal fins</a:t>
            </a:r>
            <a:endParaRPr lang="en-US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4903" name="Rectangle 7">
                <a:extLst>
                  <a:ext uri="{FF2B5EF4-FFF2-40B4-BE49-F238E27FC236}">
                    <a16:creationId xmlns:a16="http://schemas.microsoft.com/office/drawing/2014/main" id="{5883A09D-9FEC-C9F8-7DDD-4801E343E7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9600" y="2930468"/>
                <a:ext cx="7848600" cy="26321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CBCBCB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rgbClr val="868686"/>
                      </a:outerShdw>
                    </a:effectLst>
                  </a14:hiddenEffects>
                </a:ext>
              </a:extLst>
            </p:spPr>
            <p:txBody>
              <a:bodyPr wrap="square" lIns="92075" tIns="46038" rIns="92075" bIns="46038">
                <a:spAutoFit/>
              </a:bodyPr>
              <a:lstStyle/>
              <a:p>
                <a:pPr eaLnBrk="0" hangingPunct="0"/>
                <a:r>
                  <a:rPr lang="en-US" altLang="en-US" dirty="0">
                    <a:cs typeface="Times New Roman" panose="02020603050405020304" pitchFamily="18" charset="0"/>
                  </a:rPr>
                  <a:t>Optimal Profile area for a required rate of cooling at base:</a:t>
                </a:r>
              </a:p>
              <a:p>
                <a:pPr eaLnBrk="0" hangingPunct="0"/>
                <a:endParaRPr lang="en-US" altLang="en-US" dirty="0">
                  <a:cs typeface="Times New Roman" panose="02020603050405020304" pitchFamily="18" charset="0"/>
                </a:endParaRPr>
              </a:p>
              <a:p>
                <a:pPr eaLnBrk="0" hangingPunct="0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alt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𝑝𝑟𝑜𝑓𝑖𝑙𝑒</m:t>
                          </m:r>
                          <m:r>
                            <a:rPr lang="en-US" alt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alt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𝑜𝑝𝑡</m:t>
                          </m:r>
                        </m:sub>
                      </m:sSub>
                      <m:r>
                        <a:rPr lang="en-US" altLang="en-US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alt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0.5043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en-US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en-US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ℎ</m:t>
                              </m:r>
                            </m:e>
                            <m:sup>
                              <m:r>
                                <a:rPr lang="en-US" altLang="en-US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𝑘</m:t>
                          </m:r>
                        </m:den>
                      </m:f>
                      <m:r>
                        <a:rPr lang="en-US" alt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alt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alt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alt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en-US" alt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alt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  <m:t>𝑄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alt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𝑏𝑎𝑠𝑒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alt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𝐿</m:t>
                                      </m:r>
                                      <m:r>
                                        <a:rPr lang="en-US" alt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 </m:t>
                                      </m:r>
                                      <m:r>
                                        <a:rPr lang="en-US" alt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alt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𝑏𝑎𝑠𝑒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alt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altLang="en-US" dirty="0">
                  <a:cs typeface="Times New Roman" panose="02020603050405020304" pitchFamily="18" charset="0"/>
                </a:endParaRPr>
              </a:p>
              <a:p>
                <a:pPr eaLnBrk="0" hangingPunct="0"/>
                <a:endParaRPr lang="en-US" altLang="en-US" dirty="0">
                  <a:cs typeface="Times New Roman" panose="02020603050405020304" pitchFamily="18" charset="0"/>
                </a:endParaRPr>
              </a:p>
              <a:p>
                <a:pPr eaLnBrk="0" hangingPunct="0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US" alt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𝑜𝑝𝑡</m:t>
                          </m:r>
                          <m:r>
                            <a:rPr lang="en-US" alt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alt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𝑓𝑖𝑛</m:t>
                          </m:r>
                        </m:sub>
                      </m:sSub>
                      <m:r>
                        <a:rPr lang="en-US" altLang="en-US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=62.7%</m:t>
                      </m:r>
                    </m:oMath>
                  </m:oMathPara>
                </a14:m>
                <a:endParaRPr lang="en-US" altLang="en-US" dirty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64903" name="Rectangle 7">
                <a:extLst>
                  <a:ext uri="{FF2B5EF4-FFF2-40B4-BE49-F238E27FC236}">
                    <a16:creationId xmlns:a16="http://schemas.microsoft.com/office/drawing/2014/main" id="{5883A09D-9FEC-C9F8-7DDD-4801E343E74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2930468"/>
                <a:ext cx="7848600" cy="2632132"/>
              </a:xfrm>
              <a:prstGeom prst="rect">
                <a:avLst/>
              </a:prstGeom>
              <a:blipFill>
                <a:blip r:embed="rId3"/>
                <a:stretch>
                  <a:fillRect l="-1165" t="-1852" b="-115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BCBCB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68686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46">
            <a:extLst>
              <a:ext uri="{FF2B5EF4-FFF2-40B4-BE49-F238E27FC236}">
                <a16:creationId xmlns:a16="http://schemas.microsoft.com/office/drawing/2014/main" id="{8D729644-A57E-5B71-FBFA-52931133C5F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A9764163-9516-0CFD-1D17-93F756E3A67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C22C1C31-24B1-9A38-D5B5-71147FB451E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3CD17B29-F170-C973-2BB9-A0C0FC752F4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88AB227C-304B-E907-D825-C35F6A2105D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DDD73272-CA70-9E47-4D20-4B6580DF73A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3CE7B1E8-88C1-7625-6AE7-49C483E3624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3928164F-7695-E52D-52C5-035D5D2A0C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E8812233-560F-424C-B68E-4248C41F458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08EAD4AC-20C6-9BA0-0E1B-8CDD8FC78C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19326EEE-2125-1859-68C6-A670E2A5858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2B6FECCF-448A-CE0C-91DA-93A58CEFBC5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40B62F61-32E6-A700-1331-F572EE5F2CD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6AAF660F-ED71-1083-78C8-6A415D75EE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9B3DFD3F-8CC7-5EDE-3227-0B2C4B7296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1D0B9EF5-DE40-615C-F41A-CB292AC54A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Object 7">
                <a:extLst>
                  <a:ext uri="{FF2B5EF4-FFF2-40B4-BE49-F238E27FC236}">
                    <a16:creationId xmlns:a16="http://schemas.microsoft.com/office/drawing/2014/main" id="{5A5E2865-B0B6-404A-6922-DE8227FBEDAF}"/>
                  </a:ext>
                </a:extLst>
              </p:cNvPr>
              <p:cNvSpPr txBox="1"/>
              <p:nvPr/>
            </p:nvSpPr>
            <p:spPr bwMode="auto">
              <a:xfrm>
                <a:off x="2059918" y="1676400"/>
                <a:ext cx="4417082" cy="7387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𝑜𝑝𝑡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𝑓𝑖𝑛</m:t>
                              </m:r>
                            </m:sub>
                          </m:sSub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0.3896</m:t>
                          </m:r>
                          <m:rad>
                            <m:radPr>
                              <m:degHide m:val="on"/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ℎ𝑘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𝛿</m:t>
                                  </m:r>
                                </m:e>
                              </m:d>
                            </m:e>
                          </m:rad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θ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8" name="Object 7">
                <a:extLst>
                  <a:ext uri="{FF2B5EF4-FFF2-40B4-BE49-F238E27FC236}">
                    <a16:creationId xmlns:a16="http://schemas.microsoft.com/office/drawing/2014/main" id="{5A5E2865-B0B6-404A-6922-DE8227FBED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59918" y="1676400"/>
                <a:ext cx="4417082" cy="73873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6490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64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649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649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4903" grpId="0" build="p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747A91-4E1B-B208-97F3-A6B9A78B9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922" name="AutoShape 2">
            <a:extLst>
              <a:ext uri="{FF2B5EF4-FFF2-40B4-BE49-F238E27FC236}">
                <a16:creationId xmlns:a16="http://schemas.microsoft.com/office/drawing/2014/main" id="{B14D6A02-DB2F-0DD3-F335-AD626FBDAA6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55638" y="1912938"/>
            <a:ext cx="7940675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465923" name="Rectangle 3">
            <a:extLst>
              <a:ext uri="{FF2B5EF4-FFF2-40B4-BE49-F238E27FC236}">
                <a16:creationId xmlns:a16="http://schemas.microsoft.com/office/drawing/2014/main" id="{E9183A15-74E7-5EDB-0AE0-E04A4D88F6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551" y="252782"/>
            <a:ext cx="6994249" cy="585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/>
          <a:p>
            <a:pPr algn="ctr" eaLnBrk="0" hangingPunct="0"/>
            <a:r>
              <a:rPr lang="en-US" altLang="en-US" sz="3200" dirty="0">
                <a:solidFill>
                  <a:schemeClr val="tx2"/>
                </a:solidFill>
                <a:cs typeface="Times New Roman" panose="02020603050405020304" pitchFamily="18" charset="0"/>
              </a:rPr>
              <a:t>Longitudinal Fin of Triangular Profile</a:t>
            </a:r>
            <a:endParaRPr lang="en-US" altLang="en-US" sz="2400" dirty="0"/>
          </a:p>
        </p:txBody>
      </p:sp>
      <p:sp>
        <p:nvSpPr>
          <p:cNvPr id="465927" name="Rectangle 7">
            <a:extLst>
              <a:ext uri="{FF2B5EF4-FFF2-40B4-BE49-F238E27FC236}">
                <a16:creationId xmlns:a16="http://schemas.microsoft.com/office/drawing/2014/main" id="{2B4F2EC3-E386-C8DE-EADD-8B7F36E58C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6038" y="-7938"/>
            <a:ext cx="184151" cy="457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endParaRPr lang="en-IN"/>
          </a:p>
        </p:txBody>
      </p:sp>
      <p:grpSp>
        <p:nvGrpSpPr>
          <p:cNvPr id="465933" name="Group 13">
            <a:extLst>
              <a:ext uri="{FF2B5EF4-FFF2-40B4-BE49-F238E27FC236}">
                <a16:creationId xmlns:a16="http://schemas.microsoft.com/office/drawing/2014/main" id="{056B4A1C-BF13-8D74-D41E-EFCA7750E091}"/>
              </a:ext>
            </a:extLst>
          </p:cNvPr>
          <p:cNvGrpSpPr>
            <a:grpSpLocks/>
          </p:cNvGrpSpPr>
          <p:nvPr/>
        </p:nvGrpSpPr>
        <p:grpSpPr bwMode="auto">
          <a:xfrm>
            <a:off x="6481763" y="1371600"/>
            <a:ext cx="2333625" cy="1879600"/>
            <a:chOff x="1513" y="816"/>
            <a:chExt cx="2509" cy="1912"/>
          </a:xfrm>
        </p:grpSpPr>
        <p:pic>
          <p:nvPicPr>
            <p:cNvPr id="465934" name="Picture 14">
              <a:extLst>
                <a:ext uri="{FF2B5EF4-FFF2-40B4-BE49-F238E27FC236}">
                  <a16:creationId xmlns:a16="http://schemas.microsoft.com/office/drawing/2014/main" id="{F9BF0B88-85F2-4613-C5D7-B9F684686C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8" y="816"/>
              <a:ext cx="2294" cy="17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65935" name="Rectangle 15">
              <a:extLst>
                <a:ext uri="{FF2B5EF4-FFF2-40B4-BE49-F238E27FC236}">
                  <a16:creationId xmlns:a16="http://schemas.microsoft.com/office/drawing/2014/main" id="{AB0F145F-A26B-677E-849B-616A48FF1B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448"/>
              <a:ext cx="96" cy="96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65936" name="Rectangle 16">
              <a:extLst>
                <a:ext uri="{FF2B5EF4-FFF2-40B4-BE49-F238E27FC236}">
                  <a16:creationId xmlns:a16="http://schemas.microsoft.com/office/drawing/2014/main" id="{2618946B-7824-9FE9-8EB4-2819626D6B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4" y="2448"/>
              <a:ext cx="240" cy="96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65937" name="Rectangle 17">
              <a:extLst>
                <a:ext uri="{FF2B5EF4-FFF2-40B4-BE49-F238E27FC236}">
                  <a16:creationId xmlns:a16="http://schemas.microsoft.com/office/drawing/2014/main" id="{CE8F1DC5-823A-CC73-102C-8A22E4882A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0" y="1824"/>
              <a:ext cx="144" cy="144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65938" name="Rectangle 18">
              <a:extLst>
                <a:ext uri="{FF2B5EF4-FFF2-40B4-BE49-F238E27FC236}">
                  <a16:creationId xmlns:a16="http://schemas.microsoft.com/office/drawing/2014/main" id="{9CC443B9-BBE5-0FA1-B614-ADE7D39F44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2" y="1632"/>
              <a:ext cx="96" cy="96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65939" name="Rectangle 19">
              <a:extLst>
                <a:ext uri="{FF2B5EF4-FFF2-40B4-BE49-F238E27FC236}">
                  <a16:creationId xmlns:a16="http://schemas.microsoft.com/office/drawing/2014/main" id="{2E2B944F-67A6-0617-3E77-25719BEF38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0" y="816"/>
              <a:ext cx="192" cy="96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65940" name="Rectangle 20">
              <a:extLst>
                <a:ext uri="{FF2B5EF4-FFF2-40B4-BE49-F238E27FC236}">
                  <a16:creationId xmlns:a16="http://schemas.microsoft.com/office/drawing/2014/main" id="{5B0A3E88-B123-7101-E1FC-8321C5A64D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4" y="1632"/>
              <a:ext cx="144" cy="192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65941" name="Rectangle 21">
              <a:extLst>
                <a:ext uri="{FF2B5EF4-FFF2-40B4-BE49-F238E27FC236}">
                  <a16:creationId xmlns:a16="http://schemas.microsoft.com/office/drawing/2014/main" id="{48785295-D614-C5C7-05FF-996D28DDCD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4" y="1296"/>
              <a:ext cx="144" cy="144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65942" name="Rectangle 22">
              <a:extLst>
                <a:ext uri="{FF2B5EF4-FFF2-40B4-BE49-F238E27FC236}">
                  <a16:creationId xmlns:a16="http://schemas.microsoft.com/office/drawing/2014/main" id="{9DBD6AB8-7E6F-C650-809B-F5EBFF2BEB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0" y="1968"/>
              <a:ext cx="144" cy="96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65943" name="Rectangle 23">
              <a:extLst>
                <a:ext uri="{FF2B5EF4-FFF2-40B4-BE49-F238E27FC236}">
                  <a16:creationId xmlns:a16="http://schemas.microsoft.com/office/drawing/2014/main" id="{FE463741-F2B8-B3D8-0E86-1D0F333D10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6" y="2352"/>
              <a:ext cx="96" cy="96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5944" name="Object 24">
                  <a:extLst>
                    <a:ext uri="{FF2B5EF4-FFF2-40B4-BE49-F238E27FC236}">
                      <a16:creationId xmlns:a16="http://schemas.microsoft.com/office/drawing/2014/main" id="{E9A28B0F-F2FD-0B2C-B905-5DC9C44A2542}"/>
                    </a:ext>
                  </a:extLst>
                </p:cNvPr>
                <p:cNvSpPr txBox="1"/>
                <p:nvPr/>
              </p:nvSpPr>
              <p:spPr bwMode="auto">
                <a:xfrm>
                  <a:off x="2928" y="816"/>
                  <a:ext cx="199" cy="223"/>
                </a:xfrm>
                <a:prstGeom prst="rect">
                  <a:avLst/>
                </a:prstGeom>
                <a:noFill/>
              </p:spPr>
              <p:txBody>
                <a:bodyPr>
                  <a:normAutofit fontScale="325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</m:oMath>
                    </m:oMathPara>
                  </a14:m>
                  <a:endParaRPr lang="en-IN"/>
                </a:p>
              </p:txBody>
            </p:sp>
          </mc:Choice>
          <mc:Fallback xmlns="">
            <p:sp>
              <p:nvSpPr>
                <p:cNvPr id="465944" name="Object 24">
                  <a:extLst>
                    <a:ext uri="{FF2B5EF4-FFF2-40B4-BE49-F238E27FC236}">
                      <a16:creationId xmlns:a16="http://schemas.microsoft.com/office/drawing/2014/main" id="{87752F90-1DB8-9D32-4F4E-854B8B11AA9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928" y="816"/>
                  <a:ext cx="199" cy="223"/>
                </a:xfrm>
                <a:prstGeom prst="rect">
                  <a:avLst/>
                </a:prstGeom>
                <a:blipFill>
                  <a:blip r:embed="rId10"/>
                  <a:stretch>
                    <a:fillRect r="-16129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65945" name="Rectangle 25">
              <a:extLst>
                <a:ext uri="{FF2B5EF4-FFF2-40B4-BE49-F238E27FC236}">
                  <a16:creationId xmlns:a16="http://schemas.microsoft.com/office/drawing/2014/main" id="{501A300D-2472-3AB1-7429-3A9A7544BD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4" y="1296"/>
              <a:ext cx="98" cy="9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altLang="en-US" sz="2000">
                  <a:cs typeface="Times New Roman" panose="02020603050405020304" pitchFamily="18" charset="0"/>
                </a:rPr>
                <a:t>L</a:t>
              </a:r>
              <a:endParaRPr lang="en-US" altLang="en-US" sz="2400"/>
            </a:p>
          </p:txBody>
        </p:sp>
        <p:sp>
          <p:nvSpPr>
            <p:cNvPr id="465946" name="Text Box 26">
              <a:extLst>
                <a:ext uri="{FF2B5EF4-FFF2-40B4-BE49-F238E27FC236}">
                  <a16:creationId xmlns:a16="http://schemas.microsoft.com/office/drawing/2014/main" id="{625180EB-8743-FD0A-C0D9-E2CACD1641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64" y="2320"/>
              <a:ext cx="629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lang="en-US" altLang="en-US" sz="2000" dirty="0">
                  <a:cs typeface="Times New Roman" panose="02020603050405020304" pitchFamily="18" charset="0"/>
                </a:rPr>
                <a:t>x=0</a:t>
              </a:r>
              <a:endParaRPr lang="en-US" altLang="en-US" sz="2400" dirty="0"/>
            </a:p>
          </p:txBody>
        </p:sp>
        <p:sp>
          <p:nvSpPr>
            <p:cNvPr id="465947" name="Rectangle 27">
              <a:extLst>
                <a:ext uri="{FF2B5EF4-FFF2-40B4-BE49-F238E27FC236}">
                  <a16:creationId xmlns:a16="http://schemas.microsoft.com/office/drawing/2014/main" id="{437C9D10-3C3F-DA3C-33CD-8ECB5FF46C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8" y="2304"/>
              <a:ext cx="144" cy="144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altLang="en-US" sz="2000">
                  <a:cs typeface="Times New Roman" panose="02020603050405020304" pitchFamily="18" charset="0"/>
                </a:rPr>
                <a:t>b</a:t>
              </a:r>
              <a:endParaRPr lang="en-US" altLang="en-US" sz="2400"/>
            </a:p>
          </p:txBody>
        </p:sp>
        <p:sp>
          <p:nvSpPr>
            <p:cNvPr id="465948" name="Text Box 28">
              <a:extLst>
                <a:ext uri="{FF2B5EF4-FFF2-40B4-BE49-F238E27FC236}">
                  <a16:creationId xmlns:a16="http://schemas.microsoft.com/office/drawing/2014/main" id="{69886F9A-0B99-83CD-DDBE-3826BB5F72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39" y="2324"/>
              <a:ext cx="625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lang="en-US" altLang="en-US" sz="2000">
                  <a:cs typeface="Times New Roman" panose="02020603050405020304" pitchFamily="18" charset="0"/>
                </a:rPr>
                <a:t>x=b</a:t>
              </a:r>
              <a:endParaRPr lang="en-US" altLang="en-US" sz="24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5949" name="Object 29">
                  <a:extLst>
                    <a:ext uri="{FF2B5EF4-FFF2-40B4-BE49-F238E27FC236}">
                      <a16:creationId xmlns:a16="http://schemas.microsoft.com/office/drawing/2014/main" id="{045F3CFB-943C-603D-1956-4B901E2D1695}"/>
                    </a:ext>
                  </a:extLst>
                </p:cNvPr>
                <p:cNvSpPr txBox="1"/>
                <p:nvPr/>
              </p:nvSpPr>
              <p:spPr bwMode="auto">
                <a:xfrm>
                  <a:off x="1872" y="1920"/>
                  <a:ext cx="171" cy="192"/>
                </a:xfrm>
                <a:prstGeom prst="rect">
                  <a:avLst/>
                </a:prstGeom>
                <a:noFill/>
              </p:spPr>
              <p:txBody>
                <a:bodyPr>
                  <a:normAutofit fontScale="250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  <m:sub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</m:oMath>
                    </m:oMathPara>
                  </a14:m>
                  <a:endParaRPr lang="en-IN"/>
                </a:p>
              </p:txBody>
            </p:sp>
          </mc:Choice>
          <mc:Fallback xmlns="">
            <p:sp>
              <p:nvSpPr>
                <p:cNvPr id="465949" name="Object 29">
                  <a:extLst>
                    <a:ext uri="{FF2B5EF4-FFF2-40B4-BE49-F238E27FC236}">
                      <a16:creationId xmlns:a16="http://schemas.microsoft.com/office/drawing/2014/main" id="{4EC0D1A3-36AD-5895-D2A7-956F2939E49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872" y="1920"/>
                  <a:ext cx="171" cy="192"/>
                </a:xfrm>
                <a:prstGeom prst="rect">
                  <a:avLst/>
                </a:prstGeom>
                <a:blipFill>
                  <a:blip r:embed="rId11"/>
                  <a:stretch>
                    <a:fillRect r="-11538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65950" name="Text Box 30">
              <a:extLst>
                <a:ext uri="{FF2B5EF4-FFF2-40B4-BE49-F238E27FC236}">
                  <a16:creationId xmlns:a16="http://schemas.microsoft.com/office/drawing/2014/main" id="{1045B79C-0D8B-AEC2-8D4C-396B9C8A91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13" y="1651"/>
              <a:ext cx="335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lang="en-US" altLang="en-US" sz="2000">
                  <a:cs typeface="Times New Roman" panose="02020603050405020304" pitchFamily="18" charset="0"/>
                </a:rPr>
                <a:t>x</a:t>
              </a:r>
              <a:endParaRPr lang="en-US" altLang="en-US" sz="2400"/>
            </a:p>
          </p:txBody>
        </p:sp>
        <p:sp>
          <p:nvSpPr>
            <p:cNvPr id="465951" name="Rectangle 31">
              <a:extLst>
                <a:ext uri="{FF2B5EF4-FFF2-40B4-BE49-F238E27FC236}">
                  <a16:creationId xmlns:a16="http://schemas.microsoft.com/office/drawing/2014/main" id="{F2697EF6-EEF4-20A6-6331-E8E4149F2F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632"/>
              <a:ext cx="96" cy="144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altLang="en-US" sz="2000">
                  <a:cs typeface="Times New Roman" panose="02020603050405020304" pitchFamily="18" charset="0"/>
                </a:rPr>
                <a:t>q</a:t>
              </a:r>
              <a:r>
                <a:rPr lang="en-US" altLang="en-US" sz="2000" baseline="-25000">
                  <a:cs typeface="Times New Roman" panose="02020603050405020304" pitchFamily="18" charset="0"/>
                </a:rPr>
                <a:t>b</a:t>
              </a:r>
              <a:endParaRPr lang="en-US" altLang="en-US" sz="24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5952" name="Object 32">
                  <a:extLst>
                    <a:ext uri="{FF2B5EF4-FFF2-40B4-BE49-F238E27FC236}">
                      <a16:creationId xmlns:a16="http://schemas.microsoft.com/office/drawing/2014/main" id="{F056E526-968D-722B-23BA-976F229BADFE}"/>
                    </a:ext>
                  </a:extLst>
                </p:cNvPr>
                <p:cNvSpPr txBox="1"/>
                <p:nvPr/>
              </p:nvSpPr>
              <p:spPr bwMode="auto">
                <a:xfrm>
                  <a:off x="3312" y="1632"/>
                  <a:ext cx="107" cy="192"/>
                </a:xfrm>
                <a:prstGeom prst="rect">
                  <a:avLst/>
                </a:prstGeom>
                <a:noFill/>
              </p:spPr>
              <p:txBody>
                <a:bodyPr>
                  <a:normAutofit fontScale="250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𝜑</m:t>
                        </m:r>
                      </m:oMath>
                    </m:oMathPara>
                  </a14:m>
                  <a:endParaRPr lang="en-IN"/>
                </a:p>
              </p:txBody>
            </p:sp>
          </mc:Choice>
          <mc:Fallback xmlns="">
            <p:sp>
              <p:nvSpPr>
                <p:cNvPr id="465952" name="Object 32">
                  <a:extLst>
                    <a:ext uri="{FF2B5EF4-FFF2-40B4-BE49-F238E27FC236}">
                      <a16:creationId xmlns:a16="http://schemas.microsoft.com/office/drawing/2014/main" id="{3B6E2C44-5C4A-951F-179E-B7D0EBFC29D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12" y="1632"/>
                  <a:ext cx="107" cy="192"/>
                </a:xfrm>
                <a:prstGeom prst="rect">
                  <a:avLst/>
                </a:prstGeom>
                <a:blipFill>
                  <a:blip r:embed="rId12"/>
                  <a:stretch>
                    <a:fillRect r="-37500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" name="Group 46">
            <a:extLst>
              <a:ext uri="{FF2B5EF4-FFF2-40B4-BE49-F238E27FC236}">
                <a16:creationId xmlns:a16="http://schemas.microsoft.com/office/drawing/2014/main" id="{6A44DB7D-529B-CEC7-D677-8C97F280B64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2D5A5C89-4241-3CB5-124F-5ACF49A6539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AA15F268-4AAF-66A0-C27F-ED9FDF5887C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176210E3-5499-4C1C-B3C2-C7F3628F295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495404D8-659C-0E92-7D13-EED26BDF53E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744FFFAE-38A2-3FD8-B11E-D8BD621B24A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C65303BB-D30E-811F-E4F4-C7FB17E78D4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A2459B59-6C0F-02E3-2DAA-7AF726B285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F543A44A-182A-1D69-714B-3044DA80B96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B7D99E88-C2CD-01E3-14DF-09A6E3CC1B9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E501A603-D181-C63D-427D-263A6A1DD7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1D51CF61-2EA1-4E34-CD38-5BE9BEBA988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E31D5C96-8374-67D8-C01F-8D7AADBD74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E497D251-4FD5-8963-0786-6B753314E08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F7AEC59F-8F93-C0A1-281E-D77072AFB0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394F8D5F-8FE5-C927-4223-55C4828107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Object 2">
                <a:extLst>
                  <a:ext uri="{FF2B5EF4-FFF2-40B4-BE49-F238E27FC236}">
                    <a16:creationId xmlns:a16="http://schemas.microsoft.com/office/drawing/2014/main" id="{776E2ECF-6049-8717-D1FF-DD574A3EA107}"/>
                  </a:ext>
                </a:extLst>
              </p:cNvPr>
              <p:cNvSpPr txBox="1"/>
              <p:nvPr/>
            </p:nvSpPr>
            <p:spPr bwMode="auto">
              <a:xfrm>
                <a:off x="793750" y="1211262"/>
                <a:ext cx="4464050" cy="11509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𝑑𝑇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𝑑𝑥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ℎ𝑃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8" name="Object 2">
                <a:extLst>
                  <a:ext uri="{FF2B5EF4-FFF2-40B4-BE49-F238E27FC236}">
                    <a16:creationId xmlns:a16="http://schemas.microsoft.com/office/drawing/2014/main" id="{776E2ECF-6049-8717-D1FF-DD574A3EA1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3750" y="1211262"/>
                <a:ext cx="4464050" cy="115093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bject 10">
                <a:extLst>
                  <a:ext uri="{FF2B5EF4-FFF2-40B4-BE49-F238E27FC236}">
                    <a16:creationId xmlns:a16="http://schemas.microsoft.com/office/drawing/2014/main" id="{5582A87D-4AD2-E863-D00D-750BF9901EF5}"/>
                  </a:ext>
                </a:extLst>
              </p:cNvPr>
              <p:cNvSpPr txBox="1"/>
              <p:nvPr/>
            </p:nvSpPr>
            <p:spPr bwMode="auto">
              <a:xfrm>
                <a:off x="1380482" y="2634920"/>
                <a:ext cx="2658117" cy="123198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9" name="Object 10">
                <a:extLst>
                  <a:ext uri="{FF2B5EF4-FFF2-40B4-BE49-F238E27FC236}">
                    <a16:creationId xmlns:a16="http://schemas.microsoft.com/office/drawing/2014/main" id="{5582A87D-4AD2-E863-D00D-750BF9901E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80482" y="2634920"/>
                <a:ext cx="2658117" cy="123198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2">
                <a:extLst>
                  <a:ext uri="{FF2B5EF4-FFF2-40B4-BE49-F238E27FC236}">
                    <a16:creationId xmlns:a16="http://schemas.microsoft.com/office/drawing/2014/main" id="{4592C6CC-3CFD-3D36-5B93-12E87F337938}"/>
                  </a:ext>
                </a:extLst>
              </p:cNvPr>
              <p:cNvSpPr txBox="1"/>
              <p:nvPr/>
            </p:nvSpPr>
            <p:spPr bwMode="auto">
              <a:xfrm>
                <a:off x="946150" y="3657600"/>
                <a:ext cx="4464050" cy="11509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den>
                              </m:f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𝑑𝑇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𝑑𝑥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ℎ𝑃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" name="Object 2">
                <a:extLst>
                  <a:ext uri="{FF2B5EF4-FFF2-40B4-BE49-F238E27FC236}">
                    <a16:creationId xmlns:a16="http://schemas.microsoft.com/office/drawing/2014/main" id="{4592C6CC-3CFD-3D36-5B93-12E87F3379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46150" y="3657600"/>
                <a:ext cx="4464050" cy="115093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2">
                <a:extLst>
                  <a:ext uri="{FF2B5EF4-FFF2-40B4-BE49-F238E27FC236}">
                    <a16:creationId xmlns:a16="http://schemas.microsoft.com/office/drawing/2014/main" id="{45FBBE32-F1C7-AB56-2CAA-715D247D0471}"/>
                  </a:ext>
                </a:extLst>
              </p:cNvPr>
              <p:cNvSpPr txBox="1"/>
              <p:nvPr/>
            </p:nvSpPr>
            <p:spPr bwMode="auto">
              <a:xfrm>
                <a:off x="381000" y="5249862"/>
                <a:ext cx="3886200" cy="11509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𝛿</m:t>
                        </m:r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f>
                      <m:f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f>
                              <m:f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𝑑𝑇</m:t>
                                </m:r>
                              </m:num>
                              <m:den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𝑑𝑥</m:t>
                                </m:r>
                              </m:den>
                            </m:f>
                          </m:e>
                        </m:d>
                      </m:num>
                      <m:den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ℎ𝑃</m:t>
                    </m:r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IN" dirty="0"/>
                  <a:t>=0</a:t>
                </a:r>
              </a:p>
            </p:txBody>
          </p:sp>
        </mc:Choice>
        <mc:Fallback xmlns="">
          <p:sp>
            <p:nvSpPr>
              <p:cNvPr id="21" name="Object 2">
                <a:extLst>
                  <a:ext uri="{FF2B5EF4-FFF2-40B4-BE49-F238E27FC236}">
                    <a16:creationId xmlns:a16="http://schemas.microsoft.com/office/drawing/2014/main" id="{45FBBE32-F1C7-AB56-2CAA-715D247D04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5249862"/>
                <a:ext cx="3886200" cy="1150938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2">
                <a:extLst>
                  <a:ext uri="{FF2B5EF4-FFF2-40B4-BE49-F238E27FC236}">
                    <a16:creationId xmlns:a16="http://schemas.microsoft.com/office/drawing/2014/main" id="{0319DAC1-4904-4863-FB14-994364D2051D}"/>
                  </a:ext>
                </a:extLst>
              </p:cNvPr>
              <p:cNvSpPr txBox="1"/>
              <p:nvPr/>
            </p:nvSpPr>
            <p:spPr bwMode="auto">
              <a:xfrm>
                <a:off x="4648199" y="5326062"/>
                <a:ext cx="4359275" cy="11509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f>
                            <m:f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𝑑𝑇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ℎ𝑃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" name="Object 2">
                <a:extLst>
                  <a:ext uri="{FF2B5EF4-FFF2-40B4-BE49-F238E27FC236}">
                    <a16:creationId xmlns:a16="http://schemas.microsoft.com/office/drawing/2014/main" id="{0319DAC1-4904-4863-FB14-994364D205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48199" y="5326062"/>
                <a:ext cx="4359275" cy="1150938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44033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65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922" name="AutoShape 2">
            <a:extLst>
              <a:ext uri="{FF2B5EF4-FFF2-40B4-BE49-F238E27FC236}">
                <a16:creationId xmlns:a16="http://schemas.microsoft.com/office/drawing/2014/main" id="{3051E3EC-CF1B-28D0-C1DF-4E97A91819C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55638" y="1912938"/>
            <a:ext cx="7940675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465923" name="Rectangle 3">
            <a:extLst>
              <a:ext uri="{FF2B5EF4-FFF2-40B4-BE49-F238E27FC236}">
                <a16:creationId xmlns:a16="http://schemas.microsoft.com/office/drawing/2014/main" id="{7C77F0FA-8EF4-D9A3-926A-1B7E5C02FB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551" y="252782"/>
            <a:ext cx="6994249" cy="585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/>
          <a:p>
            <a:pPr algn="ctr" eaLnBrk="0" hangingPunct="0"/>
            <a:r>
              <a:rPr lang="en-US" altLang="en-US" sz="3200" dirty="0">
                <a:solidFill>
                  <a:schemeClr val="tx2"/>
                </a:solidFill>
                <a:cs typeface="Times New Roman" panose="02020603050405020304" pitchFamily="18" charset="0"/>
              </a:rPr>
              <a:t>Longitudinal Fin of Triangular Profile</a:t>
            </a:r>
            <a:endParaRPr lang="en-US" altLang="en-US" sz="2400" dirty="0"/>
          </a:p>
        </p:txBody>
      </p:sp>
      <p:sp>
        <p:nvSpPr>
          <p:cNvPr id="465924" name="Rectangle 4">
            <a:extLst>
              <a:ext uri="{FF2B5EF4-FFF2-40B4-BE49-F238E27FC236}">
                <a16:creationId xmlns:a16="http://schemas.microsoft.com/office/drawing/2014/main" id="{4CD5E60D-AB54-6507-C0BB-B0F4617EE1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141538"/>
            <a:ext cx="3241272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altLang="en-US" dirty="0">
                <a:cs typeface="Times New Roman" panose="02020603050405020304" pitchFamily="18" charset="0"/>
              </a:rPr>
              <a:t>The particular solution </a:t>
            </a:r>
            <a:r>
              <a:rPr lang="en-US" altLang="en-US" dirty="0">
                <a:solidFill>
                  <a:srgbClr val="FF0033"/>
                </a:solidFill>
                <a:cs typeface="Times New Roman" panose="02020603050405020304" pitchFamily="18" charset="0"/>
              </a:rPr>
              <a:t> </a:t>
            </a:r>
            <a:endParaRPr lang="en-US" altLang="en-US" sz="2400" dirty="0"/>
          </a:p>
        </p:txBody>
      </p:sp>
      <p:sp>
        <p:nvSpPr>
          <p:cNvPr id="465927" name="Rectangle 7">
            <a:extLst>
              <a:ext uri="{FF2B5EF4-FFF2-40B4-BE49-F238E27FC236}">
                <a16:creationId xmlns:a16="http://schemas.microsoft.com/office/drawing/2014/main" id="{F943304F-5679-4354-5761-70CFDD1C95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6038" y="-7938"/>
            <a:ext cx="184151" cy="457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endParaRPr lang="en-IN"/>
          </a:p>
        </p:txBody>
      </p:sp>
      <p:graphicFrame>
        <p:nvGraphicFramePr>
          <p:cNvPr id="465928" name="Object 8">
            <a:extLst>
              <a:ext uri="{FF2B5EF4-FFF2-40B4-BE49-F238E27FC236}">
                <a16:creationId xmlns:a16="http://schemas.microsoft.com/office/drawing/2014/main" id="{2BE431FE-FA94-8918-DC7C-E3EBC4134D9A}"/>
              </a:ext>
            </a:extLst>
          </p:cNvPr>
          <p:cNvGraphicFramePr>
            <a:graphicFrameLocks/>
          </p:cNvGraphicFramePr>
          <p:nvPr/>
        </p:nvGraphicFramePr>
        <p:xfrm>
          <a:off x="1905000" y="2743200"/>
          <a:ext cx="35052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20227" imgH="495085" progId="Equation.3">
                  <p:embed/>
                </p:oleObj>
              </mc:Choice>
              <mc:Fallback>
                <p:oleObj name="Equation" r:id="rId2" imgW="1320227" imgH="495085" progId="Equation.3">
                  <p:embed/>
                  <p:pic>
                    <p:nvPicPr>
                      <p:cNvPr id="465928" name="Object 8">
                        <a:extLst>
                          <a:ext uri="{FF2B5EF4-FFF2-40B4-BE49-F238E27FC236}">
                            <a16:creationId xmlns:a16="http://schemas.microsoft.com/office/drawing/2014/main" id="{2BE431FE-FA94-8918-DC7C-E3EBC4134D9A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2743200"/>
                        <a:ext cx="35052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BCBCB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68686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5929" name="Rectangle 9">
            <a:extLst>
              <a:ext uri="{FF2B5EF4-FFF2-40B4-BE49-F238E27FC236}">
                <a16:creationId xmlns:a16="http://schemas.microsoft.com/office/drawing/2014/main" id="{1EE6FE55-02F8-6FE2-542A-4F917FB195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638" y="3817938"/>
            <a:ext cx="39512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altLang="en-US">
                <a:cs typeface="Times New Roman" panose="02020603050405020304" pitchFamily="18" charset="0"/>
              </a:rPr>
              <a:t>The fin heat dissipation is:</a:t>
            </a: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5930" name="Object 10">
                <a:extLst>
                  <a:ext uri="{FF2B5EF4-FFF2-40B4-BE49-F238E27FC236}">
                    <a16:creationId xmlns:a16="http://schemas.microsoft.com/office/drawing/2014/main" id="{06CB4906-1BEA-80F2-A30A-B5A57D612CE7}"/>
                  </a:ext>
                </a:extLst>
              </p:cNvPr>
              <p:cNvSpPr txBox="1"/>
              <p:nvPr/>
            </p:nvSpPr>
            <p:spPr bwMode="auto">
              <a:xfrm>
                <a:off x="2697163" y="4343400"/>
                <a:ext cx="3919537" cy="990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ℎ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den>
                          </m:f>
                        </m:e>
                      </m:d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𝑚𝑏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𝑚𝑏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65930" name="Object 10">
                <a:extLst>
                  <a:ext uri="{FF2B5EF4-FFF2-40B4-BE49-F238E27FC236}">
                    <a16:creationId xmlns:a16="http://schemas.microsoft.com/office/drawing/2014/main" id="{06CB4906-1BEA-80F2-A30A-B5A57D612C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97163" y="4343400"/>
                <a:ext cx="3919537" cy="9906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5931" name="Rectangle 11">
            <a:extLst>
              <a:ext uri="{FF2B5EF4-FFF2-40B4-BE49-F238E27FC236}">
                <a16:creationId xmlns:a16="http://schemas.microsoft.com/office/drawing/2014/main" id="{AB31D08C-40CA-FD33-91CE-7F3CEC1D01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638" y="5570538"/>
            <a:ext cx="31527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altLang="en-US">
                <a:cs typeface="Times New Roman" panose="02020603050405020304" pitchFamily="18" charset="0"/>
              </a:rPr>
              <a:t>The fin efficiency is:</a:t>
            </a:r>
            <a:endParaRPr lang="en-US" altLang="en-US" sz="2400"/>
          </a:p>
        </p:txBody>
      </p:sp>
      <p:graphicFrame>
        <p:nvGraphicFramePr>
          <p:cNvPr id="465932" name="Object 12">
            <a:extLst>
              <a:ext uri="{FF2B5EF4-FFF2-40B4-BE49-F238E27FC236}">
                <a16:creationId xmlns:a16="http://schemas.microsoft.com/office/drawing/2014/main" id="{7DAA7037-5F9E-42D0-0B71-6FD9AA762FD5}"/>
              </a:ext>
            </a:extLst>
          </p:cNvPr>
          <p:cNvGraphicFramePr>
            <a:graphicFrameLocks/>
          </p:cNvGraphicFramePr>
          <p:nvPr/>
        </p:nvGraphicFramePr>
        <p:xfrm>
          <a:off x="3716338" y="5562600"/>
          <a:ext cx="2608262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091726" imgH="444307" progId="Equation.3">
                  <p:embed/>
                </p:oleObj>
              </mc:Choice>
              <mc:Fallback>
                <p:oleObj name="Equation" r:id="rId7" imgW="1091726" imgH="444307" progId="Equation.3">
                  <p:embed/>
                  <p:pic>
                    <p:nvPicPr>
                      <p:cNvPr id="465932" name="Object 12">
                        <a:extLst>
                          <a:ext uri="{FF2B5EF4-FFF2-40B4-BE49-F238E27FC236}">
                            <a16:creationId xmlns:a16="http://schemas.microsoft.com/office/drawing/2014/main" id="{7DAA7037-5F9E-42D0-0B71-6FD9AA762FD5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6338" y="5562600"/>
                        <a:ext cx="2608262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BCBCB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68686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65933" name="Group 13">
            <a:extLst>
              <a:ext uri="{FF2B5EF4-FFF2-40B4-BE49-F238E27FC236}">
                <a16:creationId xmlns:a16="http://schemas.microsoft.com/office/drawing/2014/main" id="{F809ED40-B905-C50A-5708-0CA0A2BF667A}"/>
              </a:ext>
            </a:extLst>
          </p:cNvPr>
          <p:cNvGrpSpPr>
            <a:grpSpLocks/>
          </p:cNvGrpSpPr>
          <p:nvPr/>
        </p:nvGrpSpPr>
        <p:grpSpPr bwMode="auto">
          <a:xfrm>
            <a:off x="6481763" y="1371600"/>
            <a:ext cx="2333625" cy="1879600"/>
            <a:chOff x="1513" y="816"/>
            <a:chExt cx="2509" cy="1912"/>
          </a:xfrm>
        </p:grpSpPr>
        <p:pic>
          <p:nvPicPr>
            <p:cNvPr id="465934" name="Picture 14">
              <a:extLst>
                <a:ext uri="{FF2B5EF4-FFF2-40B4-BE49-F238E27FC236}">
                  <a16:creationId xmlns:a16="http://schemas.microsoft.com/office/drawing/2014/main" id="{ADE0BCCC-8B97-7247-8D4C-90B9890C16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8" y="816"/>
              <a:ext cx="2294" cy="17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65935" name="Rectangle 15">
              <a:extLst>
                <a:ext uri="{FF2B5EF4-FFF2-40B4-BE49-F238E27FC236}">
                  <a16:creationId xmlns:a16="http://schemas.microsoft.com/office/drawing/2014/main" id="{C3C9ABE4-D954-DB6F-DFCF-AEA0C502D7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448"/>
              <a:ext cx="96" cy="96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65936" name="Rectangle 16">
              <a:extLst>
                <a:ext uri="{FF2B5EF4-FFF2-40B4-BE49-F238E27FC236}">
                  <a16:creationId xmlns:a16="http://schemas.microsoft.com/office/drawing/2014/main" id="{A15CF438-F03C-6338-6ACE-276ADC9677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4" y="2448"/>
              <a:ext cx="240" cy="96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65937" name="Rectangle 17">
              <a:extLst>
                <a:ext uri="{FF2B5EF4-FFF2-40B4-BE49-F238E27FC236}">
                  <a16:creationId xmlns:a16="http://schemas.microsoft.com/office/drawing/2014/main" id="{70D5B5FE-C77E-82E0-F532-83576D0879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0" y="1824"/>
              <a:ext cx="144" cy="144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65938" name="Rectangle 18">
              <a:extLst>
                <a:ext uri="{FF2B5EF4-FFF2-40B4-BE49-F238E27FC236}">
                  <a16:creationId xmlns:a16="http://schemas.microsoft.com/office/drawing/2014/main" id="{C3B58CB8-5957-55F6-8E40-8CC0E6DA24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2" y="1632"/>
              <a:ext cx="96" cy="96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65939" name="Rectangle 19">
              <a:extLst>
                <a:ext uri="{FF2B5EF4-FFF2-40B4-BE49-F238E27FC236}">
                  <a16:creationId xmlns:a16="http://schemas.microsoft.com/office/drawing/2014/main" id="{A405B0E4-B768-0235-F7C4-DF7E830F1E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0" y="816"/>
              <a:ext cx="192" cy="96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65940" name="Rectangle 20">
              <a:extLst>
                <a:ext uri="{FF2B5EF4-FFF2-40B4-BE49-F238E27FC236}">
                  <a16:creationId xmlns:a16="http://schemas.microsoft.com/office/drawing/2014/main" id="{A65F283E-7649-F548-D08F-191A346432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4" y="1632"/>
              <a:ext cx="144" cy="192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65941" name="Rectangle 21">
              <a:extLst>
                <a:ext uri="{FF2B5EF4-FFF2-40B4-BE49-F238E27FC236}">
                  <a16:creationId xmlns:a16="http://schemas.microsoft.com/office/drawing/2014/main" id="{7E34518A-444F-A249-C482-881FAB9F69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4" y="1296"/>
              <a:ext cx="144" cy="144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65942" name="Rectangle 22">
              <a:extLst>
                <a:ext uri="{FF2B5EF4-FFF2-40B4-BE49-F238E27FC236}">
                  <a16:creationId xmlns:a16="http://schemas.microsoft.com/office/drawing/2014/main" id="{0D57165F-5D17-71CE-CB37-920953BC15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0" y="1968"/>
              <a:ext cx="144" cy="96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65943" name="Rectangle 23">
              <a:extLst>
                <a:ext uri="{FF2B5EF4-FFF2-40B4-BE49-F238E27FC236}">
                  <a16:creationId xmlns:a16="http://schemas.microsoft.com/office/drawing/2014/main" id="{54A517AA-9C17-375E-ECBF-DC51033D1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6" y="2352"/>
              <a:ext cx="96" cy="96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5944" name="Object 24">
                  <a:extLst>
                    <a:ext uri="{FF2B5EF4-FFF2-40B4-BE49-F238E27FC236}">
                      <a16:creationId xmlns:a16="http://schemas.microsoft.com/office/drawing/2014/main" id="{87752F90-1DB8-9D32-4F4E-854B8B11AA91}"/>
                    </a:ext>
                  </a:extLst>
                </p:cNvPr>
                <p:cNvSpPr txBox="1"/>
                <p:nvPr/>
              </p:nvSpPr>
              <p:spPr bwMode="auto">
                <a:xfrm>
                  <a:off x="2928" y="816"/>
                  <a:ext cx="199" cy="223"/>
                </a:xfrm>
                <a:prstGeom prst="rect">
                  <a:avLst/>
                </a:prstGeom>
                <a:noFill/>
              </p:spPr>
              <p:txBody>
                <a:bodyPr>
                  <a:normAutofit fontScale="325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</m:oMath>
                    </m:oMathPara>
                  </a14:m>
                  <a:endParaRPr lang="en-IN"/>
                </a:p>
              </p:txBody>
            </p:sp>
          </mc:Choice>
          <mc:Fallback xmlns="">
            <p:sp>
              <p:nvSpPr>
                <p:cNvPr id="465944" name="Object 24">
                  <a:extLst>
                    <a:ext uri="{FF2B5EF4-FFF2-40B4-BE49-F238E27FC236}">
                      <a16:creationId xmlns:a16="http://schemas.microsoft.com/office/drawing/2014/main" id="{87752F90-1DB8-9D32-4F4E-854B8B11AA9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928" y="816"/>
                  <a:ext cx="199" cy="223"/>
                </a:xfrm>
                <a:prstGeom prst="rect">
                  <a:avLst/>
                </a:prstGeom>
                <a:blipFill>
                  <a:blip r:embed="rId10"/>
                  <a:stretch>
                    <a:fillRect r="-16129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65945" name="Rectangle 25">
              <a:extLst>
                <a:ext uri="{FF2B5EF4-FFF2-40B4-BE49-F238E27FC236}">
                  <a16:creationId xmlns:a16="http://schemas.microsoft.com/office/drawing/2014/main" id="{89F6EB0F-239B-2CAE-7B37-CDE204E0CC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4" y="1296"/>
              <a:ext cx="98" cy="9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altLang="en-US" sz="2000">
                  <a:cs typeface="Times New Roman" panose="02020603050405020304" pitchFamily="18" charset="0"/>
                </a:rPr>
                <a:t>L</a:t>
              </a:r>
              <a:endParaRPr lang="en-US" altLang="en-US" sz="2400"/>
            </a:p>
          </p:txBody>
        </p:sp>
        <p:sp>
          <p:nvSpPr>
            <p:cNvPr id="465946" name="Text Box 26">
              <a:extLst>
                <a:ext uri="{FF2B5EF4-FFF2-40B4-BE49-F238E27FC236}">
                  <a16:creationId xmlns:a16="http://schemas.microsoft.com/office/drawing/2014/main" id="{90A79BB2-E4D6-E7D4-DA77-A6B8C535AA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29" y="2322"/>
              <a:ext cx="899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lang="en-US" altLang="en-US" sz="2000">
                  <a:cs typeface="Times New Roman" panose="02020603050405020304" pitchFamily="18" charset="0"/>
                </a:rPr>
                <a:t>x=a=0</a:t>
              </a:r>
              <a:endParaRPr lang="en-US" altLang="en-US" sz="2400"/>
            </a:p>
          </p:txBody>
        </p:sp>
        <p:sp>
          <p:nvSpPr>
            <p:cNvPr id="465947" name="Rectangle 27">
              <a:extLst>
                <a:ext uri="{FF2B5EF4-FFF2-40B4-BE49-F238E27FC236}">
                  <a16:creationId xmlns:a16="http://schemas.microsoft.com/office/drawing/2014/main" id="{7AD122F7-8155-9F92-AB2E-387AFBF79D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8" y="2304"/>
              <a:ext cx="144" cy="144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altLang="en-US" sz="2000">
                  <a:cs typeface="Times New Roman" panose="02020603050405020304" pitchFamily="18" charset="0"/>
                </a:rPr>
                <a:t>b</a:t>
              </a:r>
              <a:endParaRPr lang="en-US" altLang="en-US" sz="2400"/>
            </a:p>
          </p:txBody>
        </p:sp>
        <p:sp>
          <p:nvSpPr>
            <p:cNvPr id="465948" name="Text Box 28">
              <a:extLst>
                <a:ext uri="{FF2B5EF4-FFF2-40B4-BE49-F238E27FC236}">
                  <a16:creationId xmlns:a16="http://schemas.microsoft.com/office/drawing/2014/main" id="{A73CCED1-B7C6-5716-650C-BD92F2C570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39" y="2324"/>
              <a:ext cx="625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lang="en-US" altLang="en-US" sz="2000">
                  <a:cs typeface="Times New Roman" panose="02020603050405020304" pitchFamily="18" charset="0"/>
                </a:rPr>
                <a:t>x=b</a:t>
              </a:r>
              <a:endParaRPr lang="en-US" altLang="en-US" sz="24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5949" name="Object 29">
                  <a:extLst>
                    <a:ext uri="{FF2B5EF4-FFF2-40B4-BE49-F238E27FC236}">
                      <a16:creationId xmlns:a16="http://schemas.microsoft.com/office/drawing/2014/main" id="{4EC0D1A3-36AD-5895-D2A7-956F2939E498}"/>
                    </a:ext>
                  </a:extLst>
                </p:cNvPr>
                <p:cNvSpPr txBox="1"/>
                <p:nvPr/>
              </p:nvSpPr>
              <p:spPr bwMode="auto">
                <a:xfrm>
                  <a:off x="1872" y="1920"/>
                  <a:ext cx="171" cy="192"/>
                </a:xfrm>
                <a:prstGeom prst="rect">
                  <a:avLst/>
                </a:prstGeom>
                <a:noFill/>
              </p:spPr>
              <p:txBody>
                <a:bodyPr>
                  <a:normAutofit fontScale="250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  <m:sub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</m:oMath>
                    </m:oMathPara>
                  </a14:m>
                  <a:endParaRPr lang="en-IN"/>
                </a:p>
              </p:txBody>
            </p:sp>
          </mc:Choice>
          <mc:Fallback xmlns="">
            <p:sp>
              <p:nvSpPr>
                <p:cNvPr id="465949" name="Object 29">
                  <a:extLst>
                    <a:ext uri="{FF2B5EF4-FFF2-40B4-BE49-F238E27FC236}">
                      <a16:creationId xmlns:a16="http://schemas.microsoft.com/office/drawing/2014/main" id="{4EC0D1A3-36AD-5895-D2A7-956F2939E49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872" y="1920"/>
                  <a:ext cx="171" cy="192"/>
                </a:xfrm>
                <a:prstGeom prst="rect">
                  <a:avLst/>
                </a:prstGeom>
                <a:blipFill>
                  <a:blip r:embed="rId11"/>
                  <a:stretch>
                    <a:fillRect r="-11538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65950" name="Text Box 30">
              <a:extLst>
                <a:ext uri="{FF2B5EF4-FFF2-40B4-BE49-F238E27FC236}">
                  <a16:creationId xmlns:a16="http://schemas.microsoft.com/office/drawing/2014/main" id="{6E57B461-C285-EC79-50D1-57DF818A2A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13" y="1651"/>
              <a:ext cx="335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lang="en-US" altLang="en-US" sz="2000">
                  <a:cs typeface="Times New Roman" panose="02020603050405020304" pitchFamily="18" charset="0"/>
                </a:rPr>
                <a:t>x</a:t>
              </a:r>
              <a:endParaRPr lang="en-US" altLang="en-US" sz="2400"/>
            </a:p>
          </p:txBody>
        </p:sp>
        <p:sp>
          <p:nvSpPr>
            <p:cNvPr id="465951" name="Rectangle 31">
              <a:extLst>
                <a:ext uri="{FF2B5EF4-FFF2-40B4-BE49-F238E27FC236}">
                  <a16:creationId xmlns:a16="http://schemas.microsoft.com/office/drawing/2014/main" id="{4E3136F6-DC35-0B21-0D93-FF79125119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632"/>
              <a:ext cx="96" cy="144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altLang="en-US" sz="2000">
                  <a:cs typeface="Times New Roman" panose="02020603050405020304" pitchFamily="18" charset="0"/>
                </a:rPr>
                <a:t>q</a:t>
              </a:r>
              <a:r>
                <a:rPr lang="en-US" altLang="en-US" sz="2000" baseline="-25000">
                  <a:cs typeface="Times New Roman" panose="02020603050405020304" pitchFamily="18" charset="0"/>
                </a:rPr>
                <a:t>b</a:t>
              </a:r>
              <a:endParaRPr lang="en-US" altLang="en-US" sz="24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5952" name="Object 32">
                  <a:extLst>
                    <a:ext uri="{FF2B5EF4-FFF2-40B4-BE49-F238E27FC236}">
                      <a16:creationId xmlns:a16="http://schemas.microsoft.com/office/drawing/2014/main" id="{3B6E2C44-5C4A-951F-179E-B7D0EBFC29D0}"/>
                    </a:ext>
                  </a:extLst>
                </p:cNvPr>
                <p:cNvSpPr txBox="1"/>
                <p:nvPr/>
              </p:nvSpPr>
              <p:spPr bwMode="auto">
                <a:xfrm>
                  <a:off x="3312" y="1632"/>
                  <a:ext cx="107" cy="192"/>
                </a:xfrm>
                <a:prstGeom prst="rect">
                  <a:avLst/>
                </a:prstGeom>
                <a:noFill/>
              </p:spPr>
              <p:txBody>
                <a:bodyPr>
                  <a:normAutofit fontScale="250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𝜑</m:t>
                        </m:r>
                      </m:oMath>
                    </m:oMathPara>
                  </a14:m>
                  <a:endParaRPr lang="en-IN"/>
                </a:p>
              </p:txBody>
            </p:sp>
          </mc:Choice>
          <mc:Fallback xmlns="">
            <p:sp>
              <p:nvSpPr>
                <p:cNvPr id="465952" name="Object 32">
                  <a:extLst>
                    <a:ext uri="{FF2B5EF4-FFF2-40B4-BE49-F238E27FC236}">
                      <a16:creationId xmlns:a16="http://schemas.microsoft.com/office/drawing/2014/main" id="{3B6E2C44-5C4A-951F-179E-B7D0EBFC29D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12" y="1632"/>
                  <a:ext cx="107" cy="192"/>
                </a:xfrm>
                <a:prstGeom prst="rect">
                  <a:avLst/>
                </a:prstGeom>
                <a:blipFill>
                  <a:blip r:embed="rId12"/>
                  <a:stretch>
                    <a:fillRect r="-37500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" name="Group 46">
            <a:extLst>
              <a:ext uri="{FF2B5EF4-FFF2-40B4-BE49-F238E27FC236}">
                <a16:creationId xmlns:a16="http://schemas.microsoft.com/office/drawing/2014/main" id="{65AE82CC-E471-80B1-F7A9-0222D40C954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2D9FB189-9F8D-008C-90FE-39F1099F27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3A062DF9-F4B8-7E7C-6130-802B9D2B3E8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B702FCC2-C326-4FCE-51DF-3937264DFDD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B1E20D42-B875-3BE8-4D26-73F568FB5DC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6265C9ED-68D0-6512-B427-78D6F534D14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5D7278EA-A10E-A39B-E2B9-69DB6487F11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013ADF50-7A09-03B8-585D-3F47301B04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0B06A1D1-4B37-832C-6479-CED46155E54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9B64D8F9-45E2-C087-78FC-247528DF011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954EDC0C-9C6D-3311-9566-3D9E89C1344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1B1D2077-FCA1-E6BC-10F9-DF18C530A0C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513518C8-8C4F-D3B4-9643-8D12EF1621D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E78CFD2A-A984-3216-F535-FBDB9F73BCD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B2E2C827-B4D2-71D4-544D-F430D4F3EC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41AFC187-7962-1847-4371-33BC8587CF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2">
                <a:extLst>
                  <a:ext uri="{FF2B5EF4-FFF2-40B4-BE49-F238E27FC236}">
                    <a16:creationId xmlns:a16="http://schemas.microsoft.com/office/drawing/2014/main" id="{0F110596-E5A7-4ECF-E447-04AC9057EB87}"/>
                  </a:ext>
                </a:extLst>
              </p:cNvPr>
              <p:cNvSpPr txBox="1"/>
              <p:nvPr/>
            </p:nvSpPr>
            <p:spPr bwMode="auto">
              <a:xfrm>
                <a:off x="1295400" y="1135062"/>
                <a:ext cx="4359275" cy="11509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f>
                            <m:f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𝑑𝑇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ℎ𝑃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" name="Object 2">
                <a:extLst>
                  <a:ext uri="{FF2B5EF4-FFF2-40B4-BE49-F238E27FC236}">
                    <a16:creationId xmlns:a16="http://schemas.microsoft.com/office/drawing/2014/main" id="{0F110596-E5A7-4ECF-E447-04AC9057EB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95400" y="1135062"/>
                <a:ext cx="4359275" cy="115093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65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65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65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65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65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65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59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018" name="AutoShape 2">
            <a:extLst>
              <a:ext uri="{FF2B5EF4-FFF2-40B4-BE49-F238E27FC236}">
                <a16:creationId xmlns:a16="http://schemas.microsoft.com/office/drawing/2014/main" id="{00EDAAA9-57D6-7B83-314D-3077FD505B3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" y="1943100"/>
            <a:ext cx="7940675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470019" name="Rectangle 3">
            <a:extLst>
              <a:ext uri="{FF2B5EF4-FFF2-40B4-BE49-F238E27FC236}">
                <a16:creationId xmlns:a16="http://schemas.microsoft.com/office/drawing/2014/main" id="{3D49A89D-F112-449A-4750-8D7AD36BC3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6037"/>
            <a:ext cx="7239000" cy="954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/>
          <a:p>
            <a:pPr algn="ctr" eaLnBrk="0" hangingPunct="0"/>
            <a:r>
              <a:rPr lang="en-US" altLang="en-US" sz="3200" dirty="0">
                <a:solidFill>
                  <a:schemeClr val="tx2"/>
                </a:solidFill>
                <a:cs typeface="Times New Roman" panose="02020603050405020304" pitchFamily="18" charset="0"/>
              </a:rPr>
              <a:t>Optimum Geometry of </a:t>
            </a:r>
            <a:br>
              <a:rPr lang="en-US" altLang="en-US" sz="3200" dirty="0">
                <a:solidFill>
                  <a:schemeClr val="tx2"/>
                </a:solidFill>
                <a:cs typeface="Times New Roman" panose="02020603050405020304" pitchFamily="18" charset="0"/>
              </a:rPr>
            </a:br>
            <a:r>
              <a:rPr lang="en-US" altLang="en-US" sz="2400" dirty="0">
                <a:solidFill>
                  <a:schemeClr val="tx2"/>
                </a:solidFill>
                <a:cs typeface="Times New Roman" panose="02020603050405020304" pitchFamily="18" charset="0"/>
              </a:rPr>
              <a:t>Longitudinal Fin of Triangular Profile</a:t>
            </a:r>
            <a:endParaRPr lang="en-US" altLang="en-US" sz="2400" dirty="0"/>
          </a:p>
        </p:txBody>
      </p:sp>
      <p:grpSp>
        <p:nvGrpSpPr>
          <p:cNvPr id="2" name="Group 46">
            <a:extLst>
              <a:ext uri="{FF2B5EF4-FFF2-40B4-BE49-F238E27FC236}">
                <a16:creationId xmlns:a16="http://schemas.microsoft.com/office/drawing/2014/main" id="{907AA4B4-FEDB-C20B-D663-0D7179A3D6B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3B2E05E8-9D97-5405-6B22-972C1FFB2D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ED411126-3E3C-AAD9-B158-6D166236C21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82719949-C4A7-3FB4-CC5C-32E586FBCD6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DAD5639E-B9AC-B6F2-B06B-95E807712D5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4C9EEB93-70CE-CB2B-47EF-408728ECD71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C696E835-E2EE-4CD5-360A-0D0FDA27FE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2C6FD1E6-7087-D044-D2FC-0EF297BA98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9AF9616A-6A6D-6400-0ED7-08F8A426B1E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D717D184-E222-9C6B-C789-CE82B5E56C6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1C3C0787-7EA7-F3F0-A76C-C166942FF5A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F8A64409-2B20-EB58-FD6F-96B60E07F37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4DC777C3-E5C6-60E5-EC41-7D6D144454C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8AC5B501-FCDF-0E40-1745-B00F08479B5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C53BA9F3-7EED-4671-3D88-B7B27D0E14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C2C6DF89-F0C1-5011-116E-C2D15F1021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C3BCB755-9544-52FE-F592-F03ABBA1C8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1527219"/>
            <a:ext cx="6400800" cy="449258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CF5C2D-2B75-012C-C85A-2031E6E402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51" name="Rectangle 3">
            <a:extLst>
              <a:ext uri="{FF2B5EF4-FFF2-40B4-BE49-F238E27FC236}">
                <a16:creationId xmlns:a16="http://schemas.microsoft.com/office/drawing/2014/main" id="{B1E243A9-2A28-6613-A23E-3C21ACFD5D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328982"/>
            <a:ext cx="6963445" cy="585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altLang="en-US" sz="3200" dirty="0">
                <a:cs typeface="Times New Roman" panose="02020603050405020304" pitchFamily="18" charset="0"/>
              </a:rPr>
              <a:t>Comparison of Longitudinal Fin Profiles</a:t>
            </a:r>
            <a:r>
              <a:rPr lang="en-US" altLang="en-US" dirty="0">
                <a:cs typeface="Times New Roman" panose="02020603050405020304" pitchFamily="18" charset="0"/>
              </a:rPr>
              <a:t> </a:t>
            </a:r>
            <a:endParaRPr lang="en-US" altLang="en-US" dirty="0"/>
          </a:p>
        </p:txBody>
      </p:sp>
      <p:sp>
        <p:nvSpPr>
          <p:cNvPr id="411653" name="Rectangle 5">
            <a:extLst>
              <a:ext uri="{FF2B5EF4-FFF2-40B4-BE49-F238E27FC236}">
                <a16:creationId xmlns:a16="http://schemas.microsoft.com/office/drawing/2014/main" id="{E90B7585-E581-25D8-93BA-4322380EDD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325" y="1981200"/>
            <a:ext cx="3084178" cy="523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altLang="en-US" sz="2800" dirty="0">
                <a:cs typeface="Times New Roman" panose="02020603050405020304" pitchFamily="18" charset="0"/>
              </a:rPr>
              <a:t>Rectangular Profile:</a:t>
            </a:r>
            <a:endParaRPr lang="en-US" altLang="en-US" dirty="0"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1654" name="Rectangle 6">
                <a:extLst>
                  <a:ext uri="{FF2B5EF4-FFF2-40B4-BE49-F238E27FC236}">
                    <a16:creationId xmlns:a16="http://schemas.microsoft.com/office/drawing/2014/main" id="{8840FA72-779F-3FF1-80A7-3CFDA03AF2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7899" y="4114800"/>
                <a:ext cx="8551302" cy="155382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CBCBCB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rgbClr val="868686"/>
                      </a:outerShdw>
                    </a:effectLst>
                  </a14:hiddenEffects>
                </a:ext>
              </a:extLst>
            </p:spPr>
            <p:txBody>
              <a:bodyPr wrap="square" lIns="92075" tIns="46038" rIns="92075" bIns="46038">
                <a:spAutoFit/>
              </a:bodyPr>
              <a:lstStyle/>
              <a:p>
                <a:r>
                  <a:rPr lang="en-US" altLang="en-US" sz="2800" dirty="0">
                    <a:cs typeface="Times New Roman" panose="02020603050405020304" pitchFamily="18" charset="0"/>
                  </a:rPr>
                  <a:t>For the same material, surrounding conditions and</a:t>
                </a:r>
                <a:r>
                  <a:rPr lang="en-US" altLang="en-US" sz="2800" dirty="0"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alt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𝑄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𝑏𝑎𝑠𝑒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𝐿</m:t>
                            </m:r>
                            <m:r>
                              <a:rPr lang="en-US" alt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a:rPr lang="en-US" alt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alt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𝑏𝑎𝑠𝑒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altLang="en-US" dirty="0"/>
                  <a:t>, </a:t>
                </a:r>
                <a:r>
                  <a:rPr lang="en-US" altLang="en-US" dirty="0">
                    <a:cs typeface="Times New Roman" panose="02020603050405020304" pitchFamily="18" charset="0"/>
                  </a:rPr>
                  <a:t>which is basically the user’s design requirement.</a:t>
                </a:r>
                <a:endParaRPr lang="en-US" altLang="en-US" dirty="0"/>
              </a:p>
              <a:p>
                <a:endParaRPr lang="en-US" altLang="en-US" dirty="0"/>
              </a:p>
            </p:txBody>
          </p:sp>
        </mc:Choice>
        <mc:Fallback xmlns="">
          <p:sp>
            <p:nvSpPr>
              <p:cNvPr id="411654" name="Rectangle 6">
                <a:extLst>
                  <a:ext uri="{FF2B5EF4-FFF2-40B4-BE49-F238E27FC236}">
                    <a16:creationId xmlns:a16="http://schemas.microsoft.com/office/drawing/2014/main" id="{58B125D4-27A5-83ED-F353-A46A476F2F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7899" y="4114800"/>
                <a:ext cx="8551302" cy="1553824"/>
              </a:xfrm>
              <a:prstGeom prst="rect">
                <a:avLst/>
              </a:prstGeom>
              <a:blipFill>
                <a:blip r:embed="rId3"/>
                <a:stretch>
                  <a:fillRect l="-1426" r="-14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BCBCB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68686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1657" name="Rectangle 9">
            <a:extLst>
              <a:ext uri="{FF2B5EF4-FFF2-40B4-BE49-F238E27FC236}">
                <a16:creationId xmlns:a16="http://schemas.microsoft.com/office/drawing/2014/main" id="{A2BCAAE3-58D3-EF15-C568-A957356960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9038" y="5432425"/>
            <a:ext cx="688975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ctr" eaLnBrk="0" hangingPunct="0"/>
            <a:r>
              <a:rPr lang="en-US" altLang="en-US" sz="2800" b="1" i="1" dirty="0">
                <a:solidFill>
                  <a:srgbClr val="FF9900"/>
                </a:solidFill>
                <a:cs typeface="Times New Roman" panose="02020603050405020304" pitchFamily="18" charset="0"/>
              </a:rPr>
              <a:t>Triangular</a:t>
            </a:r>
            <a:r>
              <a:rPr lang="en-US" altLang="en-US" sz="2800" i="1" dirty="0">
                <a:solidFill>
                  <a:srgbClr val="0070C0"/>
                </a:solidFill>
                <a:cs typeface="Times New Roman" panose="02020603050405020304" pitchFamily="18" charset="0"/>
              </a:rPr>
              <a:t> profile requires only about 68.8% </a:t>
            </a:r>
            <a:endParaRPr lang="en-US" altLang="en-US" dirty="0">
              <a:solidFill>
                <a:srgbClr val="0070C0"/>
              </a:solidFill>
              <a:cs typeface="Times New Roman" panose="02020603050405020304" pitchFamily="18" charset="0"/>
            </a:endParaRPr>
          </a:p>
          <a:p>
            <a:pPr algn="ctr" eaLnBrk="0" hangingPunct="0"/>
            <a:r>
              <a:rPr lang="en-US" altLang="en-US" sz="2800" i="1" dirty="0">
                <a:solidFill>
                  <a:srgbClr val="0070C0"/>
                </a:solidFill>
                <a:cs typeface="Times New Roman" panose="02020603050405020304" pitchFamily="18" charset="0"/>
              </a:rPr>
              <a:t>as much metal as rectangular profile.</a:t>
            </a:r>
            <a:endParaRPr lang="en-US" altLang="en-US" dirty="0">
              <a:solidFill>
                <a:srgbClr val="0070C0"/>
              </a:solidFill>
            </a:endParaRPr>
          </a:p>
        </p:txBody>
      </p:sp>
      <p:grpSp>
        <p:nvGrpSpPr>
          <p:cNvPr id="2" name="Group 46">
            <a:extLst>
              <a:ext uri="{FF2B5EF4-FFF2-40B4-BE49-F238E27FC236}">
                <a16:creationId xmlns:a16="http://schemas.microsoft.com/office/drawing/2014/main" id="{9FE770EF-321E-A195-0DFE-BFB45F16465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421C1AA3-034B-66A5-AB9A-CFC9B23570C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AFF0919A-9661-CA3E-0C8E-5936B914A61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C764BCEC-427D-F0A0-97EC-6AAED113E86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9FA113B2-E451-BAA4-9367-53750889EA6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1FBB1A38-5C82-C0CA-8195-5BB443D4D3C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FD1B4235-593F-8DDE-6470-D112EE05397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1F7D51F4-8D87-2D41-A25A-67A73E463F7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778F235C-5DD1-2B07-CAB1-CD1F7AEC04F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126D414F-C1CE-2C77-3B33-7BD2BBD35F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E7D858B6-1986-665B-7DDE-F66FB4F43E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E0CF1E84-AFEA-F983-CB47-4DA16D4DDCC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3B877B5D-4C40-5933-C628-188CD220B2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E853434F-61AF-2F8B-B907-3E5677597D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B1769405-0E12-9B2E-118D-1432423FB4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7B396B02-F28E-6943-D426-2C59F61D75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18" name="Rectangle 5">
            <a:extLst>
              <a:ext uri="{FF2B5EF4-FFF2-40B4-BE49-F238E27FC236}">
                <a16:creationId xmlns:a16="http://schemas.microsoft.com/office/drawing/2014/main" id="{A95F9C8B-A0D6-3A01-D9FB-D7ABCDE5C0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325" y="3286138"/>
            <a:ext cx="2855141" cy="523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altLang="en-US" sz="2800" dirty="0">
                <a:cs typeface="Times New Roman" panose="02020603050405020304" pitchFamily="18" charset="0"/>
              </a:rPr>
              <a:t>Triangular Profile:</a:t>
            </a:r>
            <a:endParaRPr lang="en-US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733571A-3AB2-904D-38CB-5F39AA398863}"/>
                  </a:ext>
                </a:extLst>
              </p:cNvPr>
              <p:cNvSpPr txBox="1"/>
              <p:nvPr/>
            </p:nvSpPr>
            <p:spPr>
              <a:xfrm>
                <a:off x="3733802" y="1676400"/>
                <a:ext cx="4952998" cy="10147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0" hangingPunct="0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alt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𝑝𝑟𝑜𝑓𝑖𝑙𝑒</m:t>
                          </m:r>
                          <m:r>
                            <a:rPr lang="en-US" alt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alt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𝑜𝑝𝑡</m:t>
                          </m:r>
                        </m:sub>
                      </m:sSub>
                      <m:r>
                        <a:rPr lang="en-US" altLang="en-US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alt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0.5043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en-US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en-US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ℎ</m:t>
                              </m:r>
                            </m:e>
                            <m:sup>
                              <m:r>
                                <a:rPr lang="en-US" altLang="en-US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𝑘</m:t>
                          </m:r>
                        </m:den>
                      </m:f>
                      <m:r>
                        <a:rPr lang="en-US" alt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alt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alt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alt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en-US" alt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alt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  <m:t>𝑄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alt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𝑏𝑎𝑠𝑒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alt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𝐿</m:t>
                                      </m:r>
                                      <m:r>
                                        <a:rPr lang="en-US" alt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 </m:t>
                                      </m:r>
                                      <m:r>
                                        <a:rPr lang="en-US" alt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alt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𝑏𝑎𝑠𝑒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alt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altLang="en-US" dirty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1B3A4B4-0FF3-75B6-DD56-E7C15B2F0A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802" y="1676400"/>
                <a:ext cx="4952998" cy="101470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3092360-395E-665D-5B94-34BDD694750C}"/>
                  </a:ext>
                </a:extLst>
              </p:cNvPr>
              <p:cNvSpPr txBox="1"/>
              <p:nvPr/>
            </p:nvSpPr>
            <p:spPr>
              <a:xfrm>
                <a:off x="3733800" y="2947699"/>
                <a:ext cx="4952998" cy="10147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0" hangingPunct="0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alt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𝑝𝑟𝑜𝑓𝑖𝑙𝑒</m:t>
                          </m:r>
                          <m:r>
                            <a:rPr lang="en-US" alt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alt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𝑜𝑝𝑡</m:t>
                          </m:r>
                        </m:sub>
                      </m:sSub>
                      <m:r>
                        <a:rPr lang="en-US" altLang="en-US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alt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0.3471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en-US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en-US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ℎ</m:t>
                              </m:r>
                            </m:e>
                            <m:sup>
                              <m:r>
                                <a:rPr lang="en-US" altLang="en-US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𝑘</m:t>
                          </m:r>
                        </m:den>
                      </m:f>
                      <m:r>
                        <a:rPr lang="en-US" alt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alt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alt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alt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en-US" alt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alt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  <m:t>𝑄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alt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𝑏𝑎𝑠𝑒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alt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𝐿</m:t>
                                      </m:r>
                                      <m:r>
                                        <a:rPr lang="en-US" alt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 </m:t>
                                      </m:r>
                                      <m:r>
                                        <a:rPr lang="en-US" alt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alt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𝑏𝑎𝑠𝑒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alt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altLang="en-US" dirty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FD890A2-1AFF-18BF-7035-DE63826C1C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800" y="2947699"/>
                <a:ext cx="4952998" cy="101470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45438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1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1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4116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41165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653" grpId="0"/>
      <p:bldP spid="18" grpId="0"/>
      <p:bldP spid="19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5B8B95-D9F7-F53F-4190-919AEF6C6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434" name="Rectangle 2">
            <a:extLst>
              <a:ext uri="{FF2B5EF4-FFF2-40B4-BE49-F238E27FC236}">
                <a16:creationId xmlns:a16="http://schemas.microsoft.com/office/drawing/2014/main" id="{E75CCEF1-FBEC-3887-9F94-F72AC68B7F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7772400" cy="914400"/>
          </a:xfrm>
        </p:spPr>
        <p:txBody>
          <a:bodyPr/>
          <a:lstStyle/>
          <a:p>
            <a:r>
              <a:rPr lang="en-US" altLang="en-US" sz="2800" dirty="0">
                <a:cs typeface="Times New Roman" panose="02020603050405020304" pitchFamily="18" charset="0"/>
              </a:rPr>
              <a:t>n</a:t>
            </a:r>
            <a:r>
              <a:rPr lang="en-US" altLang="en-US" sz="2800" baseline="30000" dirty="0">
                <a:cs typeface="Times New Roman" panose="02020603050405020304" pitchFamily="18" charset="0"/>
              </a:rPr>
              <a:t>th</a:t>
            </a:r>
            <a:r>
              <a:rPr lang="en-US" altLang="en-US" sz="2800" dirty="0">
                <a:cs typeface="Times New Roman" panose="02020603050405020304" pitchFamily="18" charset="0"/>
              </a:rPr>
              <a:t> order Longitudinal Fins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2435" name="Object 3">
                <a:extLst>
                  <a:ext uri="{FF2B5EF4-FFF2-40B4-BE49-F238E27FC236}">
                    <a16:creationId xmlns:a16="http://schemas.microsoft.com/office/drawing/2014/main" id="{793737A6-06E7-BA34-5D9D-FDFB44285218}"/>
                  </a:ext>
                </a:extLst>
              </p:cNvPr>
              <p:cNvSpPr txBox="1"/>
              <p:nvPr/>
            </p:nvSpPr>
            <p:spPr bwMode="auto">
              <a:xfrm>
                <a:off x="1235075" y="1532967"/>
                <a:ext cx="6765925" cy="329627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p>
                        <m:sSup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               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br>
                  <a:rPr lang="en-IN" i="1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</a:br>
                <a:endParaRPr lang="en-IN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endParaRPr lang="en-IN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endParaRPr lang="en-IN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                                 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ℎ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𝛿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02435" name="Object 3">
                <a:extLst>
                  <a:ext uri="{FF2B5EF4-FFF2-40B4-BE49-F238E27FC236}">
                    <a16:creationId xmlns:a16="http://schemas.microsoft.com/office/drawing/2014/main" id="{AE242BA2-B858-20D5-5530-74F5D4B791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35075" y="1532967"/>
                <a:ext cx="6765925" cy="329627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46">
            <a:extLst>
              <a:ext uri="{FF2B5EF4-FFF2-40B4-BE49-F238E27FC236}">
                <a16:creationId xmlns:a16="http://schemas.microsoft.com/office/drawing/2014/main" id="{2EA39191-4910-E789-115E-A472A4057FA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5934FB0A-753D-CB43-AC36-6830E86302E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269BEB0C-F317-AAA7-5478-0DC1CACCE9B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A92494B8-D7D3-6AF8-9DE9-6E4195348D6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2816B18D-DA6A-6642-C41B-020F038B469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5F56043A-45FD-BF7B-A398-329051734D8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AC0B938F-0745-6FA1-28F4-8FADD81C43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4B119E46-5BA0-CD29-5A3B-B9B513B7384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857B3B62-80BE-0E7D-7FBA-06B67524712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9C0DFF70-8871-4090-8C36-8A9C99206D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230F804A-D305-D8E7-2119-BA7AB17552F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E3A5E4B1-43F5-15E6-760F-DBAAAA89C15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39BF5A1C-7B76-17F2-B7BC-D9F0DC4330D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19089721-B7CF-D405-663A-98A47B31F06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85542276-482D-3A85-A7B4-369C972832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B1D484D5-7FAF-93B2-B916-D6CFFB3674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14984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DF1F0D-50CD-9202-6A4D-894D584327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6">
            <a:extLst>
              <a:ext uri="{FF2B5EF4-FFF2-40B4-BE49-F238E27FC236}">
                <a16:creationId xmlns:a16="http://schemas.microsoft.com/office/drawing/2014/main" id="{BE9CD575-6BFA-3ED8-9B30-FE986FA3C7F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D42AD9F7-BC58-722B-4856-810357D2E6D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988B8984-22FB-1C82-C707-38F05EE6EB6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479F5CF8-76EE-D737-3CE4-CAABA45A7AE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D443C3F9-880F-E0A2-A259-3FFBB4F86A1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D4DB7AD5-5A98-E1C9-24F9-BE41AB61F12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2AFE8DDA-87EE-4AA6-7BB2-E4F0F4C86B3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2DD13915-1B02-6991-367C-AD3580DCAC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2B078BF0-972B-2DE2-2BA4-89A98A13B92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60B49B28-81A1-8CFF-7A32-5EC4B144202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CF3CB392-71F0-4EA4-39FE-146BB192508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D1A036E2-1337-3D08-9B55-D9613B6CE59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A2D78D6D-D6BE-49FE-D243-CB02AE10B3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1E062CD0-AC46-F032-A3BD-8AB3BA97E5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224C4767-45A3-9A42-D767-505073F28F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3CAABAA7-5E30-D56A-1ABB-AA5F553982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8CDECBC9-2ABE-A466-01A4-F88079B562A5}"/>
              </a:ext>
            </a:extLst>
          </p:cNvPr>
          <p:cNvSpPr txBox="1"/>
          <p:nvPr/>
        </p:nvSpPr>
        <p:spPr>
          <a:xfrm>
            <a:off x="647700" y="288926"/>
            <a:ext cx="63404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800" dirty="0">
                <a:cs typeface="Times New Roman" panose="02020603050405020304" pitchFamily="18" charset="0"/>
              </a:rPr>
              <a:t>Performance of n</a:t>
            </a:r>
            <a:r>
              <a:rPr lang="en-US" altLang="en-US" sz="2800" baseline="30000" dirty="0">
                <a:cs typeface="Times New Roman" panose="02020603050405020304" pitchFamily="18" charset="0"/>
              </a:rPr>
              <a:t>th</a:t>
            </a:r>
            <a:r>
              <a:rPr lang="en-US" altLang="en-US" sz="2800" dirty="0">
                <a:cs typeface="Times New Roman" panose="02020603050405020304" pitchFamily="18" charset="0"/>
              </a:rPr>
              <a:t> order Longitudinal Fins</a:t>
            </a:r>
            <a:endParaRPr lang="en-IN" sz="280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9A65A54-6BFE-1D43-E928-ED68C7EA14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727" y="1177439"/>
            <a:ext cx="7869474" cy="549290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0E739AA-7874-D698-A0F0-44EC8DF534B5}"/>
                  </a:ext>
                </a:extLst>
              </p:cNvPr>
              <p:cNvSpPr txBox="1"/>
              <p:nvPr/>
            </p:nvSpPr>
            <p:spPr>
              <a:xfrm rot="16200000">
                <a:off x="-105687" y="2947400"/>
                <a:ext cx="1181100" cy="66492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IN" sz="4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4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𝑓𝑖𝑛</m:t>
                          </m:r>
                        </m:sub>
                      </m:sSub>
                    </m:oMath>
                  </m:oMathPara>
                </a14:m>
                <a:endParaRPr lang="en-IN" sz="40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271DF5A-D976-AF2A-B75B-2D29310C15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-105687" y="2947400"/>
                <a:ext cx="1181100" cy="66492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64886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AD6568-2A11-8E15-4D12-D1179A90FF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02" name="AutoShape 2">
            <a:extLst>
              <a:ext uri="{FF2B5EF4-FFF2-40B4-BE49-F238E27FC236}">
                <a16:creationId xmlns:a16="http://schemas.microsoft.com/office/drawing/2014/main" id="{276A942C-828E-4860-D5D6-367C0AEB269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" y="1493838"/>
            <a:ext cx="7940675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409603" name="Rectangle 3">
            <a:extLst>
              <a:ext uri="{FF2B5EF4-FFF2-40B4-BE49-F238E27FC236}">
                <a16:creationId xmlns:a16="http://schemas.microsoft.com/office/drawing/2014/main" id="{C661A103-A40C-EFE7-B80F-54273A2AEB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590" y="122620"/>
            <a:ext cx="7178675" cy="1077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/>
          <a:p>
            <a:pPr algn="ctr" eaLnBrk="0" hangingPunct="0"/>
            <a:r>
              <a:rPr lang="en-US" altLang="en-US" sz="3200" dirty="0">
                <a:solidFill>
                  <a:schemeClr val="tx2"/>
                </a:solidFill>
                <a:cs typeface="Times New Roman" panose="02020603050405020304" pitchFamily="18" charset="0"/>
              </a:rPr>
              <a:t>Selection of Material for Longitudinal Fins</a:t>
            </a:r>
            <a:endParaRPr lang="en-US" altLang="en-US" dirty="0"/>
          </a:p>
        </p:txBody>
      </p:sp>
      <p:sp>
        <p:nvSpPr>
          <p:cNvPr id="409604" name="Rectangle 4">
            <a:extLst>
              <a:ext uri="{FF2B5EF4-FFF2-40B4-BE49-F238E27FC236}">
                <a16:creationId xmlns:a16="http://schemas.microsoft.com/office/drawing/2014/main" id="{D5064729-A4F0-7A38-5410-36D7F93E0B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600200"/>
            <a:ext cx="3605154" cy="585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altLang="en-US" sz="3200" dirty="0">
                <a:cs typeface="Times New Roman" panose="02020603050405020304" pitchFamily="18" charset="0"/>
              </a:rPr>
              <a:t>Rectangular Profile: </a:t>
            </a:r>
            <a:endParaRPr lang="en-US" altLang="en-US" dirty="0"/>
          </a:p>
        </p:txBody>
      </p:sp>
      <p:sp>
        <p:nvSpPr>
          <p:cNvPr id="409606" name="Rectangle 6">
            <a:extLst>
              <a:ext uri="{FF2B5EF4-FFF2-40B4-BE49-F238E27FC236}">
                <a16:creationId xmlns:a16="http://schemas.microsoft.com/office/drawing/2014/main" id="{8E7D334D-B434-B5A3-1C99-451C9E7B33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819400"/>
            <a:ext cx="3234860" cy="585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altLang="en-US" sz="3200" dirty="0">
                <a:cs typeface="Times New Roman" panose="02020603050405020304" pitchFamily="18" charset="0"/>
              </a:rPr>
              <a:t>Triangular Profile:</a:t>
            </a:r>
            <a:endParaRPr lang="en-US" altLang="en-US" dirty="0"/>
          </a:p>
        </p:txBody>
      </p:sp>
      <p:sp>
        <p:nvSpPr>
          <p:cNvPr id="409607" name="Rectangle 7">
            <a:extLst>
              <a:ext uri="{FF2B5EF4-FFF2-40B4-BE49-F238E27FC236}">
                <a16:creationId xmlns:a16="http://schemas.microsoft.com/office/drawing/2014/main" id="{FAC46207-1F16-C667-48D2-E70BEAD43D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703638"/>
            <a:ext cx="37528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altLang="en-US" sz="2800">
                <a:cs typeface="Times New Roman" panose="02020603050405020304" pitchFamily="18" charset="0"/>
              </a:rPr>
              <a:t>Consider three materials:</a:t>
            </a:r>
            <a:endParaRPr lang="en-US" alt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2CA504D-8A06-4E8C-FDA3-CF662BAD3676}"/>
              </a:ext>
            </a:extLst>
          </p:cNvPr>
          <p:cNvGrpSpPr/>
          <p:nvPr/>
        </p:nvGrpSpPr>
        <p:grpSpPr>
          <a:xfrm>
            <a:off x="1082675" y="4222750"/>
            <a:ext cx="7086600" cy="2133600"/>
            <a:chOff x="1082675" y="4222750"/>
            <a:chExt cx="7086600" cy="2133600"/>
          </a:xfrm>
        </p:grpSpPr>
        <p:sp>
          <p:nvSpPr>
            <p:cNvPr id="409608" name="Line 8">
              <a:extLst>
                <a:ext uri="{FF2B5EF4-FFF2-40B4-BE49-F238E27FC236}">
                  <a16:creationId xmlns:a16="http://schemas.microsoft.com/office/drawing/2014/main" id="{15FB7B2F-A9BC-9F7E-6D0E-75094C7BB4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82675" y="4222750"/>
              <a:ext cx="7010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09609" name="Line 9">
              <a:extLst>
                <a:ext uri="{FF2B5EF4-FFF2-40B4-BE49-F238E27FC236}">
                  <a16:creationId xmlns:a16="http://schemas.microsoft.com/office/drawing/2014/main" id="{06E9AB72-F133-C308-94A4-B708EDC6E9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82675" y="4756150"/>
              <a:ext cx="7010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09610" name="Line 10">
              <a:extLst>
                <a:ext uri="{FF2B5EF4-FFF2-40B4-BE49-F238E27FC236}">
                  <a16:creationId xmlns:a16="http://schemas.microsoft.com/office/drawing/2014/main" id="{174456F5-118C-8494-55E8-D07625D668B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82675" y="6280150"/>
              <a:ext cx="7086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09611" name="Line 11">
              <a:extLst>
                <a:ext uri="{FF2B5EF4-FFF2-40B4-BE49-F238E27FC236}">
                  <a16:creationId xmlns:a16="http://schemas.microsoft.com/office/drawing/2014/main" id="{83F988BC-1F0E-D046-D898-FE674E56BD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82675" y="4222750"/>
              <a:ext cx="0" cy="2057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09612" name="Line 12">
              <a:extLst>
                <a:ext uri="{FF2B5EF4-FFF2-40B4-BE49-F238E27FC236}">
                  <a16:creationId xmlns:a16="http://schemas.microsoft.com/office/drawing/2014/main" id="{E509B9CE-F824-7933-DA01-20CE5FE2D5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4875" y="4222750"/>
              <a:ext cx="0" cy="2057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09613" name="Line 13">
              <a:extLst>
                <a:ext uri="{FF2B5EF4-FFF2-40B4-BE49-F238E27FC236}">
                  <a16:creationId xmlns:a16="http://schemas.microsoft.com/office/drawing/2014/main" id="{6801789B-3BA2-FF1D-EA56-4CF6552ED9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30875" y="4222750"/>
              <a:ext cx="0" cy="2057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09614" name="Line 14">
              <a:extLst>
                <a:ext uri="{FF2B5EF4-FFF2-40B4-BE49-F238E27FC236}">
                  <a16:creationId xmlns:a16="http://schemas.microsoft.com/office/drawing/2014/main" id="{FF24A9B7-54DE-376B-96CC-995F441A48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093075" y="4222750"/>
              <a:ext cx="0" cy="21336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09615" name="Rectangle 15">
              <a:extLst>
                <a:ext uri="{FF2B5EF4-FFF2-40B4-BE49-F238E27FC236}">
                  <a16:creationId xmlns:a16="http://schemas.microsoft.com/office/drawing/2014/main" id="{BA169624-2032-0531-BF29-A4AD3452A8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9200" y="4725988"/>
              <a:ext cx="2046288" cy="1554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BCBCB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altLang="en-US" sz="3200">
                  <a:cs typeface="Times New Roman" panose="02020603050405020304" pitchFamily="18" charset="0"/>
                </a:rPr>
                <a:t>Steel </a:t>
              </a:r>
              <a:endParaRPr lang="en-US" altLang="en-US">
                <a:cs typeface="Times New Roman" panose="02020603050405020304" pitchFamily="18" charset="0"/>
              </a:endParaRPr>
            </a:p>
            <a:p>
              <a:pPr eaLnBrk="0" hangingPunct="0"/>
              <a:r>
                <a:rPr lang="en-US" altLang="en-US" sz="3200">
                  <a:cs typeface="Times New Roman" panose="02020603050405020304" pitchFamily="18" charset="0"/>
                </a:rPr>
                <a:t>Aluminum </a:t>
              </a:r>
              <a:endParaRPr lang="en-US" altLang="en-US">
                <a:cs typeface="Times New Roman" panose="02020603050405020304" pitchFamily="18" charset="0"/>
              </a:endParaRPr>
            </a:p>
            <a:p>
              <a:pPr eaLnBrk="0" hangingPunct="0"/>
              <a:r>
                <a:rPr lang="en-US" altLang="en-US" sz="3200">
                  <a:cs typeface="Times New Roman" panose="02020603050405020304" pitchFamily="18" charset="0"/>
                </a:rPr>
                <a:t>Copper</a:t>
              </a:r>
              <a:endParaRPr lang="en-US" altLang="en-US"/>
            </a:p>
          </p:txBody>
        </p:sp>
        <p:sp>
          <p:nvSpPr>
            <p:cNvPr id="409616" name="Rectangle 16">
              <a:extLst>
                <a:ext uri="{FF2B5EF4-FFF2-40B4-BE49-F238E27FC236}">
                  <a16:creationId xmlns:a16="http://schemas.microsoft.com/office/drawing/2014/main" id="{74294797-C90B-49FD-041D-2D60DD71BA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0000" y="4802188"/>
              <a:ext cx="1098550" cy="1554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BCBCB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altLang="en-US" sz="3200">
                  <a:cs typeface="Times New Roman" panose="02020603050405020304" pitchFamily="18" charset="0"/>
                </a:rPr>
                <a:t>7249 </a:t>
              </a:r>
              <a:endParaRPr lang="en-US" altLang="en-US">
                <a:cs typeface="Times New Roman" panose="02020603050405020304" pitchFamily="18" charset="0"/>
              </a:endParaRPr>
            </a:p>
            <a:p>
              <a:pPr eaLnBrk="0" hangingPunct="0"/>
              <a:r>
                <a:rPr lang="en-US" altLang="en-US" sz="3200">
                  <a:cs typeface="Times New Roman" panose="02020603050405020304" pitchFamily="18" charset="0"/>
                </a:rPr>
                <a:t>2704 </a:t>
              </a:r>
              <a:endParaRPr lang="en-US" altLang="en-US">
                <a:cs typeface="Times New Roman" panose="02020603050405020304" pitchFamily="18" charset="0"/>
              </a:endParaRPr>
            </a:p>
            <a:p>
              <a:pPr eaLnBrk="0" hangingPunct="0"/>
              <a:r>
                <a:rPr lang="en-US" altLang="en-US" sz="3200">
                  <a:cs typeface="Times New Roman" panose="02020603050405020304" pitchFamily="18" charset="0"/>
                </a:rPr>
                <a:t>8895</a:t>
              </a:r>
              <a:endParaRPr lang="en-US" altLang="en-US"/>
            </a:p>
          </p:txBody>
        </p:sp>
        <p:sp>
          <p:nvSpPr>
            <p:cNvPr id="409617" name="Rectangle 17">
              <a:extLst>
                <a:ext uri="{FF2B5EF4-FFF2-40B4-BE49-F238E27FC236}">
                  <a16:creationId xmlns:a16="http://schemas.microsoft.com/office/drawing/2014/main" id="{91E9EAE2-8594-6B4B-DE84-B9ED0A0744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24600" y="4802188"/>
              <a:ext cx="1200150" cy="1554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BCBCB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altLang="en-US" sz="3200">
                  <a:cs typeface="Times New Roman" panose="02020603050405020304" pitchFamily="18" charset="0"/>
                </a:rPr>
                <a:t>  43.3 </a:t>
              </a:r>
              <a:endParaRPr lang="en-US" altLang="en-US">
                <a:cs typeface="Times New Roman" panose="02020603050405020304" pitchFamily="18" charset="0"/>
              </a:endParaRPr>
            </a:p>
            <a:p>
              <a:pPr eaLnBrk="0" hangingPunct="0"/>
              <a:r>
                <a:rPr lang="en-US" altLang="en-US" sz="3200">
                  <a:cs typeface="Times New Roman" panose="02020603050405020304" pitchFamily="18" charset="0"/>
                </a:rPr>
                <a:t>202.5 </a:t>
              </a:r>
              <a:endParaRPr lang="en-US" altLang="en-US">
                <a:cs typeface="Times New Roman" panose="02020603050405020304" pitchFamily="18" charset="0"/>
              </a:endParaRPr>
            </a:p>
            <a:p>
              <a:pPr eaLnBrk="0" hangingPunct="0"/>
              <a:r>
                <a:rPr lang="en-US" altLang="en-US" sz="3200">
                  <a:cs typeface="Times New Roman" panose="02020603050405020304" pitchFamily="18" charset="0"/>
                </a:rPr>
                <a:t>389.4</a:t>
              </a:r>
              <a:endParaRPr lang="en-US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9618" name="Object 18">
                  <a:extLst>
                    <a:ext uri="{FF2B5EF4-FFF2-40B4-BE49-F238E27FC236}">
                      <a16:creationId xmlns:a16="http://schemas.microsoft.com/office/drawing/2014/main" id="{DCCFC386-33EF-C9B6-7AB2-F3F31EDAC7C8}"/>
                    </a:ext>
                  </a:extLst>
                </p:cNvPr>
                <p:cNvSpPr txBox="1"/>
                <p:nvPr/>
              </p:nvSpPr>
              <p:spPr bwMode="auto">
                <a:xfrm>
                  <a:off x="3781425" y="4313238"/>
                  <a:ext cx="1430338" cy="481012"/>
                </a:xfrm>
                <a:prstGeom prst="rect">
                  <a:avLst/>
                </a:prstGeom>
                <a:noFill/>
              </p:spPr>
              <p:txBody>
                <a:bodyPr>
                  <a:norm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𝜌</m:t>
                        </m:r>
                        <m:r>
                          <a:rPr lang="en-IN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lin"/>
                                <m:ctrlPr>
                                  <a:rPr lang="en-IN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m:rPr>
                                    <m:nor/>
                                  </m:rPr>
                                  <a:rPr lang="en-IN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kg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lang="en-IN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IN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m</m:t>
                                    </m:r>
                                  </m:e>
                                  <m:sup>
                                    <m:r>
                                      <a:rPr lang="en-IN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</m:oMath>
                    </m:oMathPara>
                  </a14:m>
                  <a:endParaRPr lang="en-IN"/>
                </a:p>
              </p:txBody>
            </p:sp>
          </mc:Choice>
          <mc:Fallback xmlns="">
            <p:sp>
              <p:nvSpPr>
                <p:cNvPr id="409618" name="Object 18">
                  <a:extLst>
                    <a:ext uri="{FF2B5EF4-FFF2-40B4-BE49-F238E27FC236}">
                      <a16:creationId xmlns:a16="http://schemas.microsoft.com/office/drawing/2014/main" id="{DCCFC386-33EF-C9B6-7AB2-F3F31EDAC7C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781425" y="4313238"/>
                  <a:ext cx="1430338" cy="481012"/>
                </a:xfrm>
                <a:prstGeom prst="rect">
                  <a:avLst/>
                </a:prstGeom>
                <a:blipFill>
                  <a:blip r:embed="rId3"/>
                  <a:stretch>
                    <a:fillRect l="-1277" t="-120513" r="-32340" b="-184615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9619" name="Object 19">
                  <a:extLst>
                    <a:ext uri="{FF2B5EF4-FFF2-40B4-BE49-F238E27FC236}">
                      <a16:creationId xmlns:a16="http://schemas.microsoft.com/office/drawing/2014/main" id="{7C4D2971-8143-50AF-7269-82E6872D999E}"/>
                    </a:ext>
                  </a:extLst>
                </p:cNvPr>
                <p:cNvSpPr txBox="1"/>
                <p:nvPr/>
              </p:nvSpPr>
              <p:spPr bwMode="auto">
                <a:xfrm>
                  <a:off x="6242050" y="4327525"/>
                  <a:ext cx="1454150" cy="450850"/>
                </a:xfrm>
                <a:prstGeom prst="rect">
                  <a:avLst/>
                </a:prstGeom>
                <a:noFill/>
              </p:spPr>
              <p:txBody>
                <a:bodyPr>
                  <a:normAutofit fontScale="925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IN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lin"/>
                                <m:ctrlPr>
                                  <a:rPr lang="en-IN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m:rPr>
                                    <m:sty m:val="p"/>
                                  </m:rPr>
                                  <a:rPr lang="en-IN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W</m:t>
                                </m:r>
                              </m:num>
                              <m:den>
                                <m:r>
                                  <m:rPr>
                                    <m:nor/>
                                  </m:rPr>
                                  <a:rPr lang="en-IN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mK</m:t>
                                </m:r>
                              </m:den>
                            </m:f>
                          </m:e>
                        </m:d>
                      </m:oMath>
                    </m:oMathPara>
                  </a14:m>
                  <a:endParaRPr lang="en-IN"/>
                </a:p>
              </p:txBody>
            </p:sp>
          </mc:Choice>
          <mc:Fallback xmlns="">
            <p:sp>
              <p:nvSpPr>
                <p:cNvPr id="409619" name="Object 19">
                  <a:extLst>
                    <a:ext uri="{FF2B5EF4-FFF2-40B4-BE49-F238E27FC236}">
                      <a16:creationId xmlns:a16="http://schemas.microsoft.com/office/drawing/2014/main" id="{7C4D2971-8143-50AF-7269-82E6872D999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242050" y="4327525"/>
                  <a:ext cx="1454150" cy="450850"/>
                </a:xfrm>
                <a:prstGeom prst="rect">
                  <a:avLst/>
                </a:prstGeom>
                <a:blipFill>
                  <a:blip r:embed="rId4"/>
                  <a:stretch>
                    <a:fillRect l="-837" t="-114865" r="-17155" b="-174324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" name="Group 46">
            <a:extLst>
              <a:ext uri="{FF2B5EF4-FFF2-40B4-BE49-F238E27FC236}">
                <a16:creationId xmlns:a16="http://schemas.microsoft.com/office/drawing/2014/main" id="{19095E24-CA3E-1071-22B5-BFBF777FF8A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72EBF9C3-31BA-1F53-D0D0-951BDCC785D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60E2A2C3-8838-8C1D-0A4B-B6BBF24A372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BFCD2E60-9C75-AF19-8FE0-ECF18D479F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3108DF7B-F665-96E7-E6A6-01F961C9D84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5A257917-4EFE-1C19-EDDD-FFC81E62013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30D68267-5BC3-C9F9-A91A-C66398AD739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49ECDF11-4B51-21EB-428A-4B1B81567C4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40ACE34F-1D03-C1AE-9743-3D2EE296B49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5183EEB5-4078-4D05-D4C7-D0B47B27176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672ADF54-81AF-50C3-9247-693A697DF84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CD70BDD2-7668-9219-CC79-F57E712332A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332562D7-8FD9-A3AD-C92B-A09CB4974E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7BAB7D98-2971-CB94-E4D2-9BD60F73A50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FFBB8567-BEE0-A79C-4745-FDABBC0611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F2B0D179-B768-5FA3-3E3E-B170C4B34E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FB93DE3-7EF5-92CA-D3C7-19ED9DA0A3E9}"/>
                  </a:ext>
                </a:extLst>
              </p:cNvPr>
              <p:cNvSpPr txBox="1"/>
              <p:nvPr/>
            </p:nvSpPr>
            <p:spPr>
              <a:xfrm>
                <a:off x="3886202" y="1371600"/>
                <a:ext cx="4952998" cy="10147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0" hangingPunct="0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alt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𝑝𝑟𝑜𝑓𝑖𝑙𝑒</m:t>
                          </m:r>
                          <m:r>
                            <a:rPr lang="en-US" alt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alt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𝑜𝑝𝑡</m:t>
                          </m:r>
                        </m:sub>
                      </m:sSub>
                      <m:r>
                        <a:rPr lang="en-US" altLang="en-US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alt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0.5043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en-US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en-US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ℎ</m:t>
                              </m:r>
                            </m:e>
                            <m:sup>
                              <m:r>
                                <a:rPr lang="en-US" altLang="en-US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𝑘</m:t>
                          </m:r>
                        </m:den>
                      </m:f>
                      <m:r>
                        <a:rPr lang="en-US" alt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alt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alt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alt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en-US" alt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alt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  <m:t>𝑄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alt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𝑏𝑎𝑠𝑒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alt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𝐿</m:t>
                                      </m:r>
                                      <m:r>
                                        <a:rPr lang="en-US" alt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 </m:t>
                                      </m:r>
                                      <m:r>
                                        <a:rPr lang="en-US" alt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alt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𝑏𝑎𝑠𝑒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alt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altLang="en-US" dirty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FB93DE3-7EF5-92CA-D3C7-19ED9DA0A3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202" y="1371600"/>
                <a:ext cx="4952998" cy="101470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E5D98F6-0D6C-9D61-4699-328F748710EB}"/>
                  </a:ext>
                </a:extLst>
              </p:cNvPr>
              <p:cNvSpPr txBox="1"/>
              <p:nvPr/>
            </p:nvSpPr>
            <p:spPr>
              <a:xfrm>
                <a:off x="3886200" y="2514600"/>
                <a:ext cx="4952998" cy="10147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0" hangingPunct="0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alt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𝑝𝑟𝑜𝑓𝑖𝑙𝑒</m:t>
                          </m:r>
                          <m:r>
                            <a:rPr lang="en-US" alt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alt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𝑜𝑝𝑡</m:t>
                          </m:r>
                        </m:sub>
                      </m:sSub>
                      <m:r>
                        <a:rPr lang="en-US" altLang="en-US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alt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0.3471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en-US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en-US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ℎ</m:t>
                              </m:r>
                            </m:e>
                            <m:sup>
                              <m:r>
                                <a:rPr lang="en-US" altLang="en-US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𝑘</m:t>
                          </m:r>
                        </m:den>
                      </m:f>
                      <m:r>
                        <a:rPr lang="en-US" alt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alt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alt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alt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en-US" alt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alt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  <m:t>𝑄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alt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𝑏𝑎𝑠𝑒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alt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𝐿</m:t>
                                      </m:r>
                                      <m:r>
                                        <a:rPr lang="en-US" alt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 </m:t>
                                      </m:r>
                                      <m:r>
                                        <a:rPr lang="en-US" alt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alt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𝑏𝑎𝑠𝑒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alt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altLang="en-US" dirty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E5D98F6-0D6C-9D61-4699-328F748710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200" y="2514600"/>
                <a:ext cx="4952998" cy="101470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38483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0960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7E1DC-E168-02D0-66BE-34F90751F3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626" name="AutoShape 2">
            <a:extLst>
              <a:ext uri="{FF2B5EF4-FFF2-40B4-BE49-F238E27FC236}">
                <a16:creationId xmlns:a16="http://schemas.microsoft.com/office/drawing/2014/main" id="{7D1C750C-B33A-48B8-838D-66D8807A7DB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" y="1724025"/>
            <a:ext cx="7940675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410627" name="Rectangle 3">
            <a:extLst>
              <a:ext uri="{FF2B5EF4-FFF2-40B4-BE49-F238E27FC236}">
                <a16:creationId xmlns:a16="http://schemas.microsoft.com/office/drawing/2014/main" id="{B9D383AE-E227-49A8-DE7E-0021713CA9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1" y="126163"/>
            <a:ext cx="6950074" cy="1077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/>
          <a:p>
            <a:pPr algn="ctr"/>
            <a:r>
              <a:rPr lang="en-US" altLang="en-US" sz="3200" dirty="0">
                <a:solidFill>
                  <a:schemeClr val="tx2"/>
                </a:solidFill>
                <a:cs typeface="Times New Roman" panose="02020603050405020304" pitchFamily="18" charset="0"/>
              </a:rPr>
              <a:t>Selection of Material for Longitudinal Fins</a:t>
            </a:r>
            <a:endParaRPr lang="en-US" altLang="en-US" sz="3200" dirty="0"/>
          </a:p>
        </p:txBody>
      </p:sp>
      <p:sp>
        <p:nvSpPr>
          <p:cNvPr id="410628" name="Rectangle 4">
            <a:extLst>
              <a:ext uri="{FF2B5EF4-FFF2-40B4-BE49-F238E27FC236}">
                <a16:creationId xmlns:a16="http://schemas.microsoft.com/office/drawing/2014/main" id="{230B3294-5421-D8D9-96BC-16FAEC71FB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111250"/>
            <a:ext cx="757555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/>
            <a:r>
              <a:rPr lang="en-US" altLang="en-US" sz="2800" dirty="0">
                <a:cs typeface="Times New Roman" panose="02020603050405020304" pitchFamily="18" charset="0"/>
              </a:rPr>
              <a:t>Fin mass is proportional to</a:t>
            </a:r>
            <a:r>
              <a:rPr lang="en-US" altLang="en-US" sz="2800" i="1" dirty="0">
                <a:cs typeface="Times New Roman" panose="02020603050405020304" pitchFamily="18" charset="0"/>
              </a:rPr>
              <a:t> A</a:t>
            </a:r>
            <a:r>
              <a:rPr lang="en-US" altLang="en-US" sz="2900" i="1" baseline="-25000" dirty="0">
                <a:cs typeface="Times New Roman" panose="02020603050405020304" pitchFamily="18" charset="0"/>
              </a:rPr>
              <a:t>p</a:t>
            </a:r>
            <a:r>
              <a:rPr lang="en-US" altLang="en-US" sz="2800" dirty="0">
                <a:cs typeface="Times New Roman" panose="02020603050405020304" pitchFamily="18" charset="0"/>
              </a:rPr>
              <a:t>. </a:t>
            </a:r>
            <a:endParaRPr lang="en-US" altLang="en-US" dirty="0">
              <a:cs typeface="Times New Roman" panose="02020603050405020304" pitchFamily="18" charset="0"/>
            </a:endParaRPr>
          </a:p>
          <a:p>
            <a:pPr eaLnBrk="0" hangingPunct="0"/>
            <a:r>
              <a:rPr lang="en-US" altLang="en-US" sz="2800" i="1" dirty="0">
                <a:cs typeface="Times New Roman" panose="02020603050405020304" pitchFamily="18" charset="0"/>
              </a:rPr>
              <a:t>A</a:t>
            </a:r>
            <a:r>
              <a:rPr lang="en-US" altLang="en-US" sz="2900" i="1" baseline="-25000" dirty="0">
                <a:cs typeface="Times New Roman" panose="02020603050405020304" pitchFamily="18" charset="0"/>
              </a:rPr>
              <a:t>p</a:t>
            </a:r>
            <a:r>
              <a:rPr lang="en-US" altLang="en-US" sz="2800" i="1" dirty="0">
                <a:cs typeface="Times New Roman" panose="02020603050405020304" pitchFamily="18" charset="0"/>
              </a:rPr>
              <a:t> </a:t>
            </a:r>
            <a:r>
              <a:rPr lang="en-US" altLang="en-US" sz="2800" dirty="0">
                <a:cs typeface="Times New Roman" panose="02020603050405020304" pitchFamily="18" charset="0"/>
              </a:rPr>
              <a:t>is inversely proportional to thermal conductivity. </a:t>
            </a:r>
            <a:endParaRPr lang="en-US" altLang="en-US" dirty="0"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0629" name="Object 5">
                <a:extLst>
                  <a:ext uri="{FF2B5EF4-FFF2-40B4-BE49-F238E27FC236}">
                    <a16:creationId xmlns:a16="http://schemas.microsoft.com/office/drawing/2014/main" id="{7ED68908-76C8-8AB1-7308-E17CAC30C9B6}"/>
                  </a:ext>
                </a:extLst>
              </p:cNvPr>
              <p:cNvSpPr txBox="1"/>
              <p:nvPr/>
            </p:nvSpPr>
            <p:spPr bwMode="auto">
              <a:xfrm>
                <a:off x="3868738" y="3581400"/>
                <a:ext cx="5122862" cy="28908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ALUMINUM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STEEL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2704</m:t>
                              </m:r>
                            </m:e>
                          </m:d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43.3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7249</m:t>
                              </m:r>
                            </m:e>
                          </m:d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202.5</m:t>
                              </m:r>
                            </m:e>
                          </m:d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=0.080</m:t>
                      </m:r>
                    </m:oMath>
                    <m:oMath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n-US" i="0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f>
                        <m:fPr>
                          <m:ctrl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COPPER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STEEL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8895</m:t>
                              </m:r>
                            </m:e>
                          </m:d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43.3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7249</m:t>
                              </m:r>
                            </m:e>
                          </m:d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389.4</m:t>
                              </m:r>
                            </m:e>
                          </m:d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=0.136</m:t>
                      </m:r>
                    </m:oMath>
                  </m:oMathPara>
                </a14:m>
                <a:br>
                  <a:rPr lang="en-IN" i="1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</a:br>
                <a:endParaRPr lang="en-IN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endParaRPr lang="en-IN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ALUMINUM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COPPER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2704</m:t>
                              </m:r>
                            </m:e>
                          </m:d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389.4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8895</m:t>
                              </m:r>
                            </m:e>
                          </m:d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202.5</m:t>
                              </m:r>
                            </m:e>
                          </m:d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=0.585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10629" name="Object 5">
                <a:extLst>
                  <a:ext uri="{FF2B5EF4-FFF2-40B4-BE49-F238E27FC236}">
                    <a16:creationId xmlns:a16="http://schemas.microsoft.com/office/drawing/2014/main" id="{7ED68908-76C8-8AB1-7308-E17CAC30C9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68738" y="3581400"/>
                <a:ext cx="5122862" cy="28908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0630" name="Rectangle 6">
            <a:extLst>
              <a:ext uri="{FF2B5EF4-FFF2-40B4-BE49-F238E27FC236}">
                <a16:creationId xmlns:a16="http://schemas.microsoft.com/office/drawing/2014/main" id="{338805BE-E222-6155-E784-ED41433F45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534" y="3200400"/>
            <a:ext cx="3600666" cy="595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130000"/>
              </a:lnSpc>
              <a:spcBef>
                <a:spcPct val="30000"/>
              </a:spcBef>
            </a:pPr>
            <a:r>
              <a:rPr lang="en-US" altLang="en-US" sz="2800" dirty="0">
                <a:cs typeface="Times New Roman" panose="02020603050405020304" pitchFamily="18" charset="0"/>
              </a:rPr>
              <a:t>For given </a:t>
            </a:r>
            <a:r>
              <a:rPr lang="en-US" altLang="en-US" sz="2800" i="1" dirty="0">
                <a:cs typeface="Times New Roman" panose="02020603050405020304" pitchFamily="18" charset="0"/>
              </a:rPr>
              <a:t>h</a:t>
            </a:r>
            <a:r>
              <a:rPr lang="en-US" altLang="en-US" sz="2800" dirty="0">
                <a:cs typeface="Times New Roman" panose="02020603050405020304" pitchFamily="18" charset="0"/>
              </a:rPr>
              <a:t>, </a:t>
            </a:r>
            <a:r>
              <a:rPr lang="en-US" altLang="en-US" sz="2800" i="1" dirty="0" err="1">
                <a:latin typeface="Symbol" panose="05050102010706020507" pitchFamily="18" charset="2"/>
                <a:cs typeface="Times New Roman" panose="02020603050405020304" pitchFamily="18" charset="0"/>
              </a:rPr>
              <a:t>q</a:t>
            </a:r>
            <a:r>
              <a:rPr lang="en-US" altLang="en-US" sz="2900" i="1" baseline="-25000" dirty="0" err="1">
                <a:cs typeface="Times New Roman" panose="02020603050405020304" pitchFamily="18" charset="0"/>
              </a:rPr>
              <a:t>b</a:t>
            </a:r>
            <a:r>
              <a:rPr lang="en-US" altLang="en-US" sz="2800" dirty="0">
                <a:cs typeface="Times New Roman" panose="02020603050405020304" pitchFamily="18" charset="0"/>
              </a:rPr>
              <a:t>, and </a:t>
            </a:r>
            <a:r>
              <a:rPr lang="en-US" altLang="en-US" sz="2800" i="1" dirty="0" err="1">
                <a:cs typeface="Times New Roman" panose="02020603050405020304" pitchFamily="18" charset="0"/>
              </a:rPr>
              <a:t>Q</a:t>
            </a:r>
            <a:r>
              <a:rPr lang="en-US" altLang="en-US" sz="2900" i="1" baseline="-25000" dirty="0" err="1">
                <a:cs typeface="Times New Roman" panose="02020603050405020304" pitchFamily="18" charset="0"/>
              </a:rPr>
              <a:t>b</a:t>
            </a:r>
            <a:r>
              <a:rPr lang="en-US" altLang="en-US" sz="2800" dirty="0">
                <a:cs typeface="Times New Roman" panose="02020603050405020304" pitchFamily="18" charset="0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0631" name="Object 7">
                <a:extLst>
                  <a:ext uri="{FF2B5EF4-FFF2-40B4-BE49-F238E27FC236}">
                    <a16:creationId xmlns:a16="http://schemas.microsoft.com/office/drawing/2014/main" id="{35814015-5844-96C6-EB2E-128F0FBF2FEB}"/>
                  </a:ext>
                </a:extLst>
              </p:cNvPr>
              <p:cNvSpPr txBox="1"/>
              <p:nvPr/>
            </p:nvSpPr>
            <p:spPr bwMode="auto">
              <a:xfrm>
                <a:off x="1905000" y="2209800"/>
                <a:ext cx="1646238" cy="9540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∝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𝑚𝑎𝑡𝑒𝑟𝑖𝑎𝑙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𝑚𝑎𝑡𝑒𝑟𝑖𝑎𝑙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10631" name="Object 7">
                <a:extLst>
                  <a:ext uri="{FF2B5EF4-FFF2-40B4-BE49-F238E27FC236}">
                    <a16:creationId xmlns:a16="http://schemas.microsoft.com/office/drawing/2014/main" id="{35814015-5844-96C6-EB2E-128F0FBF2F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05000" y="2209800"/>
                <a:ext cx="1646238" cy="9540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0632" name="Object 8">
                <a:extLst>
                  <a:ext uri="{FF2B5EF4-FFF2-40B4-BE49-F238E27FC236}">
                    <a16:creationId xmlns:a16="http://schemas.microsoft.com/office/drawing/2014/main" id="{6CF2FC7E-7448-8061-1AAC-3891212A9FB2}"/>
                  </a:ext>
                </a:extLst>
              </p:cNvPr>
              <p:cNvSpPr txBox="1"/>
              <p:nvPr/>
            </p:nvSpPr>
            <p:spPr bwMode="auto">
              <a:xfrm>
                <a:off x="4171734" y="2003424"/>
                <a:ext cx="4068763" cy="18526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𝑚𝑎𝑡𝑒𝑟𝑖𝑎𝑙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𝑚𝑎𝑡𝑒𝑟𝑖𝑎𝑙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∝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𝑚𝑎𝑡𝑒𝑟𝑖𝑎𝑙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𝑚𝑎𝑡𝑒𝑟𝑖𝑎𝑙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</m:num>
                        <m:den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𝑚𝑎𝑡𝑒𝑟𝑖𝑎𝑙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𝑚𝑎𝑡𝑒𝑟𝑖𝑎𝑙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den>
                          </m:f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10632" name="Object 8">
                <a:extLst>
                  <a:ext uri="{FF2B5EF4-FFF2-40B4-BE49-F238E27FC236}">
                    <a16:creationId xmlns:a16="http://schemas.microsoft.com/office/drawing/2014/main" id="{6CF2FC7E-7448-8061-1AAC-3891212A9F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71734" y="2003424"/>
                <a:ext cx="4068763" cy="185261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46">
            <a:extLst>
              <a:ext uri="{FF2B5EF4-FFF2-40B4-BE49-F238E27FC236}">
                <a16:creationId xmlns:a16="http://schemas.microsoft.com/office/drawing/2014/main" id="{5B422987-0ADA-A057-0825-96F8D4CFFAD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3570C1E1-762A-4E98-01E0-46934982D57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85E00C51-C965-6313-3387-75FD3642024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74948EFB-9073-B53B-D1AA-5AD89D9DDB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4F171D67-951A-0640-3C1E-1382ED835A6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869E964D-D147-08E0-B146-A2954A522C5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E31B15F7-4959-062C-93E3-A6578910DE1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FA843AFA-F1D5-FBC1-92EF-250F4964E66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9C86EE91-0FCA-8EBD-6EE2-81BF8B8EF7D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F0AF39F8-A340-8A0D-36C9-541AA047B7B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08505E9E-52B6-65F3-F70C-CD3C63D1AB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CD757939-E5E7-665A-8899-13EE14555F7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F672D18D-BE0E-B1BF-D86F-CE6B4E16AF7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7F9FD10E-FA1B-BDE3-8B23-450D498BF4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4036B655-C3F0-AA23-058F-A2341C2806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AC03ACF5-C12B-ADA5-0379-7566449410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6205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106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106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0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0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0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0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" dur="500"/>
                                        <p:tgtEl>
                                          <p:spTgt spid="4106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10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106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4106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629" grpId="0" build="p"/>
      <p:bldP spid="410631" grpId="0"/>
      <p:bldP spid="41063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58144A-D835-0519-2034-25B98A1E3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675" name="Rectangle 3">
            <a:extLst>
              <a:ext uri="{FF2B5EF4-FFF2-40B4-BE49-F238E27FC236}">
                <a16:creationId xmlns:a16="http://schemas.microsoft.com/office/drawing/2014/main" id="{9CB77DF5-5735-3545-B47E-D19F8C936B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411163"/>
            <a:ext cx="6426200" cy="585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/>
          <a:p>
            <a:pPr algn="ctr" eaLnBrk="0" hangingPunct="0"/>
            <a:r>
              <a:rPr lang="en-US" altLang="en-US" sz="3200" dirty="0">
                <a:solidFill>
                  <a:schemeClr val="tx2"/>
                </a:solidFill>
                <a:cs typeface="Times New Roman" panose="02020603050405020304" pitchFamily="18" charset="0"/>
              </a:rPr>
              <a:t>Comparison of Longitudinal Fin</a:t>
            </a:r>
            <a:endParaRPr lang="en-US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2676" name="Rectangle 4">
                <a:extLst>
                  <a:ext uri="{FF2B5EF4-FFF2-40B4-BE49-F238E27FC236}">
                    <a16:creationId xmlns:a16="http://schemas.microsoft.com/office/drawing/2014/main" id="{828AD7CA-4126-577C-3245-1CF7793505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3400" y="1371600"/>
                <a:ext cx="7946919" cy="78489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CBCBCB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rgbClr val="868686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>
                <a:spAutoFit/>
              </a:bodyPr>
              <a:lstStyle/>
              <a:p>
                <a:r>
                  <a:rPr lang="en-US" altLang="en-US" sz="2800" dirty="0">
                    <a:cs typeface="Times New Roman" panose="02020603050405020304" pitchFamily="18" charset="0"/>
                  </a:rPr>
                  <a:t>In both fins, profile area varies as the cube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alt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alt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alt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en-US" alt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alt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𝑄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alt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𝑏𝑎𝑠𝑒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alt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𝐿</m:t>
                                    </m:r>
                                    <m:r>
                                      <a:rPr lang="en-US" alt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 </m:t>
                                    </m:r>
                                    <m:r>
                                      <a:rPr lang="en-US" alt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US" alt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𝑏𝑎𝑠𝑒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  <m:sup>
                        <m:r>
                          <a:rPr lang="en-US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altLang="en-US" dirty="0"/>
              </a:p>
            </p:txBody>
          </p:sp>
        </mc:Choice>
        <mc:Fallback xmlns="">
          <p:sp>
            <p:nvSpPr>
              <p:cNvPr id="412676" name="Rectangle 4">
                <a:extLst>
                  <a:ext uri="{FF2B5EF4-FFF2-40B4-BE49-F238E27FC236}">
                    <a16:creationId xmlns:a16="http://schemas.microsoft.com/office/drawing/2014/main" id="{828AD7CA-4126-577C-3245-1CF7793505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" y="1371600"/>
                <a:ext cx="7946919" cy="784896"/>
              </a:xfrm>
              <a:prstGeom prst="rect">
                <a:avLst/>
              </a:prstGeom>
              <a:blipFill>
                <a:blip r:embed="rId3"/>
                <a:stretch>
                  <a:fillRect l="-1612" b="-5426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BCBCB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68686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2678" name="Rectangle 6">
            <a:extLst>
              <a:ext uri="{FF2B5EF4-FFF2-40B4-BE49-F238E27FC236}">
                <a16:creationId xmlns:a16="http://schemas.microsoft.com/office/drawing/2014/main" id="{3CAEAB22-5474-6E67-0156-0C888DB18A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2819400"/>
            <a:ext cx="626745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ctr" eaLnBrk="0" hangingPunct="0"/>
            <a:r>
              <a:rPr lang="en-US" altLang="en-US" sz="2800" b="1" i="1">
                <a:solidFill>
                  <a:srgbClr val="0070C0"/>
                </a:solidFill>
                <a:cs typeface="Times New Roman" panose="02020603050405020304" pitchFamily="18" charset="0"/>
              </a:rPr>
              <a:t>To double the heat flow, you use two fins </a:t>
            </a:r>
            <a:endParaRPr lang="en-US" altLang="en-US">
              <a:solidFill>
                <a:srgbClr val="0070C0"/>
              </a:solidFill>
              <a:cs typeface="Times New Roman" panose="02020603050405020304" pitchFamily="18" charset="0"/>
            </a:endParaRPr>
          </a:p>
          <a:p>
            <a:pPr algn="ctr" eaLnBrk="0" hangingPunct="0"/>
            <a:r>
              <a:rPr lang="en-US" altLang="en-US" sz="2800" b="1" i="1">
                <a:solidFill>
                  <a:srgbClr val="0070C0"/>
                </a:solidFill>
                <a:cs typeface="Times New Roman" panose="02020603050405020304" pitchFamily="18" charset="0"/>
              </a:rPr>
              <a:t>or make one fin eight times as large.</a:t>
            </a:r>
            <a:endParaRPr lang="en-US" altLang="en-US">
              <a:solidFill>
                <a:srgbClr val="0070C0"/>
              </a:solidFill>
            </a:endParaRPr>
          </a:p>
        </p:txBody>
      </p:sp>
      <p:sp>
        <p:nvSpPr>
          <p:cNvPr id="412679" name="Rectangle 7">
            <a:extLst>
              <a:ext uri="{FF2B5EF4-FFF2-40B4-BE49-F238E27FC236}">
                <a16:creationId xmlns:a16="http://schemas.microsoft.com/office/drawing/2014/main" id="{DF96E92E-3411-C630-4706-AC59730501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0000" y="4267200"/>
            <a:ext cx="62738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altLang="en-US" sz="2800" dirty="0">
                <a:cs typeface="Times New Roman" panose="02020603050405020304" pitchFamily="18" charset="0"/>
              </a:rPr>
              <a:t>There is a virtue in using short stubby fins.</a:t>
            </a:r>
            <a:endParaRPr lang="en-US" altLang="en-US" dirty="0"/>
          </a:p>
        </p:txBody>
      </p:sp>
      <p:grpSp>
        <p:nvGrpSpPr>
          <p:cNvPr id="2" name="Group 46">
            <a:extLst>
              <a:ext uri="{FF2B5EF4-FFF2-40B4-BE49-F238E27FC236}">
                <a16:creationId xmlns:a16="http://schemas.microsoft.com/office/drawing/2014/main" id="{E76EDEF9-4B5D-B0E2-1FF9-A270BE9DC33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0BCA05C8-F337-3CB9-5E12-DEA1C47D2B8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5B562951-140B-59CF-D7A6-BA9635C78AE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4B4EC69C-D728-52D7-4F63-466F1A5F8E1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072438D4-278C-E34D-4205-A616CCC3463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0B9907B8-EDCB-A92C-CAA3-6FA680B20E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D07BDB1A-73AD-DBFE-D55E-3D265C247B5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EE34A539-EAA2-3A3E-8261-A00D331ECE5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7EAD9899-F824-6DB0-4B19-C52E944463B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3519A4B6-BF0D-AA7B-BECB-04469D61A3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B4268DDE-370A-B186-7BD0-B7C79D0AEF0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B1E24824-7393-67E2-88C6-F637486C0AB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624716DB-940A-1423-4A7B-A8076E8CAC6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66C90A29-7190-C2AE-524D-1241AC0B74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EE7B44B9-DD34-DFF3-2BED-22111874AA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D95D0394-CD08-199B-D0F2-D5991C8822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240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1267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1267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41267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450" name="Rectangle 2">
            <a:extLst>
              <a:ext uri="{FF2B5EF4-FFF2-40B4-BE49-F238E27FC236}">
                <a16:creationId xmlns:a16="http://schemas.microsoft.com/office/drawing/2014/main" id="{73873F3A-F043-D3B8-62B6-29888F1995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475917"/>
            <a:ext cx="6705600" cy="336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2800" dirty="0"/>
              <a:t>Heat Generation in A Processor is A Cobra</a:t>
            </a:r>
          </a:p>
        </p:txBody>
      </p:sp>
      <p:grpSp>
        <p:nvGrpSpPr>
          <p:cNvPr id="2" name="Group 46">
            <a:extLst>
              <a:ext uri="{FF2B5EF4-FFF2-40B4-BE49-F238E27FC236}">
                <a16:creationId xmlns:a16="http://schemas.microsoft.com/office/drawing/2014/main" id="{90FE1991-BA03-262E-7BFC-1836F68D6FC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1027017A-6CE8-5E7C-E934-C2789C5F83F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CCB997B6-8BCB-3023-816C-133E4A5D526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65823E38-665C-52F9-2F6E-E035282C09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6A76FB0A-8CC1-FBA7-486C-F087CB1CD64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C813D1A7-2573-67FE-BD91-F37268A1081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F8B5D2C0-2298-DD71-9AA8-5252E08FB34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E73F06B2-26A8-2DB4-CB22-D03CECFDE9A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CDA93666-B88B-BD48-3C33-EC48E235634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87E3F260-45C3-8CDB-7F49-AF73C9490A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3D2C23E6-16B5-7451-07F3-1111D20A991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36FC5A9F-27F2-D044-E66A-89E3DA4F177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A3A4F743-A0D6-898F-88A1-32ED611D11A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B99275CC-1BE2-C896-B9FA-A6FC2E1D17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0EB87AE3-9F11-278D-7071-A5E8669B1F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0790C424-534A-39A1-3628-3A603DD68F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1026" name="Picture 2" descr="Poisonous snake vs big army Ants - YouTube">
            <a:extLst>
              <a:ext uri="{FF2B5EF4-FFF2-40B4-BE49-F238E27FC236}">
                <a16:creationId xmlns:a16="http://schemas.microsoft.com/office/drawing/2014/main" id="{2F034689-4BA5-8DDB-AB23-B1B1A31A3E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808413"/>
            <a:ext cx="5027695" cy="2828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hy Do CPUs Generate Heat? - Computer Info Bits">
            <a:extLst>
              <a:ext uri="{FF2B5EF4-FFF2-40B4-BE49-F238E27FC236}">
                <a16:creationId xmlns:a16="http://schemas.microsoft.com/office/drawing/2014/main" id="{0483331A-8758-118D-0244-78E8E0F15D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5556" y="1154113"/>
            <a:ext cx="5266044" cy="2960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8454" name="Picture 6">
            <a:extLst>
              <a:ext uri="{FF2B5EF4-FFF2-40B4-BE49-F238E27FC236}">
                <a16:creationId xmlns:a16="http://schemas.microsoft.com/office/drawing/2014/main" id="{D8FD079B-244B-58D3-0A9B-7095793822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2053" y="1241529"/>
            <a:ext cx="3200400" cy="2513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038" name="Text Box 6">
            <a:extLst>
              <a:ext uri="{FF2B5EF4-FFF2-40B4-BE49-F238E27FC236}">
                <a16:creationId xmlns:a16="http://schemas.microsoft.com/office/drawing/2014/main" id="{6F24E5AF-DC6A-044C-B015-F2C6DCAA47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763" y="2228671"/>
            <a:ext cx="376449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altLang="en-US" sz="2400" dirty="0">
                <a:solidFill>
                  <a:srgbClr val="FF6600"/>
                </a:solidFill>
              </a:rPr>
              <a:t>Several Ants can kill A Powerful Cobra……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 b="1" i="1" dirty="0">
              <a:solidFill>
                <a:srgbClr val="00B050"/>
              </a:solidFill>
              <a:latin typeface="Viner Hand ITC" panose="03070502030502020203" pitchFamily="66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884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884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884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88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8" grpId="0" build="p" bldLvl="2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4">
            <a:extLst>
              <a:ext uri="{FF2B5EF4-FFF2-40B4-BE49-F238E27FC236}">
                <a16:creationId xmlns:a16="http://schemas.microsoft.com/office/drawing/2014/main" id="{F63BEFE8-F304-F90D-64FB-A5A642554D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6873875" cy="661988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Fin Arrays  &amp; Additional Thermal Resistance</a:t>
            </a:r>
          </a:p>
        </p:txBody>
      </p:sp>
      <p:sp>
        <p:nvSpPr>
          <p:cNvPr id="19460" name="Rectangle 18">
            <a:extLst>
              <a:ext uri="{FF2B5EF4-FFF2-40B4-BE49-F238E27FC236}">
                <a16:creationId xmlns:a16="http://schemas.microsoft.com/office/drawing/2014/main" id="{E2087892-EBD9-8278-04EE-DA8DB6A211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0750" y="17192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IN" altLang="en-US"/>
          </a:p>
        </p:txBody>
      </p:sp>
      <p:grpSp>
        <p:nvGrpSpPr>
          <p:cNvPr id="2" name="Group 46">
            <a:extLst>
              <a:ext uri="{FF2B5EF4-FFF2-40B4-BE49-F238E27FC236}">
                <a16:creationId xmlns:a16="http://schemas.microsoft.com/office/drawing/2014/main" id="{5CE15A9D-F151-694C-7E50-6A7433B15A3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716E3394-626C-6E2D-CCD2-2019C522107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F70CB1A2-BC50-4157-A1E1-A5FF8ED62C6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D09DF3D3-9C28-EEE7-4F03-C763F691EE5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24FD59DE-8342-F0C6-B1D1-D795D43889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8EF1BD22-4E8E-262A-62CF-7BA3058A031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4472C970-B77A-4AE6-4BE0-09AA66F926D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4F831E2D-BCD2-6CC3-CFB4-34C2E37E6D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019D2DE3-9EE2-0684-0101-D3F97C68AD6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345DEED5-B634-D474-514C-1AF401E0999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76CC5C1E-0AA7-92E0-D65E-EDEF6829B4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3FC53B42-827E-6F80-BD80-D5E85AEFC0D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AFA04182-5CE2-A887-1B05-080ABCEB449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E8BBEF32-2D93-FD7C-0EE6-014924EEFA5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A7EB89B2-151C-BCC9-0BB3-339B8F7261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87CF83D5-579A-A2D6-69A4-22510CEFAD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1" name="Picture586">
            <a:extLst>
              <a:ext uri="{FF2B5EF4-FFF2-40B4-BE49-F238E27FC236}">
                <a16:creationId xmlns:a16="http://schemas.microsoft.com/office/drawing/2014/main" id="{764143DB-311A-7CB6-C338-97D75E5040DD}"/>
              </a:ext>
            </a:extLst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82189" y="1343694"/>
            <a:ext cx="6618811" cy="475230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DAECA46-8FF6-E24F-C643-46259F4EF449}"/>
              </a:ext>
            </a:extLst>
          </p:cNvPr>
          <p:cNvSpPr/>
          <p:nvPr/>
        </p:nvSpPr>
        <p:spPr bwMode="auto">
          <a:xfrm>
            <a:off x="2057400" y="5077500"/>
            <a:ext cx="3352800" cy="4851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6A31D1A3-D687-A612-D311-C72B72254C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762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Basics of Fin Arrays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EF0792EA-21F2-8332-95BD-B1CDEB914D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114800"/>
          </a:xfrm>
        </p:spPr>
        <p:txBody>
          <a:bodyPr/>
          <a:lstStyle/>
          <a:p>
            <a:pPr eaLnBrk="1" hangingPunct="1"/>
            <a:r>
              <a:rPr lang="en-US" altLang="en-US" sz="2400" dirty="0"/>
              <a:t>Natural Convection </a:t>
            </a:r>
          </a:p>
          <a:p>
            <a:pPr lvl="1" eaLnBrk="1" hangingPunct="1"/>
            <a:r>
              <a:rPr lang="en-US" altLang="en-US" sz="2400" dirty="0"/>
              <a:t>Plate-Fin Arrays </a:t>
            </a:r>
          </a:p>
          <a:p>
            <a:pPr lvl="1" eaLnBrk="1" hangingPunct="1"/>
            <a:r>
              <a:rPr lang="en-US" altLang="en-US" sz="2400" dirty="0"/>
              <a:t>Pins and Triangles </a:t>
            </a:r>
          </a:p>
          <a:p>
            <a:pPr eaLnBrk="1" hangingPunct="1"/>
            <a:r>
              <a:rPr lang="en-US" altLang="en-US" sz="2400" dirty="0"/>
              <a:t>Forced Convection Plate</a:t>
            </a:r>
          </a:p>
          <a:p>
            <a:pPr lvl="1" eaLnBrk="1" hangingPunct="1"/>
            <a:r>
              <a:rPr lang="en-US" altLang="en-US" sz="2400" dirty="0"/>
              <a:t>Fin Heat Sinks </a:t>
            </a:r>
          </a:p>
          <a:p>
            <a:pPr lvl="1" eaLnBrk="1" hangingPunct="1"/>
            <a:r>
              <a:rPr lang="en-US" altLang="en-US" sz="2400" dirty="0"/>
              <a:t>analytical modeling and optimization </a:t>
            </a:r>
          </a:p>
          <a:p>
            <a:pPr lvl="1" eaLnBrk="1" hangingPunct="1"/>
            <a:r>
              <a:rPr lang="en-US" altLang="en-US" sz="2400" dirty="0"/>
              <a:t>numerical modeling </a:t>
            </a:r>
          </a:p>
          <a:p>
            <a:pPr eaLnBrk="1" hangingPunct="1"/>
            <a:r>
              <a:rPr lang="en-US" altLang="en-US" sz="2400" dirty="0"/>
              <a:t>Heat Sink Prototyping/manufacturing</a:t>
            </a:r>
          </a:p>
        </p:txBody>
      </p:sp>
      <p:grpSp>
        <p:nvGrpSpPr>
          <p:cNvPr id="2" name="Group 46">
            <a:extLst>
              <a:ext uri="{FF2B5EF4-FFF2-40B4-BE49-F238E27FC236}">
                <a16:creationId xmlns:a16="http://schemas.microsoft.com/office/drawing/2014/main" id="{AC895FA0-8A56-2E5E-83C4-39F661E5253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09DCC33F-C1C2-DE64-3938-13A6038D274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FCA18A00-0DE3-BFB7-52DC-BE5021F8B82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0387AA02-A014-C8ED-D9DA-67555833F9E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14E7DA93-EE8E-3C6B-96CF-0BE4469800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2DA355DF-3F4B-7C3E-7E3A-4219F13F777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1C32E9AA-E534-DFF0-AC68-9DB67BE726E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DE8D885F-D62D-D8DF-0236-85D7840E9B8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90CB67BA-30FB-DB90-94D0-95F1B9D2C18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F21995BE-CEF9-FC2E-6EE9-1ECBE760FB5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851F529D-0766-5929-E8C4-76AFDF77910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C88B641B-5C18-06D0-73F8-284CF5314D1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D202EC35-577F-014A-E530-F10BEE4A86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E378D042-F3DE-39F1-B26F-1F300572E6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FC576954-CFAC-A3AD-D3A4-7B322AE405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58DA9833-0324-0F3E-ADC8-A38544CD57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386" name="Rectangle 2">
            <a:extLst>
              <a:ext uri="{FF2B5EF4-FFF2-40B4-BE49-F238E27FC236}">
                <a16:creationId xmlns:a16="http://schemas.microsoft.com/office/drawing/2014/main" id="{F45B2918-F005-7B19-486E-B75372861A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7772400" cy="609600"/>
          </a:xfrm>
        </p:spPr>
        <p:txBody>
          <a:bodyPr/>
          <a:lstStyle/>
          <a:p>
            <a:r>
              <a:rPr lang="en-US" altLang="en-US" sz="2800" dirty="0"/>
              <a:t>Prototyping of Heat Sinks</a:t>
            </a:r>
          </a:p>
        </p:txBody>
      </p:sp>
      <p:sp>
        <p:nvSpPr>
          <p:cNvPr id="528387" name="Rectangle 3">
            <a:extLst>
              <a:ext uri="{FF2B5EF4-FFF2-40B4-BE49-F238E27FC236}">
                <a16:creationId xmlns:a16="http://schemas.microsoft.com/office/drawing/2014/main" id="{0A037852-EDE3-8885-B499-DDCEF0A479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295400"/>
            <a:ext cx="8458200" cy="5562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>
                <a:cs typeface="Arial" panose="020B0604020202020204" pitchFamily="34" charset="0"/>
              </a:rPr>
              <a:t>Thermal conductivity and cooling surface area must always be weighed against material and manufacturing costs. 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cs typeface="Arial" panose="020B0604020202020204" pitchFamily="34" charset="0"/>
              </a:rPr>
              <a:t>Most heat sinks are made from aluminum, because of its low thermal resistance, light weight, and low cost. 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cs typeface="Arial" panose="020B0604020202020204" pitchFamily="34" charset="0"/>
              </a:rPr>
              <a:t>Copper is also used for heat sinks; although lower in thermal resistance than aluminum, its cost and greater weight make it less desirable for many applications. 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cs typeface="Arial" panose="020B0604020202020204" pitchFamily="34" charset="0"/>
              </a:rPr>
              <a:t>Stamped heat sinks   made from a single sheet of metal, which is cut and bent to give the desired thermal properties. 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cs typeface="Arial" panose="020B0604020202020204" pitchFamily="34" charset="0"/>
              </a:rPr>
              <a:t>Extruded heat sinks are very cost effective and provide good thermal performance. 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cs typeface="Arial" panose="020B0604020202020204" pitchFamily="34" charset="0"/>
              </a:rPr>
              <a:t>Many basic shapes can be provided off-the-shelf. 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cs typeface="Arial" panose="020B0604020202020204" pitchFamily="34" charset="0"/>
              </a:rPr>
              <a:t>Heat Sink Castings provide a cost-effective solution for high-volume, stable applications. </a:t>
            </a:r>
          </a:p>
        </p:txBody>
      </p:sp>
      <p:grpSp>
        <p:nvGrpSpPr>
          <p:cNvPr id="2" name="Group 46">
            <a:extLst>
              <a:ext uri="{FF2B5EF4-FFF2-40B4-BE49-F238E27FC236}">
                <a16:creationId xmlns:a16="http://schemas.microsoft.com/office/drawing/2014/main" id="{8DF7D2F1-F501-5BD2-F3DC-5A722D230B3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7AC09CC6-05E2-6A10-79F1-1BF8CE7DA2B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E382372F-24C1-6053-FC28-45E3AD8E8DD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06D604E8-BCEF-9E53-3AB9-00EFB198956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44E99B74-B238-7D4B-96DF-9EAC0A2E901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F052512C-326D-44C4-28C9-93F14843A2E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1379668A-F200-423B-A302-463E5AB2746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7D17631F-0B21-B40C-2559-DFDA21375D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B8C2F9DC-A361-52A3-E13D-17D513106DF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B69E429F-E248-7021-CF45-517C957CDC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7D03AFD3-68F2-2D60-D438-6173582DDA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9044DE17-8F15-2BB9-781B-9E5C9C8F855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E8169563-36BC-340C-A0A1-8295476304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8B5D05DB-DCC3-0781-E79D-F75DFE46EF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2E08BAA3-566E-8F1A-17D1-08A96C1064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4EEAD49F-B864-39E4-BCCE-F66A8080F6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32572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28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28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28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28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28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28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28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8387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29411" name="Rectangle 3">
                <a:extLst>
                  <a:ext uri="{FF2B5EF4-FFF2-40B4-BE49-F238E27FC236}">
                    <a16:creationId xmlns:a16="http://schemas.microsoft.com/office/drawing/2014/main" id="{08529A1C-C9EF-CB92-F8CF-97638B1EF9B6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533399" y="1295400"/>
                <a:ext cx="8093075" cy="4800600"/>
              </a:xfrm>
            </p:spPr>
            <p:txBody>
              <a:bodyPr/>
              <a:lstStyle/>
              <a:p>
                <a:r>
                  <a:rPr lang="en-US" sz="2400" dirty="0"/>
                  <a:t>Heat Load (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acc>
                  </m:oMath>
                </a14:m>
                <a:r>
                  <a:rPr lang="en-US" sz="2400" dirty="0"/>
                  <a:t>) = Amount of heat energy produced - Wattage. Usually defined as:</a:t>
                </a:r>
              </a:p>
              <a:p>
                <a:r>
                  <a:rPr lang="en-US" sz="2400" dirty="0"/>
                  <a:t>(voltage drop across device) x (current flowing through device)</a:t>
                </a:r>
              </a:p>
              <a:p>
                <a:r>
                  <a:rPr lang="en-US" sz="2400" dirty="0"/>
                  <a:t>Ambient Temperature (</a:t>
                </a:r>
                <a:r>
                  <a:rPr lang="en-US" sz="2400" dirty="0" err="1"/>
                  <a:t>T</a:t>
                </a:r>
                <a:r>
                  <a:rPr lang="en-US" sz="2400" baseline="-25000" dirty="0" err="1"/>
                  <a:t>amb</a:t>
                </a:r>
                <a:r>
                  <a:rPr lang="en-US" sz="2400" dirty="0"/>
                  <a:t>) Temperature of air immediately around Device to be cooled</a:t>
                </a:r>
              </a:p>
              <a:p>
                <a:r>
                  <a:rPr lang="en-US" sz="2400" dirty="0"/>
                  <a:t>Maximum Junction Temperature, (</a:t>
                </a:r>
                <a:r>
                  <a:rPr lang="en-US" sz="2400" dirty="0" err="1"/>
                  <a:t>T</a:t>
                </a:r>
                <a:r>
                  <a:rPr lang="en-US" sz="2400" baseline="-25000" dirty="0" err="1"/>
                  <a:t>jmax</a:t>
                </a:r>
                <a:r>
                  <a:rPr lang="en-US" sz="2400" dirty="0"/>
                  <a:t>), the maximum allowable temperature that the die will see at its silicon junction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529411" name="Rectangle 3">
                <a:extLst>
                  <a:ext uri="{FF2B5EF4-FFF2-40B4-BE49-F238E27FC236}">
                    <a16:creationId xmlns:a16="http://schemas.microsoft.com/office/drawing/2014/main" id="{08529A1C-C9EF-CB92-F8CF-97638B1EF9B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533399" y="1295400"/>
                <a:ext cx="8093075" cy="4800600"/>
              </a:xfrm>
              <a:blipFill>
                <a:blip r:embed="rId2"/>
                <a:stretch>
                  <a:fillRect l="-979" t="-635" r="-8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46">
            <a:extLst>
              <a:ext uri="{FF2B5EF4-FFF2-40B4-BE49-F238E27FC236}">
                <a16:creationId xmlns:a16="http://schemas.microsoft.com/office/drawing/2014/main" id="{683C5361-3593-0538-AA83-A48B77E14F1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BC9114A8-DAD3-E885-BE99-78E17CBCFE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C884E91B-C795-4FE3-1B87-E1C042B6A0E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914A709B-D94D-2B6D-7ECC-C85E542E5F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B313D22D-6656-3C8D-07E1-F43120D8EE4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53B9E717-5023-FE1E-727E-84DCFB766D8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147BD69C-D341-40EB-E698-A4309EEBD3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D0BC8E2E-94C9-EC80-6BE5-F7CB416E93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B1CD690D-6B34-71EF-7C5A-20F2451DB1B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CD6A5118-245B-479F-FFEC-A68CE1039E3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E4957FB1-1E85-04D4-DA19-04A6A066FE8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FCDD86FC-E281-C4B4-9010-CA0342F905C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E47EDEC6-C80E-B643-693A-40049A820A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91B75825-E529-7E52-B2B7-522C8E5149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56655F42-0C8D-CDDD-A386-8870C26A97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3F2855E4-CD7C-02CD-6313-0949E442E8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18" name="Rectangle 2">
            <a:extLst>
              <a:ext uri="{FF2B5EF4-FFF2-40B4-BE49-F238E27FC236}">
                <a16:creationId xmlns:a16="http://schemas.microsoft.com/office/drawing/2014/main" id="{5D7517F7-CD5A-E32A-7A0F-061EEA7AD0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6797675" cy="609600"/>
          </a:xfrm>
        </p:spPr>
        <p:txBody>
          <a:bodyPr/>
          <a:lstStyle/>
          <a:p>
            <a:r>
              <a:rPr lang="en-IN" sz="2800" i="0" u="none" strike="noStrike" baseline="0" dirty="0"/>
              <a:t>Heat Sinks: Special Terms and Definitions</a:t>
            </a: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307093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29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29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29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29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9411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411" name="Rectangle 3">
            <a:extLst>
              <a:ext uri="{FF2B5EF4-FFF2-40B4-BE49-F238E27FC236}">
                <a16:creationId xmlns:a16="http://schemas.microsoft.com/office/drawing/2014/main" id="{08529A1C-C9EF-CB92-F8CF-97638B1EF9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20675" y="1295400"/>
            <a:ext cx="8720137" cy="4800600"/>
          </a:xfrm>
        </p:spPr>
        <p:txBody>
          <a:bodyPr/>
          <a:lstStyle/>
          <a:p>
            <a:r>
              <a:rPr lang="en-US" sz="2400" dirty="0"/>
              <a:t>Thermal Resistance (R</a:t>
            </a:r>
            <a:r>
              <a:rPr lang="en-US" sz="2400" baseline="-25000" dirty="0"/>
              <a:t>Θ</a:t>
            </a:r>
            <a:r>
              <a:rPr lang="en-US" sz="2400" dirty="0"/>
              <a:t>) (</a:t>
            </a:r>
            <a:r>
              <a:rPr lang="en-US" sz="2400" dirty="0">
                <a:sym typeface="Symbol" panose="05050102010706020507" pitchFamily="18" charset="2"/>
              </a:rPr>
              <a:t></a:t>
            </a:r>
            <a:r>
              <a:rPr lang="en-US" sz="2400" dirty="0"/>
              <a:t>C/W) – (Sometimes written as </a:t>
            </a:r>
            <a:r>
              <a:rPr lang="en-US" sz="2400" dirty="0" err="1"/>
              <a:t>R</a:t>
            </a:r>
            <a:r>
              <a:rPr lang="en-US" sz="2400" baseline="-25000" dirty="0" err="1"/>
              <a:t>th</a:t>
            </a:r>
            <a:r>
              <a:rPr lang="en-US" sz="2400" dirty="0"/>
              <a:t>) </a:t>
            </a:r>
          </a:p>
          <a:p>
            <a:r>
              <a:rPr lang="en-US" sz="2400" dirty="0"/>
              <a:t>The resistance that the Heat Energy meets as its flows from hot, (Device) to cold, (Ambient).</a:t>
            </a:r>
          </a:p>
          <a:p>
            <a:r>
              <a:rPr lang="en-US" sz="2400" dirty="0"/>
              <a:t>Junction to the case of the package (supplied by manufacturer). R</a:t>
            </a:r>
            <a:r>
              <a:rPr lang="en-US" sz="2400" baseline="-25000" dirty="0"/>
              <a:t>ΘJC</a:t>
            </a:r>
            <a:r>
              <a:rPr lang="en-US" sz="2400" dirty="0"/>
              <a:t> </a:t>
            </a:r>
          </a:p>
          <a:p>
            <a:r>
              <a:rPr lang="en-US" sz="2400" dirty="0"/>
              <a:t>Thermal Resistance of the Thermal Interface Material, (TIM), used between Device </a:t>
            </a:r>
            <a:r>
              <a:rPr lang="en-IN" sz="2400" dirty="0"/>
              <a:t>and Heat Sink, </a:t>
            </a:r>
            <a:r>
              <a:rPr lang="en-US" sz="2400" dirty="0"/>
              <a:t>R</a:t>
            </a:r>
            <a:r>
              <a:rPr lang="en-US" sz="2400" baseline="-25000" dirty="0"/>
              <a:t>ΘTIM</a:t>
            </a:r>
            <a:endParaRPr lang="en-IN" sz="2400" dirty="0"/>
          </a:p>
          <a:p>
            <a:r>
              <a:rPr lang="en-US" sz="2400" dirty="0" err="1">
                <a:solidFill>
                  <a:srgbClr val="FF0000"/>
                </a:solidFill>
              </a:rPr>
              <a:t>R</a:t>
            </a:r>
            <a:r>
              <a:rPr lang="en-US" sz="2400" baseline="-25000" dirty="0" err="1">
                <a:solidFill>
                  <a:srgbClr val="FF0000"/>
                </a:solidFill>
              </a:rPr>
              <a:t>Θsa</a:t>
            </a:r>
            <a:r>
              <a:rPr lang="en-US" sz="2400" dirty="0">
                <a:solidFill>
                  <a:srgbClr val="FF0000"/>
                </a:solidFill>
              </a:rPr>
              <a:t> = Thermal Resistance of the Heat Sink to the Ambient (surrounding air).</a:t>
            </a:r>
            <a:endParaRPr lang="en-US" altLang="en-US" sz="240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grpSp>
        <p:nvGrpSpPr>
          <p:cNvPr id="2" name="Group 46">
            <a:extLst>
              <a:ext uri="{FF2B5EF4-FFF2-40B4-BE49-F238E27FC236}">
                <a16:creationId xmlns:a16="http://schemas.microsoft.com/office/drawing/2014/main" id="{683C5361-3593-0538-AA83-A48B77E14F1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BC9114A8-DAD3-E885-BE99-78E17CBCFE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C884E91B-C795-4FE3-1B87-E1C042B6A0E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914A709B-D94D-2B6D-7ECC-C85E542E5F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B313D22D-6656-3C8D-07E1-F43120D8EE4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53B9E717-5023-FE1E-727E-84DCFB766D8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147BD69C-D341-40EB-E698-A4309EEBD3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D0BC8E2E-94C9-EC80-6BE5-F7CB416E93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B1CD690D-6B34-71EF-7C5A-20F2451DB1B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CD6A5118-245B-479F-FFEC-A68CE1039E3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E4957FB1-1E85-04D4-DA19-04A6A066FE8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FCDD86FC-E281-C4B4-9010-CA0342F905C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E47EDEC6-C80E-B643-693A-40049A820A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91B75825-E529-7E52-B2B7-522C8E5149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56655F42-0C8D-CDDD-A386-8870C26A97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3F2855E4-CD7C-02CD-6313-0949E442E8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18" name="Rectangle 2">
            <a:extLst>
              <a:ext uri="{FF2B5EF4-FFF2-40B4-BE49-F238E27FC236}">
                <a16:creationId xmlns:a16="http://schemas.microsoft.com/office/drawing/2014/main" id="{5D7517F7-CD5A-E32A-7A0F-061EEA7AD0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6797675" cy="609600"/>
          </a:xfrm>
        </p:spPr>
        <p:txBody>
          <a:bodyPr/>
          <a:lstStyle/>
          <a:p>
            <a:r>
              <a:rPr lang="en-IN" sz="2800" i="0" u="none" strike="noStrike" baseline="0" dirty="0"/>
              <a:t>Division of Heat Sink Thermal Resistance</a:t>
            </a: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418091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29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29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29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29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29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9411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629" name="AutoShape 13">
            <a:extLst>
              <a:ext uri="{FF2B5EF4-FFF2-40B4-BE49-F238E27FC236}">
                <a16:creationId xmlns:a16="http://schemas.microsoft.com/office/drawing/2014/main" id="{C82BC494-198D-7239-B793-0691F86EA2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2600" y="4876800"/>
            <a:ext cx="2286000" cy="609600"/>
          </a:xfrm>
          <a:prstGeom prst="can">
            <a:avLst>
              <a:gd name="adj" fmla="val 25000"/>
            </a:avLst>
          </a:prstGeom>
          <a:solidFill>
            <a:srgbClr val="D6009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i="1"/>
              <a:t>T</a:t>
            </a:r>
            <a:r>
              <a:rPr lang="en-US" altLang="en-US" i="1" baseline="-25000"/>
              <a:t>case</a:t>
            </a:r>
          </a:p>
        </p:txBody>
      </p:sp>
      <p:sp>
        <p:nvSpPr>
          <p:cNvPr id="495618" name="Rectangle 2">
            <a:extLst>
              <a:ext uri="{FF2B5EF4-FFF2-40B4-BE49-F238E27FC236}">
                <a16:creationId xmlns:a16="http://schemas.microsoft.com/office/drawing/2014/main" id="{60572F67-01AA-C492-4A3D-0CCD96761A2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52400" y="0"/>
            <a:ext cx="7157443" cy="990600"/>
          </a:xfrm>
        </p:spPr>
        <p:txBody>
          <a:bodyPr/>
          <a:lstStyle/>
          <a:p>
            <a:r>
              <a:rPr lang="en-US" altLang="en-US" sz="2800" dirty="0"/>
              <a:t>Geometrical Specifications of Fin Arrays</a:t>
            </a:r>
          </a:p>
        </p:txBody>
      </p:sp>
      <p:sp>
        <p:nvSpPr>
          <p:cNvPr id="495620" name="Rectangle 4">
            <a:extLst>
              <a:ext uri="{FF2B5EF4-FFF2-40B4-BE49-F238E27FC236}">
                <a16:creationId xmlns:a16="http://schemas.microsoft.com/office/drawing/2014/main" id="{A8CF911E-DA34-2B12-7D89-CFBDA49B3D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0750" y="17192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IN"/>
          </a:p>
        </p:txBody>
      </p:sp>
      <p:sp>
        <p:nvSpPr>
          <p:cNvPr id="495622" name="Object 6">
            <a:extLst>
              <a:ext uri="{FF2B5EF4-FFF2-40B4-BE49-F238E27FC236}">
                <a16:creationId xmlns:a16="http://schemas.microsoft.com/office/drawing/2014/main" id="{DBB1190C-140B-B49D-D994-0B774C87B88D}"/>
              </a:ext>
            </a:extLst>
          </p:cNvPr>
          <p:cNvSpPr txBox="1"/>
          <p:nvPr/>
        </p:nvSpPr>
        <p:spPr bwMode="auto">
          <a:xfrm>
            <a:off x="4114800" y="3321050"/>
            <a:ext cx="914400" cy="2159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normAutofit fontScale="40000" lnSpcReduction="20000"/>
          </a:bodyPr>
          <a:lstStyle/>
          <a:p>
            <a:endParaRPr lang="en-IN" dirty="0"/>
          </a:p>
        </p:txBody>
      </p:sp>
      <p:sp>
        <p:nvSpPr>
          <p:cNvPr id="495631" name="Freeform 15">
            <a:extLst>
              <a:ext uri="{FF2B5EF4-FFF2-40B4-BE49-F238E27FC236}">
                <a16:creationId xmlns:a16="http://schemas.microsoft.com/office/drawing/2014/main" id="{C01ED53C-B8A1-20E5-98D2-82C63BBA82BB}"/>
              </a:ext>
            </a:extLst>
          </p:cNvPr>
          <p:cNvSpPr>
            <a:spLocks/>
          </p:cNvSpPr>
          <p:nvPr/>
        </p:nvSpPr>
        <p:spPr bwMode="auto">
          <a:xfrm>
            <a:off x="6477000" y="4038600"/>
            <a:ext cx="152400" cy="990600"/>
          </a:xfrm>
          <a:custGeom>
            <a:avLst/>
            <a:gdLst>
              <a:gd name="T0" fmla="*/ 0 w 112"/>
              <a:gd name="T1" fmla="*/ 0 h 480"/>
              <a:gd name="T2" fmla="*/ 48 w 112"/>
              <a:gd name="T3" fmla="*/ 48 h 480"/>
              <a:gd name="T4" fmla="*/ 0 w 112"/>
              <a:gd name="T5" fmla="*/ 144 h 480"/>
              <a:gd name="T6" fmla="*/ 48 w 112"/>
              <a:gd name="T7" fmla="*/ 192 h 480"/>
              <a:gd name="T8" fmla="*/ 96 w 112"/>
              <a:gd name="T9" fmla="*/ 192 h 480"/>
              <a:gd name="T10" fmla="*/ 0 w 112"/>
              <a:gd name="T11" fmla="*/ 288 h 480"/>
              <a:gd name="T12" fmla="*/ 96 w 112"/>
              <a:gd name="T13" fmla="*/ 336 h 480"/>
              <a:gd name="T14" fmla="*/ 96 w 112"/>
              <a:gd name="T15" fmla="*/ 480 h 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2" h="480">
                <a:moveTo>
                  <a:pt x="0" y="0"/>
                </a:moveTo>
                <a:cubicBezTo>
                  <a:pt x="24" y="12"/>
                  <a:pt x="48" y="24"/>
                  <a:pt x="48" y="48"/>
                </a:cubicBezTo>
                <a:cubicBezTo>
                  <a:pt x="48" y="72"/>
                  <a:pt x="0" y="120"/>
                  <a:pt x="0" y="144"/>
                </a:cubicBezTo>
                <a:cubicBezTo>
                  <a:pt x="0" y="168"/>
                  <a:pt x="32" y="184"/>
                  <a:pt x="48" y="192"/>
                </a:cubicBezTo>
                <a:cubicBezTo>
                  <a:pt x="64" y="200"/>
                  <a:pt x="104" y="176"/>
                  <a:pt x="96" y="192"/>
                </a:cubicBezTo>
                <a:cubicBezTo>
                  <a:pt x="88" y="208"/>
                  <a:pt x="0" y="264"/>
                  <a:pt x="0" y="288"/>
                </a:cubicBezTo>
                <a:cubicBezTo>
                  <a:pt x="0" y="312"/>
                  <a:pt x="80" y="304"/>
                  <a:pt x="96" y="336"/>
                </a:cubicBezTo>
                <a:cubicBezTo>
                  <a:pt x="112" y="368"/>
                  <a:pt x="104" y="424"/>
                  <a:pt x="96" y="480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495633" name="Rectangle 17">
            <a:extLst>
              <a:ext uri="{FF2B5EF4-FFF2-40B4-BE49-F238E27FC236}">
                <a16:creationId xmlns:a16="http://schemas.microsoft.com/office/drawing/2014/main" id="{E1B0F5FD-1E71-17EC-64FE-B4926EFB40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0" y="4038600"/>
            <a:ext cx="8239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i="1"/>
              <a:t>T</a:t>
            </a:r>
            <a:r>
              <a:rPr lang="en-US" altLang="en-US" i="1" baseline="-25000"/>
              <a:t>base</a:t>
            </a:r>
          </a:p>
        </p:txBody>
      </p:sp>
      <p:sp>
        <p:nvSpPr>
          <p:cNvPr id="495634" name="Rectangle 18">
            <a:extLst>
              <a:ext uri="{FF2B5EF4-FFF2-40B4-BE49-F238E27FC236}">
                <a16:creationId xmlns:a16="http://schemas.microsoft.com/office/drawing/2014/main" id="{2C3216F2-9591-46BF-C8AC-9E630A2CC8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3362" y="4419600"/>
            <a:ext cx="72648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i="1" dirty="0">
                <a:solidFill>
                  <a:srgbClr val="FF6600"/>
                </a:solidFill>
              </a:rPr>
              <a:t>R</a:t>
            </a:r>
            <a:r>
              <a:rPr lang="en-US" altLang="en-US" i="1" baseline="-25000" dirty="0">
                <a:solidFill>
                  <a:srgbClr val="FF6600"/>
                </a:solidFill>
              </a:rPr>
              <a:t>TIM</a:t>
            </a:r>
          </a:p>
        </p:txBody>
      </p:sp>
      <p:grpSp>
        <p:nvGrpSpPr>
          <p:cNvPr id="3" name="Group 46">
            <a:extLst>
              <a:ext uri="{FF2B5EF4-FFF2-40B4-BE49-F238E27FC236}">
                <a16:creationId xmlns:a16="http://schemas.microsoft.com/office/drawing/2014/main" id="{10C1C6F6-E416-65B1-357B-FFA5946B796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8">
              <a:extLst>
                <a:ext uri="{FF2B5EF4-FFF2-40B4-BE49-F238E27FC236}">
                  <a16:creationId xmlns:a16="http://schemas.microsoft.com/office/drawing/2014/main" id="{872BD50A-B943-433F-6416-242D69AE86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7" name="Group 27">
                <a:extLst>
                  <a:ext uri="{FF2B5EF4-FFF2-40B4-BE49-F238E27FC236}">
                    <a16:creationId xmlns:a16="http://schemas.microsoft.com/office/drawing/2014/main" id="{46161D2E-D43F-34E8-9E9A-523A1B8CAAC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7" name="Rectangle 10">
                  <a:extLst>
                    <a:ext uri="{FF2B5EF4-FFF2-40B4-BE49-F238E27FC236}">
                      <a16:creationId xmlns:a16="http://schemas.microsoft.com/office/drawing/2014/main" id="{EC606019-DCE8-BA17-F7CB-E12E1C79A92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1">
                  <a:extLst>
                    <a:ext uri="{FF2B5EF4-FFF2-40B4-BE49-F238E27FC236}">
                      <a16:creationId xmlns:a16="http://schemas.microsoft.com/office/drawing/2014/main" id="{CF667337-C6FD-0BC2-BD36-FD65959A188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2">
                <a:extLst>
                  <a:ext uri="{FF2B5EF4-FFF2-40B4-BE49-F238E27FC236}">
                    <a16:creationId xmlns:a16="http://schemas.microsoft.com/office/drawing/2014/main" id="{FBCB2923-EA99-6B99-911B-DBD1384E32D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5CCBF8BD-5454-8C0E-3A6B-E9A1472477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EDC04D79-180E-A521-AD9E-D02A01768E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5">
                <a:extLst>
                  <a:ext uri="{FF2B5EF4-FFF2-40B4-BE49-F238E27FC236}">
                    <a16:creationId xmlns:a16="http://schemas.microsoft.com/office/drawing/2014/main" id="{345310E8-7DF1-21D8-211B-932E6B5015B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67D9AAC5-9F36-7508-678C-355E54438C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18198CDA-EA74-08CA-58DF-4F69D55E9AC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8">
                <a:extLst>
                  <a:ext uri="{FF2B5EF4-FFF2-40B4-BE49-F238E27FC236}">
                    <a16:creationId xmlns:a16="http://schemas.microsoft.com/office/drawing/2014/main" id="{C3CD3BF1-0915-216B-54D4-65A9A5806AC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1" name="Rectangle 19">
                  <a:extLst>
                    <a:ext uri="{FF2B5EF4-FFF2-40B4-BE49-F238E27FC236}">
                      <a16:creationId xmlns:a16="http://schemas.microsoft.com/office/drawing/2014/main" id="{F9495D9B-222A-F973-9E53-689120CB98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" name="Rectangle 20">
                  <a:extLst>
                    <a:ext uri="{FF2B5EF4-FFF2-40B4-BE49-F238E27FC236}">
                      <a16:creationId xmlns:a16="http://schemas.microsoft.com/office/drawing/2014/main" id="{A6D99470-3DF8-C793-D2CB-C1FF56CC1E5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5" name="Rectangle 19458">
              <a:extLst>
                <a:ext uri="{FF2B5EF4-FFF2-40B4-BE49-F238E27FC236}">
                  <a16:creationId xmlns:a16="http://schemas.microsoft.com/office/drawing/2014/main" id="{AE7BAF9C-2A12-28FB-C6E2-EAD077013F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21">
              <a:extLst>
                <a:ext uri="{FF2B5EF4-FFF2-40B4-BE49-F238E27FC236}">
                  <a16:creationId xmlns:a16="http://schemas.microsoft.com/office/drawing/2014/main" id="{087C6135-34A2-1C5A-920B-1525594922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1026" name="Picture 2" descr="heatsink dimensions">
            <a:extLst>
              <a:ext uri="{FF2B5EF4-FFF2-40B4-BE49-F238E27FC236}">
                <a16:creationId xmlns:a16="http://schemas.microsoft.com/office/drawing/2014/main" id="{00A45E2B-4142-D33E-8BBD-F75269C3A3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781630"/>
            <a:ext cx="4038600" cy="2728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7">
                <a:extLst>
                  <a:ext uri="{FF2B5EF4-FFF2-40B4-BE49-F238E27FC236}">
                    <a16:creationId xmlns:a16="http://schemas.microsoft.com/office/drawing/2014/main" id="{CC54221F-32EE-6F67-627B-D538E4DAEC8C}"/>
                  </a:ext>
                </a:extLst>
              </p:cNvPr>
              <p:cNvSpPr txBox="1"/>
              <p:nvPr/>
            </p:nvSpPr>
            <p:spPr bwMode="auto">
              <a:xfrm>
                <a:off x="685800" y="1905000"/>
                <a:ext cx="2560637" cy="56966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𝑓𝑖𝑛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" name="Object 7">
                <a:extLst>
                  <a:ext uri="{FF2B5EF4-FFF2-40B4-BE49-F238E27FC236}">
                    <a16:creationId xmlns:a16="http://schemas.microsoft.com/office/drawing/2014/main" id="{CC54221F-32EE-6F67-627B-D538E4DAEC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1905000"/>
                <a:ext cx="2560637" cy="56966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4776" name="Object 8">
                <a:extLst>
                  <a:ext uri="{FF2B5EF4-FFF2-40B4-BE49-F238E27FC236}">
                    <a16:creationId xmlns:a16="http://schemas.microsoft.com/office/drawing/2014/main" id="{9F558A64-BC2E-92D3-037A-234274DFD153}"/>
                  </a:ext>
                </a:extLst>
              </p:cNvPr>
              <p:cNvSpPr txBox="1"/>
              <p:nvPr/>
            </p:nvSpPr>
            <p:spPr bwMode="auto">
              <a:xfrm>
                <a:off x="609600" y="4114800"/>
                <a:ext cx="2586038" cy="11398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𝑓𝑖𝑛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𝑓𝑖𝑛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𝑓𝑖𝑛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44776" name="Object 8">
                <a:extLst>
                  <a:ext uri="{FF2B5EF4-FFF2-40B4-BE49-F238E27FC236}">
                    <a16:creationId xmlns:a16="http://schemas.microsoft.com/office/drawing/2014/main" id="{9F558A64-BC2E-92D3-037A-234274DFD1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4114800"/>
                <a:ext cx="2586038" cy="11398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4778" name="Rectangle 10">
            <a:extLst>
              <a:ext uri="{FF2B5EF4-FFF2-40B4-BE49-F238E27FC236}">
                <a16:creationId xmlns:a16="http://schemas.microsoft.com/office/drawing/2014/main" id="{2C7DECE8-4C7E-B350-8A3C-6A408AC389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124200"/>
            <a:ext cx="40386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 The gap, </a:t>
            </a:r>
            <a:r>
              <a:rPr lang="en-US" altLang="en-US" i="1" dirty="0">
                <a:solidFill>
                  <a:srgbClr val="000000"/>
                </a:solidFill>
                <a:cs typeface="Times New Roman" panose="02020603050405020304" pitchFamily="18" charset="0"/>
              </a:rPr>
              <a:t>S</a:t>
            </a:r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, between the fins may be determined from</a:t>
            </a:r>
            <a:endParaRPr lang="en-US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5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5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95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95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56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5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44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44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44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44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4477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770" name="Rectangle 2">
            <a:extLst>
              <a:ext uri="{FF2B5EF4-FFF2-40B4-BE49-F238E27FC236}">
                <a16:creationId xmlns:a16="http://schemas.microsoft.com/office/drawing/2014/main" id="{697B1F79-7CD0-280B-F68D-6226D9FFC9EF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1219200"/>
            <a:ext cx="8610600" cy="838200"/>
          </a:xfrm>
        </p:spPr>
        <p:txBody>
          <a:bodyPr/>
          <a:lstStyle/>
          <a:p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The maximum allowable heat sink resistance, </a:t>
            </a:r>
            <a:r>
              <a:rPr lang="en-US" altLang="en-US" sz="24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r>
              <a:rPr lang="en-US" altLang="en-US" sz="2400" baseline="-300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max</a:t>
            </a:r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, is then given by</a:t>
            </a:r>
          </a:p>
        </p:txBody>
      </p:sp>
      <p:sp>
        <p:nvSpPr>
          <p:cNvPr id="544771" name="Rectangle 3">
            <a:extLst>
              <a:ext uri="{FF2B5EF4-FFF2-40B4-BE49-F238E27FC236}">
                <a16:creationId xmlns:a16="http://schemas.microsoft.com/office/drawing/2014/main" id="{E1B47462-C132-C9DC-8B2B-2F8DA70714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2700" y="32289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IN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4774" name="Object 6">
                <a:extLst>
                  <a:ext uri="{FF2B5EF4-FFF2-40B4-BE49-F238E27FC236}">
                    <a16:creationId xmlns:a16="http://schemas.microsoft.com/office/drawing/2014/main" id="{61294A2F-3343-E173-F999-A4EEEC160EBD}"/>
                  </a:ext>
                </a:extLst>
              </p:cNvPr>
              <p:cNvSpPr txBox="1"/>
              <p:nvPr/>
            </p:nvSpPr>
            <p:spPr bwMode="auto">
              <a:xfrm>
                <a:off x="2590800" y="1741487"/>
                <a:ext cx="3048000" cy="10779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func>
                            <m:funcPr>
                              <m:ctrl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  <m: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</m:fName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fun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ℎ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𝑏𝑎𝑠𝑒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𝑎𝑖𝑟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</m:acc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mod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44774" name="Object 6">
                <a:extLst>
                  <a:ext uri="{FF2B5EF4-FFF2-40B4-BE49-F238E27FC236}">
                    <a16:creationId xmlns:a16="http://schemas.microsoft.com/office/drawing/2014/main" id="{61294A2F-3343-E173-F999-A4EEEC160E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90800" y="1741487"/>
                <a:ext cx="3048000" cy="107791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4775" name="Object 7">
                <a:extLst>
                  <a:ext uri="{FF2B5EF4-FFF2-40B4-BE49-F238E27FC236}">
                    <a16:creationId xmlns:a16="http://schemas.microsoft.com/office/drawing/2014/main" id="{87CED69D-AB28-05DA-ACEE-3BAB8F382033}"/>
                  </a:ext>
                </a:extLst>
              </p:cNvPr>
              <p:cNvSpPr txBox="1"/>
              <p:nvPr/>
            </p:nvSpPr>
            <p:spPr bwMode="auto">
              <a:xfrm>
                <a:off x="2422525" y="3200400"/>
                <a:ext cx="3597275" cy="10779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heat sink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ℎ𝑠</m:t>
                              </m:r>
                            </m:sub>
                          </m:sSub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ℎ𝑒𝑎𝑡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𝑠𝑖𝑛𝑘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44775" name="Object 7">
                <a:extLst>
                  <a:ext uri="{FF2B5EF4-FFF2-40B4-BE49-F238E27FC236}">
                    <a16:creationId xmlns:a16="http://schemas.microsoft.com/office/drawing/2014/main" id="{87CED69D-AB28-05DA-ACEE-3BAB8F3820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22525" y="3200400"/>
                <a:ext cx="3597275" cy="10779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4777" name="Rectangle 9">
            <a:extLst>
              <a:ext uri="{FF2B5EF4-FFF2-40B4-BE49-F238E27FC236}">
                <a16:creationId xmlns:a16="http://schemas.microsoft.com/office/drawing/2014/main" id="{041D85B2-E0DB-EED9-2A40-69E94CA611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667000"/>
            <a:ext cx="830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The design thermal resistance of the heat sink is given by</a:t>
            </a:r>
          </a:p>
        </p:txBody>
      </p:sp>
      <p:grpSp>
        <p:nvGrpSpPr>
          <p:cNvPr id="2" name="Group 46">
            <a:extLst>
              <a:ext uri="{FF2B5EF4-FFF2-40B4-BE49-F238E27FC236}">
                <a16:creationId xmlns:a16="http://schemas.microsoft.com/office/drawing/2014/main" id="{955ACB4C-B88B-C6CD-9986-8E0617EA032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8FF33F2E-51D7-949E-11E3-096FAC4BDA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2F8E7522-6773-D14A-35DA-2599F919E4A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EE443D80-D7B3-3C8C-A0F7-38C6C3052DC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8B36C908-FF4D-FD85-487B-0A37B1CF56E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1D469E82-F8CC-553E-8750-73A22904F2D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05466E65-FB05-2810-F8BA-85101AAB675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6EE5D518-32FB-24B3-FD45-FC919443E78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2203D380-F803-41AD-6DD6-5CD42E19DC0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FA5D0246-8936-13CE-FF28-F0F74B047CB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02489030-C008-86C2-A10E-083E222C5CC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DD6BA75D-3B87-7006-51B0-C7E0FC453B9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B730C937-9E9C-C340-89FD-3C32BF7124F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C9791E85-5467-EC94-F12A-459EA426D6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CA182B80-0C83-65BF-62E7-558AA24F32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573EBFE6-48A7-D93A-01E7-44D469291B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18" name="Rectangle 2">
            <a:extLst>
              <a:ext uri="{FF2B5EF4-FFF2-40B4-BE49-F238E27FC236}">
                <a16:creationId xmlns:a16="http://schemas.microsoft.com/office/drawing/2014/main" id="{1DDC4752-70CF-5CAD-E0A0-C3C54B1245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72860"/>
            <a:ext cx="576262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r>
              <a:rPr lang="en-US" altLang="en-US" sz="2800" kern="0"/>
              <a:t>Design Calculations for Fin Arrays – Thermal Resistance</a:t>
            </a:r>
            <a:endParaRPr lang="en-US" altLang="en-US" sz="2800" kern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bject 7">
                <a:extLst>
                  <a:ext uri="{FF2B5EF4-FFF2-40B4-BE49-F238E27FC236}">
                    <a16:creationId xmlns:a16="http://schemas.microsoft.com/office/drawing/2014/main" id="{F35B3CA1-5974-298B-BAF9-009340F9A180}"/>
                  </a:ext>
                </a:extLst>
              </p:cNvPr>
              <p:cNvSpPr txBox="1"/>
              <p:nvPr/>
            </p:nvSpPr>
            <p:spPr bwMode="auto">
              <a:xfrm>
                <a:off x="1752600" y="5334000"/>
                <a:ext cx="6629400" cy="10779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∴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heat sink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ℎ𝑠</m:t>
                              </m:r>
                            </m:sub>
                          </m:sSub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𝑏𝑎𝑠𝑒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𝑓𝑖𝑛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𝑓𝑖𝑛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𝑓𝑖𝑛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9" name="Object 7">
                <a:extLst>
                  <a:ext uri="{FF2B5EF4-FFF2-40B4-BE49-F238E27FC236}">
                    <a16:creationId xmlns:a16="http://schemas.microsoft.com/office/drawing/2014/main" id="{F35B3CA1-5974-298B-BAF9-009340F9A1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52600" y="5334000"/>
                <a:ext cx="6629400" cy="107791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32A5091-ADD8-52C4-7DA4-C27ECD442B38}"/>
                  </a:ext>
                </a:extLst>
              </p:cNvPr>
              <p:cNvSpPr txBox="1"/>
              <p:nvPr/>
            </p:nvSpPr>
            <p:spPr>
              <a:xfrm>
                <a:off x="762000" y="4419600"/>
                <a:ext cx="7772400" cy="5177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ℎ𝑒𝑎𝑡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𝑠𝑖𝑛𝑘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𝑏𝑎𝑠𝑒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𝑓𝑖𝑛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𝑓𝑖𝑛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𝑓𝑖𝑛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32A5091-ADD8-52C4-7DA4-C27ECD442B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4419600"/>
                <a:ext cx="7772400" cy="51770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4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4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44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44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4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44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447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447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4774" grpId="0"/>
      <p:bldP spid="544775" grpId="0"/>
      <p:bldP spid="19" grpId="0"/>
      <p:bldP spid="2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B6267-7777-F8D3-F6F8-FE66AA6B7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039" y="19562"/>
            <a:ext cx="6629400" cy="1143000"/>
          </a:xfrm>
        </p:spPr>
        <p:txBody>
          <a:bodyPr/>
          <a:lstStyle/>
          <a:p>
            <a:r>
              <a:rPr lang="en-US" sz="2800" dirty="0"/>
              <a:t>Orientation of Fins &amp; Quantity of Natural Convection Fluid Flow rate</a:t>
            </a:r>
            <a:endParaRPr lang="en-IN" sz="280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A6F2879-84E5-CB21-9EDF-22F70DC5133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7000"/>
                    </a14:imgEffect>
                    <a14:imgEffect>
                      <a14:brightnessContrast bright="-29000" contrast="5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318261"/>
            <a:ext cx="7239000" cy="4777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46">
            <a:extLst>
              <a:ext uri="{FF2B5EF4-FFF2-40B4-BE49-F238E27FC236}">
                <a16:creationId xmlns:a16="http://schemas.microsoft.com/office/drawing/2014/main" id="{82F13E30-E1A6-370C-2382-0478B670CEF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F5F5BA7D-9F7D-A6A4-BBD7-01B03C7E6D4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3796B89D-9BE4-3E3B-53F1-3C964B2E221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41E9E912-4E7E-08F4-5D5A-45A3C7512C4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2AEA8EBB-9036-1F46-78A5-CB56894AB2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629DED51-1B39-E9D9-1589-C52CC1299C6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9EEEF1F6-1910-F330-ABF5-70384B09BBC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2682A876-85DE-980E-2AB7-7E5282CCDAB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44B2FDE1-BE1A-ED3F-31FE-FEE5A4E27AE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9A59EE96-D9D9-6F75-4389-3A9E36894B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23BFF1F6-306A-BF45-C4B2-62012300020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055617BB-AD37-58C5-2D6C-5F22DAE7497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CBBCA367-30C4-E0B9-BE89-CA102C972E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D6E8B462-9FFF-AA25-E3F8-5AECF34F2A7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A6D26D1A-FBBC-C193-CF16-5E8923DCBD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B1DE70E4-7838-5272-E48A-796A30F01E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3051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5557</TotalTime>
  <Words>1115</Words>
  <Application>Microsoft Office PowerPoint</Application>
  <PresentationFormat>On-screen Show (4:3)</PresentationFormat>
  <Paragraphs>190</Paragraphs>
  <Slides>26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7" baseType="lpstr">
      <vt:lpstr>Arial</vt:lpstr>
      <vt:lpstr>Calibri</vt:lpstr>
      <vt:lpstr>Cambria Math</vt:lpstr>
      <vt:lpstr>CommercialScript BT</vt:lpstr>
      <vt:lpstr>Symbol</vt:lpstr>
      <vt:lpstr>Tempus Sans ITC</vt:lpstr>
      <vt:lpstr>Times New Roman</vt:lpstr>
      <vt:lpstr>Viner Hand ITC</vt:lpstr>
      <vt:lpstr>Wingdings</vt:lpstr>
      <vt:lpstr>Blank Presentation</vt:lpstr>
      <vt:lpstr>Equation</vt:lpstr>
      <vt:lpstr>Methodology for Development of Least Weight  Fins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nth order Longitudinal Fins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Fin Arrays  &amp; Additional Thermal Resistance</vt:lpstr>
      <vt:lpstr>Basics of Fin Arrays</vt:lpstr>
      <vt:lpstr>Prototyping of Heat Sinks</vt:lpstr>
      <vt:lpstr>Heat Sinks: Special Terms and Definitions</vt:lpstr>
      <vt:lpstr>Division of Heat Sink Thermal Resistance</vt:lpstr>
      <vt:lpstr>Geometrical Specifications of Fin Arrays</vt:lpstr>
      <vt:lpstr>PowerPoint Presentation</vt:lpstr>
      <vt:lpstr>Orientation of Fins &amp; Quantity of Natural Convection Fluid Flow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PMV Subbarao</cp:lastModifiedBy>
  <cp:revision>423</cp:revision>
  <cp:lastPrinted>2002-07-26T02:11:33Z</cp:lastPrinted>
  <dcterms:created xsi:type="dcterms:W3CDTF">2002-07-26T01:39:54Z</dcterms:created>
  <dcterms:modified xsi:type="dcterms:W3CDTF">2026-09-24T03:16:06Z</dcterms:modified>
</cp:coreProperties>
</file>