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sldIdLst>
    <p:sldId id="1132" r:id="rId2"/>
    <p:sldId id="1305" r:id="rId3"/>
    <p:sldId id="394" r:id="rId4"/>
    <p:sldId id="353" r:id="rId5"/>
    <p:sldId id="352" r:id="rId6"/>
    <p:sldId id="1353" r:id="rId7"/>
    <p:sldId id="393" r:id="rId8"/>
    <p:sldId id="362" r:id="rId9"/>
    <p:sldId id="361" r:id="rId10"/>
    <p:sldId id="1344" r:id="rId11"/>
    <p:sldId id="366" r:id="rId12"/>
    <p:sldId id="367" r:id="rId13"/>
    <p:sldId id="368" r:id="rId14"/>
    <p:sldId id="1345" r:id="rId15"/>
    <p:sldId id="369" r:id="rId16"/>
    <p:sldId id="370" r:id="rId17"/>
    <p:sldId id="397" r:id="rId18"/>
    <p:sldId id="398" r:id="rId19"/>
    <p:sldId id="392" r:id="rId20"/>
    <p:sldId id="396" r:id="rId21"/>
    <p:sldId id="371" r:id="rId22"/>
    <p:sldId id="372" r:id="rId23"/>
    <p:sldId id="379" r:id="rId24"/>
    <p:sldId id="383" r:id="rId25"/>
    <p:sldId id="1354" r:id="rId26"/>
    <p:sldId id="1149" r:id="rId27"/>
    <p:sldId id="384" r:id="rId28"/>
    <p:sldId id="386" r:id="rId29"/>
    <p:sldId id="1150" r:id="rId30"/>
    <p:sldId id="1148" r:id="rId31"/>
    <p:sldId id="399" r:id="rId32"/>
    <p:sldId id="400" r:id="rId33"/>
    <p:sldId id="387" r:id="rId34"/>
    <p:sldId id="391" r:id="rId35"/>
    <p:sldId id="401" r:id="rId3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FFCCCC"/>
    <a:srgbClr val="3366FF"/>
    <a:srgbClr val="FF6600"/>
    <a:srgbClr val="99CCFF"/>
    <a:srgbClr val="777777"/>
    <a:srgbClr val="76863A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90" autoAdjust="0"/>
  </p:normalViewPr>
  <p:slideViewPr>
    <p:cSldViewPr>
      <p:cViewPr varScale="1">
        <p:scale>
          <a:sx n="73" d="100"/>
          <a:sy n="73" d="100"/>
        </p:scale>
        <p:origin x="1479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02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06:37:34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8720 11100 355 0,'0'0'0'0,"0"0"0"16,0 0 0-16,0 0 88 0,0 0 1 0,0 0-1 0,0 0 1 0,0 0-76 0,0 0 0 0,0 0 0 0,0 0 1 0,0 0-1 0,0 0 0 0,0 0 0 0,10-27 1 0,-10 27-3 0,0 0 1 0,4-6 0 0,-4 6 0 0,4-8-1 0,-4 8 1 0,4-6-1 0,-4 6 1 0,4-6-11 0,-4 6 0 0,0 0 0 0,7-8 1 0,-7 8-1 0,5-5 0 0,-5 5 0 0,10-3 1 0,-10 3 9 0,8-5 1 0,-8 5-1 0,8-2 1 0,-8 2-1 0,6 0 1 0,-6 0-1 0,8 4 1 0,-8-4-12 16,5 3 1-16,-5-3 0 0,0 0 0 0,6 6-1 0,-6-6 1 0,0 0-1 15,0 0 1-15,6 8 8 0,-6-8 1 0,0 0 0 16,0 0 0-16,0 0-1 16,8 5 1-16,-8-5-1 0,0 0 1 0,0 0-16 15,0 0 0-15,0 0 0 0,0 0 0 0,5-3 0 16,-5 3 0-16,0 0 0 0,0 0 1 0,0 0 12 0,0 0 1 15,0 0 0-15,0 0 0 0,3 6-1 0,-3-6 1 16,3 5-1-16,-3-5 1 0,0 9 4 0,0-1 1 16,0-2-1-16,-3 2 1 0,3-1-1 0,0 1 1 15,0-1-1-15,0 1 1 0,0 0 21 0,0 0 0 16,-3 3 0-16,1-1 1 0,-1 1-1 0,0-3 0 0,3 3 0 16,-5 3 0-16,4-6-17 0,-1 3 0 0,2 0 0 15,-3 0 1-15,3 0-1 0,-3 4 0 0,0-7 0 16,1 6 0-16,2-3 5 0,-3 0 1 0,0 0 0 15,1 2 0-15,1-1-1 0,-1 1 1 0,-1 1-1 16,0 1 1-16,-1 2-60 0,3-1 0 0,1 0 0 0,-3 1 0 16,3 0 0-16,-3 2 0 0,1 0 0 0,0 2 1 15,1 1 40-15,1-1 1 0,0 1 0 0,0 0 0 16,0 0-1-16,0 0 1 0,-3 1 0 0,3-1 0 0,0 0 36 16,0 2 0-16,3-1 0 0,-3 1 0 0,1 0-1 15,1 1 1-15,0-3 0 0,1 5 0 0,0-1-24 16,-2 1 1-16,3 4 0 0,-1-2 0 0,0-1-1 15,-3 1 1-15,3-1 0 0,-1-2 0 0,1 0-1 16,0 0 1-16,0 1 0 0,-1-2 0 16,1-3-1-16,0-3 1 0,-3 3-1 0,2 1 1 0,1-3-4 0,0 4 1 15,0 0 0-15,-1-2 0 0,-1 3-1 16,4 0 1-16,-5 1 0 0,3 1 0 0,-1 0-3 0,1 1 0 16,0 1 0-16,1-1 1 0,-1 2-1 0,1-4 0 15,0 0 0-15,-3 6 0 16,2-2-2-16,1 0 1 0,-1 2 0 0,0-2 0 0,2 2-1 0,-2-2 1 0,0 1-1 15,2 1 1-15,0-5-2 0,1 3 0 0,-3-3 0 16,2 2 0-16,-2-1 0 0,2-3 0 0,-2 1 0 16,0-1 0-16,2-3-2 0,-2 2 0 0,0 0 0 15,0-4 0-15,2 2 0 0,-2 1 0 0,-1-1 0 0,1-2 0 16,0 3-1-16,1-1 1 0,-3-2 0 0,2 2 0 16,0 1-1-16,1-1 1 0,-4-3-1 0,1 0 1 15,1 0 9-15,-1 0 0 0,3-3 0 16,-4-1 0-16,0-2-1 0,0-2 1 0,0-3 0 15,0-2 0-15,0-6-22 0,0 5 0 0,0-5 0 0,0 0 0 16,0 0 0-16,0 0 0 0,0 0 0 16,0 0 1-16,0 0 10 0,0 0 1 0,0 0 0 0,0 0 0 15,0 0-1-15,0 0 1 0,0 0 0 16,0 0 0-16,-5-5 11 0,5 5 1 0,-3-7 0 0,3 7 0 16,0-13-1-16,-4 5 1 0,4-2 0 0,0-1 0 0,0-1-22 15,4 1 1-15,-4-4-1 0,1 0 1 0,9-17 3 16,-10 32-2164-16</inkml:trace>
  <inkml:trace contextRef="#ctx0" brushRef="#br0" timeOffset="970.08">11440 11591 467 0,'0'0'0'0,"0"0"0"0,0 0 0 0,0 0 116 0,0 0 1 0,0 0 0 0,0 0 0 0,0 0-58 0,-7 24 0 0,7-24 0 0,-3 9 0 0,3-9-1 0,-2 7 1 0,2-7 0 0,-3 6 0 15,3-6-54-15,-3 10 1 0,3-10 0 0,-5 3 0 16,5-3-1-16,-3 8 1 16,3-8-1-16,-3 4 1 0,3-4-6 0,0 0 1 0,-8 8 0 15,8-8 0-15,0 0-1 16,-8 10 1-16,8-10 0 0,0 0 0 0,-6 3-9 16,6-3 1-16,0 0-1 0,0 0 1 0,-7 8-1 15,7-8 1-15,0 0-1 0,0 0 1 0,-6 0 4 0,6 0 1 16,0 0-1-16,0 0 1 0,0 0-1 0,-6-11 1 15,6 11 0-15,-4-11 0 0,1 3 2 0,0-2 1 0,2 1-1 16,-6-2 1-16,4-2-1 0,1 0 0 0,-1 1 0 16,0 1 1-16,2 0-1 0,-3 0 0 15,4-1 0-15,-3 1 0 0,2 0 0 0,-1 2 0 0,2 1 0 16,-2 2 0-16,2-1-4 0,0 2 0 16,0 5 0-16,0 0 0 0,-3-7 0 0,3 7 0 15,0 0 0-15,0 0 1 0,0 0 5 0,0 0 0 16,0 0 0-16,0 0 0 0,0 7 0 0,0-2 0 0,0 2 0 15,3 0 0-15,-1 3-12 0,-2 3 0 0,3 1 0 16,0-1 0-16,-3-1 0 0,4 4 0 0,-3 0 0 16,1 0 1-16,-2 1 21 0,1-1 0 0,2 1 0 15,-3 4 1-15,2-5-1 0,1 4 0 0,0-1 0 16,1 4 0-16,-1-1-15 0,0-2 1 0,2 2-1 16,-2 2 1-16,0 2-1 0,2-1 1 0,-2 2-1 0,2-2 1 15,-2 8 37-15,-2-4 1 0,3 6 0 0,-1-1 0 16,0 8-1-16,-1 2 1 0,-1 3 0 0,4 3 0 15,-5 2-62-15,3 2 0 0,-1 1 0 0,1 5 0 0,0 4 0 16,-3 0 0-16,0 0 0 0,3 2 0 0,-6-4 81 16,3 1 0-16,-3-4 0 0,0 0 1 0,-2-2-1 15,-1-5 0-15,1 14 0 0,-3-20 1 0,0-3-84 0,0-3 0 16,-2-2 0-16,3-2 0 0,-1-1 0 16,0-7 0-16,1-1 0 0,1-3 1 0,1-3 51 15,-1-1 1-15,1-2-1 0,-1-3 1 0,1-2-1 16,0-3 0-16,2-1 0 0,-3-4 1 0,6-5 0 0,-8 6 1 15,8-6-1-15,-8 2 1 0,8-2-1 0,-10-7 1 0,9 1-1 16,-2-5 1-16,-1 0 3 0,1-3 1 0,2 1 0 16,-6-1 0-16,3-2-1 0,-3 2 1 0,2-4 0 15,-1-1 0-15,3 2-37 0,-3-4 0 0,2-1 0 16,-2-2 0-16,0-6 0 0,-1 0 0 0,1-5 0 16,-5 2 0-16,-5-11 7 0,16 44-1681 0</inkml:trace>
  <inkml:trace contextRef="#ctx0" brushRef="#br0" timeOffset="1905.3">9623 11286 377 0,'0'0'0'0,"0"0"0"0,0 0 0 0,0 0 94 0,0 0 0 0,0 0 0 0,0 0 1 0,0 0-34 0,0 0 0 15,-27 19 0-15,19-13 0 0,2-3 0 0,-2 5 0 16,0-5 0-16,-1 5 0 0,1-3-25 0,0 1 1 16,-3 1-1-16,1 0 1 0,-1 1-1 0,2 0 0 15,-6 2 0-15,-1 1 1 0,2-2-13 0,0 4 0 16,-2-2 0-16,2 2 0 0,-4 1 0 0,2 2 0 0,-3 1 0 15,-1-1 0-15,1 5-6 0,0 1 0 0,0 0 0 16,-4 0 1-16,-2 5-1 0,-4 2 0 0,1 1 0 16,-7 6 0-16,-3 2-5 0,-2 5 0 0,-3-4 0 15,0 6 1-15,0 1-1 0,1 1 0 0,3-3 0 16,6-2 0-16,0-6-4 0,3-3 1 0,3-1-1 16,1-5 1-16,1 1-1 0,-1-1 1 0,4-5-1 15,0-3 1-15,3-1-8 0,0-2 0 0,0-5 0 16,5-3 0-16,-1 0-1 0,4-4 1 0,3 1 0 0,2-8 0 15,6 3-4-15,-5-8 0 0,8-3 0 0,-1-3 1 16,26-26 1-16,-28 40-1545 0</inkml:trace>
  <inkml:trace contextRef="#ctx0" brushRef="#br0" timeOffset="2457.75">10768 11498 524 0,'0'0'0'0,"0"0"0"0,0 0 0 0,0 0 130 0,0 0 1 0,0 0 0 0,0 0 0 0,0 0-84 0,0 0 1 0,0 0 0 0,0 0 0 15,0 0-1-15,0 0 1 0,0 0 0 0,-30 1 0 0,20-2-25 16,1-1 0-16,-2 2 0 0,-4-1 0 0,0-1-1 16,0 2 1-16,1 0 0 0,-4 2 0 15,3-1-17-15,-1 1 1 0,-3 3 0 0,1-1 0 0,-4 4-1 16,3 2 1-16,-3-2-1 0,-4 3 1 0,1 3-7 15,0-1 0-15,-4 1 0 0,0 3 1 0,-4 5-1 0,-7 1 0 16,1 0 0-16,-6 4 1 0,-1 3-1 0,0 4 1 16,-5-1 0-16,2 2 0 15,-3 3-1-15,-7 1 1 0,2-1-1 0,1 3 1 0,1 1-3 16,1-1 1-16,1-2-1 0,4 1 1 0,-2-2-1 0,-17 14 1 0,16-15-1 16,-4-1 1-16,4-1 0 0,1 4 1 15,2-2 0-15,1 2 0 0,2-1 0 0,6-1 0 16,-4-4 0-16,3 0 0 0,1-3-1 15,2-3 1-15,0-3 0 0,4-3 0 0,4-4 0 16,2-3 0-16,1-3 0 0,4-3 0 0,1 0-2 0,0-5 1 0,0 1-1 16,1 0 1-16,2-4-1 15,0-1 1-15,5-2-1 0,-2-4 1 0,0 2-5 0,3-4 0 16,4-2 0-16,6-2 0 0,36-15 6 0,-33 28-1217 0</inkml:trace>
  <inkml:trace contextRef="#ctx0" brushRef="#br0" timeOffset="3007.76">10973 11989 512 0,'0'0'0'0,"0"0"0"0,0 0 0 0,0 0 75 0,0 0 0 0,0 0 0 0,0 0 1 0,3 28-1 0,-3-22 0 0,-3 2 0 0,-2-1 1 16,2 1-48-16,-5-1 1 0,2 0 0 0,-2-1 0 0,0 0-1 15,-3-1 1-15,-1 2-1 0,1-3 1 0,2-1 4 16,-2 2 1-16,1 0 0 0,-1 1 0 0,0-4-1 15,-3 3 1-15,-1-1-1 0,1 3 1 0,-2-1-12 0,0 0 1 16,-1 2 0-16,-2 3 0 0,0-1-1 16,-7 3 1-16,-1-1-1 0,2 4 1 0,0 1-14 0,-6-1 1 15,-2 6 0-15,0 1 0 0,-7-1-1 0,-1 3 1 16,-2 5-1-16,-2-1 1 0,-2 2-2 16,-6 6 0-16,0-4 0 0,-3 7 0 0,-1-2-1 0,-5 4 1 15,5 0 0-15,-2-3 0 0,2 2-3 0,1-1 0 16,4-1 0-16,4-4 1 0,-14 11-1 0,18-14 0 0,6 1 0 15,4-6 1-15,4-2-2 0,0-1 1 0,5-2-1 16,-1-1 1-16,3-4-1 0,0 1 1 0,4-1-1 16,2-4 1-16,1 1-4 0,3-4 0 0,4 1 0 15,-1-2 1-15,2-1-1 0,0 0 0 0,2-3 0 16,-2 1 1-16,8-6-7 0,-6 8 0 0,6-8 0 0,-5 5 0 16,5-5 0-16,0 0 0 0,0 0 0 0,11-5 0 15,0 0 8-15,0-3 0 0,4 2 0 0,4-5 1 16,11-10-4-16,-30 21-1496 0</inkml:trace>
  <inkml:trace contextRef="#ctx0" brushRef="#br0" timeOffset="3351.27">10890 12513 532 0,'0'0'0'0,"0"0"0"0,0 0 0 0,0 0 109 0,0 0 1 0,5 30-1 0,-3-24 1 0,-2 2-1 0,0 0 0 0,0 3 0 16,-2 2 1-16,0-2-73 0,1 1 1 0,-1-2 0 15,-3 3 0-15,1-2-1 0,2-2 1 0,-6 2 0 16,2-1 0-16,1 1-6 0,-1-5 0 0,-2 4 0 16,-3-1 1-16,0 1-1 0,-1 1 0 0,1 0 0 15,-6 1 1-15,1 1-12 0,-3 3 0 0,-2 1 0 0,1 4 1 16,-6-2-1-16,-1 6 0 0,-1 1 0 0,-1 4 0 15,-3 5-10-15,-4 3 0 0,-2 4 0 0,-2 4 0 16,-6 3 0-16,3 7 0 0,-4-2 0 0,-3-2 0 0,4 0-2 16,0-6 0-16,3-2 0 0,1 2 0 0,3-6 0 15,3 1 0-15,-1-6 0 16,-9 12 0-16,19-20-2 0,2 0 0 0,0-3 0 16,-1-5 1-16,2-2-1 0,4-2 0 0,4-3 0 0,-2-2 0 15,39-36-7-15,-21 26-1765 0</inkml:trace>
  <inkml:trace contextRef="#ctx0" brushRef="#br0" timeOffset="4574.92">11209 11377 296 0,'0'0'0'0,"0"0"0"0,0 0 0 0,0 0 91 0,0 0 0 0,0 0 0 0,0 0 1 0,0 0-1 0,27-7 0 16,-20 0 0-16,2 4 0 0,4-2-68 0,0-3 0 0,1 5 0 16,0-3 1-16,2-2-1 0,0 0 0 0,1-1 0 15,1-1 0-15,1 1 12 0,3-3 1 0,0 1 0 16,-3-1 0-16,7-3-1 0,-2 0 1 0,1-1 0 16,2 0 0-16,-2-3-25 0,4-2 0 0,1 1 0 15,3 1 0-15,1-5 0 0,2-1 0 0,6 1 0 16,-1-1 0-16,5-4-9 0,2 2 0 0,-1-3 0 15,2 0 0-15,2-2 0 0,3-2 0 0,-3 0 0 16,5-2 0-16,-1 3-1 0,2-2 0 0,5 0 0 16,-5-1 1-16,2 2-1 0,22-20 0 0,-25 20 0 0,7-6 0 15,-3 2 11-15,5-6 1 0,-3 3 0 0,3-4 0 16,-1 1-1-16,3-2 1 0,-2-2-1 0,3 3 1 0,0 2-5 16,-1-6 1-16,0 1-1 0,-1 2 1 0,3-3-1 15,-1 3 0-15,3-4 0 0,-1 1 1 0,-3-2-2 0,4-1 0 16,4-4 0-16,-1 1 1 0,-1 1-1 0,2-1 0 0,-2 4 0 15,3 0 1-15,0 4 1 0,2-1 1 16,-5 7 0-16,-3-3 0 0,-2 3-1 0,-1-1 1 0,1 6-1 16,-3 0 1-16,-1 2-1 0,-2 1 1 0,-2 5 0 15,-3 1 0-15,5-2-1 0,-5 4 1 0,2 0-1 16,-3 1 1-16,-1 2-1 0,1-5 1 0,-5 1 0 16,-1 1 0-16,4 0-1 0,-1-4 1 0,-7 5 0 0,-2-1 0 15,-2 0-2-15,-3 6 1 0,-2-3 0 0,-4 3 0 16,-6-2-1-16,3 5 1 0,-1-3 0 0,-4 0 0 15,-1 2-1-15,3-5 1 16,-2 1-1-16,-1 0 1 0,0-1-1 0,-5-3 0 16,3 3 0-16,-1 0 1 0,-2-4-1 0,0 4 0 15,0 3 0-15,-3-3 0 0,1 1 0 0,1 6 0 0,-2-3 0 16,-2 5 0-16,0-1-2 0,2 0 1 0,-5 6 0 0,0-3 0 0,1 1-1 0,-1 4 1 16,-3 1 0-1,0 1 0-15,-2-1-69 0,0 2 1 0,-6 3 0 0,7-3 0 16,-7 3-1-16,0 0 1 0,0 0 0 0,0 0 0 15,-7 0 52-15,7 0 1 0,-6 0-1 0,6 0 1 0,0 0-1 0,-6-5 1 0,6 5 0 32,1-10 0-32,-1 10 70 0,0-8 1 0,2 2-1 15,-2 1 1-15,0-3-1 0,0 2 1 0,0 1-1 16,-2-6 1-16,2 11-63 0,0 0-1699 0</inkml:trace>
  <inkml:trace contextRef="#ctx0" brushRef="#br0" timeOffset="5847.95">8374 11045 200 0,'0'0'0'0,"0"0"0"0,0 0 0 0,0 0 87 0,29-3 1 0,-17 3-1 0,3 0 1 0,-3-3-1 0,6 1 1 0,-2-1-1 15,1 0 1-15,2 0-42 0,3-2 1 16,1 2 0-16,-3-5 0 0,1 1-1 0,1 3 1 0,0-4 0 0,4 1 0 0,-4-2-10 16,0 3 1-16,-3-4 0 15,7 2 0-15,-4-3-1 0,0 2 1 0,2-3 0 0,0 1 0 0,3 2-25 0,3-2 1 16,3 0 0-16,4-4 0 0,4 0-1 0,5-1 1 15,-2 0-1 1,7-3 1-16,-6-2-11 0,4 1 1 0,2-1 0 16,-5-1 0-16,5-2-1 0,-2 1 1 0,3-1-1 0,2-2 1 0,6 0-3 15,-2-3 0-15,0-1 0 0,1 5 0 16,5-7 0-16,-4 3 0 0,26-10 0 0,-24 7 0 0,-1-1 0 0,1 0 1 16,0 3-1-16,-1 0 1 0,2-2-1 15,2-1 0-15,-1 3 0 0,-1-4 1 0,1-1-1 16,6 1 1-16,1-4 0 0,-1 0 0 0,1-2-1 0,1-1 1 15,1 1-1-15,-2-1 1 0,5 2 0 0,1-6 0 16,-1 4 0-16,3-6 0 0,-1 1-1 0,0-2 1 0,1-2 0 16,-1 2 0-16,-3-1-2 15,2-2 1-15,-4 4 0 0,2 1 0 0,0-2-1 16,-6 1 1-16,0 1-1 0,-3 0 1 0,4 3-1 0,-2 1 1 0,2 0-1 0,-3-2 1 16,0 4-1-16,3-1 0 15,1 2 0-15,-1 1 1 0,1-2 3 16,1 2 1-16,1-3-1 0,-2 1 1 0,2 1-1 15,2 4 0-15,-4-5 0 0,4 4 1 0,-8 1-9 0,-1 2 1 16,6 0-1-16,-3-1 1 0,-5 3-1 0,-1-3 1 16,1 8 0-16,-2-6 0 0,1 5 12 0,-2-2 1 15,1 6 0-15,-5-3 0 0,2 4-1 0,-4 0 1 16,-1 1-1-16,2 6 1 0,1-4-3 0,-3 1 1 16,-2 2-1-16,-1 5 1 0,-5-3-1 0,-2 0 0 0,-4 3 0 15,-3 3 1-15,-2-3 4 0,-2 3 0 0,-5 0 0 16,-2-2 1-16,-2 2-1 0,1-3 0 0,-6 3 0 15,2-3 1-15,-1 0-34 0,1 0 1 0,-2 3-1 16,3-3 1-16,-7 5-1 0,5-5 1 0,-2 3 0 0,4-2 0 16,-3 1 57-16,-2 3 1 0,2-1 0 0,-6 2 0 15,1 1-1-15,1-1 1 0,-4 0-1 16,0 0 1-16,0 2-69 0,-6-1 0 0,3-1 0 0,1 3 1 16,-9 2-1-16,8-11 0 0,-8 11 0 0,8-8 1 0,-8 8 56 15,0 0 0-15,0 0 0 0,0 0 0 0,0 0-1 16,0 0 1-16,-5 8 0 15,5-8 0-15,0 0 0 0,0 0 1 0,7 0 0 0,-7 0 0 0,0 0-1 16,6-3 1-16,-6 3-1 0,5-3 1 0,-5 3-20 0,6-3 1 16,-6 3 0-16,10-2 0 0,-4-1-1 15,-6 3 1-15,11-6 0 0,-6 1 0 0,3 2-13 16,-3-2 1-16,1 2 0 0,0-4 0 0,2 3 0 0,0-4 0 16,0 1 0-16,2-1 0 0,-10 8 4 0,0 0-1764 15</inkml:trace>
  <inkml:trace contextRef="#ctx0" brushRef="#br0" timeOffset="6513.2">15553 7685 394 0,'0'0'0'0,"0"0"0"0,0 0 0 0,0 0 98 0,31 18 0 0,-19-18 0 0,0 4 1 0,-1 3-75 0,4-4 0 0,-1 5 0 15,3-3 0-15,1 1 0 0,-1 2 0 0,2-2 0 16,0 2 0-16,4-3-14 16,-1 3 1-16,2-2-1 0,3 0 1 0,-2 2-1 0,5 0 1 0,0 0-1 0,4 0 1 15,-6 2-8-15,6-3 1 0,4 1 0 0,0 2 0 16,0-2-1-16,2 3 1 0,1-3 0 15,-1 0 0-15,1 0-8 0,-1 1 0 0,1-1 0 16,-1-2 0-16,-4 2 0 0,-3 0 0 0,-1-3 0 16,-2 1 1-16,-3-1 0 0,2 1 0 0,-2-1 0 0,-2 1 1 15,-1-2-1-15,0 0 1 0,0 3-1 0,3-6 1 16,0 2 1-16,0 4 0 0,-2-6 0 0,2 4 0 0,-2-3 0 16,1 1 0-16,-4-3 0 15,0 1 1-15,1-1 1 0,0-1 0 0,-7 1 0 16,2 0 0-16,-4-3 0 0,-1 3 0 0,-2-5 0 0,-3 2 0 0,-8 3 3 0,3-8 1 15,-3 8-1 1,0 0 1-16,-8-6-1 0,2 1 0 0,6 5 0 16,-8-3 1-16,8 3 0 0,0 0 0 0,-5 0 0 15,5 0 1-15,0 0-1 0,-8 0 0 0,8 0 0 16,0 0 1-16,-6 1-9 0,6-1 0 0,-8 3 0 16,8-3 1-16,-8 4-1 0,8-4 1 0,-10 3-1 15,10-3 1-15,-5 1 6 0,5-1 0 0,-7 0 0 16,7 0 1-16,-7-1-1 0,7 1 0 0,-6-3 0 0,6 3 1 15,0 0-5-15,0 0-849 0</inkml:trace>
  <inkml:trace contextRef="#ctx0" brushRef="#br0" timeOffset="6736.1">16489 8062 464 0,'0'0'0'0,"0"0"0"0,0 0 0 0,-17 25 44 0,11-14 1 0,-2 4 0 0,0-1 0 0,-2-3-1 0,-1 0 1 0,3 2 0 0,-3-1 0 0,3 0-30 0,-1-5 0 16,1 1 0-16,0-4 0 0,0-1-1 0,1 1 1 0,3-4 0 16,-4 0 0-16,1 0-3 0,1 0 0 0,6 0 0 15,-10-4 0-15,10 4-12 0,0 0-742 0</inkml:trace>
  <inkml:trace contextRef="#ctx0" brushRef="#br0" timeOffset="7370.81">16450 8113 687 0,'0'0'0'0,"0"0"0"0,0 0 0 0,0 0 171 0,0 0 1 0,-18 28 0 0,13-20 0 0,1 3-171 0,-1 0 1 0,-1 0 0 0,1 8 0 0,0-3-1 15,-1 2 1-15,3 4-1 16,-2 0 1-16,0 3 17 0,0 2 1 0,-1 3 0 0,0 2 0 0,-1 4-1 0,1 2 1 0,-1 10 0 16,-4 4 0-16,0 7-7 0,-5 6 1 0,1 3 0 15,-6 5 0-15,0-5-1 16,1 1 1-16,-1 1-1 0,-1-7 1 0,1 2-12 15,4-5 0-15,-2-1 0 0,4-4 0 0,-2 1-1 0,3-4 1 0,-7 15 0 16,10-22 0 0,-3-3 3-16,2-1 1 0,1-2 0 0,3 2 0 15,-3-1-1-15,0 0 1 0,0-2 0 0,6 0 0 16,-1-5-5-16,-2-3 1 0,2-2 0 0,-2-2 0 0,0-7-1 0,0 0 1 0,1-3 0 0,-2-5 0 16,18-46-2-1,-9 35-1297-15</inkml:trace>
  <inkml:trace contextRef="#ctx0" brushRef="#br0" timeOffset="8644.91">11497 13149 467 0,'0'0'0'0,"0"0"0"0,0 0 0 0,0 0 116 0,33-20 1 0,-19 10 0 0,-3-1 0 0,2 0-71 0,0-3 0 0,3-2 0 0,1 2 1 16,2-5-1-1,0 0 0-15,0-2 0 0,0 2 0 0,4 0-21 0,2-3 1 0,0 0 0 16,1-1 0-16,4 1-1 16,8-5 1-16,-1 4-1 0,4-6 1 0,3 2-16 15,2 0 1-15,-1-1 0 0,2-1 0 0,1-1-1 16,4 0 1-16,1 2 0 0,6-7 0 0,4 2-7 0,1-1 1 16,-1-1 0-16,-1-1 0 0,1 1-1 0,1-4 1 15,22-12-1-15,-20 11 1 0,1-1-6 0,0 0 0 16,-7 1 0-16,7-1 1 0,-1 2-1 0,1-2 0 15,-2 1 0-15,0 4 1 0,-4-2 1 0,2 1 1 16,2-1 0-16,-3 3 0 0,5 1-1 0,-2-3 1 0,-2 4-1 16,1 0 1-16,-1-4 1 0,4 2 0 0,0 2 0 15,-1-2 0-15,-2 4 0 0,-1-3 0 0,-1 1 0 16,3 1 0-16,0-1-3 0,2-3 1 0,-3 3 0 16,-4 2 0-16,0-5-1 0,-1 6 1 0,3-3 0 15,-2-1 0-15,-3 1-1 0,-1 2 1 0,-2-1-1 0,-2-1 1 16,1 1-1-16,-3-1 1 0,1 3-1 15,0-4 1-15,-2 1-3 0,2 0 1 0,-3 0 0 0,-2-1 0 16,1-2-1-16,-2 3 1 0,2-1 0 16,3 1 0-16,-6-3-1 0,2 6 0 0,-3-4 0 0,-2 1 1 15,1 0-1-15,-6-3 1 0,-1 5-1 0,0-2 1 16,0 3 0-16,-5 5 1 0,0-4-1 0,-1 4 1 0,-4 1-1 16,-1-1 1-16,-3 3-1 0,-1 0 1 0,-2-1-4 15,-7 6 1-15,2-2 0 0,-2 0 0 0,0 2-1 0,1 4 1 16,1-1 0-16,5-4 0 0,-3 2 0 15,6 2 1-15,1 0 0 0,2-2 0 0,2 5 0 0,-4-3 0 16,0 3 0-16,-3 0 0 0,0 1-2 0,-3 2 1 16,-3 3-1-16,-2-3 1 0,-2 5-1 15,1-1 1-15,-5 2-1 0,-5 2 1 0,0 0 0 0,0 0 1 0,0 0-1 16,0 0 1-16,-10 6-1 0,4-4 1 16,-4 3 0-16,10-5 0 0,-11 8-2 0,5-5 0 0,6-3 0 15,-5 4 1-15,-1-2-1 0,-1 0 1 0,7-2-1 16,-11 4 1-16,0 0-1 0,2-4 0 0,-1 1 0 0,-1 1 1 15,-16-1 3-15,27-1-1134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07:03:21.5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18123 4143 244 0,'0'0'0'0,"0"0"0"0,0 0 0 0,0 0 76 0,0 0 1 0,0 0-1 0,0 0 1 0,0 0-1 0,0 0 1 0,0 0-1 0,0 0 1 0,0 0-53 0,0 0 0 16,0 0 0-16,0 0 1 0,0 0-1 0,0 0 0 0,0 0 0 16,0 0 1-16,0 0-24 0,30-11 1 0,-30 11-1 15,11-8 1-15,-8 2-1 16,2-2 1-16,-5 8-1 0,10-11 1 0,-10 11-2 0,0 0-797 16</inkml:trace>
  <inkml:trace contextRef="#ctx0" brushRef="#br0" timeOffset="802.4">18513 3952 32 0,'0'0'0'0,"0"0"0"15,0 0 0-15,0 0 83 0,0 0 0 0,0 0 0 0,0 0 1 0,0 0-1 16,0 0 0-16,0 0 0 0,0 0 1 0,0 0-70 16,0 0 1-16,0 0-1 0,0 0 1 0,0 0-1 0,0 0 0 15,0 0 0-15,0 0 1 0,0 0-6 0,0 0 0 16,0 0 0-16,0 0 0 0,0 0-1 0,0 0 1 0,0 0 0 16,0 0 0-16,0 0-4 0,0 0 0 0,31-3 0 15,-31 3 0-15,4-5 0 16,-4 5 0-16,7-6 0 0,-7 6 0 0,6-5-5 0,-6 5 1 0,0 0 0 15,0 0 0-15,0 0-1 0,0 0 1 0,6-3-1 0,-6 3 1 16,0 0 9 0,0 0 0-16,0 0 0 0,0 0 0 15,0 0 0-15,0 0 0 0,0 0 0 0,0 0 0 0,0 0-12 16,0 0 0-16,0 0 0 0,0 0 0 0,0 0 0 16,0 0 0-16,7 0 0 0,-7 0 1 0,0 0 6 15,0 0 0-15,0 0 0 0,0 0 0 0,0 0-1 16,5 6 1-16,-5-6 0 0,3 8 0 0,-3-8 36 15,1 8 1-15,1-3 0 0,-2 1 0 0,0 2-1 0,3 0 1 16,-3 1 0-16,0 4 0 0,2 0-21 0,-2-1 1 16,0 3 0-16,1 2 0 0,1-1-1 0,-2 1 1 15,0 2 0-15,1 3 0 0,1 1-2 0,1-1 0 16,-1 3 0-16,-1 2 1 0,3 1-1 0,0 3 0 0,-4 2 0 16,3 0 0-16,1 0 0 0,0 7 0 0,-2 4 0 15,3 2 0-15,-1 5-1 0,0 4 1 0,0 1 0 16,0 2 0-16,0 5-5 0,1 7 0 0,-2-7 0 15,0 7 1-15,1-3-1 0,-4-1 0 0,0-3 0 16,-2 2 0-16,2-9-88 0,-2 1 0 0,1-3 0 16,-2 12 1-16,1-22-1 0,-1 1 0 0,1-1 0 15,1 0 1-15,-1 1 142 0,1-4 0 0,1-1 0 16,0 1 1-16,0-2-1 0,0-4 0 0,0 2 0 0,0-1 0 16,0-3-64-16,0 0 1 0,0 1-1 0,0-4 1 0,0-2-1 15,0 2 0-15,-4-4 0 0,3-3 1 0,-1 1-2 16,1-2 0-16,-3 1 0 0,4-4 0 0,-6 0-1 15,3-2 1-15,-2-3 0 0,2 5 0 0,-2-6 3 16,2 0 0-16,0-2 0 0,1 0 1 0,-1-3-1 0,0 0 0 16,1-2 0-16,2-6 1 0,0 0-6 0,0 0 0 15,0 0 0-15,-3-11 1 0,3 11-1 0,0-10 0 16,0 10 0-16,2-8 1 0,-2 8-74 0,0-8 0 16,0 8 0-16,0 0 1 0,0 0-1 0,8-6 1 15,-8 6-1-15,0 0 1 0,9-5 123 0,-9 5 1 0,5-11 0 16,-2 5 0-16,0-2-1 0,1-3 1 0,-1 0-1 15,1-7 1-15,1-16-55 0,-5 34-1518 0</inkml:trace>
  <inkml:trace contextRef="#ctx0" brushRef="#br0" timeOffset="2598.42">18696 4620 428 0,'0'0'0'0,"0"0"0"0,0 0 0 0,0 0 107 0,0 0 0 0,0 0 0 0,0 0 0 0,0 0-73 0,0 0 0 0,22 3 0 0,-22-3 1 0,0 0-1 0,7 3 0 0,-7-3 0 0,0 0 0 0,0 0-15 15,0 0 0-15,6 4 0 0,-6-4 1 0,0 0-1 0,0 0 0 16,0 0 0-16,9 4 0 0,-9-4-10 0,5 0 1 15,-5 0 0 1,13 0 0-16,-5-3-1 0,1 2 1 0,4 1-1 16,-2-2 1-16,2 2-5 0,0-2 0 0,-1 2 0 15,4 2 1-15,2-2-1 0,-6 0 0 0,3 0 0 16,-1 2 0-16,2-1-9 0,0 2 1 0,-4 0 0 16,4-1 0-16,0 1 0 0,0 0 0 0,3 1 0 15,-2-3 0-15,4 2 7 0,0 0 0 0,4 1 0 16,2-4 0-16,5 3-1 0,0-2 1 0,1 3 0 0,2-4 0 15,3 3 22-15,2-3 0 0,6 0 0 0,3 0 0 16,5 0-1-16,1 0 1 0,6 1 0 0,-2 1 0 16,6-1-13-16,-2 3 0 0,-4-1 0 0,-5-3 0 0,-3 1-1 15,-2 3 1-15,-2-1 0 0,1 0 0 0,-2 0-32 16,0 2 1-16,0-2-1 0,-1-1 1 0,-4 1-1 16,2 0 1-16,-2 0-1 0,16 2 1 0,-16-2 48 15,-1 0 0-15,-2-1 0 0,-1-1 1 0,-5 4-1 0,-1-5 0 16,-2 3 0-16,-2-3 0 0,0 0-24 0,0 2 1 15,-2-2 0-15,-1 0 0 0,0 0-1 0,1-2 1 16,-3 2 0-16,1-3 0 0,-1 3-2 0,-5-3 0 16,1 3 0-16,-4-2 0 0,0 1-1 0,-2 1 1 15,-1 0 0-15,-5-2 0 0,0 2-1 0,-6 0 1 0,0 0-1 16,0 0 1-16,-6 0-1 0,0-3 1 0,-4 3-1 16,10 0 1-16,-11 0-36 0,11 0 1 0,-6 0 0 15,6 0 0-15,0 0-1 0,0 0 1 0,0 0 0 16,-7-5 0-16,7 5 57 0,0 0 1 0,0 0-1 15,0 0 1-15,0 0-1 0,0 0 0 0,0 0 0 16,0 0 1-16,0 0-23 0,0 0 1 0,0 0 0 0,0 0 0 16,0 0-1-16,-6 2 1 0,6-2 0 15,0 0 0-15,0 0 1 0,-6 0 1 0,6 0-1 0,0 0 1 16,0 0-1-16,0 0 1 0,0 0-1 0,-7 6 1 16,7-6-2-16,0 0 1 0,-1 3-1 0,1-3 1 0,1 8-1 15,-1-8 1-15,2 5-1 0,-2-5 1 0,5 11-5 16,-2-5 1-16,-3 2 0 0,3 0 0 0,-1 2-1 15,1-2 1-15,-2 3 0 0,2 0 0 0,-1 0-1 16,1 0 1-16,0 3-1 0,-3-1 1 16,2 1-1-16,1 0 1 0,-1 5-1 0,-1-1 1 15,3-2-1-15,-4 3 0 0,1 1 0 0,1 2 1 0,-1-3-1 16,1 3 0-16,-2 4 0 0,1-1 0 0,3 2 0 16,-4-2 0-16,0 1 0 0,3 1 0 0,-2-2 0 0,-1 0 0 15,2-1 0-15,0 0 0 0,-4 0-3 0,2 1 0 16,0-3 0-16,-2 0 1 0,2 0-1 0,-1 1 0 0,-1-6 0 15,1 2 1-15,1-3 0 0,0 1 0 0,0-3 0 16,-4-1 0-16,3 1 0 0,-1-3 0 0,1 1 0 16,1-5 0-16,-2 3-2 0,1-2 1 0,1-3-1 15,-4 1 1-15,3 0-1 0,-1-1 1 0,2-5-1 0,-5 11 1 16,5-11 0-16,-6 8 1 0,6-8-1 0,-8 8 1 16,8-8-1-16,-9 6 1 0,9-6-1 0,-10 7 1 15,10-7 1-15,-9 4 1 0,9-4-1 0,-10 4 1 16,10-4-1-16,-9 1 0 15,2 1 0-15,7-2 1 0,-8 1-1 0,8-1 1 0,-8 3-1 0,8-3 1 0,-8 0-1 16,8 0 1-16,-4 0-1 16,4 0 1-16,-8 4 2 0,8-4 1 0,-7 0 0 15,7 0 0-15,-11 1-1 0,5-1 1 0,6 0 0 0,-11 2 0 0,4-2-3 0,1 0 1 16,-5 1 0-16,1-1 0 16,1 4-1-16,1-4 1 0,-2 0-1 0,-1 0 1 15,0 0 0-15,0 0 1 0,0-4 0 0,-2 3 0 0,2-1-1 16,-2 1 1-16,2 1 0 0,-1 0 0 0,-3-4-40 15,1 4 1-15,0-3-1 0,-2 2 1 0,-2-2-1 0,1-1 1 16,0 1-1-16,-3 0 1 16,-2 1 64-16,0-1 1 0,-3-1-1 0,1 2 1 15,-5 0-1-15,1 2 0 0,-3 0 0 0,1-3 1 16,2 3-28-16,-2-3 1 0,-2 1 0 0,2 1 0 0,-4-1-1 0,1 2 1 0,-2-3 0 0,2 0 0 16,-2 0-1-1,0 1 1-15,2-1 0 0,-2-3 0 0,1 1-1 0,1 2 1 0,3-2-1 0,0-1 1 16,1 1-1-16,0-1 1 15,2 1 0-15,0-1 0 0,-1 1-1 16,-1-2 1-16,1 3-1 0,-2 1 1 0,-2-4-2 0,0 6 1 16,4-6-1-16,-3 3 1 0,1 0-1 0,2-2 0 15,1 1 0-15,0 2 1 0,1 0 1 16,-1 1 0-16,2-1 0 0,1 0 0 0,-1-2 0 0,-1 5 0 16,1-3 0-16,-2 0 0 0,3 3-1 0,-1-5 1 15,1 4-1-15,0-1 1 0,2 2-1 0,1-3 0 16,-1 3 0-16,3-3 1 0,-2 1-1 0,2 1 0 15,0-1 0-15,3-1 1 0,-4 3-1 0,2-3 0 0,1 1 0 16,1-1 1-16,2 0 0 0,1 0 1 0,5-1-1 16,-2 3 1-16,2-2-1 0,1-1 1 0,-1 1-1 15,0 2 1-15,3-2-1 0,-3 3 1 0,8 0 0 16,-10-7 0-16,10 7-1 0,-11-1 1 0,11 1-1 16,-11-4 1-16,11 4-2 0,-9 0 1 0,2 0-1 15,7 0 1-15,-9 0-1 0,9 0 1 0,-8 0-1 16,8 0 1-16,-5 0 0 0,5 0 1 0,-8 0 0 0,8 0 0 15,-6 0-1-15,6 0 1 0,0 0 0 0,-7-3 0 16,7 3-3-16,0 0 0 0,0 0 0 0,0 0 0 16,0 0 0-16,-3-4 0 0,3 4 0 0,0 0 0 15,0 0-43-15,2-8 0 0,-2 8 0 0,0 0 1 0,0 0 41 16,0 0-1705-16</inkml:trace>
  <inkml:trace contextRef="#ctx0" brushRef="#br0" timeOffset="6309.95">20990 4737 80 0,'0'0'0'0,"0"0"0"0,0 0 0 0,0 0 95 0,0 0 1 0,0 0-1 0,0 0 1 0,0 0-1 0,0 0 1 0,0 0-1 0,0 0 1 0,27 19-68 0,-27-19 0 15,6 3 0-15,-6-3 1 0,7 3-1 16,-7-3 0-16,0 0 0 0,8 5 1 0,-8-5-7 15,0 0 0-15,0 0 0 0,0 0 0 0,0 0 0 0,4 3 0 0,-4-3 0 16,0 0 0-16,0 0-10 0,0 0 1 16,0 0-1-16,0 0 1 0,0 0-1 0,0 0 0 0,0 0 0 15,7 8 1-15,-7-8-14 16,0 0 0-16,4 8 0 0,-4-8 0 0,4 10 0 16,-4-10 0-16,3 4 0 0,-2 3 0 0,-1-7 4 0,2 11 0 0,-2-3 0 0,2 0 0 15,-1-2 0-15,1 5 0 0,1-3 0 0,-3 3 0 16,1-3-2-16,-1 3 1 0,2 0 0 0,0 0 0 15,-2 4-1-15,1-4 1 16,-1 3 0-16,0-1 0 0,0 4 0 0,0-3 0 16,0 2 0-16,-1 1 0 0,-1-1 0 0,0 3 0 15,1 2 0-15,1-2 0 0,0-2 0 0,-3 5 0 0,1-6 0 0,2 2 0 0,-1 1 0 16,-1-3 0-16,0 1 0 16,1-1 0-16,1-2 1 0,-3-3 1 15,1 3-1-15,0-6 1 0,2 2-1 0,-1-1 1 0,1 1-1 0,0-7 1 0,0-3-1 0,-2 9 1 16,2-9 0-1,0 7 0-15,0-7-1 0,0 0 1 0,3 6-1 0,-3-6 1 0,0 0-4 16,0 0-1098-16</inkml:trace>
  <inkml:trace contextRef="#ctx0" brushRef="#br0" timeOffset="7024.76">21099 5074 484 0,'0'0'0'0,"0"0"0"0,0 0 0 0,0 0 121 0,0 0 0 0,0 0 0 0,0 0 0 0,0 0-93 0,29-15 1 15,-21 10 0-15,0 2 0 0,0-1-1 0,1 1 1 0,2-1 0 0,1 0 0 16,-1 0-11-16,1 2 0 0,0 0 0 0,3 2 0 16,-2-3 0-16,1 3 0 0,1 0 0 0,-3 0 0 15,1 0-8-15,0 3 1 0,-1 1-1 0,0 0 1 16,0 0-1-16,3-1 0 0,-4 5 0 0,0-5 1 0,0 5-8 16,2-4 0-16,-2 3 0 0,0-4 1 0,0 2-1 15,0-2 0-15,0 0 0 0,0 2 1 0,2-5-6 16,-2 0 0-16,2 0 0 0,1-3 0 0,-1 1 0 15,1-1 0-15,2-5 0 0,0 2 0 0,1-2 4 0,1-2 1 16,-1-1 0-16,-1 2 0 16,-2-1-1-16,1-1 1 0,-4 0 0 0,1 3 0 15,-2-3 0-15,-2 3 1 0,0 2-1 0,-2-2 1 0,-1 1-1 16,-5 7 0-16,6-4 0 0,-6 4 1 0,7 3-2 16,-7-3 0-16,1 5 0 0,-1 1 1 0,0 2-1 0,0 3 0 15,0 0 0-15,0 0 0 0,0 0 0 0,2 0 1 16,-1 0-1-16,1-3 1 0,1 0-1 0,-1 2 0 0,-2-10 0 15,6 4 1-15,-6-4 0 0,8 4 1 0,-2-4-1 16,-6 0 1-16,13-8-1 0,-7 0 1 0,2-2-1 16,0 2 1-16,2-3-1 0,-2 0 1 0,1-5 0 0,1 2 0 15,1 0-1-15,-1-4 1 0,-3 3-1 0,1 0 1 16,0 0 2-16,-1-3 1 0,-1 4 0 0,0 6 0 0,-2-3-1 16,-1 3 1-1,0 2 0-15,-3 6 0 0,0 0-7 0,0 0-1224 0</inkml:trace>
  <inkml:trace contextRef="#ctx0" brushRef="#br0" timeOffset="7345.11">21833 4778 224 0,'0'0'0'0,"0"0"0"0,0 0 0 0,0 0 93 0,0 0 0 0,0 0 0 0,8 29 0 0,-5-21 0 0,0 3 0 0,2 0 0 0,0 0 0 0,3 0-76 0,-2 0 1 16,0 0-1-16,2-3 1 0,0 0-1 15,0 2 1-15,0-6-1 0,0 3 1 16,0-3-4-16,0 0 0 0,0 0 0 0,1-1 1 16,1 1-1-16,-2-1 0 0,0-3 0 0,1 1 0 0,-4 1-7 15,-5-2 0-15,10 5 0 0,-10-5 1 0,6 3-1 16,-6-3 0-16,2 8 0 0,-4-3 0 0,-1 4-7 15,-4-1 1-15,1-2 0 0,-2 4 0 0,-3-1-1 16,3 2 1-16,-5 0-1 0,2-3 1 0,0 3-3 16,3-4 1-16,-1 1 0 0,1 0 0 0,1-5-1 0,1 0 1 15,6-3 0-15,-8 5 0 0,8-5 1 0,0 0-955 0</inkml:trace>
  <inkml:trace contextRef="#ctx0" brushRef="#br0" timeOffset="8183.63">21176 5358 388 0,'0'0'0'0,"0"0"0"0,0 0 0 0,0 0 97 0,0 0 0 0,0 0 0 15,0 0 0-15,0 0-75 0,0 0 0 0,0 0 0 0,0 0 1 0,0 0-1 0,0 0 0 16,0 0 0-16,0 0 1 0,0 0-8 0,0 0 1 15,0 0 0-15,0 0 0 0,0 0-1 0,3-27 1 0,-3 27-1 16,8-10 1-16,-2 9-3 16,2-7 0-16,0 5 0 0,2-4 1 0,2 4-1 0,1-2 0 15,1 1 0-15,0 1 0 0,1 3-10 0,-1-4 0 0,2 4 0 16,-2 0 0-16,-1 4-1 0,0-3 1 16,1 2 0-16,-1 0 0 0,-1 2-4 0,1 2 1 0,0-1 0 15,-1 2 0-15,0-3 0 0,-1 1 0 0,1 2 0 0,1-3 0 16,0 4 1-16,1-6 1 0,0 2 0 15,2 0 0-15,-2-2-1 0,2 0 1 0,-1 0-1 0,2 0 1 16,-3-1-5-16,2-2 1 0,0 0-1 0,-2-2 1 0,1 1-1 16,-3-4 1-16,1 2-1 15,0 1 1-15,0-1 4 0,-4-3 0 0,1 3 0 0,-2-2 1 0,-1 2-1 16,1 0 0-16,0 1 0 0,-1-1 1 0,-1 0-3 16,0 1 0-16,-6 2 0 0,11 0 1 15,-11 0-1-15,8 8 0 0,-1-6 0 0,-7-2 1 0,8 9-5 0,-4-4 0 16,1 1 0-16,2 2 0 0,-3-2 0 0,1 2 0 15,-5-8 0-15,10 8 0 0,-4-5 3 0,2 1 0 16,-2-3 0-16,2-1 1 16,-1 0-1-16,1-1 1 0,1-3-1 0,1 1 1 15,-1-3-1-15,4-2 0 0,1 0 0 0,-3-3 1 0,5 0-1 0,-2-5 1 16,2 3-1-16,-2 2 1 0,1-1 6 0,-1-3 1 0,-1 4 0 16,-1 0 0-16,0 0-1 0,-3 3 1 15,-1 2-1-15,2 3 1 0,-4 1-6 0,0 2 1 16,-6 0-1-16,11 8 1 0,-11-8-1 0,10 11 1 0,-5 0-1 15,-2-3 1-15,3 6-4 0,1-3 0 0,-3 4 0 16,3-4 1-16,-3 0-1 0,1 2 0 0,0-1 0 16,0-2 1-16,-1-1 2 15,1-1 1-15,0 0-1 0,-5-8 1 0,8 6-1 0,-8-6 0 0,6 8 0 0,-6-8 1 16,0 0-1-16,8 0 0 16,-8 0 0-16,0 0 1 0,7-6-1 0,-7 6 0 15,3-5 0-15,-3 5 1 0,1-11-2 0,1 3 0 0,-4 2 0 0,1 1 1 0,-1-4-1 16,1 4 0-1,-1-3 0-15,2 8 1 0,0 0-1 0,0 0-939 0</inkml:trace>
  <inkml:trace contextRef="#ctx0" brushRef="#br0" timeOffset="10846.65">21763 5971 625 0,'0'0'0'0,"0"0"0"0,0 0 0 0,0 0 156 0,0 0 0 0,0 0 0 0,0 0 1 0,0 0-104 0,0 0 0 16,0 0 0-16,25 3 1 0,-25-3-1 0,12-3 0 16,-8 1 0-16,-4 2 1 0,11-11-26 0,-4 5 0 15,-2 1 0-15,1-2 0 0,-3 0-1 0,0-1 1 0,2 1 0 0,-2 3 0 0,0-3-21 16,1-1 0-16,-1 2 0 15,-2 1 1-15,-1-3-1 0,0 8 0 0,-1-9 0 0,1 9 1 0,-3-8-24 16,3 8 1-16,0 0 0 0,-8-6 0 16,8 6-1-16,-10 3 1 15,4 0 0-15,-1 0 0 0,-1 0 10 0,0 5 1 0,1 0-1 16,-6 3 1-16,0 3-1 0,0-3 1 16,-1 4 0-16,0 4 0 0,-2-2 1 0,0 2 0 0,0 3 0 15,0 0 1-15,1-3-1 0,0 4 0 0,3-1 0 16,-1 0 1-16,2-3 1 0,0 2 0 0,3-1 0 15,0 1 0-15,1-5 0 0,1 4 0 0,1-4 0 0,2 1 0 0,1-1-5 16,1-5 0-16,1 4 0 16,3-4 1-16,-1 3-1 0,1-6 1 0,2 3-1 15,-1-5 1-15,4 2-1 0,0 0 1 0,2-2-1 16,2-1 1-16,1 0-1 0,1-2 1 0,2 0 0 16,3 0 0-16,-4-3 3 0,1 0 0 0,-1 0 0 0,3-3 1 15,-2 0-1-15,0 0 0 0,-1-2 0 0,0-1 1 16,1 1 0-16,-5-3 0 0,3-1 0 0,-1 1 0 15,1-3 0-15,-1 0 0 0,-1-4 0 0,3 3 0 0,-3-6 2 16,0 4 0-16,2-2 0 0,-1-3 1 0,-1-3-1 16,1 0 0-16,0-2 0 0,-1 0 0 0,1-1 0 15,0-4 1-15,-1 3 0 0,0-5 0 0,-3 1-1 16,1 2 1-16,-2-1-1 0,-4 6 1 0,-1-3 0 16,-1 7 0-16,-2-3 0 0,-2 8 0 0,-4 3-1 0,0 0 1 15,-1 4 0-15,-1 3 0 0,-1 0-2 0,-1 0 1 16,1 2 0-16,-1 2 0 0,-1 2-1 0,0 2 1 15,-2 0-1-15,1-1 1 0,-1 5 0 0,-3-4 1 16,0 3 0-16,2 1 0 0,-2 0-1 0,0 3 1 0,0 3 0 16,1-3 0-16,-3 6-2 0,-1-4 1 15,2 5-1-15,-6 1 1 0,-5 3-1 0,28-22-1289 0</inkml:trace>
  <inkml:trace contextRef="#ctx0" brushRef="#br0" timeOffset="11305.81">21704 6301 478 0,'0'0'0'0,"0"0"0"0,0 0 0 0,0 0 119 0,35-11 1 0,-24 5-1 0,2 1 1 0,3-6-93 0,0 0 0 0,0 0 0 0,-2 0 1 0,5-3-1 0,-3-2 0 16,1 2 0-16,-2-1 1 0,-1 4-10 16,0-3 1-16,-3 3 0 0,2 3 0 0,0 0-1 0,-2 0 1 15,-2 5 0-15,1 0 0 0,-1 3-13 16,-1 3 0-16,0-1 0 0,2 7 1 0,-2 2-1 16,0 0 0-16,0 5 0 0,1 2 1 0,1 4-8 0,-1-3 1 15,1 3 0-15,-1 0 0 0,1 0-1 0,-2-1 1 16,1 1 0-16,1-3 0 0,-2-3 1 0,0 1 0 0,0-3 0 15,0-1 0-15,-2-2 0 0,0-3 0 0,2-2 0 16,-2-2 0-16,1 0 9 0,1 0 0 16,-2-1 0-16,2-6 0 0,-2 3-1 0,1-7 1 15,1 2 0-15,0-1 0 0,-2-5 1 0,2-5 0 16,0-1 0-16,-2-4 0 0,2-3-1 0,0 1 1 0,-3-6 0 0,1 2 0 0,1-1-25 16,0-1 0-16,-2 2 0 0,2-1 1 0,-1 1-1 15,-1 0 1-15,1 2-1 16,-1 3 1-16,1-7 38 0,-1 2 0 0,0-5 0 15,1 2 1-15,5-3-26 0,-11 33-1154 0</inkml:trace>
  <inkml:trace contextRef="#ctx0" brushRef="#br0" timeOffset="11515.99">22269 5500 422 0,'0'0'0'0,"0"0"0"0,0 0 0 0,2 27 105 16,-2-19 1-16,2 2-1 0,-2-2 1 0,1 3-64 15,-1-3 1-15,0-2-1 0,0-6 1 0,0 8-1 16,0-8 0-16,2 8 0 0,-2-8 1 0,0 0-32 16,0 0 0-16,0 0 0 0,6 6 0 0,-6-6-11 0,0 0-921 0</inkml:trace>
  <inkml:trace contextRef="#ctx0" brushRef="#br0" timeOffset="12957.93">22695 6382 392 0,'0'0'0'0,"0"0"0"0,0 0 0 16,0 0 49-16,0 0 1 0,0 0-1 0,0 0 1 15,0 0-1-15,0 0 0 0,27-14 0 0,-26 8 1 16,3-4-35-16,-4 1 1 0,1-2 0 0,1-1 0 0,-1 1-1 15,1 0 1-15,-2 0-1 0,0 0 1 0,0 0-1 16,0 0 1-16,0 0 0 0,0 0 0 16,0 3-1-16,0-3 1 0,0 4-1 0,0 0 1 0,-2 0-8 0,2 7 0 15,0-8 0-15,0 8 1 0,0 0-1 16,-4-4 0-16,4 4 0 0,-8 1 1 0,1 2-12 0,1 4 1 16,0 1-1-16,-1 3 1 0,-1-3-1 0,-1 6 1 15,1-3-1-15,0 6 1 0,0-1 3 0,0-2 0 16,2 4 0-16,-2 1 1 0,1-3-1 0,1 1 0 15,0-1 0-15,1 1 1 0,0-2-1 0,0 0 1 16,4-4-1-16,-4 1 1 0,4-1-1 0,-1 0 0 16,0 0 0-16,1-5 1 0,1 2-2 0,3 0 0 0,-3-8 0 15,3 11 1-15,-3-11-1 0,6 5 0 16,-6-5 0-16,10 3 1 0,-5-3-1 0,1 0 1 0,2-2-1 16,0 1 1-16,0-1-1 0,1-1 0 0,1-3 0 0,1 1 1 15,2-1 0-15,-2-2 1 0,2 3-1 0,-1-3 1 16,-1 2-1-16,1 1 1 0,-1 2-1 0,-3 0 1 15,1 3 8-15,-1 0 0 0,0 0 0 0,-2 3 1 0,-6-3-1 16,10 8 0-16,-7 0 0 0,0 0 0 0,0 1-14 16,1-1 1-16,-1 3 0 0,0-3 0 0,0 3-1 15,0-1 1-15,0-1 0 16,1 1 0-16,-3-3 11 0,2 1 1 0,1-1 0 0,-4-7 0 0,4 8-1 0,-4-8 1 16,7 6 0-16,-7-6 0 15,6 5-13-15,-6-5 0 0,10 0 0 0,-3 0 0 0,-2-3 0 0,3 1 0 16,2-4 0-16,-4 1 0 15,0-1 9-15,2-1 0 0,0-2 0 0,-1-2 1 0,-1 0-1 0,0-1 0 16,1 1 0-16,-3 0 1 16,0 0-4-16,-1-1 1 0,0 0-1 0,-1 3 1 15,-1 3-1-15,-2-1 0 0,1 3 0 0,0 4 1 0,-4-8-1 16,4 8 0-16,-8-4 0 0,2 0 1 0,0 2-1 0,-2 4 0 0,-2-2 0 16,1 1 0-16,-2 2 0 0,3-3 1 15,-3 4-1-15,-1-4 1 0,3 0-1 0,-1 1 0 0,1 1 0 16,1-1 1-16,2 3-3 15,6-4 1-15,-8 0 0 0,8 0 0 0,-7 3-1 16,7-3 1-16,0 0-1 0,0 0 1 0,0 0-1 0,8-3 1 0,-1 3-1 16,2-5 1-16,2 2-1 0,4-1 0 0,-1-2 0 0,3 1 1 0,-1-3 0 15,2 2 1-15,-1 1-1 0,1-3 1 16,-3 5-1-16,0 0 1 0,-1-2-1 0,-1 2 1 0,-2 3-1 16,0 0 1-16,-2 0 0 0,-1 2 0 0,-1 1-1 15,-1 0 1-15,-6-3-1 16,10 11 1-16,-10-11 1 0,6 11 1 0,-3-6-1 0,-1 5 1 0,-1-6-1 0,1 3 0 15,-2 1 0 1,0-1 1-16,0 1 2 0,0 2 1 0,-2-2-1 16,1-3 1-16,1 1-1 0,0-6 1 0,-3 8-1 15,3-8 1-15,0 0-3 0,-2 6 1 0,2-6-1 16,0 0 1-16,0 0-1 0,0 0 1 0,0 0-1 16,0 0 1-16,2-8-1 0,-1 2 1 0,1 0-1 15,1-2 1-15,2 0-1 0,-1-3 1 0,1 3-1 0,-2-3 1 0,4 3-1 16,-3-2 0-16,3 2 0 0,-2 2 1 0,1 1-1 15,-6 5 0-15,9-8 0 0,-9 8 0 0,10-6-2 0,-10 6 1 16,6 3 0-16,-6-3 0 16,0 0-1-16,8 5 1 0,-8-5-1 0,3 9 1 15,-1-1-1-15,-2-8 1 0,3 11-1 0,-1-6 1 16,-1 1-1-16,1-1 0 0,-2-5 0 0,5 10 1 16,-5-10-1-16,4 8 0 0,-4-8 0 0,7 0 0 0,-7 0 0 15,9 0 0-15,-9 0 0 0,11-5 0 0,-6 2-2 16,3-5 1-16,2 1 0 0,-1 0 0 0,1-5-1 15,-1 1 1-15,1-3-1 0,1-2 1 0,-2 4-1 0,-1-1 1 16,2-1-1-16,-2-1 1 0,0 3-1 0,0 2 0 16,-4 2 0-16,3 5 1 0,-1-2-3 15,-6 5 1-15,10 0-1 0,-10 0 1 0,8 5-1 0,-4 2 1 16,0 0 0-16,-1 5 0 0,0-1-2 0,0 3 0 16,0 2 0-16,0-2 0 0,1 2 0 0,-1 1 0 15,0-3 0-15,-1 2 0 0,-1-1 1 0,1-1 0 16,-1-2 0-16,-1 1 0 0,0-2 0 0,0 2 0 0,0-4 0 15,0 1 0-15,0-1 1 0,-1 2 0 0,1-3 0 16,0-1 1-16,0 1-1 0,0-8 0 0,1 8 0 16,-1-8 1-16,7 3-1 0,-7-3 1 0,6 0-1 15,-6 0 1-15,8-8-1 0,-2 5 1 0,1-7 0 16,1 2 0-16,-2-3 0 0,2-2 0 0,1 1 0 0,1-1 0 16,-1-1 0-16,-1-2 0 0,2 2 0 0,-1 0 0 15,1-2-1-15,-2 1 1 0,1-2 0 0,1 1 0 16,-1 2-1-16,-1-2 1 0,2 2 0 0,-2-4 0 15,1 3 15-15,1 0 1 0,-2 1-1 0,0-2 1 0,0-1-1 16,0 1 0-16,0 2 0 16,1-4 1-16,1 3-19 0,-1-3 1 0,1 2-1 0,-4 2 1 15,8-16 2-15,-14 30-1233 0</inkml:trace>
  <inkml:trace contextRef="#ctx0" brushRef="#br0" timeOffset="13416.65">21923 6829 412 0,'0'0'0'0,"0"0"0"0,0 0 0 0,0 0 110 0,0 0 0 0,0 0 0 0,0 0 1 0,0 0-1 0,26 8 0 0,-18-8 0 0,3 0 1 0,2 0-77 0,2-4 1 15,3 3 0-15,-1-2 0 0,4 0-1 0,1-5 1 16,0 1 0-16,4 3 0 0,1-4-8 0,-3 1 1 15,3-4-1-15,1 3 1 0,4-1-1 0,-2-1 0 16,7 4 0-16,4-2 1 0,5 0-10 0,9-1 0 16,1 1 0-16,6 0 1 0,1-3-1 0,6 1 0 0,-6 2 0 15,-2 4 0 1,-4-3-12-16,-8 2 0 0,-5 2 0 0,-7 3 1 16,-4 0-1-16,-6-3 0 0,-1 0 0 0,-6 1 0 0,-4-1-2 15,-2-2 1-15,-2-1 0 0,-3 0 0 0,-34-5-5 0,25 11-1503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07:14:43.8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13064 13561 529 0,'0'0'0'0,"0"0"0"0,0 0 0 0,0 0 132 0,0 0 0 0,0 0 0 0,-27 5 1 0,27-5-87 0,-8-2 1 0,8 2 0 0,0 0 0 15,-5-2-1-15,5 2 1 0,0 0-1 0,0 0 1 16,-3-6-17-16,3 6 0 0,0 0 0 15,8-8 0-15,-8 8 0 0,9-5 0 0,-1 2 0 0,-2 0 0 0,2 1-25 16,2-1 0-16,1 2 0 0,2-1 1 0,-2 2-1 16,0 0 0-16,0 2 0 0,2-2 0 0,-2 1-13 15,3 1 0-15,-3 1 0 0,0-1 0 0,0 1 0 16,2 0 0-16,-2 0 0 0,0 0 1 16,-1 0 10-16,3 1 0 0,-2 0 0 0,1 1 1 15,0 0-1-15,0 0 0 0,3-2 0 0,-4 2 0 16,3-1 0-16,0 1 1 0,2 1-1 0,0-1 1 0,1 0-1 0,-2-2 1 15,4 2-1-15,-3 0 1 0,1-1 2 16,2 1 1-16,0-2 0 0,2 2 0 0,-2 0-1 0,2-1 1 16,-1-2 0-16,-1 1 0 0,3-1-1 0,1 3 1 15,-1-4-1-15,0 2 1 0,-3-1-1 0,7 3 1 0,-3-4-1 16,3 2 1-16,-1 1 0 0,-3-1 1 0,5 1 0 16,-1 3 0-16,1-2-1 0,1 1 1 0,3-1-1 15,0 3 1-15,-1-2-2 0,1-1 1 0,0-1-1 16,1 3 1-16,-2-3-1 0,-1 1 0 0,1-2 0 0,0 2 1 15,0 0-24-15,0-2 1 0,1 0 0 0,0 0 0 16,1 1-1-16,0-1 1 0,-2-2 0 0,3-1 0 16,-2-1 13-16,0-1 0 0,1 1 0 15,1-3 0-15,1 0 0 0,-4-1 0 0,2 3 0 0,-1-2 0 0,-2-1 27 16,0 0 1-16,-2 2-1 0,-4 0 1 16,1-2-1-16,-3 3 1 0,-1-1-1 15,-4 2 1-15,2 1-11 0,-6-2 0 0,1 2 0 16,-2 0 1-16,-3 0-1 0,-8 0 0 0,0 0 0 15,0 0 1-15,0 6 1 0,0-6 0 0,-6 7 0 16,6-7 0-16,-3 6-1 0,3-6 1 0,-2 8 0 0,2-8 0 0,5 8-1 16,-5-8 0-16,5 6 0 0,-5-6 1 0,4 7-1 0,-4-7 0 15,5 6 0-15,-5-6 1 0,0 0-5 16,5 3 0-16,-5-3 0 0,0 0 1 0,0 0-1 0,0 0 0 16,6 3 0-16,-6-3 1 0,0 0-3 0,0 0 1 15,0 0-1-15,0-6 1 0,0 6-1 0,0 0 0 16,0-8 0-16,0 8 1 0,-3-6 0 0,3 6 0 0,0 0 0 15,-3-7 0-15,3 7-1 16,0 0 1-16,0-6 0 0,0 6 0 0,0 0-8 0,-5-8 1 0,5 8 0 0,0 0 0 16,-5-6-1-16,5 6 1 0,0 0 0 0,-3-7 0 15,3 7-9-15,0 0 1 0,0 0-1 0,-1-4 1 0,1 4-1 16,0 0 1-16,0 0-1 0,0 0 1 0,0 0-6 16,6-2 0-1,-6 2 0-15,0 0 0 0,8 0 0 0,-8 0 0 16,0 0 0-16,6 2 1 0,-6-2 16 15,11 3 1-15,-11-3 0 0,7 3 0 0,-7-3-1 0,8 3 1 16,-8-3 0-16,9 5 0 0,-9-5-7 0,7 6 0 0,-7-6 0 16,6 2 1-16,-6-2-1 0,0 0 0 15,8 9 0-15,-8-9 0 0,0 5-52 0,0-5 1 0,1 6-1 0,-1-6 1 16,0 10-1-16,0-10 1 0,2 9 0 16,-2-9 0-16,0 10 42 0,0-10 0 0,0 6 0 15,0-6 0-15,3 10 0 0,-3-10 0 0,5 9 0 16,-5-9 0-16,2 8 10 0,-2-8 0 0,3 10 0 15,-3-10 1-15,6 9-1 0,-4-3 0 0,1 1 0 16,-3-7 1-16,6 11 4 0,-3-6 1 0,-1 3 0 16,1-1 0-16,0 3-1 0,-3 1 1 0,2 2-1 15,-2-2 1-15,0 1 3 0,0 4 0 0,0 2 0 0,0 2 1 16,0-1-1-16,0 7 0 0,0-3 0 0,0 3 1 16,-2 2-2-16,2 1 0 0,0-1 0 0,0 2 0 15,0 0-1-15,0 0 1 0,-3 4 0 0,3 0 0 0,-3 6-1 16,1 1 1-16,1 5 0 0,-1 0 0 0,2 2-1 15,-3 1 1-15,0-2-1 0,1 1 1 0,1 1-1 16,-1-2 0-16,2 1 0 0,-3-1 0 0,1-1 0 16,2 2 0-16,2-4 0 0,1 0 0 0,-1 1-2 0,1-4 1 15,3 8 0-15,-1-5 0 0,3-6-1 0,1 0 1 16,-4-3-1-16,3-2 1 0,0 1-2 0,-2-9 0 16,1 2 0-16,1-3 0 0,-5 1 0 0,0-3 0 15,2 0 0-15,-4-1 0 0,1-1 1 16,0-1 0-16,-1-1 0 0,1-2 0 0,1-1-1 0,-3 1 1 0,0-1 0 15,1-3 0-15,-1-1-3 0,0 2 0 0,0 1 0 16,0-3 0-16,0 2 0 0,-1 1 0 0,1-3 0 16,0-3 0-16,0 0 1 0,-3 2 0 0,1-1 0 15,1 1 0-15,-1-1-1 0,0 1 1 0,1 1 0 16,-2 1 0-16,-1 1-24 0,3 1 0 0,-2 2 0 16,-2-3 0-16,0 3 0 0,4 1 0 0,-6-1 0 15,4 0 0-15,-2-2 40 0,1 3 0 0,0-2 0 16,0-1 0-16,2-1-1 0,0-2 1 0,-1 0 0 0,3-2 0 15,-3 2-15-15,1-3 0 0,2 2 0 0,-1-2 1 16,2 0-1-16,-1-2 0 0,0 2 0 0,2-2 0 16,-2 0-30-16,3 1 1 0,-3-7 0 0,3 9 0 0,-3-9-1 15,2 8 1-15,-2-8 0 0,2 7 0 0,-2-7 53 16,0 0 0-16,0 0 0 0,4 6 0 0,-4-6-1 16,0 0 1-16,0 0 0 0,0 0 0 0,0 0-25 0,0 0 1 15,0 0 0-15,-8-8 0 0,8 8-5 0,0 0-2004 16</inkml:trace>
  <inkml:trace contextRef="#ctx0" brushRef="#br0" timeOffset="12412.28">19156 17300 693 0,'0'0'0'0,"0"0"0"0,0 0 0 0,0 0 173 0,0 0 0 0,0 0 0 0,0 0 0 0,0 0-136 0,0 0 0 0,19-23 0 0,-19 23 1 0,12-10-1 0,-11 4 0 0,9 0 0 0,-6 1 0 16,3-2-14-16,-1 1 1 0,-6 6-1 0,11-11 1 16,-11 11-1-16,11-8 0 0,-11 8 0 0,10-8 1 15,-4 3-15-15,1 2 0 16,-7 3 0-16,11-9 1 0,-5 6-1 15,0-1 0-15,1 1 0 0,1 0 1 0,-2 2-10 0,0-1 1 16,2 2-1-16,2-2 1 0,-4 4-1 0,2-2 1 16,2 3-1-16,-1-1 1 0,2 1-4 0,0 0 0 0,0 0 0 15,1 2 0-15,-1 0 0 0,-2-1 0 0,2 1 0 16,-1 0 0-16,1 1 4 0,0 1 0 0,0 1 0 0,-3-1 0 16,2 1-1-16,-2 2 1 15,0-1 0-15,3 2 0 0,-5 1-1 0,0-1 0 0,-1 1 0 16,0 1 0-16,-4 0 0 0,3-1 0 0,-1 1 0 15,0 0 0-15,-3-1 1 0,0 1 1 16,-3 1-1-16,1-1 1 0,-1 0-1 0,0-2 0 0,-2 1 0 16,0 1 1-16,-1 0-2 0,1-1 1 0,-1-2-1 15,0-2 1-15,-1 0-1 0,2 0 0 0,-1-1 0 16,1 0 1-16,5-7-1 0,-9 8 0 0,9-8 0 16,-7 6 1-16,7-6-1 0,0 0 0 0,-6 5 0 15,6-5 1-15,0 0-3 0,0 0 1 0,0 0-1 0,0-7 1 16,0 1-1-16,3 0 1 0,0-1 0 0,2 0 0 15,2-5 0-15,0 3 1 0,1-4 0 0,0 1 0 16,0-3-1-16,3 0 1 0,-1 0 0 0,-1-1 0 0,3 1-1 16,-1-1 1-16,-2 0 0 0,4 3 0 0,-2-3-1 15,2 2 1-15,-2 0 0 0,0 1 0 0,0 1 0 16,-1 2 0-16,-2-1 0 0,1 0 0 0,-1 3 0 0,2 0 0 16,-3 0 0-16,1 2 0 0,2 0 0 0,-2-1 0 15,0 4 0-15,1 1 0 0,-1-1 0 0,0 2 0 16,2-1 0-16,-1 2 0 0,-1-1-3 0,2 2 0 15,-1-1 0-15,-2 3 0 0,1 0 0 0,-1-1 0 16,0 1 0-16,-1 0 1 0,-6-3 3 0,10 11 0 0,-7-4 0 16,0 1 0-16,2 0-1 0,-5-2 1 0,0 2 0 15,0 1 0-15,0 1 0 0,-3-1 0 16,1 2 0-16,-1 1 1 0,0 0-1 0,0-1 0 0,-2 2 0 16,2-4 1-16,-2 3-1 0,0-3 1 0,3 1 0 15,-2-3 0-15,1 0-1 0,-1-1 1 0,4-6-1 16,-3 10 1-16,3-10 1 0,-3 8 1 0,3-8 0 15,0 0 0-15,0 0-1 0,-3 4 1 0,3-4-1 0,0 0 1 16,0 0 5-16,0 0 0 0,0 0 0 0,0 0 1 16,0 0-1-16,6-4 0 0,-6 4 0 0,0 0 1 15,5-7-1-15,-5 7 0 0,0 0 0 0,6-6 1 0,-6 6-1 16,7-3 0-16,-7 3 0 0,0 0 1 0,8-3-2 16,-8 3 1-16,0 0 0 0,8 0 0 0,-8 0-1 15,6 1 1-15,-6-1-1 0,8 3 1 0,-8-3-2 16,8 3 0-16,-8-3 0 0,8 5 0 0,-8-5 0 15,9 7 0-15,-9-7 0 0,8 4 0 0,-8-4-36 0,6 7 0 16,-6-7 0-16,5 6 1 0,-5-6-1 0,3 6 1 16,-3-6-1-16,0 0 1 0,2 8 49 0,-2-8 0 15,-2 8 0-15,2-8 1 0,-4 8-1 0,4-8 0 16,-5 11 0-16,0-5 0 0,0 1-24 16,1-1 0-16,-1-1 0 0,-1 1 1 0,-1 1-1 15,2-1 1-15,1 0-1 0,-1 1 1 0,5-7-20 0,-10 9 0 16,10-9 0-16,-4 8 0 0,4-8 0 0,0 0 0 15,0 0 0-15,0 0 1 0,0 0 34 0,0 0 1 16,0 0-1-16,0 0 1 0,0 0-14 0,0 0-1529 0</inkml:trace>
  <inkml:trace contextRef="#ctx0" brushRef="#br0" timeOffset="13247.61">20234 16920 336 0,'0'0'0'0,"0"0"0"0,0 0 0 0,0 0 129 0,0 0 1 0,0 0 0 0,0 0 0 0,0 0-1 0,0 0 1 0,0 0 0 0,0 0 0 0,0 0-93 31,13 24 0-31,-11-17 0 0,-1-1 0 0,2 2-1 0,0 0 1 0,1 0 0 0,0 0 0 0,0 1-11 32,-1 1 0-32,2-1 0 0,-4 2 0 0,2 2-1 15,0-1 1-15,1 3 0 0,-1-1 0 0,-2 3-5 0,3 1 0 16,-1-1 0-16,-3 1 0 0,0 2 0 0,0 2 0 16,0 1 0-16,0 0 0 0,-3 3-15 0,-1 1 0 15,0-2 0-15,-1 3 1 0,-1 1-1 0,-2 1 0 16,0 0 0-16,1 0 1 0,-2 3-2 0,1 1 0 15,-2-1 0-15,4-1 1 0,-2-6-1 0,0 1 0 16,2-3 0-16,-1-3 0 0,1-5-1 0,0-5 1 0,3-2 0 16,-1-3 0-16,4-6-1 0,-4 8 1 0,4-8-1 15,-5 5 1-15,5-5-3 0,0 0 1 0,0 0 0 16,0 0 0-16,0 0-1 0,0 0 1 0,0 0-1 16,0 0 1-16,6-8-1 0,-3 2 1 0,1-4-1 15,2-1 1-15,2 0-1 0,0-1 0 0,0-4 0 16,1 3 1-16,2-3 3 0,-1-1 0 0,1-1 0 0,0 3 1 15,-1-3-1-15,1 1 0 0,0 1 0 0,2 0 1 16,-2 2-3-16,0 1 1 0,0 0-1 0,0 2 1 16,0 3-1-16,0 1 0 0,0 0 0 0,0 2 1 0,4 2 0 15,-4 3 1-15,2-1 0 0,-1 1 0 16,-1 0-1-16,2 1 1 0,-3-1 0 0,-1 3 0 16,1 1-8-16,-4-1 1 0,2 2 0 0,0-1 0 0,-2 1 0 15,-1 3 0-15,0-2 0 0,-2 1 0 0,0-1-2 0,0 2 1 16,-3 0-1-16,0 0 1 0,-1 0-1 15,-3 1 1-15,1 2-1 0,-1 0 1 0,-3 0-5 16,1-1 1-16,-4 1-1 0,1-2 1 0,-2 4-1 0,-4 0 1 16,0-2-1-16,-1 2 1 0,-3-2 1 0,-2-2 0 15,2 2 0-15,0 0 1 0,0-1-1 0,0-1 1 0,3-1-1 16,-2 0 1-16,3 0-1 0,0-3 1 16,3-2-1-16,-3-1 1 0,3-1-1 0,-1-1 1 0,0-1 0 15,-1-1 0-15,0 2-1 0,2-3 1 0,-3-2 0 16,0-1 0-16,-10-2 4 0,25 8-1630 0</inkml:trace>
  <inkml:trace contextRef="#ctx0" brushRef="#br0" timeOffset="14125.37">20688 17183 196 0,'0'0'0'0,"0"0"0"0,27-6 0 0,-14 0 144 0,3-1 1 0,1 1-1 0,1 0 1 0,2-1-1 0,-1-1 0 0,1 2 0 0,-3-2 1 0,-1 2-123 0,0-2 0 15,-4 2 0-15,0 1 1 0,-5 0-1 0,1 0 0 0,-1 2 0 16,-7 3 0-16,8-6-8 0,-8 6 0 0,6-7 0 16,-6 7 1-16,2-11-1 0,-2 5 0 0,-2 0 0 15,0-4 0-15,-1-1-10 0,0-3 1 0,-3 0-1 0,-2-5 1 16,-3-2-1-16,0-3 0 0,-5 1 0 0,-3-6 1 16,0-1-4-16,-4 3 0 0,-2-3 0 0,-2-3 1 0,-3-2-1 15,-3-2 0-15,-7 1 0 0,0 3 1 16,0-2-1-16,-4 5 0 0,-4 1 0 0,1 4 1 0,-2 5-1 15,-1 2 0-15,1 2 0 16,1 5 1-16,1 2 0 0,-1 2 0 0,4 6 0 16,-4 4 0-16,1 2 0 0,-3 3 0 0,0 3 0 0,-1 1 0 15,-2 6-3-15,-1-1 0 0,-15 9 0 0,15-4 1 16,-5 0-1-16,2 2 1 0,-5 1-1 0,5 0 1 0,1 4-7 0,5 1 0 16,0 0 0-1,2 3 0-15,3 2 0 0,-1 0 0 0,8 0 0 16,-2 3 0-16,8-4 12 0,4 3 1 0,5-1-1 15,2-2 1-15,5-3-1 0,2 2 0 0,1 2 0 0,2 3 1 0,-3 3-6 16,1-1 1-16,0 1-1 0,-1 4 1 0,-1-3-1 16,4 1 0-16,1 0 0 0,-4 0 1 15,7-4-11-15,-1 1 1 0,7-1-1 0,2 1 1 16,2-1-1-16,4-2 1 0,9-1 0 0,-1-2 0 0,5 0 11 0,2 1 1 16,4-3 0-16,0 1 0 15,4-1-1-15,3-1 1 0,1-2 0 0,2 3 0 16,3-5 3-16,-1-2 1 0,1-1-1 0,8-4 1 0,3-1-1 15,2 0 1-15,3-3-1 0,3-2 1 0,2-1 2 16,-1-4 1-16,1-1 0 0,1 0 0 0,4-3-1 16,-1-3 1-16,-1-1 0 0,-5-2 0 0,2-3 0 15,-3 1 0-15,1 0 0 0,0-2 1 0,5 2-1 0,-3-3 0 16,-2 3 0-16,-3-4 1 0,0-1-3 0,0-1 1 16,-2-1 0-16,0-2 0 0,2-2-1 0,-1-1 1 15,-6-2 0-15,-4-4 0 0,-5 1-29 0,-3-4 0 16,-1-5 0-16,-1 1 1 0,-3-2-1 0,0-3 1 15,-3-1-1-15,-1-4 1 0,-4 5 50 0,-1-3 1 16,-4 2 0-16,1 0 0 0,-11 0-1 0,0 0 1 0,-4-3 0 16,-3 1 0-16,-3-2-63 0,0 0 0 0,-7-2 0 15,-1-4 1-15,-3-2-1 0,-4-8 1 0,-1-1-1 16,-8-9 1-16,-5-7 79 0,-10-7 1 0,-3 1-1 16,-2-1 1-16,-1 2-1 0,0-3 1 0,1 0-1 15,1-2 1-15,0 2-33 0,-2 0 1 0,4 5-1 16,-3-1 1-16,47 75-18 0,0 0-1683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1754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25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5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customXml" Target="../ink/ink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png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0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28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0.png"/><Relationship Id="rId5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25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1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5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9.png"/><Relationship Id="rId7" Type="http://schemas.openxmlformats.org/officeDocument/2006/relationships/image" Target="../media/image5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oleObject" Target="../embeddings/oleObject10.bin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61.png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66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customXml" Target="../ink/ink10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5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2.png"/><Relationship Id="rId7" Type="http://schemas.openxmlformats.org/officeDocument/2006/relationships/image" Target="NUL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customXml" Target="../ink/ink11.xml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800.png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gif"/><Relationship Id="rId4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Extended Surfaces for Better Thermal Management of Chip on Board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35025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Shape Evolution of Heat Exchanging Surfaces… </a:t>
            </a:r>
            <a:endParaRPr lang="en-US" altLang="en-US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2BF-9C3B-A4B7-D117-A3B445D7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324600" cy="1143000"/>
          </a:xfrm>
        </p:spPr>
        <p:txBody>
          <a:bodyPr/>
          <a:lstStyle/>
          <a:p>
            <a:r>
              <a:rPr lang="en-US" sz="2800" dirty="0"/>
              <a:t>Forced Convection Cooling of Chips Using Air</a:t>
            </a:r>
            <a:endParaRPr lang="en-IN" sz="2800" dirty="0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5C84A539-C0FB-1750-AD2D-F56B38DB85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71757874-F020-5C88-B328-414BC52E9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2904FE2A-AF33-0D7B-F6F5-3D97A3C5D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EC8533D9-206B-5148-706A-DCEF52C46D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9">
                  <a:extLst>
                    <a:ext uri="{FF2B5EF4-FFF2-40B4-BE49-F238E27FC236}">
                      <a16:creationId xmlns:a16="http://schemas.microsoft.com/office/drawing/2014/main" id="{89BD0601-51A3-A47C-7E68-BA993E0F6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85480305-9FEE-276D-F457-66AAD36DD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1" name="Group 11">
                <a:extLst>
                  <a:ext uri="{FF2B5EF4-FFF2-40B4-BE49-F238E27FC236}">
                    <a16:creationId xmlns:a16="http://schemas.microsoft.com/office/drawing/2014/main" id="{E41D3114-CB0F-BB9F-63BC-C03E26695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2">
                  <a:extLst>
                    <a:ext uri="{FF2B5EF4-FFF2-40B4-BE49-F238E27FC236}">
                      <a16:creationId xmlns:a16="http://schemas.microsoft.com/office/drawing/2014/main" id="{D455B416-57B3-A863-35E0-F413840CB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71AE3A58-B4D2-2A8A-4373-AB619E5203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2" name="Group 14">
                <a:extLst>
                  <a:ext uri="{FF2B5EF4-FFF2-40B4-BE49-F238E27FC236}">
                    <a16:creationId xmlns:a16="http://schemas.microsoft.com/office/drawing/2014/main" id="{B9BA55C9-9FA9-3FF2-4F02-5FAE6F3916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B667ED82-7F54-E198-3FA4-2FE1FEA5F8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03FF1670-9C21-073A-844C-E9F61AC7D9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EA0BF33E-400B-BEDF-9423-6092D5184C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D533AC75-E262-7139-C880-0C702D5E5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C12D4617-B78B-8A3C-2D82-792550CBE1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E0FFD1-3EE5-9283-D0F1-71F71C274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9EA06DA-A907-CACA-83F3-319B43A76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313" y="1139296"/>
            <a:ext cx="8049915" cy="527737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7862EC-A12F-3890-E694-6242660C41B2}"/>
              </a:ext>
            </a:extLst>
          </p:cNvPr>
          <p:cNvSpPr txBox="1"/>
          <p:nvPr/>
        </p:nvSpPr>
        <p:spPr>
          <a:xfrm>
            <a:off x="1447800" y="2971800"/>
            <a:ext cx="67818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High Power Chips have low surface to volume ratio </a:t>
            </a:r>
            <a:r>
              <a:rPr lang="en-US" sz="3200" dirty="0" err="1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w.r.t.</a:t>
            </a:r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 ideal requirement!?!?!?</a:t>
            </a:r>
          </a:p>
        </p:txBody>
      </p:sp>
    </p:spTree>
    <p:extLst>
      <p:ext uri="{BB962C8B-B14F-4D97-AF65-F5344CB8AC3E}">
        <p14:creationId xmlns:p14="http://schemas.microsoft.com/office/powerpoint/2010/main" val="4304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3456513D-1775-99DC-EDC4-A6E5704EF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152400"/>
            <a:ext cx="7239000" cy="860290"/>
          </a:xfrm>
        </p:spPr>
        <p:txBody>
          <a:bodyPr/>
          <a:lstStyle/>
          <a:p>
            <a:r>
              <a:rPr lang="en-US" altLang="en-US" sz="2800" dirty="0"/>
              <a:t>Clues from Nature: Bio-inspired Thermal Management</a:t>
            </a:r>
          </a:p>
        </p:txBody>
      </p:sp>
      <p:graphicFrame>
        <p:nvGraphicFramePr>
          <p:cNvPr id="450565" name="Object 5">
            <a:extLst>
              <a:ext uri="{FF2B5EF4-FFF2-40B4-BE49-F238E27FC236}">
                <a16:creationId xmlns:a16="http://schemas.microsoft.com/office/drawing/2014/main" id="{6EF9874E-37B5-32E1-D4B7-1385A18D76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524000"/>
          <a:ext cx="375126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257740" imgH="2476190" progId="Paint.Picture">
                  <p:embed/>
                </p:oleObj>
              </mc:Choice>
              <mc:Fallback>
                <p:oleObj name="Bitmap Image" r:id="rId2" imgW="2257740" imgH="2476190" progId="Paint.Picture">
                  <p:embed/>
                  <p:pic>
                    <p:nvPicPr>
                      <p:cNvPr id="450565" name="Object 5">
                        <a:extLst>
                          <a:ext uri="{FF2B5EF4-FFF2-40B4-BE49-F238E27FC236}">
                            <a16:creationId xmlns:a16="http://schemas.microsoft.com/office/drawing/2014/main" id="{6EF9874E-37B5-32E1-D4B7-1385A18D76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0"/>
                        <a:ext cx="375126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66" name="Text Box 6">
            <a:extLst>
              <a:ext uri="{FF2B5EF4-FFF2-40B4-BE49-F238E27FC236}">
                <a16:creationId xmlns:a16="http://schemas.microsoft.com/office/drawing/2014/main" id="{C24AB9B0-3AB5-7B66-B642-0EDE0B2F2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927600"/>
            <a:ext cx="3544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rgbClr val="FF0000"/>
                </a:solidFill>
              </a:rPr>
              <a:t>Body to gain or loose heat</a:t>
            </a:r>
          </a:p>
        </p:txBody>
      </p:sp>
      <p:sp>
        <p:nvSpPr>
          <p:cNvPr id="450567" name="Text Box 7">
            <a:extLst>
              <a:ext uri="{FF2B5EF4-FFF2-40B4-BE49-F238E27FC236}">
                <a16:creationId xmlns:a16="http://schemas.microsoft.com/office/drawing/2014/main" id="{C2B14E46-4873-069C-CB61-7AD714874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1870075"/>
            <a:ext cx="2289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Extended surface</a:t>
            </a:r>
          </a:p>
        </p:txBody>
      </p:sp>
      <p:sp>
        <p:nvSpPr>
          <p:cNvPr id="450568" name="Line 8">
            <a:extLst>
              <a:ext uri="{FF2B5EF4-FFF2-40B4-BE49-F238E27FC236}">
                <a16:creationId xmlns:a16="http://schemas.microsoft.com/office/drawing/2014/main" id="{7CA6201B-B68C-E634-413B-F0F9B9386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0" y="22098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450579" name="Group 19">
            <a:extLst>
              <a:ext uri="{FF2B5EF4-FFF2-40B4-BE49-F238E27FC236}">
                <a16:creationId xmlns:a16="http://schemas.microsoft.com/office/drawing/2014/main" id="{EE634B07-EB49-E978-9DD6-0EB77431CD40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295400"/>
            <a:ext cx="3886200" cy="1600200"/>
            <a:chOff x="960" y="816"/>
            <a:chExt cx="2448" cy="1008"/>
          </a:xfrm>
        </p:grpSpPr>
        <p:sp>
          <p:nvSpPr>
            <p:cNvPr id="450574" name="AutoShape 14">
              <a:extLst>
                <a:ext uri="{FF2B5EF4-FFF2-40B4-BE49-F238E27FC236}">
                  <a16:creationId xmlns:a16="http://schemas.microsoft.com/office/drawing/2014/main" id="{20CDE986-F046-B2B7-83FA-5D32CF64AE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80958">
              <a:off x="3000" y="1416"/>
              <a:ext cx="624" cy="192"/>
            </a:xfrm>
            <a:prstGeom prst="leftRightArrow">
              <a:avLst>
                <a:gd name="adj1" fmla="val 50000"/>
                <a:gd name="adj2" fmla="val 65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50576" name="Text Box 16">
              <a:extLst>
                <a:ext uri="{FF2B5EF4-FFF2-40B4-BE49-F238E27FC236}">
                  <a16:creationId xmlns:a16="http://schemas.microsoft.com/office/drawing/2014/main" id="{C064C0FB-32F2-504B-6FBC-D26D83767B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16"/>
              <a:ext cx="2400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400"/>
                <a:t>Continuous Convection or Radiation heat transfer to/from fin surface</a:t>
              </a:r>
            </a:p>
          </p:txBody>
        </p:sp>
      </p:grpSp>
      <p:grpSp>
        <p:nvGrpSpPr>
          <p:cNvPr id="450580" name="Group 20">
            <a:extLst>
              <a:ext uri="{FF2B5EF4-FFF2-40B4-BE49-F238E27FC236}">
                <a16:creationId xmlns:a16="http://schemas.microsoft.com/office/drawing/2014/main" id="{E433D963-C198-73BF-B1FC-0B5BE98C0BA1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3276600"/>
            <a:ext cx="3352800" cy="1279525"/>
            <a:chOff x="2448" y="2064"/>
            <a:chExt cx="2112" cy="806"/>
          </a:xfrm>
        </p:grpSpPr>
        <p:sp>
          <p:nvSpPr>
            <p:cNvPr id="450575" name="AutoShape 15">
              <a:extLst>
                <a:ext uri="{FF2B5EF4-FFF2-40B4-BE49-F238E27FC236}">
                  <a16:creationId xmlns:a16="http://schemas.microsoft.com/office/drawing/2014/main" id="{9C524EAB-5F94-01BE-49ED-84AAB0E7F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064"/>
              <a:ext cx="192" cy="624"/>
            </a:xfrm>
            <a:prstGeom prst="upDownArrow">
              <a:avLst>
                <a:gd name="adj1" fmla="val 50000"/>
                <a:gd name="adj2" fmla="val 6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50577" name="Text Box 17">
              <a:extLst>
                <a:ext uri="{FF2B5EF4-FFF2-40B4-BE49-F238E27FC236}">
                  <a16:creationId xmlns:a16="http://schemas.microsoft.com/office/drawing/2014/main" id="{09586B07-0C17-1F51-1554-2B045CBE28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352"/>
              <a:ext cx="211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400" b="1">
                  <a:solidFill>
                    <a:srgbClr val="FF6600"/>
                  </a:solidFill>
                </a:rPr>
                <a:t>Conduction heat transfer to /from body.</a:t>
              </a:r>
            </a:p>
          </p:txBody>
        </p:sp>
      </p:grpSp>
      <p:sp>
        <p:nvSpPr>
          <p:cNvPr id="450578" name="Text Box 18">
            <a:extLst>
              <a:ext uri="{FF2B5EF4-FFF2-40B4-BE49-F238E27FC236}">
                <a16:creationId xmlns:a16="http://schemas.microsoft.com/office/drawing/2014/main" id="{8B7D505E-D8E9-DB94-3CA0-AA6CB50E3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98" y="5753400"/>
            <a:ext cx="8001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/>
              <a:t>Conduction through the fin is strengthened or weakened by continuous convection or radiation from/to fin surface.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D6B85327-B95B-50BD-77A8-44BE58F7B4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01CAA19F-1E9A-2AFA-5330-D086FB783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721EC0D-C0B2-CEC4-51D5-CE129085CB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5FD35E6-4E6E-C07E-B702-B82B9C9F4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AED2C5A7-7BC9-FB50-2C5B-DC3E8023E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D397C95-78FA-79EA-BC71-555B93817E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45DC94-B0DC-09F6-FED9-1BCD97CA61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9F9CB6-8BE5-1F5A-82A3-A5FF9C3CC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24375CA-BAA6-CB9E-B32E-76BC013BB7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3B1882C6-464D-FFC0-47EA-6050F5108B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600203D-C07F-E522-BCB5-54EB1B8F9E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962FC2B-FD3D-4821-8DF4-9AB3ED1191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6C317A3-E1EC-E8A5-43DF-A464D5654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225736D7-5D50-4436-06C9-806336463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1D4DC7B-6452-F1F3-A852-56C2BF19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700A54C-60F9-93E5-9463-06B2CA1A4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9BB6E34-F4D3-DC19-3A7C-E40E23F99F7D}"/>
              </a:ext>
            </a:extLst>
          </p:cNvPr>
          <p:cNvSpPr txBox="1"/>
          <p:nvPr/>
        </p:nvSpPr>
        <p:spPr>
          <a:xfrm>
            <a:off x="304800" y="3066871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Higher ratio of Convection area to Conduction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3835B06-EAD6-B1BE-385F-7D86CD188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>
            <a:extLst>
              <a:ext uri="{FF2B5EF4-FFF2-40B4-BE49-F238E27FC236}">
                <a16:creationId xmlns:a16="http://schemas.microsoft.com/office/drawing/2014/main" id="{E4EC3DB3-66D9-5C2E-86FE-6FBBC46624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Mathematical Ideas are More Natural</a:t>
            </a:r>
          </a:p>
        </p:txBody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1432FAD5-246D-6F22-490F-03E808080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606" y="1514377"/>
            <a:ext cx="8458200" cy="424416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Reptiles, mammals and birds like high steady body temperatures.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They have sophisticated ways to manage flows of heat between their bodies and the environment.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Body shape enters the physics of body cooling.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It also helps to explain the odd appendages like crests and sails that decorated extinct reptiles like </a:t>
            </a:r>
            <a:r>
              <a:rPr lang="en-US" altLang="en-US" sz="2400" i="1" dirty="0"/>
              <a:t>Stegosaurus</a:t>
            </a:r>
            <a:r>
              <a:rPr lang="en-US" altLang="en-US" sz="2400" dirty="0"/>
              <a:t> or mammal-like reptiles like </a:t>
            </a:r>
            <a:r>
              <a:rPr lang="en-US" altLang="en-US" sz="2400" i="1" dirty="0"/>
              <a:t>Dimetrodon</a:t>
            </a:r>
            <a:r>
              <a:rPr lang="en-US" altLang="en-US" sz="2400" dirty="0"/>
              <a:t>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Theoretical Biologists did Calculations to show these structures could act as very effective heat exchange fins.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2400" dirty="0"/>
              <a:t>These fins are allowing animals with crests to heat their bodies up to high temperatures much faster than animals without them.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4585342-DF53-E26C-F500-FB8F646F03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D4BCFD2-CF1A-76E4-88B8-A7AFEFE510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5ECF677-7AF2-61AB-E837-E6B0D810C1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76AA8A7-2D29-152E-7B35-96C112FDFF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FA8B741-29FE-491D-95CB-7CDC41E075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4D52AD2-6CB6-1147-6CAC-1EFEE699F2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25CCC02-4B10-5CB0-982B-85D0968E57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F547AE9-5156-20A6-FBCA-FBD5B8AFA2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FA7179FE-7488-8F95-F147-22F807A71B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2A2F46E0-6309-C12D-B2F7-85D4A40E00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12EF6D5-118F-DB74-3FD4-971006687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5AC34834-E0BA-DB57-A69B-7524BE951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BC38CB9-8D9D-4F8A-20BD-FD2772A54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CD78E89-5936-325D-22B0-29348A23CD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1BDFB47-BD47-FFA3-8605-F533E6C85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322AB24-B596-C6A8-C1A0-ABE662F21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105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>
            <a:extLst>
              <a:ext uri="{FF2B5EF4-FFF2-40B4-BE49-F238E27FC236}">
                <a16:creationId xmlns:a16="http://schemas.microsoft.com/office/drawing/2014/main" id="{BD60D312-AE5F-1DF7-4A3F-3614B00BD9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629400" cy="533400"/>
          </a:xfrm>
        </p:spPr>
        <p:txBody>
          <a:bodyPr/>
          <a:lstStyle/>
          <a:p>
            <a:r>
              <a:rPr lang="en-US" altLang="en-US" sz="2800" dirty="0"/>
              <a:t>Natural Geometries for Convection Cooling</a:t>
            </a:r>
          </a:p>
        </p:txBody>
      </p:sp>
      <p:pic>
        <p:nvPicPr>
          <p:cNvPr id="402436" name="Picture 4">
            <a:extLst>
              <a:ext uri="{FF2B5EF4-FFF2-40B4-BE49-F238E27FC236}">
                <a16:creationId xmlns:a16="http://schemas.microsoft.com/office/drawing/2014/main" id="{62447977-A4E2-B3C1-A595-426F0EB0D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4038600" cy="250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438" name="Picture 6">
            <a:extLst>
              <a:ext uri="{FF2B5EF4-FFF2-40B4-BE49-F238E27FC236}">
                <a16:creationId xmlns:a16="http://schemas.microsoft.com/office/drawing/2014/main" id="{C406CCF0-E6F4-B219-798A-DE0E62EFF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0"/>
            <a:ext cx="4572000" cy="298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39" name="Rectangle 7">
            <a:extLst>
              <a:ext uri="{FF2B5EF4-FFF2-40B4-BE49-F238E27FC236}">
                <a16:creationId xmlns:a16="http://schemas.microsoft.com/office/drawing/2014/main" id="{0958A1B3-5958-F50C-373F-D9094196D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066800"/>
            <a:ext cx="5638800" cy="3013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An optimum body size is essential for the ability to regulate body temperature by blood-borne heat exchange. </a:t>
            </a:r>
          </a:p>
          <a:p>
            <a:r>
              <a:rPr lang="en-US" altLang="en-US" sz="2400" dirty="0"/>
              <a:t>For animals in air, this optimum size is a little over 5 kg. </a:t>
            </a:r>
          </a:p>
          <a:p>
            <a:r>
              <a:rPr lang="en-US" altLang="en-US" sz="2400" dirty="0"/>
              <a:t>For animals living in water, the optimum size is much larger, on the order of 100 kg or so. </a:t>
            </a:r>
          </a:p>
        </p:txBody>
      </p:sp>
      <p:sp>
        <p:nvSpPr>
          <p:cNvPr id="402440" name="Rectangle 8">
            <a:extLst>
              <a:ext uri="{FF2B5EF4-FFF2-40B4-BE49-F238E27FC236}">
                <a16:creationId xmlns:a16="http://schemas.microsoft.com/office/drawing/2014/main" id="{C7E06ADA-73C5-4052-59B5-6E0332561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467225"/>
            <a:ext cx="4038600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This may explain why large reptiles today are largely aquatic and terrestrial reptiles are smaller. 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247F3960-2BEA-9D64-3972-0071E61D11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D12B7D4-73E1-392C-534B-048A39016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4281A79-50C9-E446-E093-0CD08D3B68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364D49F-3F0F-8838-F413-5F064EBCC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6A07484-DD4D-3363-19D9-3CB37D1788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4536785-8332-8001-611A-2A143BEDD6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C1B9118-7701-3851-613C-40331095E5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1C05D12-D391-C850-E210-B39D1AEC3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D1A8F72-9FDC-CC54-1ADE-A6C291EDAC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B0E183D-6CCA-2921-016A-AE2E011997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EA09EA2-1A36-FD53-FF70-ECF0C1B38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5679B81-9FF9-A5B0-A53D-353C68A9BD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6FB521A-6190-57ED-6CD8-442FA62FF4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840BBA6B-BDE2-ABDA-AE43-DBE7743075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FCE8B31-50A8-12AA-9FD6-C2148DD0DD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E448443-3E94-7A1A-0116-DC68FB2B5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B482-D62C-B3C1-E810-ACEACF8D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F37B3C0-D012-C74D-3F71-CC8195B06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558" y="1044197"/>
            <a:ext cx="6748884" cy="5563355"/>
          </a:xfrm>
          <a:prstGeom prst="rect">
            <a:avLst/>
          </a:prstGeom>
        </p:spPr>
      </p:pic>
      <p:sp>
        <p:nvSpPr>
          <p:cNvPr id="410627" name="Rectangle 3">
            <a:extLst>
              <a:ext uri="{FF2B5EF4-FFF2-40B4-BE49-F238E27FC236}">
                <a16:creationId xmlns:a16="http://schemas.microsoft.com/office/drawing/2014/main" id="{19B662B9-C9AF-5B1F-D452-4B1AD311F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873875" cy="762000"/>
          </a:xfrm>
        </p:spPr>
        <p:txBody>
          <a:bodyPr/>
          <a:lstStyle/>
          <a:p>
            <a:r>
              <a:rPr lang="en-US" altLang="en-US" sz="2800" dirty="0"/>
              <a:t>Timing of Conduction and Convection</a:t>
            </a:r>
          </a:p>
        </p:txBody>
      </p:sp>
      <p:sp>
        <p:nvSpPr>
          <p:cNvPr id="410629" name="Line 5">
            <a:extLst>
              <a:ext uri="{FF2B5EF4-FFF2-40B4-BE49-F238E27FC236}">
                <a16:creationId xmlns:a16="http://schemas.microsoft.com/office/drawing/2014/main" id="{F7AFE48A-69E4-4E13-7FE5-0375D7EDCE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327660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30" name="Line 6">
            <a:extLst>
              <a:ext uri="{FF2B5EF4-FFF2-40B4-BE49-F238E27FC236}">
                <a16:creationId xmlns:a16="http://schemas.microsoft.com/office/drawing/2014/main" id="{E5216ED7-AABE-CC7A-318A-867B65320A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297180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31" name="Line 7">
            <a:extLst>
              <a:ext uri="{FF2B5EF4-FFF2-40B4-BE49-F238E27FC236}">
                <a16:creationId xmlns:a16="http://schemas.microsoft.com/office/drawing/2014/main" id="{D3029790-6371-4772-D205-C7B4EDD31A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243840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32" name="Line 8">
            <a:extLst>
              <a:ext uri="{FF2B5EF4-FFF2-40B4-BE49-F238E27FC236}">
                <a16:creationId xmlns:a16="http://schemas.microsoft.com/office/drawing/2014/main" id="{31C88942-BF03-BC0B-D57E-1D3E359998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209550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34" name="Line 10">
            <a:extLst>
              <a:ext uri="{FF2B5EF4-FFF2-40B4-BE49-F238E27FC236}">
                <a16:creationId xmlns:a16="http://schemas.microsoft.com/office/drawing/2014/main" id="{251966A7-5BA4-2728-0BE4-36246B04FC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247543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35" name="Line 11">
            <a:extLst>
              <a:ext uri="{FF2B5EF4-FFF2-40B4-BE49-F238E27FC236}">
                <a16:creationId xmlns:a16="http://schemas.microsoft.com/office/drawing/2014/main" id="{A0BF2133-8FCB-2F65-7D3D-1E0287ACF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70148" y="4361843"/>
            <a:ext cx="6096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636" name="Text Box 12">
                <a:extLst>
                  <a:ext uri="{FF2B5EF4-FFF2-40B4-BE49-F238E27FC236}">
                    <a16:creationId xmlns:a16="http://schemas.microsoft.com/office/drawing/2014/main" id="{C2CF8D2F-0BDD-737A-31FF-74CA82DF65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2273" y="3933884"/>
                <a:ext cx="1858963" cy="475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𝑐𝑜𝑛𝑑𝑢𝑐𝑡𝑖𝑜𝑛</m:t>
                          </m:r>
                          <m:r>
                            <a:rPr lang="en-US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0636" name="Text Box 12">
                <a:extLst>
                  <a:ext uri="{FF2B5EF4-FFF2-40B4-BE49-F238E27FC236}">
                    <a16:creationId xmlns:a16="http://schemas.microsoft.com/office/drawing/2014/main" id="{C2CF8D2F-0BDD-737A-31FF-74CA82DF6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273" y="3933884"/>
                <a:ext cx="1858963" cy="475643"/>
              </a:xfrm>
              <a:prstGeom prst="rect">
                <a:avLst/>
              </a:prstGeom>
              <a:blipFill>
                <a:blip r:embed="rId3"/>
                <a:stretch>
                  <a:fillRect r="-36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637" name="Text Box 13">
                <a:extLst>
                  <a:ext uri="{FF2B5EF4-FFF2-40B4-BE49-F238E27FC236}">
                    <a16:creationId xmlns:a16="http://schemas.microsoft.com/office/drawing/2014/main" id="{98394E5F-7E85-EADC-5A44-D7AE30688A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55948" y="4114800"/>
                <a:ext cx="2278252" cy="475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𝑐𝑜𝑛𝑑𝑢𝑐𝑡𝑖𝑜𝑛</m:t>
                          </m:r>
                          <m:r>
                            <a:rPr lang="en-US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US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0637" name="Text Box 13">
                <a:extLst>
                  <a:ext uri="{FF2B5EF4-FFF2-40B4-BE49-F238E27FC236}">
                    <a16:creationId xmlns:a16="http://schemas.microsoft.com/office/drawing/2014/main" id="{98394E5F-7E85-EADC-5A44-D7AE30688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5948" y="4114800"/>
                <a:ext cx="2278252" cy="475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638" name="Text Box 14">
                <a:extLst>
                  <a:ext uri="{FF2B5EF4-FFF2-40B4-BE49-F238E27FC236}">
                    <a16:creationId xmlns:a16="http://schemas.microsoft.com/office/drawing/2014/main" id="{287B9591-ED64-CA2D-5DD8-D7B01B28EB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9868057">
                <a:off x="3074414" y="2232441"/>
                <a:ext cx="2236574" cy="4756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𝑐𝑜𝑛</m:t>
                          </m:r>
                          <m:r>
                            <a:rPr lang="en-US" alt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𝑣𝑒</m:t>
                          </m:r>
                          <m:r>
                            <a:rPr lang="en-US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𝑐𝑡𝑖𝑜𝑛</m:t>
                          </m:r>
                          <m:r>
                            <a:rPr lang="en-US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US" alt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10638" name="Text Box 14">
                <a:extLst>
                  <a:ext uri="{FF2B5EF4-FFF2-40B4-BE49-F238E27FC236}">
                    <a16:creationId xmlns:a16="http://schemas.microsoft.com/office/drawing/2014/main" id="{287B9591-ED64-CA2D-5DD8-D7B01B28E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868057">
                <a:off x="3074414" y="2232441"/>
                <a:ext cx="2236574" cy="475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44B3AB27-592D-8BA0-BC1A-5AAC88663E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928077C-786A-CC52-45E3-6AE4C17BD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E98092F-447D-561F-E706-FE954DA0C8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D6BA7C8-D610-F449-8B4E-6651DDD33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6EEC8A9-F14B-F1EF-A870-92658A40AE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C98B93F-A309-8613-7DFD-832936033E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C19740C-0557-146F-8ACF-475AF55D9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E74B2FE-85C2-6341-37CD-97F92BFF0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262AD52-EEB7-21E4-4235-03BA3F7576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4F561FF-0C95-CB0B-00DC-8408ADD35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C01E09D-0879-8C69-F89A-55F351E60F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D191AFA-4AE7-697D-4B6B-1A34E0A9EB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78B203ED-5135-09EC-9B3E-1206F3C763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46BF7AD-9EE3-F699-13AA-E07362741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6D30567-59B8-1043-1620-4AE7534469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CF55FAF-647C-8B9D-C8CA-231FB28BB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3" name="Line 7">
            <a:extLst>
              <a:ext uri="{FF2B5EF4-FFF2-40B4-BE49-F238E27FC236}">
                <a16:creationId xmlns:a16="http://schemas.microsoft.com/office/drawing/2014/main" id="{A8BC4000-028C-1861-DD81-956748636A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66700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4" name="Arrow: Notched Right 23">
            <a:extLst>
              <a:ext uri="{FF2B5EF4-FFF2-40B4-BE49-F238E27FC236}">
                <a16:creationId xmlns:a16="http://schemas.microsoft.com/office/drawing/2014/main" id="{9797DB16-D3DC-1763-C7AC-311DBECB4BF7}"/>
              </a:ext>
            </a:extLst>
          </p:cNvPr>
          <p:cNvSpPr/>
          <p:nvPr/>
        </p:nvSpPr>
        <p:spPr bwMode="auto">
          <a:xfrm rot="19498876">
            <a:off x="4306808" y="3316550"/>
            <a:ext cx="2060785" cy="234713"/>
          </a:xfrm>
          <a:prstGeom prst="notched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9B6361-064B-16BC-DB61-9016127871A5}"/>
              </a:ext>
            </a:extLst>
          </p:cNvPr>
          <p:cNvSpPr txBox="1"/>
          <p:nvPr/>
        </p:nvSpPr>
        <p:spPr>
          <a:xfrm rot="19355807">
            <a:off x="4600309" y="3267933"/>
            <a:ext cx="2055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Flow Direction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BA947A5-64A6-1B21-F09C-E7CEA0F7B87B}"/>
                  </a:ext>
                </a:extLst>
              </p14:cNvPr>
              <p14:cNvContentPartPr/>
              <p14:nvPr/>
            </p14:nvContentPartPr>
            <p14:xfrm>
              <a:off x="3014640" y="2730600"/>
              <a:ext cx="3134520" cy="2236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BA947A5-64A6-1B21-F09C-E7CEA0F7B8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05280" y="2721240"/>
                <a:ext cx="3153240" cy="225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93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1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1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7B1EDAB-DE7E-8D69-E09B-B818297EC2EB}"/>
              </a:ext>
            </a:extLst>
          </p:cNvPr>
          <p:cNvGrpSpPr/>
          <p:nvPr/>
        </p:nvGrpSpPr>
        <p:grpSpPr>
          <a:xfrm>
            <a:off x="664368" y="1260873"/>
            <a:ext cx="7940675" cy="2301875"/>
            <a:chOff x="601663" y="1096963"/>
            <a:chExt cx="7940675" cy="2301875"/>
          </a:xfrm>
        </p:grpSpPr>
        <p:sp>
          <p:nvSpPr>
            <p:cNvPr id="448514" name="AutoShape 2">
              <a:extLst>
                <a:ext uri="{FF2B5EF4-FFF2-40B4-BE49-F238E27FC236}">
                  <a16:creationId xmlns:a16="http://schemas.microsoft.com/office/drawing/2014/main" id="{0FB56423-BC37-AA2E-1F8D-6DE12DA48C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01663" y="1096963"/>
              <a:ext cx="7940675" cy="10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8515" name="Line 3">
              <a:extLst>
                <a:ext uri="{FF2B5EF4-FFF2-40B4-BE49-F238E27FC236}">
                  <a16:creationId xmlns:a16="http://schemas.microsoft.com/office/drawing/2014/main" id="{2923F41D-8BE2-CC13-B600-EE0591686D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0938" y="1951038"/>
              <a:ext cx="76200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16" name="Line 4">
              <a:extLst>
                <a:ext uri="{FF2B5EF4-FFF2-40B4-BE49-F238E27FC236}">
                  <a16:creationId xmlns:a16="http://schemas.microsoft.com/office/drawing/2014/main" id="{9CECE027-105B-5E7C-598D-0BA7220D1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2713038"/>
              <a:ext cx="1295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17" name="Line 5">
              <a:extLst>
                <a:ext uri="{FF2B5EF4-FFF2-40B4-BE49-F238E27FC236}">
                  <a16:creationId xmlns:a16="http://schemas.microsoft.com/office/drawing/2014/main" id="{FCF63BC0-B7DD-BD0C-C95F-DC5D78B262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6338" y="2179638"/>
              <a:ext cx="6858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18" name="Line 6">
              <a:extLst>
                <a:ext uri="{FF2B5EF4-FFF2-40B4-BE49-F238E27FC236}">
                  <a16:creationId xmlns:a16="http://schemas.microsoft.com/office/drawing/2014/main" id="{F5DCBA04-7FAD-0242-6D60-90643BF20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6338" y="28654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19" name="Line 7">
              <a:extLst>
                <a:ext uri="{FF2B5EF4-FFF2-40B4-BE49-F238E27FC236}">
                  <a16:creationId xmlns:a16="http://schemas.microsoft.com/office/drawing/2014/main" id="{018217C3-D423-AD1B-B6F6-0C0D5A9B9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4938" y="2408238"/>
              <a:ext cx="6858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0" name="Line 8">
              <a:extLst>
                <a:ext uri="{FF2B5EF4-FFF2-40B4-BE49-F238E27FC236}">
                  <a16:creationId xmlns:a16="http://schemas.microsoft.com/office/drawing/2014/main" id="{A96CB0C7-5947-CADF-9725-979BE5867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2138" y="2179638"/>
              <a:ext cx="2286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1" name="Line 9">
              <a:extLst>
                <a:ext uri="{FF2B5EF4-FFF2-40B4-BE49-F238E27FC236}">
                  <a16:creationId xmlns:a16="http://schemas.microsoft.com/office/drawing/2014/main" id="{E090FBB3-EED8-48C8-4F7D-E5EE6165B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738" y="1951038"/>
              <a:ext cx="1295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2" name="Line 10">
              <a:extLst>
                <a:ext uri="{FF2B5EF4-FFF2-40B4-BE49-F238E27FC236}">
                  <a16:creationId xmlns:a16="http://schemas.microsoft.com/office/drawing/2014/main" id="{5451A5B4-C15C-CFE9-D450-9E4B6D5B80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2538" y="3094038"/>
              <a:ext cx="1524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3" name="Line 11">
              <a:extLst>
                <a:ext uri="{FF2B5EF4-FFF2-40B4-BE49-F238E27FC236}">
                  <a16:creationId xmlns:a16="http://schemas.microsoft.com/office/drawing/2014/main" id="{882B3F6F-9DB7-9DA4-7657-8086CF7B5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0938" y="3246438"/>
              <a:ext cx="1371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4" name="Line 12">
              <a:extLst>
                <a:ext uri="{FF2B5EF4-FFF2-40B4-BE49-F238E27FC236}">
                  <a16:creationId xmlns:a16="http://schemas.microsoft.com/office/drawing/2014/main" id="{20049DCD-3417-A9CD-9AC3-31E9E15CF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3246438"/>
              <a:ext cx="2286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5" name="Line 13">
              <a:extLst>
                <a:ext uri="{FF2B5EF4-FFF2-40B4-BE49-F238E27FC236}">
                  <a16:creationId xmlns:a16="http://schemas.microsoft.com/office/drawing/2014/main" id="{A398E888-E74E-CB60-C246-BB5B786C02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3094038"/>
              <a:ext cx="3810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6" name="Line 14">
              <a:extLst>
                <a:ext uri="{FF2B5EF4-FFF2-40B4-BE49-F238E27FC236}">
                  <a16:creationId xmlns:a16="http://schemas.microsoft.com/office/drawing/2014/main" id="{6046DDA8-9FEA-2F8F-EE29-9531F58C4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2941638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7" name="Line 15">
              <a:extLst>
                <a:ext uri="{FF2B5EF4-FFF2-40B4-BE49-F238E27FC236}">
                  <a16:creationId xmlns:a16="http://schemas.microsoft.com/office/drawing/2014/main" id="{435421D9-AD56-091E-90BF-59BD8B4DA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2789238"/>
              <a:ext cx="609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8" name="Line 16">
              <a:extLst>
                <a:ext uri="{FF2B5EF4-FFF2-40B4-BE49-F238E27FC236}">
                  <a16:creationId xmlns:a16="http://schemas.microsoft.com/office/drawing/2014/main" id="{568D3C2C-DD00-0B90-340D-5BADFF098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138" y="2713038"/>
              <a:ext cx="7620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29" name="Line 17">
              <a:extLst>
                <a:ext uri="{FF2B5EF4-FFF2-40B4-BE49-F238E27FC236}">
                  <a16:creationId xmlns:a16="http://schemas.microsoft.com/office/drawing/2014/main" id="{C0542755-BAF2-73DF-1928-191CE480D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1938" y="2789238"/>
              <a:ext cx="609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0" name="Line 18">
              <a:extLst>
                <a:ext uri="{FF2B5EF4-FFF2-40B4-BE49-F238E27FC236}">
                  <a16:creationId xmlns:a16="http://schemas.microsoft.com/office/drawing/2014/main" id="{C1673EF7-CCAB-2FBC-265A-6B6D23B64D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0538" y="2789238"/>
              <a:ext cx="5334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1" name="Line 19">
              <a:extLst>
                <a:ext uri="{FF2B5EF4-FFF2-40B4-BE49-F238E27FC236}">
                  <a16:creationId xmlns:a16="http://schemas.microsoft.com/office/drawing/2014/main" id="{70D942C2-654F-312E-F3F6-A7957B082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9138" y="2789238"/>
              <a:ext cx="5334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2" name="Line 20">
              <a:extLst>
                <a:ext uri="{FF2B5EF4-FFF2-40B4-BE49-F238E27FC236}">
                  <a16:creationId xmlns:a16="http://schemas.microsoft.com/office/drawing/2014/main" id="{EE71A953-BBBD-CEC2-4F73-F996507FB5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8" y="2865438"/>
              <a:ext cx="3048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3" name="Line 21">
              <a:extLst>
                <a:ext uri="{FF2B5EF4-FFF2-40B4-BE49-F238E27FC236}">
                  <a16:creationId xmlns:a16="http://schemas.microsoft.com/office/drawing/2014/main" id="{F6433CF4-4D88-DE3C-BEAE-19D4E9DA27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9138" y="1722438"/>
              <a:ext cx="1066800" cy="1295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4" name="Line 22">
              <a:extLst>
                <a:ext uri="{FF2B5EF4-FFF2-40B4-BE49-F238E27FC236}">
                  <a16:creationId xmlns:a16="http://schemas.microsoft.com/office/drawing/2014/main" id="{ACDF09D4-B56C-2CFA-D3C4-A8975FD77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5938" y="1722438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5" name="Line 23">
              <a:extLst>
                <a:ext uri="{FF2B5EF4-FFF2-40B4-BE49-F238E27FC236}">
                  <a16:creationId xmlns:a16="http://schemas.microsoft.com/office/drawing/2014/main" id="{312614AD-D2D3-BBC3-73E4-D76814ED5B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9138" y="2941638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6" name="Line 24">
              <a:extLst>
                <a:ext uri="{FF2B5EF4-FFF2-40B4-BE49-F238E27FC236}">
                  <a16:creationId xmlns:a16="http://schemas.microsoft.com/office/drawing/2014/main" id="{A2D9F93B-A006-942F-8C66-78C0437F38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9138" y="2941638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7" name="Line 25">
              <a:extLst>
                <a:ext uri="{FF2B5EF4-FFF2-40B4-BE49-F238E27FC236}">
                  <a16:creationId xmlns:a16="http://schemas.microsoft.com/office/drawing/2014/main" id="{BF6BFFF1-AE06-9B8B-43E1-CF02CE21D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9138" y="3017838"/>
              <a:ext cx="76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48538" name="Rectangle 26">
              <a:extLst>
                <a:ext uri="{FF2B5EF4-FFF2-40B4-BE49-F238E27FC236}">
                  <a16:creationId xmlns:a16="http://schemas.microsoft.com/office/drawing/2014/main" id="{66566577-0386-02E7-F881-E101F48BA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9663" y="1477963"/>
              <a:ext cx="9953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2400">
                  <a:cs typeface="Times New Roman" panose="02020603050405020304" pitchFamily="18" charset="0"/>
                </a:rPr>
                <a:t>profile</a:t>
              </a:r>
              <a:endParaRPr lang="en-US" altLang="en-US" sz="2400"/>
            </a:p>
          </p:txBody>
        </p:sp>
        <p:sp>
          <p:nvSpPr>
            <p:cNvPr id="448539" name="Rectangle 27">
              <a:extLst>
                <a:ext uri="{FF2B5EF4-FFF2-40B4-BE49-F238E27FC236}">
                  <a16:creationId xmlns:a16="http://schemas.microsoft.com/office/drawing/2014/main" id="{A664A80A-9BA2-D2F7-DA7B-006B36D2E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3663" y="2163763"/>
              <a:ext cx="2686050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dirty="0">
                  <a:cs typeface="Times New Roman" panose="02020603050405020304" pitchFamily="18" charset="0"/>
                </a:rPr>
                <a:t>PROFILE AREA</a:t>
              </a:r>
              <a:endParaRPr lang="en-US" altLang="en-US" sz="24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C97ECE-8965-FE97-06D1-4CE7770C938E}"/>
              </a:ext>
            </a:extLst>
          </p:cNvPr>
          <p:cNvGrpSpPr/>
          <p:nvPr/>
        </p:nvGrpSpPr>
        <p:grpSpPr>
          <a:xfrm>
            <a:off x="1150938" y="3983038"/>
            <a:ext cx="7191375" cy="2020094"/>
            <a:chOff x="1265238" y="3687763"/>
            <a:chExt cx="7191375" cy="2020094"/>
          </a:xfrm>
        </p:grpSpPr>
        <p:sp>
          <p:nvSpPr>
            <p:cNvPr id="448570" name="Rectangle 58">
              <a:extLst>
                <a:ext uri="{FF2B5EF4-FFF2-40B4-BE49-F238E27FC236}">
                  <a16:creationId xmlns:a16="http://schemas.microsoft.com/office/drawing/2014/main" id="{2110DFAB-846D-4991-8DA7-1EFFD84D5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9663" y="3687763"/>
              <a:ext cx="17748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2400" dirty="0">
                  <a:cs typeface="Times New Roman" panose="02020603050405020304" pitchFamily="18" charset="0"/>
                </a:rPr>
                <a:t>cross-section</a:t>
              </a:r>
              <a:endParaRPr lang="en-US" altLang="en-US" sz="24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706D07F-A0E4-9A76-646C-1ADD4E983137}"/>
                </a:ext>
              </a:extLst>
            </p:cNvPr>
            <p:cNvGrpSpPr/>
            <p:nvPr/>
          </p:nvGrpSpPr>
          <p:grpSpPr>
            <a:xfrm>
              <a:off x="1265238" y="3879057"/>
              <a:ext cx="7191375" cy="1828800"/>
              <a:chOff x="1211263" y="3932238"/>
              <a:chExt cx="7191375" cy="1828800"/>
            </a:xfrm>
          </p:grpSpPr>
          <p:sp>
            <p:nvSpPr>
              <p:cNvPr id="448540" name="Rectangle 28">
                <a:extLst>
                  <a:ext uri="{FF2B5EF4-FFF2-40B4-BE49-F238E27FC236}">
                    <a16:creationId xmlns:a16="http://schemas.microsoft.com/office/drawing/2014/main" id="{1EC0137A-AFF0-CF11-EA5E-A78833634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1263" y="4648200"/>
                <a:ext cx="18415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448541" name="Line 29">
                <a:extLst>
                  <a:ext uri="{FF2B5EF4-FFF2-40B4-BE49-F238E27FC236}">
                    <a16:creationId xmlns:a16="http://schemas.microsoft.com/office/drawing/2014/main" id="{ADEA9A99-D5A0-2B7B-9063-609BEA09D6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03338" y="4084638"/>
                <a:ext cx="914400" cy="838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2" name="Line 30">
                <a:extLst>
                  <a:ext uri="{FF2B5EF4-FFF2-40B4-BE49-F238E27FC236}">
                    <a16:creationId xmlns:a16="http://schemas.microsoft.com/office/drawing/2014/main" id="{96504F28-6A7A-DD7F-65C1-7E3422D74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1538" y="4084638"/>
                <a:ext cx="129540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3" name="Line 31">
                <a:extLst>
                  <a:ext uri="{FF2B5EF4-FFF2-40B4-BE49-F238E27FC236}">
                    <a16:creationId xmlns:a16="http://schemas.microsoft.com/office/drawing/2014/main" id="{EDD47C3B-A3D9-618F-60B5-1885197843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46338" y="4465638"/>
                <a:ext cx="91440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4" name="Line 32">
                <a:extLst>
                  <a:ext uri="{FF2B5EF4-FFF2-40B4-BE49-F238E27FC236}">
                    <a16:creationId xmlns:a16="http://schemas.microsoft.com/office/drawing/2014/main" id="{2497743B-875A-3ED7-C1E7-6618A949A9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3338" y="4922838"/>
                <a:ext cx="114300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5" name="Line 33">
                <a:extLst>
                  <a:ext uri="{FF2B5EF4-FFF2-40B4-BE49-F238E27FC236}">
                    <a16:creationId xmlns:a16="http://schemas.microsoft.com/office/drawing/2014/main" id="{42EA6D56-B68E-F3AD-F3A7-CEB14ECB0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6938" y="4465638"/>
                <a:ext cx="152400" cy="228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6" name="Line 34">
                <a:extLst>
                  <a:ext uri="{FF2B5EF4-FFF2-40B4-BE49-F238E27FC236}">
                    <a16:creationId xmlns:a16="http://schemas.microsoft.com/office/drawing/2014/main" id="{ACF737A7-C023-ADDA-7173-14F3CF4A2A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6338" y="5227638"/>
                <a:ext cx="152400" cy="228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7" name="Line 35">
                <a:extLst>
                  <a:ext uri="{FF2B5EF4-FFF2-40B4-BE49-F238E27FC236}">
                    <a16:creationId xmlns:a16="http://schemas.microsoft.com/office/drawing/2014/main" id="{4A6F2A21-6D6D-30C6-0BAF-33059D2208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8738" y="4618038"/>
                <a:ext cx="990600" cy="838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8" name="Line 36">
                <a:extLst>
                  <a:ext uri="{FF2B5EF4-FFF2-40B4-BE49-F238E27FC236}">
                    <a16:creationId xmlns:a16="http://schemas.microsoft.com/office/drawing/2014/main" id="{87F6BB76-28CB-221F-27DB-BC4E3A65C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03338" y="5532438"/>
                <a:ext cx="1219200" cy="228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49" name="Line 37">
                <a:extLst>
                  <a:ext uri="{FF2B5EF4-FFF2-40B4-BE49-F238E27FC236}">
                    <a16:creationId xmlns:a16="http://schemas.microsoft.com/office/drawing/2014/main" id="{52FEB3C8-0991-F02C-D6DF-8EE9E1D15C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46338" y="5456238"/>
                <a:ext cx="152400" cy="76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0" name="Line 38">
                <a:extLst>
                  <a:ext uri="{FF2B5EF4-FFF2-40B4-BE49-F238E27FC236}">
                    <a16:creationId xmlns:a16="http://schemas.microsoft.com/office/drawing/2014/main" id="{B267ACDF-9E69-0784-5DB2-F4C8195090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1938" y="4160838"/>
                <a:ext cx="838200" cy="838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1" name="Line 39">
                <a:extLst>
                  <a:ext uri="{FF2B5EF4-FFF2-40B4-BE49-F238E27FC236}">
                    <a16:creationId xmlns:a16="http://schemas.microsoft.com/office/drawing/2014/main" id="{7148851F-6997-E06A-74D2-096AF052B6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4999038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2" name="Line 40">
                <a:extLst>
                  <a:ext uri="{FF2B5EF4-FFF2-40B4-BE49-F238E27FC236}">
                    <a16:creationId xmlns:a16="http://schemas.microsoft.com/office/drawing/2014/main" id="{81B32EFB-1FDA-D78B-7817-C3764EC086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1938" y="4846638"/>
                <a:ext cx="838200" cy="838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3" name="Line 41">
                <a:extLst>
                  <a:ext uri="{FF2B5EF4-FFF2-40B4-BE49-F238E27FC236}">
                    <a16:creationId xmlns:a16="http://schemas.microsoft.com/office/drawing/2014/main" id="{461083F2-8DEF-D691-8776-5D98CFC25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0138" y="4160838"/>
                <a:ext cx="0" cy="685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4" name="Line 42">
                <a:extLst>
                  <a:ext uri="{FF2B5EF4-FFF2-40B4-BE49-F238E27FC236}">
                    <a16:creationId xmlns:a16="http://schemas.microsoft.com/office/drawing/2014/main" id="{FEF7574C-F3CD-357C-5D30-1CF844A57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3938" y="4237038"/>
                <a:ext cx="76200" cy="76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5" name="Line 43">
                <a:extLst>
                  <a:ext uri="{FF2B5EF4-FFF2-40B4-BE49-F238E27FC236}">
                    <a16:creationId xmlns:a16="http://schemas.microsoft.com/office/drawing/2014/main" id="{1039AE99-8EC2-AA00-3982-87E0B8290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17738" y="4313238"/>
                <a:ext cx="152400" cy="152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6" name="Line 44">
                <a:extLst>
                  <a:ext uri="{FF2B5EF4-FFF2-40B4-BE49-F238E27FC236}">
                    <a16:creationId xmlns:a16="http://schemas.microsoft.com/office/drawing/2014/main" id="{C44DDBB1-C032-2A22-12C3-649089EF70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1538" y="4389438"/>
                <a:ext cx="228600" cy="228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7" name="Line 45">
                <a:extLst>
                  <a:ext uri="{FF2B5EF4-FFF2-40B4-BE49-F238E27FC236}">
                    <a16:creationId xmlns:a16="http://schemas.microsoft.com/office/drawing/2014/main" id="{20DDD31E-135A-B51D-0145-AA108A89A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5338" y="4465638"/>
                <a:ext cx="30480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8" name="Line 46">
                <a:extLst>
                  <a:ext uri="{FF2B5EF4-FFF2-40B4-BE49-F238E27FC236}">
                    <a16:creationId xmlns:a16="http://schemas.microsoft.com/office/drawing/2014/main" id="{1EE16883-DE85-19AB-8A11-E82A1FB04E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89138" y="4541838"/>
                <a:ext cx="30480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59" name="Line 47">
                <a:extLst>
                  <a:ext uri="{FF2B5EF4-FFF2-40B4-BE49-F238E27FC236}">
                    <a16:creationId xmlns:a16="http://schemas.microsoft.com/office/drawing/2014/main" id="{55179A6B-B34C-5E1F-9A3E-B879EFB2E4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2938" y="4618038"/>
                <a:ext cx="38100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0" name="Line 48">
                <a:extLst>
                  <a:ext uri="{FF2B5EF4-FFF2-40B4-BE49-F238E27FC236}">
                    <a16:creationId xmlns:a16="http://schemas.microsoft.com/office/drawing/2014/main" id="{9EC5671D-68BA-4239-12D1-52E1E26F4C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6738" y="4694238"/>
                <a:ext cx="38100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1" name="Line 49">
                <a:extLst>
                  <a:ext uri="{FF2B5EF4-FFF2-40B4-BE49-F238E27FC236}">
                    <a16:creationId xmlns:a16="http://schemas.microsoft.com/office/drawing/2014/main" id="{EC008FB1-705F-8205-815C-6812BFD6E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538" y="4770438"/>
                <a:ext cx="38100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2" name="Line 50">
                <a:extLst>
                  <a:ext uri="{FF2B5EF4-FFF2-40B4-BE49-F238E27FC236}">
                    <a16:creationId xmlns:a16="http://schemas.microsoft.com/office/drawing/2014/main" id="{03090260-9597-FFD6-9424-B4F951437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8138" y="4846638"/>
                <a:ext cx="38100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3" name="Line 51">
                <a:extLst>
                  <a:ext uri="{FF2B5EF4-FFF2-40B4-BE49-F238E27FC236}">
                    <a16:creationId xmlns:a16="http://schemas.microsoft.com/office/drawing/2014/main" id="{0D98A524-FBD2-2496-4EE3-BD99D0A61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227638"/>
                <a:ext cx="228600" cy="228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4" name="Line 52">
                <a:extLst>
                  <a:ext uri="{FF2B5EF4-FFF2-40B4-BE49-F238E27FC236}">
                    <a16:creationId xmlns:a16="http://schemas.microsoft.com/office/drawing/2014/main" id="{3E2C5910-3E69-AEC0-1610-38EBF922A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380038"/>
                <a:ext cx="152400" cy="152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5" name="Line 53">
                <a:extLst>
                  <a:ext uri="{FF2B5EF4-FFF2-40B4-BE49-F238E27FC236}">
                    <a16:creationId xmlns:a16="http://schemas.microsoft.com/office/drawing/2014/main" id="{39AFDD47-69D2-C66A-98B5-60865214A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532438"/>
                <a:ext cx="76200" cy="76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6" name="Line 54">
                <a:extLst>
                  <a:ext uri="{FF2B5EF4-FFF2-40B4-BE49-F238E27FC236}">
                    <a16:creationId xmlns:a16="http://schemas.microsoft.com/office/drawing/2014/main" id="{7CEFAE35-E6CC-3AEE-C637-54CF71F206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075238"/>
                <a:ext cx="30480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7" name="Line 55">
                <a:extLst>
                  <a:ext uri="{FF2B5EF4-FFF2-40B4-BE49-F238E27FC236}">
                    <a16:creationId xmlns:a16="http://schemas.microsoft.com/office/drawing/2014/main" id="{CEA27B8A-105B-E86A-2DA3-48BB8115C3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8138" y="4999038"/>
                <a:ext cx="304800" cy="304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8" name="Line 56">
                <a:extLst>
                  <a:ext uri="{FF2B5EF4-FFF2-40B4-BE49-F238E27FC236}">
                    <a16:creationId xmlns:a16="http://schemas.microsoft.com/office/drawing/2014/main" id="{076C97F7-CDEF-26D4-8FBB-1E83B585E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65338" y="3932238"/>
                <a:ext cx="685800" cy="914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69" name="Line 57">
                <a:extLst>
                  <a:ext uri="{FF2B5EF4-FFF2-40B4-BE49-F238E27FC236}">
                    <a16:creationId xmlns:a16="http://schemas.microsoft.com/office/drawing/2014/main" id="{86D514AE-EA91-D856-3C7E-18E3083189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1138" y="3932238"/>
                <a:ext cx="838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71" name="Line 59">
                <a:extLst>
                  <a:ext uri="{FF2B5EF4-FFF2-40B4-BE49-F238E27FC236}">
                    <a16:creationId xmlns:a16="http://schemas.microsoft.com/office/drawing/2014/main" id="{05D82632-9A4F-C7A9-7D52-88B5F1514C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65338" y="4770438"/>
                <a:ext cx="0" cy="76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72" name="Line 60">
                <a:extLst>
                  <a:ext uri="{FF2B5EF4-FFF2-40B4-BE49-F238E27FC236}">
                    <a16:creationId xmlns:a16="http://schemas.microsoft.com/office/drawing/2014/main" id="{08429FB4-8DB5-2543-4129-EE452D4844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5338" y="4846638"/>
                <a:ext cx="76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8573" name="Rectangle 61">
                <a:extLst>
                  <a:ext uri="{FF2B5EF4-FFF2-40B4-BE49-F238E27FC236}">
                    <a16:creationId xmlns:a16="http://schemas.microsoft.com/office/drawing/2014/main" id="{5406A69E-DD79-2F50-4A93-E7C06CF42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1663" y="4830763"/>
                <a:ext cx="3990975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altLang="en-US">
                    <a:cs typeface="Times New Roman" panose="02020603050405020304" pitchFamily="18" charset="0"/>
                  </a:rPr>
                  <a:t>CROSS-SECTION AREA</a:t>
                </a:r>
                <a:endParaRPr lang="en-US" altLang="en-US" sz="2400"/>
              </a:p>
            </p:txBody>
          </p:sp>
        </p:grpSp>
      </p:grpSp>
      <p:sp>
        <p:nvSpPr>
          <p:cNvPr id="448574" name="Rectangle 62">
            <a:extLst>
              <a:ext uri="{FF2B5EF4-FFF2-40B4-BE49-F238E27FC236}">
                <a16:creationId xmlns:a16="http://schemas.microsoft.com/office/drawing/2014/main" id="{BE5242BF-B74F-ACDC-3888-CDEC8E5B0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Basic Geometric Features of Fins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41FBA43E-2606-6BD3-5224-4984E2CA77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52E2CF0-252F-270C-CEF9-AE4D009D2F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DB5BB11-8275-63CE-EC86-FECD21D1C8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1C90FB5-C61C-12C7-A0C8-F483125F9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25212FC7-0118-6FD1-9B93-73902DE11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8035FB5-F730-2031-A6CE-D293842764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F8DBEDF-6479-86DB-16E0-ACC4E04214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3A1C623-E3B8-A899-640D-435BC6392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6218C7D-CB94-93A3-F62F-9DEE2DD5FD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0046333-CED0-D14F-D7F5-EC79DD849D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CDAB947-A87C-C760-ACEA-6403F01FBA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789D5D4-4DF9-AC27-BA9E-7219C2C2AC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B970940-9841-3E42-621D-5E57E28572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55BE619-81B9-B7F6-FF3A-76BADD7D45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E3F0A5B-AF1E-B089-229A-C834B9753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7ED84DF3-2FD6-46CB-F6D4-AB716037E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id="{1FBE8F02-F9B6-F56A-9616-C6A9D033E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>
                <a:solidFill>
                  <a:srgbClr val="006600"/>
                </a:solidFill>
                <a:cs typeface="Times New Roman" panose="02020603050405020304" pitchFamily="18" charset="0"/>
              </a:rPr>
              <a:t>Single Fins :Shapes</a:t>
            </a:r>
          </a:p>
        </p:txBody>
      </p:sp>
      <p:sp>
        <p:nvSpPr>
          <p:cNvPr id="412675" name="AutoShape 3">
            <a:extLst>
              <a:ext uri="{FF2B5EF4-FFF2-40B4-BE49-F238E27FC236}">
                <a16:creationId xmlns:a16="http://schemas.microsoft.com/office/drawing/2014/main" id="{B2404BC8-936B-8BAE-7D7C-FB4B6E0749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84785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2677" name="Text Box 5">
            <a:extLst>
              <a:ext uri="{FF2B5EF4-FFF2-40B4-BE49-F238E27FC236}">
                <a16:creationId xmlns:a16="http://schemas.microsoft.com/office/drawing/2014/main" id="{87233341-47A5-EDB3-C4EA-1E033FF0D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1143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2400">
                <a:cs typeface="Times New Roman" panose="02020603050405020304" pitchFamily="18" charset="0"/>
              </a:rPr>
              <a:t>Longitudinal or strip </a:t>
            </a:r>
            <a:endParaRPr lang="en-US" altLang="en-US" sz="2400"/>
          </a:p>
        </p:txBody>
      </p:sp>
      <p:sp>
        <p:nvSpPr>
          <p:cNvPr id="412678" name="Text Box 6">
            <a:extLst>
              <a:ext uri="{FF2B5EF4-FFF2-40B4-BE49-F238E27FC236}">
                <a16:creationId xmlns:a16="http://schemas.microsoft.com/office/drawing/2014/main" id="{F11DE923-D2DB-9914-BE00-20CE106EC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943600"/>
            <a:ext cx="977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>
                <a:cs typeface="Times New Roman" panose="02020603050405020304" pitchFamily="18" charset="0"/>
              </a:rPr>
              <a:t>Radial</a:t>
            </a:r>
            <a:endParaRPr lang="en-US" altLang="en-US" sz="2400"/>
          </a:p>
        </p:txBody>
      </p:sp>
      <p:sp>
        <p:nvSpPr>
          <p:cNvPr id="412679" name="Text Box 7">
            <a:extLst>
              <a:ext uri="{FF2B5EF4-FFF2-40B4-BE49-F238E27FC236}">
                <a16:creationId xmlns:a16="http://schemas.microsoft.com/office/drawing/2014/main" id="{6E403EA0-DBF9-11C7-6D09-31A0D45F4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943600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400">
                <a:cs typeface="Times New Roman" panose="02020603050405020304" pitchFamily="18" charset="0"/>
              </a:rPr>
              <a:t>Pins</a:t>
            </a:r>
            <a:endParaRPr lang="en-US" altLang="en-US" sz="2400"/>
          </a:p>
        </p:txBody>
      </p:sp>
      <p:graphicFrame>
        <p:nvGraphicFramePr>
          <p:cNvPr id="412680" name="Object 8">
            <a:extLst>
              <a:ext uri="{FF2B5EF4-FFF2-40B4-BE49-F238E27FC236}">
                <a16:creationId xmlns:a16="http://schemas.microsoft.com/office/drawing/2014/main" id="{045BE67C-4B6A-BB34-08B0-3B9B470DBC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600200"/>
          <a:ext cx="8229600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152381" imgH="2305372" progId="Paint.Picture">
                  <p:embed/>
                </p:oleObj>
              </mc:Choice>
              <mc:Fallback>
                <p:oleObj name="Bitmap Image" r:id="rId2" imgW="9152381" imgH="2305372" progId="Paint.Picture">
                  <p:embed/>
                  <p:pic>
                    <p:nvPicPr>
                      <p:cNvPr id="412680" name="Object 8">
                        <a:extLst>
                          <a:ext uri="{FF2B5EF4-FFF2-40B4-BE49-F238E27FC236}">
                            <a16:creationId xmlns:a16="http://schemas.microsoft.com/office/drawing/2014/main" id="{045BE67C-4B6A-BB34-08B0-3B9B470DBC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00200"/>
                        <a:ext cx="8229600" cy="207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681" name="Object 9">
            <a:extLst>
              <a:ext uri="{FF2B5EF4-FFF2-40B4-BE49-F238E27FC236}">
                <a16:creationId xmlns:a16="http://schemas.microsoft.com/office/drawing/2014/main" id="{3BD72EF8-BB8B-E8CE-7F3B-648B53581B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3657600"/>
          <a:ext cx="3505200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209524" imgH="2076740" progId="Paint.Picture">
                  <p:embed/>
                </p:oleObj>
              </mc:Choice>
              <mc:Fallback>
                <p:oleObj name="Bitmap Image" r:id="rId4" imgW="3209524" imgH="2076740" progId="Paint.Picture">
                  <p:embed/>
                  <p:pic>
                    <p:nvPicPr>
                      <p:cNvPr id="412681" name="Object 9">
                        <a:extLst>
                          <a:ext uri="{FF2B5EF4-FFF2-40B4-BE49-F238E27FC236}">
                            <a16:creationId xmlns:a16="http://schemas.microsoft.com/office/drawing/2014/main" id="{3BD72EF8-BB8B-E8CE-7F3B-648B53581B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657600"/>
                        <a:ext cx="3505200" cy="226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682" name="Object 10">
            <a:extLst>
              <a:ext uri="{FF2B5EF4-FFF2-40B4-BE49-F238E27FC236}">
                <a16:creationId xmlns:a16="http://schemas.microsoft.com/office/drawing/2014/main" id="{AA819760-9594-6EB0-A8D4-A72F90D6D9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4038600"/>
          <a:ext cx="5029200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5458587" imgH="1762371" progId="Paint.Picture">
                  <p:embed/>
                </p:oleObj>
              </mc:Choice>
              <mc:Fallback>
                <p:oleObj name="Bitmap Image" r:id="rId6" imgW="5458587" imgH="1762371" progId="Paint.Picture">
                  <p:embed/>
                  <p:pic>
                    <p:nvPicPr>
                      <p:cNvPr id="412682" name="Object 10">
                        <a:extLst>
                          <a:ext uri="{FF2B5EF4-FFF2-40B4-BE49-F238E27FC236}">
                            <a16:creationId xmlns:a16="http://schemas.microsoft.com/office/drawing/2014/main" id="{AA819760-9594-6EB0-A8D4-A72F90D6D9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038600"/>
                        <a:ext cx="5029200" cy="162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6">
            <a:extLst>
              <a:ext uri="{FF2B5EF4-FFF2-40B4-BE49-F238E27FC236}">
                <a16:creationId xmlns:a16="http://schemas.microsoft.com/office/drawing/2014/main" id="{2EF737EA-E724-4240-E263-EED3BD744B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3C07DF5-0AA5-A6BA-19CF-B6772036BC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A8B3C4D3-8F4E-BD83-57AF-DBD894853E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7D0EFD6-70DD-28F5-C6AC-5AB57F9E36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57C7D38-9023-50F1-282F-235841C2F9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C3E15FE-3D45-1741-2B8B-F469CBD33B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3DF6A51-EA64-D386-B422-B908390092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EDCF89F-3B15-4085-6A81-BE373A618A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0870572-9D1E-B56E-6F3C-AFAA7395CE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D7D9492-2CD8-35EF-D4C2-6577D3598C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52819E7B-E5FE-849A-203C-037E0B6F57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8024FBE-58E9-EB38-9CCF-D3DA69176A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688914C-9183-9F86-5D9D-10EA3C5449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F0D141B-79FF-95EF-9BAA-984080A902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4A0F973-A18F-B9FA-EBC0-C886038055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755339A-9739-C8AA-E51C-AD4CF6785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2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2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>
            <a:extLst>
              <a:ext uri="{FF2B5EF4-FFF2-40B4-BE49-F238E27FC236}">
                <a16:creationId xmlns:a16="http://schemas.microsoft.com/office/drawing/2014/main" id="{23930AFB-4422-0996-1156-6AEB0E103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en-US" altLang="en-US" sz="2800"/>
              <a:t>Innovative Fin Designs</a:t>
            </a:r>
          </a:p>
        </p:txBody>
      </p:sp>
      <p:pic>
        <p:nvPicPr>
          <p:cNvPr id="411651" name="Picture 3">
            <a:extLst>
              <a:ext uri="{FF2B5EF4-FFF2-40B4-BE49-F238E27FC236}">
                <a16:creationId xmlns:a16="http://schemas.microsoft.com/office/drawing/2014/main" id="{DEACAB11-D242-16B9-D8E4-00F76DCEA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04913"/>
            <a:ext cx="6705600" cy="53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4C7412AE-81C5-50E0-349D-A4A3E7E1A6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6386A86-39DA-47D2-ABCE-AE0DE893FB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638EA5F-8989-0EE1-4EFE-596C617EAE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6372ED5-D600-803D-248F-C36468A18C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AEEA0967-6456-55A2-2A39-1D8556A33D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048D81-7256-1DDF-672F-D5394C81A9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2421AE7-785C-F051-FFB5-6DFF0EC9B9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44CDC18-B81D-B4E7-3BE7-0FA54B9612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F0372A2-0E48-9050-2A86-46DFD05E87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B2875B0-C111-4562-BCAD-DD2CD7470E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046CED0-658E-C3A3-071B-F7E1F24D8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94468AC-4E48-48B1-F5BF-0E0662C4D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F069376-D566-FF19-BA4D-3DEFC2D94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9D58B0E-FF56-7F9C-0046-B07A4ABBC2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71F7269D-B919-B3F3-2FDB-997BFFC060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6EDC0D4-248F-31F4-C2FE-45EAC65FB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9692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90BFF-BEEE-B7CF-276B-0211164BB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F122-668E-1583-2337-246A6E1E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416675" cy="914400"/>
          </a:xfrm>
        </p:spPr>
        <p:txBody>
          <a:bodyPr/>
          <a:lstStyle/>
          <a:p>
            <a:r>
              <a:rPr lang="en-US" sz="2800" dirty="0"/>
              <a:t>Analytical Heat Transfer for More Convective Area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C44156-C8F9-A77C-07C3-A54F59A22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8686800" cy="2397753"/>
              </a:xfrm>
            </p:spPr>
            <p:txBody>
              <a:bodyPr/>
              <a:lstStyle/>
              <a:p>
                <a:r>
                  <a:rPr lang="en-US" sz="2400" dirty="0"/>
                  <a:t>In the 1807 memoir, Fourier successfully developed a formula to use  Newton’s Law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was incorporated by Fourier into his epoch-making convective boundary condition.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C44156-C8F9-A77C-07C3-A54F59A22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8686800" cy="2397753"/>
              </a:xfrm>
              <a:blipFill>
                <a:blip r:embed="rId2"/>
                <a:stretch>
                  <a:fillRect l="-912" t="-2036" b="-50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46">
            <a:extLst>
              <a:ext uri="{FF2B5EF4-FFF2-40B4-BE49-F238E27FC236}">
                <a16:creationId xmlns:a16="http://schemas.microsoft.com/office/drawing/2014/main" id="{AFC55AC8-87A3-CA74-7387-F7CB550E60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F6034576-326D-33B3-1E7E-C87312520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>
                <a:extLst>
                  <a:ext uri="{FF2B5EF4-FFF2-40B4-BE49-F238E27FC236}">
                    <a16:creationId xmlns:a16="http://schemas.microsoft.com/office/drawing/2014/main" id="{2F3EECB8-7E98-8600-0A47-956FEC5B0F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F17FD414-744A-B528-B4BE-A38020C67E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6BD12AB4-6FCF-DA34-9684-D0243B2A42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60027801-1200-D6BA-525E-8D3831BDA0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DD950FB-881B-2475-96EF-6CC6AB54A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68E1A28-B090-2712-D6DA-CC87C1570E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BBFA838C-C740-62F3-6692-E99541C90A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297C32B2-5DEA-AAFF-AA76-5E31328392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319E0CB8-C4AB-5416-C0AA-735E5A70DE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741B117E-436D-9461-1062-7BFCEF8778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8561E25C-CAC6-AAEC-4D2D-AD240CBA9B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6E431447-83B1-A07C-EACD-1773B6266A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>
              <a:extLst>
                <a:ext uri="{FF2B5EF4-FFF2-40B4-BE49-F238E27FC236}">
                  <a16:creationId xmlns:a16="http://schemas.microsoft.com/office/drawing/2014/main" id="{B1115E02-78A8-B5B0-9837-3D6486858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9C31DF30-5FAC-FC20-47ED-FB833AD24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F0C3D0-0623-899E-42D7-F2D154C96ABC}"/>
              </a:ext>
            </a:extLst>
          </p:cNvPr>
          <p:cNvSpPr txBox="1">
            <a:spLocks/>
          </p:cNvSpPr>
          <p:nvPr/>
        </p:nvSpPr>
        <p:spPr bwMode="auto">
          <a:xfrm>
            <a:off x="304800" y="4765465"/>
            <a:ext cx="8686800" cy="178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b="1" kern="0" dirty="0"/>
              <a:t>Blending of  Convection  &amp; Conduction into a single GDE was an essential need for survival of high energy dissipating systems.</a:t>
            </a:r>
          </a:p>
          <a:p>
            <a:r>
              <a:rPr lang="en-US" altLang="en-US" sz="2400" b="1" kern="0" dirty="0">
                <a:solidFill>
                  <a:srgbClr val="006600"/>
                </a:solidFill>
                <a:cs typeface="Times New Roman" panose="02020603050405020304" pitchFamily="18" charset="0"/>
              </a:rPr>
              <a:t>1945  - GARDNER-MURRAY Ideas.</a:t>
            </a:r>
          </a:p>
          <a:p>
            <a:pPr marL="0" indent="0">
              <a:buNone/>
            </a:pPr>
            <a:endParaRPr lang="en-US" sz="2400" b="1" kern="0" dirty="0">
              <a:latin typeface="+mj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632533-E649-38E4-CCD7-19EFEBC37B8F}"/>
              </a:ext>
            </a:extLst>
          </p:cNvPr>
          <p:cNvSpPr txBox="1">
            <a:spLocks/>
          </p:cNvSpPr>
          <p:nvPr/>
        </p:nvSpPr>
        <p:spPr bwMode="auto">
          <a:xfrm>
            <a:off x="405606" y="3607567"/>
            <a:ext cx="8485187" cy="96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+mj-lt"/>
              </a:rPr>
              <a:t>In 1915 Nusselt cut the Gordian knot.</a:t>
            </a:r>
          </a:p>
          <a:p>
            <a:r>
              <a:rPr lang="en-US" sz="2400" kern="0" dirty="0">
                <a:latin typeface="+mj-lt"/>
              </a:rPr>
              <a:t>Boundary layer conduction was used to define </a:t>
            </a:r>
            <a:r>
              <a:rPr lang="en-US" sz="2400" i="1" kern="0" dirty="0">
                <a:latin typeface="+mj-lt"/>
              </a:rPr>
              <a:t>Nu</a:t>
            </a:r>
            <a:r>
              <a:rPr lang="en-US" sz="2400" kern="0" dirty="0">
                <a:latin typeface="+mj-lt"/>
              </a:rPr>
              <a:t> or </a:t>
            </a:r>
            <a:r>
              <a:rPr lang="en-US" sz="2400" i="1" kern="0" dirty="0">
                <a:latin typeface="+mj-lt"/>
              </a:rPr>
              <a:t>h</a:t>
            </a:r>
            <a:r>
              <a:rPr lang="en-US" sz="2400" kern="0" dirty="0">
                <a:latin typeface="+mj-lt"/>
              </a:rPr>
              <a:t>.</a:t>
            </a:r>
          </a:p>
          <a:p>
            <a:endParaRPr lang="en-US" sz="2400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95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>
            <a:extLst>
              <a:ext uri="{FF2B5EF4-FFF2-40B4-BE49-F238E27FC236}">
                <a16:creationId xmlns:a16="http://schemas.microsoft.com/office/drawing/2014/main" id="{0CC2CC01-2D39-84CB-0F6B-67B9C4817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038" y="76200"/>
            <a:ext cx="7008962" cy="102535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GARDNER-MURRAY ANALYSIS : ASSUMPTIONS</a:t>
            </a:r>
          </a:p>
        </p:txBody>
      </p:sp>
      <p:sp>
        <p:nvSpPr>
          <p:cNvPr id="416771" name="AutoShape 3">
            <a:extLst>
              <a:ext uri="{FF2B5EF4-FFF2-40B4-BE49-F238E27FC236}">
                <a16:creationId xmlns:a16="http://schemas.microsoft.com/office/drawing/2014/main" id="{667C4A80-641F-F240-E87E-9F20333877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5621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6772" name="Rectangle 4">
            <a:extLst>
              <a:ext uri="{FF2B5EF4-FFF2-40B4-BE49-F238E27FC236}">
                <a16:creationId xmlns:a16="http://schemas.microsoft.com/office/drawing/2014/main" id="{D41F499C-E5EC-ADCD-F746-C4C04AFB4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3" y="1659346"/>
            <a:ext cx="8610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Steady state one-dimensional conduction Model. 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No Heat sources or sinks within the fin .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Thermal conductivity constant and uniform in all directions. 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Heat transfer coefficient constant and uniform over fin faces. 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Surrounding temperature constant and uniform.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Base temperature constant and uniform over fin base. 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Fin width much smaller than fin height.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No bond resistance between fin base and prime surface. </a:t>
            </a:r>
            <a:endParaRPr lang="en-US" altLang="en-US" sz="2400" dirty="0"/>
          </a:p>
          <a:p>
            <a:pPr algn="l" eaLnBrk="0" hangingPunct="0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Times New Roman" panose="02020603050405020304" pitchFamily="18" charset="0"/>
              </a:rPr>
              <a:t>Heat flow off fin proportional to temperature excess.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D9F3B2F3-62C1-7B3D-92E6-25957683F0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080CE62-5843-C283-92E1-5C89739661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AC8385F-23D3-4EB5-16FE-BB4F1EDDAD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2F5E77F-E690-A294-16F6-8890C437B2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5A9A9DD-6DD1-359F-4BC2-C1E278E613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B81C7AB-FAF4-6EC7-D13E-449834481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886CC71-071D-2D61-42EE-49811AB00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A399ED1-EE37-C9D0-6DB4-63910D4C9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0B3306F-BA79-BABC-5381-A3145875BC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A94F4C5-9A80-6CEA-A012-6D3092D712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39A8918-5D9F-C118-0215-498C1E193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D50BCCC-B2F3-60D0-533B-AF83CBEC69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8FFF009-2D3D-D8CC-33EE-7644130B63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7A20A1B-6A4B-F55C-80C9-AF02F7AFE3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799D991D-A656-AE8B-FF65-A72AD1C65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C8FF513-CF6F-D00F-C72B-91C742893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6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6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6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6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6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6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6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67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6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>
            <a:extLst>
              <a:ext uri="{FF2B5EF4-FFF2-40B4-BE49-F238E27FC236}">
                <a16:creationId xmlns:a16="http://schemas.microsoft.com/office/drawing/2014/main" id="{0232FC4A-1EF2-C7EC-E473-9084975F8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Slender Fins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26D89E8E-B2E9-8BDF-9783-95F961352B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C9CD25C-56B9-2AAD-4C35-36DE7B01B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899C0E34-7354-B35C-E004-C675CBBABB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F28B03E-C96F-478A-3677-28B39BFF31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CC75A5B0-48E2-7EEA-5A02-43723B4AE2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CF87ED4-EA0C-166D-4A50-D49AD2BE45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D1BAAEF-4156-FE9C-B75C-E5DB6F1524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B4EA644-DA14-B845-F41D-DF2BB17239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02B142B-E845-F9E3-ED2F-CBF0EDE93C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401DE71C-66A5-84C3-0C89-318372092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6861F6C-FCCF-873A-3021-5C9A4E57C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2799653C-F0B1-3DFD-E972-B162EBC180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9651795-A695-8454-FAA4-AA03451F62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7F8BDD-5AC6-379A-4708-B8866B40A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710A081-E2ED-8E67-D72A-EF99F471F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463A8317-D810-6E92-8E20-8B1DA5A4C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18" name="Object 11">
            <a:extLst>
              <a:ext uri="{FF2B5EF4-FFF2-40B4-BE49-F238E27FC236}">
                <a16:creationId xmlns:a16="http://schemas.microsoft.com/office/drawing/2014/main" id="{17488978-75D1-08C6-55E5-E40B7CFC2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201976"/>
              </p:ext>
            </p:extLst>
          </p:nvPr>
        </p:nvGraphicFramePr>
        <p:xfrm>
          <a:off x="584200" y="1447800"/>
          <a:ext cx="17780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580952" imgH="1762371" progId="Paint.Picture">
                  <p:embed/>
                </p:oleObj>
              </mc:Choice>
              <mc:Fallback>
                <p:oleObj name="Bitmap Image" r:id="rId3" imgW="1580952" imgH="1762371" progId="Paint.Picture">
                  <p:embed/>
                  <p:pic>
                    <p:nvPicPr>
                      <p:cNvPr id="455691" name="Object 11">
                        <a:extLst>
                          <a:ext uri="{FF2B5EF4-FFF2-40B4-BE49-F238E27FC236}">
                            <a16:creationId xmlns:a16="http://schemas.microsoft.com/office/drawing/2014/main" id="{E10E6DA4-6CBC-69B3-7373-58A29FF5D6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447800"/>
                        <a:ext cx="17780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8D7A3982-9456-B4F5-EC9C-508BF7BAB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0614" y="1447800"/>
            <a:ext cx="2403386" cy="19812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CBAFF6F-3DAE-C82F-B152-D6CCA941EE15}"/>
              </a:ext>
            </a:extLst>
          </p:cNvPr>
          <p:cNvGrpSpPr/>
          <p:nvPr/>
        </p:nvGrpSpPr>
        <p:grpSpPr>
          <a:xfrm>
            <a:off x="5627687" y="1256079"/>
            <a:ext cx="1839913" cy="1944321"/>
            <a:chOff x="5627687" y="1256079"/>
            <a:chExt cx="1839913" cy="1944321"/>
          </a:xfrm>
        </p:grpSpPr>
        <p:graphicFrame>
          <p:nvGraphicFramePr>
            <p:cNvPr id="20" name="Object 44">
              <a:extLst>
                <a:ext uri="{FF2B5EF4-FFF2-40B4-BE49-F238E27FC236}">
                  <a16:creationId xmlns:a16="http://schemas.microsoft.com/office/drawing/2014/main" id="{6889612E-A558-57AA-155A-3FA169B6F60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9705280"/>
                </p:ext>
              </p:extLst>
            </p:nvPr>
          </p:nvGraphicFramePr>
          <p:xfrm>
            <a:off x="5627687" y="1256079"/>
            <a:ext cx="1839913" cy="1944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6" imgW="1362265" imgH="1409897" progId="Paint.Picture">
                    <p:embed/>
                  </p:oleObj>
                </mc:Choice>
                <mc:Fallback>
                  <p:oleObj name="Bitmap Image" r:id="rId6" imgW="1362265" imgH="1409897" progId="Paint.Picture">
                    <p:embed/>
                    <p:pic>
                      <p:nvPicPr>
                        <p:cNvPr id="454700" name="Object 44">
                          <a:extLst>
                            <a:ext uri="{FF2B5EF4-FFF2-40B4-BE49-F238E27FC236}">
                              <a16:creationId xmlns:a16="http://schemas.microsoft.com/office/drawing/2014/main" id="{7E34BE30-DFF6-7C40-BB87-FC896979060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7687" y="1256079"/>
                          <a:ext cx="1839913" cy="1944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CFBD5C-5704-D73A-885B-91AE4B3C468B}"/>
                </a:ext>
              </a:extLst>
            </p:cNvPr>
            <p:cNvSpPr/>
            <p:nvPr/>
          </p:nvSpPr>
          <p:spPr bwMode="auto">
            <a:xfrm>
              <a:off x="7239000" y="2286000"/>
              <a:ext cx="136525" cy="152400"/>
            </a:xfrm>
            <a:prstGeom prst="ellipse">
              <a:avLst/>
            </a:prstGeom>
            <a:solidFill>
              <a:schemeClr val="bg1"/>
            </a:solidFill>
            <a:ln w="412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>
            <a:extLst>
              <a:ext uri="{FF2B5EF4-FFF2-40B4-BE49-F238E27FC236}">
                <a16:creationId xmlns:a16="http://schemas.microsoft.com/office/drawing/2014/main" id="{AE06803E-C960-39B0-5C78-C9EAA7C0D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212" y="148356"/>
            <a:ext cx="6172200" cy="873126"/>
          </a:xfrm>
        </p:spPr>
        <p:txBody>
          <a:bodyPr/>
          <a:lstStyle/>
          <a:p>
            <a:r>
              <a:rPr lang="en-US" altLang="en-US" sz="2800" dirty="0"/>
              <a:t>Steady One-dimensional Conduction through Strip Fins</a:t>
            </a:r>
          </a:p>
        </p:txBody>
      </p:sp>
      <p:sp>
        <p:nvSpPr>
          <p:cNvPr id="418827" name="Text Box 11">
            <a:extLst>
              <a:ext uri="{FF2B5EF4-FFF2-40B4-BE49-F238E27FC236}">
                <a16:creationId xmlns:a16="http://schemas.microsoft.com/office/drawing/2014/main" id="{7EE616D4-77B5-3F0C-A716-2B9622192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95800"/>
            <a:ext cx="317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Conservation of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8832" name="Object 16">
                <a:extLst>
                  <a:ext uri="{FF2B5EF4-FFF2-40B4-BE49-F238E27FC236}">
                    <a16:creationId xmlns:a16="http://schemas.microsoft.com/office/drawing/2014/main" id="{66436B10-A241-D365-2769-096F3625B746}"/>
                  </a:ext>
                </a:extLst>
              </p:cNvPr>
              <p:cNvSpPr txBox="1"/>
              <p:nvPr/>
            </p:nvSpPr>
            <p:spPr bwMode="auto">
              <a:xfrm>
                <a:off x="3505200" y="4546600"/>
                <a:ext cx="5432425" cy="78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𝑐𝑜𝑛𝑣𝑒𝑐𝑡𝑖𝑜𝑛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8832" name="Object 16">
                <a:extLst>
                  <a:ext uri="{FF2B5EF4-FFF2-40B4-BE49-F238E27FC236}">
                    <a16:creationId xmlns:a16="http://schemas.microsoft.com/office/drawing/2014/main" id="{66436B10-A241-D365-2769-096F3625B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4546600"/>
                <a:ext cx="5432425" cy="787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8F8FB849-395C-BB04-F9F5-54E19A54EA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F57D252-9707-84E2-51DF-942F4E658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A86BD28-938D-D0EF-7A17-2D3A131188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4F28297-C542-9966-ADD3-262CB64CCB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6CCCADC-B231-3926-2D74-CB90FC995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BBEB85E-DA90-2755-AF08-E564FFD8F5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4E63A5D-8799-021B-CBB1-4570143606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F4235CA-23D5-6A1B-EA6A-82F54C5A2F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B1FFF77-B4C3-2FE1-BBE1-9C17A5676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25B4D34-6533-2A3A-AB14-792CE4F45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5B14096-CA7F-F35C-301B-FA3D41CF7A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A91202A-83A2-3958-0B3B-319CABFCF3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F7AA9E1-1C2F-B2CA-A77F-1528B92FED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EBE0F81-23DF-E733-DF7A-7E7D6E3C91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7C5F48E-65D2-5925-C377-2B6E63EA57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8353A2B-9831-4350-0D08-898261D14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00CC231-6A2D-9A02-C298-3D7CCDE96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065" y="823140"/>
            <a:ext cx="4418936" cy="3815535"/>
          </a:xfrm>
          <a:prstGeom prst="rect">
            <a:avLst/>
          </a:prstGeom>
        </p:spPr>
      </p:pic>
      <p:sp>
        <p:nvSpPr>
          <p:cNvPr id="20" name="Trapezoid 19">
            <a:extLst>
              <a:ext uri="{FF2B5EF4-FFF2-40B4-BE49-F238E27FC236}">
                <a16:creationId xmlns:a16="http://schemas.microsoft.com/office/drawing/2014/main" id="{AEA70455-B665-CC40-7EB9-14E3C66A877B}"/>
              </a:ext>
            </a:extLst>
          </p:cNvPr>
          <p:cNvSpPr/>
          <p:nvPr/>
        </p:nvSpPr>
        <p:spPr bwMode="auto">
          <a:xfrm rot="5400000">
            <a:off x="2789237" y="2468564"/>
            <a:ext cx="690563" cy="630236"/>
          </a:xfrm>
          <a:prstGeom prst="trapezoid">
            <a:avLst/>
          </a:prstGeom>
          <a:pattFill prst="dkDnDiag">
            <a:fgClr>
              <a:srgbClr val="FF0000"/>
            </a:fgClr>
            <a:bgClr>
              <a:schemeClr val="bg1"/>
            </a:bgClr>
          </a:patt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8822" name="Line 6">
            <a:extLst>
              <a:ext uri="{FF2B5EF4-FFF2-40B4-BE49-F238E27FC236}">
                <a16:creationId xmlns:a16="http://schemas.microsoft.com/office/drawing/2014/main" id="{21164659-95F5-2397-9083-8A65B8371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7781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8823" name="Line 7">
            <a:extLst>
              <a:ext uri="{FF2B5EF4-FFF2-40B4-BE49-F238E27FC236}">
                <a16:creationId xmlns:a16="http://schemas.microsoft.com/office/drawing/2014/main" id="{748D0B8A-F86C-AF52-17E2-B55F3F6B8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81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93FB17E-19D0-B526-138D-07BBEE234AEB}"/>
                  </a:ext>
                </a:extLst>
              </p:cNvPr>
              <p:cNvSpPr txBox="1"/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93FB17E-19D0-B526-138D-07BBEE234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1D053A-CC49-55E3-096D-4BD60A97C780}"/>
                  </a:ext>
                </a:extLst>
              </p:cNvPr>
              <p:cNvSpPr txBox="1"/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1D053A-CC49-55E3-096D-4BD60A97C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56B58A-563B-1B3C-5EFB-4020A9BAA19E}"/>
                  </a:ext>
                </a:extLst>
              </p:cNvPr>
              <p:cNvSpPr txBox="1"/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𝑐𝑜𝑛𝑣𝑒𝑐𝑡𝑖𝑜𝑛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56B58A-563B-1B3C-5EFB-4020A9BAA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Curved Up 23">
            <a:extLst>
              <a:ext uri="{FF2B5EF4-FFF2-40B4-BE49-F238E27FC236}">
                <a16:creationId xmlns:a16="http://schemas.microsoft.com/office/drawing/2014/main" id="{15EC9C08-6679-4641-931E-4093AB8A39E5}"/>
              </a:ext>
            </a:extLst>
          </p:cNvPr>
          <p:cNvSpPr/>
          <p:nvPr/>
        </p:nvSpPr>
        <p:spPr bwMode="auto">
          <a:xfrm rot="16760651">
            <a:off x="3001575" y="1902690"/>
            <a:ext cx="630237" cy="383310"/>
          </a:xfrm>
          <a:prstGeom prst="curvedUpArrow">
            <a:avLst/>
          </a:prstGeom>
          <a:solidFill>
            <a:srgbClr val="0000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ADEBFC8D-9901-F1E0-E499-3E8E4CE66C21}"/>
                  </a:ext>
                </a:extLst>
              </p:cNvPr>
              <p:cNvSpPr txBox="1"/>
              <p:nvPr/>
            </p:nvSpPr>
            <p:spPr bwMode="auto">
              <a:xfrm>
                <a:off x="3933162" y="5213769"/>
                <a:ext cx="4067838" cy="12632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𝑐𝑜𝑛𝑣𝑒𝑐𝑡𝑖𝑜𝑛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ADEBFC8D-9901-F1E0-E499-3E8E4CE66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3162" y="5213769"/>
                <a:ext cx="4067838" cy="1263231"/>
              </a:xfrm>
              <a:prstGeom prst="rect">
                <a:avLst/>
              </a:prstGeom>
              <a:blipFill>
                <a:blip r:embed="rId8"/>
                <a:stretch>
                  <a:fillRect l="-15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18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32" grpId="0"/>
      <p:bldP spid="20" grpId="0" animBg="1"/>
      <p:bldP spid="418822" grpId="0" animBg="1"/>
      <p:bldP spid="418823" grpId="0" animBg="1"/>
      <p:bldP spid="21" grpId="0"/>
      <p:bldP spid="22" grpId="0"/>
      <p:bldP spid="23" grpId="0"/>
      <p:bldP spid="24" grpId="0" animBg="1"/>
      <p:bldP spid="2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12ABE-C1C9-7876-DCFB-7AF27E745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9843" name="Object 3">
                <a:extLst>
                  <a:ext uri="{FF2B5EF4-FFF2-40B4-BE49-F238E27FC236}">
                    <a16:creationId xmlns:a16="http://schemas.microsoft.com/office/drawing/2014/main" id="{8BDD7C82-E126-3A56-5A4B-F370755C83DA}"/>
                  </a:ext>
                </a:extLst>
              </p:cNvPr>
              <p:cNvSpPr txBox="1"/>
              <p:nvPr/>
            </p:nvSpPr>
            <p:spPr bwMode="auto">
              <a:xfrm>
                <a:off x="3134518" y="4835525"/>
                <a:ext cx="5002214" cy="803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𝑐𝑜𝑛𝑑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𝑐𝑜𝑛𝑑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43" name="Object 3">
                <a:extLst>
                  <a:ext uri="{FF2B5EF4-FFF2-40B4-BE49-F238E27FC236}">
                    <a16:creationId xmlns:a16="http://schemas.microsoft.com/office/drawing/2014/main" id="{8BDD7C82-E126-3A56-5A4B-F370755C8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4518" y="4835525"/>
                <a:ext cx="5002214" cy="803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44" name="Text Box 4">
            <a:extLst>
              <a:ext uri="{FF2B5EF4-FFF2-40B4-BE49-F238E27FC236}">
                <a16:creationId xmlns:a16="http://schemas.microsoft.com/office/drawing/2014/main" id="{F49BD894-531D-9980-E812-79C1CDB55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62600"/>
            <a:ext cx="8577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Taking limit </a:t>
            </a:r>
            <a:r>
              <a:rPr lang="en-US" altLang="en-US" sz="2400" dirty="0">
                <a:sym typeface="Symbol" panose="05050102010706020507" pitchFamily="18" charset="2"/>
              </a:rPr>
              <a:t></a:t>
            </a:r>
            <a:r>
              <a:rPr lang="en-US" altLang="en-US" sz="2400" i="1" dirty="0"/>
              <a:t>x</a:t>
            </a:r>
            <a:r>
              <a:rPr lang="en-US" altLang="en-US" sz="2400" dirty="0"/>
              <a:t> tends to zero and using the definition of derivative: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45" name="Object 5">
                <a:extLst>
                  <a:ext uri="{FF2B5EF4-FFF2-40B4-BE49-F238E27FC236}">
                    <a16:creationId xmlns:a16="http://schemas.microsoft.com/office/drawing/2014/main" id="{B3A1FA2B-C7B5-10AE-AFA5-7F66027FC036}"/>
                  </a:ext>
                </a:extLst>
              </p:cNvPr>
              <p:cNvSpPr txBox="1"/>
              <p:nvPr/>
            </p:nvSpPr>
            <p:spPr bwMode="auto">
              <a:xfrm>
                <a:off x="2447925" y="5888037"/>
                <a:ext cx="4105275" cy="969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45" name="Object 5">
                <a:extLst>
                  <a:ext uri="{FF2B5EF4-FFF2-40B4-BE49-F238E27FC236}">
                    <a16:creationId xmlns:a16="http://schemas.microsoft.com/office/drawing/2014/main" id="{B3A1FA2B-C7B5-10AE-AFA5-7F66027FC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7925" y="5888037"/>
                <a:ext cx="4105275" cy="969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DE8E911D-4860-893D-1E66-6E15564765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0455148B-99BD-1106-F0AD-43FB17A24B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47271B0-A8C3-48AC-5DDA-75EA945951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249E3F0-08AF-C8F1-74D3-E81352EA14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3734FF6-85A7-525C-8151-C31DC1D0E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75D046F-07E9-7864-7257-D485A937AE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7A817A4-CD60-7D34-EB70-0BBA173CD0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3C3BA4C-6CB0-CCBE-ADF3-BFD4C31DD7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54FABB7-A5E5-D9B0-629C-369E2C69D7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AA98DFEA-BD54-82B2-6448-7FC25A144D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4CFF865-08BA-8976-6043-4A6560314C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02F506D-0A75-FA9E-2B9A-CA09444111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EACF195-57BF-B5A5-2E52-3B8CBE5AD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EE4DDA8-DB65-8207-3E1C-02A18AAD1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1AC7941-4FD4-D7BD-DD0D-AB5C6B5C0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FABC5F7-988B-4632-C104-D5EE5AD2F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itle 23">
            <a:extLst>
              <a:ext uri="{FF2B5EF4-FFF2-40B4-BE49-F238E27FC236}">
                <a16:creationId xmlns:a16="http://schemas.microsoft.com/office/drawing/2014/main" id="{0B9D24B2-61BE-57B9-7DCD-E7DF78D5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Governing Differential Equation for Conjugate Heat Transfer : Strip Fins</a:t>
            </a:r>
            <a:endParaRPr lang="en-IN" sz="2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B511984-F553-52DE-4EBB-86DB2FB7E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065" y="823140"/>
            <a:ext cx="4418936" cy="3815535"/>
          </a:xfrm>
          <a:prstGeom prst="rect">
            <a:avLst/>
          </a:prstGeom>
        </p:spPr>
      </p:pic>
      <p:sp>
        <p:nvSpPr>
          <p:cNvPr id="20" name="Trapezoid 19">
            <a:extLst>
              <a:ext uri="{FF2B5EF4-FFF2-40B4-BE49-F238E27FC236}">
                <a16:creationId xmlns:a16="http://schemas.microsoft.com/office/drawing/2014/main" id="{8183BBD4-8AC4-AFA4-F89F-447097D3BC76}"/>
              </a:ext>
            </a:extLst>
          </p:cNvPr>
          <p:cNvSpPr/>
          <p:nvPr/>
        </p:nvSpPr>
        <p:spPr bwMode="auto">
          <a:xfrm rot="5400000">
            <a:off x="2840579" y="2417222"/>
            <a:ext cx="695212" cy="737569"/>
          </a:xfrm>
          <a:prstGeom prst="trapezoid">
            <a:avLst/>
          </a:prstGeom>
          <a:pattFill prst="dkDnDiag">
            <a:fgClr>
              <a:srgbClr val="FF0000"/>
            </a:fgClr>
            <a:bgClr>
              <a:schemeClr val="bg1"/>
            </a:bgClr>
          </a:patt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Line 6">
            <a:extLst>
              <a:ext uri="{FF2B5EF4-FFF2-40B4-BE49-F238E27FC236}">
                <a16:creationId xmlns:a16="http://schemas.microsoft.com/office/drawing/2014/main" id="{EEA943E3-9E7B-B1EE-415F-CF01ED2C39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7781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2" name="Line 7">
            <a:extLst>
              <a:ext uri="{FF2B5EF4-FFF2-40B4-BE49-F238E27FC236}">
                <a16:creationId xmlns:a16="http://schemas.microsoft.com/office/drawing/2014/main" id="{DC9CA8AC-37CA-9EE9-B19F-9F8EB6FAE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81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40AE52-087E-135C-009B-E755F92EA30D}"/>
                  </a:ext>
                </a:extLst>
              </p:cNvPr>
              <p:cNvSpPr txBox="1"/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40AE52-087E-135C-009B-E755F92EA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04263C-B7C9-11A6-41A2-FEF389DE47FC}"/>
                  </a:ext>
                </a:extLst>
              </p:cNvPr>
              <p:cNvSpPr txBox="1"/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04263C-B7C9-11A6-41A2-FEF389DE4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3A1B7B-8CF5-E775-84D5-0160729A170B}"/>
                  </a:ext>
                </a:extLst>
              </p:cNvPr>
              <p:cNvSpPr txBox="1"/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𝑐𝑜𝑛𝑣𝑒𝑐𝑡𝑖𝑜𝑛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3A1B7B-8CF5-E775-84D5-0160729A1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row: Curved Up 33">
            <a:extLst>
              <a:ext uri="{FF2B5EF4-FFF2-40B4-BE49-F238E27FC236}">
                <a16:creationId xmlns:a16="http://schemas.microsoft.com/office/drawing/2014/main" id="{37F96C18-6021-A73F-B7FC-1B71430BD021}"/>
              </a:ext>
            </a:extLst>
          </p:cNvPr>
          <p:cNvSpPr/>
          <p:nvPr/>
        </p:nvSpPr>
        <p:spPr bwMode="auto">
          <a:xfrm rot="16760651">
            <a:off x="3001575" y="1902690"/>
            <a:ext cx="630237" cy="383310"/>
          </a:xfrm>
          <a:prstGeom prst="curvedUpArrow">
            <a:avLst/>
          </a:prstGeom>
          <a:solidFill>
            <a:srgbClr val="0000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19842" name="Text Box 2">
            <a:extLst>
              <a:ext uri="{FF2B5EF4-FFF2-40B4-BE49-F238E27FC236}">
                <a16:creationId xmlns:a16="http://schemas.microsoft.com/office/drawing/2014/main" id="{0C39F6D6-2ADC-BC6E-0882-AAAD46FAE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52800"/>
            <a:ext cx="497767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Energy Conservation Equation </a:t>
            </a:r>
            <a:r>
              <a:rPr lang="en-US" altLang="en-US" dirty="0"/>
              <a:t> for differential element</a:t>
            </a:r>
            <a:r>
              <a:rPr lang="en-US" altLang="en-US" sz="2400" dirty="0"/>
              <a:t> of the fin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3">
                <a:extLst>
                  <a:ext uri="{FF2B5EF4-FFF2-40B4-BE49-F238E27FC236}">
                    <a16:creationId xmlns:a16="http://schemas.microsoft.com/office/drawing/2014/main" id="{E79FEA3E-2E37-90CB-DDF1-F9BA26152EC5}"/>
                  </a:ext>
                </a:extLst>
              </p:cNvPr>
              <p:cNvSpPr txBox="1"/>
              <p:nvPr/>
            </p:nvSpPr>
            <p:spPr bwMode="auto">
              <a:xfrm>
                <a:off x="2851943" y="4191000"/>
                <a:ext cx="5530057" cy="803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Object 3">
                <a:extLst>
                  <a:ext uri="{FF2B5EF4-FFF2-40B4-BE49-F238E27FC236}">
                    <a16:creationId xmlns:a16="http://schemas.microsoft.com/office/drawing/2014/main" id="{E79FEA3E-2E37-90CB-DDF1-F9BA26152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1943" y="4191000"/>
                <a:ext cx="5530057" cy="803275"/>
              </a:xfrm>
              <a:prstGeom prst="rect">
                <a:avLst/>
              </a:prstGeom>
              <a:blipFill>
                <a:blip r:embed="rId9"/>
                <a:stretch>
                  <a:fillRect l="-6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24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/>
      <p:bldP spid="4198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1B8528F-C895-F7D1-6A55-FB8BC9981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65" y="823140"/>
            <a:ext cx="4418936" cy="3815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9845" name="Object 5">
                <a:extLst>
                  <a:ext uri="{FF2B5EF4-FFF2-40B4-BE49-F238E27FC236}">
                    <a16:creationId xmlns:a16="http://schemas.microsoft.com/office/drawing/2014/main" id="{820BB1DF-7B53-4735-9497-3C687F31C0DF}"/>
                  </a:ext>
                </a:extLst>
              </p:cNvPr>
              <p:cNvSpPr txBox="1"/>
              <p:nvPr/>
            </p:nvSpPr>
            <p:spPr bwMode="auto">
              <a:xfrm>
                <a:off x="4726095" y="3295741"/>
                <a:ext cx="3259183" cy="860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45" name="Object 5">
                <a:extLst>
                  <a:ext uri="{FF2B5EF4-FFF2-40B4-BE49-F238E27FC236}">
                    <a16:creationId xmlns:a16="http://schemas.microsoft.com/office/drawing/2014/main" id="{820BB1DF-7B53-4735-9497-3C687F31C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6095" y="3295741"/>
                <a:ext cx="3259183" cy="8604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9846" name="Text Box 6">
            <a:extLst>
              <a:ext uri="{FF2B5EF4-FFF2-40B4-BE49-F238E27FC236}">
                <a16:creationId xmlns:a16="http://schemas.microsoft.com/office/drawing/2014/main" id="{AF112001-ECB3-4474-B734-131AAF578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" y="4343400"/>
            <a:ext cx="5124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Substitute Fourier’s Law of Conduction: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47" name="Object 7">
                <a:extLst>
                  <a:ext uri="{FF2B5EF4-FFF2-40B4-BE49-F238E27FC236}">
                    <a16:creationId xmlns:a16="http://schemas.microsoft.com/office/drawing/2014/main" id="{8969DA67-ED26-79F1-6187-A5D0FD4BCE76}"/>
                  </a:ext>
                </a:extLst>
              </p:cNvPr>
              <p:cNvSpPr txBox="1"/>
              <p:nvPr/>
            </p:nvSpPr>
            <p:spPr bwMode="auto">
              <a:xfrm>
                <a:off x="2417717" y="5007387"/>
                <a:ext cx="4752975" cy="12439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47" name="Object 7">
                <a:extLst>
                  <a:ext uri="{FF2B5EF4-FFF2-40B4-BE49-F238E27FC236}">
                    <a16:creationId xmlns:a16="http://schemas.microsoft.com/office/drawing/2014/main" id="{8969DA67-ED26-79F1-6187-A5D0FD4BC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7717" y="5007387"/>
                <a:ext cx="4752975" cy="12439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4C59D0F9-FA31-136B-E78C-EE38290C2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43797D6-DBBA-6E80-3697-7894B7E38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FFF1F27C-0E24-B0FC-E571-DDFE91BC5A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1EF70F3-AB86-D3A2-9257-777F0BE2E1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380F61A-E8FE-9F4D-A74A-D9C4BCC695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CD708FA-1DDD-3166-AF66-8738BCF17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50677F3-55D8-363C-4D04-88C2C2E9E1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65BFCA6-62B1-657A-F610-2C4FE9A49F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7E65141-1017-FA71-1E27-B7C652D791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145E348-F7FD-43E0-9F1E-0B0C71F645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FE0FE2A0-A890-675A-952E-56306336D2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6D09F34-76D6-F773-D553-EB2A2AE7AB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24E1BF5-8F9B-E062-9488-0FD935F5E2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A5CB50-30B2-39B4-598C-7F1AABA2D9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135CEAF-B97A-9814-6B52-D662060CD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F527E01-2771-3FFA-4A8B-6AD5A0B1A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itle 23">
            <a:extLst>
              <a:ext uri="{FF2B5EF4-FFF2-40B4-BE49-F238E27FC236}">
                <a16:creationId xmlns:a16="http://schemas.microsoft.com/office/drawing/2014/main" id="{CA8D9294-9E48-9DE6-79E4-5EEDAFCA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127087" cy="1143000"/>
          </a:xfrm>
        </p:spPr>
        <p:txBody>
          <a:bodyPr/>
          <a:lstStyle/>
          <a:p>
            <a:r>
              <a:rPr lang="en-US" sz="2800" dirty="0"/>
              <a:t>Governing Differential Equation for Conjugate Heat Transfer in Strip Fin</a:t>
            </a:r>
            <a:endParaRPr lang="en-IN" sz="2800" dirty="0"/>
          </a:p>
        </p:txBody>
      </p:sp>
      <p:sp>
        <p:nvSpPr>
          <p:cNvPr id="19" name="Trapezoid 18">
            <a:extLst>
              <a:ext uri="{FF2B5EF4-FFF2-40B4-BE49-F238E27FC236}">
                <a16:creationId xmlns:a16="http://schemas.microsoft.com/office/drawing/2014/main" id="{8089C0EC-23A3-2C72-6820-5C02DEC7545B}"/>
              </a:ext>
            </a:extLst>
          </p:cNvPr>
          <p:cNvSpPr/>
          <p:nvPr/>
        </p:nvSpPr>
        <p:spPr bwMode="auto">
          <a:xfrm rot="5400000">
            <a:off x="2789237" y="2468564"/>
            <a:ext cx="690563" cy="630236"/>
          </a:xfrm>
          <a:prstGeom prst="trapezoid">
            <a:avLst/>
          </a:prstGeom>
          <a:pattFill prst="dkDnDiag">
            <a:fgClr>
              <a:srgbClr val="FF0000"/>
            </a:fgClr>
            <a:bgClr>
              <a:schemeClr val="bg1"/>
            </a:bgClr>
          </a:patt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Line 6">
            <a:extLst>
              <a:ext uri="{FF2B5EF4-FFF2-40B4-BE49-F238E27FC236}">
                <a16:creationId xmlns:a16="http://schemas.microsoft.com/office/drawing/2014/main" id="{C07C8D57-7696-2C8B-AC67-4FC464A79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7781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1" name="Line 7">
            <a:extLst>
              <a:ext uri="{FF2B5EF4-FFF2-40B4-BE49-F238E27FC236}">
                <a16:creationId xmlns:a16="http://schemas.microsoft.com/office/drawing/2014/main" id="{3F3B3B39-2068-C971-1446-C5AF3FBF7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81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6EF67F-1308-9893-8DB7-CC7B4FEA0153}"/>
                  </a:ext>
                </a:extLst>
              </p:cNvPr>
              <p:cNvSpPr txBox="1"/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6EF67F-1308-9893-8DB7-CC7B4FEA0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375" y="2588490"/>
                <a:ext cx="1018035" cy="408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10A75B-8C2A-32F5-459D-CF1A0740EBD6}"/>
                  </a:ext>
                </a:extLst>
              </p:cNvPr>
              <p:cNvSpPr txBox="1"/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10A75B-8C2A-32F5-459D-CF1A0740E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588490"/>
                <a:ext cx="1464888" cy="4080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24281B-A63A-8C4F-9037-AA479D778EF2}"/>
                  </a:ext>
                </a:extLst>
              </p:cNvPr>
              <p:cNvSpPr txBox="1"/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𝑐𝑜𝑛𝑣𝑒𝑐𝑡𝑖𝑜𝑛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24281B-A63A-8C4F-9037-AA479D778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1445490"/>
                <a:ext cx="1669175" cy="3915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row: Curved Up 32">
            <a:extLst>
              <a:ext uri="{FF2B5EF4-FFF2-40B4-BE49-F238E27FC236}">
                <a16:creationId xmlns:a16="http://schemas.microsoft.com/office/drawing/2014/main" id="{23742C58-8261-0722-6F50-C44B278235ED}"/>
              </a:ext>
            </a:extLst>
          </p:cNvPr>
          <p:cNvSpPr/>
          <p:nvPr/>
        </p:nvSpPr>
        <p:spPr bwMode="auto">
          <a:xfrm rot="16760651">
            <a:off x="3001575" y="1902690"/>
            <a:ext cx="630237" cy="383310"/>
          </a:xfrm>
          <a:prstGeom prst="curvedUpArrow">
            <a:avLst/>
          </a:prstGeom>
          <a:solidFill>
            <a:srgbClr val="0000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0866" name="Object 2">
                <a:extLst>
                  <a:ext uri="{FF2B5EF4-FFF2-40B4-BE49-F238E27FC236}">
                    <a16:creationId xmlns:a16="http://schemas.microsoft.com/office/drawing/2014/main" id="{592F5A8E-89C4-D066-49E6-FE6050553F04}"/>
                  </a:ext>
                </a:extLst>
              </p:cNvPr>
              <p:cNvSpPr txBox="1"/>
              <p:nvPr/>
            </p:nvSpPr>
            <p:spPr bwMode="auto">
              <a:xfrm>
                <a:off x="3308350" y="1128712"/>
                <a:ext cx="4464050" cy="1538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0866" name="Object 2">
                <a:extLst>
                  <a:ext uri="{FF2B5EF4-FFF2-40B4-BE49-F238E27FC236}">
                    <a16:creationId xmlns:a16="http://schemas.microsoft.com/office/drawing/2014/main" id="{592F5A8E-89C4-D066-49E6-FE6050553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08350" y="1128712"/>
                <a:ext cx="4464050" cy="1538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0871" name="Text Box 7">
            <a:extLst>
              <a:ext uri="{FF2B5EF4-FFF2-40B4-BE49-F238E27FC236}">
                <a16:creationId xmlns:a16="http://schemas.microsoft.com/office/drawing/2014/main" id="{5ED3B3D7-6065-AF49-7E7A-8187BE7C6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24" y="334818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/>
              <a:t> Types of Strip Fins</a:t>
            </a:r>
          </a:p>
        </p:txBody>
      </p:sp>
      <p:sp>
        <p:nvSpPr>
          <p:cNvPr id="420873" name="Text Box 9">
            <a:extLst>
              <a:ext uri="{FF2B5EF4-FFF2-40B4-BE49-F238E27FC236}">
                <a16:creationId xmlns:a16="http://schemas.microsoft.com/office/drawing/2014/main" id="{D6950C98-5C02-4369-3E64-55DE36F7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512" y="2708275"/>
            <a:ext cx="616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Straight fin of triangular profile rectangular C.S.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0874" name="Object 10">
                <a:extLst>
                  <a:ext uri="{FF2B5EF4-FFF2-40B4-BE49-F238E27FC236}">
                    <a16:creationId xmlns:a16="http://schemas.microsoft.com/office/drawing/2014/main" id="{0075D89E-E273-6709-C7F2-3BA77220164D}"/>
                  </a:ext>
                </a:extLst>
              </p:cNvPr>
              <p:cNvSpPr txBox="1"/>
              <p:nvPr/>
            </p:nvSpPr>
            <p:spPr bwMode="auto">
              <a:xfrm>
                <a:off x="4191000" y="3232150"/>
                <a:ext cx="1524000" cy="78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0874" name="Object 10">
                <a:extLst>
                  <a:ext uri="{FF2B5EF4-FFF2-40B4-BE49-F238E27FC236}">
                    <a16:creationId xmlns:a16="http://schemas.microsoft.com/office/drawing/2014/main" id="{0075D89E-E273-6709-C7F2-3BA772201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3232150"/>
                <a:ext cx="1524000" cy="787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0882" name="Text Box 18">
            <a:extLst>
              <a:ext uri="{FF2B5EF4-FFF2-40B4-BE49-F238E27FC236}">
                <a16:creationId xmlns:a16="http://schemas.microsoft.com/office/drawing/2014/main" id="{7EFD2B0E-32F0-38A1-9A50-9318FDFED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712" y="4495800"/>
            <a:ext cx="6034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Straight fin of parabolic profile rectangular C.S.</a:t>
            </a:r>
          </a:p>
        </p:txBody>
      </p:sp>
      <p:grpSp>
        <p:nvGrpSpPr>
          <p:cNvPr id="420884" name="Group 20">
            <a:extLst>
              <a:ext uri="{FF2B5EF4-FFF2-40B4-BE49-F238E27FC236}">
                <a16:creationId xmlns:a16="http://schemas.microsoft.com/office/drawing/2014/main" id="{56067588-1566-AA11-035C-3007FC720E09}"/>
              </a:ext>
            </a:extLst>
          </p:cNvPr>
          <p:cNvGrpSpPr>
            <a:grpSpLocks/>
          </p:cNvGrpSpPr>
          <p:nvPr/>
        </p:nvGrpSpPr>
        <p:grpSpPr bwMode="auto">
          <a:xfrm>
            <a:off x="196850" y="1828800"/>
            <a:ext cx="2546350" cy="2117725"/>
            <a:chOff x="1537" y="816"/>
            <a:chExt cx="2485" cy="1887"/>
          </a:xfrm>
        </p:grpSpPr>
        <p:pic>
          <p:nvPicPr>
            <p:cNvPr id="420885" name="Picture 21">
              <a:extLst>
                <a:ext uri="{FF2B5EF4-FFF2-40B4-BE49-F238E27FC236}">
                  <a16:creationId xmlns:a16="http://schemas.microsoft.com/office/drawing/2014/main" id="{CDE8D5FD-E4B2-E495-BF58-1E8C9CA813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16"/>
              <a:ext cx="2294" cy="1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0886" name="Rectangle 22">
              <a:extLst>
                <a:ext uri="{FF2B5EF4-FFF2-40B4-BE49-F238E27FC236}">
                  <a16:creationId xmlns:a16="http://schemas.microsoft.com/office/drawing/2014/main" id="{41A6C4A2-5102-478E-D3F4-0796F2E65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87" name="Rectangle 23">
              <a:extLst>
                <a:ext uri="{FF2B5EF4-FFF2-40B4-BE49-F238E27FC236}">
                  <a16:creationId xmlns:a16="http://schemas.microsoft.com/office/drawing/2014/main" id="{3837FD6C-8B2B-6B0F-9426-3A964A502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44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88" name="Rectangle 24">
              <a:extLst>
                <a:ext uri="{FF2B5EF4-FFF2-40B4-BE49-F238E27FC236}">
                  <a16:creationId xmlns:a16="http://schemas.microsoft.com/office/drawing/2014/main" id="{03A79C21-CA39-B44C-05B9-4581A454D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89" name="Rectangle 25">
              <a:extLst>
                <a:ext uri="{FF2B5EF4-FFF2-40B4-BE49-F238E27FC236}">
                  <a16:creationId xmlns:a16="http://schemas.microsoft.com/office/drawing/2014/main" id="{54DF5506-67B8-4933-4F97-191F0C7F1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63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90" name="Rectangle 26">
              <a:extLst>
                <a:ext uri="{FF2B5EF4-FFF2-40B4-BE49-F238E27FC236}">
                  <a16:creationId xmlns:a16="http://schemas.microsoft.com/office/drawing/2014/main" id="{66D254FF-2F80-A217-16D8-B2B30D29D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816"/>
              <a:ext cx="192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91" name="Rectangle 27">
              <a:extLst>
                <a:ext uri="{FF2B5EF4-FFF2-40B4-BE49-F238E27FC236}">
                  <a16:creationId xmlns:a16="http://schemas.microsoft.com/office/drawing/2014/main" id="{8B4A5B8B-C5ED-1A2F-9DC1-4AB95DF01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144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92" name="Rectangle 28">
              <a:extLst>
                <a:ext uri="{FF2B5EF4-FFF2-40B4-BE49-F238E27FC236}">
                  <a16:creationId xmlns:a16="http://schemas.microsoft.com/office/drawing/2014/main" id="{55362C07-4986-30AB-FA8A-70EA5E901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93" name="Rectangle 29">
              <a:extLst>
                <a:ext uri="{FF2B5EF4-FFF2-40B4-BE49-F238E27FC236}">
                  <a16:creationId xmlns:a16="http://schemas.microsoft.com/office/drawing/2014/main" id="{993B4515-06F6-F7B4-93CE-290CD45EE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968"/>
              <a:ext cx="144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894" name="Rectangle 30">
              <a:extLst>
                <a:ext uri="{FF2B5EF4-FFF2-40B4-BE49-F238E27FC236}">
                  <a16:creationId xmlns:a16="http://schemas.microsoft.com/office/drawing/2014/main" id="{6A5A9445-ACE3-D795-3375-08AE57A40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352"/>
              <a:ext cx="96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0895" name="Object 31">
                  <a:extLst>
                    <a:ext uri="{FF2B5EF4-FFF2-40B4-BE49-F238E27FC236}">
                      <a16:creationId xmlns:a16="http://schemas.microsoft.com/office/drawing/2014/main" id="{6463E79E-7C32-904A-C412-6E98C0873B09}"/>
                    </a:ext>
                  </a:extLst>
                </p:cNvPr>
                <p:cNvSpPr txBox="1"/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noFill/>
              </p:spPr>
              <p:txBody>
                <a:bodyPr>
                  <a:normAutofit fontScale="4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20895" name="Object 31">
                  <a:extLst>
                    <a:ext uri="{FF2B5EF4-FFF2-40B4-BE49-F238E27FC236}">
                      <a16:creationId xmlns:a16="http://schemas.microsoft.com/office/drawing/2014/main" id="{6463E79E-7C32-904A-C412-6E98C0873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28" y="816"/>
                  <a:ext cx="199" cy="223"/>
                </a:xfrm>
                <a:prstGeom prst="rect">
                  <a:avLst/>
                </a:prstGeom>
                <a:blipFill>
                  <a:blip r:embed="rId5"/>
                  <a:stretch>
                    <a:fillRect r="-2058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0896" name="Rectangle 32">
              <a:extLst>
                <a:ext uri="{FF2B5EF4-FFF2-40B4-BE49-F238E27FC236}">
                  <a16:creationId xmlns:a16="http://schemas.microsoft.com/office/drawing/2014/main" id="{B9E6BE21-C61D-4E3D-041F-69B6E61C6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L</a:t>
              </a:r>
              <a:endParaRPr lang="en-US" altLang="en-US" sz="2400" i="1"/>
            </a:p>
          </p:txBody>
        </p:sp>
        <p:sp>
          <p:nvSpPr>
            <p:cNvPr id="420897" name="Text Box 33">
              <a:extLst>
                <a:ext uri="{FF2B5EF4-FFF2-40B4-BE49-F238E27FC236}">
                  <a16:creationId xmlns:a16="http://schemas.microsoft.com/office/drawing/2014/main" id="{4D5CD9AD-C9CA-01A1-2068-5A8238506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0" y="2348"/>
              <a:ext cx="581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x=0</a:t>
              </a:r>
              <a:endParaRPr lang="en-US" altLang="en-US" sz="2400" i="1"/>
            </a:p>
          </p:txBody>
        </p:sp>
        <p:sp>
          <p:nvSpPr>
            <p:cNvPr id="420898" name="Rectangle 34">
              <a:extLst>
                <a:ext uri="{FF2B5EF4-FFF2-40B4-BE49-F238E27FC236}">
                  <a16:creationId xmlns:a16="http://schemas.microsoft.com/office/drawing/2014/main" id="{2F2D073A-BC8F-0AA3-0A84-ABCA8B7F3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304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b</a:t>
              </a:r>
              <a:endParaRPr lang="en-US" altLang="en-US" sz="2400" i="1"/>
            </a:p>
          </p:txBody>
        </p:sp>
        <p:sp>
          <p:nvSpPr>
            <p:cNvPr id="420899" name="Text Box 35">
              <a:extLst>
                <a:ext uri="{FF2B5EF4-FFF2-40B4-BE49-F238E27FC236}">
                  <a16:creationId xmlns:a16="http://schemas.microsoft.com/office/drawing/2014/main" id="{EE8A6082-E831-8749-BF4E-917360B6B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1" y="2350"/>
              <a:ext cx="581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x=b</a:t>
              </a:r>
              <a:endParaRPr lang="en-US" altLang="en-US" sz="2400" i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0900" name="Object 36">
                  <a:extLst>
                    <a:ext uri="{FF2B5EF4-FFF2-40B4-BE49-F238E27FC236}">
                      <a16:creationId xmlns:a16="http://schemas.microsoft.com/office/drawing/2014/main" id="{F4C49E96-6649-2FB0-BC03-8D4514FC5559}"/>
                    </a:ext>
                  </a:extLst>
                </p:cNvPr>
                <p:cNvSpPr txBox="1"/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3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20900" name="Object 36">
                  <a:extLst>
                    <a:ext uri="{FF2B5EF4-FFF2-40B4-BE49-F238E27FC236}">
                      <a16:creationId xmlns:a16="http://schemas.microsoft.com/office/drawing/2014/main" id="{F4C49E96-6649-2FB0-BC03-8D4514FC55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72" y="1920"/>
                  <a:ext cx="171" cy="192"/>
                </a:xfrm>
                <a:prstGeom prst="rect">
                  <a:avLst/>
                </a:prstGeom>
                <a:blipFill>
                  <a:blip r:embed="rId6"/>
                  <a:stretch>
                    <a:fillRect r="-21429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0901" name="Text Box 37">
              <a:extLst>
                <a:ext uri="{FF2B5EF4-FFF2-40B4-BE49-F238E27FC236}">
                  <a16:creationId xmlns:a16="http://schemas.microsoft.com/office/drawing/2014/main" id="{97ED7870-AD62-BA46-831B-39A9B3ACE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7" y="1676"/>
              <a:ext cx="290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</a:t>
              </a:r>
              <a:endParaRPr lang="en-US" altLang="en-US" sz="2400" i="1"/>
            </a:p>
          </p:txBody>
        </p:sp>
        <p:sp>
          <p:nvSpPr>
            <p:cNvPr id="420902" name="Rectangle 38">
              <a:extLst>
                <a:ext uri="{FF2B5EF4-FFF2-40B4-BE49-F238E27FC236}">
                  <a16:creationId xmlns:a16="http://schemas.microsoft.com/office/drawing/2014/main" id="{710C3AFD-DA0F-B0F4-A499-E1F721488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63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q</a:t>
              </a:r>
              <a:r>
                <a:rPr lang="en-US" altLang="en-US" sz="2000" i="1" baseline="-25000">
                  <a:cs typeface="Times New Roman" panose="02020603050405020304" pitchFamily="18" charset="0"/>
                </a:rPr>
                <a:t>b</a:t>
              </a:r>
              <a:endParaRPr lang="en-US" altLang="en-US" sz="2400" i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0903" name="Object 39">
                  <a:extLst>
                    <a:ext uri="{FF2B5EF4-FFF2-40B4-BE49-F238E27FC236}">
                      <a16:creationId xmlns:a16="http://schemas.microsoft.com/office/drawing/2014/main" id="{293AEDFF-74E6-70EB-0DC0-182BADE7B186}"/>
                    </a:ext>
                  </a:extLst>
                </p:cNvPr>
                <p:cNvSpPr txBox="1"/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3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20903" name="Object 39">
                  <a:extLst>
                    <a:ext uri="{FF2B5EF4-FFF2-40B4-BE49-F238E27FC236}">
                      <a16:creationId xmlns:a16="http://schemas.microsoft.com/office/drawing/2014/main" id="{293AEDFF-74E6-70EB-0DC0-182BADE7B1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12" y="1632"/>
                  <a:ext cx="107" cy="192"/>
                </a:xfrm>
                <a:prstGeom prst="rect">
                  <a:avLst/>
                </a:prstGeom>
                <a:blipFill>
                  <a:blip r:embed="rId7"/>
                  <a:stretch>
                    <a:fillRect r="-50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0904" name="Group 40">
            <a:extLst>
              <a:ext uri="{FF2B5EF4-FFF2-40B4-BE49-F238E27FC236}">
                <a16:creationId xmlns:a16="http://schemas.microsoft.com/office/drawing/2014/main" id="{DD2E0A60-B151-553F-996B-1DE0540B1823}"/>
              </a:ext>
            </a:extLst>
          </p:cNvPr>
          <p:cNvGrpSpPr>
            <a:grpSpLocks/>
          </p:cNvGrpSpPr>
          <p:nvPr/>
        </p:nvGrpSpPr>
        <p:grpSpPr bwMode="auto">
          <a:xfrm>
            <a:off x="190500" y="4114800"/>
            <a:ext cx="2305050" cy="2479675"/>
            <a:chOff x="3078" y="1200"/>
            <a:chExt cx="2416" cy="2432"/>
          </a:xfrm>
        </p:grpSpPr>
        <p:pic>
          <p:nvPicPr>
            <p:cNvPr id="420905" name="Picture 41">
              <a:extLst>
                <a:ext uri="{FF2B5EF4-FFF2-40B4-BE49-F238E27FC236}">
                  <a16:creationId xmlns:a16="http://schemas.microsoft.com/office/drawing/2014/main" id="{4F610BC7-3363-FA6C-FB75-C3145179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1200"/>
              <a:ext cx="2374" cy="2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0906" name="Rectangle 42">
              <a:extLst>
                <a:ext uri="{FF2B5EF4-FFF2-40B4-BE49-F238E27FC236}">
                  <a16:creationId xmlns:a16="http://schemas.microsoft.com/office/drawing/2014/main" id="{6E88CCDA-CD42-E3C7-10AC-C7B47CD33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248"/>
              <a:ext cx="240" cy="19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907" name="Rectangle 43">
              <a:extLst>
                <a:ext uri="{FF2B5EF4-FFF2-40B4-BE49-F238E27FC236}">
                  <a16:creationId xmlns:a16="http://schemas.microsoft.com/office/drawing/2014/main" id="{2DFA5142-2DD1-0484-F5E2-E4A586577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8" y="2015"/>
              <a:ext cx="98" cy="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L</a:t>
              </a:r>
              <a:endParaRPr lang="en-US" altLang="en-US" sz="2400" i="1"/>
            </a:p>
          </p:txBody>
        </p:sp>
        <p:sp>
          <p:nvSpPr>
            <p:cNvPr id="420908" name="Rectangle 44">
              <a:extLst>
                <a:ext uri="{FF2B5EF4-FFF2-40B4-BE49-F238E27FC236}">
                  <a16:creationId xmlns:a16="http://schemas.microsoft.com/office/drawing/2014/main" id="{6EFC1313-855E-51A7-EA59-3C6F0BA4B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909" name="Rectangle 45">
              <a:extLst>
                <a:ext uri="{FF2B5EF4-FFF2-40B4-BE49-F238E27FC236}">
                  <a16:creationId xmlns:a16="http://schemas.microsoft.com/office/drawing/2014/main" id="{25DF612B-4C7D-2290-3F21-C970B23EE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408"/>
              <a:ext cx="240" cy="9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910" name="Rectangle 46">
              <a:extLst>
                <a:ext uri="{FF2B5EF4-FFF2-40B4-BE49-F238E27FC236}">
                  <a16:creationId xmlns:a16="http://schemas.microsoft.com/office/drawing/2014/main" id="{1A359985-BC80-5AFC-4768-6203887A4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312"/>
              <a:ext cx="240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20911" name="Rectangle 47">
              <a:extLst>
                <a:ext uri="{FF2B5EF4-FFF2-40B4-BE49-F238E27FC236}">
                  <a16:creationId xmlns:a16="http://schemas.microsoft.com/office/drawing/2014/main" id="{90A0196B-719D-ACDA-2BE4-C01F9E63D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120"/>
              <a:ext cx="144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b</a:t>
              </a:r>
              <a:endParaRPr lang="en-US" altLang="en-US" sz="2400" i="1"/>
            </a:p>
          </p:txBody>
        </p:sp>
        <p:sp>
          <p:nvSpPr>
            <p:cNvPr id="420912" name="Rectangle 48">
              <a:extLst>
                <a:ext uri="{FF2B5EF4-FFF2-40B4-BE49-F238E27FC236}">
                  <a16:creationId xmlns:a16="http://schemas.microsoft.com/office/drawing/2014/main" id="{21F7E10A-EB26-B250-0DDC-25272E2F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256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q</a:t>
              </a:r>
              <a:r>
                <a:rPr lang="en-US" altLang="en-US" sz="2000" i="1" baseline="-25000">
                  <a:cs typeface="Times New Roman" panose="02020603050405020304" pitchFamily="18" charset="0"/>
                </a:rPr>
                <a:t>b</a:t>
              </a:r>
              <a:endParaRPr lang="en-US" altLang="en-US" sz="2400" i="1"/>
            </a:p>
          </p:txBody>
        </p:sp>
        <p:sp>
          <p:nvSpPr>
            <p:cNvPr id="420913" name="Rectangle 49">
              <a:extLst>
                <a:ext uri="{FF2B5EF4-FFF2-40B4-BE49-F238E27FC236}">
                  <a16:creationId xmlns:a16="http://schemas.microsoft.com/office/drawing/2014/main" id="{7759070D-DB17-B3E6-FBF2-CA93AC357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592"/>
              <a:ext cx="96" cy="14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0914" name="Object 50">
                  <a:extLst>
                    <a:ext uri="{FF2B5EF4-FFF2-40B4-BE49-F238E27FC236}">
                      <a16:creationId xmlns:a16="http://schemas.microsoft.com/office/drawing/2014/main" id="{C7B70601-2656-10DF-EC36-A4900BEEA797}"/>
                    </a:ext>
                  </a:extLst>
                </p:cNvPr>
                <p:cNvSpPr txBox="1"/>
                <p:nvPr/>
              </p:nvSpPr>
              <p:spPr bwMode="auto">
                <a:xfrm>
                  <a:off x="4224" y="1248"/>
                  <a:ext cx="199" cy="223"/>
                </a:xfrm>
                <a:prstGeom prst="rect">
                  <a:avLst/>
                </a:prstGeom>
                <a:noFill/>
              </p:spPr>
              <p:txBody>
                <a:bodyPr>
                  <a:normAutofit fontScale="3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20914" name="Object 50">
                  <a:extLst>
                    <a:ext uri="{FF2B5EF4-FFF2-40B4-BE49-F238E27FC236}">
                      <a16:creationId xmlns:a16="http://schemas.microsoft.com/office/drawing/2014/main" id="{C7B70601-2656-10DF-EC36-A4900BEEA7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24" y="1248"/>
                  <a:ext cx="199" cy="223"/>
                </a:xfrm>
                <a:prstGeom prst="rect">
                  <a:avLst/>
                </a:prstGeom>
                <a:blipFill>
                  <a:blip r:embed="rId9"/>
                  <a:stretch>
                    <a:fillRect r="-1290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0915" name="Text Box 51">
              <a:extLst>
                <a:ext uri="{FF2B5EF4-FFF2-40B4-BE49-F238E27FC236}">
                  <a16:creationId xmlns:a16="http://schemas.microsoft.com/office/drawing/2014/main" id="{989F5773-8CD1-2C22-6B66-64A2AFB43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8" y="3243"/>
              <a:ext cx="624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x=b</a:t>
              </a:r>
              <a:endParaRPr lang="en-US" altLang="en-US" sz="2400" i="1"/>
            </a:p>
          </p:txBody>
        </p:sp>
        <p:sp>
          <p:nvSpPr>
            <p:cNvPr id="420916" name="Text Box 52">
              <a:extLst>
                <a:ext uri="{FF2B5EF4-FFF2-40B4-BE49-F238E27FC236}">
                  <a16:creationId xmlns:a16="http://schemas.microsoft.com/office/drawing/2014/main" id="{1284D8B6-FAE0-5D06-B19B-60CEE78353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" y="3243"/>
              <a:ext cx="624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x=0</a:t>
              </a:r>
              <a:endParaRPr lang="en-US" altLang="en-US" sz="2400" i="1"/>
            </a:p>
          </p:txBody>
        </p:sp>
        <p:sp>
          <p:nvSpPr>
            <p:cNvPr id="420917" name="Text Box 53">
              <a:extLst>
                <a:ext uri="{FF2B5EF4-FFF2-40B4-BE49-F238E27FC236}">
                  <a16:creationId xmlns:a16="http://schemas.microsoft.com/office/drawing/2014/main" id="{485A1065-C44D-8409-4049-418AAED7E8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8" y="2273"/>
              <a:ext cx="312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2000" i="1">
                  <a:cs typeface="Times New Roman" panose="02020603050405020304" pitchFamily="18" charset="0"/>
                </a:rPr>
                <a:t>x</a:t>
              </a:r>
              <a:endParaRPr lang="en-US" altLang="en-US" sz="2400" i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0918" name="Object 54">
                  <a:extLst>
                    <a:ext uri="{FF2B5EF4-FFF2-40B4-BE49-F238E27FC236}">
                      <a16:creationId xmlns:a16="http://schemas.microsoft.com/office/drawing/2014/main" id="{812C036A-897C-EF0C-F071-CFC702018FF3}"/>
                    </a:ext>
                  </a:extLst>
                </p:cNvPr>
                <p:cNvSpPr txBox="1"/>
                <p:nvPr/>
              </p:nvSpPr>
              <p:spPr bwMode="auto">
                <a:xfrm>
                  <a:off x="3456" y="2592"/>
                  <a:ext cx="171" cy="192"/>
                </a:xfrm>
                <a:prstGeom prst="rect">
                  <a:avLst/>
                </a:prstGeom>
                <a:noFill/>
              </p:spPr>
              <p:txBody>
                <a:bodyPr>
                  <a:normAutofit fontScale="2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420918" name="Object 54">
                  <a:extLst>
                    <a:ext uri="{FF2B5EF4-FFF2-40B4-BE49-F238E27FC236}">
                      <a16:creationId xmlns:a16="http://schemas.microsoft.com/office/drawing/2014/main" id="{812C036A-897C-EF0C-F071-CFC702018F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56" y="2592"/>
                  <a:ext cx="171" cy="192"/>
                </a:xfrm>
                <a:prstGeom prst="rect">
                  <a:avLst/>
                </a:prstGeom>
                <a:blipFill>
                  <a:blip r:embed="rId10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0919" name="Object 55">
                <a:extLst>
                  <a:ext uri="{FF2B5EF4-FFF2-40B4-BE49-F238E27FC236}">
                    <a16:creationId xmlns:a16="http://schemas.microsoft.com/office/drawing/2014/main" id="{E37A09C3-982C-2B73-B9B2-C37321EB7C2F}"/>
                  </a:ext>
                </a:extLst>
              </p:cNvPr>
              <p:cNvSpPr txBox="1"/>
              <p:nvPr/>
            </p:nvSpPr>
            <p:spPr bwMode="auto">
              <a:xfrm>
                <a:off x="4267200" y="5181600"/>
                <a:ext cx="1905000" cy="939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0919" name="Object 55">
                <a:extLst>
                  <a:ext uri="{FF2B5EF4-FFF2-40B4-BE49-F238E27FC236}">
                    <a16:creationId xmlns:a16="http://schemas.microsoft.com/office/drawing/2014/main" id="{E37A09C3-982C-2B73-B9B2-C37321EB7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5181600"/>
                <a:ext cx="1905000" cy="9398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725806FD-2C3B-21A5-C51D-0CBA5BFA7E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54FFB0A-3F4A-F74B-45FD-5F2F75BF3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474CE58-610B-1E6F-FF32-EC5DF17FF1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C16CC1A-CCF1-4204-6780-C1DD1F836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D247A22-C282-DC00-7EA0-20D7BD953D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8AAFED8-87CC-A1CD-0069-38C8633F03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06F6827-43EC-F2C6-069B-68366351F9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A82590F-4145-0CE3-7D70-F3879AD65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9794F6A3-7AE8-2C8D-5773-CFBEDABE87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A09F6140-CACB-DF80-81DC-C5F6DB0FA3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B889026-BD26-7F50-2CB7-4F250A81C5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11CFC50-37CF-EA02-8D4F-CC6EDD7062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715B09E-6225-9706-02C3-534197CB2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0F4249B-CA2A-BDBB-124F-AB73A3C42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65986948-FE17-CF1B-557D-76F02B2B36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5A8B9FA-E525-2E7C-8805-78B03AF32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0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0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0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0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0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0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0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0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2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74" grpId="0"/>
      <p:bldP spid="4209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4658" name="Object 2">
                <a:extLst>
                  <a:ext uri="{FF2B5EF4-FFF2-40B4-BE49-F238E27FC236}">
                    <a16:creationId xmlns:a16="http://schemas.microsoft.com/office/drawing/2014/main" id="{83130C35-6112-F715-A98E-44FA5AE0AB7D}"/>
                  </a:ext>
                </a:extLst>
              </p:cNvPr>
              <p:cNvSpPr txBox="1"/>
              <p:nvPr/>
            </p:nvSpPr>
            <p:spPr bwMode="auto">
              <a:xfrm>
                <a:off x="2667000" y="1204912"/>
                <a:ext cx="4464050" cy="1538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54658" name="Object 2">
                <a:extLst>
                  <a:ext uri="{FF2B5EF4-FFF2-40B4-BE49-F238E27FC236}">
                    <a16:creationId xmlns:a16="http://schemas.microsoft.com/office/drawing/2014/main" id="{83130C35-6112-F715-A98E-44FA5AE0A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1204912"/>
                <a:ext cx="4464050" cy="1538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4659" name="Text Box 3">
            <a:extLst>
              <a:ext uri="{FF2B5EF4-FFF2-40B4-BE49-F238E27FC236}">
                <a16:creationId xmlns:a16="http://schemas.microsoft.com/office/drawing/2014/main" id="{EC6E5102-1A09-A0A4-16AA-5DBF07A30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344" y="394642"/>
            <a:ext cx="27868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 Types of Pin Fins</a:t>
            </a:r>
          </a:p>
        </p:txBody>
      </p:sp>
      <p:sp>
        <p:nvSpPr>
          <p:cNvPr id="454660" name="Text Box 4">
            <a:extLst>
              <a:ext uri="{FF2B5EF4-FFF2-40B4-BE49-F238E27FC236}">
                <a16:creationId xmlns:a16="http://schemas.microsoft.com/office/drawing/2014/main" id="{FAC98900-7A54-099B-C8ED-2E476F050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2708275"/>
            <a:ext cx="578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Straight fin of triangular profile Circular C.S.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4661" name="Object 5">
                <a:extLst>
                  <a:ext uri="{FF2B5EF4-FFF2-40B4-BE49-F238E27FC236}">
                    <a16:creationId xmlns:a16="http://schemas.microsoft.com/office/drawing/2014/main" id="{B49AC25E-5244-687C-5E00-1CEFF9276A1C}"/>
                  </a:ext>
                </a:extLst>
              </p:cNvPr>
              <p:cNvSpPr txBox="1"/>
              <p:nvPr/>
            </p:nvSpPr>
            <p:spPr bwMode="auto">
              <a:xfrm>
                <a:off x="3822700" y="3155950"/>
                <a:ext cx="2260600" cy="939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4661" name="Object 5">
                <a:extLst>
                  <a:ext uri="{FF2B5EF4-FFF2-40B4-BE49-F238E27FC236}">
                    <a16:creationId xmlns:a16="http://schemas.microsoft.com/office/drawing/2014/main" id="{B49AC25E-5244-687C-5E00-1CEFF9276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2700" y="3155950"/>
                <a:ext cx="2260600" cy="939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4662" name="Text Box 6">
            <a:extLst>
              <a:ext uri="{FF2B5EF4-FFF2-40B4-BE49-F238E27FC236}">
                <a16:creationId xmlns:a16="http://schemas.microsoft.com/office/drawing/2014/main" id="{B857D0EA-6640-55AC-B1CA-F9ECF9A6D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95800"/>
            <a:ext cx="6034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Straight fin of parabolic profile rectangular C.S.</a:t>
            </a:r>
          </a:p>
        </p:txBody>
      </p:sp>
      <p:graphicFrame>
        <p:nvGraphicFramePr>
          <p:cNvPr id="454699" name="Object 43">
            <a:extLst>
              <a:ext uri="{FF2B5EF4-FFF2-40B4-BE49-F238E27FC236}">
                <a16:creationId xmlns:a16="http://schemas.microsoft.com/office/drawing/2014/main" id="{C2423FDD-CB97-C9B5-376E-A8AC402A2A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09800"/>
          <a:ext cx="166211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181265" imgH="1190476" progId="Paint.Picture">
                  <p:embed/>
                </p:oleObj>
              </mc:Choice>
              <mc:Fallback>
                <p:oleObj name="Bitmap Image" r:id="rId4" imgW="1181265" imgH="1190476" progId="Paint.Picture">
                  <p:embed/>
                  <p:pic>
                    <p:nvPicPr>
                      <p:cNvPr id="454699" name="Object 43">
                        <a:extLst>
                          <a:ext uri="{FF2B5EF4-FFF2-40B4-BE49-F238E27FC236}">
                            <a16:creationId xmlns:a16="http://schemas.microsoft.com/office/drawing/2014/main" id="{C2423FDD-CB97-C9B5-376E-A8AC402A2A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09800"/>
                        <a:ext cx="1662113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700" name="Object 44">
            <a:extLst>
              <a:ext uri="{FF2B5EF4-FFF2-40B4-BE49-F238E27FC236}">
                <a16:creationId xmlns:a16="http://schemas.microsoft.com/office/drawing/2014/main" id="{7E34BE30-DFF6-7C40-BB87-FC89697906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4419600"/>
          <a:ext cx="183991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362265" imgH="1409897" progId="Paint.Picture">
                  <p:embed/>
                </p:oleObj>
              </mc:Choice>
              <mc:Fallback>
                <p:oleObj name="Bitmap Image" r:id="rId6" imgW="1362265" imgH="1409897" progId="Paint.Picture">
                  <p:embed/>
                  <p:pic>
                    <p:nvPicPr>
                      <p:cNvPr id="454700" name="Object 44">
                        <a:extLst>
                          <a:ext uri="{FF2B5EF4-FFF2-40B4-BE49-F238E27FC236}">
                            <a16:creationId xmlns:a16="http://schemas.microsoft.com/office/drawing/2014/main" id="{7E34BE30-DFF6-7C40-BB87-FC89697906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419600"/>
                        <a:ext cx="1839913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4701" name="Object 45">
                <a:extLst>
                  <a:ext uri="{FF2B5EF4-FFF2-40B4-BE49-F238E27FC236}">
                    <a16:creationId xmlns:a16="http://schemas.microsoft.com/office/drawing/2014/main" id="{A68BE271-4F82-7D26-4F12-83F4C6E1EB58}"/>
                  </a:ext>
                </a:extLst>
              </p:cNvPr>
              <p:cNvSpPr txBox="1"/>
              <p:nvPr/>
            </p:nvSpPr>
            <p:spPr bwMode="auto">
              <a:xfrm>
                <a:off x="4038600" y="5257800"/>
                <a:ext cx="2260600" cy="939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4701" name="Object 45">
                <a:extLst>
                  <a:ext uri="{FF2B5EF4-FFF2-40B4-BE49-F238E27FC236}">
                    <a16:creationId xmlns:a16="http://schemas.microsoft.com/office/drawing/2014/main" id="{A68BE271-4F82-7D26-4F12-83F4C6E1E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5257800"/>
                <a:ext cx="2260600" cy="9398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E430F6AB-93AB-C37D-2F89-A5EAA2B535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F94A1D5-D468-B5A4-AC80-904F914816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BAEDBED-B496-EB31-6687-BA705C2A95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72795BA2-35C0-FCAE-73BE-D712EFB5A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EAFFF084-7310-39D3-C4CE-1F57365972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688DD23-81DE-5F51-5DEF-C972857F67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7599BF3-F72C-8C2E-D075-433DA3B90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DEE1FCC-1098-B7E6-BA41-CCDD2FD91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8B73AD1-45D2-6BFA-E12B-B6F97DBE3D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71BFDCA-D4BA-4342-035D-BBC49796EE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DBCA385-EBA6-5108-386F-69EADD6E49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6F21569-E4FE-5CBB-77EB-D5F7E8654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718E0D5-E178-345C-B546-18AFD0B8D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534A25F-3D9F-F612-E0C3-A6AB42F939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B8FC2DA-CE93-9A44-E3A8-D63146EE3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5F6D3E4-C3C4-BC38-1BB0-363164B5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4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4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61" grpId="0"/>
      <p:bldP spid="4547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5682" name="Object 2">
                <a:extLst>
                  <a:ext uri="{FF2B5EF4-FFF2-40B4-BE49-F238E27FC236}">
                    <a16:creationId xmlns:a16="http://schemas.microsoft.com/office/drawing/2014/main" id="{36E60017-521C-613F-20B8-98679CD7CCC8}"/>
                  </a:ext>
                </a:extLst>
              </p:cNvPr>
              <p:cNvSpPr txBox="1"/>
              <p:nvPr/>
            </p:nvSpPr>
            <p:spPr bwMode="auto">
              <a:xfrm>
                <a:off x="2667000" y="1204912"/>
                <a:ext cx="4464050" cy="1538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55682" name="Object 2">
                <a:extLst>
                  <a:ext uri="{FF2B5EF4-FFF2-40B4-BE49-F238E27FC236}">
                    <a16:creationId xmlns:a16="http://schemas.microsoft.com/office/drawing/2014/main" id="{36E60017-521C-613F-20B8-98679CD7C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1204912"/>
                <a:ext cx="4464050" cy="1538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683" name="Text Box 3">
            <a:extLst>
              <a:ext uri="{FF2B5EF4-FFF2-40B4-BE49-F238E27FC236}">
                <a16:creationId xmlns:a16="http://schemas.microsoft.com/office/drawing/2014/main" id="{B45FE925-E6E4-B588-6813-C02A5AE8C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510" y="371899"/>
            <a:ext cx="58341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 Types of Radial (Axi-symmetric) Fins </a:t>
            </a:r>
          </a:p>
        </p:txBody>
      </p:sp>
      <p:sp>
        <p:nvSpPr>
          <p:cNvPr id="455684" name="Text Box 4">
            <a:extLst>
              <a:ext uri="{FF2B5EF4-FFF2-40B4-BE49-F238E27FC236}">
                <a16:creationId xmlns:a16="http://schemas.microsoft.com/office/drawing/2014/main" id="{B5192D8B-83DB-12DA-CC02-AE6E51378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667000"/>
            <a:ext cx="5338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Circumferential fin of  rectangular profile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5685" name="Object 5">
                <a:extLst>
                  <a:ext uri="{FF2B5EF4-FFF2-40B4-BE49-F238E27FC236}">
                    <a16:creationId xmlns:a16="http://schemas.microsoft.com/office/drawing/2014/main" id="{F88F1C50-7754-FCD9-B459-06324E4FBE97}"/>
                  </a:ext>
                </a:extLst>
              </p:cNvPr>
              <p:cNvSpPr txBox="1"/>
              <p:nvPr/>
            </p:nvSpPr>
            <p:spPr bwMode="auto">
              <a:xfrm>
                <a:off x="4165600" y="3422649"/>
                <a:ext cx="2463800" cy="880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5685" name="Object 5">
                <a:extLst>
                  <a:ext uri="{FF2B5EF4-FFF2-40B4-BE49-F238E27FC236}">
                    <a16:creationId xmlns:a16="http://schemas.microsoft.com/office/drawing/2014/main" id="{F88F1C50-7754-FCD9-B459-06324E4FB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5600" y="3422649"/>
                <a:ext cx="2463800" cy="880103"/>
              </a:xfrm>
              <a:prstGeom prst="rect">
                <a:avLst/>
              </a:prstGeom>
              <a:blipFill>
                <a:blip r:embed="rId3"/>
                <a:stretch>
                  <a:fillRect l="-4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686" name="Text Box 6">
            <a:extLst>
              <a:ext uri="{FF2B5EF4-FFF2-40B4-BE49-F238E27FC236}">
                <a16:creationId xmlns:a16="http://schemas.microsoft.com/office/drawing/2014/main" id="{74C3AF52-AFAA-DEF8-C531-731264A51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958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Straight fin of triangular profile</a:t>
            </a:r>
          </a:p>
        </p:txBody>
      </p:sp>
      <p:graphicFrame>
        <p:nvGraphicFramePr>
          <p:cNvPr id="455690" name="Object 10">
            <a:extLst>
              <a:ext uri="{FF2B5EF4-FFF2-40B4-BE49-F238E27FC236}">
                <a16:creationId xmlns:a16="http://schemas.microsoft.com/office/drawing/2014/main" id="{9A379D0B-7E3A-AE9F-8106-0C9CFBD219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09800"/>
          <a:ext cx="1665288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409897" imgH="1676634" progId="Paint.Picture">
                  <p:embed/>
                </p:oleObj>
              </mc:Choice>
              <mc:Fallback>
                <p:oleObj name="Bitmap Image" r:id="rId4" imgW="1409897" imgH="1676634" progId="Paint.Picture">
                  <p:embed/>
                  <p:pic>
                    <p:nvPicPr>
                      <p:cNvPr id="455690" name="Object 10">
                        <a:extLst>
                          <a:ext uri="{FF2B5EF4-FFF2-40B4-BE49-F238E27FC236}">
                            <a16:creationId xmlns:a16="http://schemas.microsoft.com/office/drawing/2014/main" id="{9A379D0B-7E3A-AE9F-8106-0C9CFBD219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09800"/>
                        <a:ext cx="1665288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5691" name="Object 11">
            <a:extLst>
              <a:ext uri="{FF2B5EF4-FFF2-40B4-BE49-F238E27FC236}">
                <a16:creationId xmlns:a16="http://schemas.microsoft.com/office/drawing/2014/main" id="{E10E6DA4-6CBC-69B3-7373-58A29FF5D6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4572000"/>
          <a:ext cx="17780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580952" imgH="1762371" progId="Paint.Picture">
                  <p:embed/>
                </p:oleObj>
              </mc:Choice>
              <mc:Fallback>
                <p:oleObj name="Bitmap Image" r:id="rId6" imgW="1580952" imgH="1762371" progId="Paint.Picture">
                  <p:embed/>
                  <p:pic>
                    <p:nvPicPr>
                      <p:cNvPr id="455691" name="Object 11">
                        <a:extLst>
                          <a:ext uri="{FF2B5EF4-FFF2-40B4-BE49-F238E27FC236}">
                            <a16:creationId xmlns:a16="http://schemas.microsoft.com/office/drawing/2014/main" id="{E10E6DA4-6CBC-69B3-7373-58A29FF5D6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572000"/>
                        <a:ext cx="17780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5692" name="Object 12">
                <a:extLst>
                  <a:ext uri="{FF2B5EF4-FFF2-40B4-BE49-F238E27FC236}">
                    <a16:creationId xmlns:a16="http://schemas.microsoft.com/office/drawing/2014/main" id="{CEE38B1A-7694-8984-399D-FD2E27614193}"/>
                  </a:ext>
                </a:extLst>
              </p:cNvPr>
              <p:cNvSpPr txBox="1"/>
              <p:nvPr/>
            </p:nvSpPr>
            <p:spPr bwMode="auto">
              <a:xfrm>
                <a:off x="3314700" y="5067300"/>
                <a:ext cx="3200400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5692" name="Object 12">
                <a:extLst>
                  <a:ext uri="{FF2B5EF4-FFF2-40B4-BE49-F238E27FC236}">
                    <a16:creationId xmlns:a16="http://schemas.microsoft.com/office/drawing/2014/main" id="{CEE38B1A-7694-8984-399D-FD2E27614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4700" y="5067300"/>
                <a:ext cx="3200400" cy="1295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FF5A254-F2A4-D81B-AC67-3C66428B32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91D74E4-0E5D-F215-9A07-BFCE6E6790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9523FA0-D178-EFDE-16B5-C5D32E9F56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2C670AE-939B-9ADB-5A12-27E2CDE92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E57544D7-532B-A255-38F6-1BE0E89B1A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ABCA88F-B91D-62D8-F224-A5CF33470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64B4BC5-49E8-4CF0-8741-20CCB43D8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F7747-F873-3DC6-3D15-8279C2010A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DBB3C35E-A3EA-6272-A702-AA58096814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4EB23F0-EE58-5929-B3E7-6DA0732A9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A9F5B78F-E93B-B444-BDA1-8EE45BC03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0E7F430-F05C-06B1-3EF7-87BB93368D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2623B28-2A33-307A-E968-DB440E19D0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F8BBF3D-2471-E30E-10AF-893CCD4CD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D570FA5-CC05-BCC4-20E1-7E5D9C4CB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732473D-DA02-CE9A-2BFB-2A79656B3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5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5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5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5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5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5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5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5" grpId="0"/>
      <p:bldP spid="45569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Text Box 2">
            <a:extLst>
              <a:ext uri="{FF2B5EF4-FFF2-40B4-BE49-F238E27FC236}">
                <a16:creationId xmlns:a16="http://schemas.microsoft.com/office/drawing/2014/main" id="{31E674BD-227A-DB36-AA98-2E91571B1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93" y="1384830"/>
            <a:ext cx="2840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Fin factor for pin Fin: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3395" name="Object 3">
                <a:extLst>
                  <a:ext uri="{FF2B5EF4-FFF2-40B4-BE49-F238E27FC236}">
                    <a16:creationId xmlns:a16="http://schemas.microsoft.com/office/drawing/2014/main" id="{22A95601-9B31-F506-F5B6-F1AAE699B0BF}"/>
                  </a:ext>
                </a:extLst>
              </p:cNvPr>
              <p:cNvSpPr txBox="1"/>
              <p:nvPr/>
            </p:nvSpPr>
            <p:spPr bwMode="auto">
              <a:xfrm>
                <a:off x="3733800" y="1233487"/>
                <a:ext cx="4346575" cy="976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&amp;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3395" name="Object 3">
                <a:extLst>
                  <a:ext uri="{FF2B5EF4-FFF2-40B4-BE49-F238E27FC236}">
                    <a16:creationId xmlns:a16="http://schemas.microsoft.com/office/drawing/2014/main" id="{22A95601-9B31-F506-F5B6-F1AAE699B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1233487"/>
                <a:ext cx="4346575" cy="9763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3396" name="Object 4">
                <a:extLst>
                  <a:ext uri="{FF2B5EF4-FFF2-40B4-BE49-F238E27FC236}">
                    <a16:creationId xmlns:a16="http://schemas.microsoft.com/office/drawing/2014/main" id="{22691C6B-542C-8453-83CA-24655F77F327}"/>
                  </a:ext>
                </a:extLst>
              </p:cNvPr>
              <p:cNvSpPr txBox="1"/>
              <p:nvPr/>
            </p:nvSpPr>
            <p:spPr bwMode="auto">
              <a:xfrm>
                <a:off x="4114800" y="2151062"/>
                <a:ext cx="3576638" cy="1125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hP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𝑘𝑑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3396" name="Object 4">
                <a:extLst>
                  <a:ext uri="{FF2B5EF4-FFF2-40B4-BE49-F238E27FC236}">
                    <a16:creationId xmlns:a16="http://schemas.microsoft.com/office/drawing/2014/main" id="{22691C6B-542C-8453-83CA-24655F77F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2151062"/>
                <a:ext cx="3576638" cy="11255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3397" name="Text Box 5">
            <a:extLst>
              <a:ext uri="{FF2B5EF4-FFF2-40B4-BE49-F238E27FC236}">
                <a16:creationId xmlns:a16="http://schemas.microsoft.com/office/drawing/2014/main" id="{D1118EC2-9811-D08B-1C88-F2AD4E21F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011" y="3943106"/>
            <a:ext cx="2992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Fin factor for strip Fin: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3398" name="Object 6">
                <a:extLst>
                  <a:ext uri="{FF2B5EF4-FFF2-40B4-BE49-F238E27FC236}">
                    <a16:creationId xmlns:a16="http://schemas.microsoft.com/office/drawing/2014/main" id="{FF025B96-D57A-0983-F886-D4214837609B}"/>
                  </a:ext>
                </a:extLst>
              </p:cNvPr>
              <p:cNvSpPr txBox="1"/>
              <p:nvPr/>
            </p:nvSpPr>
            <p:spPr bwMode="auto">
              <a:xfrm>
                <a:off x="3759518" y="3923846"/>
                <a:ext cx="5414962" cy="503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&amp;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3398" name="Object 6">
                <a:extLst>
                  <a:ext uri="{FF2B5EF4-FFF2-40B4-BE49-F238E27FC236}">
                    <a16:creationId xmlns:a16="http://schemas.microsoft.com/office/drawing/2014/main" id="{FF025B96-D57A-0983-F886-D42148376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9518" y="3923846"/>
                <a:ext cx="5414962" cy="503238"/>
              </a:xfrm>
              <a:prstGeom prst="rect">
                <a:avLst/>
              </a:prstGeom>
              <a:blipFill>
                <a:blip r:embed="rId4"/>
                <a:stretch>
                  <a:fillRect l="-33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3399" name="Object 7">
                <a:extLst>
                  <a:ext uri="{FF2B5EF4-FFF2-40B4-BE49-F238E27FC236}">
                    <a16:creationId xmlns:a16="http://schemas.microsoft.com/office/drawing/2014/main" id="{180CD067-FC74-28D0-A6EF-E643B6B618B6}"/>
                  </a:ext>
                </a:extLst>
              </p:cNvPr>
              <p:cNvSpPr txBox="1"/>
              <p:nvPr/>
            </p:nvSpPr>
            <p:spPr bwMode="auto">
              <a:xfrm>
                <a:off x="3059112" y="4681537"/>
                <a:ext cx="6084888" cy="1125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hP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ra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43399" name="Object 7">
                <a:extLst>
                  <a:ext uri="{FF2B5EF4-FFF2-40B4-BE49-F238E27FC236}">
                    <a16:creationId xmlns:a16="http://schemas.microsoft.com/office/drawing/2014/main" id="{180CD067-FC74-28D0-A6EF-E643B6B61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9112" y="4681537"/>
                <a:ext cx="6084888" cy="11255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0A5DBA9E-E118-4CF2-D2BE-600B7AF880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D494FEA-108A-BF01-EFC5-5510BF5546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850260AA-ACFD-DAF8-0904-0DEA0FF92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08A2244-847D-4909-43A5-50D8564523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5CE4D1-2081-67CD-33CD-A89F9E0417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2E91CBE-7071-E802-F536-17FC660BD2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CC3E9F-266C-59C3-3978-ADDAF81A9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014F028-6474-B4CE-092A-FB467335EB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F25F5C3-4A48-6E80-5C09-B743702B0D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ED626DDA-A270-17D9-B189-919992F4A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552D689-B059-08E7-3604-18989A86BF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F6F63C4-D930-3C21-78F2-BA44D547DD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6035292-E4D4-538C-4B11-A41EF3F2D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DCABDFD-1173-C53A-B0EC-799306FBE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CA716AC-9922-4667-4BB9-EF308CD67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1C94827B-BE57-17BA-B782-4EB36DEE7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8FD232BC-7C93-27D7-1184-0B5BDE2AA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914400"/>
          </a:xfrm>
        </p:spPr>
        <p:txBody>
          <a:bodyPr/>
          <a:lstStyle/>
          <a:p>
            <a:r>
              <a:rPr lang="en-US" sz="2800" dirty="0"/>
              <a:t>The Fin Factor</a:t>
            </a:r>
            <a:endParaRPr lang="en-IN" sz="2800" dirty="0"/>
          </a:p>
        </p:txBody>
      </p:sp>
      <p:pic>
        <p:nvPicPr>
          <p:cNvPr id="19" name="Picture 18" descr="The image depicts a structural diagram with a vertical support beam and a horizontal support structure.&#10;&#10;AI-generated content may be incorrect.">
            <a:extLst>
              <a:ext uri="{FF2B5EF4-FFF2-40B4-BE49-F238E27FC236}">
                <a16:creationId xmlns:a16="http://schemas.microsoft.com/office/drawing/2014/main" id="{3666A2EB-723B-68BB-7B24-7D048A14C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521" y="4431438"/>
            <a:ext cx="2010056" cy="2086266"/>
          </a:xfrm>
          <a:prstGeom prst="rect">
            <a:avLst/>
          </a:prstGeom>
        </p:spPr>
      </p:pic>
      <p:pic>
        <p:nvPicPr>
          <p:cNvPr id="21" name="Picture 20" descr="A black and white illustration of a simple rectangular door handle.&#10;&#10;AI-generated content may be incorrect.">
            <a:extLst>
              <a:ext uri="{FF2B5EF4-FFF2-40B4-BE49-F238E27FC236}">
                <a16:creationId xmlns:a16="http://schemas.microsoft.com/office/drawing/2014/main" id="{BFA7FADF-94EE-1082-9A7E-A5E0E70F3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356" y="1905000"/>
            <a:ext cx="2449334" cy="201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3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3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5" grpId="0"/>
      <p:bldP spid="443396" grpId="0"/>
      <p:bldP spid="443398" grpId="0"/>
      <p:bldP spid="44339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Text Box 2">
            <a:extLst>
              <a:ext uri="{FF2B5EF4-FFF2-40B4-BE49-F238E27FC236}">
                <a16:creationId xmlns:a16="http://schemas.microsoft.com/office/drawing/2014/main" id="{FE0C8930-2168-3D6F-3310-51272631E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85" y="422396"/>
            <a:ext cx="61815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/>
              <a:t>Strip Fin with constant cross section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3635" name="Object 3">
                <a:extLst>
                  <a:ext uri="{FF2B5EF4-FFF2-40B4-BE49-F238E27FC236}">
                    <a16:creationId xmlns:a16="http://schemas.microsoft.com/office/drawing/2014/main" id="{7468BBE6-65C3-AE6C-023F-1BB059FAC655}"/>
                  </a:ext>
                </a:extLst>
              </p:cNvPr>
              <p:cNvSpPr txBox="1"/>
              <p:nvPr/>
            </p:nvSpPr>
            <p:spPr bwMode="auto">
              <a:xfrm>
                <a:off x="2286000" y="1676400"/>
                <a:ext cx="3949700" cy="1057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3635" name="Object 3">
                <a:extLst>
                  <a:ext uri="{FF2B5EF4-FFF2-40B4-BE49-F238E27FC236}">
                    <a16:creationId xmlns:a16="http://schemas.microsoft.com/office/drawing/2014/main" id="{7468BBE6-65C3-AE6C-023F-1BB059FAC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1676400"/>
                <a:ext cx="3949700" cy="1057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3636" name="Object 4">
                <a:extLst>
                  <a:ext uri="{FF2B5EF4-FFF2-40B4-BE49-F238E27FC236}">
                    <a16:creationId xmlns:a16="http://schemas.microsoft.com/office/drawing/2014/main" id="{4575365D-EF10-C699-406A-CF8C9E8E8A2F}"/>
                  </a:ext>
                </a:extLst>
              </p:cNvPr>
              <p:cNvSpPr txBox="1"/>
              <p:nvPr/>
            </p:nvSpPr>
            <p:spPr bwMode="auto">
              <a:xfrm>
                <a:off x="2362200" y="3159125"/>
                <a:ext cx="3500438" cy="1057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3636" name="Object 4">
                <a:extLst>
                  <a:ext uri="{FF2B5EF4-FFF2-40B4-BE49-F238E27FC236}">
                    <a16:creationId xmlns:a16="http://schemas.microsoft.com/office/drawing/2014/main" id="{4575365D-EF10-C699-406A-CF8C9E8E8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3159125"/>
                <a:ext cx="3500438" cy="1057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3637" name="Object 5">
                <a:extLst>
                  <a:ext uri="{FF2B5EF4-FFF2-40B4-BE49-F238E27FC236}">
                    <a16:creationId xmlns:a16="http://schemas.microsoft.com/office/drawing/2014/main" id="{5578A91A-8547-68C1-899A-86837B062DC6}"/>
                  </a:ext>
                </a:extLst>
              </p:cNvPr>
              <p:cNvSpPr txBox="1"/>
              <p:nvPr/>
            </p:nvSpPr>
            <p:spPr bwMode="auto">
              <a:xfrm>
                <a:off x="3429000" y="4646612"/>
                <a:ext cx="1476375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3637" name="Object 5">
                <a:extLst>
                  <a:ext uri="{FF2B5EF4-FFF2-40B4-BE49-F238E27FC236}">
                    <a16:creationId xmlns:a16="http://schemas.microsoft.com/office/drawing/2014/main" id="{5578A91A-8547-68C1-899A-86837B062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646612"/>
                <a:ext cx="1476375" cy="992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3638" name="Object 6">
            <a:extLst>
              <a:ext uri="{FF2B5EF4-FFF2-40B4-BE49-F238E27FC236}">
                <a16:creationId xmlns:a16="http://schemas.microsoft.com/office/drawing/2014/main" id="{7C4FF0B8-9FC6-DC4E-0A10-78A1857F77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584218"/>
              </p:ext>
            </p:extLst>
          </p:nvPr>
        </p:nvGraphicFramePr>
        <p:xfrm>
          <a:off x="6934200" y="873125"/>
          <a:ext cx="19050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905266" imgH="2000000" progId="Paint.Picture">
                  <p:embed/>
                </p:oleObj>
              </mc:Choice>
              <mc:Fallback>
                <p:oleObj name="Bitmap Image" r:id="rId5" imgW="1905266" imgH="2000000" progId="Paint.Picture">
                  <p:embed/>
                  <p:pic>
                    <p:nvPicPr>
                      <p:cNvPr id="453638" name="Object 6">
                        <a:extLst>
                          <a:ext uri="{FF2B5EF4-FFF2-40B4-BE49-F238E27FC236}">
                            <a16:creationId xmlns:a16="http://schemas.microsoft.com/office/drawing/2014/main" id="{7C4FF0B8-9FC6-DC4E-0A10-78A1857F77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873125"/>
                        <a:ext cx="1905000" cy="20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3639" name="Object 7">
            <a:extLst>
              <a:ext uri="{FF2B5EF4-FFF2-40B4-BE49-F238E27FC236}">
                <a16:creationId xmlns:a16="http://schemas.microsoft.com/office/drawing/2014/main" id="{C94CE48F-0884-EC16-F5BB-4651E992E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696554"/>
              </p:ext>
            </p:extLst>
          </p:nvPr>
        </p:nvGraphicFramePr>
        <p:xfrm>
          <a:off x="6400800" y="3082925"/>
          <a:ext cx="2571750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572109" imgH="1733333" progId="Paint.Picture">
                  <p:embed/>
                </p:oleObj>
              </mc:Choice>
              <mc:Fallback>
                <p:oleObj name="Bitmap Image" r:id="rId7" imgW="2572109" imgH="1733333" progId="Paint.Picture">
                  <p:embed/>
                  <p:pic>
                    <p:nvPicPr>
                      <p:cNvPr id="453639" name="Object 7">
                        <a:extLst>
                          <a:ext uri="{FF2B5EF4-FFF2-40B4-BE49-F238E27FC236}">
                            <a16:creationId xmlns:a16="http://schemas.microsoft.com/office/drawing/2014/main" id="{C94CE48F-0884-EC16-F5BB-4651E992E3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3082925"/>
                        <a:ext cx="2571750" cy="173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6">
            <a:extLst>
              <a:ext uri="{FF2B5EF4-FFF2-40B4-BE49-F238E27FC236}">
                <a16:creationId xmlns:a16="http://schemas.microsoft.com/office/drawing/2014/main" id="{D86648FE-A009-CBA6-7A5E-4634B88E8C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3C6A32E-F71A-A807-7FA0-E9AAF1D410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8BA1313-71DE-5067-16D2-6F8D9B1126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525DE00-6B46-B9B7-0912-C82197497A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6B34E06-136C-C70C-6EFF-CDDBC6C4E4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92BE39F-FC05-AF0C-09FE-BD8408AE49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02774A-FF66-320E-2EC4-6178E5D498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A5AEA6C-D365-D7BB-E7CD-84C7033121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D249A3C4-25AE-92CF-F06A-C54939FBDC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ED107F18-3AD3-73AE-722C-95D25D415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0F82335-574D-89EA-7CA7-BC91DE209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3AA04CD-342D-D991-1B53-7E98CAB43F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00316DF-654E-2FA4-27B9-09EEEB0775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94A1CDB-7955-7120-600F-CC3F4D2A0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F6653ED-E0DF-C58F-E1C5-77B1ECE8C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354A0B1-8864-444F-E22A-4D0129267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3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5" grpId="0"/>
      <p:bldP spid="453636" grpId="0"/>
      <p:bldP spid="4536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1890" name="Object 2">
                <a:extLst>
                  <a:ext uri="{FF2B5EF4-FFF2-40B4-BE49-F238E27FC236}">
                    <a16:creationId xmlns:a16="http://schemas.microsoft.com/office/drawing/2014/main" id="{478BADEB-69AF-D79B-6104-35A05CF7FA13}"/>
                  </a:ext>
                </a:extLst>
              </p:cNvPr>
              <p:cNvSpPr txBox="1"/>
              <p:nvPr/>
            </p:nvSpPr>
            <p:spPr bwMode="auto">
              <a:xfrm>
                <a:off x="2286000" y="1166080"/>
                <a:ext cx="3403600" cy="1057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1890" name="Object 2">
                <a:extLst>
                  <a:ext uri="{FF2B5EF4-FFF2-40B4-BE49-F238E27FC236}">
                    <a16:creationId xmlns:a16="http://schemas.microsoft.com/office/drawing/2014/main" id="{478BADEB-69AF-D79B-6104-35A05CF7F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1166080"/>
                <a:ext cx="3403600" cy="1057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1891" name="Text Box 3">
            <a:extLst>
              <a:ext uri="{FF2B5EF4-FFF2-40B4-BE49-F238E27FC236}">
                <a16:creationId xmlns:a16="http://schemas.microsoft.com/office/drawing/2014/main" id="{F992590A-2B87-81C0-C2BB-BC26DE5BD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6220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Define: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1892" name="Object 4">
                <a:extLst>
                  <a:ext uri="{FF2B5EF4-FFF2-40B4-BE49-F238E27FC236}">
                    <a16:creationId xmlns:a16="http://schemas.microsoft.com/office/drawing/2014/main" id="{4324244C-E1FD-4413-7A87-256517C33A03}"/>
                  </a:ext>
                </a:extLst>
              </p:cNvPr>
              <p:cNvSpPr txBox="1"/>
              <p:nvPr/>
            </p:nvSpPr>
            <p:spPr bwMode="auto">
              <a:xfrm>
                <a:off x="2133600" y="2362200"/>
                <a:ext cx="2830513" cy="847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21892" name="Object 4">
                <a:extLst>
                  <a:ext uri="{FF2B5EF4-FFF2-40B4-BE49-F238E27FC236}">
                    <a16:creationId xmlns:a16="http://schemas.microsoft.com/office/drawing/2014/main" id="{4324244C-E1FD-4413-7A87-256517C33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2362200"/>
                <a:ext cx="2830513" cy="8477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1893" name="Object 5">
                <a:extLst>
                  <a:ext uri="{FF2B5EF4-FFF2-40B4-BE49-F238E27FC236}">
                    <a16:creationId xmlns:a16="http://schemas.microsoft.com/office/drawing/2014/main" id="{3516A564-4FF3-358B-2FA5-FD40320A5C07}"/>
                  </a:ext>
                </a:extLst>
              </p:cNvPr>
              <p:cNvSpPr txBox="1"/>
              <p:nvPr/>
            </p:nvSpPr>
            <p:spPr bwMode="auto">
              <a:xfrm>
                <a:off x="2646362" y="3141785"/>
                <a:ext cx="3403600" cy="1355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21893" name="Object 5">
                <a:extLst>
                  <a:ext uri="{FF2B5EF4-FFF2-40B4-BE49-F238E27FC236}">
                    <a16:creationId xmlns:a16="http://schemas.microsoft.com/office/drawing/2014/main" id="{3516A564-4FF3-358B-2FA5-FD40320A5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46362" y="3141785"/>
                <a:ext cx="3403600" cy="1355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1894" name="Text Box 6">
            <a:extLst>
              <a:ext uri="{FF2B5EF4-FFF2-40B4-BE49-F238E27FC236}">
                <a16:creationId xmlns:a16="http://schemas.microsoft.com/office/drawing/2014/main" id="{497AB281-28EE-7139-80DE-B297D4841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94200"/>
            <a:ext cx="2830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At the base of the fin: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1895" name="Object 7">
                <a:extLst>
                  <a:ext uri="{FF2B5EF4-FFF2-40B4-BE49-F238E27FC236}">
                    <a16:creationId xmlns:a16="http://schemas.microsoft.com/office/drawing/2014/main" id="{E7D7B3DF-1F22-66B8-671F-570C4D15B07F}"/>
                  </a:ext>
                </a:extLst>
              </p:cNvPr>
              <p:cNvSpPr txBox="1"/>
              <p:nvPr/>
            </p:nvSpPr>
            <p:spPr bwMode="auto">
              <a:xfrm>
                <a:off x="2438400" y="4973787"/>
                <a:ext cx="3657600" cy="71813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𝑏𝑎𝑠𝑒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𝑏𝑎𝑠𝑒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21895" name="Object 7">
                <a:extLst>
                  <a:ext uri="{FF2B5EF4-FFF2-40B4-BE49-F238E27FC236}">
                    <a16:creationId xmlns:a16="http://schemas.microsoft.com/office/drawing/2014/main" id="{E7D7B3DF-1F22-66B8-671F-570C4D15B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4973787"/>
                <a:ext cx="3657600" cy="7181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7E08CDBE-CB95-026E-1A6A-AE08AF7363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AA1104F-C3B8-4F43-738A-863EB97E89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0843630-6421-B5E8-2844-FB018D63DE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CF77B8D-C74F-C032-1200-519A4E1366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8B069B7-7B48-F1F8-BB49-FEBDB76E5E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A0EA5F8-62F7-DBE9-B972-40C53B5B16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C712D57-4D6E-3832-DD00-9120F67571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A6C1830-98C8-07E5-65E4-C0F486101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D38D4A9-879B-0F09-F3AB-9801F6DE9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CCD967A-F1B4-FA5F-BBA8-48311B232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08B11DE1-22B8-103C-266C-DD0537F218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E7D49DAC-C105-8E54-0FFF-6A8CD1FA9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22988BF-A139-E0BA-0DEF-7254675AE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92C363E-1782-EC58-2C4E-4362581D8A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865FC9A-6DC1-CA12-B596-2C6EE1A3F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E1A1A59-E678-A525-BD8C-8118856DE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8BE7F5F6-7961-AB5F-437C-701CD391C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/>
          <a:lstStyle/>
          <a:p>
            <a:r>
              <a:rPr lang="en-US" sz="2800" dirty="0"/>
              <a:t>GDE for Constant CS Area Fins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1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2" grpId="0"/>
      <p:bldP spid="4218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id="{38789C79-9697-6548-29F0-E95AFA1BA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True Conditions at the Tip of A Fin</a:t>
            </a:r>
          </a:p>
        </p:txBody>
      </p:sp>
      <p:pic>
        <p:nvPicPr>
          <p:cNvPr id="422915" name="Picture 3">
            <a:extLst>
              <a:ext uri="{FF2B5EF4-FFF2-40B4-BE49-F238E27FC236}">
                <a16:creationId xmlns:a16="http://schemas.microsoft.com/office/drawing/2014/main" id="{C8859120-6569-1AD8-9900-6455377B0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199940"/>
            <a:ext cx="5791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2916" name="Picture 4">
            <a:extLst>
              <a:ext uri="{FF2B5EF4-FFF2-40B4-BE49-F238E27FC236}">
                <a16:creationId xmlns:a16="http://schemas.microsoft.com/office/drawing/2014/main" id="{4B33286A-B46B-150B-12FA-3568BC9A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3830108"/>
            <a:ext cx="3276600" cy="222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1358B92B-F939-A98D-3A07-9359BFF3CE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111D7AC-4669-0A40-E196-5986997D67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65FEEB6-EE4B-AF7C-24FF-CAEEA9FFF2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774D2E3-F19F-EAE7-C51C-23FB9FCF10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B95212E-66B0-716E-F2BB-EF0D2F5404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155283A-B598-EA46-BCF5-212A65A9AA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7D0113A-353B-D2EC-67A8-816FA83061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A0E9182-6A80-96B6-D7DB-0ED0FE7E75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56E7ABE-5BA5-5598-2EEC-6BFCDA1435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1B2768E-C0F8-5AC4-F88E-4900E674C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FEB66C9-173F-E82D-525A-D04552761E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142E726E-7308-3181-296B-EA88FB5018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CAE74F7-44D9-A345-1777-FF2F0CF500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3F88123-6C4E-1CA8-6636-DD1534F39B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6857341-2780-63C3-1CD7-DD255CEF2E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90F23001-6921-E800-CE9D-EB216C321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F65F569-AAEB-A476-9F62-C329B1AD6D55}"/>
              </a:ext>
            </a:extLst>
          </p:cNvPr>
          <p:cNvSpPr/>
          <p:nvPr/>
        </p:nvSpPr>
        <p:spPr bwMode="auto">
          <a:xfrm>
            <a:off x="3810000" y="1524000"/>
            <a:ext cx="19812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1F70924-3AC0-524F-A247-5F7245F5C596}"/>
                  </a:ext>
                </a:extLst>
              </p14:cNvPr>
              <p14:cNvContentPartPr/>
              <p14:nvPr/>
            </p14:nvContentPartPr>
            <p14:xfrm>
              <a:off x="6524280" y="1414800"/>
              <a:ext cx="2018160" cy="10468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1F70924-3AC0-524F-A247-5F7245F5C5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4920" y="1405440"/>
                <a:ext cx="2036880" cy="1065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>
            <a:extLst>
              <a:ext uri="{FF2B5EF4-FFF2-40B4-BE49-F238E27FC236}">
                <a16:creationId xmlns:a16="http://schemas.microsoft.com/office/drawing/2014/main" id="{B6C7D041-8B6E-C8E6-2147-76491A786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6172200" cy="685800"/>
          </a:xfrm>
        </p:spPr>
        <p:txBody>
          <a:bodyPr/>
          <a:lstStyle/>
          <a:p>
            <a:r>
              <a:rPr lang="en-US" altLang="en-US" sz="2800" dirty="0"/>
              <a:t>Linear Second order ODE with Constant Coefficients</a:t>
            </a:r>
          </a:p>
        </p:txBody>
      </p:sp>
      <p:sp>
        <p:nvSpPr>
          <p:cNvPr id="430083" name="Rectangle 3">
            <a:extLst>
              <a:ext uri="{FF2B5EF4-FFF2-40B4-BE49-F238E27FC236}">
                <a16:creationId xmlns:a16="http://schemas.microsoft.com/office/drawing/2014/main" id="{BE7791B4-2B9B-D1D3-63B7-914278810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209800"/>
            <a:ext cx="8763000" cy="2819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This equation has two linearly independent solutions.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general solution is the linear combination of those two independent solutions.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Each solution function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i="1" dirty="0">
                <a:latin typeface="Symbol" panose="05050102010706020507" pitchFamily="18" charset="2"/>
              </a:rPr>
              <a:t>q</a:t>
            </a:r>
            <a:r>
              <a:rPr lang="en-US" altLang="en-US" sz="2400" i="1" baseline="-25000" dirty="0">
                <a:latin typeface="Symbol" panose="05050102010706020507" pitchFamily="18" charset="2"/>
              </a:rPr>
              <a:t>i</a:t>
            </a:r>
            <a:r>
              <a:rPr lang="en-US" altLang="en-US" sz="2400" i="1" dirty="0">
                <a:latin typeface="Symbol" panose="05050102010706020507" pitchFamily="18" charset="2"/>
              </a:rPr>
              <a:t>(</a:t>
            </a:r>
            <a:r>
              <a:rPr lang="en-US" altLang="en-US" sz="2400" i="1" dirty="0"/>
              <a:t>x</a:t>
            </a:r>
            <a:r>
              <a:rPr lang="en-US" altLang="en-US" sz="2400" i="1" dirty="0">
                <a:latin typeface="Symbol" panose="05050102010706020507" pitchFamily="18" charset="2"/>
              </a:rPr>
              <a:t>)</a:t>
            </a:r>
            <a:r>
              <a:rPr lang="en-US" altLang="en-US" sz="2400" dirty="0"/>
              <a:t> and its second derivative must be constant multiple of each other.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Therefore, the general solution function of the differential equation above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084" name="Object 4">
                <a:extLst>
                  <a:ext uri="{FF2B5EF4-FFF2-40B4-BE49-F238E27FC236}">
                    <a16:creationId xmlns:a16="http://schemas.microsoft.com/office/drawing/2014/main" id="{74066BC8-DD9E-7C1A-E0E6-5E0D651B95BA}"/>
                  </a:ext>
                </a:extLst>
              </p:cNvPr>
              <p:cNvSpPr txBox="1"/>
              <p:nvPr/>
            </p:nvSpPr>
            <p:spPr bwMode="auto">
              <a:xfrm>
                <a:off x="3124200" y="1219200"/>
                <a:ext cx="25495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i="1" dirty="0"/>
              </a:p>
            </p:txBody>
          </p:sp>
        </mc:Choice>
        <mc:Fallback xmlns="">
          <p:sp>
            <p:nvSpPr>
              <p:cNvPr id="430084" name="Object 4">
                <a:extLst>
                  <a:ext uri="{FF2B5EF4-FFF2-40B4-BE49-F238E27FC236}">
                    <a16:creationId xmlns:a16="http://schemas.microsoft.com/office/drawing/2014/main" id="{74066BC8-DD9E-7C1A-E0E6-5E0D651B9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1219200"/>
                <a:ext cx="2549525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085" name="Object 5">
                <a:extLst>
                  <a:ext uri="{FF2B5EF4-FFF2-40B4-BE49-F238E27FC236}">
                    <a16:creationId xmlns:a16="http://schemas.microsoft.com/office/drawing/2014/main" id="{C66CC2F0-FF97-063A-26CF-7927F1041E54}"/>
                  </a:ext>
                </a:extLst>
              </p:cNvPr>
              <p:cNvSpPr txBox="1"/>
              <p:nvPr/>
            </p:nvSpPr>
            <p:spPr bwMode="auto">
              <a:xfrm>
                <a:off x="2370138" y="5013325"/>
                <a:ext cx="4496463" cy="1311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430085" name="Object 5">
                <a:extLst>
                  <a:ext uri="{FF2B5EF4-FFF2-40B4-BE49-F238E27FC236}">
                    <a16:creationId xmlns:a16="http://schemas.microsoft.com/office/drawing/2014/main" id="{C66CC2F0-FF97-063A-26CF-7927F1041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0138" y="5013325"/>
                <a:ext cx="4496463" cy="1311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94A68586-35B3-C752-F90B-557DC76699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40DAA947-A70B-F753-5DAB-584945D67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A397D2B-B2FB-1F3A-C2FF-313833D097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8BE461D-9204-CE5F-5FA3-BB820225C0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38B53B1-0D14-5414-A118-4D1A354708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225DA51D-2D2E-D265-B7C7-9844270293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D58CD1D-7226-8F30-3B3F-3A7A897F87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3B24FD1-FEAD-A185-20AE-9006812BB1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BDFDAC8-338C-8644-ED2D-C3456C7C69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A9AA2314-D5CD-B67A-C068-E122A5158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9792D5A-E30B-EBD2-B8B9-DEB29FECE8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EC6CCF6-5677-6065-9E4B-B7F324D6AB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DABE28D-B4DC-A288-E770-4309BB705E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0614756E-4886-B392-94A0-6EE253282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4D327056-0E44-A603-EE89-EBD360A55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80C7F14-D437-799C-BEA0-F3ECE08AA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4" grpId="0"/>
      <p:bldP spid="43008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image depicts a structural diagram with a vertical support beam and a horizontal support structure.&#10;&#10;AI-generated content may be incorrect.">
            <a:extLst>
              <a:ext uri="{FF2B5EF4-FFF2-40B4-BE49-F238E27FC236}">
                <a16:creationId xmlns:a16="http://schemas.microsoft.com/office/drawing/2014/main" id="{87F7B606-6B30-B5EC-CE25-513DA9932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74" y="1405852"/>
            <a:ext cx="2716036" cy="3105723"/>
          </a:xfrm>
          <a:prstGeom prst="rect">
            <a:avLst/>
          </a:prstGeom>
        </p:spPr>
      </p:pic>
      <p:sp>
        <p:nvSpPr>
          <p:cNvPr id="434178" name="Rectangle 2">
            <a:extLst>
              <a:ext uri="{FF2B5EF4-FFF2-40B4-BE49-F238E27FC236}">
                <a16:creationId xmlns:a16="http://schemas.microsoft.com/office/drawing/2014/main" id="{E3FBB49D-9E92-5CEB-FF33-26CC2DC4C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74253" cy="609600"/>
          </a:xfrm>
        </p:spPr>
        <p:txBody>
          <a:bodyPr/>
          <a:lstStyle/>
          <a:p>
            <a:r>
              <a:rPr lang="en-US" altLang="en-US" sz="2800" dirty="0"/>
              <a:t>Most Suitable Tip Boundary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4179" name="Text Box 3">
                <a:extLst>
                  <a:ext uri="{FF2B5EF4-FFF2-40B4-BE49-F238E27FC236}">
                    <a16:creationId xmlns:a16="http://schemas.microsoft.com/office/drawing/2014/main" id="{76D17D39-AA64-3C98-8812-A25C1B66DD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1295400"/>
                <a:ext cx="8780930" cy="5998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400" dirty="0"/>
                  <a:t>Convection cooling at the tip: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̇"/>
                                <m:ctrlP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𝑐𝑜𝑛𝑑𝑢𝑐𝑡𝑖𝑜𝑛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𝑡𝑖𝑝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̇"/>
                                <m:ctrlPr>
                                  <a:rPr lang="en-US" alt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en-US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𝑐𝑜𝑛</m:t>
                        </m:r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𝑣𝑒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𝑐𝑡𝑖𝑜𝑛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𝑡𝑖𝑝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=</m:t>
                        </m:r>
                      </m:sub>
                    </m:sSub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434179" name="Text Box 3">
                <a:extLst>
                  <a:ext uri="{FF2B5EF4-FFF2-40B4-BE49-F238E27FC236}">
                    <a16:creationId xmlns:a16="http://schemas.microsoft.com/office/drawing/2014/main" id="{76D17D39-AA64-3C98-8812-A25C1B66D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295400"/>
                <a:ext cx="8780930" cy="599844"/>
              </a:xfrm>
              <a:prstGeom prst="rect">
                <a:avLst/>
              </a:prstGeom>
              <a:blipFill>
                <a:blip r:embed="rId3"/>
                <a:stretch>
                  <a:fillRect l="-1042" t="-4082" b="-306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4180" name="Object 4">
                <a:extLst>
                  <a:ext uri="{FF2B5EF4-FFF2-40B4-BE49-F238E27FC236}">
                    <a16:creationId xmlns:a16="http://schemas.microsoft.com/office/drawing/2014/main" id="{944D2845-6180-69F3-0038-2EC20EA07CAA}"/>
                  </a:ext>
                </a:extLst>
              </p:cNvPr>
              <p:cNvSpPr txBox="1"/>
              <p:nvPr/>
            </p:nvSpPr>
            <p:spPr bwMode="auto">
              <a:xfrm>
                <a:off x="3841926" y="4906365"/>
                <a:ext cx="2373313" cy="992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𝑐𝑜𝑟𝑟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4180" name="Object 4">
                <a:extLst>
                  <a:ext uri="{FF2B5EF4-FFF2-40B4-BE49-F238E27FC236}">
                    <a16:creationId xmlns:a16="http://schemas.microsoft.com/office/drawing/2014/main" id="{944D2845-6180-69F3-0038-2EC20EA07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1926" y="4906365"/>
                <a:ext cx="2373313" cy="992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D252413-1130-CE8C-D70C-1AC0DF3C4871}"/>
                  </a:ext>
                </a:extLst>
              </p:cNvPr>
              <p:cNvSpPr txBox="1"/>
              <p:nvPr/>
            </p:nvSpPr>
            <p:spPr>
              <a:xfrm>
                <a:off x="2949522" y="2323154"/>
                <a:ext cx="4267707" cy="8718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𝑡𝑖𝑝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D252413-1130-CE8C-D70C-1AC0DF3C4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522" y="2323154"/>
                <a:ext cx="4267707" cy="8718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3">
            <a:extLst>
              <a:ext uri="{FF2B5EF4-FFF2-40B4-BE49-F238E27FC236}">
                <a16:creationId xmlns:a16="http://schemas.microsoft.com/office/drawing/2014/main" id="{6E59B5DA-7F02-110F-387D-6942B2FD8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904" y="4258466"/>
            <a:ext cx="65371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Corre</a:t>
            </a:r>
            <a:r>
              <a:rPr lang="en-US" altLang="en-US" sz="2400" dirty="0"/>
              <a:t>cted condition length for adiabatic tip:</a:t>
            </a:r>
          </a:p>
        </p:txBody>
      </p:sp>
      <p:grpSp>
        <p:nvGrpSpPr>
          <p:cNvPr id="21" name="Group 46">
            <a:extLst>
              <a:ext uri="{FF2B5EF4-FFF2-40B4-BE49-F238E27FC236}">
                <a16:creationId xmlns:a16="http://schemas.microsoft.com/office/drawing/2014/main" id="{19C21DEF-F2B9-8DC9-77E9-CE825E568C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BF4B658C-D9FB-31ED-B538-9AC7B2313D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>
                <a:extLst>
                  <a:ext uri="{FF2B5EF4-FFF2-40B4-BE49-F238E27FC236}">
                    <a16:creationId xmlns:a16="http://schemas.microsoft.com/office/drawing/2014/main" id="{5E916820-1866-A44A-8F7A-EE4AEFDA52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9E9C42BC-3AD2-7A88-D0B7-14DE04743C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2D9709CB-E2B7-4CD9-3947-C9D2CF7D9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6BDC7D52-F8C1-73B0-67C8-9D690B8141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9C96110-A8BB-6176-283A-8CD4ADF5A1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1E25E76-9944-7971-0812-F1E1688BFF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51706399-24A8-F866-8F8D-70158D6C7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17002B08-383D-35B7-AEC6-BAAAE0448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62C462DC-CBF7-FB97-94A7-56438289E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62F5E39B-2BE9-A89E-A268-5946F205AC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ECA63B54-B190-58E7-861F-F5D4BA720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3CC43DD7-79E6-7BD3-7F12-48ABF6BAF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>
              <a:extLst>
                <a:ext uri="{FF2B5EF4-FFF2-40B4-BE49-F238E27FC236}">
                  <a16:creationId xmlns:a16="http://schemas.microsoft.com/office/drawing/2014/main" id="{E35192A6-85A6-FF59-22F6-B2774302B5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8264FA6C-D9ED-8D33-64F1-914D55AD3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28B2D9-7470-C8D4-E298-DACB6ED4BB14}"/>
              </a:ext>
            </a:extLst>
          </p:cNvPr>
          <p:cNvCxnSpPr>
            <a:cxnSpLocks/>
          </p:cNvCxnSpPr>
          <p:nvPr/>
        </p:nvCxnSpPr>
        <p:spPr bwMode="auto">
          <a:xfrm flipV="1">
            <a:off x="2082618" y="2718166"/>
            <a:ext cx="816830" cy="51472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80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>
            <a:extLst>
              <a:ext uri="{FF2B5EF4-FFF2-40B4-BE49-F238E27FC236}">
                <a16:creationId xmlns:a16="http://schemas.microsoft.com/office/drawing/2014/main" id="{B6C7D041-8B6E-C8E6-2147-76491A786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543499" cy="685800"/>
          </a:xfrm>
        </p:spPr>
        <p:txBody>
          <a:bodyPr/>
          <a:lstStyle/>
          <a:p>
            <a:r>
              <a:rPr lang="en-US" altLang="en-US" sz="2800" dirty="0"/>
              <a:t>Linear Second order ODE with Constant Coefficients: Constant Thickness Strip Fin</a:t>
            </a:r>
          </a:p>
        </p:txBody>
      </p:sp>
      <p:sp>
        <p:nvSpPr>
          <p:cNvPr id="430083" name="Rectangle 3">
            <a:extLst>
              <a:ext uri="{FF2B5EF4-FFF2-40B4-BE49-F238E27FC236}">
                <a16:creationId xmlns:a16="http://schemas.microsoft.com/office/drawing/2014/main" id="{BE7791B4-2B9B-D1D3-63B7-914278810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3696119"/>
            <a:ext cx="8763000" cy="224748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general solution is the linear combination of those two independent solutions.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Each solution function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i="1" dirty="0">
                <a:latin typeface="Symbol" panose="05050102010706020507" pitchFamily="18" charset="2"/>
              </a:rPr>
              <a:t>q</a:t>
            </a:r>
            <a:r>
              <a:rPr lang="en-US" altLang="en-US" sz="2400" i="1" baseline="-25000" dirty="0">
                <a:latin typeface="Symbol" panose="05050102010706020507" pitchFamily="18" charset="2"/>
              </a:rPr>
              <a:t>i</a:t>
            </a:r>
            <a:r>
              <a:rPr lang="en-US" altLang="en-US" sz="2400" i="1" dirty="0">
                <a:latin typeface="Symbol" panose="05050102010706020507" pitchFamily="18" charset="2"/>
              </a:rPr>
              <a:t>(</a:t>
            </a:r>
            <a:r>
              <a:rPr lang="en-US" altLang="en-US" sz="2400" i="1" dirty="0"/>
              <a:t>x</a:t>
            </a:r>
            <a:r>
              <a:rPr lang="en-US" altLang="en-US" sz="2400" i="1" dirty="0">
                <a:latin typeface="Symbol" panose="05050102010706020507" pitchFamily="18" charset="2"/>
              </a:rPr>
              <a:t>)</a:t>
            </a:r>
            <a:r>
              <a:rPr lang="en-US" altLang="en-US" sz="2400" dirty="0"/>
              <a:t> and its second derivative must be constant multiple of each other.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Therefore, the general solution function of the differential equation above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084" name="Object 4">
                <a:extLst>
                  <a:ext uri="{FF2B5EF4-FFF2-40B4-BE49-F238E27FC236}">
                    <a16:creationId xmlns:a16="http://schemas.microsoft.com/office/drawing/2014/main" id="{74066BC8-DD9E-7C1A-E0E6-5E0D651B95BA}"/>
                  </a:ext>
                </a:extLst>
              </p:cNvPr>
              <p:cNvSpPr txBox="1"/>
              <p:nvPr/>
            </p:nvSpPr>
            <p:spPr bwMode="auto">
              <a:xfrm>
                <a:off x="1295400" y="1275497"/>
                <a:ext cx="25495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084" name="Object 4">
                <a:extLst>
                  <a:ext uri="{FF2B5EF4-FFF2-40B4-BE49-F238E27FC236}">
                    <a16:creationId xmlns:a16="http://schemas.microsoft.com/office/drawing/2014/main" id="{74066BC8-DD9E-7C1A-E0E6-5E0D651B9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1275497"/>
                <a:ext cx="2549525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085" name="Object 5">
                <a:extLst>
                  <a:ext uri="{FF2B5EF4-FFF2-40B4-BE49-F238E27FC236}">
                    <a16:creationId xmlns:a16="http://schemas.microsoft.com/office/drawing/2014/main" id="{C66CC2F0-FF97-063A-26CF-7927F1041E54}"/>
                  </a:ext>
                </a:extLst>
              </p:cNvPr>
              <p:cNvSpPr txBox="1"/>
              <p:nvPr/>
            </p:nvSpPr>
            <p:spPr bwMode="auto">
              <a:xfrm>
                <a:off x="2370138" y="5931736"/>
                <a:ext cx="4496463" cy="6214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430085" name="Object 5">
                <a:extLst>
                  <a:ext uri="{FF2B5EF4-FFF2-40B4-BE49-F238E27FC236}">
                    <a16:creationId xmlns:a16="http://schemas.microsoft.com/office/drawing/2014/main" id="{C66CC2F0-FF97-063A-26CF-7927F1041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0138" y="5931736"/>
                <a:ext cx="4496463" cy="6214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5">
            <a:extLst>
              <a:ext uri="{FF2B5EF4-FFF2-40B4-BE49-F238E27FC236}">
                <a16:creationId xmlns:a16="http://schemas.microsoft.com/office/drawing/2014/main" id="{A4DA02A2-41AB-3ECF-11D6-5747326B48A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187450"/>
            <a:ext cx="4267200" cy="2851150"/>
            <a:chOff x="1056" y="1008"/>
            <a:chExt cx="3456" cy="2308"/>
          </a:xfrm>
        </p:grpSpPr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339AA4DC-C949-D6A4-F06F-53181D5D2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45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65CD0E4C-B9DF-CCF7-C92F-42B6E052F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96"/>
              <a:ext cx="432" cy="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pPr eaLnBrk="0" hangingPunct="0"/>
              <a:r>
                <a:rPr lang="en-US" altLang="en-US" sz="12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thickness</a:t>
              </a:r>
              <a:endParaRPr lang="en-US" altLang="en-US" sz="2400" dirty="0"/>
            </a:p>
          </p:txBody>
        </p:sp>
        <p:sp>
          <p:nvSpPr>
            <p:cNvPr id="21" name="Line 8">
              <a:extLst>
                <a:ext uri="{FF2B5EF4-FFF2-40B4-BE49-F238E27FC236}">
                  <a16:creationId xmlns:a16="http://schemas.microsoft.com/office/drawing/2014/main" id="{6589D32E-3548-66DE-52F1-2837EA2F54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3071"/>
              <a:ext cx="0" cy="15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F00A0145-E21D-2CF1-F2C0-EDC888A813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216"/>
              <a:ext cx="5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3" name="Text Box 10">
              <a:extLst>
                <a:ext uri="{FF2B5EF4-FFF2-40B4-BE49-F238E27FC236}">
                  <a16:creationId xmlns:a16="http://schemas.microsoft.com/office/drawing/2014/main" id="{CDBDA9EC-01CE-C227-FCFA-65A8A66C6B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044"/>
              <a:ext cx="23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24" name="Text Box 11">
              <a:extLst>
                <a:ext uri="{FF2B5EF4-FFF2-40B4-BE49-F238E27FC236}">
                  <a16:creationId xmlns:a16="http://schemas.microsoft.com/office/drawing/2014/main" id="{72645EAD-4EC2-089C-0CA5-7D6A2BE00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1419"/>
              <a:ext cx="183" cy="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6C3238D-DC99-AC52-621D-35EA8734D6B8}"/>
              </a:ext>
            </a:extLst>
          </p:cNvPr>
          <p:cNvSpPr txBox="1"/>
          <p:nvPr/>
        </p:nvSpPr>
        <p:spPr>
          <a:xfrm>
            <a:off x="457200" y="2362200"/>
            <a:ext cx="365760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en-US" sz="2400" dirty="0"/>
              <a:t>This equation has two linearly independent solutions a </a:t>
            </a:r>
            <a:r>
              <a:rPr lang="en-US" altLang="en-US" sz="2400" i="1" dirty="0"/>
              <a:t>m</a:t>
            </a:r>
            <a:r>
              <a:rPr lang="en-US" altLang="en-US" sz="2400" dirty="0"/>
              <a:t> is constant.</a:t>
            </a:r>
          </a:p>
        </p:txBody>
      </p:sp>
      <p:grpSp>
        <p:nvGrpSpPr>
          <p:cNvPr id="25" name="Group 46">
            <a:extLst>
              <a:ext uri="{FF2B5EF4-FFF2-40B4-BE49-F238E27FC236}">
                <a16:creationId xmlns:a16="http://schemas.microsoft.com/office/drawing/2014/main" id="{0A604D50-E9A4-04B4-4EE8-EF71C3AC7D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>
              <a:extLst>
                <a:ext uri="{FF2B5EF4-FFF2-40B4-BE49-F238E27FC236}">
                  <a16:creationId xmlns:a16="http://schemas.microsoft.com/office/drawing/2014/main" id="{979A4E18-29C8-9E37-CB52-09EFBCB42F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7">
                <a:extLst>
                  <a:ext uri="{FF2B5EF4-FFF2-40B4-BE49-F238E27FC236}">
                    <a16:creationId xmlns:a16="http://schemas.microsoft.com/office/drawing/2014/main" id="{78CC35B3-3DF3-B32E-C78A-698C0FDF0D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>
                  <a:extLst>
                    <a:ext uri="{FF2B5EF4-FFF2-40B4-BE49-F238E27FC236}">
                      <a16:creationId xmlns:a16="http://schemas.microsoft.com/office/drawing/2014/main" id="{A4D6BEAC-34F6-DCFE-1544-87D659DEFF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11">
                  <a:extLst>
                    <a:ext uri="{FF2B5EF4-FFF2-40B4-BE49-F238E27FC236}">
                      <a16:creationId xmlns:a16="http://schemas.microsoft.com/office/drawing/2014/main" id="{F53D278D-97E0-579E-38F3-327CDC5EC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12">
                <a:extLst>
                  <a:ext uri="{FF2B5EF4-FFF2-40B4-BE49-F238E27FC236}">
                    <a16:creationId xmlns:a16="http://schemas.microsoft.com/office/drawing/2014/main" id="{8CBAACC2-67E0-A608-E4EC-4E67CF08C8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8674B77-BED9-3AC7-14E8-3B58E393A3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66EA12C-B6C5-4AC2-4AC4-C64D258B0F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5">
                <a:extLst>
                  <a:ext uri="{FF2B5EF4-FFF2-40B4-BE49-F238E27FC236}">
                    <a16:creationId xmlns:a16="http://schemas.microsoft.com/office/drawing/2014/main" id="{9B612A25-6E05-9878-0D0D-7308C07E89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16">
                  <a:extLst>
                    <a:ext uri="{FF2B5EF4-FFF2-40B4-BE49-F238E27FC236}">
                      <a16:creationId xmlns:a16="http://schemas.microsoft.com/office/drawing/2014/main" id="{2D70C097-26AD-D62E-4E3E-C151BE539A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7">
                  <a:extLst>
                    <a:ext uri="{FF2B5EF4-FFF2-40B4-BE49-F238E27FC236}">
                      <a16:creationId xmlns:a16="http://schemas.microsoft.com/office/drawing/2014/main" id="{30CB674E-148A-04EE-4416-4124D6AE1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8">
                <a:extLst>
                  <a:ext uri="{FF2B5EF4-FFF2-40B4-BE49-F238E27FC236}">
                    <a16:creationId xmlns:a16="http://schemas.microsoft.com/office/drawing/2014/main" id="{4AF2EED0-278A-079F-242E-E15EE30C1B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>
                  <a:extLst>
                    <a:ext uri="{FF2B5EF4-FFF2-40B4-BE49-F238E27FC236}">
                      <a16:creationId xmlns:a16="http://schemas.microsoft.com/office/drawing/2014/main" id="{43A97010-82BC-653D-6188-FA1D6FF9CD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20">
                  <a:extLst>
                    <a:ext uri="{FF2B5EF4-FFF2-40B4-BE49-F238E27FC236}">
                      <a16:creationId xmlns:a16="http://schemas.microsoft.com/office/drawing/2014/main" id="{745BCA0A-E016-FF54-B126-69A07D7A1F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8" name="Rectangle 19458">
              <a:extLst>
                <a:ext uri="{FF2B5EF4-FFF2-40B4-BE49-F238E27FC236}">
                  <a16:creationId xmlns:a16="http://schemas.microsoft.com/office/drawing/2014/main" id="{1951F8B1-699E-44CC-53E9-09CDBFBC4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C9D5DB61-1A9D-5DFB-3059-022786DC4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2" name="Group 5">
            <a:extLst>
              <a:ext uri="{FF2B5EF4-FFF2-40B4-BE49-F238E27FC236}">
                <a16:creationId xmlns:a16="http://schemas.microsoft.com/office/drawing/2014/main" id="{A19D184D-546E-9832-C4A7-3AAEE80DAE88}"/>
              </a:ext>
            </a:extLst>
          </p:cNvPr>
          <p:cNvGrpSpPr>
            <a:grpSpLocks/>
          </p:cNvGrpSpPr>
          <p:nvPr/>
        </p:nvGrpSpPr>
        <p:grpSpPr bwMode="auto">
          <a:xfrm>
            <a:off x="776333" y="1354932"/>
            <a:ext cx="7776809" cy="5293578"/>
            <a:chOff x="1056" y="1008"/>
            <a:chExt cx="3456" cy="2308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D724262A-3AA2-EF40-F16B-275436732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45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A01D4010-BE49-8693-5FF3-7D47E9F52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96"/>
              <a:ext cx="432" cy="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pPr eaLnBrk="0" hangingPunct="0"/>
              <a:r>
                <a:rPr lang="en-US" altLang="en-US" sz="12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thickness</a:t>
              </a:r>
              <a:endParaRPr lang="en-US" altLang="en-US" sz="2400" dirty="0"/>
            </a:p>
          </p:txBody>
        </p:sp>
        <p:sp>
          <p:nvSpPr>
            <p:cNvPr id="5" name="Line 8">
              <a:extLst>
                <a:ext uri="{FF2B5EF4-FFF2-40B4-BE49-F238E27FC236}">
                  <a16:creationId xmlns:a16="http://schemas.microsoft.com/office/drawing/2014/main" id="{8DE30922-C625-DB3D-10F4-0B74604842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3071"/>
              <a:ext cx="0" cy="15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" name="Line 9">
              <a:extLst>
                <a:ext uri="{FF2B5EF4-FFF2-40B4-BE49-F238E27FC236}">
                  <a16:creationId xmlns:a16="http://schemas.microsoft.com/office/drawing/2014/main" id="{CA2311EF-E4BB-83D2-16D3-B450E15A7B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216"/>
              <a:ext cx="5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69B26BB4-7A6A-796B-6457-3F88E0642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044"/>
              <a:ext cx="23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8" name="Text Box 11">
              <a:extLst>
                <a:ext uri="{FF2B5EF4-FFF2-40B4-BE49-F238E27FC236}">
                  <a16:creationId xmlns:a16="http://schemas.microsoft.com/office/drawing/2014/main" id="{DBCFB3C6-9A2D-F953-E9C8-F15F82398B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1419"/>
              <a:ext cx="183" cy="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4" grpId="0"/>
      <p:bldP spid="43008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20B65-5AAD-0FD5-CE5B-6D2ABFC5A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AutoShape 2">
            <a:extLst>
              <a:ext uri="{FF2B5EF4-FFF2-40B4-BE49-F238E27FC236}">
                <a16:creationId xmlns:a16="http://schemas.microsoft.com/office/drawing/2014/main" id="{1B6FB621-015A-EED8-7D3A-A72570D148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3473382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35203" name="Rectangle 3">
            <a:extLst>
              <a:ext uri="{FF2B5EF4-FFF2-40B4-BE49-F238E27FC236}">
                <a16:creationId xmlns:a16="http://schemas.microsoft.com/office/drawing/2014/main" id="{EE9D2D17-CF0D-6246-9ECA-5DC160369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2133600"/>
            <a:ext cx="4219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 boundary condition are: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5204" name="Object 4">
                <a:extLst>
                  <a:ext uri="{FF2B5EF4-FFF2-40B4-BE49-F238E27FC236}">
                    <a16:creationId xmlns:a16="http://schemas.microsoft.com/office/drawing/2014/main" id="{39F7ACF7-574D-2BCB-0141-93B2F6419697}"/>
                  </a:ext>
                </a:extLst>
              </p:cNvPr>
              <p:cNvSpPr txBox="1"/>
              <p:nvPr/>
            </p:nvSpPr>
            <p:spPr bwMode="auto">
              <a:xfrm>
                <a:off x="457200" y="3522662"/>
                <a:ext cx="2397125" cy="439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x=0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5204" name="Object 4">
                <a:extLst>
                  <a:ext uri="{FF2B5EF4-FFF2-40B4-BE49-F238E27FC236}">
                    <a16:creationId xmlns:a16="http://schemas.microsoft.com/office/drawing/2014/main" id="{39F7ACF7-574D-2BCB-0141-93B2F6419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522662"/>
                <a:ext cx="2397125" cy="439738"/>
              </a:xfrm>
              <a:prstGeom prst="rect">
                <a:avLst/>
              </a:prstGeom>
              <a:blipFill>
                <a:blip r:embed="rId3"/>
                <a:stretch>
                  <a:fillRect l="-1272" b="-1805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5205" name="Rectangle 5">
            <a:extLst>
              <a:ext uri="{FF2B5EF4-FFF2-40B4-BE49-F238E27FC236}">
                <a16:creationId xmlns:a16="http://schemas.microsoft.com/office/drawing/2014/main" id="{B9BC5081-B9FE-C864-1754-9B6ECA0AD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038600"/>
            <a:ext cx="4679166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Use the boundary conditions s to get</a:t>
            </a:r>
            <a:endParaRPr lang="en-US" altLang="en-US" sz="2400" dirty="0"/>
          </a:p>
        </p:txBody>
      </p:sp>
      <p:sp>
        <p:nvSpPr>
          <p:cNvPr id="435207" name="Rectangle 7">
            <a:extLst>
              <a:ext uri="{FF2B5EF4-FFF2-40B4-BE49-F238E27FC236}">
                <a16:creationId xmlns:a16="http://schemas.microsoft.com/office/drawing/2014/main" id="{040772D2-A5F0-9402-8FF0-23DF894DD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696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and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5211" name="Object 11">
                <a:extLst>
                  <a:ext uri="{FF2B5EF4-FFF2-40B4-BE49-F238E27FC236}">
                    <a16:creationId xmlns:a16="http://schemas.microsoft.com/office/drawing/2014/main" id="{25832C39-564C-A546-44DD-6D08A093AB3B}"/>
                  </a:ext>
                </a:extLst>
              </p:cNvPr>
              <p:cNvSpPr txBox="1"/>
              <p:nvPr/>
            </p:nvSpPr>
            <p:spPr bwMode="auto">
              <a:xfrm>
                <a:off x="457200" y="2819400"/>
                <a:ext cx="3825874" cy="54768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</m:e>
                          </m:eqAr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5211" name="Object 11">
                <a:extLst>
                  <a:ext uri="{FF2B5EF4-FFF2-40B4-BE49-F238E27FC236}">
                    <a16:creationId xmlns:a16="http://schemas.microsoft.com/office/drawing/2014/main" id="{25832C39-564C-A546-44DD-6D08A093AB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819400"/>
                <a:ext cx="3825874" cy="547689"/>
              </a:xfrm>
              <a:prstGeom prst="rect">
                <a:avLst/>
              </a:prstGeom>
              <a:blipFill>
                <a:blip r:embed="rId4"/>
                <a:stretch>
                  <a:fillRect l="-31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5212" name="Rectangle 12">
            <a:extLst>
              <a:ext uri="{FF2B5EF4-FFF2-40B4-BE49-F238E27FC236}">
                <a16:creationId xmlns:a16="http://schemas.microsoft.com/office/drawing/2014/main" id="{39D46058-3A8D-E02B-ED80-171D7E351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9" y="366713"/>
            <a:ext cx="746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Longitudinal Fin : Adiabatic Tip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91825A6-6168-8592-FB7C-9E7E873B8B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E11D481-7ED9-625A-7574-5A3D473A9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F1563601-2D62-710C-21C3-7B05A4B937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B97275D-DEE8-6C49-81CC-7E65459C05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C71A0C2B-8FC3-0699-D9B9-E719AC0E4E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0A57C5BF-CA97-D069-9713-9612679ED7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D682906-FBA6-936A-6819-D269138B0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E73202D-1995-FBFB-56E1-6C0793B6DB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D40DF18-5D95-79B5-69E4-A5C1A875F1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EA5C2E0B-067F-08B1-B79B-4709C7000C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770162A9-A2B5-931B-2133-E703E105E3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7AAD614-8FD2-1073-1DBC-22696280B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8223377-5D68-069A-C9C9-5D0682050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920B4C3-C08F-D633-CD94-9396F7530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5E7048-A8E7-7AFA-F5DF-C2043643D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53F882BD-6CE3-0DD5-16B9-4A38FA079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7F9714-B956-C33C-2163-09A02D01A5AF}"/>
                  </a:ext>
                </a:extLst>
              </p:cNvPr>
              <p:cNvSpPr txBox="1"/>
              <p:nvPr/>
            </p:nvSpPr>
            <p:spPr>
              <a:xfrm>
                <a:off x="1143000" y="4648200"/>
                <a:ext cx="5486400" cy="5103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l-G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7F9714-B956-C33C-2163-09A02D01A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648200"/>
                <a:ext cx="5486400" cy="510396"/>
              </a:xfrm>
              <a:prstGeom prst="rect">
                <a:avLst/>
              </a:prstGeom>
              <a:blipFill>
                <a:blip r:embed="rId6"/>
                <a:stretch>
                  <a:fillRect l="-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20EB50-AD30-6843-FA5B-EAB6E949886A}"/>
                  </a:ext>
                </a:extLst>
              </p:cNvPr>
              <p:cNvSpPr txBox="1"/>
              <p:nvPr/>
            </p:nvSpPr>
            <p:spPr>
              <a:xfrm>
                <a:off x="1459781" y="5257800"/>
                <a:ext cx="3890094" cy="964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20EB50-AD30-6843-FA5B-EAB6E9498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81" y="5257800"/>
                <a:ext cx="3890094" cy="9644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4181" name="Group 5">
            <a:extLst>
              <a:ext uri="{FF2B5EF4-FFF2-40B4-BE49-F238E27FC236}">
                <a16:creationId xmlns:a16="http://schemas.microsoft.com/office/drawing/2014/main" id="{E1A6F582-0943-53B0-27F9-009E33102053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187450"/>
            <a:ext cx="4267200" cy="2851150"/>
            <a:chOff x="1056" y="1008"/>
            <a:chExt cx="3456" cy="2308"/>
          </a:xfrm>
        </p:grpSpPr>
        <p:pic>
          <p:nvPicPr>
            <p:cNvPr id="434182" name="Picture 6">
              <a:extLst>
                <a:ext uri="{FF2B5EF4-FFF2-40B4-BE49-F238E27FC236}">
                  <a16:creationId xmlns:a16="http://schemas.microsoft.com/office/drawing/2014/main" id="{EF15F66A-DC74-8CD5-C32A-7C7C8F337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45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4183" name="Rectangle 7">
              <a:extLst>
                <a:ext uri="{FF2B5EF4-FFF2-40B4-BE49-F238E27FC236}">
                  <a16:creationId xmlns:a16="http://schemas.microsoft.com/office/drawing/2014/main" id="{AAA842A1-B9F4-205C-8BEE-2F368B6B4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96"/>
              <a:ext cx="432" cy="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pPr eaLnBrk="0" hangingPunct="0"/>
              <a:r>
                <a:rPr lang="en-US" altLang="en-US" sz="12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thickness</a:t>
              </a:r>
              <a:endParaRPr lang="en-US" altLang="en-US" sz="2400" dirty="0"/>
            </a:p>
          </p:txBody>
        </p:sp>
        <p:sp>
          <p:nvSpPr>
            <p:cNvPr id="434184" name="Line 8">
              <a:extLst>
                <a:ext uri="{FF2B5EF4-FFF2-40B4-BE49-F238E27FC236}">
                  <a16:creationId xmlns:a16="http://schemas.microsoft.com/office/drawing/2014/main" id="{2971C052-D0C8-58B5-3D6F-4611D90F8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3071"/>
              <a:ext cx="0" cy="15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34185" name="Line 9">
              <a:extLst>
                <a:ext uri="{FF2B5EF4-FFF2-40B4-BE49-F238E27FC236}">
                  <a16:creationId xmlns:a16="http://schemas.microsoft.com/office/drawing/2014/main" id="{9CA37926-D4DE-BFDE-F348-5516024593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216"/>
              <a:ext cx="5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34186" name="Text Box 10">
              <a:extLst>
                <a:ext uri="{FF2B5EF4-FFF2-40B4-BE49-F238E27FC236}">
                  <a16:creationId xmlns:a16="http://schemas.microsoft.com/office/drawing/2014/main" id="{87C0CF04-6C4C-AA48-B6F6-2079EB34AA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044"/>
              <a:ext cx="23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434187" name="Text Box 11">
              <a:extLst>
                <a:ext uri="{FF2B5EF4-FFF2-40B4-BE49-F238E27FC236}">
                  <a16:creationId xmlns:a16="http://schemas.microsoft.com/office/drawing/2014/main" id="{B3D4641F-E1E3-76DF-34FB-45AF02D87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1419"/>
              <a:ext cx="183" cy="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</p:grpSp>
      <p:sp>
        <p:nvSpPr>
          <p:cNvPr id="18" name="Rectangle 3">
            <a:extLst>
              <a:ext uri="{FF2B5EF4-FFF2-40B4-BE49-F238E27FC236}">
                <a16:creationId xmlns:a16="http://schemas.microsoft.com/office/drawing/2014/main" id="{CD578A64-D68D-7EAE-A85C-70E723700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1371600"/>
            <a:ext cx="3953005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2400" dirty="0"/>
              <a:t>Shift the origin</a:t>
            </a:r>
            <a:r>
              <a:rPr lang="en-US" altLang="en-US" sz="2400" i="1" dirty="0"/>
              <a:t> x=0</a:t>
            </a:r>
            <a:r>
              <a:rPr lang="en-US" altLang="en-US" sz="2400" dirty="0"/>
              <a:t> to  th</a:t>
            </a:r>
            <a:r>
              <a:rPr lang="en-US" altLang="en-US" dirty="0"/>
              <a:t>e tip: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D76138-4DB9-FE5A-1940-15372B7864E0}"/>
                  </a:ext>
                </a:extLst>
              </p:cNvPr>
              <p:cNvSpPr txBox="1"/>
              <p:nvPr/>
            </p:nvSpPr>
            <p:spPr>
              <a:xfrm>
                <a:off x="5902325" y="5544157"/>
                <a:ext cx="2860675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kL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D76138-4DB9-FE5A-1940-15372B786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325" y="5544157"/>
                <a:ext cx="2860675" cy="475643"/>
              </a:xfrm>
              <a:prstGeom prst="rect">
                <a:avLst/>
              </a:prstGeom>
              <a:blipFill>
                <a:blip r:embed="rId9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48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5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5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5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5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4" grpId="0"/>
      <p:bldP spid="435211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9" name="Rectangle 9">
            <a:extLst>
              <a:ext uri="{FF2B5EF4-FFF2-40B4-BE49-F238E27FC236}">
                <a16:creationId xmlns:a16="http://schemas.microsoft.com/office/drawing/2014/main" id="{E2B0BCF2-76DE-CD21-95EF-C66385087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442108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Insulated tip condition shows that: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5210" name="Object 10">
                <a:extLst>
                  <a:ext uri="{FF2B5EF4-FFF2-40B4-BE49-F238E27FC236}">
                    <a16:creationId xmlns:a16="http://schemas.microsoft.com/office/drawing/2014/main" id="{60DF816B-4493-4C44-C486-44BB929D4FCA}"/>
                  </a:ext>
                </a:extLst>
              </p:cNvPr>
              <p:cNvSpPr txBox="1"/>
              <p:nvPr/>
            </p:nvSpPr>
            <p:spPr bwMode="auto">
              <a:xfrm>
                <a:off x="457200" y="1905000"/>
                <a:ext cx="4283075" cy="119293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5210" name="Object 10">
                <a:extLst>
                  <a:ext uri="{FF2B5EF4-FFF2-40B4-BE49-F238E27FC236}">
                    <a16:creationId xmlns:a16="http://schemas.microsoft.com/office/drawing/2014/main" id="{60DF816B-4493-4C44-C486-44BB929D4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905000"/>
                <a:ext cx="4283075" cy="1192935"/>
              </a:xfrm>
              <a:prstGeom prst="rect">
                <a:avLst/>
              </a:prstGeom>
              <a:blipFill>
                <a:blip r:embed="rId2"/>
                <a:stretch>
                  <a:fillRect l="-142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5212" name="Rectangle 12">
            <a:extLst>
              <a:ext uri="{FF2B5EF4-FFF2-40B4-BE49-F238E27FC236}">
                <a16:creationId xmlns:a16="http://schemas.microsoft.com/office/drawing/2014/main" id="{BCDFA204-49B2-2ECE-C272-18C7F67E2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49" y="366713"/>
            <a:ext cx="746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Longitudinal Fin : Adiabatic Tip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4F7A7A06-B92B-D4ED-8097-7DC306B8BE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DC140EA-422B-0439-5C19-466FF15F6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3D434F9-0D1E-7A45-AD32-AB288CCD47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F07A67C-BF51-C584-3153-34A651C65C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7F27E8C-8859-61DC-0EB1-7C2BB25D12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27C1128-B68C-A2DA-4666-CFBE02265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D730F57-781E-7ED0-EED9-8EBF00159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9E0163E-FBC7-25DD-28DD-98F13E1A5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3B5D909-8D6F-7978-C67C-A0147FFA09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5BBC924-2690-A593-94FC-BAB3D3AC0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61CA005-E88C-33B2-63BA-B964DA5B5C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435F433B-546E-8D5E-77F3-EA11BE8E07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D41D91A-D432-7D10-3E4C-15FCDE643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B2F92D6-56C6-7496-645D-EC1BBE291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F7E69B0-A902-DCDD-BB38-D424E543C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69ABA71-C5E5-8914-3401-2F7D38EED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21" name="Group 5">
            <a:extLst>
              <a:ext uri="{FF2B5EF4-FFF2-40B4-BE49-F238E27FC236}">
                <a16:creationId xmlns:a16="http://schemas.microsoft.com/office/drawing/2014/main" id="{CB7311BC-AC4C-CA17-B94A-8134EAD5C173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187450"/>
            <a:ext cx="4267200" cy="2851150"/>
            <a:chOff x="1056" y="1008"/>
            <a:chExt cx="3456" cy="2308"/>
          </a:xfrm>
        </p:grpSpPr>
        <p:pic>
          <p:nvPicPr>
            <p:cNvPr id="22" name="Picture 6">
              <a:extLst>
                <a:ext uri="{FF2B5EF4-FFF2-40B4-BE49-F238E27FC236}">
                  <a16:creationId xmlns:a16="http://schemas.microsoft.com/office/drawing/2014/main" id="{7377F77B-D022-1AE8-D6FA-6EB2C95FBA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008"/>
              <a:ext cx="3456" cy="2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7">
              <a:extLst>
                <a:ext uri="{FF2B5EF4-FFF2-40B4-BE49-F238E27FC236}">
                  <a16:creationId xmlns:a16="http://schemas.microsoft.com/office/drawing/2014/main" id="{9F8E930B-3DC2-67F9-A2F2-E944C19EB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96"/>
              <a:ext cx="432" cy="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/>
            <a:p>
              <a:pPr eaLnBrk="0" hangingPunct="0"/>
              <a:r>
                <a:rPr lang="en-US" altLang="en-US" sz="1200">
                  <a:solidFill>
                    <a:srgbClr val="000000"/>
                  </a:solidFill>
                  <a:cs typeface="Times New Roman" panose="02020603050405020304" pitchFamily="18" charset="0"/>
                </a:rPr>
                <a:t>thickness</a:t>
              </a:r>
              <a:endParaRPr lang="en-US" altLang="en-US" sz="2400"/>
            </a:p>
          </p:txBody>
        </p:sp>
        <p:sp>
          <p:nvSpPr>
            <p:cNvPr id="24" name="Line 8">
              <a:extLst>
                <a:ext uri="{FF2B5EF4-FFF2-40B4-BE49-F238E27FC236}">
                  <a16:creationId xmlns:a16="http://schemas.microsoft.com/office/drawing/2014/main" id="{76CFDA3D-4FD1-E4FD-777F-A069988A3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3071"/>
              <a:ext cx="0" cy="152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5" name="Line 9">
              <a:extLst>
                <a:ext uri="{FF2B5EF4-FFF2-40B4-BE49-F238E27FC236}">
                  <a16:creationId xmlns:a16="http://schemas.microsoft.com/office/drawing/2014/main" id="{DCF2FE5F-DE02-BC08-0A28-81B2DAF37F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216"/>
              <a:ext cx="5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" name="Text Box 10">
              <a:extLst>
                <a:ext uri="{FF2B5EF4-FFF2-40B4-BE49-F238E27FC236}">
                  <a16:creationId xmlns:a16="http://schemas.microsoft.com/office/drawing/2014/main" id="{87177795-BD82-F41D-F1E3-A0370295F3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044"/>
              <a:ext cx="232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  <p:sp>
          <p:nvSpPr>
            <p:cNvPr id="27" name="Text Box 11">
              <a:extLst>
                <a:ext uri="{FF2B5EF4-FFF2-40B4-BE49-F238E27FC236}">
                  <a16:creationId xmlns:a16="http://schemas.microsoft.com/office/drawing/2014/main" id="{3F03DCA3-38A0-F428-2746-BAD352C3F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" y="1419"/>
              <a:ext cx="183" cy="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/>
            <a:p>
              <a:pPr algn="ctr" eaLnBrk="0" hangingPunct="0"/>
              <a:r>
                <a:rPr lang="en-US" altLang="en-US" sz="1600" b="1">
                  <a:solidFill>
                    <a:srgbClr val="00000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lang="en-US" altLang="en-US" sz="1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x</a:t>
              </a:r>
              <a:endParaRPr lang="en-US" altLang="en-US"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3">
                <a:extLst>
                  <a:ext uri="{FF2B5EF4-FFF2-40B4-BE49-F238E27FC236}">
                    <a16:creationId xmlns:a16="http://schemas.microsoft.com/office/drawing/2014/main" id="{B2D13387-A00F-3CBB-A329-5A8A4F43BCD3}"/>
                  </a:ext>
                </a:extLst>
              </p:cNvPr>
              <p:cNvSpPr txBox="1"/>
              <p:nvPr/>
            </p:nvSpPr>
            <p:spPr bwMode="auto">
              <a:xfrm>
                <a:off x="457200" y="4572000"/>
                <a:ext cx="7696200" cy="100775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13">
                <a:extLst>
                  <a:ext uri="{FF2B5EF4-FFF2-40B4-BE49-F238E27FC236}">
                    <a16:creationId xmlns:a16="http://schemas.microsoft.com/office/drawing/2014/main" id="{B2D13387-A00F-3CBB-A329-5A8A4F43B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572000"/>
                <a:ext cx="7696200" cy="10077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9">
            <a:extLst>
              <a:ext uri="{FF2B5EF4-FFF2-40B4-BE49-F238E27FC236}">
                <a16:creationId xmlns:a16="http://schemas.microsoft.com/office/drawing/2014/main" id="{F8BA7923-F0EA-54FD-94B7-68D88F3CB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86200"/>
            <a:ext cx="349134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Base condition shows that: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15">
                <a:extLst>
                  <a:ext uri="{FF2B5EF4-FFF2-40B4-BE49-F238E27FC236}">
                    <a16:creationId xmlns:a16="http://schemas.microsoft.com/office/drawing/2014/main" id="{AEA219B3-D5F4-E4CA-4CD5-104970385D4A}"/>
                  </a:ext>
                </a:extLst>
              </p:cNvPr>
              <p:cNvSpPr txBox="1"/>
              <p:nvPr/>
            </p:nvSpPr>
            <p:spPr bwMode="auto">
              <a:xfrm>
                <a:off x="304801" y="5453063"/>
                <a:ext cx="5334000" cy="1404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d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𝑚𝑥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15">
                <a:extLst>
                  <a:ext uri="{FF2B5EF4-FFF2-40B4-BE49-F238E27FC236}">
                    <a16:creationId xmlns:a16="http://schemas.microsoft.com/office/drawing/2014/main" id="{AEA219B3-D5F4-E4CA-4CD5-10497038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1" y="5453063"/>
                <a:ext cx="5334000" cy="14049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5200" name="TextBox 435199">
                <a:extLst>
                  <a:ext uri="{FF2B5EF4-FFF2-40B4-BE49-F238E27FC236}">
                    <a16:creationId xmlns:a16="http://schemas.microsoft.com/office/drawing/2014/main" id="{C0290A84-12DF-3930-55F1-D2D4AAD4AA5F}"/>
                  </a:ext>
                </a:extLst>
              </p:cNvPr>
              <p:cNvSpPr txBox="1"/>
              <p:nvPr/>
            </p:nvSpPr>
            <p:spPr>
              <a:xfrm>
                <a:off x="5791200" y="5562600"/>
                <a:ext cx="2819400" cy="871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5200" name="TextBox 435199">
                <a:extLst>
                  <a:ext uri="{FF2B5EF4-FFF2-40B4-BE49-F238E27FC236}">
                    <a16:creationId xmlns:a16="http://schemas.microsoft.com/office/drawing/2014/main" id="{C0290A84-12DF-3930-55F1-D2D4AAD4A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5562600"/>
                <a:ext cx="2819400" cy="8715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5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5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5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10" grpId="0" animBg="1"/>
      <p:bldP spid="28" grpId="0"/>
      <p:bldP spid="30" grpId="0"/>
      <p:bldP spid="43520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1" name="Rectangle 3">
            <a:extLst>
              <a:ext uri="{FF2B5EF4-FFF2-40B4-BE49-F238E27FC236}">
                <a16:creationId xmlns:a16="http://schemas.microsoft.com/office/drawing/2014/main" id="{1610DC5C-C19F-16D0-9F70-6D6334A63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1143000"/>
            <a:ext cx="7207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 heat flow through the fin at any location </a:t>
            </a:r>
            <a:r>
              <a:rPr lang="en-US" altLang="en-US" i="1" dirty="0">
                <a:cs typeface="Times New Roman" panose="02020603050405020304" pitchFamily="18" charset="0"/>
              </a:rPr>
              <a:t>x</a:t>
            </a:r>
            <a:r>
              <a:rPr lang="en-US" altLang="en-US" dirty="0">
                <a:cs typeface="Times New Roman" panose="02020603050405020304" pitchFamily="18" charset="0"/>
              </a:rPr>
              <a:t> is: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7252" name="Object 4">
                <a:extLst>
                  <a:ext uri="{FF2B5EF4-FFF2-40B4-BE49-F238E27FC236}">
                    <a16:creationId xmlns:a16="http://schemas.microsoft.com/office/drawing/2014/main" id="{5C03E61A-80CB-63AB-CEA3-33723520D12F}"/>
                  </a:ext>
                </a:extLst>
              </p:cNvPr>
              <p:cNvSpPr txBox="1"/>
              <p:nvPr/>
            </p:nvSpPr>
            <p:spPr bwMode="auto">
              <a:xfrm>
                <a:off x="2635250" y="1694035"/>
                <a:ext cx="5640387" cy="1036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𝑚𝑥</m:t>
                                      </m:r>
                                    </m:e>
                                  </m:d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7252" name="Object 4">
                <a:extLst>
                  <a:ext uri="{FF2B5EF4-FFF2-40B4-BE49-F238E27FC236}">
                    <a16:creationId xmlns:a16="http://schemas.microsoft.com/office/drawing/2014/main" id="{5C03E61A-80CB-63AB-CEA3-33723520D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250" y="1694035"/>
                <a:ext cx="5640387" cy="10366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7253" name="Rectangle 5">
                <a:extLst>
                  <a:ext uri="{FF2B5EF4-FFF2-40B4-BE49-F238E27FC236}">
                    <a16:creationId xmlns:a16="http://schemas.microsoft.com/office/drawing/2014/main" id="{D3CA91D9-57B6-CF16-4FB1-FE9DB2675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" y="3763003"/>
                <a:ext cx="4884863" cy="462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altLang="en-US" dirty="0">
                    <a:cs typeface="Times New Roman" panose="02020603050405020304" pitchFamily="18" charset="0"/>
                  </a:rPr>
                  <a:t>And at </a:t>
                </a:r>
                <a:r>
                  <a:rPr lang="en-US" altLang="en-US" i="1" dirty="0">
                    <a:cs typeface="Times New Roman" panose="02020603050405020304" pitchFamily="18" charset="0"/>
                  </a:rPr>
                  <a:t>x=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en-US" i="1" dirty="0">
                    <a:cs typeface="Times New Roman" panose="02020603050405020304" pitchFamily="18" charset="0"/>
                  </a:rPr>
                  <a:t> 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(heat entering fin base) :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437253" name="Rectangle 5">
                <a:extLst>
                  <a:ext uri="{FF2B5EF4-FFF2-40B4-BE49-F238E27FC236}">
                    <a16:creationId xmlns:a16="http://schemas.microsoft.com/office/drawing/2014/main" id="{D3CA91D9-57B6-CF16-4FB1-FE9DB2675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35" y="3763003"/>
                <a:ext cx="4884863" cy="462307"/>
              </a:xfrm>
              <a:prstGeom prst="rect">
                <a:avLst/>
              </a:prstGeom>
              <a:blipFill>
                <a:blip r:embed="rId3"/>
                <a:stretch>
                  <a:fillRect l="-1873" t="-10526" r="-999" b="-289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68686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7255" name="Object 7">
                <a:extLst>
                  <a:ext uri="{FF2B5EF4-FFF2-40B4-BE49-F238E27FC236}">
                    <a16:creationId xmlns:a16="http://schemas.microsoft.com/office/drawing/2014/main" id="{09D883F5-EDB1-8DD3-94B1-88A56D52BCDD}"/>
                  </a:ext>
                </a:extLst>
              </p:cNvPr>
              <p:cNvSpPr txBox="1"/>
              <p:nvPr/>
            </p:nvSpPr>
            <p:spPr bwMode="auto">
              <a:xfrm>
                <a:off x="5225097" y="3686803"/>
                <a:ext cx="3690938" cy="60166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7255" name="Object 7">
                <a:extLst>
                  <a:ext uri="{FF2B5EF4-FFF2-40B4-BE49-F238E27FC236}">
                    <a16:creationId xmlns:a16="http://schemas.microsoft.com/office/drawing/2014/main" id="{09D883F5-EDB1-8DD3-94B1-88A56D52B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5097" y="3686803"/>
                <a:ext cx="3690938" cy="601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7256" name="Object 8">
                <a:extLst>
                  <a:ext uri="{FF2B5EF4-FFF2-40B4-BE49-F238E27FC236}">
                    <a16:creationId xmlns:a16="http://schemas.microsoft.com/office/drawing/2014/main" id="{9818D87A-73E6-BB74-A8E6-417B1DC03315}"/>
                  </a:ext>
                </a:extLst>
              </p:cNvPr>
              <p:cNvSpPr txBox="1"/>
              <p:nvPr/>
            </p:nvSpPr>
            <p:spPr bwMode="auto">
              <a:xfrm>
                <a:off x="4420235" y="4313866"/>
                <a:ext cx="4462462" cy="66833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li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7256" name="Object 8">
                <a:extLst>
                  <a:ext uri="{FF2B5EF4-FFF2-40B4-BE49-F238E27FC236}">
                    <a16:creationId xmlns:a16="http://schemas.microsoft.com/office/drawing/2014/main" id="{9818D87A-73E6-BB74-A8E6-417B1DC03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0235" y="4313866"/>
                <a:ext cx="4462462" cy="6683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7257" name="Text Box 9">
            <a:extLst>
              <a:ext uri="{FF2B5EF4-FFF2-40B4-BE49-F238E27FC236}">
                <a16:creationId xmlns:a16="http://schemas.microsoft.com/office/drawing/2014/main" id="{03E62CC6-5370-BBBF-FFFC-EEF163F8E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035" y="4220203"/>
            <a:ext cx="36082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Rate of Heat Removed from the base with the Fin</a:t>
            </a:r>
            <a:r>
              <a:rPr lang="en-US" altLang="en-US" dirty="0"/>
              <a:t>: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66962AE-5EBA-5AA3-2919-7698F553A9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C1F9964-3D7C-F54D-F0ED-0E9A266A70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7C08D85-82CB-5FDB-F096-AD12753651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C08D5418-51CF-2E5B-35A7-AF24BBB43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548DB4-4728-9913-198D-1EB2DEE36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F0D1D25-13D6-CAD2-9914-25C6615CB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14AC493-2CEA-8A5C-0811-E82691B37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B844F50-0BB1-DD3E-6384-4EF619F6F8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D565C31-3CD9-89C4-E3C6-FAC2FFBF53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FC44A3A-F028-19F4-E365-BDC5636231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7D25F36-011B-2B88-85AB-63D0FCDAAF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2485DEDB-DD37-051A-3A31-CADC2AFE26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DE7FA3B-14B1-220D-F992-C4B1700C89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0F94415-FB08-A252-299B-CD4BB09DA7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F2D49B1-CE3D-6FAB-26D3-899998A7B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4F8BB1F-85F8-4077-5A37-4BC15EC76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756D5B30-7AB7-A852-A113-4EAB24215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900113"/>
          </a:xfrm>
        </p:spPr>
        <p:txBody>
          <a:bodyPr/>
          <a:lstStyle/>
          <a:p>
            <a:r>
              <a:rPr lang="en-US" sz="2800" dirty="0"/>
              <a:t>Rate of Heat Removed by the Fin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7DACB48-1F2D-783C-1C70-69997B9B7FA1}"/>
                  </a:ext>
                </a:extLst>
              </p:cNvPr>
              <p:cNvSpPr txBox="1"/>
              <p:nvPr/>
            </p:nvSpPr>
            <p:spPr>
              <a:xfrm>
                <a:off x="1592137" y="2667000"/>
                <a:ext cx="3818063" cy="871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7DACB48-1F2D-783C-1C70-69997B9B7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137" y="2667000"/>
                <a:ext cx="3818063" cy="8715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9">
            <a:extLst>
              <a:ext uri="{FF2B5EF4-FFF2-40B4-BE49-F238E27FC236}">
                <a16:creationId xmlns:a16="http://schemas.microsoft.com/office/drawing/2014/main" id="{565EBB78-D126-552C-7877-6EEF57A70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235" y="5134603"/>
            <a:ext cx="36082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Rate of Heat Removed from the base without the Fin</a:t>
            </a:r>
            <a:r>
              <a:rPr lang="en-US" alt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8">
                <a:extLst>
                  <a:ext uri="{FF2B5EF4-FFF2-40B4-BE49-F238E27FC236}">
                    <a16:creationId xmlns:a16="http://schemas.microsoft.com/office/drawing/2014/main" id="{3E874414-CA8D-14B0-0280-15FC807B66C0}"/>
                  </a:ext>
                </a:extLst>
              </p:cNvPr>
              <p:cNvSpPr txBox="1"/>
              <p:nvPr/>
            </p:nvSpPr>
            <p:spPr bwMode="auto">
              <a:xfrm>
                <a:off x="4953635" y="5500762"/>
                <a:ext cx="2971800" cy="66833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𝑜𝑓𝑖𝑛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8">
                <a:extLst>
                  <a:ext uri="{FF2B5EF4-FFF2-40B4-BE49-F238E27FC236}">
                    <a16:creationId xmlns:a16="http://schemas.microsoft.com/office/drawing/2014/main" id="{3E874414-CA8D-14B0-0280-15FC807B6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635" y="5500762"/>
                <a:ext cx="2971800" cy="6683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7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7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7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7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7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2" grpId="0" build="p"/>
      <p:bldP spid="437255" grpId="0"/>
      <p:bldP spid="437256" grpId="0"/>
      <p:bldP spid="20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6C1F7-3E5F-FFA6-95FF-80B0319A1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12A49E7B-9BEB-EADD-EED2-229C94A8A2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844AA66-00A1-7EA8-25C3-8BA9E7FAAB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7E2164C8-8553-F219-9648-84075072B5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4C9886B-3E33-9F6E-F7B7-E17CE2AD7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9A010B1-D9FE-7C85-F989-183CA7BF47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857231D8-2ED2-E2A4-4CBB-A3DE3C8536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C59F673-481D-E850-967B-82E3AEB3C2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C0D8322-B0F5-3A15-8D2E-2BD3DDD6A8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DEC8193-B045-2F3F-1FFF-A97E515DD1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2064E9A8-CE22-D5A0-72B6-6A3986331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ADFB0DC-E7F5-9F60-4527-96D16C1CA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736AC95-38A1-C28E-0E92-B9E903660E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28119D7E-BC24-FAC0-591C-C2823B4748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A417CB6-24F0-2709-4A53-64BE254C29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80FD90AC-5D2C-128C-FF84-1F8EB3D55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8DCB6A5-C9DC-2809-463D-58A6C33FA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33040646-4FED-A7DA-1223-DE2DC460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965950" cy="900113"/>
          </a:xfrm>
        </p:spPr>
        <p:txBody>
          <a:bodyPr/>
          <a:lstStyle/>
          <a:p>
            <a:r>
              <a:rPr lang="en-US" sz="2800" dirty="0"/>
              <a:t>Additional Cooling of Base due to Added Fin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46CDA7B5-C677-2AC5-CED7-319047D18F66}"/>
                  </a:ext>
                </a:extLst>
              </p:cNvPr>
              <p:cNvSpPr txBox="1"/>
              <p:nvPr/>
            </p:nvSpPr>
            <p:spPr bwMode="auto">
              <a:xfrm>
                <a:off x="396875" y="1815444"/>
                <a:ext cx="6705600" cy="39624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𝑎𝑠𝑒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𝑎𝑠𝑒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𝑜𝑓𝑖𝑛</m:t>
                              </m:r>
                            </m:e>
                            <m:sub/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ℎ𝑘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p>
                        <m:f>
                          <m:fPr>
                            <m:type m:val="lin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sub>
                    </m:sSub>
                    <m:func>
                      <m:funcPr>
                        <m:ctrl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ℎ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sub>
                    </m:sSub>
                  </m:oMath>
                </a14:m>
                <a:endParaRPr lang="en-IN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func>
                            <m:funcPr>
                              <m:ctrl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e>
                          </m:func>
                          <m:r>
                            <m:rPr>
                              <m:nor/>
                            </m:rPr>
                            <a:rPr lang="en-US" i="0" dirty="0">
                              <a:solidFill>
                                <a:srgbClr val="000000"/>
                              </a:solidFill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nor/>
                            </m:rPr>
                            <a:rPr lang="en-IN" i="0" dirty="0"/>
                            <m:t> </m:t>
                          </m:r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Additional material volume:</a:t>
                </a:r>
              </a:p>
              <a:p>
                <a:r>
                  <a:rPr lang="en-I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46CDA7B5-C677-2AC5-CED7-319047D18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875" y="1815444"/>
                <a:ext cx="6705600" cy="3962400"/>
              </a:xfrm>
              <a:prstGeom prst="rect">
                <a:avLst/>
              </a:prstGeom>
              <a:blipFill>
                <a:blip r:embed="rId3"/>
                <a:stretch>
                  <a:fillRect l="-136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11A0832-15DC-C62B-575E-14A8C0BC51D7}"/>
              </a:ext>
            </a:extLst>
          </p:cNvPr>
          <p:cNvSpPr txBox="1"/>
          <p:nvPr/>
        </p:nvSpPr>
        <p:spPr>
          <a:xfrm>
            <a:off x="457200" y="1143000"/>
            <a:ext cx="4846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cooling of Base due to fin:</a:t>
            </a:r>
            <a:endParaRPr lang="en-IN" dirty="0"/>
          </a:p>
        </p:txBody>
      </p:sp>
      <p:pic>
        <p:nvPicPr>
          <p:cNvPr id="21" name="Picture 20" descr="The image depicts a graph of the hyperbolic tangent function (tanh(x)) showing its S-shaped curve, which ranges from -1 to 1 as x varies from negative to positive infinity.&#10;&#10;AI-generated content may be incorrect.">
            <a:extLst>
              <a:ext uri="{FF2B5EF4-FFF2-40B4-BE49-F238E27FC236}">
                <a16:creationId xmlns:a16="http://schemas.microsoft.com/office/drawing/2014/main" id="{9FFD2063-3379-E3CE-F3B4-0F1C5DBAD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921875"/>
            <a:ext cx="4600657" cy="3422992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BD55440-C21F-74AF-8193-C1820149E51F}"/>
                  </a:ext>
                </a:extLst>
              </p14:cNvPr>
              <p14:cNvContentPartPr/>
              <p14:nvPr/>
            </p14:nvContentPartPr>
            <p14:xfrm>
              <a:off x="4687560" y="4870440"/>
              <a:ext cx="2892600" cy="1715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BD55440-C21F-74AF-8193-C1820149E5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78200" y="4861080"/>
                <a:ext cx="2911320" cy="173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265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51FEC-C372-7DA2-F0BA-78265FE6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>
            <a:extLst>
              <a:ext uri="{FF2B5EF4-FFF2-40B4-BE49-F238E27FC236}">
                <a16:creationId xmlns:a16="http://schemas.microsoft.com/office/drawing/2014/main" id="{E2CD3998-CAFB-4411-B2E0-F0F7871DB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Cost – Benefit Analysis of Fins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C0DAA087-CC05-18D8-61BF-8BCAF0068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545630"/>
            <a:ext cx="8458200" cy="4298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benefit of a fin is defined as effectiveness of a fin.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An ideal fin will have highest value of effectiveness.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An ideal fin is the one whose temperature is equal to temperature of the surface.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This is possible only if the thermal conductivity of fin material is infinitely high.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effectiveness of an actual fin material is always lower than an ideal fin.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relative performance of a given fin is defined as efficiency of a fin.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FECC4572-FEC0-452C-C733-BED5C81748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EF051343-2DA4-8FAB-E14E-3776D416FC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67BC0BA-CEDF-C034-DC32-778F4A55E4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74AD564-3EFE-7A77-3B6F-375F8FBB56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9F05FF3-639E-7D09-CB97-2580813EDD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7586B030-DA13-1A86-8B92-5AF60C20F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BCC1228-52CC-4786-EB90-77250E1D69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0980703-1093-FCE3-7A4B-E34D0EBB8F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9103E68-2EBB-0B47-5C73-4FE10F5C82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1EEE769-9EB4-D2A5-F576-7FF69B6A18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800C46C-A638-028F-66E6-0732E86D51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9EC0C9E3-BFE8-5443-1438-0EDB02FF74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2AFDE6BF-F0EA-840F-D25E-AE79650F08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C1DC4C3-80F9-0EF9-DA45-4515E16303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0300276-53D6-2789-5372-9118549F99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6445958-C2F4-0305-33DA-40A902CA2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07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3B11-F1EF-F9A8-A141-3BC47721B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>
            <a:extLst>
              <a:ext uri="{FF2B5EF4-FFF2-40B4-BE49-F238E27FC236}">
                <a16:creationId xmlns:a16="http://schemas.microsoft.com/office/drawing/2014/main" id="{A8457FA4-B668-DB00-9B45-6D856180C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Cost – Benefit Analysis of Fins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FF9390CB-A729-0A78-AB93-1569672BE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55725"/>
            <a:ext cx="7620000" cy="47402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Provision of fins on a surface requires more material and hence more capital cost.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 judicial decision is necessary to select correct factors of fin design.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Best fin design should have higher benefits with a lower amount of material.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A6DAB3F-9576-AFED-A5F6-9ED809E79C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4913743-9779-4116-F1A6-E629C34CD8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2AC8016-5833-AA8C-D9FB-85BBB456DD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EB1FF6D-D873-6730-730E-9B75F67474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6D3C20B-12EF-834F-6901-29B88C3C72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43AAE0C-08B2-DDFD-D243-EE1374890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D459374-6740-1205-3289-31BA76940C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26998DC-66AA-5DA3-F82B-4E7E009634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DD8729C-6B78-5FE3-46ED-0E59973C8A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27DD175E-0D53-3F73-07A2-85D3B56403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A14C5D10-9C27-E6F0-C366-C84F3AB103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0240AB4-EEF4-DB7D-F86D-4CEE2E86E2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0CC812B-61ED-9457-B90B-57A4F054A3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3B951E7-B0FD-DC38-2125-2AADB7AAF4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7227FF48-242D-1A0F-AE8B-2FF123E59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3A88510-DE5F-CF80-4C4C-E2CEB9B36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024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>
            <a:extLst>
              <a:ext uri="{FF2B5EF4-FFF2-40B4-BE49-F238E27FC236}">
                <a16:creationId xmlns:a16="http://schemas.microsoft.com/office/drawing/2014/main" id="{AC6FD5AD-B091-0602-9C1B-8B81A729E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Effectiveness of A Fin : Strip Fin</a:t>
            </a:r>
          </a:p>
        </p:txBody>
      </p:sp>
      <p:sp>
        <p:nvSpPr>
          <p:cNvPr id="457731" name="Rectangle 3">
            <a:extLst>
              <a:ext uri="{FF2B5EF4-FFF2-40B4-BE49-F238E27FC236}">
                <a16:creationId xmlns:a16="http://schemas.microsoft.com/office/drawing/2014/main" id="{81612E8C-6A80-65DE-4222-49D1060964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153400" cy="990600"/>
          </a:xfrm>
        </p:spPr>
        <p:txBody>
          <a:bodyPr/>
          <a:lstStyle/>
          <a:p>
            <a:pPr eaLnBrk="0" hangingPunct="0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The fin effectiveness, </a:t>
            </a:r>
            <a:r>
              <a:rPr lang="en-US" altLang="en-US" sz="2400" i="1" dirty="0" err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2400" i="1" baseline="-25000" dirty="0" err="1">
                <a:cs typeface="Times New Roman" panose="02020603050405020304" pitchFamily="18" charset="0"/>
              </a:rPr>
              <a:t>fin</a:t>
            </a:r>
            <a:r>
              <a:rPr lang="en-US" altLang="en-US" sz="2400" dirty="0">
                <a:cs typeface="Times New Roman" panose="02020603050405020304" pitchFamily="18" charset="0"/>
              </a:rPr>
              <a:t> , is defined as the ratio of the  heat dissipation with fin to the  heat dissipation without a fin.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7732" name="Object 4">
                <a:extLst>
                  <a:ext uri="{FF2B5EF4-FFF2-40B4-BE49-F238E27FC236}">
                    <a16:creationId xmlns:a16="http://schemas.microsoft.com/office/drawing/2014/main" id="{5C61FF19-9C2E-0AD9-BBD0-8E7F098284DE}"/>
                  </a:ext>
                </a:extLst>
              </p:cNvPr>
              <p:cNvSpPr txBox="1"/>
              <p:nvPr/>
            </p:nvSpPr>
            <p:spPr bwMode="auto">
              <a:xfrm>
                <a:off x="3048000" y="2555631"/>
                <a:ext cx="3886200" cy="140676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𝑤𝑖𝑡ℎ𝑓𝑖𝑛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𝑤𝑖𝑡ℎ𝑜𝑢𝑡𝑓𝑖𝑛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57732" name="Object 4">
                <a:extLst>
                  <a:ext uri="{FF2B5EF4-FFF2-40B4-BE49-F238E27FC236}">
                    <a16:creationId xmlns:a16="http://schemas.microsoft.com/office/drawing/2014/main" id="{5C61FF19-9C2E-0AD9-BBD0-8E7F09828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2555631"/>
                <a:ext cx="3886200" cy="14067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7734" name="Object 6">
                <a:extLst>
                  <a:ext uri="{FF2B5EF4-FFF2-40B4-BE49-F238E27FC236}">
                    <a16:creationId xmlns:a16="http://schemas.microsoft.com/office/drawing/2014/main" id="{30632D63-A289-7CFB-F872-A26BA067B4B6}"/>
                  </a:ext>
                </a:extLst>
              </p:cNvPr>
              <p:cNvSpPr txBox="1"/>
              <p:nvPr/>
            </p:nvSpPr>
            <p:spPr bwMode="auto">
              <a:xfrm>
                <a:off x="644525" y="4454525"/>
                <a:ext cx="7508875" cy="1108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adiabatic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𝑏𝑎𝑠𝑒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𝑐𝑠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𝑏𝑎𝑠𝑒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7734" name="Object 6">
                <a:extLst>
                  <a:ext uri="{FF2B5EF4-FFF2-40B4-BE49-F238E27FC236}">
                    <a16:creationId xmlns:a16="http://schemas.microsoft.com/office/drawing/2014/main" id="{30632D63-A289-7CFB-F872-A26BA067B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525" y="4454525"/>
                <a:ext cx="7508875" cy="1108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556A6777-ADAF-922E-5D1A-44E47A0F4B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062C6C7-76DC-9169-74FC-3A2DFB2B6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8A90814-99A4-768B-55A1-F34CB64E80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30C4CE2-0655-630D-BAA6-8198CAD310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6141C1A-AD0C-C366-174E-AAC8C77E81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9475FA73-B5D3-1011-D486-73FE5A5CB4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08BE262-C0B6-1371-51F7-2461BB9A3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47EFCE5-98D8-54EB-9FE7-3801A4C165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FE61F32-5046-9DD4-1B5C-E43DB9C4D2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1FC5D26-520D-1CE4-2161-C822D066A6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F82DEA38-78E2-E5EF-A345-FD1E1ADD4E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AFBDAC45-CCFF-73AD-276C-BBA5357A82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0FC591E-CA23-A763-60FF-D08A9E653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E39D43A1-996C-704B-77F4-E6C7ED447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772BB44C-B154-3992-C81A-7EE8B07D24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1AF3FA2-D828-05E2-A204-7B0EE9BA5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7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7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1" grpId="0" build="p"/>
      <p:bldP spid="457732" grpId="0"/>
      <p:bldP spid="4577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Rectangle 3">
            <a:extLst>
              <a:ext uri="{FF2B5EF4-FFF2-40B4-BE49-F238E27FC236}">
                <a16:creationId xmlns:a16="http://schemas.microsoft.com/office/drawing/2014/main" id="{CF1D86BA-D6DB-86CD-52B5-ABFB3A1E2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2743200"/>
            <a:ext cx="8332787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The fin efficiency, </a:t>
            </a:r>
            <a:r>
              <a:rPr lang="en-US" alt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altLang="en-US" dirty="0">
                <a:cs typeface="Times New Roman" panose="02020603050405020304" pitchFamily="18" charset="0"/>
              </a:rPr>
              <a:t>, is defined as the ratio of the actual heat dissipation to the ideal heat dissipation if the entire fin were to operate at the base temperature excess </a:t>
            </a:r>
            <a:endParaRPr lang="en-US" altLang="en-US" i="1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8276" name="Object 4">
                <a:extLst>
                  <a:ext uri="{FF2B5EF4-FFF2-40B4-BE49-F238E27FC236}">
                    <a16:creationId xmlns:a16="http://schemas.microsoft.com/office/drawing/2014/main" id="{FE7877A6-397C-41A1-1E1D-25A204E53AAF}"/>
                  </a:ext>
                </a:extLst>
              </p:cNvPr>
              <p:cNvSpPr txBox="1"/>
              <p:nvPr/>
            </p:nvSpPr>
            <p:spPr bwMode="auto">
              <a:xfrm>
                <a:off x="5940425" y="3572286"/>
                <a:ext cx="1831975" cy="1019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𝑎𝑐𝑡𝑢𝑎𝑙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ideal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8276" name="Object 4">
                <a:extLst>
                  <a:ext uri="{FF2B5EF4-FFF2-40B4-BE49-F238E27FC236}">
                    <a16:creationId xmlns:a16="http://schemas.microsoft.com/office/drawing/2014/main" id="{FE7877A6-397C-41A1-1E1D-25A204E53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0425" y="3572286"/>
                <a:ext cx="1831975" cy="1019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8277" name="Rectangle 5">
            <a:extLst>
              <a:ext uri="{FF2B5EF4-FFF2-40B4-BE49-F238E27FC236}">
                <a16:creationId xmlns:a16="http://schemas.microsoft.com/office/drawing/2014/main" id="{B68F5B2E-7ADB-A6B2-9BF5-53F961435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04800"/>
            <a:ext cx="6797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Ideal Fin &amp; Efficiency of Strip Fin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8278" name="Object 6">
                <a:extLst>
                  <a:ext uri="{FF2B5EF4-FFF2-40B4-BE49-F238E27FC236}">
                    <a16:creationId xmlns:a16="http://schemas.microsoft.com/office/drawing/2014/main" id="{F0FC1707-F490-CFC9-FF69-1B73B24C99B6}"/>
                  </a:ext>
                </a:extLst>
              </p:cNvPr>
              <p:cNvSpPr txBox="1"/>
              <p:nvPr/>
            </p:nvSpPr>
            <p:spPr bwMode="auto">
              <a:xfrm>
                <a:off x="2981325" y="1828800"/>
                <a:ext cx="5934075" cy="109855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ideal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SURFACE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Up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ℎ𝐿𝑏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8278" name="Object 6">
                <a:extLst>
                  <a:ext uri="{FF2B5EF4-FFF2-40B4-BE49-F238E27FC236}">
                    <a16:creationId xmlns:a16="http://schemas.microsoft.com/office/drawing/2014/main" id="{F0FC1707-F490-CFC9-FF69-1B73B24C9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1325" y="1828800"/>
                <a:ext cx="5934075" cy="1098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D182BFAF-9701-2F28-5D1B-D103B233D9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E9840E9-BBF8-B9FC-9124-A1DB3F4E7A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E6835CA-BAAB-77EA-2596-8444372777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1BF85C1-7648-3F43-95CE-E6C52EB94E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22B0EA8C-FD9D-C38E-2671-0CE50C4BE9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782CCCF-0CD2-DCD2-751C-C0AA50E032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2F751A2-12F7-B31B-7E53-70AA90A9E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6FCF4BD-F3D6-D095-95A7-109F5A820F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01DDCCF-1611-2933-0B29-C576170590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A7800419-8C14-67E4-B231-3196BC62B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06F5B430-6631-CF6E-49A0-15932FA2FC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B2F1398-CD94-6CE1-0F2F-50DDBA714C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672D104-E009-9CD2-890F-E41FEB4736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C3463F4-07DA-1FF3-72BB-167965704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F45C30E-B8B3-B20D-FE76-B4C35ADF0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0508D83-6088-4D88-5722-A2DF9C541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ext Box 4">
            <a:extLst>
              <a:ext uri="{FF2B5EF4-FFF2-40B4-BE49-F238E27FC236}">
                <a16:creationId xmlns:a16="http://schemas.microsoft.com/office/drawing/2014/main" id="{80859A9C-6E33-5B06-0FAA-6CCE2718E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7" y="4419600"/>
            <a:ext cx="23796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For Adiabatic strip fin: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4B244F3C-B623-42B9-1436-9CAE584A01DB}"/>
                  </a:ext>
                </a:extLst>
              </p:cNvPr>
              <p:cNvSpPr txBox="1"/>
              <p:nvPr/>
            </p:nvSpPr>
            <p:spPr bwMode="auto">
              <a:xfrm>
                <a:off x="2514600" y="4556125"/>
                <a:ext cx="6073775" cy="70167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ℎ𝑃𝑘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𝑐𝑠</m:t>
                              </m:r>
                            </m:sub>
                          </m:sSub>
                        </m:e>
                      </m:ra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4B244F3C-B623-42B9-1436-9CAE584A0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4556125"/>
                <a:ext cx="6073775" cy="7016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EC6274F-CDB1-4A30-7489-D0117A5C6F39}"/>
              </a:ext>
            </a:extLst>
          </p:cNvPr>
          <p:cNvSpPr txBox="1"/>
          <p:nvPr/>
        </p:nvSpPr>
        <p:spPr>
          <a:xfrm>
            <a:off x="457200" y="1085671"/>
            <a:ext cx="84470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 An ideal fin is made of a material with infinite thermal conductivity and hence the entire fin will operate at the base temperature excess </a:t>
            </a:r>
            <a:endParaRPr lang="en-US" altLang="en-US" i="1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E9C44A8-1F6D-6A7D-8402-EE8ABF5C9344}"/>
                  </a:ext>
                </a:extLst>
              </p:cNvPr>
              <p:cNvSpPr txBox="1"/>
              <p:nvPr/>
            </p:nvSpPr>
            <p:spPr>
              <a:xfrm>
                <a:off x="304800" y="5410200"/>
                <a:ext cx="4572000" cy="1032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ℎ𝑃𝑘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𝑐𝑠</m:t>
                                  </m:r>
                                </m:sub>
                              </m:sSub>
                            </m:e>
                          </m:rad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/>
                              </m:sSub>
                            </m:sub>
                          </m:sSub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func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ℎ𝐿𝑏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/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E9C44A8-1F6D-6A7D-8402-EE8ABF5C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410200"/>
                <a:ext cx="4572000" cy="10327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C9C249-28B2-8849-6E33-2FF2B3CD3813}"/>
                  </a:ext>
                </a:extLst>
              </p:cNvPr>
              <p:cNvSpPr txBox="1"/>
              <p:nvPr/>
            </p:nvSpPr>
            <p:spPr>
              <a:xfrm>
                <a:off x="5029200" y="5392268"/>
                <a:ext cx="2971800" cy="8561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func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C9C249-28B2-8849-6E33-2FF2B3CD3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392268"/>
                <a:ext cx="2971800" cy="8561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8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4382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6" grpId="0"/>
      <p:bldP spid="438278" grpId="0"/>
      <p:bldP spid="18" grpId="0"/>
      <p:bldP spid="19" grpId="0"/>
      <p:bldP spid="21" grpId="0"/>
      <p:bldP spid="23" grpId="0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AutoShape 2">
            <a:extLst>
              <a:ext uri="{FF2B5EF4-FFF2-40B4-BE49-F238E27FC236}">
                <a16:creationId xmlns:a16="http://schemas.microsoft.com/office/drawing/2014/main" id="{1A8DE1A0-7E83-1A12-7C67-834A3A146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56368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30CAE35C-8C8E-0FDD-35B6-7D1416131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66611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Longitudinal Fin of Rectangular Profile: Adiabatic tip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442372" name="Rectangle 4">
            <a:extLst>
              <a:ext uri="{FF2B5EF4-FFF2-40B4-BE49-F238E27FC236}">
                <a16:creationId xmlns:a16="http://schemas.microsoft.com/office/drawing/2014/main" id="{9CA34A2C-652A-6A6B-4628-261E1C0A9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716088"/>
            <a:ext cx="3828164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Temperature Excess Profile</a:t>
            </a:r>
            <a:endParaRPr lang="en-US" altLang="en-US" sz="2400" dirty="0"/>
          </a:p>
        </p:txBody>
      </p:sp>
      <p:sp>
        <p:nvSpPr>
          <p:cNvPr id="442374" name="Rectangle 6">
            <a:extLst>
              <a:ext uri="{FF2B5EF4-FFF2-40B4-BE49-F238E27FC236}">
                <a16:creationId xmlns:a16="http://schemas.microsoft.com/office/drawing/2014/main" id="{EC789E94-5C19-279A-B302-BCA7BBEFD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70866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Heat Dissipated = Heat Entering Base of the fin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2375" name="Object 7">
                <a:extLst>
                  <a:ext uri="{FF2B5EF4-FFF2-40B4-BE49-F238E27FC236}">
                    <a16:creationId xmlns:a16="http://schemas.microsoft.com/office/drawing/2014/main" id="{36C311DD-632C-CCC4-D528-7EBFB346A630}"/>
                  </a:ext>
                </a:extLst>
              </p:cNvPr>
              <p:cNvSpPr txBox="1"/>
              <p:nvPr/>
            </p:nvSpPr>
            <p:spPr bwMode="auto">
              <a:xfrm>
                <a:off x="4267200" y="3235325"/>
                <a:ext cx="3981450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/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2375" name="Object 7">
                <a:extLst>
                  <a:ext uri="{FF2B5EF4-FFF2-40B4-BE49-F238E27FC236}">
                    <a16:creationId xmlns:a16="http://schemas.microsoft.com/office/drawing/2014/main" id="{36C311DD-632C-CCC4-D528-7EBFB346A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3235325"/>
                <a:ext cx="3981450" cy="574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2376" name="Rectangle 8">
            <a:extLst>
              <a:ext uri="{FF2B5EF4-FFF2-40B4-BE49-F238E27FC236}">
                <a16:creationId xmlns:a16="http://schemas.microsoft.com/office/drawing/2014/main" id="{DC6DCA7F-639D-5797-A993-BBDAE45BA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659148"/>
            <a:ext cx="2201757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Fin Efficiency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2B74362-E9AF-0D73-33C9-B3AB77EFB3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4426E19-4398-00BF-74A5-C59933BE0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C4A65A2-23F1-A640-2EF3-F09FA640BD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A3D2EF8-7633-A45A-F7F1-CB328A8B9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7991F40-715F-5A5C-3313-C3624495BE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B6290A2-1146-1D75-6F29-B5B6A06ED4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EE5B5EB-5E42-D4B8-1190-16FB29DAD5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B46A201-519A-4475-553F-7489D6222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6BF33F96-19E0-F287-8182-35ED8AFAE7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641BE59-8699-28EF-F9EB-4FCA0EE4B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F271989-5009-D983-245C-175123313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E4A8C4A-E136-3213-BBED-86F18E3642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63E28C8-010B-859F-E511-60AD7F352D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21DA4B90-43A0-6064-4A59-4FFE14BC98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053C77C-5006-89B5-3292-B7CFD836F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972CBEF4-2E61-7028-C1A6-8B3001F65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2192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5">
                <a:extLst>
                  <a:ext uri="{FF2B5EF4-FFF2-40B4-BE49-F238E27FC236}">
                    <a16:creationId xmlns:a16="http://schemas.microsoft.com/office/drawing/2014/main" id="{8555F8F5-554C-77AA-05CF-60DC294E6669}"/>
                  </a:ext>
                </a:extLst>
              </p:cNvPr>
              <p:cNvSpPr txBox="1"/>
              <p:nvPr/>
            </p:nvSpPr>
            <p:spPr bwMode="auto">
              <a:xfrm>
                <a:off x="4495800" y="1346995"/>
                <a:ext cx="3981449" cy="9993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8" name="Object 15">
                <a:extLst>
                  <a:ext uri="{FF2B5EF4-FFF2-40B4-BE49-F238E27FC236}">
                    <a16:creationId xmlns:a16="http://schemas.microsoft.com/office/drawing/2014/main" id="{8555F8F5-554C-77AA-05CF-60DC294E6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1346995"/>
                <a:ext cx="3981449" cy="999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4E600-5BEB-1D23-0A79-54A98DA9DE5C}"/>
                  </a:ext>
                </a:extLst>
              </p:cNvPr>
              <p:cNvSpPr txBox="1"/>
              <p:nvPr/>
            </p:nvSpPr>
            <p:spPr>
              <a:xfrm>
                <a:off x="4065044" y="5450052"/>
                <a:ext cx="3048000" cy="880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𝑎𝑑𝑖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𝑡𝑎𝑛ℎ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4E600-5BEB-1D23-0A79-54A98DA9D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044" y="5450052"/>
                <a:ext cx="3048000" cy="8804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F7692083-1335-B4F6-0AE3-73481B482C02}"/>
                  </a:ext>
                </a:extLst>
              </p:cNvPr>
              <p:cNvSpPr txBox="1"/>
              <p:nvPr/>
            </p:nvSpPr>
            <p:spPr bwMode="auto">
              <a:xfrm>
                <a:off x="796925" y="4114800"/>
                <a:ext cx="7508875" cy="1108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adiabatic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ℎ𝑘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𝑏𝑎𝑠𝑒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𝑐𝑠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𝑏𝑎𝑠𝑒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F7692083-1335-B4F6-0AE3-73481B482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925" y="4114800"/>
                <a:ext cx="7508875" cy="11080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2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2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72" grpId="0"/>
      <p:bldP spid="442374" grpId="0"/>
      <p:bldP spid="442375" grpId="0"/>
      <p:bldP spid="442376" grpId="0"/>
      <p:bldP spid="18" grpId="0"/>
      <p:bldP spid="23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AutoShape 2">
            <a:extLst>
              <a:ext uri="{FF2B5EF4-FFF2-40B4-BE49-F238E27FC236}">
                <a16:creationId xmlns:a16="http://schemas.microsoft.com/office/drawing/2014/main" id="{EAF827A4-E03B-7475-1D8E-2794A2A1D8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295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11D6896D-99A4-6646-0A24-306A22F50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Fin Efficiency </a:t>
            </a:r>
            <a:endParaRPr lang="en-US" altLang="en-US" dirty="0">
              <a:solidFill>
                <a:schemeClr val="tx1"/>
              </a:solidFill>
            </a:endParaRPr>
          </a:p>
        </p:txBody>
      </p:sp>
      <p:pic>
        <p:nvPicPr>
          <p:cNvPr id="458756" name="Picture 4">
            <a:extLst>
              <a:ext uri="{FF2B5EF4-FFF2-40B4-BE49-F238E27FC236}">
                <a16:creationId xmlns:a16="http://schemas.microsoft.com/office/drawing/2014/main" id="{47D1CEB8-8385-2AFA-C4A1-63B0C988F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979">
            <a:off x="320675" y="1273526"/>
            <a:ext cx="8376781" cy="5095875"/>
          </a:xfrm>
          <a:prstGeom prst="rect">
            <a:avLst/>
          </a:prstGeom>
          <a:noFill/>
          <a:scene3d>
            <a:camera prst="orthographicFront">
              <a:rot lat="0" lon="0" rev="12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8757" name="Text Box 5">
            <a:extLst>
              <a:ext uri="{FF2B5EF4-FFF2-40B4-BE49-F238E27FC236}">
                <a16:creationId xmlns:a16="http://schemas.microsoft.com/office/drawing/2014/main" id="{A6FFBA7B-F2B6-FCEF-EADE-6869351D6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75" y="6044625"/>
            <a:ext cx="1228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i="1" dirty="0" err="1"/>
              <a:t>mb</a:t>
            </a:r>
            <a:r>
              <a:rPr lang="en-US" altLang="en-US" sz="3200" i="1" baseline="-25000" dirty="0" err="1"/>
              <a:t>c</a:t>
            </a:r>
            <a:endParaRPr lang="en-US" altLang="en-US" sz="3200" i="1" baseline="-250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8011555-0147-5DCE-4D18-77D6DBA0DD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485649C-111E-E337-F4B9-B44813952D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E5DF98E0-307D-7AB0-3544-112262109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57B507B-D20A-2B09-2241-14DF459B93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A6F4397-B9A3-1D57-5DEE-6EB78BCF8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2ED883F-0A47-AF48-8834-E86EE2DBF7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EB136A5-AF41-9732-1739-CC77CE497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16CE2B2-7532-BACD-136F-3A221B8141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C8D403F7-59D3-68E8-60D5-91CBFE34FF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1F12F02E-8084-921B-6A4B-9B0B3C9858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D081B27-4E98-4A8A-FB89-3FCCDF476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899CC91-E301-775D-1F94-575A2396C5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13AB5C0-4FFA-BBBF-735F-49AABFD17A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8B30B9F-9EC5-8EB5-E67F-D4CD714BB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48DFAF9-4DE9-FF2A-7367-1245EDDDA1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4C19FA9-414C-F0BF-D12E-FDB805350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 descr="Abstract Texture from Crocodile Skin Stock Image - Image of crocodiles,  wildlife: 116258721">
            <a:extLst>
              <a:ext uri="{FF2B5EF4-FFF2-40B4-BE49-F238E27FC236}">
                <a16:creationId xmlns:a16="http://schemas.microsoft.com/office/drawing/2014/main" id="{DBCDDA9D-898E-FBF5-0E77-2AB68AE38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80328"/>
            <a:ext cx="1842361" cy="122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nned tube Manufacturer for Heat Exchangers | Admiralty Industries">
            <a:extLst>
              <a:ext uri="{FF2B5EF4-FFF2-40B4-BE49-F238E27FC236}">
                <a16:creationId xmlns:a16="http://schemas.microsoft.com/office/drawing/2014/main" id="{79E9D47B-336D-5589-C47E-D8AD805CE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572000"/>
            <a:ext cx="3863690" cy="207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5429</TotalTime>
  <Words>1678</Words>
  <Application>Microsoft Office PowerPoint</Application>
  <PresentationFormat>On-screen Show (4:3)</PresentationFormat>
  <Paragraphs>243</Paragraphs>
  <Slides>35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STXingkai</vt:lpstr>
      <vt:lpstr>Calibri</vt:lpstr>
      <vt:lpstr>Cambria Math</vt:lpstr>
      <vt:lpstr>CommercialScript BT</vt:lpstr>
      <vt:lpstr>Symbol</vt:lpstr>
      <vt:lpstr>Tempus Sans ITC</vt:lpstr>
      <vt:lpstr>Times New Roman</vt:lpstr>
      <vt:lpstr>Viner Hand ITC</vt:lpstr>
      <vt:lpstr>Wingdings</vt:lpstr>
      <vt:lpstr>Blank Presentation</vt:lpstr>
      <vt:lpstr>Bitmap Image</vt:lpstr>
      <vt:lpstr>Extended Surfaces for Better Thermal Management of Chip on Board</vt:lpstr>
      <vt:lpstr>Forced Convection Cooling of Chips Using Air</vt:lpstr>
      <vt:lpstr>Clues from Nature: Bio-inspired Thermal Management</vt:lpstr>
      <vt:lpstr>Mathematical Ideas are More Natural</vt:lpstr>
      <vt:lpstr>Natural Geometries for Convection Cooling</vt:lpstr>
      <vt:lpstr>Timing of Conduction and Convection</vt:lpstr>
      <vt:lpstr>Basic Geometric Features of Fins</vt:lpstr>
      <vt:lpstr>Single Fins :Shapes</vt:lpstr>
      <vt:lpstr>Innovative Fin Designs</vt:lpstr>
      <vt:lpstr>Analytical Heat Transfer for More Convective Area</vt:lpstr>
      <vt:lpstr>GARDNER-MURRAY ANALYSIS : ASSUMPTIONS</vt:lpstr>
      <vt:lpstr>Slender Fins</vt:lpstr>
      <vt:lpstr>Steady One-dimensional Conduction through Strip Fins</vt:lpstr>
      <vt:lpstr>Governing Differential Equation for Conjugate Heat Transfer : Strip Fins</vt:lpstr>
      <vt:lpstr>Governing Differential Equation for Conjugate Heat Transfer in Strip Fin</vt:lpstr>
      <vt:lpstr>PowerPoint Presentation</vt:lpstr>
      <vt:lpstr>PowerPoint Presentation</vt:lpstr>
      <vt:lpstr>PowerPoint Presentation</vt:lpstr>
      <vt:lpstr>The Fin Factor</vt:lpstr>
      <vt:lpstr>PowerPoint Presentation</vt:lpstr>
      <vt:lpstr>GDE for Constant CS Area Fins</vt:lpstr>
      <vt:lpstr>True Conditions at the Tip of A Fin</vt:lpstr>
      <vt:lpstr>Linear Second order ODE with Constant Coefficients</vt:lpstr>
      <vt:lpstr>Most Suitable Tip Boundary Condition</vt:lpstr>
      <vt:lpstr>Linear Second order ODE with Constant Coefficients: Constant Thickness Strip Fin</vt:lpstr>
      <vt:lpstr>PowerPoint Presentation</vt:lpstr>
      <vt:lpstr>PowerPoint Presentation</vt:lpstr>
      <vt:lpstr>Rate of Heat Removed by the Fin</vt:lpstr>
      <vt:lpstr>Additional Cooling of Base due to Added Fin </vt:lpstr>
      <vt:lpstr>Cost – Benefit Analysis of Fins</vt:lpstr>
      <vt:lpstr>Cost – Benefit Analysis of Fins</vt:lpstr>
      <vt:lpstr>Effectiveness of A Fin : Strip Fin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416</cp:revision>
  <cp:lastPrinted>2002-07-26T02:11:33Z</cp:lastPrinted>
  <dcterms:created xsi:type="dcterms:W3CDTF">2002-07-26T01:39:54Z</dcterms:created>
  <dcterms:modified xsi:type="dcterms:W3CDTF">2026-09-24T03:16:40Z</dcterms:modified>
</cp:coreProperties>
</file>