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2"/>
  </p:notesMasterIdLst>
  <p:sldIdLst>
    <p:sldId id="1345" r:id="rId2"/>
    <p:sldId id="1492" r:id="rId3"/>
    <p:sldId id="1568" r:id="rId4"/>
    <p:sldId id="1570" r:id="rId5"/>
    <p:sldId id="1571" r:id="rId6"/>
    <p:sldId id="1572" r:id="rId7"/>
    <p:sldId id="1575" r:id="rId8"/>
    <p:sldId id="1576" r:id="rId9"/>
    <p:sldId id="1582" r:id="rId10"/>
    <p:sldId id="1583" r:id="rId11"/>
    <p:sldId id="1584" r:id="rId12"/>
    <p:sldId id="1585" r:id="rId13"/>
    <p:sldId id="1577" r:id="rId14"/>
    <p:sldId id="1578" r:id="rId15"/>
    <p:sldId id="1586" r:id="rId16"/>
    <p:sldId id="1587" r:id="rId17"/>
    <p:sldId id="1588" r:id="rId18"/>
    <p:sldId id="1589" r:id="rId19"/>
    <p:sldId id="1591" r:id="rId20"/>
    <p:sldId id="1305" r:id="rId21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3366FF"/>
    <a:srgbClr val="FF66FF"/>
    <a:srgbClr val="FF33CC"/>
    <a:srgbClr val="000099"/>
    <a:srgbClr val="FF00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35" autoAdjust="0"/>
    <p:restoredTop sz="93917" autoAdjust="0"/>
  </p:normalViewPr>
  <p:slideViewPr>
    <p:cSldViewPr>
      <p:cViewPr varScale="1">
        <p:scale>
          <a:sx n="69" d="100"/>
          <a:sy n="69" d="100"/>
        </p:scale>
        <p:origin x="110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08T05:31:32.1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9625 15230 0</inkml:trace>
  <inkml:trace contextRef="#ctx0" brushRef="#br0" timeOffset="2151.82">17984 17165 0</inkml:trace>
  <inkml:trace contextRef="#ctx0" brushRef="#br0" timeOffset="4182.39">8236 7987 0</inkml:trace>
  <inkml:trace contextRef="#ctx0" brushRef="#br0" timeOffset="11422.55">8856 1414 0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10T05:30:59.63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1-10T05:31:09.734"/>
    </inkml:context>
  </inkml:definitions>
  <inkml:trace contextRef="#ctx0" brushRef="#br0">8930 19025 0</inkml:trace>
  <inkml:trace contextRef="#ctx1" brushRef="#br0">19329 15587 134 0,'4'-22'69'0,"-3"4"-16"16,-2 6-53-16,1 12-19 15,0 0-22-15,0 0-30 0,17 12-2 16,-17-12 22-16,15 19 51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1-11T06:27:05.1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20340 12923 0,'25'0'47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7T05:32:16.4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20619 14816 517 0,'9'-16'132'0,"-9"16"-6"0,0 0-142 16,0 0-14-16,13 20-67 16,-6-7-31-16,4 10-2 15,-5-3-3-15,-3 0 4 16,-4-3 18-16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6:33:51.0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7822 15361 123 0,'-9'-19'49'0,"1"3"-11"0,2 3-49 16,6 13-19-16,-10-11-8 31,10 11-7-31,0 0-3 0,0 0 11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4T05:29:05.8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21165 15088 132 0,'-2'-13'98'0,"2"13"2"0,0 0-37 15,-5-17-12-15,5 17-13 16,0 0-9-16,0 0-4 15,-1-14-10-15,1 14-5 16,0 0-8-16,0 0-8 16,0 0-11-16,0 0-20 15,0 0-64-15,0 0-7 16,13 6 1-16,-13-6 0 16,0 0 28-16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31T05:29:40.9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7906 14882 248 0,'0'0'93'15,"1"-11"5"-15,-1 11-57 16,0 0-8-16,0 0-8 15,0 0-21-15,0 0-35 16,0 0-54-16,0 0-7 16,0 0-9-16,-1 11-2 15,1-11 0-15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10T06:31:38.63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0 0 7682 0 0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9/15/2026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C7EE5B-0931-47A4-916B-70AA93081E59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3032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5180F-D826-76F4-4C8B-3B98D0AC9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41F273-4771-C79C-7E3B-3C93EF7A19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80D690-0751-E587-4179-0732C9035D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F7DD7-535F-09ED-1809-D36AB43F91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C7EE5B-0931-47A4-916B-70AA93081E59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3683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6.png"/><Relationship Id="rId26" Type="http://schemas.openxmlformats.org/officeDocument/2006/relationships/image" Target="../media/image10.png"/><Relationship Id="rId3" Type="http://schemas.openxmlformats.org/officeDocument/2006/relationships/customXml" Target="../ink/ink1.xml"/><Relationship Id="rId21" Type="http://schemas.openxmlformats.org/officeDocument/2006/relationships/image" Target="../media/image9.png"/><Relationship Id="rId7" Type="http://schemas.openxmlformats.org/officeDocument/2006/relationships/image" Target="../media/image3.png"/><Relationship Id="rId12" Type="http://schemas.openxmlformats.org/officeDocument/2006/relationships/customXml" Target="../ink/ink4.xml"/><Relationship Id="rId25" Type="http://schemas.openxmlformats.org/officeDocument/2006/relationships/customXml" Target="../ink/ink9.xml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6.xml"/><Relationship Id="rId20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5.png"/><Relationship Id="rId24" Type="http://schemas.openxmlformats.org/officeDocument/2006/relationships/image" Target="../media/image8.png"/><Relationship Id="rId5" Type="http://schemas.openxmlformats.org/officeDocument/2006/relationships/customXml" Target="../ink/ink2.xml"/><Relationship Id="rId15" Type="http://schemas.openxmlformats.org/officeDocument/2006/relationships/image" Target="../media/image7.png"/><Relationship Id="rId28" Type="http://schemas.openxmlformats.org/officeDocument/2006/relationships/image" Target="../media/image11.png"/><Relationship Id="rId19" Type="http://schemas.openxmlformats.org/officeDocument/2006/relationships/image" Target="../media/image4.png"/><Relationship Id="rId4" Type="http://schemas.openxmlformats.org/officeDocument/2006/relationships/image" Target="../media/image1.png"/><Relationship Id="rId14" Type="http://schemas.openxmlformats.org/officeDocument/2006/relationships/customXml" Target="../ink/ink5.xml"/><Relationship Id="rId22" Type="http://schemas.openxmlformats.org/officeDocument/2006/relationships/customXml" Target="../ink/ink8.xml"/><Relationship Id="rId27" Type="http://schemas.openxmlformats.org/officeDocument/2006/relationships/customXml" Target="../ink/ink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0.png"/><Relationship Id="rId4" Type="http://schemas.openxmlformats.org/officeDocument/2006/relationships/image" Target="../media/image28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0.png"/><Relationship Id="rId5" Type="http://schemas.openxmlformats.org/officeDocument/2006/relationships/image" Target="../media/image340.png"/><Relationship Id="rId4" Type="http://schemas.openxmlformats.org/officeDocument/2006/relationships/image" Target="../media/image3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6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0.png"/><Relationship Id="rId5" Type="http://schemas.openxmlformats.org/officeDocument/2006/relationships/image" Target="../media/image340.png"/><Relationship Id="rId4" Type="http://schemas.openxmlformats.org/officeDocument/2006/relationships/image" Target="../media/image3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357188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IN" sz="2800" i="0" u="none" strike="noStrike" baseline="0" dirty="0"/>
              <a:t>Optimum Stacking of</a:t>
            </a:r>
            <a:r>
              <a:rPr lang="en-IN" sz="2800" dirty="0"/>
              <a:t> Printed Circuit Boards</a:t>
            </a:r>
            <a:endParaRPr lang="en-US" altLang="en-US" sz="2800" dirty="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302D3E7-32A4-1BCB-0FCC-12CAB8B8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181600"/>
            <a:ext cx="90487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B0F0"/>
                </a:solidFill>
                <a:latin typeface="Viner Hand ITC" panose="03070502030502020203" pitchFamily="66" charset="0"/>
              </a:rPr>
              <a:t>Clues to Design Optimal Racks for A Data Center!?!?</a:t>
            </a:r>
            <a:endParaRPr lang="en-US" altLang="en-US" b="1" i="1" dirty="0">
              <a:solidFill>
                <a:srgbClr val="00B0F0"/>
              </a:solidFill>
              <a:latin typeface="Viner Hand ITC" panose="03070502030502020203" pitchFamily="66" charset="0"/>
              <a:cs typeface="Times New Roman" panose="02020603050405020304" pitchFamily="18" charset="0"/>
            </a:endParaRP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3A478D-DD10-C54A-5671-1CDCD135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137" y="3692769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kern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kern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kern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5" name="Rectangle 19458">
            <a:extLst>
              <a:ext uri="{FF2B5EF4-FFF2-40B4-BE49-F238E27FC236}">
                <a16:creationId xmlns:a16="http://schemas.microsoft.com/office/drawing/2014/main" id="{B08989DA-5235-217B-0445-5014FFA1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ACEDF16-B372-ECA1-AD9E-8A77FFD3AD14}"/>
                  </a:ext>
                </a:extLst>
              </p14:cNvPr>
              <p14:cNvContentPartPr/>
              <p14:nvPr/>
            </p14:nvContentPartPr>
            <p14:xfrm>
              <a:off x="2964960" y="509040"/>
              <a:ext cx="3509640" cy="56707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ACEDF16-B372-ECA1-AD9E-8A77FFD3AD1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55600" y="499680"/>
                <a:ext cx="3528360" cy="568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14:cNvPr>
              <p14:cNvContentPartPr/>
              <p14:nvPr/>
            </p14:nvContentPartPr>
            <p14:xfrm>
              <a:off x="3214800" y="5592600"/>
              <a:ext cx="3756960" cy="1256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05440" y="5583240"/>
                <a:ext cx="3775680" cy="12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14:cNvPr>
              <p14:cNvContentPartPr/>
              <p14:nvPr/>
            </p14:nvContentPartPr>
            <p14:xfrm>
              <a:off x="7322400" y="4652280"/>
              <a:ext cx="9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13040" y="4642920"/>
                <a:ext cx="28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14:cNvPr>
              <p14:cNvContentPartPr/>
              <p14:nvPr/>
            </p14:nvContentPartPr>
            <p14:xfrm>
              <a:off x="7422840" y="5328000"/>
              <a:ext cx="18000" cy="41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13480" y="5318640"/>
                <a:ext cx="367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14:cNvPr>
              <p14:cNvContentPartPr/>
              <p14:nvPr/>
            </p14:nvContentPartPr>
            <p14:xfrm>
              <a:off x="2804040" y="5508720"/>
              <a:ext cx="12240" cy="21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94680" y="5499360"/>
                <a:ext cx="3096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14:cNvPr>
              <p14:cNvContentPartPr/>
              <p14:nvPr/>
            </p14:nvContentPartPr>
            <p14:xfrm>
              <a:off x="7616520" y="5415840"/>
              <a:ext cx="5040" cy="16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607160" y="5406480"/>
                <a:ext cx="2376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14:cNvPr>
              <p14:cNvContentPartPr/>
              <p14:nvPr/>
            </p14:nvContentPartPr>
            <p14:xfrm>
              <a:off x="2846160" y="5353560"/>
              <a:ext cx="720" cy="4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836800" y="5344200"/>
                <a:ext cx="1944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FE56E88-8EC0-6B5A-9C76-30F363A84D34}"/>
                  </a:ext>
                </a:extLst>
              </p14:cNvPr>
              <p14:cNvContentPartPr/>
              <p14:nvPr/>
            </p14:nvContentPartPr>
            <p14:xfrm>
              <a:off x="10965901" y="2972252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FE56E88-8EC0-6B5A-9C76-30F363A84D34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0959781" y="2966132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380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FB824-3BF4-646B-D43C-B8F14C191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736FD-D53E-1272-3658-4EE5F238D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68263"/>
            <a:ext cx="6569075" cy="1143000"/>
          </a:xfrm>
        </p:spPr>
        <p:txBody>
          <a:bodyPr/>
          <a:lstStyle/>
          <a:p>
            <a:r>
              <a:rPr lang="en-US" sz="2800" dirty="0"/>
              <a:t>Stack of PCBs</a:t>
            </a:r>
            <a:endParaRPr lang="en-IN" sz="2800" dirty="0"/>
          </a:p>
        </p:txBody>
      </p:sp>
      <p:grpSp>
        <p:nvGrpSpPr>
          <p:cNvPr id="3" name="Group 46">
            <a:extLst>
              <a:ext uri="{FF2B5EF4-FFF2-40B4-BE49-F238E27FC236}">
                <a16:creationId xmlns:a16="http://schemas.microsoft.com/office/drawing/2014/main" id="{CF79073E-8B80-8E8B-B41E-CCA63849289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8">
              <a:extLst>
                <a:ext uri="{FF2B5EF4-FFF2-40B4-BE49-F238E27FC236}">
                  <a16:creationId xmlns:a16="http://schemas.microsoft.com/office/drawing/2014/main" id="{F373A0E5-9C49-22E0-F011-5DD7E3E470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27">
                <a:extLst>
                  <a:ext uri="{FF2B5EF4-FFF2-40B4-BE49-F238E27FC236}">
                    <a16:creationId xmlns:a16="http://schemas.microsoft.com/office/drawing/2014/main" id="{96B77479-1E36-8CDC-F468-013AA307AB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6C916C62-0BC7-F4CA-9B04-ECFC84AB46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361480C3-F499-05EE-F59B-602B0C9B62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2">
                <a:extLst>
                  <a:ext uri="{FF2B5EF4-FFF2-40B4-BE49-F238E27FC236}">
                    <a16:creationId xmlns:a16="http://schemas.microsoft.com/office/drawing/2014/main" id="{86A0C4B7-27F2-3C38-94B7-4C91D7727F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5500FFD-B856-B2A7-93C9-7BCE8AF807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7CCBF50A-774C-CD88-5516-FAA79EFB95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5">
                <a:extLst>
                  <a:ext uri="{FF2B5EF4-FFF2-40B4-BE49-F238E27FC236}">
                    <a16:creationId xmlns:a16="http://schemas.microsoft.com/office/drawing/2014/main" id="{DC0730B3-6F77-DD06-536D-3597C159C3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FA0153B2-1AB2-383C-938A-8647762CEF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D572B73A-5058-2C9D-D9FC-0B08718C25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8">
                <a:extLst>
                  <a:ext uri="{FF2B5EF4-FFF2-40B4-BE49-F238E27FC236}">
                    <a16:creationId xmlns:a16="http://schemas.microsoft.com/office/drawing/2014/main" id="{2EF82B6C-66E1-24B5-251C-20A9ECE22A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>
                  <a:extLst>
                    <a:ext uri="{FF2B5EF4-FFF2-40B4-BE49-F238E27FC236}">
                      <a16:creationId xmlns:a16="http://schemas.microsoft.com/office/drawing/2014/main" id="{D6EB1F94-A561-AF65-CDD4-51ABDD527A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Rectangle 20">
                  <a:extLst>
                    <a:ext uri="{FF2B5EF4-FFF2-40B4-BE49-F238E27FC236}">
                      <a16:creationId xmlns:a16="http://schemas.microsoft.com/office/drawing/2014/main" id="{4502E29A-3CBC-0DF5-61BC-6475D6DBEB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5" name="Rectangle 19458">
              <a:extLst>
                <a:ext uri="{FF2B5EF4-FFF2-40B4-BE49-F238E27FC236}">
                  <a16:creationId xmlns:a16="http://schemas.microsoft.com/office/drawing/2014/main" id="{2D0308D0-819F-9637-DC5A-51FF2A7802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D1C5BF90-596B-F80C-12BF-36ABD298D6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570E2A39-E4DE-4D0B-9804-F3A4EC7F0D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85452" y="1295400"/>
            <a:ext cx="5510748" cy="41148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8097A89-C269-CD73-EE4F-EDDC3DABC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3657600"/>
            <a:ext cx="2041283" cy="2181370"/>
          </a:xfrm>
          <a:prstGeom prst="rect">
            <a:avLst/>
          </a:prstGeom>
          <a:scene3d>
            <a:camera prst="orthographicFront">
              <a:rot lat="0" lon="3000000" rev="0"/>
            </a:camera>
            <a:lightRig rig="threePt" dir="t"/>
          </a:scene3d>
          <a:sp3d>
            <a:bevelT w="165100" prst="coolSlant"/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F88528A-5FC1-74DF-2581-61D2EA68FD0A}"/>
                  </a:ext>
                </a:extLst>
              </p:cNvPr>
              <p:cNvSpPr txBox="1"/>
              <p:nvPr/>
            </p:nvSpPr>
            <p:spPr>
              <a:xfrm>
                <a:off x="2971800" y="5574268"/>
                <a:ext cx="9772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&amp;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F88528A-5FC1-74DF-2581-61D2EA68F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5574268"/>
                <a:ext cx="977255" cy="369332"/>
              </a:xfrm>
              <a:prstGeom prst="rect">
                <a:avLst/>
              </a:prstGeom>
              <a:blipFill>
                <a:blip r:embed="rId5"/>
                <a:stretch>
                  <a:fillRect l="-3750" t="-1639" r="-6250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714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36F2E-F08B-AAF0-471B-7A6A3F20D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AA6E8D65-1A72-5662-B38F-1D934EFE0F6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3E5182-F604-19FC-FBED-1F33C77B20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D8830F2B-7237-1EDA-ABE3-2E7DC7988B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4535C76-5D29-C90F-8025-59872A7273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F23871D-85DD-3272-CE00-01949726F4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EA35E23-5AF3-6731-A78F-E306BC0C9C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BB87152-5119-FBAE-DB07-474D4BF948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A6CFDD0-5C92-A25C-8874-3CE43B73E0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7034B1F-E2F3-8BDC-6579-8AE4E03C50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5D98BA9-14B8-A88E-60E0-C2779A16EE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E7ED6CD-2135-8867-1120-2520692E61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F381356-3091-13EB-5C8D-1B4B156C95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290158B-42F4-24EC-985F-FEDC47873D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8140B5E-61A4-AD4E-B5C7-C86273501D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158D32D-15F9-4B45-B812-EFCBF8845C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625FEC0-8C5C-EC97-78B3-DAE026B927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D2CD1C0-4AFE-52F2-5961-DC0C116EFE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FA15E200-1FFC-81B1-6581-FAB1DB775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513" y="286327"/>
            <a:ext cx="7772400" cy="820094"/>
          </a:xfrm>
        </p:spPr>
        <p:txBody>
          <a:bodyPr/>
          <a:lstStyle/>
          <a:p>
            <a:r>
              <a:rPr lang="en-US" sz="2800" dirty="0"/>
              <a:t>STACK OF PCBs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B57F0D9D-0128-9759-9648-07716A955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644" y="1451394"/>
            <a:ext cx="7759700" cy="4114800"/>
          </a:xfrm>
        </p:spPr>
        <p:txBody>
          <a:bodyPr/>
          <a:lstStyle/>
          <a:p>
            <a:r>
              <a:rPr lang="en-US" sz="2400" dirty="0"/>
              <a:t>Determination of the spacing for maximum heat transfer density in a package (stack) of parallel plates that are cooled by forced convection was an important industrial requirement.</a:t>
            </a:r>
          </a:p>
          <a:p>
            <a:r>
              <a:rPr lang="en-US" sz="2400" dirty="0"/>
              <a:t>In 21</a:t>
            </a:r>
            <a:r>
              <a:rPr lang="en-US" sz="2400" baseline="30000" dirty="0"/>
              <a:t>st</a:t>
            </a:r>
            <a:r>
              <a:rPr lang="en-US" sz="2400" dirty="0"/>
              <a:t> century application of this arrangement is the forced-air cooling of a stack of electronic circuit boards. </a:t>
            </a:r>
          </a:p>
          <a:p>
            <a:r>
              <a:rPr lang="en-US" sz="2400" dirty="0"/>
              <a:t>Of principal interest is the maximum heat transfer, rate, that is, </a:t>
            </a:r>
          </a:p>
          <a:p>
            <a:r>
              <a:rPr lang="en-US" sz="2400" dirty="0"/>
              <a:t>the maximum density of heat-generating electronics that can be fitted in a package of specified volume.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D427CF4-3006-FB12-31E3-F30F1CFE6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931" y="1695450"/>
            <a:ext cx="7848600" cy="45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77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B7055-5411-1E3B-2C20-D80268EFC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D36810B-F6C0-8A5F-F973-C264AAE89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921" y="4064743"/>
            <a:ext cx="4182269" cy="2410895"/>
          </a:xfrm>
          <a:prstGeom prst="rect">
            <a:avLst/>
          </a:prstGeom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CC577DB2-99AD-0823-5DCE-96CBEF6C9E3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941277D-330A-B1AF-0D1C-82B3B3A731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C0E7452-2DF2-40C4-FB98-411AB9C144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18B84D8-D5B8-B728-1545-D8B6EA2470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8D565F5-C656-1F65-E761-053AB517D6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A01859C-DFD3-D2D6-4FBD-8806A96DAF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A2D35B7-CA41-70D4-A136-799C8D413C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39F09EC-CD1E-1FF5-73D9-CE85E1708A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F05F93A-3C89-42B3-C55D-1CCEEEEAEE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09E1F19-B5A2-A497-2FE2-6D271CEE2A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6F03E160-DF63-CB68-B746-D1BAD8DEA7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484735D4-A0C9-2A87-6A5E-A57EB53564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383C957-4D51-7B8C-7ECC-EBFCC9DE9F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105E7E4D-D42B-22C9-80C9-7D3C6F0DAB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F054E60-E301-13B9-C129-96BCEB5060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7F3BDFB-D285-80D8-86F8-175AA93395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A116639-4F36-710D-ED1D-2504882A00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E017B7AD-11C5-8D3F-FF86-37848EEC4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264" y="204669"/>
            <a:ext cx="7772400" cy="820094"/>
          </a:xfrm>
        </p:spPr>
        <p:txBody>
          <a:bodyPr/>
          <a:lstStyle/>
          <a:p>
            <a:r>
              <a:rPr lang="en-US" sz="2800" dirty="0"/>
              <a:t>Method of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BB94FBDC-D3CA-4367-C041-CF7695C5CD2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0478" y="1235837"/>
                <a:ext cx="7772400" cy="5105400"/>
              </a:xfrm>
            </p:spPr>
            <p:txBody>
              <a:bodyPr/>
              <a:lstStyle/>
              <a:p>
                <a:r>
                  <a:rPr lang="en-US" sz="2400" dirty="0"/>
                  <a:t>The flow is assumed laminar, and the board temperature is assumed uniform at the safe level </a:t>
                </a:r>
                <a:r>
                  <a:rPr lang="en-US" sz="2400" i="1" dirty="0"/>
                  <a:t>T</a:t>
                </a:r>
                <a:r>
                  <a:rPr lang="en-US" sz="2400" i="1" baseline="-25000" dirty="0"/>
                  <a:t>s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Each board has a thickness </a:t>
                </a:r>
                <a:r>
                  <a:rPr lang="en-US" sz="2400" i="1" dirty="0"/>
                  <a:t>t</a:t>
                </a:r>
                <a:r>
                  <a:rPr lang="en-US" sz="2400" dirty="0"/>
                  <a:t> that is sufficiently smaller than </a:t>
                </a:r>
                <a:r>
                  <a:rPr lang="en-US" sz="2400" i="1" dirty="0"/>
                  <a:t>D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To determine the optimal board-to-board spacing </a:t>
                </a:r>
                <a:r>
                  <a:rPr lang="en-US" sz="2400" i="1" dirty="0"/>
                  <a:t>D</a:t>
                </a:r>
                <a:r>
                  <a:rPr lang="en-US" sz="2400" dirty="0"/>
                  <a:t> is the same as determining the optimal number of boards (</a:t>
                </a:r>
                <a:r>
                  <a:rPr lang="en-US" sz="2400" i="1" dirty="0"/>
                  <a:t>n -1</a:t>
                </a:r>
                <a:r>
                  <a:rPr lang="en-US" sz="2400" dirty="0"/>
                  <a:t>) that fill a space of thickness </a:t>
                </a:r>
                <a:r>
                  <a:rPr lang="en-US" sz="2400" i="1" dirty="0"/>
                  <a:t>H.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</m:oMath>
                  </m:oMathPara>
                </a14:m>
                <a:endParaRPr lang="en-US" sz="2400" i="1" dirty="0"/>
              </a:p>
              <a:p>
                <a:r>
                  <a:rPr lang="en-US" sz="2400" dirty="0"/>
                  <a:t>Two limits exist for this problem</a:t>
                </a:r>
                <a:r>
                  <a:rPr lang="en-US" sz="2400" i="1" dirty="0"/>
                  <a:t>:</a:t>
                </a:r>
              </a:p>
              <a:p>
                <a:r>
                  <a:rPr lang="en-US" sz="2400" dirty="0"/>
                  <a:t>Small Spacings Limit.</a:t>
                </a:r>
              </a:p>
              <a:p>
                <a:r>
                  <a:rPr lang="en-US" sz="2400" dirty="0"/>
                  <a:t>Large Spacings Limit.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BB94FBDC-D3CA-4367-C041-CF7695C5CD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0478" y="1235837"/>
                <a:ext cx="7772400" cy="5105400"/>
              </a:xfrm>
              <a:blipFill>
                <a:blip r:embed="rId4"/>
                <a:stretch>
                  <a:fillRect l="-1020" t="-956" r="-7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294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67C0-2FD8-2ADD-DDE3-4DF2122BD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C776CCAF-A782-3485-2054-10E73DA29F7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5A3DD57-2F17-603E-A474-96789C1851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62DFA43-FEF3-E368-B3D8-E441974021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5B28B4B-639A-8F43-EFA7-B60BBB1819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ABDFCD2-D356-3C88-0045-E3102096C0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14151E8-A9E5-F59E-46A1-654224E231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AFEAAD8-6A37-7D69-AB7A-4707A5D71A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E7B0B3C-6FC5-547D-F880-2C7DE756F5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BBF79D8-450D-2E2D-DB34-76D20BF9F8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08988BF-2E54-24FD-BAE3-96E2669FF6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9848EEF-CD2A-9F0A-B55B-F4CC834457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996868BA-F201-846B-F0FA-4D2BB7EC39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22F8100-E3B5-9761-62C6-40055B94DD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1A47922-6D4C-C939-4902-85D865DE3F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CF8B05D-DB0B-5D69-BB59-AC2A11EEB1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702AD34-4689-D11E-1EAE-9E9861A1F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5D2390A-0CE2-71D6-16E0-6D6528816A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8EE55A5A-07FC-805B-8D54-081771E7B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264" y="204669"/>
            <a:ext cx="7772400" cy="785931"/>
          </a:xfrm>
        </p:spPr>
        <p:txBody>
          <a:bodyPr/>
          <a:lstStyle/>
          <a:p>
            <a:r>
              <a:rPr lang="en-US" sz="2800" dirty="0"/>
              <a:t>Small Spacing 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466E6DAB-3738-8388-E49E-4CEEEF878B5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3400" y="1142999"/>
                <a:ext cx="8077200" cy="5603875"/>
              </a:xfrm>
            </p:spPr>
            <p:txBody>
              <a:bodyPr/>
              <a:lstStyle/>
              <a:p>
                <a:r>
                  <a:rPr lang="en-US" sz="2400" dirty="0"/>
                  <a:t>Consider first the limit D → 0 when each channel is slender enough so that the flow is fully developed all along L, and the fluid outlet temperature approaches the board temperature </a:t>
                </a:r>
                <a:r>
                  <a:rPr lang="en-US" sz="2400" i="1" dirty="0"/>
                  <a:t>T</a:t>
                </a:r>
                <a:r>
                  <a:rPr lang="en-US" sz="2400" i="1" baseline="-25000" dirty="0"/>
                  <a:t>s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The average fluid velocity in each channel is given by: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and the total mass flow rate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en-US" sz="2400" dirty="0"/>
                  <a:t> through the stack of thickness </a:t>
                </a:r>
                <a:r>
                  <a:rPr lang="en-US" sz="2400" i="1" dirty="0"/>
                  <a:t>H</a:t>
                </a:r>
                <a:r>
                  <a:rPr lang="en-US" sz="2400" dirty="0"/>
                  <a:t>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The total heat transfer rate removed from the stack by the ˙m stream is: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𝑆𝑆𝐿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466E6DAB-3738-8388-E49E-4CEEEF878B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142999"/>
                <a:ext cx="8077200" cy="5603875"/>
              </a:xfrm>
              <a:blipFill>
                <a:blip r:embed="rId3"/>
                <a:stretch>
                  <a:fillRect l="-1208" t="-761" r="-20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2107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3F46E-4681-F5B1-4BAD-B5F6B71C6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6D1369E3-EAB8-2537-3C29-694EC5C03B4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FB283E1-1B23-C45A-D4D9-E8957FA6CE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3D45660-CB49-CF11-0645-C7B76C8C86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7EC817A-D6FA-AE41-75E0-9BCBECBBCC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8B535E6-D4DC-05F5-FC9E-14A0FC91E0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1B93FEEE-56A6-585F-14F7-718BCC81B8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FE9BDF4-0568-D506-3681-9423FDC22E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EC97E1A-A65E-6898-51AD-12F2BC5C4F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88F541A-54F1-F169-8343-A347E5C105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7736006-9B8E-6858-C855-F11C26FD22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A8E2477-00F2-058F-052A-AAB2882132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AE3F6C66-4624-C392-99CB-F6272C17CD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98CA2F0C-E1F2-8752-D8DA-FF48B37464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1E7C8884-564E-C2DB-E6DE-DE77B0EE0F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92511BA-C65F-2373-A371-6022CE0300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BCCEB27-4B6E-9311-BB0C-6ADB46C68C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2BB6A4C-FF5B-19F8-FB8E-8183858697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89195BCB-2658-BD6F-EF94-14EF41A6D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264" y="204669"/>
            <a:ext cx="7772400" cy="1143000"/>
          </a:xfrm>
        </p:spPr>
        <p:txBody>
          <a:bodyPr/>
          <a:lstStyle/>
          <a:p>
            <a:r>
              <a:rPr lang="en-US" sz="2800" dirty="0"/>
              <a:t>Small Spacing Limit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13C9E48F-5F69-F98F-4D96-D68E8030B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787" y="1219200"/>
            <a:ext cx="8812212" cy="1231392"/>
          </a:xfrm>
        </p:spPr>
        <p:txBody>
          <a:bodyPr/>
          <a:lstStyle/>
          <a:p>
            <a:r>
              <a:rPr lang="en-US" sz="2400" dirty="0"/>
              <a:t>As a conclusion, in the limit D → 0, the total cooling rate (or total rate of allowable Joule heating in the package) decreases as </a:t>
            </a:r>
            <a:r>
              <a:rPr lang="en-US" sz="2400" i="1" dirty="0"/>
              <a:t>D</a:t>
            </a:r>
            <a:r>
              <a:rPr lang="en-US" sz="2400" i="1" baseline="30000" dirty="0"/>
              <a:t>2.</a:t>
            </a:r>
            <a:r>
              <a:rPr lang="en-US" sz="2400" dirty="0"/>
              <a:t> </a:t>
            </a:r>
          </a:p>
          <a:p>
            <a:r>
              <a:rPr lang="en-US" sz="2400" dirty="0"/>
              <a:t>This trend is illustrated qualitatively as curve 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C39A2D3-711E-5975-1F63-E60F0F1E2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7949" y="2585562"/>
            <a:ext cx="5915851" cy="35866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8A9D64C-A2DE-9DBB-AC02-41592EA61106}"/>
              </a:ext>
            </a:extLst>
          </p:cNvPr>
          <p:cNvSpPr/>
          <p:nvPr/>
        </p:nvSpPr>
        <p:spPr bwMode="auto">
          <a:xfrm>
            <a:off x="2209800" y="2819400"/>
            <a:ext cx="3328416" cy="2825496"/>
          </a:xfrm>
          <a:custGeom>
            <a:avLst/>
            <a:gdLst>
              <a:gd name="csX0" fmla="*/ 0 w 3328416"/>
              <a:gd name="csY0" fmla="*/ 2825496 h 2825496"/>
              <a:gd name="csX1" fmla="*/ 219456 w 3328416"/>
              <a:gd name="csY1" fmla="*/ 2752344 h 2825496"/>
              <a:gd name="csX2" fmla="*/ 914400 w 3328416"/>
              <a:gd name="csY2" fmla="*/ 2587752 h 2825496"/>
              <a:gd name="csX3" fmla="*/ 1280160 w 3328416"/>
              <a:gd name="csY3" fmla="*/ 2395728 h 2825496"/>
              <a:gd name="csX4" fmla="*/ 1280160 w 3328416"/>
              <a:gd name="csY4" fmla="*/ 2395728 h 2825496"/>
              <a:gd name="csX5" fmla="*/ 1682496 w 3328416"/>
              <a:gd name="csY5" fmla="*/ 2066544 h 2825496"/>
              <a:gd name="csX6" fmla="*/ 2011680 w 3328416"/>
              <a:gd name="csY6" fmla="*/ 1728216 h 2825496"/>
              <a:gd name="csX7" fmla="*/ 2478024 w 3328416"/>
              <a:gd name="csY7" fmla="*/ 1197864 h 2825496"/>
              <a:gd name="csX8" fmla="*/ 2862072 w 3328416"/>
              <a:gd name="csY8" fmla="*/ 713232 h 2825496"/>
              <a:gd name="csX9" fmla="*/ 3328416 w 3328416"/>
              <a:gd name="csY9" fmla="*/ 0 h 28254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3328416" h="2825496">
                <a:moveTo>
                  <a:pt x="0" y="2825496"/>
                </a:moveTo>
                <a:cubicBezTo>
                  <a:pt x="33528" y="2808732"/>
                  <a:pt x="67056" y="2791968"/>
                  <a:pt x="219456" y="2752344"/>
                </a:cubicBezTo>
                <a:cubicBezTo>
                  <a:pt x="371856" y="2712720"/>
                  <a:pt x="737616" y="2647188"/>
                  <a:pt x="914400" y="2587752"/>
                </a:cubicBezTo>
                <a:cubicBezTo>
                  <a:pt x="1091184" y="2528316"/>
                  <a:pt x="1280160" y="2395728"/>
                  <a:pt x="1280160" y="2395728"/>
                </a:cubicBezTo>
                <a:lnTo>
                  <a:pt x="1280160" y="2395728"/>
                </a:lnTo>
                <a:cubicBezTo>
                  <a:pt x="1347216" y="2340864"/>
                  <a:pt x="1560576" y="2177796"/>
                  <a:pt x="1682496" y="2066544"/>
                </a:cubicBezTo>
                <a:cubicBezTo>
                  <a:pt x="1804416" y="1955292"/>
                  <a:pt x="1879092" y="1872996"/>
                  <a:pt x="2011680" y="1728216"/>
                </a:cubicBezTo>
                <a:cubicBezTo>
                  <a:pt x="2144268" y="1583436"/>
                  <a:pt x="2336292" y="1367028"/>
                  <a:pt x="2478024" y="1197864"/>
                </a:cubicBezTo>
                <a:cubicBezTo>
                  <a:pt x="2619756" y="1028700"/>
                  <a:pt x="2720340" y="912876"/>
                  <a:pt x="2862072" y="713232"/>
                </a:cubicBezTo>
                <a:cubicBezTo>
                  <a:pt x="3003804" y="513588"/>
                  <a:pt x="3166110" y="256794"/>
                  <a:pt x="3328416" y="0"/>
                </a:cubicBezTo>
              </a:path>
            </a:pathLst>
          </a:custGeom>
          <a:noFill/>
          <a:ln w="508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748701D-545D-8C39-6C3A-A654D6C365E4}"/>
                  </a:ext>
                </a:extLst>
              </p:cNvPr>
              <p:cNvSpPr txBox="1"/>
              <p:nvPr/>
            </p:nvSpPr>
            <p:spPr>
              <a:xfrm>
                <a:off x="1676400" y="3603891"/>
                <a:ext cx="470322" cy="5109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748701D-545D-8C39-6C3A-A654D6C365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3603891"/>
                <a:ext cx="470322" cy="5109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84FD97C-3C3E-8992-A23E-F333D324A117}"/>
                  </a:ext>
                </a:extLst>
              </p:cNvPr>
              <p:cNvSpPr txBox="1"/>
              <p:nvPr/>
            </p:nvSpPr>
            <p:spPr>
              <a:xfrm>
                <a:off x="2438400" y="2514600"/>
                <a:ext cx="3856312" cy="3831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  <m:r>
                        <a:rPr lang="en-US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𝑆𝑚𝑎𝑙𝑙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𝑆𝑝𝑎𝑐𝑒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𝐿𝑖𝑚𝑖𝑡</m:t>
                      </m:r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84FD97C-3C3E-8992-A23E-F333D324A1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2514600"/>
                <a:ext cx="3856312" cy="38311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B33F94A2-EA6B-E084-D021-5C98CDE8E136}"/>
              </a:ext>
            </a:extLst>
          </p:cNvPr>
          <p:cNvSpPr txBox="1"/>
          <p:nvPr/>
        </p:nvSpPr>
        <p:spPr>
          <a:xfrm>
            <a:off x="457200" y="5874603"/>
            <a:ext cx="82289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The direction toward small </a:t>
            </a:r>
            <a:r>
              <a:rPr lang="en-US" sz="2400" i="1" dirty="0"/>
              <a:t>D</a:t>
            </a:r>
            <a:r>
              <a:rPr lang="en-US" sz="2400" dirty="0"/>
              <a:t> values is not good for design performance.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16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6" grpId="0" animBg="1"/>
      <p:bldP spid="27" grpId="0"/>
      <p:bldP spid="28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AB7EE-CAE9-7D8C-13B1-5560CF58C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37C181FB-6F7E-F1A3-AAE6-9B2D9166C3C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5F03829-1885-A99F-CCB3-EDC25D7C5F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6612C20-2023-1E06-BDD6-338B4FE633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8F11278-44E3-8FEA-46F3-9A63C1E672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25263EC-B9BB-28B9-808B-A5721550D3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41AFBCA-401A-120D-F3DB-2579F2C839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2EDF967-171D-2F8F-6322-876A8BFAAE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FAF0163-901D-B36A-AD8B-4CB0F72055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AC8F95A-4076-C090-1F3A-3DE297C11A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409175C-626A-980E-1201-672D1F5BC7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4606AEB6-6A06-4989-33E4-E485B45AE9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1E050C8-D842-CB83-17D9-170AA5924D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8F9908A-10E1-0B2F-4203-CD37518D44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D7AC0173-5A42-7196-3873-F8C744899D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148D8DC-2E0F-A835-43F7-711F294BB6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46009DD-6C99-9165-6C20-EFC0FD429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923BCBD-A152-2777-4445-BDD5DFC614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162417AA-966E-3F43-F06D-57AEF2314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66594"/>
            <a:ext cx="7772400" cy="700206"/>
          </a:xfrm>
        </p:spPr>
        <p:txBody>
          <a:bodyPr/>
          <a:lstStyle/>
          <a:p>
            <a:r>
              <a:rPr lang="en-US" sz="2800" dirty="0"/>
              <a:t>Large Spacings 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1314C44B-5E9D-02FB-5CA5-0C030AF50C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143000"/>
                <a:ext cx="8763000" cy="5505450"/>
              </a:xfrm>
            </p:spPr>
            <p:txBody>
              <a:bodyPr/>
              <a:lstStyle/>
              <a:p>
                <a:r>
                  <a:rPr lang="en-US" sz="2400" dirty="0"/>
                  <a:t>In the opposite extreme, </a:t>
                </a:r>
                <a:r>
                  <a:rPr lang="en-US" sz="2400" i="1" dirty="0"/>
                  <a:t>D →∞</a:t>
                </a:r>
                <a:r>
                  <a:rPr lang="en-US" sz="2400" dirty="0"/>
                  <a:t>, the boundary layer that lines one surface becomes ‘‘distinct.’’ </a:t>
                </a:r>
              </a:p>
              <a:p>
                <a:r>
                  <a:rPr lang="en-US" sz="2400" dirty="0"/>
                  <a:t>In other words, each channel looks like the entrance region to a parallel-plate duct. </a:t>
                </a:r>
              </a:p>
              <a:p>
                <a:r>
                  <a:rPr lang="en-US" sz="2400" dirty="0"/>
                  <a:t>The overall pressure drop is fixed at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/>
                  <a:t>; therefore, we ask: </a:t>
                </a:r>
              </a:p>
              <a:p>
                <a:r>
                  <a:rPr lang="en-US" sz="2400" dirty="0"/>
                  <a:t>What is the free-stream velocity </a:t>
                </a:r>
                <a:r>
                  <a:rPr lang="en-US" sz="2400" i="1" dirty="0"/>
                  <a:t>U</a:t>
                </a:r>
                <a:r>
                  <a:rPr lang="en-US" sz="2400" i="1" baseline="-25000" dirty="0"/>
                  <a:t>∞</a:t>
                </a:r>
                <a:r>
                  <a:rPr lang="en-US" sz="2400" dirty="0"/>
                  <a:t> that sweeps these boundary layers? </a:t>
                </a:r>
              </a:p>
              <a:p>
                <a:r>
                  <a:rPr lang="en-US" sz="2400" dirty="0"/>
                  <a:t>The overall force balance on the control volume </a:t>
                </a:r>
                <a:r>
                  <a:rPr lang="en-US" sz="2400" i="1" dirty="0"/>
                  <a:t>H × L</a:t>
                </a:r>
                <a:r>
                  <a:rPr lang="en-US" sz="2400" dirty="0"/>
                  <a:t> requires that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×2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400" dirty="0"/>
                  <a:t>; in which n is the number of channels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400" dirty="0"/>
                  <a:t> is the </a:t>
                </a:r>
                <a:r>
                  <a:rPr lang="en-US" sz="2400" i="1" dirty="0"/>
                  <a:t>L</a:t>
                </a:r>
                <a:r>
                  <a:rPr lang="en-US" sz="2400" dirty="0"/>
                  <a:t>-averaged wall shear stress.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=1.328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𝑅𝑒</m:t>
                        </m:r>
                      </m:e>
                      <m:sup>
                        <m:f>
                          <m:fPr>
                            <m:type m:val="skw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1.328</m:t>
                                </m:r>
                              </m:den>
                            </m:f>
                            <m:f>
                              <m:fPr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𝐻</m:t>
                                </m:r>
                              </m:num>
                              <m:den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</m:rad>
                              </m:den>
                            </m:f>
                          </m:e>
                        </m:d>
                      </m:e>
                      <m:sup>
                        <m:f>
                          <m:fPr>
                            <m:type m:val="skw"/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1314C44B-5E9D-02FB-5CA5-0C030AF50C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143000"/>
                <a:ext cx="8763000" cy="5505450"/>
              </a:xfrm>
              <a:blipFill>
                <a:blip r:embed="rId3"/>
                <a:stretch>
                  <a:fillRect l="-1113" t="-886" r="-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455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F7408-E190-B72C-DE35-C853EFC0F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6BF7C764-368D-B4FB-877A-4B0A0916462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3041867-30D9-733A-518A-D8995FB2C5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C9C955E-EE4C-62AA-7BC1-AA9EDCE837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849FF0E-7CF7-BD74-1655-645859DB76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5D63A8C-6CB4-FFDE-8458-F3EACBECF0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FD280D4-6DE5-AF3F-C31B-8C95761E9C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2F83326-48B1-F86F-9160-34A3213823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9463B48-742B-0FA6-9E48-99E08E7B49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8236B95-39AE-8744-06F6-1E85FFB082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6DCDC6B-B835-C6C9-2D03-2F7098A199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4EA72F17-CE9C-EA6C-D988-0D6D88A0EA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9AAD4920-A00E-3A7F-2D66-723C6F0A21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5EE9A1A-8E0A-B969-E9C7-08AACD0B9F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798CABD-9245-9E4D-A32E-59A24F615A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767CC89-AE39-A4D9-510C-9679A46B9E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5AF0216-6F26-C9FB-8AD4-1F34CB1C2F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3FF2F4A-4E4F-9088-7880-F24C80868C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03550DE8-0536-3664-E943-1A55738B2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264" y="204669"/>
            <a:ext cx="7772400" cy="820094"/>
          </a:xfrm>
        </p:spPr>
        <p:txBody>
          <a:bodyPr/>
          <a:lstStyle/>
          <a:p>
            <a:r>
              <a:rPr lang="en-US" sz="2800" dirty="0"/>
              <a:t>Large Spacings 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5E9A1F90-A523-729A-A0AB-EE3CB9FB74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9100" y="1168400"/>
                <a:ext cx="8305800" cy="5434838"/>
              </a:xfrm>
            </p:spPr>
            <p:txBody>
              <a:bodyPr/>
              <a:lstStyle/>
              <a:p>
                <a:r>
                  <a:rPr lang="en-US" sz="2400" dirty="0"/>
                  <a:t>The total heat transfer rate from one of the </a:t>
                </a:r>
                <a:r>
                  <a:rPr lang="en-US" sz="2400" i="1" dirty="0"/>
                  <a:t>L</a:t>
                </a:r>
                <a:r>
                  <a:rPr lang="en-US" sz="2400" dirty="0"/>
                  <a:t>-long surfaces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"</m:t>
                        </m:r>
                      </m:sup>
                    </m:sSubSup>
                  </m:oMath>
                </a14:m>
                <a:r>
                  <a:rPr lang="en-US" sz="2400" dirty="0"/>
                  <a:t>) is calculated from the overall Nusselt number for </a:t>
                </a:r>
                <a:r>
                  <a:rPr lang="en-US" sz="2400" dirty="0" err="1"/>
                  <a:t>Pr</a:t>
                </a:r>
                <a:r>
                  <a:rPr lang="en-US" sz="2400" dirty="0"/>
                  <a:t> &gt; 0.5.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=0.664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which leads to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̅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×0.664×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total heat transfer rate released by the stack is </a:t>
                </a:r>
                <a:r>
                  <a:rPr lang="en-US" sz="2400" i="1" dirty="0"/>
                  <a:t>2n</a:t>
                </a:r>
                <a:r>
                  <a:rPr lang="en-US" sz="2400" dirty="0"/>
                  <a:t> times larger than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"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, </m:t>
                    </m:r>
                  </m:oMath>
                </a14:m>
                <a:r>
                  <a:rPr lang="en-US" sz="2400" dirty="0"/>
                  <a:t>if both surfaces of one board are Joule-heated to </a:t>
                </a:r>
                <a:r>
                  <a:rPr lang="en-US" sz="2400" i="1" dirty="0"/>
                  <a:t>T</a:t>
                </a:r>
                <a:r>
                  <a:rPr lang="en-US" sz="2400" i="1" baseline="-25000" dirty="0"/>
                  <a:t>w</a:t>
                </a:r>
                <a:r>
                  <a:rPr lang="en-US" sz="24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𝑛𝑞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×0.664×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5E9A1F90-A523-729A-A0AB-EE3CB9FB74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9100" y="1168400"/>
                <a:ext cx="8305800" cy="5434838"/>
              </a:xfrm>
              <a:blipFill>
                <a:blip r:embed="rId4"/>
                <a:stretch>
                  <a:fillRect l="-1028" t="-337" r="-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942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1F08C-95B8-7A88-C6B0-B6C2B1EF6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A05ABA41-17F3-1533-463D-CF57CD1B51A0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146391A-62B1-6263-766C-B48A9C51B7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A132D1A-6FB5-290E-1582-13EB383356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4498AAD-D4B8-789D-C6D3-3A3F52A8A4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FBAB319A-1820-A593-9FAE-78D90D02D9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4518515-1BD4-6661-DA47-502932DDED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F5D7CA4-CD99-E7DB-5AD5-AF45C2BDA5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7F3E79F-92EF-716E-DFAB-1287DF6B0D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D19F5D3-325C-8AEB-187A-D641A20EBA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0CF3C63-71AE-953E-62F0-7441A94C2F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B734B58-A63B-82B3-0C08-7837373FC5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B56A9C0-2138-B535-D688-8BDF2F48DB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72CFEAC-C1FC-439F-BD55-FAB9B1CD5D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F2E14E5A-E510-E2A0-6B57-262EFDEE31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C841622-5FF7-7989-C4AF-034FFF4C15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DF3319A-5D03-6264-9C72-9FCDB324DF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5CB8D1E-1B50-96D5-89E2-9C008DCAE1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06ED054C-B9C8-90C0-861B-BF395F1D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264" y="204669"/>
            <a:ext cx="7772400" cy="820094"/>
          </a:xfrm>
        </p:spPr>
        <p:txBody>
          <a:bodyPr/>
          <a:lstStyle/>
          <a:p>
            <a:r>
              <a:rPr lang="en-US" sz="2800" dirty="0"/>
              <a:t>Large Spacings 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B1000972-C962-3381-A87A-8642F034097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219200"/>
                <a:ext cx="8305800" cy="4876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𝑛𝑞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×0.664×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In view of the </a:t>
                </a:r>
                <a:r>
                  <a:rPr lang="en-US" sz="2400" i="1" dirty="0"/>
                  <a:t>n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U</a:t>
                </a:r>
                <a:r>
                  <a:rPr lang="en-US" sz="2400" i="1" baseline="-25000" dirty="0"/>
                  <a:t>∞</a:t>
                </a:r>
                <a:r>
                  <a:rPr lang="en-US" sz="2400" dirty="0"/>
                  <a:t> expressions in above equations, the total heat transfer rate becomes: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1.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08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𝑛𝑞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𝑃𝑟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second conclusion we reach is that in the large-</a:t>
                </a:r>
                <a:r>
                  <a:rPr lang="en-US" sz="2400" i="1" dirty="0"/>
                  <a:t>D</a:t>
                </a:r>
                <a:r>
                  <a:rPr lang="en-US" sz="2400" dirty="0"/>
                  <a:t> limit, the total heat transfer rate decreases as </a:t>
                </a:r>
                <a:r>
                  <a:rPr lang="en-US" sz="2400" i="1" dirty="0"/>
                  <a:t>D</a:t>
                </a:r>
                <a:r>
                  <a:rPr lang="en-US" sz="2400" i="1" baseline="30000" dirty="0"/>
                  <a:t>−2/3</a:t>
                </a:r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B1000972-C962-3381-A87A-8642F03409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219200"/>
                <a:ext cx="8305800" cy="4876800"/>
              </a:xfrm>
              <a:blipFill>
                <a:blip r:embed="rId4"/>
                <a:stretch>
                  <a:fillRect l="-1028" r="-1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99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448AA-7079-B970-BF80-4E1DB6730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FA36C5CE-B648-5BBB-B495-A45E38A520E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EAD43DA-FB35-C2CC-FA83-CB47C7343B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D039105-C210-A5E7-DDC0-B37E369889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AF1A39A-7C20-F299-F71B-AA0879F1A6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C1C7768A-14DE-1ED5-5458-D6D9C3AD96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0048C21-ABAA-02C4-AF20-87A4C0A44C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9CAF863-FCB2-B6B5-2E70-90DF87E89C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748847E-B783-A340-2B74-31985DC71C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4AC1F71-D404-CCBB-986A-1E2CFF03B9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E5AC0DEA-6E81-846E-40F6-ED477244D5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365EBEC-29A5-4CF3-DE1D-9028CE97C4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F5AED66-D510-8278-DE36-40E8AB114A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093565A-53D2-E256-B12A-FCB0302110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DBB5B83-1D11-FD04-E8B0-2664B26D93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F205798-F267-C29F-420F-55F6D9662F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7992E8C-D6D3-22AF-471E-D7F947B692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08CA655-08CA-75C3-CF27-FAF724D7FE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7D10DF90-775A-2350-31DC-002E71AA0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56327"/>
            <a:ext cx="7772400" cy="810473"/>
          </a:xfrm>
        </p:spPr>
        <p:txBody>
          <a:bodyPr/>
          <a:lstStyle/>
          <a:p>
            <a:r>
              <a:rPr lang="en-US" sz="2800" dirty="0"/>
              <a:t>Intersection of Small &amp; Large Spacing Limits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4B6087B-AE4F-B652-F0E7-96C8C29D6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290162"/>
            <a:ext cx="5915851" cy="35866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2CBA65F-C421-19E2-9334-91D591E9DC13}"/>
              </a:ext>
            </a:extLst>
          </p:cNvPr>
          <p:cNvSpPr/>
          <p:nvPr/>
        </p:nvSpPr>
        <p:spPr bwMode="auto">
          <a:xfrm>
            <a:off x="1724851" y="1524000"/>
            <a:ext cx="3328416" cy="2825496"/>
          </a:xfrm>
          <a:custGeom>
            <a:avLst/>
            <a:gdLst>
              <a:gd name="csX0" fmla="*/ 0 w 3328416"/>
              <a:gd name="csY0" fmla="*/ 2825496 h 2825496"/>
              <a:gd name="csX1" fmla="*/ 219456 w 3328416"/>
              <a:gd name="csY1" fmla="*/ 2752344 h 2825496"/>
              <a:gd name="csX2" fmla="*/ 914400 w 3328416"/>
              <a:gd name="csY2" fmla="*/ 2587752 h 2825496"/>
              <a:gd name="csX3" fmla="*/ 1280160 w 3328416"/>
              <a:gd name="csY3" fmla="*/ 2395728 h 2825496"/>
              <a:gd name="csX4" fmla="*/ 1280160 w 3328416"/>
              <a:gd name="csY4" fmla="*/ 2395728 h 2825496"/>
              <a:gd name="csX5" fmla="*/ 1682496 w 3328416"/>
              <a:gd name="csY5" fmla="*/ 2066544 h 2825496"/>
              <a:gd name="csX6" fmla="*/ 2011680 w 3328416"/>
              <a:gd name="csY6" fmla="*/ 1728216 h 2825496"/>
              <a:gd name="csX7" fmla="*/ 2478024 w 3328416"/>
              <a:gd name="csY7" fmla="*/ 1197864 h 2825496"/>
              <a:gd name="csX8" fmla="*/ 2862072 w 3328416"/>
              <a:gd name="csY8" fmla="*/ 713232 h 2825496"/>
              <a:gd name="csX9" fmla="*/ 3328416 w 3328416"/>
              <a:gd name="csY9" fmla="*/ 0 h 28254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3328416" h="2825496">
                <a:moveTo>
                  <a:pt x="0" y="2825496"/>
                </a:moveTo>
                <a:cubicBezTo>
                  <a:pt x="33528" y="2808732"/>
                  <a:pt x="67056" y="2791968"/>
                  <a:pt x="219456" y="2752344"/>
                </a:cubicBezTo>
                <a:cubicBezTo>
                  <a:pt x="371856" y="2712720"/>
                  <a:pt x="737616" y="2647188"/>
                  <a:pt x="914400" y="2587752"/>
                </a:cubicBezTo>
                <a:cubicBezTo>
                  <a:pt x="1091184" y="2528316"/>
                  <a:pt x="1280160" y="2395728"/>
                  <a:pt x="1280160" y="2395728"/>
                </a:cubicBezTo>
                <a:lnTo>
                  <a:pt x="1280160" y="2395728"/>
                </a:lnTo>
                <a:cubicBezTo>
                  <a:pt x="1347216" y="2340864"/>
                  <a:pt x="1560576" y="2177796"/>
                  <a:pt x="1682496" y="2066544"/>
                </a:cubicBezTo>
                <a:cubicBezTo>
                  <a:pt x="1804416" y="1955292"/>
                  <a:pt x="1879092" y="1872996"/>
                  <a:pt x="2011680" y="1728216"/>
                </a:cubicBezTo>
                <a:cubicBezTo>
                  <a:pt x="2144268" y="1583436"/>
                  <a:pt x="2336292" y="1367028"/>
                  <a:pt x="2478024" y="1197864"/>
                </a:cubicBezTo>
                <a:cubicBezTo>
                  <a:pt x="2619756" y="1028700"/>
                  <a:pt x="2720340" y="912876"/>
                  <a:pt x="2862072" y="713232"/>
                </a:cubicBezTo>
                <a:cubicBezTo>
                  <a:pt x="3003804" y="513588"/>
                  <a:pt x="3166110" y="256794"/>
                  <a:pt x="3328416" y="0"/>
                </a:cubicBezTo>
              </a:path>
            </a:pathLst>
          </a:custGeom>
          <a:noFill/>
          <a:ln w="508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13CDE94-F7AF-A91A-DA90-756F41D94FB8}"/>
                  </a:ext>
                </a:extLst>
              </p:cNvPr>
              <p:cNvSpPr txBox="1"/>
              <p:nvPr/>
            </p:nvSpPr>
            <p:spPr>
              <a:xfrm>
                <a:off x="1191451" y="2308491"/>
                <a:ext cx="470322" cy="5109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13CDE94-F7AF-A91A-DA90-756F41D94F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1451" y="2308491"/>
                <a:ext cx="470322" cy="5109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1AD8F7A-F04D-7BB0-A89D-04452F95E2D2}"/>
                  </a:ext>
                </a:extLst>
              </p:cNvPr>
              <p:cNvSpPr txBox="1"/>
              <p:nvPr/>
            </p:nvSpPr>
            <p:spPr>
              <a:xfrm>
                <a:off x="1953451" y="1219200"/>
                <a:ext cx="3856312" cy="3831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  <m:r>
                        <a:rPr lang="en-US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𝑆𝑚𝑎𝑙𝑙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𝑆𝑝𝑎𝑐𝑒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𝐿𝑖𝑚𝑖𝑡</m:t>
                      </m:r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1AD8F7A-F04D-7BB0-A89D-04452F95E2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3451" y="1219200"/>
                <a:ext cx="3856312" cy="38311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93FAA73-6E74-8FA0-877F-F3516952893E}"/>
              </a:ext>
            </a:extLst>
          </p:cNvPr>
          <p:cNvSpPr/>
          <p:nvPr/>
        </p:nvSpPr>
        <p:spPr bwMode="auto">
          <a:xfrm>
            <a:off x="2121091" y="2051304"/>
            <a:ext cx="5239512" cy="2039112"/>
          </a:xfrm>
          <a:custGeom>
            <a:avLst/>
            <a:gdLst>
              <a:gd name="csX0" fmla="*/ 0 w 5239512"/>
              <a:gd name="csY0" fmla="*/ 0 h 2039112"/>
              <a:gd name="csX1" fmla="*/ 365760 w 5239512"/>
              <a:gd name="csY1" fmla="*/ 265176 h 2039112"/>
              <a:gd name="csX2" fmla="*/ 640080 w 5239512"/>
              <a:gd name="csY2" fmla="*/ 448056 h 2039112"/>
              <a:gd name="csX3" fmla="*/ 987552 w 5239512"/>
              <a:gd name="csY3" fmla="*/ 731520 h 2039112"/>
              <a:gd name="csX4" fmla="*/ 1453896 w 5239512"/>
              <a:gd name="csY4" fmla="*/ 941832 h 2039112"/>
              <a:gd name="csX5" fmla="*/ 2121408 w 5239512"/>
              <a:gd name="csY5" fmla="*/ 1271016 h 2039112"/>
              <a:gd name="csX6" fmla="*/ 2944368 w 5239512"/>
              <a:gd name="csY6" fmla="*/ 1572768 h 2039112"/>
              <a:gd name="csX7" fmla="*/ 4297680 w 5239512"/>
              <a:gd name="csY7" fmla="*/ 1901952 h 2039112"/>
              <a:gd name="csX8" fmla="*/ 5239512 w 5239512"/>
              <a:gd name="csY8" fmla="*/ 2039112 h 20391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239512" h="2039112">
                <a:moveTo>
                  <a:pt x="0" y="0"/>
                </a:moveTo>
                <a:cubicBezTo>
                  <a:pt x="129540" y="95250"/>
                  <a:pt x="259080" y="190500"/>
                  <a:pt x="365760" y="265176"/>
                </a:cubicBezTo>
                <a:cubicBezTo>
                  <a:pt x="472440" y="339852"/>
                  <a:pt x="536448" y="370332"/>
                  <a:pt x="640080" y="448056"/>
                </a:cubicBezTo>
                <a:cubicBezTo>
                  <a:pt x="743712" y="525780"/>
                  <a:pt x="851916" y="649224"/>
                  <a:pt x="987552" y="731520"/>
                </a:cubicBezTo>
                <a:cubicBezTo>
                  <a:pt x="1123188" y="813816"/>
                  <a:pt x="1264920" y="851916"/>
                  <a:pt x="1453896" y="941832"/>
                </a:cubicBezTo>
                <a:cubicBezTo>
                  <a:pt x="1642872" y="1031748"/>
                  <a:pt x="1872996" y="1165860"/>
                  <a:pt x="2121408" y="1271016"/>
                </a:cubicBezTo>
                <a:cubicBezTo>
                  <a:pt x="2369820" y="1376172"/>
                  <a:pt x="2581656" y="1467612"/>
                  <a:pt x="2944368" y="1572768"/>
                </a:cubicBezTo>
                <a:cubicBezTo>
                  <a:pt x="3307080" y="1677924"/>
                  <a:pt x="3915156" y="1824228"/>
                  <a:pt x="4297680" y="1901952"/>
                </a:cubicBezTo>
                <a:cubicBezTo>
                  <a:pt x="4680204" y="1979676"/>
                  <a:pt x="4959858" y="2009394"/>
                  <a:pt x="5239512" y="2039112"/>
                </a:cubicBezTo>
              </a:path>
            </a:pathLst>
          </a:custGeom>
          <a:noFill/>
          <a:ln w="508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04D1A12-8FA5-FACE-8340-F49D61A8E5BB}"/>
                  </a:ext>
                </a:extLst>
              </p:cNvPr>
              <p:cNvSpPr txBox="1"/>
              <p:nvPr/>
            </p:nvSpPr>
            <p:spPr>
              <a:xfrm>
                <a:off x="4268039" y="2826669"/>
                <a:ext cx="4266361" cy="4499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𝐿𝑎𝑟𝑔𝑒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𝑆𝑝𝑎𝑐𝑒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𝐿𝑖𝑚𝑖𝑡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04D1A12-8FA5-FACE-8340-F49D61A8E5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039" y="2826669"/>
                <a:ext cx="4266361" cy="4499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F54EA526-8180-C91D-9DFC-144AF581187A}"/>
              </a:ext>
            </a:extLst>
          </p:cNvPr>
          <p:cNvSpPr txBox="1"/>
          <p:nvPr/>
        </p:nvSpPr>
        <p:spPr>
          <a:xfrm>
            <a:off x="609600" y="4783008"/>
            <a:ext cx="79248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This comparison suggests that the maximum of the actual (unknown) curve </a:t>
            </a:r>
            <a:r>
              <a:rPr lang="en-US" i="1" dirty="0"/>
              <a:t>q”(D)</a:t>
            </a:r>
            <a:r>
              <a:rPr lang="en-US" dirty="0"/>
              <a:t> can occur only at a spacing </a:t>
            </a:r>
            <a:r>
              <a:rPr lang="en-US" i="1" dirty="0" err="1"/>
              <a:t>D</a:t>
            </a:r>
            <a:r>
              <a:rPr lang="en-US" i="1" baseline="-25000" dirty="0" err="1"/>
              <a:t>opt</a:t>
            </a:r>
            <a:r>
              <a:rPr lang="en-US" dirty="0"/>
              <a:t> </a:t>
            </a:r>
          </a:p>
          <a:p>
            <a:r>
              <a:rPr lang="en-US" dirty="0"/>
              <a:t>That is of the same order as the D value obtained by </a:t>
            </a:r>
            <a:r>
              <a:rPr lang="en-US" b="1" i="1" dirty="0">
                <a:solidFill>
                  <a:srgbClr val="0070C0"/>
                </a:solidFill>
              </a:rPr>
              <a:t>intersecting the asymptotes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367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/>
      <p:bldP spid="3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F4407-0F3B-0F99-C0BE-6243385A4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F87D83EE-D9D1-D9AC-B284-B7DCD324E84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9B43C97-72CD-1E4A-2F10-6AEC1296E8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957A0EC-5D78-08DD-1007-45AED877B7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577A1C1-4C12-9A1C-F774-2177938F79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750F4A0-CDC4-DB5F-B488-01E579CDBB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4819396-1702-B336-CEA1-C38697E366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E7BF485-1F56-52A4-6BA6-1A4B4F4A7B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97FA9E0-3DD9-20CE-85AB-CAFABF7A9C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020AB2C-752B-7451-1585-13B1DAB131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D99B1C2-B6A2-3A00-66CA-F7E0DB1385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24D3CF96-879A-D566-CB86-141DC19E5C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62204EE-B506-4586-7B0E-8CF792CAD2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59C5A92F-CB39-883C-A2B4-7A3745F7DA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1220BB52-1626-6CAB-DB4E-8690446560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6D3E657E-20CC-7377-677E-6ED70528AF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9835B7A-3A92-19AA-9C5F-C0E620793C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CE2F047-9820-3017-4D5D-C1977CE607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EB66E662-D78E-096A-0CD1-8F015653C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56327"/>
            <a:ext cx="7772400" cy="810473"/>
          </a:xfrm>
        </p:spPr>
        <p:txBody>
          <a:bodyPr/>
          <a:lstStyle/>
          <a:p>
            <a:r>
              <a:rPr lang="en-US" sz="2800" dirty="0"/>
              <a:t>Intersection of Small &amp; Large Spacing Limits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D1AD0A2-0433-A6F3-25D5-59A79DD15A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290162"/>
            <a:ext cx="5915851" cy="35866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BBC85BF-7DDA-168C-6B87-A98D7674D174}"/>
              </a:ext>
            </a:extLst>
          </p:cNvPr>
          <p:cNvSpPr/>
          <p:nvPr/>
        </p:nvSpPr>
        <p:spPr bwMode="auto">
          <a:xfrm>
            <a:off x="1724851" y="1524000"/>
            <a:ext cx="3328416" cy="2825496"/>
          </a:xfrm>
          <a:custGeom>
            <a:avLst/>
            <a:gdLst>
              <a:gd name="csX0" fmla="*/ 0 w 3328416"/>
              <a:gd name="csY0" fmla="*/ 2825496 h 2825496"/>
              <a:gd name="csX1" fmla="*/ 219456 w 3328416"/>
              <a:gd name="csY1" fmla="*/ 2752344 h 2825496"/>
              <a:gd name="csX2" fmla="*/ 914400 w 3328416"/>
              <a:gd name="csY2" fmla="*/ 2587752 h 2825496"/>
              <a:gd name="csX3" fmla="*/ 1280160 w 3328416"/>
              <a:gd name="csY3" fmla="*/ 2395728 h 2825496"/>
              <a:gd name="csX4" fmla="*/ 1280160 w 3328416"/>
              <a:gd name="csY4" fmla="*/ 2395728 h 2825496"/>
              <a:gd name="csX5" fmla="*/ 1682496 w 3328416"/>
              <a:gd name="csY5" fmla="*/ 2066544 h 2825496"/>
              <a:gd name="csX6" fmla="*/ 2011680 w 3328416"/>
              <a:gd name="csY6" fmla="*/ 1728216 h 2825496"/>
              <a:gd name="csX7" fmla="*/ 2478024 w 3328416"/>
              <a:gd name="csY7" fmla="*/ 1197864 h 2825496"/>
              <a:gd name="csX8" fmla="*/ 2862072 w 3328416"/>
              <a:gd name="csY8" fmla="*/ 713232 h 2825496"/>
              <a:gd name="csX9" fmla="*/ 3328416 w 3328416"/>
              <a:gd name="csY9" fmla="*/ 0 h 28254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3328416" h="2825496">
                <a:moveTo>
                  <a:pt x="0" y="2825496"/>
                </a:moveTo>
                <a:cubicBezTo>
                  <a:pt x="33528" y="2808732"/>
                  <a:pt x="67056" y="2791968"/>
                  <a:pt x="219456" y="2752344"/>
                </a:cubicBezTo>
                <a:cubicBezTo>
                  <a:pt x="371856" y="2712720"/>
                  <a:pt x="737616" y="2647188"/>
                  <a:pt x="914400" y="2587752"/>
                </a:cubicBezTo>
                <a:cubicBezTo>
                  <a:pt x="1091184" y="2528316"/>
                  <a:pt x="1280160" y="2395728"/>
                  <a:pt x="1280160" y="2395728"/>
                </a:cubicBezTo>
                <a:lnTo>
                  <a:pt x="1280160" y="2395728"/>
                </a:lnTo>
                <a:cubicBezTo>
                  <a:pt x="1347216" y="2340864"/>
                  <a:pt x="1560576" y="2177796"/>
                  <a:pt x="1682496" y="2066544"/>
                </a:cubicBezTo>
                <a:cubicBezTo>
                  <a:pt x="1804416" y="1955292"/>
                  <a:pt x="1879092" y="1872996"/>
                  <a:pt x="2011680" y="1728216"/>
                </a:cubicBezTo>
                <a:cubicBezTo>
                  <a:pt x="2144268" y="1583436"/>
                  <a:pt x="2336292" y="1367028"/>
                  <a:pt x="2478024" y="1197864"/>
                </a:cubicBezTo>
                <a:cubicBezTo>
                  <a:pt x="2619756" y="1028700"/>
                  <a:pt x="2720340" y="912876"/>
                  <a:pt x="2862072" y="713232"/>
                </a:cubicBezTo>
                <a:cubicBezTo>
                  <a:pt x="3003804" y="513588"/>
                  <a:pt x="3166110" y="256794"/>
                  <a:pt x="3328416" y="0"/>
                </a:cubicBezTo>
              </a:path>
            </a:pathLst>
          </a:custGeom>
          <a:noFill/>
          <a:ln w="508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031F6AC-70C1-BA81-4FD8-E56B497DD5FA}"/>
                  </a:ext>
                </a:extLst>
              </p:cNvPr>
              <p:cNvSpPr txBox="1"/>
              <p:nvPr/>
            </p:nvSpPr>
            <p:spPr>
              <a:xfrm>
                <a:off x="1191451" y="2308491"/>
                <a:ext cx="470322" cy="5109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031F6AC-70C1-BA81-4FD8-E56B497DD5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1451" y="2308491"/>
                <a:ext cx="470322" cy="5109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5079696-4003-C47F-298F-96CA75366732}"/>
                  </a:ext>
                </a:extLst>
              </p:cNvPr>
              <p:cNvSpPr txBox="1"/>
              <p:nvPr/>
            </p:nvSpPr>
            <p:spPr>
              <a:xfrm>
                <a:off x="1953451" y="1219200"/>
                <a:ext cx="3856312" cy="3831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  <m:r>
                        <a:rPr lang="en-US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𝑆𝑚𝑎𝑙𝑙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𝑆𝑝𝑎𝑐𝑒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𝐿𝑖𝑚𝑖𝑡</m:t>
                      </m:r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5079696-4003-C47F-298F-96CA753667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3451" y="1219200"/>
                <a:ext cx="3856312" cy="38311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F946A0C-FC1E-8CDF-15B3-8D6839768888}"/>
              </a:ext>
            </a:extLst>
          </p:cNvPr>
          <p:cNvSpPr/>
          <p:nvPr/>
        </p:nvSpPr>
        <p:spPr bwMode="auto">
          <a:xfrm>
            <a:off x="2121091" y="2051304"/>
            <a:ext cx="5239512" cy="2039112"/>
          </a:xfrm>
          <a:custGeom>
            <a:avLst/>
            <a:gdLst>
              <a:gd name="csX0" fmla="*/ 0 w 5239512"/>
              <a:gd name="csY0" fmla="*/ 0 h 2039112"/>
              <a:gd name="csX1" fmla="*/ 365760 w 5239512"/>
              <a:gd name="csY1" fmla="*/ 265176 h 2039112"/>
              <a:gd name="csX2" fmla="*/ 640080 w 5239512"/>
              <a:gd name="csY2" fmla="*/ 448056 h 2039112"/>
              <a:gd name="csX3" fmla="*/ 987552 w 5239512"/>
              <a:gd name="csY3" fmla="*/ 731520 h 2039112"/>
              <a:gd name="csX4" fmla="*/ 1453896 w 5239512"/>
              <a:gd name="csY4" fmla="*/ 941832 h 2039112"/>
              <a:gd name="csX5" fmla="*/ 2121408 w 5239512"/>
              <a:gd name="csY5" fmla="*/ 1271016 h 2039112"/>
              <a:gd name="csX6" fmla="*/ 2944368 w 5239512"/>
              <a:gd name="csY6" fmla="*/ 1572768 h 2039112"/>
              <a:gd name="csX7" fmla="*/ 4297680 w 5239512"/>
              <a:gd name="csY7" fmla="*/ 1901952 h 2039112"/>
              <a:gd name="csX8" fmla="*/ 5239512 w 5239512"/>
              <a:gd name="csY8" fmla="*/ 2039112 h 20391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239512" h="2039112">
                <a:moveTo>
                  <a:pt x="0" y="0"/>
                </a:moveTo>
                <a:cubicBezTo>
                  <a:pt x="129540" y="95250"/>
                  <a:pt x="259080" y="190500"/>
                  <a:pt x="365760" y="265176"/>
                </a:cubicBezTo>
                <a:cubicBezTo>
                  <a:pt x="472440" y="339852"/>
                  <a:pt x="536448" y="370332"/>
                  <a:pt x="640080" y="448056"/>
                </a:cubicBezTo>
                <a:cubicBezTo>
                  <a:pt x="743712" y="525780"/>
                  <a:pt x="851916" y="649224"/>
                  <a:pt x="987552" y="731520"/>
                </a:cubicBezTo>
                <a:cubicBezTo>
                  <a:pt x="1123188" y="813816"/>
                  <a:pt x="1264920" y="851916"/>
                  <a:pt x="1453896" y="941832"/>
                </a:cubicBezTo>
                <a:cubicBezTo>
                  <a:pt x="1642872" y="1031748"/>
                  <a:pt x="1872996" y="1165860"/>
                  <a:pt x="2121408" y="1271016"/>
                </a:cubicBezTo>
                <a:cubicBezTo>
                  <a:pt x="2369820" y="1376172"/>
                  <a:pt x="2581656" y="1467612"/>
                  <a:pt x="2944368" y="1572768"/>
                </a:cubicBezTo>
                <a:cubicBezTo>
                  <a:pt x="3307080" y="1677924"/>
                  <a:pt x="3915156" y="1824228"/>
                  <a:pt x="4297680" y="1901952"/>
                </a:cubicBezTo>
                <a:cubicBezTo>
                  <a:pt x="4680204" y="1979676"/>
                  <a:pt x="4959858" y="2009394"/>
                  <a:pt x="5239512" y="2039112"/>
                </a:cubicBezTo>
              </a:path>
            </a:pathLst>
          </a:custGeom>
          <a:noFill/>
          <a:ln w="508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33C3DC0-BCFD-1D4A-BB1D-7F2457FBB944}"/>
                  </a:ext>
                </a:extLst>
              </p:cNvPr>
              <p:cNvSpPr txBox="1"/>
              <p:nvPr/>
            </p:nvSpPr>
            <p:spPr>
              <a:xfrm>
                <a:off x="4268039" y="2826669"/>
                <a:ext cx="4266361" cy="4499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𝐿𝑎𝑟𝑔𝑒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𝑆𝑝𝑎𝑐𝑒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𝐿𝑖𝑚𝑖𝑡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33C3DC0-BCFD-1D4A-BB1D-7F2457FBB9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039" y="2826669"/>
                <a:ext cx="4266361" cy="4499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1D35FF5-472C-51DB-273C-9411A0E45476}"/>
                  </a:ext>
                </a:extLst>
              </p:cNvPr>
              <p:cNvSpPr txBox="1"/>
              <p:nvPr/>
            </p:nvSpPr>
            <p:spPr>
              <a:xfrm>
                <a:off x="533400" y="4724400"/>
                <a:ext cx="7924800" cy="19520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The order-of-magnitude statement </a:t>
                </a:r>
                <a:r>
                  <a:rPr lang="en-US" i="1" dirty="0" err="1"/>
                  <a:t>q”</a:t>
                </a:r>
                <a:r>
                  <a:rPr lang="en-US" i="1" baseline="-25000" dirty="0" err="1"/>
                  <a:t>a</a:t>
                </a:r>
                <a:r>
                  <a:rPr lang="en-US" i="1" dirty="0"/>
                  <a:t> ∼ </a:t>
                </a:r>
                <a:r>
                  <a:rPr lang="en-US" i="1" dirty="0" err="1"/>
                  <a:t>q”</a:t>
                </a:r>
                <a:r>
                  <a:rPr lang="en-US" i="1" baseline="-25000" dirty="0" err="1"/>
                  <a:t>b</a:t>
                </a:r>
                <a:r>
                  <a:rPr lang="en-US" dirty="0"/>
                  <a:t> yields the optimal spacing: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2.73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b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𝑊ℎ𝑒𝑟𝑒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𝜇𝛼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is the dimensionless pressure drop termed as the Bejan number.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1D35FF5-472C-51DB-273C-9411A0E454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724400"/>
                <a:ext cx="7924800" cy="1952009"/>
              </a:xfrm>
              <a:prstGeom prst="rect">
                <a:avLst/>
              </a:prstGeom>
              <a:blipFill>
                <a:blip r:embed="rId7"/>
                <a:stretch>
                  <a:fillRect l="-1231" t="-2813" r="-1846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C2D3402-7EBA-0D7E-CC38-3B97502414EE}"/>
              </a:ext>
            </a:extLst>
          </p:cNvPr>
          <p:cNvSpPr/>
          <p:nvPr/>
        </p:nvSpPr>
        <p:spPr bwMode="auto">
          <a:xfrm>
            <a:off x="2307336" y="3429000"/>
            <a:ext cx="4093464" cy="848647"/>
          </a:xfrm>
          <a:custGeom>
            <a:avLst/>
            <a:gdLst>
              <a:gd name="csX0" fmla="*/ 0 w 4169664"/>
              <a:gd name="csY0" fmla="*/ 848647 h 848647"/>
              <a:gd name="csX1" fmla="*/ 320040 w 4169664"/>
              <a:gd name="csY1" fmla="*/ 720631 h 848647"/>
              <a:gd name="csX2" fmla="*/ 530352 w 4169664"/>
              <a:gd name="csY2" fmla="*/ 601759 h 848647"/>
              <a:gd name="csX3" fmla="*/ 713232 w 4169664"/>
              <a:gd name="csY3" fmla="*/ 492031 h 848647"/>
              <a:gd name="csX4" fmla="*/ 941832 w 4169664"/>
              <a:gd name="csY4" fmla="*/ 336583 h 848647"/>
              <a:gd name="csX5" fmla="*/ 1179576 w 4169664"/>
              <a:gd name="csY5" fmla="*/ 217711 h 848647"/>
              <a:gd name="csX6" fmla="*/ 1600200 w 4169664"/>
              <a:gd name="csY6" fmla="*/ 25687 h 848647"/>
              <a:gd name="csX7" fmla="*/ 1600200 w 4169664"/>
              <a:gd name="csY7" fmla="*/ 25687 h 848647"/>
              <a:gd name="csX8" fmla="*/ 1901952 w 4169664"/>
              <a:gd name="csY8" fmla="*/ 16543 h 848647"/>
              <a:gd name="csX9" fmla="*/ 2340864 w 4169664"/>
              <a:gd name="csY9" fmla="*/ 7399 h 848647"/>
              <a:gd name="csX10" fmla="*/ 2688336 w 4169664"/>
              <a:gd name="csY10" fmla="*/ 135415 h 848647"/>
              <a:gd name="csX11" fmla="*/ 3163824 w 4169664"/>
              <a:gd name="csY11" fmla="*/ 263431 h 848647"/>
              <a:gd name="csX12" fmla="*/ 3694176 w 4169664"/>
              <a:gd name="csY12" fmla="*/ 400591 h 848647"/>
              <a:gd name="csX13" fmla="*/ 4169664 w 4169664"/>
              <a:gd name="csY13" fmla="*/ 537751 h 8486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169664" h="848647">
                <a:moveTo>
                  <a:pt x="0" y="848647"/>
                </a:moveTo>
                <a:cubicBezTo>
                  <a:pt x="115824" y="805213"/>
                  <a:pt x="231648" y="761779"/>
                  <a:pt x="320040" y="720631"/>
                </a:cubicBezTo>
                <a:cubicBezTo>
                  <a:pt x="408432" y="679483"/>
                  <a:pt x="464820" y="639859"/>
                  <a:pt x="530352" y="601759"/>
                </a:cubicBezTo>
                <a:cubicBezTo>
                  <a:pt x="595884" y="563659"/>
                  <a:pt x="644652" y="536227"/>
                  <a:pt x="713232" y="492031"/>
                </a:cubicBezTo>
                <a:cubicBezTo>
                  <a:pt x="781812" y="447835"/>
                  <a:pt x="864108" y="382303"/>
                  <a:pt x="941832" y="336583"/>
                </a:cubicBezTo>
                <a:cubicBezTo>
                  <a:pt x="1019556" y="290863"/>
                  <a:pt x="1069848" y="269527"/>
                  <a:pt x="1179576" y="217711"/>
                </a:cubicBezTo>
                <a:cubicBezTo>
                  <a:pt x="1289304" y="165895"/>
                  <a:pt x="1600200" y="25687"/>
                  <a:pt x="1600200" y="25687"/>
                </a:cubicBezTo>
                <a:lnTo>
                  <a:pt x="1600200" y="25687"/>
                </a:lnTo>
                <a:lnTo>
                  <a:pt x="1901952" y="16543"/>
                </a:lnTo>
                <a:cubicBezTo>
                  <a:pt x="2025396" y="13495"/>
                  <a:pt x="2209800" y="-12413"/>
                  <a:pt x="2340864" y="7399"/>
                </a:cubicBezTo>
                <a:cubicBezTo>
                  <a:pt x="2471928" y="27211"/>
                  <a:pt x="2551176" y="92743"/>
                  <a:pt x="2688336" y="135415"/>
                </a:cubicBezTo>
                <a:cubicBezTo>
                  <a:pt x="2825496" y="178087"/>
                  <a:pt x="3163824" y="263431"/>
                  <a:pt x="3163824" y="263431"/>
                </a:cubicBezTo>
                <a:lnTo>
                  <a:pt x="3694176" y="400591"/>
                </a:lnTo>
                <a:cubicBezTo>
                  <a:pt x="3861816" y="446311"/>
                  <a:pt x="4015740" y="492031"/>
                  <a:pt x="4169664" y="537751"/>
                </a:cubicBezTo>
              </a:path>
            </a:pathLst>
          </a:custGeom>
          <a:noFill/>
          <a:ln w="476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45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070EE-D0C7-97FB-B7CA-27AC3A5AA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3B0C0401-BA2F-BA9B-2324-A4216471FEC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0ABE158-C72C-2C2C-27BB-8AFCA3CF3D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A72F1EA-36F8-A7AA-6FE8-0814C6D22D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450FBDA-1E9A-DEFC-ECF8-66BA33948A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BC52F8A-BAD9-9D61-4DCC-02BE24C1A6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C5BD7473-DC92-6315-8B91-2FF4BC43B5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524FE1A-9C65-0B11-306D-10C7D38D72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39C8418-10B4-2A88-4B48-3B0A612464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274AB55-AF08-6390-355A-654D7DE58F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3D9C636-1367-CA24-FC3F-B092A218D0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971F151-3F70-B029-EF09-E8088EF5C8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DE813F5-835B-546B-95F5-94F2E84AAD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E89D8EC-9671-5546-BF3B-976675A337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4BC61E0-6C5F-599B-4EED-FDAAD18E56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9B06993-A2AB-C8C5-0BAE-5521CCAE55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F41F6C9-6DA0-0DA8-B7E8-3EB13634FC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BD6DB4C-4477-4D88-B3B7-D6D9D6BFC1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745F7223-AFFC-701B-B1FC-92F7DC514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57069"/>
            <a:ext cx="7772400" cy="633531"/>
          </a:xfrm>
        </p:spPr>
        <p:txBody>
          <a:bodyPr/>
          <a:lstStyle/>
          <a:p>
            <a:r>
              <a:rPr lang="en-US" sz="2800" dirty="0"/>
              <a:t>Optimal Spacing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573E37E-79F1-1F04-B849-81E968BCD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295399"/>
            <a:ext cx="8626475" cy="5205531"/>
          </a:xfrm>
        </p:spPr>
        <p:txBody>
          <a:bodyPr/>
          <a:lstStyle/>
          <a:p>
            <a:r>
              <a:rPr lang="en-US" sz="2400" dirty="0"/>
              <a:t>The role of this dimensionless group in forced convection is discussed agrees very well with the more exact result obtained by locating the maximum of the actual </a:t>
            </a:r>
            <a:r>
              <a:rPr lang="en-US" sz="2400" i="1" dirty="0"/>
              <a:t>q”(D)</a:t>
            </a:r>
            <a:r>
              <a:rPr lang="en-US" sz="2400" dirty="0"/>
              <a:t>. </a:t>
            </a:r>
          </a:p>
          <a:p>
            <a:r>
              <a:rPr lang="en-US" sz="2400" dirty="0"/>
              <a:t>Showed numerically that in the </a:t>
            </a:r>
            <a:r>
              <a:rPr lang="en-US" sz="2400" dirty="0" err="1"/>
              <a:t>Pr</a:t>
            </a:r>
            <a:r>
              <a:rPr lang="en-US" sz="2400" dirty="0"/>
              <a:t> range 0.7–103, the optimal spacing is correlated by an expression in which the coefficient 2.73 is replaced by 3.05. </a:t>
            </a:r>
          </a:p>
          <a:p>
            <a:r>
              <a:rPr lang="en-US" sz="2400" dirty="0"/>
              <a:t>The existence of the optimal spacing was also confirmed by experiments with microchannels.</a:t>
            </a:r>
          </a:p>
          <a:p>
            <a:r>
              <a:rPr lang="en-US" sz="2400" dirty="0"/>
              <a:t>The numerical maximization  of the actual </a:t>
            </a:r>
            <a:r>
              <a:rPr lang="en-US" sz="2400" i="1" dirty="0"/>
              <a:t>q”(D)</a:t>
            </a:r>
            <a:r>
              <a:rPr lang="en-US" sz="2400" dirty="0"/>
              <a:t> relation demonstrated that in the entire range 0.7 &lt; </a:t>
            </a:r>
            <a:r>
              <a:rPr lang="en-US" sz="2400" dirty="0" err="1"/>
              <a:t>Pr</a:t>
            </a:r>
            <a:r>
              <a:rPr lang="en-US" sz="2400" dirty="0"/>
              <a:t> &lt; 103, the dimensionless length </a:t>
            </a:r>
            <a:r>
              <a:rPr lang="en-US" sz="2400" i="1" dirty="0"/>
              <a:t>x* = (L/Dh)/(</a:t>
            </a:r>
            <a:r>
              <a:rPr lang="en-US" sz="2400" i="1" dirty="0" err="1"/>
              <a:t>UDh</a:t>
            </a:r>
            <a:r>
              <a:rPr lang="en-US" sz="2400" i="1" dirty="0"/>
              <a:t>/α) </a:t>
            </a:r>
            <a:r>
              <a:rPr lang="en-US" sz="2400" dirty="0"/>
              <a:t>was consistently equal to 0.04 when </a:t>
            </a:r>
            <a:r>
              <a:rPr lang="en-US" sz="2400" i="1" dirty="0"/>
              <a:t>D = </a:t>
            </a:r>
            <a:r>
              <a:rPr lang="en-US" sz="2400" i="1" dirty="0" err="1"/>
              <a:t>D</a:t>
            </a:r>
            <a:r>
              <a:rPr lang="en-US" sz="2400" i="1" baseline="-25000" dirty="0" err="1"/>
              <a:t>opt</a:t>
            </a:r>
            <a:r>
              <a:rPr 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3244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ABDC3-0AA6-540C-8988-428E97EC7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51A44EBA-BF87-191C-C8F1-73DD5D86AA0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7245826-2196-1E16-614B-77B186304F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C5810A0-3970-402D-9A75-600A3AEBDF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2DB2C1F-5565-DC71-F735-F1CA8ED5FB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0B4C1F2-2599-D06E-4843-EACE5EDD30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E32467E-135C-D7F5-08AF-12E0E6196B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7B9683A-1DE4-4369-E28A-77F93730E8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1E36E9A4-2271-8591-4936-2231372AFC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8793A92-28A1-007A-5644-41EE688126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574E4BD-6712-6DE9-048C-FCA84AAC2F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EFBC1FE-25A2-72EE-835B-6B30E07323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28A716F-EAB3-FDB2-4883-5AEC33EAB8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10CD377-4D54-C8A7-A2C0-164ED3F301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62E79C7-6973-2185-80B2-8A58B4D3ED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71927D8-ABEB-2DD6-FF2F-D25097E6FD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C0F30BF-6E90-08E9-DD01-F058F32237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D321E9B-E449-7B3D-188C-FB4F829B28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E612789A-FF23-5B25-90B0-CE96C2049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57069"/>
            <a:ext cx="7772400" cy="633531"/>
          </a:xfrm>
        </p:spPr>
        <p:txBody>
          <a:bodyPr/>
          <a:lstStyle/>
          <a:p>
            <a:r>
              <a:rPr lang="en-US" sz="2800" dirty="0"/>
              <a:t>Optimal Spacing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2C34B5C2-1F85-DA80-C8FB-AB7DEFE16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143000"/>
            <a:ext cx="8626475" cy="5536438"/>
          </a:xfrm>
        </p:spPr>
        <p:txBody>
          <a:bodyPr/>
          <a:lstStyle/>
          <a:p>
            <a:r>
              <a:rPr lang="en-US" sz="2400" dirty="0"/>
              <a:t>This means that the optimal board-to-board spacing must be such that the board length is of the same order of magnitude as the thermal entrance length of the parallel-plate channel. </a:t>
            </a:r>
          </a:p>
          <a:p>
            <a:r>
              <a:rPr lang="en-US" sz="2400" dirty="0"/>
              <a:t>This feature is the key to the design of compact heat exchanger structures with maximal heat transfer rate density.</a:t>
            </a:r>
          </a:p>
          <a:p>
            <a:r>
              <a:rPr lang="en-US" sz="2400" dirty="0"/>
              <a:t>This idea has been taken to higher performance levels in two ways, </a:t>
            </a:r>
          </a:p>
          <a:p>
            <a:r>
              <a:rPr lang="en-US" sz="2400" dirty="0"/>
              <a:t>by optimally shaping the channel with optimized spacing (i.e., by fitting the duct to the convective flow ) and </a:t>
            </a:r>
          </a:p>
          <a:p>
            <a:r>
              <a:rPr lang="en-US" sz="2400" dirty="0"/>
              <a:t>by packing a series of smaller plates and channels in the entrance regions of the stack. </a:t>
            </a:r>
          </a:p>
          <a:p>
            <a:r>
              <a:rPr lang="en-US" sz="2400" dirty="0"/>
              <a:t>The latter is a generally valid strategy for achieving maximal heat transfer density by constructing a flow structure with multiple length scales. </a:t>
            </a:r>
          </a:p>
        </p:txBody>
      </p:sp>
    </p:spTree>
    <p:extLst>
      <p:ext uri="{BB962C8B-B14F-4D97-AF65-F5344CB8AC3E}">
        <p14:creationId xmlns:p14="http://schemas.microsoft.com/office/powerpoint/2010/main" val="359272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E5CCF-99E8-AE1E-AACF-A8D238330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658E8F9C-CCA1-BA0A-F29D-A47370FBCC6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56FF8E6-BC4F-190E-7A89-055D6C3DF0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A847891B-BBAD-BC3F-171D-86804ED750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8421136-E95C-463F-9A5B-6948BEC8F3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2B2C2B3-1417-4D1D-A696-C54F5ED1D5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7331DA4-68B3-6139-D210-A2F430AD9F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1A80690-57D6-3B2A-72AE-AFC2A8DC63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797AA42-882F-09FD-C267-E994974214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0E01A5A-1F84-7751-8D08-06479549DF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E49AB51D-EB02-2C14-A2B2-53CD074DD1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9920A4EF-AB4A-7ED8-C893-27D58B90BC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D020000-0632-7662-75FA-94089C4E47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65F04DA-C8DC-93EB-668B-3A177C47CD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4B824F1-B3AC-5CC4-371A-7EE3757569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BFD0C13-1278-BF75-4F16-422A6C0921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A9CF736-402C-11EB-AE2E-8684140888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F33E1A2-1893-2320-EA74-C4CEF2AB9F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8AD474C6-6A8D-EAD6-E47E-C2A667912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264" y="204669"/>
            <a:ext cx="7772400" cy="1143000"/>
          </a:xfrm>
        </p:spPr>
        <p:txBody>
          <a:bodyPr/>
          <a:lstStyle/>
          <a:p>
            <a:r>
              <a:rPr lang="en-US" sz="2800" dirty="0"/>
              <a:t>Optimal Spacing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F5DB4D1A-515F-1360-AF4D-9F704F0720F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The order of magnitude of the maximum package heat transfer rate that corresponds to </a:t>
                </a:r>
                <a:r>
                  <a:rPr lang="en-US" sz="2400" i="1" dirty="0"/>
                  <a:t>D= </a:t>
                </a:r>
                <a:r>
                  <a:rPr lang="en-US" sz="2400" i="1" dirty="0" err="1"/>
                  <a:t>D</a:t>
                </a:r>
                <a:r>
                  <a:rPr lang="en-US" sz="2400" i="1" baseline="-25000" dirty="0" err="1"/>
                  <a:t>opt</a:t>
                </a:r>
                <a:r>
                  <a:rPr lang="en-US" sz="2400" dirty="0"/>
                  <a:t> is obtained by combining </a:t>
                </a:r>
                <a:r>
                  <a:rPr lang="en-US" sz="2400" dirty="0" err="1"/>
                  <a:t>eqs</a:t>
                </a:r>
                <a:r>
                  <a:rPr lang="en-US" sz="2400" dirty="0"/>
                  <a:t>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≲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0.62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𝑃𝑟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inequality sign is a reminder that the actual </a:t>
                </a:r>
                <a:r>
                  <a:rPr lang="en-US" sz="2400" i="1" dirty="0" err="1"/>
                  <a:t>q”</a:t>
                </a:r>
                <a:r>
                  <a:rPr lang="en-US" sz="2400" i="1" baseline="-25000" dirty="0" err="1"/>
                  <a:t>maximum</a:t>
                </a:r>
                <a:r>
                  <a:rPr lang="en-US" sz="2400" dirty="0"/>
                  <a:t> is lower than the </a:t>
                </a:r>
                <a:r>
                  <a:rPr lang="en-US" sz="2400" i="1" dirty="0"/>
                  <a:t>q” </a:t>
                </a:r>
                <a:r>
                  <a:rPr lang="en-US" sz="2400" dirty="0"/>
                  <a:t>value obtained by intersecting asymptotes.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F5DB4D1A-515F-1360-AF4D-9F704F0720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98" t="-1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350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6140C-6761-9C00-2773-ED02A3C9B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0E525-F250-AD5B-03BB-36C6A2F982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76201"/>
            <a:ext cx="6313488" cy="1066800"/>
          </a:xfrm>
        </p:spPr>
        <p:txBody>
          <a:bodyPr/>
          <a:lstStyle/>
          <a:p>
            <a:r>
              <a:rPr lang="en-IN" sz="2800" dirty="0"/>
              <a:t>Forced Convection Cooling System of PCB Array : Test Rig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7353A99-E525-E0F2-9A36-AAF5E3E14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104734"/>
            <a:ext cx="8392904" cy="460086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1F458C8-B26F-3C78-8515-48B98D602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812" y="1219200"/>
            <a:ext cx="5804871" cy="2767013"/>
          </a:xfrm>
          <a:prstGeom prst="rect">
            <a:avLst/>
          </a:prstGeom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16DD511C-712D-6EF1-EDD7-2639783AC21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5304FBFC-0FA9-F2A3-6BB7-A6C17F9E3D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>
                <a:extLst>
                  <a:ext uri="{FF2B5EF4-FFF2-40B4-BE49-F238E27FC236}">
                    <a16:creationId xmlns:a16="http://schemas.microsoft.com/office/drawing/2014/main" id="{5A41EB4C-4953-246A-5A54-671C5498A2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>
                  <a:extLst>
                    <a:ext uri="{FF2B5EF4-FFF2-40B4-BE49-F238E27FC236}">
                      <a16:creationId xmlns:a16="http://schemas.microsoft.com/office/drawing/2014/main" id="{D900137F-BD7C-6994-FEF5-F4EA9997E8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>
                    <a:extLst>
                      <a:ext uri="{FF2B5EF4-FFF2-40B4-BE49-F238E27FC236}">
                        <a16:creationId xmlns:a16="http://schemas.microsoft.com/office/drawing/2014/main" id="{5320D0AD-E46E-1B6D-49B8-08503B9812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>
                    <a:extLst>
                      <a:ext uri="{FF2B5EF4-FFF2-40B4-BE49-F238E27FC236}">
                        <a16:creationId xmlns:a16="http://schemas.microsoft.com/office/drawing/2014/main" id="{378B5B5A-8256-1E51-BEDF-CE7CB81F29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>
                  <a:extLst>
                    <a:ext uri="{FF2B5EF4-FFF2-40B4-BE49-F238E27FC236}">
                      <a16:creationId xmlns:a16="http://schemas.microsoft.com/office/drawing/2014/main" id="{B314FF9F-DDC1-2A14-799D-3B7A69B6F7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>
                    <a:extLst>
                      <a:ext uri="{FF2B5EF4-FFF2-40B4-BE49-F238E27FC236}">
                        <a16:creationId xmlns:a16="http://schemas.microsoft.com/office/drawing/2014/main" id="{3590E17D-E79A-C9B0-EB88-FCDA878EE1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>
                    <a:extLst>
                      <a:ext uri="{FF2B5EF4-FFF2-40B4-BE49-F238E27FC236}">
                        <a16:creationId xmlns:a16="http://schemas.microsoft.com/office/drawing/2014/main" id="{6CDCE552-FB39-1685-CAF4-C1C0E701CE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>
                  <a:extLst>
                    <a:ext uri="{FF2B5EF4-FFF2-40B4-BE49-F238E27FC236}">
                      <a16:creationId xmlns:a16="http://schemas.microsoft.com/office/drawing/2014/main" id="{B1E24ADB-B27B-2563-B3D5-89100E68D7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>
                    <a:extLst>
                      <a:ext uri="{FF2B5EF4-FFF2-40B4-BE49-F238E27FC236}">
                        <a16:creationId xmlns:a16="http://schemas.microsoft.com/office/drawing/2014/main" id="{1AD825F0-F21E-BF62-8A07-84723137BC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>
                    <a:extLst>
                      <a:ext uri="{FF2B5EF4-FFF2-40B4-BE49-F238E27FC236}">
                        <a16:creationId xmlns:a16="http://schemas.microsoft.com/office/drawing/2014/main" id="{E60D0DE0-E5CF-5EAF-13B2-6BB0CC186E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F8C88949-1C0D-2211-4D3B-659C22EC03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9D65143E-DFD8-2A5E-1884-39898D4BB0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B59CD53D-5235-D7E1-5297-79E87967B9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951178C-278E-0CCC-0B86-DEBD8322E4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6575A39-03C2-E693-8985-BA3F53CE6B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0992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7E1EA-7403-C7F6-3CF2-B71337005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IN" sz="2800" dirty="0"/>
              <a:t>Forced Convection Cooling System of PCB Array : Test Results</a:t>
            </a:r>
            <a:endParaRPr lang="en-US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03485A-2F3F-2F73-6FE7-37728534FD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269855"/>
            <a:ext cx="8001000" cy="5345258"/>
          </a:xfrm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357C67A1-2130-509F-8F18-7D9FC3CD625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2E877642-2069-0F25-B810-A68E051E81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17083ADA-F8D2-B166-5DFE-492943A934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01A2B084-8D61-9F6E-C963-07FE7E1951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418B0647-9B4C-DB99-8906-548E5E92AD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E870EAB1-29AE-4C3F-65D9-B214ECE4BD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7AC46F70-D97D-5A2D-09A7-01BB249FAE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3C661C37-E20F-7703-C41A-7DA934E8DC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BB074437-C36E-8CCB-A854-622F1CEF40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092FB1C1-7F9B-78E3-5FD0-E046C7C9B4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33E0B93E-20D6-4872-5CD1-FD8F096E46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F799856F-01DE-5B4E-EA16-BE21C5D6C0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C2A83B02-AEFE-467C-4E08-3EE0288296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06B54ACC-7A78-F6F6-0B12-43F85F1D4E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F6A09F7F-7DC8-ABDE-7CF7-7318922E37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FCBBBFB-6DF2-D43A-0118-06AFD1DBD6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8554FF3-0659-010C-82AB-ACC0F5CE0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90027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07459-170A-AE19-4F85-399B5AAB8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3928B-FA87-F676-C60C-E43ED98CE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76201"/>
            <a:ext cx="6313488" cy="1066800"/>
          </a:xfrm>
        </p:spPr>
        <p:txBody>
          <a:bodyPr/>
          <a:lstStyle/>
          <a:p>
            <a:r>
              <a:rPr lang="en-IN" sz="2800" dirty="0"/>
              <a:t>Forced Convection Cooling System of PCB Array : Test Results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461881B-A2E2-A937-B4F7-166006874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969" y="1248105"/>
            <a:ext cx="6991909" cy="5063837"/>
          </a:xfrm>
          <a:prstGeom prst="rect">
            <a:avLst/>
          </a:prstGeom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F30C061F-68F8-CD6D-D9F1-0D4FBA68262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275D8CA-AF89-CE9D-46E1-D8EA853EDE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402F88CA-B17C-208F-FFC5-9C1FAA7B84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5572012F-C996-B42D-993B-0BC3299501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8167CEAA-512D-C699-D029-D471A4E487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2C4A24A4-CD9E-F692-022B-64E96BE4DD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D32869FA-808A-A78F-A1BF-66ED6578F1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9F840B3B-DA9F-C442-8C7E-20A42CB353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4686EF60-6A4D-134D-DAB2-8056E830D5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15D2296B-A7FD-F319-33AF-509CAE70CA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02C2634D-F4B6-FBCE-EFAC-71AD523E84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41A6C662-3FA3-B1ED-4585-BF14EBA3EC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A6F73D13-0D35-86B7-611B-7C97216682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725B01D6-E619-51F6-837F-0914D6212C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122AFDF5-1262-8AE1-6546-F8BC88BEB6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65A5440-71F3-CF84-68F5-38353D17AE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93FDA2E-D743-1141-8CE2-F336ABDCBC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785772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4EF91-C9B5-EA5D-5202-A43FC53D8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CE12B-0F2D-4A80-9B6E-EF5791FF82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76201"/>
            <a:ext cx="6313488" cy="1066800"/>
          </a:xfrm>
        </p:spPr>
        <p:txBody>
          <a:bodyPr/>
          <a:lstStyle/>
          <a:p>
            <a:r>
              <a:rPr lang="en-IN" sz="2800" dirty="0"/>
              <a:t>Principle of Similarity for PCB </a:t>
            </a:r>
            <a:r>
              <a:rPr lang="en-IN" sz="2800" dirty="0" err="1"/>
              <a:t>Araay</a:t>
            </a:r>
            <a:endParaRPr lang="en-IN" sz="28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DE501B6-8682-833E-EEE3-0A834CEFB4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6000" contrast="4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400" y="1447800"/>
            <a:ext cx="7924800" cy="4710112"/>
          </a:xfrm>
          <a:prstGeom prst="rect">
            <a:avLst/>
          </a:prstGeom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AFE98C9D-6B37-F5F6-E405-6505352971A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280E58A5-2192-E1E5-82C9-B18929DE95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8F0FAA81-D9E8-300A-6146-E702A5A869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E1F702AB-C5AD-2B23-B7F6-BE9267B417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615818BA-D763-B1A1-69E5-5FECFBF480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ADC36493-6FF3-C53C-6A75-14ECDE4BB2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6A1337D4-7B4D-70F0-A0E0-96F6BD03EC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472495AB-75FB-4299-40F4-206B611677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DEE40AE8-F315-CD34-0CD3-5454652860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162CD21F-2D8E-0516-675E-2309EB3336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997FC119-409E-8049-6AB0-CFF8811536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15B745B3-62A9-F3DE-D4E0-D57784320A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8568898D-D80B-9C2A-B32B-95D372746F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0B86E4A0-8D8D-640C-730A-1C2CA6DA48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A5F19E43-B707-8830-AD01-931C37DCF5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7498349-B17A-5DA1-D024-CFAADEEA2F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3B366FA-13E6-CB8A-57FC-7B0E7B1572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9706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08" name="AutoShape 8">
            <a:extLst>
              <a:ext uri="{FF2B5EF4-FFF2-40B4-BE49-F238E27FC236}">
                <a16:creationId xmlns:a16="http://schemas.microsoft.com/office/drawing/2014/main" id="{765273C5-78DE-983E-57B7-7AB2782198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1663" y="144780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40006" name="Rectangle 6">
            <a:extLst>
              <a:ext uri="{FF2B5EF4-FFF2-40B4-BE49-F238E27FC236}">
                <a16:creationId xmlns:a16="http://schemas.microsoft.com/office/drawing/2014/main" id="{B0E8A687-CFE9-E4E7-6EE5-4CEA63E6C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04800"/>
            <a:ext cx="640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Arial" panose="020B0604020202020204" pitchFamily="34" charset="0"/>
              </a:rPr>
              <a:t>Closure</a:t>
            </a:r>
            <a:endParaRPr lang="en-US" alt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40004" name="Rectangle 4">
            <a:extLst>
              <a:ext uri="{FF2B5EF4-FFF2-40B4-BE49-F238E27FC236}">
                <a16:creationId xmlns:a16="http://schemas.microsoft.com/office/drawing/2014/main" id="{44269302-9945-57E6-6F39-B0063365A8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819" y="1227137"/>
            <a:ext cx="8237537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buClr>
                <a:schemeClr val="tx2"/>
              </a:buClr>
              <a:buFont typeface="Wingdings" panose="05000000000000000000" pitchFamily="2" charset="2"/>
              <a:buChar char="w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Analytical studies are tricky because of lack of geometric similarity (have to depend on experimental and numerical input) 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  <a:p>
            <a:pPr eaLnBrk="0" hangingPunct="0">
              <a:buClr>
                <a:schemeClr val="tx2"/>
              </a:buClr>
              <a:buFont typeface="Wingdings" panose="05000000000000000000" pitchFamily="2" charset="2"/>
              <a:buChar char="w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Entrance effects are substantial and cannot be neglected 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  <a:p>
            <a:pPr eaLnBrk="0" hangingPunct="0">
              <a:buClr>
                <a:schemeClr val="tx2"/>
              </a:buClr>
              <a:buFont typeface="Wingdings" panose="05000000000000000000" pitchFamily="2" charset="2"/>
              <a:buChar char="w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Need to be careful in interpreting data and using the appropriate heat transfer coefficient 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  <a:p>
            <a:pPr eaLnBrk="0" hangingPunct="0">
              <a:buClr>
                <a:schemeClr val="tx2"/>
              </a:buClr>
              <a:buFont typeface="Wingdings" panose="05000000000000000000" pitchFamily="2" charset="2"/>
              <a:buChar char="w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Package length scale is the most representative dimension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  <a:p>
            <a:pPr eaLnBrk="0" hangingPunct="0">
              <a:buClr>
                <a:schemeClr val="tx2"/>
              </a:buClr>
              <a:buFont typeface="Wingdings" panose="05000000000000000000" pitchFamily="2" charset="2"/>
              <a:buChar char="w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Substrate conduction plays an important part 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  <a:p>
            <a:pPr eaLnBrk="0" hangingPunct="0">
              <a:lnSpc>
                <a:spcPct val="70000"/>
              </a:lnSpc>
              <a:spcAft>
                <a:spcPct val="30000"/>
              </a:spcAft>
              <a:buClr>
                <a:schemeClr val="tx2"/>
              </a:buClr>
              <a:buFont typeface="Wingdings" panose="05000000000000000000" pitchFamily="2" charset="2"/>
              <a:buChar char="w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Several enhancement techniques can be successfully applied</a:t>
            </a:r>
            <a:endParaRPr lang="en-US" altLang="en-US" sz="2400" dirty="0">
              <a:latin typeface="+mn-lt"/>
            </a:endParaRP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E9247240-D67E-9BE9-8764-7FC6FFE7E47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F45CC538-1B73-3A46-E97D-F3B24901EA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14D91434-3A2B-9E19-2A59-8CFD554C91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2A1C4F46-DFCB-B5FD-035C-3F9418A312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32F4EA2C-DB91-DC05-2D87-88D2C0F468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FDACCE95-3D9E-9AE8-BFF5-1766072294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1D1A53D-048F-18C1-ED97-5FA1C92B54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39F4E928-35EF-3312-DD2D-6F16AA909C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A93EA6D6-76B8-0D53-1FDF-C286970E68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5588E5DB-89A7-927A-8728-F0FA19EABC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E107DB4B-9A66-C096-1F66-E2BBF8CBE7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8A8D68E9-F3DE-77A7-54FF-F7CBF879CF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8066B9A9-C50D-C84D-669B-B591A21D0E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B3588AB7-1001-432B-35AD-8BFD6EBE0C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FECF38E1-5902-59B6-7BED-D57B8A145B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2F3B8CB6-7E5C-29DF-BA9D-C400BC8635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96906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982BF-9C3B-A4B7-D117-A3B445D71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6324600" cy="1143000"/>
          </a:xfrm>
        </p:spPr>
        <p:txBody>
          <a:bodyPr/>
          <a:lstStyle/>
          <a:p>
            <a:r>
              <a:rPr lang="en-US" sz="2800" dirty="0"/>
              <a:t>Forced Convection Cooling of Chips Using Air</a:t>
            </a:r>
            <a:endParaRPr lang="en-IN" sz="2800" dirty="0"/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5C84A539-C0FB-1750-AD2D-F56B38DB850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Rectangle 19458">
              <a:extLst>
                <a:ext uri="{FF2B5EF4-FFF2-40B4-BE49-F238E27FC236}">
                  <a16:creationId xmlns:a16="http://schemas.microsoft.com/office/drawing/2014/main" id="{71757874-F020-5C88-B328-414BC52E99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2904FE2A-AF33-0D7B-F6F5-3D97A3C5DA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EC8533D9-206B-5148-706A-DCEF52C46D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9">
                  <a:extLst>
                    <a:ext uri="{FF2B5EF4-FFF2-40B4-BE49-F238E27FC236}">
                      <a16:creationId xmlns:a16="http://schemas.microsoft.com/office/drawing/2014/main" id="{89BD0601-51A3-A47C-7E68-BA993E0F65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  <p:sp>
              <p:nvSpPr>
                <p:cNvPr id="21" name="Rectangle 10">
                  <a:extLst>
                    <a:ext uri="{FF2B5EF4-FFF2-40B4-BE49-F238E27FC236}">
                      <a16:creationId xmlns:a16="http://schemas.microsoft.com/office/drawing/2014/main" id="{85480305-9FEE-276D-F457-66AAD36DD2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</p:grpSp>
          <p:grpSp>
            <p:nvGrpSpPr>
              <p:cNvPr id="11" name="Group 11">
                <a:extLst>
                  <a:ext uri="{FF2B5EF4-FFF2-40B4-BE49-F238E27FC236}">
                    <a16:creationId xmlns:a16="http://schemas.microsoft.com/office/drawing/2014/main" id="{E41D3114-CB0F-BB9F-63BC-C03E26695F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2">
                  <a:extLst>
                    <a:ext uri="{FF2B5EF4-FFF2-40B4-BE49-F238E27FC236}">
                      <a16:creationId xmlns:a16="http://schemas.microsoft.com/office/drawing/2014/main" id="{D455B416-57B3-A863-35E0-F413840CB6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  <p:sp>
              <p:nvSpPr>
                <p:cNvPr id="19" name="Rectangle 13">
                  <a:extLst>
                    <a:ext uri="{FF2B5EF4-FFF2-40B4-BE49-F238E27FC236}">
                      <a16:creationId xmlns:a16="http://schemas.microsoft.com/office/drawing/2014/main" id="{71AE3A58-B4D2-2A8A-4373-AB619E5203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</p:grpSp>
          <p:grpSp>
            <p:nvGrpSpPr>
              <p:cNvPr id="12" name="Group 14">
                <a:extLst>
                  <a:ext uri="{FF2B5EF4-FFF2-40B4-BE49-F238E27FC236}">
                    <a16:creationId xmlns:a16="http://schemas.microsoft.com/office/drawing/2014/main" id="{B9BA55C9-9FA9-3FF2-4F02-5FAE6F3916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6">
                  <a:extLst>
                    <a:ext uri="{FF2B5EF4-FFF2-40B4-BE49-F238E27FC236}">
                      <a16:creationId xmlns:a16="http://schemas.microsoft.com/office/drawing/2014/main" id="{B667ED82-7F54-E198-3FA4-2FE1FEA5F8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  <p:sp>
              <p:nvSpPr>
                <p:cNvPr id="17" name="Rectangle 17">
                  <a:extLst>
                    <a:ext uri="{FF2B5EF4-FFF2-40B4-BE49-F238E27FC236}">
                      <a16:creationId xmlns:a16="http://schemas.microsoft.com/office/drawing/2014/main" id="{03FF1670-9C21-073A-844C-E9F61AC7D9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</p:grpSp>
          <p:grpSp>
            <p:nvGrpSpPr>
              <p:cNvPr id="13" name="Group 17">
                <a:extLst>
                  <a:ext uri="{FF2B5EF4-FFF2-40B4-BE49-F238E27FC236}">
                    <a16:creationId xmlns:a16="http://schemas.microsoft.com/office/drawing/2014/main" id="{EA0BF33E-400B-BEDF-9423-6092D5184C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8">
                  <a:extLst>
                    <a:ext uri="{FF2B5EF4-FFF2-40B4-BE49-F238E27FC236}">
                      <a16:creationId xmlns:a16="http://schemas.microsoft.com/office/drawing/2014/main" id="{D533AC75-E262-7139-C880-0C702D5E52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  <p:sp>
              <p:nvSpPr>
                <p:cNvPr id="15" name="Rectangle 19">
                  <a:extLst>
                    <a:ext uri="{FF2B5EF4-FFF2-40B4-BE49-F238E27FC236}">
                      <a16:creationId xmlns:a16="http://schemas.microsoft.com/office/drawing/2014/main" id="{C12D4617-B78B-8A3C-2D82-792550CBE1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</p:grp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BE0FFD1-3EE5-9283-D0F1-71F71C274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9EA06DA-A907-CACA-83F3-319B43A763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4313" y="1139296"/>
            <a:ext cx="8049915" cy="5277378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7862EC-A12F-3890-E694-6242660C41B2}"/>
              </a:ext>
            </a:extLst>
          </p:cNvPr>
          <p:cNvSpPr txBox="1"/>
          <p:nvPr/>
        </p:nvSpPr>
        <p:spPr>
          <a:xfrm>
            <a:off x="1447800" y="2971800"/>
            <a:ext cx="678180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2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High Power Chips have low surface to volume ratio </a:t>
            </a:r>
            <a:r>
              <a:rPr lang="en-US" sz="3200" dirty="0" err="1">
                <a:solidFill>
                  <a:schemeClr val="accent2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w.r.t.</a:t>
            </a:r>
            <a:r>
              <a:rPr lang="en-US" sz="3200" dirty="0">
                <a:solidFill>
                  <a:schemeClr val="accent2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 ideal requirement!?!?!?</a:t>
            </a:r>
          </a:p>
        </p:txBody>
      </p:sp>
    </p:spTree>
    <p:extLst>
      <p:ext uri="{BB962C8B-B14F-4D97-AF65-F5344CB8AC3E}">
        <p14:creationId xmlns:p14="http://schemas.microsoft.com/office/powerpoint/2010/main" val="4304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8460</TotalTime>
  <Words>1183</Words>
  <Application>Microsoft Office PowerPoint</Application>
  <PresentationFormat>On-screen Show (4:3)</PresentationFormat>
  <Paragraphs>99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STXingkai</vt:lpstr>
      <vt:lpstr>Calibri</vt:lpstr>
      <vt:lpstr>Cambria Math</vt:lpstr>
      <vt:lpstr>CommercialScript BT</vt:lpstr>
      <vt:lpstr>Tempus Sans ITC</vt:lpstr>
      <vt:lpstr>Times New Roman</vt:lpstr>
      <vt:lpstr>Viner Hand ITC</vt:lpstr>
      <vt:lpstr>Wingdings</vt:lpstr>
      <vt:lpstr>Blank Presentation</vt:lpstr>
      <vt:lpstr>Optimum Stacking of Printed Circuit Boards</vt:lpstr>
      <vt:lpstr>Stack of PCBs</vt:lpstr>
      <vt:lpstr>STACK OF PCBs</vt:lpstr>
      <vt:lpstr>Method of Solution</vt:lpstr>
      <vt:lpstr>Small Spacing Limit</vt:lpstr>
      <vt:lpstr>Small Spacing Limit</vt:lpstr>
      <vt:lpstr>Large Spacings Limit</vt:lpstr>
      <vt:lpstr>Large Spacings Limit</vt:lpstr>
      <vt:lpstr>Large Spacings Limit</vt:lpstr>
      <vt:lpstr>Intersection of Small &amp; Large Spacing Limits</vt:lpstr>
      <vt:lpstr>Intersection of Small &amp; Large Spacing Limits</vt:lpstr>
      <vt:lpstr>Optimal Spacing </vt:lpstr>
      <vt:lpstr>Optimal Spacing </vt:lpstr>
      <vt:lpstr>Optimal Spacing</vt:lpstr>
      <vt:lpstr>Forced Convection Cooling System of PCB Array : Test Rig</vt:lpstr>
      <vt:lpstr>Forced Convection Cooling System of PCB Array : Test Results</vt:lpstr>
      <vt:lpstr>Forced Convection Cooling System of PCB Array : Test Results</vt:lpstr>
      <vt:lpstr>Principle of Similarity for PCB Araay</vt:lpstr>
      <vt:lpstr>PowerPoint Presentation</vt:lpstr>
      <vt:lpstr>Forced Convection Cooling of Chips Using Air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719</cp:revision>
  <cp:lastPrinted>2002-07-26T02:11:33Z</cp:lastPrinted>
  <dcterms:created xsi:type="dcterms:W3CDTF">2002-07-26T01:39:54Z</dcterms:created>
  <dcterms:modified xsi:type="dcterms:W3CDTF">2026-09-15T02:03:48Z</dcterms:modified>
</cp:coreProperties>
</file>