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286" r:id="rId2"/>
    <p:sldId id="1518" r:id="rId3"/>
    <p:sldId id="1519" r:id="rId4"/>
    <p:sldId id="1558" r:id="rId5"/>
    <p:sldId id="1150" r:id="rId6"/>
    <p:sldId id="384" r:id="rId7"/>
    <p:sldId id="1152" r:id="rId8"/>
    <p:sldId id="1149" r:id="rId9"/>
    <p:sldId id="1151" r:id="rId10"/>
    <p:sldId id="1522" r:id="rId11"/>
    <p:sldId id="1507" r:id="rId12"/>
    <p:sldId id="1153" r:id="rId13"/>
    <p:sldId id="402" r:id="rId14"/>
    <p:sldId id="1491" r:id="rId15"/>
    <p:sldId id="1520" r:id="rId16"/>
    <p:sldId id="1499" r:id="rId17"/>
    <p:sldId id="1501" r:id="rId18"/>
    <p:sldId id="1502" r:id="rId19"/>
    <p:sldId id="1503" r:id="rId20"/>
    <p:sldId id="1504" r:id="rId21"/>
    <p:sldId id="1500" r:id="rId22"/>
    <p:sldId id="1521" r:id="rId23"/>
    <p:sldId id="1556" r:id="rId24"/>
    <p:sldId id="1557" r:id="rId25"/>
    <p:sldId id="1492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66FF"/>
    <a:srgbClr val="FF9900"/>
    <a:srgbClr val="000099"/>
    <a:srgbClr val="FF6600"/>
    <a:srgbClr val="99CCFF"/>
    <a:srgbClr val="777777"/>
    <a:srgbClr val="76863A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82475" autoAdjust="0"/>
  </p:normalViewPr>
  <p:slideViewPr>
    <p:cSldViewPr>
      <p:cViewPr varScale="1">
        <p:scale>
          <a:sx n="61" d="100"/>
          <a:sy n="61" d="100"/>
        </p:scale>
        <p:origin x="1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7T06:45:41.1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5364 15545 1649 0,'8'23'42'0,"-4"-6"-35"0,-1-1-2 0,1 3-3 0,-2-1 9 0,2-1-9 0,-2 3 0 16,1 0 0-16,1-1 10 0,-2 2-9 0,0-1 7 0,1 1-9 0,-2-4 2 0,-1-2 3 0,2-2-4 0,-1-2 6 0,1 0-5 0,-2-2 4 0,0 0 2 0,0-2 1 0,0-1-1 0,3-2 2 15,-3-4-2-15,0 0 3 0,0 0 4 0,0 0-7 16,0 0 11-16,0 0-8 0,0 0 14 15,0 0-5-15,0 0-2 0,0-11 0 0,2 2-10 0,0-2 3 16,-1-2-6-16,2-2 6 0,0-2-4 0,2-3 1 16,-2-2 0-16,3-2 1 0,-1 0-5 0,1 0 2 15,-1-2-3-15,-1 3 2 0,1-2-10 0,-1-2 1 0,0 3-3 0,1-1 2 16,-2 1 4-16,1 0-6 0,0-2 6 0,-2 2-5 16,0 0 8-16,1 2-7 0,-1 1-1 0,0 2-2 15,0-1 4-15,1 1-4 0,0 3 5 16,-1 2-4-16,1 2 0 0,-1 1-3 0,-2 1-2 0,0 3 1 15,0 7 5-15,0 0-9 0,0 0-3 0,0 0-1 16,0 0 7-16,0 0-2 0,0 9 11 0,-2-2-10 0,-2 6 4 16,2 4 8-16,0 0 0 0,0 4 3 0,1-1 2 0,1 1-1 15,0 1-1-15,0 1 0 0,3 0-9 0,-3 0 8 16,4 0-5-16,1-2 8 0,0-1 3 0,1-3-8 16,-1-2 7-16,0 0-6 0,0-1 8 0,3-3-4 15,-3 0 2-15,-1-3-3 0,4-1 6 16,-2 0-1-16,3-3-2 0,-2-4 1 0,-3 0-9 15,1 0-16-15,2 0-35 0,-2 0 4 0,4-1-121 16,-2-4-156-16</inkml:trace>
  <inkml:trace contextRef="#ctx0" brushRef="#br0" timeOffset="800.24">5159 15230 437 0,'0'-7'35'0,"2"1"5"0,-2 0 3 0,0 6 3 0,0 0 28 0,0 0-9 15,1 0 14-15,-1 0-15 0,0-1-10 0,1 0 9 16,11-6-11-16,-8 7 13 0,3 3-10 0,-7-3-21 16,9 5 1-16,-1 2-9 0,5 1-13 0,-5 0-5 0,-6-5-4 15,9 3 2-15,-8 4 7 0,3 1-15 0,3 7 8 0,-7 0-11 16,1 0 0-16,2 1 12 0,-3 0 3 0,4 0 5 16,-1 2 1-16,-3 0 3 0,3 0-9 0,0 0 7 0,-4 1-13 15,4-2 12-15,-2 0-7 0,-2 2 9 0,3-3-11 16,-1 2 3-16,-1-3 1 0,1 1-1 0,4 2-16 0,-2-2 18 15,3 3-12-15,-1-5 15 0,-4-1-5 0,3-1-2 16,-2-4 10-16,0 0-9 0,-1-3 3 0,2-1 2 16,-2-2 1-1,3-2 1-15,-4 3 3 0,1-4-4 0,0-1 0 16,-1-1 1-16,1-2 8 0,0 0-1 0,1-3 1 0,1-2 0 16,-2-1-5-16,1-4-5 0,-1-2 4 0,0-2-3 15,2 2-3-15,0-2-4 0,-2-3-8 0,-1 0 5 16,2-4 2-16,-1-1 4 0,2 2 1 0,-1-1-1 15,0-2-3-15,-2 1-8 0,0-3-1 0,-1-1-2 16,-1 1 3-16,1 1-2 0,-1 2 4 0,-1 1-5 16,0 0 7-16,-2 2-8 0,0-1-3 0,0 3 0 0,1 4 9 15,1 0-11-15,-3 5 8 0,2 3-12 0,0 1 12 0,-3 5-10 16,2-5-1-16,0 4-4 0,-1-3 3 16,0 2 0-16,1 2 3 0,0 1-3 0,0 4 9 0,1 2-10 15,0 0 7-15,1 4-9 0,-2-1 13 0,1 0 3 16,0 8 1-16,1-4 1 0,1 6 2 0,-4 0-9 15,4-2 0-15,0 5-2 0,-1-2 11 0,0 3-3 16,-1-1 9-16,2 0-10 0,0-1-13 0,2-1 19 16,-1 0-13-16,1-3 16 0,3-1 2 0,2-5-10 15,0 0 11-15,1-2-12 0,0-2 9 0,1 1-11 16,3-1-25-16,2-3 1 0,3 3-102 0,-2-4-179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customXml" Target="../ink/ink5.xml"/><Relationship Id="rId7" Type="http://schemas.openxmlformats.org/officeDocument/2006/relationships/customXml" Target="../ink/ink2.xml"/><Relationship Id="rId12" Type="http://schemas.openxmlformats.org/officeDocument/2006/relationships/image" Target="../media/image510.png"/><Relationship Id="rId17" Type="http://schemas.openxmlformats.org/officeDocument/2006/relationships/image" Target="../media/image1.png"/><Relationship Id="rId2" Type="http://schemas.openxmlformats.org/officeDocument/2006/relationships/customXml" Target="../ink/ink1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410.png"/><Relationship Id="rId9" Type="http://schemas.openxmlformats.org/officeDocument/2006/relationships/customXml" Target="../ink/ink3.xml"/><Relationship Id="rId14" Type="http://schemas.openxmlformats.org/officeDocument/2006/relationships/image" Target="../media/image6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png"/><Relationship Id="rId3" Type="http://schemas.openxmlformats.org/officeDocument/2006/relationships/image" Target="../media/image6.png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9.png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5" Type="http://schemas.openxmlformats.org/officeDocument/2006/relationships/customXml" Target="../ink/ink7.xml"/><Relationship Id="rId4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6.png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../media/image21.jpe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25.png"/><Relationship Id="rId1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1.png"/><Relationship Id="rId5" Type="http://schemas.openxmlformats.org/officeDocument/2006/relationships/image" Target="../media/image38.png"/><Relationship Id="rId4" Type="http://schemas.openxmlformats.org/officeDocument/2006/relationships/image" Target="../media/image39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6061" y="342791"/>
            <a:ext cx="7643539" cy="952609"/>
          </a:xfr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/>
          <a:p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IN" sz="2800" dirty="0"/>
              <a:t>Thermal Management thru Natural Convection Cooling of Vertical PCBs</a:t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53" y="5616217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Onset of Powerful Desktops..</a:t>
            </a:r>
            <a:endParaRPr lang="en-US" altLang="en-US" sz="3600" b="1" dirty="0">
              <a:solidFill>
                <a:schemeClr val="accent2"/>
              </a:solidFill>
              <a:latin typeface="Curlz MT" panose="040404040507020202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351C84D3-B2C7-12F6-01B9-2D227F5FA8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A49E3C3-62BC-F33D-3A6A-8CE6840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298" y="14366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46">
            <a:extLst>
              <a:ext uri="{FF2B5EF4-FFF2-40B4-BE49-F238E27FC236}">
                <a16:creationId xmlns:a16="http://schemas.microsoft.com/office/drawing/2014/main" id="{5B976F52-A4A5-7C45-6151-2FE2726CF0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>
              <a:extLst>
                <a:ext uri="{FF2B5EF4-FFF2-40B4-BE49-F238E27FC236}">
                  <a16:creationId xmlns:a16="http://schemas.microsoft.com/office/drawing/2014/main" id="{3EF5CB5F-63D9-659F-1591-C144052907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27">
                <a:extLst>
                  <a:ext uri="{FF2B5EF4-FFF2-40B4-BE49-F238E27FC236}">
                    <a16:creationId xmlns:a16="http://schemas.microsoft.com/office/drawing/2014/main" id="{E1D10A35-E96E-8B90-5F30-8878897C84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>
                  <a:extLst>
                    <a:ext uri="{FF2B5EF4-FFF2-40B4-BE49-F238E27FC236}">
                      <a16:creationId xmlns:a16="http://schemas.microsoft.com/office/drawing/2014/main" id="{DFDE0E9F-F9BC-3CEC-228D-D15551AD2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11">
                  <a:extLst>
                    <a:ext uri="{FF2B5EF4-FFF2-40B4-BE49-F238E27FC236}">
                      <a16:creationId xmlns:a16="http://schemas.microsoft.com/office/drawing/2014/main" id="{FFEA6413-1C32-DCE2-BAB5-6D0824FE33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5" name="Group 12">
                <a:extLst>
                  <a:ext uri="{FF2B5EF4-FFF2-40B4-BE49-F238E27FC236}">
                    <a16:creationId xmlns:a16="http://schemas.microsoft.com/office/drawing/2014/main" id="{C7AE2BA7-5A19-E245-BB5E-82F270848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05747BB-7CA4-57DB-9D6A-13532FE8C7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72FD971-0C7A-93FC-69AF-5B49EA12D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42F3599-18C6-A6BE-8F76-EC6AE5A687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6">
                  <a:extLst>
                    <a:ext uri="{FF2B5EF4-FFF2-40B4-BE49-F238E27FC236}">
                      <a16:creationId xmlns:a16="http://schemas.microsoft.com/office/drawing/2014/main" id="{9538559E-33ED-BB39-5618-390320CF7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7">
                  <a:extLst>
                    <a:ext uri="{FF2B5EF4-FFF2-40B4-BE49-F238E27FC236}">
                      <a16:creationId xmlns:a16="http://schemas.microsoft.com/office/drawing/2014/main" id="{FE0BD996-F317-5F66-D166-2EAA5B838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Group 18">
                <a:extLst>
                  <a:ext uri="{FF2B5EF4-FFF2-40B4-BE49-F238E27FC236}">
                    <a16:creationId xmlns:a16="http://schemas.microsoft.com/office/drawing/2014/main" id="{F2C03E19-C0A0-3EFE-3C27-1EB72B92C6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>
                  <a:extLst>
                    <a:ext uri="{FF2B5EF4-FFF2-40B4-BE49-F238E27FC236}">
                      <a16:creationId xmlns:a16="http://schemas.microsoft.com/office/drawing/2014/main" id="{C8899A14-C1F4-168A-5C4F-230D9B364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20">
                  <a:extLst>
                    <a:ext uri="{FF2B5EF4-FFF2-40B4-BE49-F238E27FC236}">
                      <a16:creationId xmlns:a16="http://schemas.microsoft.com/office/drawing/2014/main" id="{E893F3C0-9624-B6C0-DB6A-C662DCE5B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3" name="Rectangle 21">
              <a:extLst>
                <a:ext uri="{FF2B5EF4-FFF2-40B4-BE49-F238E27FC236}">
                  <a16:creationId xmlns:a16="http://schemas.microsoft.com/office/drawing/2014/main" id="{3851C8AA-E121-431D-BED8-F2E3D30E5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7" y="12954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8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A8953-7D27-2773-09E7-B96406904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Evolution of PCs">
            <a:extLst>
              <a:ext uri="{FF2B5EF4-FFF2-40B4-BE49-F238E27FC236}">
                <a16:creationId xmlns:a16="http://schemas.microsoft.com/office/drawing/2014/main" id="{580F3211-B828-9DA0-8FAE-44EB58C6B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26" y="2429986"/>
            <a:ext cx="7465624" cy="4199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93922" name="Rectangle 2">
            <a:extLst>
              <a:ext uri="{FF2B5EF4-FFF2-40B4-BE49-F238E27FC236}">
                <a16:creationId xmlns:a16="http://schemas.microsoft.com/office/drawing/2014/main" id="{53EF8232-D3E8-CB9C-E51D-ED8F31F3F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61831E2-65EB-404D-3804-8476456BBC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7486844-4A52-864F-856B-55A6FA699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9C7880A-0050-FE80-56EE-890AD4D3B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FDF391E-157A-1AE5-52FD-746867634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5EB4ECA-FF6C-4978-9206-FE4551605F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07A454-1FFB-391D-0403-CBD752EFF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DC418EF-4EF6-4E1E-B844-8AF2A4F8F9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05DB6F5-38E3-2436-FD8F-8FE107660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9D90472-9154-ECE7-F62C-BBE24DE932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49A5372-3A36-A25E-A944-A62B87AB36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7DCAB5E-FC99-5A0A-9AD2-F812BA1C9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DFE75F3-D9D1-F6B7-7C75-66259EC35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95A7D51-51B7-F3CA-FF8C-B37873EB1C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5D17CEB-415D-587E-D8C6-7B24AC729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EE61CE2-5284-44F0-2244-9E6E3B639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3CE34B2-ADE8-2A0F-5B5A-71E4DE288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780F88-EBA6-89C0-A155-E338425928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C9F81F9B-7C72-D8E1-FBEE-A37A9BFDF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Natural Convection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19D240DF-3902-40BD-9D71-D55B6FFAF7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71800" y="1524000"/>
                <a:ext cx="3442899" cy="8723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Content Placeholder 26">
                <a:extLst>
                  <a:ext uri="{FF2B5EF4-FFF2-40B4-BE49-F238E27FC236}">
                    <a16:creationId xmlns:a16="http://schemas.microsoft.com/office/drawing/2014/main" id="{19D240DF-3902-40BD-9D71-D55B6FFAF7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71800" y="1524000"/>
                <a:ext cx="3442899" cy="872363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F3F6E5B7-670F-E3E8-860D-375271CEB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807127" y="2842296"/>
            <a:ext cx="4020379" cy="34911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30F2216-4E21-987F-4A0A-145D756CAC05}"/>
              </a:ext>
            </a:extLst>
          </p:cNvPr>
          <p:cNvSpPr txBox="1"/>
          <p:nvPr/>
        </p:nvSpPr>
        <p:spPr>
          <a:xfrm>
            <a:off x="320675" y="1143000"/>
            <a:ext cx="6981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Measure for Cooling Potential thru Natural Convection</a:t>
            </a:r>
          </a:p>
        </p:txBody>
      </p:sp>
    </p:spTree>
    <p:extLst>
      <p:ext uri="{BB962C8B-B14F-4D97-AF65-F5344CB8AC3E}">
        <p14:creationId xmlns:p14="http://schemas.microsoft.com/office/powerpoint/2010/main" val="123412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0A5DB-9FCB-0350-A525-D01C57FF9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057C57E0-E76E-1B45-CE14-4744E73E5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E6D0FFB-D887-0156-F289-AB092060EB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778F628-0635-FFAD-ED10-AC5BD3744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BE764B8-391E-154C-B7AE-53C04F827F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95FA5A4-0559-5B01-C247-11C5FBB7F0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4B71E6B-D861-45F0-53BD-4621C8F1B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532278B-0EAB-2D1D-B07A-BD71973320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17ABF11-2A31-A2F0-5D06-595CD9E0BF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D08503F-5D07-20AF-70D2-31A6090B0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A491F47-3584-0998-831E-A55B255A6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8277986-595A-4848-83CB-E3E500919D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75C51A6-5356-8BBF-4AFB-4EADB172B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C31FB91-7AEF-9852-4A41-7D05C190C3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55432A6-5CC2-E0B1-DF15-78D383FB0D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9C6D9EF-5028-AB03-9C2E-1857A2668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6461B76-82EA-9A2D-F964-D0524467E8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7471518-FD58-80A7-3342-F12A676ED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527552-FFD3-8543-A00A-F97E82D2B9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itle 25">
            <a:extLst>
              <a:ext uri="{FF2B5EF4-FFF2-40B4-BE49-F238E27FC236}">
                <a16:creationId xmlns:a16="http://schemas.microsoft.com/office/drawing/2014/main" id="{1B699C26-572A-CFEA-E7DC-A8EBF176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477000" cy="1143000"/>
          </a:xfrm>
        </p:spPr>
        <p:txBody>
          <a:bodyPr/>
          <a:lstStyle/>
          <a:p>
            <a:r>
              <a:rPr lang="en-US" sz="2800" dirty="0"/>
              <a:t>Vertical Array of PCBs : Natural Convection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254315E-CDF5-5A26-3203-D1DF05330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359397"/>
            <a:ext cx="8558809" cy="4953001"/>
          </a:xfrm>
        </p:spPr>
        <p:txBody>
          <a:bodyPr/>
          <a:lstStyle/>
          <a:p>
            <a:r>
              <a:rPr lang="en-US" sz="2400" dirty="0"/>
              <a:t>Natural convection flow in vertical channels are formed by the component-carrying printed circuit boards.</a:t>
            </a:r>
          </a:p>
          <a:p>
            <a:r>
              <a:rPr lang="en-US" sz="2400" dirty="0"/>
              <a:t>Heat dissipation profiles along the channel walls depends on  packaging constraints and partitioning considerations, as well as system operating modes.</a:t>
            </a:r>
          </a:p>
          <a:p>
            <a:r>
              <a:rPr lang="en-US" sz="2400" dirty="0"/>
              <a:t>Oftentimes, the assumption of a uniform heat-flux boundary condition along one or both of the channel walls can be shown to approximate the thermal driving force present in this configuration. </a:t>
            </a:r>
          </a:p>
          <a:p>
            <a:r>
              <a:rPr lang="en-US" sz="2400" dirty="0"/>
              <a:t>The maximum component surface temperature attained on a natural convection; air-cooled PCB can be predicted by analytical expressions associated with the </a:t>
            </a:r>
            <a:r>
              <a:rPr lang="en-US" sz="2400" dirty="0" err="1"/>
              <a:t>isoflux</a:t>
            </a:r>
            <a:r>
              <a:rPr lang="en-US" sz="2400" dirty="0"/>
              <a:t> wall condition. </a:t>
            </a:r>
          </a:p>
        </p:txBody>
      </p:sp>
    </p:spTree>
    <p:extLst>
      <p:ext uri="{BB962C8B-B14F-4D97-AF65-F5344CB8AC3E}">
        <p14:creationId xmlns:p14="http://schemas.microsoft.com/office/powerpoint/2010/main" val="323055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98B925B-4162-2DCD-F9BD-4F38D8DB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71AF7D49-1338-A3FB-2FD4-50419710DB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76225"/>
            <a:ext cx="5886557" cy="778907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on A VFP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28474C5-E8FF-B2F3-554B-5FAEA0D639D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6536E4F-7A65-7E13-9645-701937B83B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33A35AA-80B2-DA01-6735-0FEE19A10C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E39E17E-0B48-4AFF-A250-D9E9897D4B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C5B9F49-B903-DC4D-9CE0-97BA136C16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6EDD084-239A-4E33-AFD6-D4019DD9D8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FA2373D-2FBC-548D-56EC-1A8C10E755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D2A04D6-83B3-1ECC-AE55-EE67B2BA83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481AE7C-9291-41EE-1DCD-DE2F4B0FD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DAE44A2-F5F5-00B3-7057-CFE5548E34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069CF9F-FED1-EC51-C856-3B869AFA9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6CDD8E2-5F14-21E7-3740-36CA164F6C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44F56FB-9E42-85BA-45E8-00EC007E49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D62FABE-5E42-8FEB-9173-A336A6BAB2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2FE7C3A-5A11-BA3C-FE67-B30A8ADEA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97200FD-BC42-679F-BDC9-62FE8CA4BB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7E8DD1-FE07-C03F-2BBD-B38FF21E64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E9AFF9E0-9E0C-EA8B-E7EC-B9CF47B51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843" y="1447800"/>
            <a:ext cx="2076557" cy="325771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206B1E5-58F2-D6FC-91CE-7B91FE5D1B6B}"/>
              </a:ext>
            </a:extLst>
          </p:cNvPr>
          <p:cNvGrpSpPr/>
          <p:nvPr/>
        </p:nvGrpSpPr>
        <p:grpSpPr>
          <a:xfrm>
            <a:off x="6248400" y="1612900"/>
            <a:ext cx="704957" cy="2743200"/>
            <a:chOff x="6248400" y="1612900"/>
            <a:chExt cx="704957" cy="27432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ED75CC2-46C6-E6FD-17CC-F70EDBFE0BE7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8409CEA-05BD-1A79-C0D0-1313166FA2D5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2B03AF2-A683-0937-20CE-BC33E19351A0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3B276F5-DF7A-08FA-B97F-C33BA5D253BB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AFB49747-E1A4-E64D-1EFF-C11EB2429DA6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E06F170-23E8-D05E-F1DD-397DFF9AD1EC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BC32802-093C-3998-96E4-800F3169C2B4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9DAE15AA-D55F-93B7-771D-803CC1ADC13E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247FC89-1F7C-A5D4-4BDE-F8602348D5C8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3F4053A-D862-F95A-E247-AEE7DFD7DE38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4B02072-62A0-0FC5-F5AD-6A691D485532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B04C8BC-6E9C-9824-9805-2467E3E3E131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7239FCB-016C-B899-C694-2103686CC4F1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C881D652-7FDF-A12A-AC8C-16AD2BCBEF05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B7B9DD73-A213-DDE6-A440-DBEC252DD703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CA6183A-B349-F911-6EA1-7E0C63E42A86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023248BE-A27B-B432-E565-7904483AC5EE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A68E836-6D88-4E5C-8EB6-835EBE849C4D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8D4AD669-150F-88A4-AF62-BA2968DE3800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D47506AB-F3C7-2A40-58D2-E060B3F57BC1}"/>
                  </a:ext>
                </a:extLst>
              </p:cNvPr>
              <p:cNvSpPr txBox="1"/>
              <p:nvPr/>
            </p:nvSpPr>
            <p:spPr>
              <a:xfrm>
                <a:off x="57477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6DB8D3-1665-E017-75FD-19AE0258F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8" y="2984739"/>
                <a:ext cx="424412" cy="369332"/>
              </a:xfrm>
              <a:prstGeom prst="rect">
                <a:avLst/>
              </a:prstGeom>
              <a:blipFill>
                <a:blip r:embed="rId12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7CB8F983-73DC-24AC-A345-49A893F238C3}"/>
              </a:ext>
            </a:extLst>
          </p:cNvPr>
          <p:cNvSpPr/>
          <p:nvPr/>
        </p:nvSpPr>
        <p:spPr bwMode="auto">
          <a:xfrm>
            <a:off x="7162800" y="1386847"/>
            <a:ext cx="1468289" cy="310895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E86D3F-F59C-4914-2ABD-6B5A9279F9AD}"/>
                  </a:ext>
                </a:extLst>
              </p:cNvPr>
              <p:cNvSpPr txBox="1"/>
              <p:nvPr/>
            </p:nvSpPr>
            <p:spPr>
              <a:xfrm>
                <a:off x="873675" y="1298882"/>
                <a:ext cx="4155305" cy="17461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Measure of Natural Convection: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E86D3F-F59C-4914-2ABD-6B5A9279F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675" y="1298882"/>
                <a:ext cx="4155305" cy="1746119"/>
              </a:xfrm>
              <a:prstGeom prst="rect">
                <a:avLst/>
              </a:prstGeom>
              <a:blipFill>
                <a:blip r:embed="rId13"/>
                <a:stretch>
                  <a:fillRect l="-2199" t="-2787" r="-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836D9B-91C4-ABC3-40A7-B7C1F379FBF3}"/>
                  </a:ext>
                </a:extLst>
              </p:cNvPr>
              <p:cNvSpPr txBox="1"/>
              <p:nvPr/>
            </p:nvSpPr>
            <p:spPr>
              <a:xfrm>
                <a:off x="1165904" y="3392806"/>
                <a:ext cx="3419590" cy="11029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836D9B-91C4-ABC3-40A7-B7C1F379F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904" y="3392806"/>
                <a:ext cx="3419590" cy="110299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54E9B9-E73E-70CE-AE52-7672B5091762}"/>
                  </a:ext>
                </a:extLst>
              </p:cNvPr>
              <p:cNvSpPr txBox="1"/>
              <p:nvPr/>
            </p:nvSpPr>
            <p:spPr>
              <a:xfrm>
                <a:off x="1295400" y="5118869"/>
                <a:ext cx="2798202" cy="88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54E9B9-E73E-70CE-AE52-7672B5091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5118869"/>
                <a:ext cx="2798202" cy="88049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187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19" grpId="0" animBg="1"/>
      <p:bldP spid="21" grpId="0"/>
      <p:bldP spid="22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76225"/>
            <a:ext cx="5886557" cy="778907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on A VFP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0067" name="TextBox 600066">
            <a:extLst>
              <a:ext uri="{FF2B5EF4-FFF2-40B4-BE49-F238E27FC236}">
                <a16:creationId xmlns:a16="http://schemas.microsoft.com/office/drawing/2014/main" id="{BD7FFE69-DA00-8F50-B223-A763E6D99310}"/>
              </a:ext>
            </a:extLst>
          </p:cNvPr>
          <p:cNvSpPr txBox="1"/>
          <p:nvPr/>
        </p:nvSpPr>
        <p:spPr>
          <a:xfrm>
            <a:off x="435494" y="417170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boundary conditions will be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/>
              <p:nvPr/>
            </p:nvSpPr>
            <p:spPr>
              <a:xfrm>
                <a:off x="664094" y="4781306"/>
                <a:ext cx="20769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94" y="4781306"/>
                <a:ext cx="2076915" cy="369332"/>
              </a:xfrm>
              <a:prstGeom prst="rect">
                <a:avLst/>
              </a:prstGeom>
              <a:blipFill>
                <a:blip r:embed="rId3"/>
                <a:stretch>
                  <a:fillRect l="-1466" r="-2639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/>
              <p:nvPr/>
            </p:nvSpPr>
            <p:spPr>
              <a:xfrm>
                <a:off x="699928" y="6076706"/>
                <a:ext cx="36318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→∞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28" y="6076706"/>
                <a:ext cx="3631892" cy="369332"/>
              </a:xfrm>
              <a:prstGeom prst="rect">
                <a:avLst/>
              </a:prstGeom>
              <a:blipFill>
                <a:blip r:embed="rId4"/>
                <a:stretch>
                  <a:fillRect l="-671" r="-50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6">
                <a:extLst>
                  <a:ext uri="{FF2B5EF4-FFF2-40B4-BE49-F238E27FC236}">
                    <a16:creationId xmlns:a16="http://schemas.microsoft.com/office/drawing/2014/main" id="{E08F9D07-0AA2-3312-9F32-A0810961B3C2}"/>
                  </a:ext>
                </a:extLst>
              </p:cNvPr>
              <p:cNvSpPr txBox="1"/>
              <p:nvPr/>
            </p:nvSpPr>
            <p:spPr bwMode="auto">
              <a:xfrm>
                <a:off x="664094" y="3105938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6">
                <a:extLst>
                  <a:ext uri="{FF2B5EF4-FFF2-40B4-BE49-F238E27FC236}">
                    <a16:creationId xmlns:a16="http://schemas.microsoft.com/office/drawing/2014/main" id="{E08F9D07-0AA2-3312-9F32-A0810961B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4094" y="3105938"/>
                <a:ext cx="3886200" cy="977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0A5460-FFB8-CD79-BA31-3215C3EC663A}"/>
                  </a:ext>
                </a:extLst>
              </p:cNvPr>
              <p:cNvSpPr txBox="1"/>
              <p:nvPr/>
            </p:nvSpPr>
            <p:spPr>
              <a:xfrm>
                <a:off x="720779" y="5390906"/>
                <a:ext cx="32413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0A5460-FFB8-CD79-BA31-3215C3EC6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79" y="5390906"/>
                <a:ext cx="3241337" cy="369332"/>
              </a:xfrm>
              <a:prstGeom prst="rect">
                <a:avLst/>
              </a:prstGeom>
              <a:blipFill>
                <a:blip r:embed="rId6"/>
                <a:stretch>
                  <a:fillRect l="-564" r="-1692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ABD12279-E12D-9640-37CA-68F67D0CE8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7843" y="1447800"/>
            <a:ext cx="2076557" cy="325771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B1E7FBEF-15C3-A32B-F367-7AB449105A88}"/>
              </a:ext>
            </a:extLst>
          </p:cNvPr>
          <p:cNvGrpSpPr/>
          <p:nvPr/>
        </p:nvGrpSpPr>
        <p:grpSpPr>
          <a:xfrm>
            <a:off x="6248400" y="1612900"/>
            <a:ext cx="704957" cy="2743200"/>
            <a:chOff x="6248400" y="1612900"/>
            <a:chExt cx="704957" cy="27432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5FCA6C8-85AF-293B-8C37-34ADD49E6000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B7DEC471-F341-D75D-95F4-1CC25B42C128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D43EFF2-18CD-6987-A9CF-92A2DE71DB02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950710C-972E-18B4-FE13-4B38301B4D72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81042FC-B705-EFD4-A4C6-5E9A8E146179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F609582-19D8-2064-614A-5AB723E106CA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ED3EDD2-CFBB-03F1-6AA3-FCC2586A0888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F7553EB-9856-50A9-D071-69D30F087F0C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3F80778-7D51-BAF0-EE5E-BD5F51400E5E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AE47DB5-73FA-2F4B-6A99-89C955635C75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3432D73-3567-AE82-AAD5-F5ADCFE52639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0C2647E-D765-8D78-8734-094CBC4143B3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13A56B89-C0C7-9D7E-31B7-AA2FAFCC11D6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323873A6-1545-D738-D1C1-A8C9776A4ADE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65DE90A-B5E7-B45F-B255-61257C10D63A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218A69D0-A91D-879C-67B5-2CE6F117090F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719FB1F-69E6-3045-B9A2-E1258F471BAB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1744CF12-8ACE-79C8-2BE5-1E3FFEEF1B0E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B913452-00A1-097A-9A6B-8FA54818ACF1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6DB8D3-1665-E017-75FD-19AE0258F149}"/>
                  </a:ext>
                </a:extLst>
              </p:cNvPr>
              <p:cNvSpPr txBox="1"/>
              <p:nvPr/>
            </p:nvSpPr>
            <p:spPr>
              <a:xfrm>
                <a:off x="57477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A6DB8D3-1665-E017-75FD-19AE0258F1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788" y="2984739"/>
                <a:ext cx="424412" cy="369332"/>
              </a:xfrm>
              <a:prstGeom prst="rect">
                <a:avLst/>
              </a:prstGeom>
              <a:blipFill>
                <a:blip r:embed="rId12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80CE350E-E97B-D9B7-D51E-0D32732FEACF}"/>
                  </a:ext>
                </a:extLst>
              </p:cNvPr>
              <p:cNvSpPr txBox="1"/>
              <p:nvPr/>
            </p:nvSpPr>
            <p:spPr bwMode="auto">
              <a:xfrm>
                <a:off x="664094" y="2255038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" name="Object 4">
                <a:extLst>
                  <a:ext uri="{FF2B5EF4-FFF2-40B4-BE49-F238E27FC236}">
                    <a16:creationId xmlns:a16="http://schemas.microsoft.com/office/drawing/2014/main" id="{80CE350E-E97B-D9B7-D51E-0D32732FE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4094" y="2255038"/>
                <a:ext cx="4495800" cy="9779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A32A01-985B-630B-0E5D-EE9A68E4105B}"/>
                  </a:ext>
                </a:extLst>
              </p:cNvPr>
              <p:cNvSpPr txBox="1"/>
              <p:nvPr/>
            </p:nvSpPr>
            <p:spPr>
              <a:xfrm>
                <a:off x="4994003" y="5386212"/>
                <a:ext cx="3823354" cy="9130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7A32A01-985B-630B-0E5D-EE9A68E410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003" y="5386212"/>
                <a:ext cx="3823354" cy="9130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84B5F31-3BEA-4DEE-8954-F0F00DB0ECDD}"/>
              </a:ext>
            </a:extLst>
          </p:cNvPr>
          <p:cNvSpPr txBox="1"/>
          <p:nvPr/>
        </p:nvSpPr>
        <p:spPr>
          <a:xfrm>
            <a:off x="417134" y="1239102"/>
            <a:ext cx="5454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Simplified NS equations for Natural Convection Boundary Layer Flow: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EF655F2-83EF-2FF3-7857-162B2347EE0A}"/>
                  </a:ext>
                </a:extLst>
              </p14:cNvPr>
              <p14:cNvContentPartPr/>
              <p14:nvPr/>
            </p14:nvContentPartPr>
            <p14:xfrm>
              <a:off x="1857240" y="5470920"/>
              <a:ext cx="167400" cy="2455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EF655F2-83EF-2FF3-7857-162B2347EE0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47880" y="5461560"/>
                <a:ext cx="186120" cy="26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70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/>
      <p:bldP spid="600070" grpId="0"/>
      <p:bldP spid="600071" grpId="0"/>
      <p:bldP spid="33" grpId="0"/>
      <p:bldP spid="34" grpId="0"/>
      <p:bldP spid="59" grpId="0"/>
      <p:bldP spid="60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7540CFA-5C8A-0E0A-383A-044C6F7D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923" y="2057400"/>
            <a:ext cx="1806533" cy="883371"/>
          </a:xfrm>
          <a:prstGeom prst="rect">
            <a:avLst/>
          </a:prstGeom>
        </p:spPr>
      </p:pic>
      <p:sp>
        <p:nvSpPr>
          <p:cNvPr id="596994" name="Rectangle 2">
            <a:extLst>
              <a:ext uri="{FF2B5EF4-FFF2-40B4-BE49-F238E27FC236}">
                <a16:creationId xmlns:a16="http://schemas.microsoft.com/office/drawing/2014/main" id="{CFAF1449-15B1-E2D9-B4E1-FB75A5B12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2482"/>
            <a:ext cx="6858000" cy="785864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A Heated Vertical Plate: Prandtl’s Intuition </a:t>
            </a:r>
          </a:p>
        </p:txBody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E8ED0646-A1A3-8918-0D3D-6C52D131B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1"/>
            <a:ext cx="8610600" cy="51015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Focus on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free convection flows bounded by a vertical surface. </a:t>
            </a:r>
          </a:p>
        </p:txBody>
      </p:sp>
      <p:sp>
        <p:nvSpPr>
          <p:cNvPr id="597014" name="Text Box 22">
            <a:extLst>
              <a:ext uri="{FF2B5EF4-FFF2-40B4-BE49-F238E27FC236}">
                <a16:creationId xmlns:a16="http://schemas.microsoft.com/office/drawing/2014/main" id="{BB6102DB-0863-FD66-1BFA-E95E4E39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3409890"/>
            <a:ext cx="23368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0" dirty="0">
                <a:ea typeface="SimSun" panose="02010600030101010101" pitchFamily="2" charset="-122"/>
              </a:rPr>
              <a:t>Quiescent fluid</a:t>
            </a:r>
          </a:p>
          <a:p>
            <a:pPr algn="ctr">
              <a:spcBef>
                <a:spcPct val="50000"/>
              </a:spcBef>
            </a:pPr>
            <a:endParaRPr lang="en-US" altLang="zh-CN" sz="2000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D6960EB-2398-6210-76A2-AA424CD098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07B6EB5-C046-EC8F-CF73-E8758D600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DA5A56F-996E-C269-6A3E-A9FDF29BB4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E1F5FE-8E6E-1361-2642-3C82FF6DF3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9D2C719-88F1-CA08-EE65-0C2E81CDE4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B0C48C4-D41C-1154-F687-F0B9EDAD1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B668FE4-67C7-9B7E-E8AE-56BDD0EFE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827555C-5FCD-4159-7AC7-CE54215D0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3946CD8-235D-DB46-6AE3-3C88DDB18E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11B6DAF-CC2A-84F8-6D55-4687B00438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36C0DA0-D76E-3E04-728E-8460E5DBBF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7FBC4F-100C-519E-3C6A-698C5EB279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FB62C39-68BA-2F59-97BE-04698577CC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5FE8603-1F09-BE31-6A1F-37B50EB0D4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76604B8-FE44-6B28-50D3-6C20AB755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458ECC-C2B4-48EB-4A2B-38E3A34F1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E0C7E9-9A8E-15E7-364C-431DC4B32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7219643F-DD5F-381F-1F96-6F61AFD9D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676401"/>
            <a:ext cx="2336800" cy="50704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C04D2F-E5DE-2E45-840E-032F5FFA9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1" y="3209778"/>
            <a:ext cx="1606268" cy="7854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5BA6AEE-5B26-B206-4647-4626BF56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962400"/>
            <a:ext cx="1346564" cy="6584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F203BAE-7985-A17D-8C7C-95873526F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648200"/>
            <a:ext cx="988730" cy="4834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C28F4D4-3E1D-3F27-6F41-52A643955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5181600"/>
            <a:ext cx="633316" cy="309683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1627100-6982-EF5F-2323-8173E33AC28E}"/>
              </a:ext>
            </a:extLst>
          </p:cNvPr>
          <p:cNvSpPr/>
          <p:nvPr/>
        </p:nvSpPr>
        <p:spPr bwMode="auto">
          <a:xfrm>
            <a:off x="4475018" y="1953491"/>
            <a:ext cx="1939637" cy="3796145"/>
          </a:xfrm>
          <a:custGeom>
            <a:avLst/>
            <a:gdLst>
              <a:gd name="connsiteX0" fmla="*/ 0 w 1939637"/>
              <a:gd name="connsiteY0" fmla="*/ 3796145 h 3796145"/>
              <a:gd name="connsiteX1" fmla="*/ 568037 w 1939637"/>
              <a:gd name="connsiteY1" fmla="*/ 3491345 h 3796145"/>
              <a:gd name="connsiteX2" fmla="*/ 1011382 w 1939637"/>
              <a:gd name="connsiteY2" fmla="*/ 3117273 h 3796145"/>
              <a:gd name="connsiteX3" fmla="*/ 1385455 w 1939637"/>
              <a:gd name="connsiteY3" fmla="*/ 2618509 h 3796145"/>
              <a:gd name="connsiteX4" fmla="*/ 1565564 w 1939637"/>
              <a:gd name="connsiteY4" fmla="*/ 1995054 h 3796145"/>
              <a:gd name="connsiteX5" fmla="*/ 1939637 w 1939637"/>
              <a:gd name="connsiteY5" fmla="*/ 0 h 379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637" h="3796145">
                <a:moveTo>
                  <a:pt x="0" y="3796145"/>
                </a:moveTo>
                <a:cubicBezTo>
                  <a:pt x="199736" y="3700317"/>
                  <a:pt x="399473" y="3604490"/>
                  <a:pt x="568037" y="3491345"/>
                </a:cubicBezTo>
                <a:cubicBezTo>
                  <a:pt x="736601" y="3378200"/>
                  <a:pt x="875146" y="3262746"/>
                  <a:pt x="1011382" y="3117273"/>
                </a:cubicBezTo>
                <a:cubicBezTo>
                  <a:pt x="1147618" y="2971800"/>
                  <a:pt x="1293091" y="2805545"/>
                  <a:pt x="1385455" y="2618509"/>
                </a:cubicBezTo>
                <a:cubicBezTo>
                  <a:pt x="1477819" y="2431472"/>
                  <a:pt x="1473200" y="2431472"/>
                  <a:pt x="1565564" y="1995054"/>
                </a:cubicBezTo>
                <a:cubicBezTo>
                  <a:pt x="1657928" y="1558636"/>
                  <a:pt x="1798782" y="779318"/>
                  <a:pt x="1939637" y="0"/>
                </a:cubicBezTo>
              </a:path>
            </a:pathLst>
          </a:cu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D2EE678-0B74-025C-B602-C63733000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944" y="2175947"/>
            <a:ext cx="1574456" cy="7347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037B8BF-9784-47AF-8BE0-C5DB90F05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531" y="3352800"/>
            <a:ext cx="1250669" cy="5836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E5D1A8E-F29B-E34C-4320-0AE3E9621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8955" y="4191000"/>
            <a:ext cx="979714" cy="4572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596992" name="Picture 596991">
            <a:extLst>
              <a:ext uri="{FF2B5EF4-FFF2-40B4-BE49-F238E27FC236}">
                <a16:creationId xmlns:a16="http://schemas.microsoft.com/office/drawing/2014/main" id="{A4C91D6C-CDEB-5BF5-F506-02169AC2E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674" y="4953000"/>
            <a:ext cx="644525" cy="30077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597015" name="Freeform: Shape 597014">
            <a:extLst>
              <a:ext uri="{FF2B5EF4-FFF2-40B4-BE49-F238E27FC236}">
                <a16:creationId xmlns:a16="http://schemas.microsoft.com/office/drawing/2014/main" id="{4C21DF40-BB5D-C348-E461-B8AE767685FD}"/>
              </a:ext>
            </a:extLst>
          </p:cNvPr>
          <p:cNvSpPr/>
          <p:nvPr/>
        </p:nvSpPr>
        <p:spPr bwMode="auto">
          <a:xfrm>
            <a:off x="2479964" y="1676400"/>
            <a:ext cx="1814945" cy="4059382"/>
          </a:xfrm>
          <a:custGeom>
            <a:avLst/>
            <a:gdLst>
              <a:gd name="connsiteX0" fmla="*/ 1814945 w 1814945"/>
              <a:gd name="connsiteY0" fmla="*/ 4059382 h 4059382"/>
              <a:gd name="connsiteX1" fmla="*/ 1136072 w 1814945"/>
              <a:gd name="connsiteY1" fmla="*/ 3602182 h 4059382"/>
              <a:gd name="connsiteX2" fmla="*/ 692727 w 1814945"/>
              <a:gd name="connsiteY2" fmla="*/ 2757055 h 4059382"/>
              <a:gd name="connsiteX3" fmla="*/ 443345 w 1814945"/>
              <a:gd name="connsiteY3" fmla="*/ 2022764 h 4059382"/>
              <a:gd name="connsiteX4" fmla="*/ 0 w 1814945"/>
              <a:gd name="connsiteY4" fmla="*/ 0 h 40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4945" h="4059382">
                <a:moveTo>
                  <a:pt x="1814945" y="4059382"/>
                </a:moveTo>
                <a:cubicBezTo>
                  <a:pt x="1569026" y="3939309"/>
                  <a:pt x="1323108" y="3819236"/>
                  <a:pt x="1136072" y="3602182"/>
                </a:cubicBezTo>
                <a:cubicBezTo>
                  <a:pt x="949036" y="3385128"/>
                  <a:pt x="808182" y="3020291"/>
                  <a:pt x="692727" y="2757055"/>
                </a:cubicBezTo>
                <a:cubicBezTo>
                  <a:pt x="577272" y="2493819"/>
                  <a:pt x="558799" y="2482273"/>
                  <a:pt x="443345" y="2022764"/>
                </a:cubicBezTo>
                <a:cubicBezTo>
                  <a:pt x="327891" y="1563255"/>
                  <a:pt x="163945" y="781627"/>
                  <a:pt x="0" y="0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7016" name="TextBox 597015">
            <a:extLst>
              <a:ext uri="{FF2B5EF4-FFF2-40B4-BE49-F238E27FC236}">
                <a16:creationId xmlns:a16="http://schemas.microsoft.com/office/drawing/2014/main" id="{ABE8F6EC-D9C3-A616-FBFA-5B9BEA8AC7C7}"/>
              </a:ext>
            </a:extLst>
          </p:cNvPr>
          <p:cNvSpPr txBox="1"/>
          <p:nvPr/>
        </p:nvSpPr>
        <p:spPr>
          <a:xfrm>
            <a:off x="5105400" y="5253335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1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7" name="TextBox 597016">
            <a:extLst>
              <a:ext uri="{FF2B5EF4-FFF2-40B4-BE49-F238E27FC236}">
                <a16:creationId xmlns:a16="http://schemas.microsoft.com/office/drawing/2014/main" id="{C19BF861-1B9B-3109-B80F-21E7A9621DED}"/>
              </a:ext>
            </a:extLst>
          </p:cNvPr>
          <p:cNvSpPr txBox="1"/>
          <p:nvPr/>
        </p:nvSpPr>
        <p:spPr>
          <a:xfrm>
            <a:off x="5522149" y="48006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2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8" name="TextBox 597017">
            <a:extLst>
              <a:ext uri="{FF2B5EF4-FFF2-40B4-BE49-F238E27FC236}">
                <a16:creationId xmlns:a16="http://schemas.microsoft.com/office/drawing/2014/main" id="{6470879F-2B16-4AEA-5C13-67CCDFC31D88}"/>
              </a:ext>
            </a:extLst>
          </p:cNvPr>
          <p:cNvSpPr txBox="1"/>
          <p:nvPr/>
        </p:nvSpPr>
        <p:spPr>
          <a:xfrm>
            <a:off x="5791200" y="4267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3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9" name="TextBox 597018">
            <a:extLst>
              <a:ext uri="{FF2B5EF4-FFF2-40B4-BE49-F238E27FC236}">
                <a16:creationId xmlns:a16="http://schemas.microsoft.com/office/drawing/2014/main" id="{8869BCD8-FBC0-9EBF-7DEB-66C70BD7AED1}"/>
              </a:ext>
            </a:extLst>
          </p:cNvPr>
          <p:cNvSpPr txBox="1"/>
          <p:nvPr/>
        </p:nvSpPr>
        <p:spPr>
          <a:xfrm>
            <a:off x="6019800" y="35814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4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20" name="TextBox 597019">
            <a:extLst>
              <a:ext uri="{FF2B5EF4-FFF2-40B4-BE49-F238E27FC236}">
                <a16:creationId xmlns:a16="http://schemas.microsoft.com/office/drawing/2014/main" id="{A963B66F-C31B-FD3D-6A61-5A77424C200B}"/>
              </a:ext>
            </a:extLst>
          </p:cNvPr>
          <p:cNvSpPr txBox="1"/>
          <p:nvPr/>
        </p:nvSpPr>
        <p:spPr>
          <a:xfrm>
            <a:off x="6207949" y="2590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5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21" name="TextBox 597020">
            <a:extLst>
              <a:ext uri="{FF2B5EF4-FFF2-40B4-BE49-F238E27FC236}">
                <a16:creationId xmlns:a16="http://schemas.microsoft.com/office/drawing/2014/main" id="{03B4F6E5-8271-7801-812E-C2D495CCB826}"/>
              </a:ext>
            </a:extLst>
          </p:cNvPr>
          <p:cNvSpPr txBox="1"/>
          <p:nvPr/>
        </p:nvSpPr>
        <p:spPr>
          <a:xfrm>
            <a:off x="2474149" y="49485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1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2" name="TextBox 597021">
            <a:extLst>
              <a:ext uri="{FF2B5EF4-FFF2-40B4-BE49-F238E27FC236}">
                <a16:creationId xmlns:a16="http://schemas.microsoft.com/office/drawing/2014/main" id="{A1DF0288-A8FA-AD6E-C617-B8CA4E62795A}"/>
              </a:ext>
            </a:extLst>
          </p:cNvPr>
          <p:cNvSpPr txBox="1"/>
          <p:nvPr/>
        </p:nvSpPr>
        <p:spPr>
          <a:xfrm>
            <a:off x="2362200" y="44151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2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3" name="TextBox 597022">
            <a:extLst>
              <a:ext uri="{FF2B5EF4-FFF2-40B4-BE49-F238E27FC236}">
                <a16:creationId xmlns:a16="http://schemas.microsoft.com/office/drawing/2014/main" id="{16F5EB7B-831D-A928-BE85-FA71814801C6}"/>
              </a:ext>
            </a:extLst>
          </p:cNvPr>
          <p:cNvSpPr txBox="1"/>
          <p:nvPr/>
        </p:nvSpPr>
        <p:spPr>
          <a:xfrm>
            <a:off x="1981200" y="35814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3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4" name="TextBox 597023">
            <a:extLst>
              <a:ext uri="{FF2B5EF4-FFF2-40B4-BE49-F238E27FC236}">
                <a16:creationId xmlns:a16="http://schemas.microsoft.com/office/drawing/2014/main" id="{ADACC7C6-F423-6AD2-9C68-70C5A2141AB4}"/>
              </a:ext>
            </a:extLst>
          </p:cNvPr>
          <p:cNvSpPr txBox="1"/>
          <p:nvPr/>
        </p:nvSpPr>
        <p:spPr>
          <a:xfrm>
            <a:off x="1828800" y="25146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4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3ECA9D-446A-04B0-23C0-5417AA6EC8B8}"/>
                  </a:ext>
                </a:extLst>
              </p:cNvPr>
              <p:cNvSpPr txBox="1"/>
              <p:nvPr/>
            </p:nvSpPr>
            <p:spPr>
              <a:xfrm>
                <a:off x="5947601" y="5943600"/>
                <a:ext cx="29677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̃"/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3ECA9D-446A-04B0-23C0-5417AA6EC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601" y="5943600"/>
                <a:ext cx="2967799" cy="369332"/>
              </a:xfrm>
              <a:prstGeom prst="rect">
                <a:avLst/>
              </a:prstGeom>
              <a:blipFill>
                <a:blip r:embed="rId6"/>
                <a:stretch>
                  <a:fillRect l="-821" t="-1639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363043-9F11-4FF7-0CDA-6ECC70E940B7}"/>
                  </a:ext>
                </a:extLst>
              </p:cNvPr>
              <p:cNvSpPr txBox="1"/>
              <p:nvPr/>
            </p:nvSpPr>
            <p:spPr>
              <a:xfrm>
                <a:off x="570048" y="6092392"/>
                <a:ext cx="28991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363043-9F11-4FF7-0CDA-6ECC70E94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048" y="6092392"/>
                <a:ext cx="2899127" cy="369332"/>
              </a:xfrm>
              <a:prstGeom prst="rect">
                <a:avLst/>
              </a:prstGeom>
              <a:blipFill>
                <a:blip r:embed="rId7"/>
                <a:stretch>
                  <a:fillRect l="-632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2C478DE-2F49-3050-0939-0A97C5769A0C}"/>
                  </a:ext>
                </a:extLst>
              </p:cNvPr>
              <p:cNvSpPr txBox="1"/>
              <p:nvPr/>
            </p:nvSpPr>
            <p:spPr>
              <a:xfrm>
                <a:off x="793054" y="2910693"/>
                <a:ext cx="825226" cy="6323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2C478DE-2F49-3050-0939-0A97C5769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54" y="2910693"/>
                <a:ext cx="825226" cy="6323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04FFB79-4C40-0762-B977-7AE872012DC8}"/>
                  </a:ext>
                </a:extLst>
              </p:cNvPr>
              <p:cNvSpPr txBox="1"/>
              <p:nvPr/>
            </p:nvSpPr>
            <p:spPr>
              <a:xfrm>
                <a:off x="7151114" y="1806417"/>
                <a:ext cx="6823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04FFB79-4C40-0762-B977-7AE872012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1114" y="1806417"/>
                <a:ext cx="682366" cy="369332"/>
              </a:xfrm>
              <a:prstGeom prst="rect">
                <a:avLst/>
              </a:prstGeom>
              <a:blipFill>
                <a:blip r:embed="rId9"/>
                <a:stretch>
                  <a:fillRect l="-9821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45C9438-CFFC-2D8E-4DB8-E694DBE8E4B5}"/>
              </a:ext>
            </a:extLst>
          </p:cNvPr>
          <p:cNvCxnSpPr/>
          <p:nvPr/>
        </p:nvCxnSpPr>
        <p:spPr bwMode="auto">
          <a:xfrm flipH="1">
            <a:off x="6414655" y="2175947"/>
            <a:ext cx="748145" cy="186253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81D4F06-4A74-7A0F-8F1F-58938CF1F231}"/>
              </a:ext>
            </a:extLst>
          </p:cNvPr>
          <p:cNvSpPr txBox="1"/>
          <p:nvPr/>
        </p:nvSpPr>
        <p:spPr>
          <a:xfrm>
            <a:off x="528847" y="537564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air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3C0F85A-EC51-D2DE-BD0E-551978AB4C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1221" y="3669900"/>
            <a:ext cx="2797065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4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7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97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97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5" grpId="0" build="p"/>
      <p:bldP spid="597014" grpId="0"/>
      <p:bldP spid="27" grpId="0" animBg="1"/>
      <p:bldP spid="597015" grpId="0" animBg="1"/>
      <p:bldP spid="597016" grpId="0"/>
      <p:bldP spid="597017" grpId="0"/>
      <p:bldP spid="597018" grpId="0"/>
      <p:bldP spid="597019" grpId="0"/>
      <p:bldP spid="597020" grpId="0"/>
      <p:bldP spid="597021" grpId="0"/>
      <p:bldP spid="597022" grpId="0"/>
      <p:bldP spid="597023" grpId="0"/>
      <p:bldP spid="597024" grpId="0"/>
      <p:bldP spid="19" grpId="0"/>
      <p:bldP spid="21" grpId="0"/>
      <p:bldP spid="28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Velocity and Length Scales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DAB12-AA6D-741B-DCE9-A6C6E29EE716}"/>
                  </a:ext>
                </a:extLst>
              </p:cNvPr>
              <p:cNvSpPr txBox="1"/>
              <p:nvPr/>
            </p:nvSpPr>
            <p:spPr>
              <a:xfrm>
                <a:off x="4770976" y="1288534"/>
                <a:ext cx="31026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2DDAB12-AA6D-741B-DCE9-A6C6E29EE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76" y="1288534"/>
                <a:ext cx="3102644" cy="369332"/>
              </a:xfrm>
              <a:prstGeom prst="rect">
                <a:avLst/>
              </a:prstGeom>
              <a:blipFill>
                <a:blip r:embed="rId3"/>
                <a:stretch>
                  <a:fillRect l="-1768" t="-1639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B6850A-56C8-1D9F-1B46-958D5BF0CD5F}"/>
                  </a:ext>
                </a:extLst>
              </p:cNvPr>
              <p:cNvSpPr txBox="1"/>
              <p:nvPr/>
            </p:nvSpPr>
            <p:spPr>
              <a:xfrm>
                <a:off x="4770976" y="1916668"/>
                <a:ext cx="30582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CB6850A-56C8-1D9F-1B46-958D5BF0C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76" y="1916668"/>
                <a:ext cx="3058209" cy="369332"/>
              </a:xfrm>
              <a:prstGeom prst="rect">
                <a:avLst/>
              </a:prstGeom>
              <a:blipFill>
                <a:blip r:embed="rId4"/>
                <a:stretch>
                  <a:fillRect l="-1796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TextBox 593919">
            <a:extLst>
              <a:ext uri="{FF2B5EF4-FFF2-40B4-BE49-F238E27FC236}">
                <a16:creationId xmlns:a16="http://schemas.microsoft.com/office/drawing/2014/main" id="{13F8D1A7-D775-0BCD-073E-9B89D39A71D7}"/>
              </a:ext>
            </a:extLst>
          </p:cNvPr>
          <p:cNvSpPr txBox="1"/>
          <p:nvPr/>
        </p:nvSpPr>
        <p:spPr>
          <a:xfrm>
            <a:off x="381000" y="2438400"/>
            <a:ext cx="3651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Using dimensional analysis: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C41F9EBB-A7FF-B8A9-E691-13DACC96A5E6}"/>
                  </a:ext>
                </a:extLst>
              </p:cNvPr>
              <p:cNvSpPr txBox="1"/>
              <p:nvPr/>
            </p:nvSpPr>
            <p:spPr>
              <a:xfrm>
                <a:off x="2590800" y="2819400"/>
                <a:ext cx="2508187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1" name="TextBox 593920">
                <a:extLst>
                  <a:ext uri="{FF2B5EF4-FFF2-40B4-BE49-F238E27FC236}">
                    <a16:creationId xmlns:a16="http://schemas.microsoft.com/office/drawing/2014/main" id="{C41F9EBB-A7FF-B8A9-E691-13DACC96A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2819400"/>
                <a:ext cx="2508187" cy="109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923" name="TextBox 593922">
                <a:extLst>
                  <a:ext uri="{FF2B5EF4-FFF2-40B4-BE49-F238E27FC236}">
                    <a16:creationId xmlns:a16="http://schemas.microsoft.com/office/drawing/2014/main" id="{7A698397-A880-54CD-D5C8-959289A29DF5}"/>
                  </a:ext>
                </a:extLst>
              </p:cNvPr>
              <p:cNvSpPr txBox="1"/>
              <p:nvPr/>
            </p:nvSpPr>
            <p:spPr>
              <a:xfrm>
                <a:off x="5486400" y="2743200"/>
                <a:ext cx="2059795" cy="1153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3923" name="TextBox 593922">
                <a:extLst>
                  <a:ext uri="{FF2B5EF4-FFF2-40B4-BE49-F238E27FC236}">
                    <a16:creationId xmlns:a16="http://schemas.microsoft.com/office/drawing/2014/main" id="{7A698397-A880-54CD-D5C8-959289A29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743200"/>
                <a:ext cx="2059795" cy="1153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8" name="Rectangle 2">
            <a:extLst>
              <a:ext uri="{FF2B5EF4-FFF2-40B4-BE49-F238E27FC236}">
                <a16:creationId xmlns:a16="http://schemas.microsoft.com/office/drawing/2014/main" id="{483EC787-BBF5-D979-DFFF-27563F8D4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413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Scale 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for </a:t>
            </a:r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master Velocity</a:t>
            </a:r>
          </a:p>
        </p:txBody>
      </p:sp>
      <p:sp>
        <p:nvSpPr>
          <p:cNvPr id="593929" name="Rectangle 2">
            <a:extLst>
              <a:ext uri="{FF2B5EF4-FFF2-40B4-BE49-F238E27FC236}">
                <a16:creationId xmlns:a16="http://schemas.microsoft.com/office/drawing/2014/main" id="{B07F2D70-62DB-AE7C-6269-9398B33F0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05000"/>
            <a:ext cx="41306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b="0" dirty="0">
                <a:solidFill>
                  <a:schemeClr val="tx1"/>
                </a:solidFill>
                <a:ea typeface="SimSun" panose="02010600030101010101" pitchFamily="2" charset="-122"/>
              </a:rPr>
              <a:t>Scale 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for length</a:t>
            </a:r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630CCF-1707-2B8E-2A1B-CF083C3D119F}"/>
                  </a:ext>
                </a:extLst>
              </p:cNvPr>
              <p:cNvSpPr txBox="1"/>
              <p:nvPr/>
            </p:nvSpPr>
            <p:spPr>
              <a:xfrm>
                <a:off x="5605767" y="5105397"/>
                <a:ext cx="2006896" cy="76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630CCF-1707-2B8E-2A1B-CF083C3D1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767" y="5105397"/>
                <a:ext cx="2006896" cy="7620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AC1681B3-FBDF-57D1-12E4-AF36B973D6BF}"/>
              </a:ext>
            </a:extLst>
          </p:cNvPr>
          <p:cNvSpPr txBox="1"/>
          <p:nvPr/>
        </p:nvSpPr>
        <p:spPr>
          <a:xfrm>
            <a:off x="381000" y="5100935"/>
            <a:ext cx="4857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Local flux </a:t>
            </a:r>
            <a:r>
              <a:rPr lang="en-US" dirty="0" err="1"/>
              <a:t>Grashof</a:t>
            </a:r>
            <a:r>
              <a:rPr lang="en-US" dirty="0"/>
              <a:t> Number as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EEA447-5304-2A92-5A54-6AD36BC9102C}"/>
              </a:ext>
            </a:extLst>
          </p:cNvPr>
          <p:cNvSpPr txBox="1"/>
          <p:nvPr/>
        </p:nvSpPr>
        <p:spPr>
          <a:xfrm>
            <a:off x="457200" y="5874603"/>
            <a:ext cx="8583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Local </a:t>
            </a:r>
            <a:r>
              <a:rPr lang="en-US" dirty="0" err="1"/>
              <a:t>Grashof</a:t>
            </a:r>
            <a:r>
              <a:rPr lang="en-US" dirty="0"/>
              <a:t> Number: Measure of  local ratio of driving force to Viscous resistance force.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5AA342-8D43-F199-821A-9F3AB3D22038}"/>
              </a:ext>
            </a:extLst>
          </p:cNvPr>
          <p:cNvSpPr txBox="1"/>
          <p:nvPr/>
        </p:nvSpPr>
        <p:spPr>
          <a:xfrm>
            <a:off x="533400" y="4110335"/>
            <a:ext cx="4995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Define Global flux </a:t>
            </a:r>
            <a:r>
              <a:rPr lang="en-US" dirty="0" err="1"/>
              <a:t>Grashof</a:t>
            </a:r>
            <a:r>
              <a:rPr lang="en-US" dirty="0"/>
              <a:t> Number as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C651786-AD4F-D700-9BD7-58F9C481FCF0}"/>
                  </a:ext>
                </a:extLst>
              </p:cNvPr>
              <p:cNvSpPr txBox="1"/>
              <p:nvPr/>
            </p:nvSpPr>
            <p:spPr>
              <a:xfrm>
                <a:off x="5758167" y="3962400"/>
                <a:ext cx="2006896" cy="7620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C651786-AD4F-D700-9BD7-58F9C481F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167" y="3962400"/>
                <a:ext cx="2006896" cy="7620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40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3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3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8" grpId="0"/>
      <p:bldP spid="593920" grpId="0"/>
      <p:bldP spid="593921" grpId="0"/>
      <p:bldP spid="593923" grpId="0"/>
      <p:bldP spid="593928" grpId="0"/>
      <p:bldP spid="593929" grpId="0"/>
      <p:bldP spid="25" grpId="0"/>
      <p:bldP spid="21" grpId="0"/>
      <p:bldP spid="22" grpId="0"/>
      <p:bldP spid="19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7AE1FEBD-2DDF-AE43-38BB-AAB1C2EC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447800"/>
            <a:ext cx="2076557" cy="3257717"/>
          </a:xfrm>
          <a:prstGeom prst="rect">
            <a:avLst/>
          </a:prstGeom>
        </p:spPr>
      </p:pic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1285B1-0B42-09FC-2E95-C3DF5BCDFEC4}"/>
                  </a:ext>
                </a:extLst>
              </p:cNvPr>
              <p:cNvSpPr txBox="1"/>
              <p:nvPr/>
            </p:nvSpPr>
            <p:spPr>
              <a:xfrm>
                <a:off x="464254" y="2414004"/>
                <a:ext cx="2659946" cy="1091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A1285B1-0B42-09FC-2E95-C3DF5BCDF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54" y="2414004"/>
                <a:ext cx="2659946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537AB7D-9151-CA7C-BA60-52DFA40E8F30}"/>
                  </a:ext>
                </a:extLst>
              </p:cNvPr>
              <p:cNvSpPr txBox="1"/>
              <p:nvPr/>
            </p:nvSpPr>
            <p:spPr>
              <a:xfrm>
                <a:off x="616654" y="5004804"/>
                <a:ext cx="4793546" cy="1091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537AB7D-9151-CA7C-BA60-52DFA40E8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54" y="5004804"/>
                <a:ext cx="4793546" cy="109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0D42EB-EAC6-2014-DD68-C6726728D217}"/>
                  </a:ext>
                </a:extLst>
              </p:cNvPr>
              <p:cNvSpPr txBox="1"/>
              <p:nvPr/>
            </p:nvSpPr>
            <p:spPr>
              <a:xfrm>
                <a:off x="457200" y="3581400"/>
                <a:ext cx="4876800" cy="10911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bSup>
                              <m:rad>
                                <m:ra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g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A0D42EB-EAC6-2014-DD68-C6726728D2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581400"/>
                <a:ext cx="4876800" cy="109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78EB8E25-1879-EBE2-7DE9-34C9CD3EA800}"/>
              </a:ext>
            </a:extLst>
          </p:cNvPr>
          <p:cNvSpPr txBox="1"/>
          <p:nvPr/>
        </p:nvSpPr>
        <p:spPr>
          <a:xfrm>
            <a:off x="454079" y="1143000"/>
            <a:ext cx="62515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1956, Sparrow and Gregg,  derived a similarity solution for this system by defining novel similarity variables: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FC1A54-34F8-1CC8-4CCA-4B93A6CD6C0D}"/>
              </a:ext>
            </a:extLst>
          </p:cNvPr>
          <p:cNvGrpSpPr/>
          <p:nvPr/>
        </p:nvGrpSpPr>
        <p:grpSpPr>
          <a:xfrm>
            <a:off x="6477000" y="1612900"/>
            <a:ext cx="704957" cy="2743200"/>
            <a:chOff x="6248400" y="1612900"/>
            <a:chExt cx="704957" cy="27432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840EEEC-BE6E-D1B0-C606-351FD4BB037C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F24B430-2915-5AB2-A79C-9620845611CB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8AF3182-F179-E1CA-B1B4-0272C43972F9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6A93162-BCEA-E80D-028B-2F1B233B274F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0F402F8-67BA-0ADF-DA4F-1C692E504DB0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FCCE291-2C1A-D4BE-3ACE-D24B698B10E2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FEF97BE-2121-969B-7933-36B03B71C4A7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1B31BE2-CE39-251D-24E8-0ED5BCC5CEB0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3C61F50-68B5-04C4-6208-10D4A35490E1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B7E9E84-5A88-3911-376F-DDAD8ABABC82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50BA488-7D5D-A7C6-4057-67D5159A8C99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B1A9359-03CE-98F2-8437-01A478537B22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7E53F4C-D376-4E30-33E7-A449FF4136D8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286FEFD-1DBA-02D2-59AF-F3BC0F8F6E4E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B9E42D6-DA8A-CF78-D720-DA775738C112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E52807B-22E4-E828-76C1-84F9166A0230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A3AD2235-D1C4-CA93-C36F-67986B2C1E3C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50D462B6-3413-C238-397E-DD197E0FF57A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969EE9F-3640-3B1A-6DAB-0F784817B831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7691F31-022B-1C3A-C746-81ED8BE44619}"/>
                  </a:ext>
                </a:extLst>
              </p:cNvPr>
              <p:cNvSpPr txBox="1"/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7691F31-022B-1C3A-C746-81ED8BE446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blipFill>
                <a:blip r:embed="rId7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39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4992" y="302164"/>
            <a:ext cx="7212012" cy="7620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Governing ODEs Natural Convection on Vertical Plate with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CFC1E1-9160-6507-B210-4510B480B08E}"/>
                  </a:ext>
                </a:extLst>
              </p:cNvPr>
              <p:cNvSpPr txBox="1"/>
              <p:nvPr/>
            </p:nvSpPr>
            <p:spPr>
              <a:xfrm>
                <a:off x="715749" y="2502857"/>
                <a:ext cx="4480650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8CFC1E1-9160-6507-B210-4510B480B0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749" y="2502857"/>
                <a:ext cx="4480650" cy="902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2B39393-1A1F-2FB5-8B70-E9A172157AB2}"/>
                  </a:ext>
                </a:extLst>
              </p:cNvPr>
              <p:cNvSpPr txBox="1"/>
              <p:nvPr/>
            </p:nvSpPr>
            <p:spPr>
              <a:xfrm>
                <a:off x="967824" y="3602873"/>
                <a:ext cx="3729482" cy="803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2B39393-1A1F-2FB5-8B70-E9A172157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824" y="3602873"/>
                <a:ext cx="3729482" cy="8036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47AE4A66-30DF-5CC6-043E-DECEF2BACE26}"/>
              </a:ext>
            </a:extLst>
          </p:cNvPr>
          <p:cNvSpPr txBox="1"/>
          <p:nvPr/>
        </p:nvSpPr>
        <p:spPr>
          <a:xfrm>
            <a:off x="506306" y="4822073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modified </a:t>
            </a:r>
            <a:r>
              <a:rPr lang="en-US" dirty="0" err="1"/>
              <a:t>Grashof</a:t>
            </a:r>
            <a:r>
              <a:rPr lang="en-US" dirty="0"/>
              <a:t> number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/>
              <p:nvPr/>
            </p:nvSpPr>
            <p:spPr>
              <a:xfrm>
                <a:off x="1496906" y="5507873"/>
                <a:ext cx="4612340" cy="831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906" y="5507873"/>
                <a:ext cx="4612340" cy="8318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D000F58A-2697-6DB3-4EB4-86E20DE20425}"/>
              </a:ext>
            </a:extLst>
          </p:cNvPr>
          <p:cNvGrpSpPr/>
          <p:nvPr/>
        </p:nvGrpSpPr>
        <p:grpSpPr>
          <a:xfrm>
            <a:off x="6477000" y="1447800"/>
            <a:ext cx="2286000" cy="3257717"/>
            <a:chOff x="6477000" y="1447800"/>
            <a:chExt cx="2286000" cy="325771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2630D86-69B5-1D9B-15FC-7700B3929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86443" y="1447800"/>
              <a:ext cx="2076557" cy="3257717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08C5EB0-71C6-6E76-390D-4A282D5AFEC4}"/>
                </a:ext>
              </a:extLst>
            </p:cNvPr>
            <p:cNvGrpSpPr/>
            <p:nvPr/>
          </p:nvGrpSpPr>
          <p:grpSpPr>
            <a:xfrm>
              <a:off x="6477000" y="1612900"/>
              <a:ext cx="704957" cy="2743200"/>
              <a:chOff x="6248400" y="1612900"/>
              <a:chExt cx="704957" cy="2743200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4E6865C-601D-6013-1FF2-350D4B22602E}"/>
                  </a:ext>
                </a:extLst>
              </p:cNvPr>
              <p:cNvCxnSpPr/>
              <p:nvPr/>
            </p:nvCxnSpPr>
            <p:spPr bwMode="auto">
              <a:xfrm>
                <a:off x="6248400" y="1612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18F11320-D27C-714D-2AB5-7CB0F81904EA}"/>
                  </a:ext>
                </a:extLst>
              </p:cNvPr>
              <p:cNvCxnSpPr/>
              <p:nvPr/>
            </p:nvCxnSpPr>
            <p:spPr bwMode="auto">
              <a:xfrm>
                <a:off x="6248400" y="1765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5326AB1D-45A3-B443-D92C-767395FBCC4A}"/>
                  </a:ext>
                </a:extLst>
              </p:cNvPr>
              <p:cNvCxnSpPr/>
              <p:nvPr/>
            </p:nvCxnSpPr>
            <p:spPr bwMode="auto">
              <a:xfrm>
                <a:off x="6248400" y="1917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BFE76787-614D-EE14-F465-256E9582CF73}"/>
                  </a:ext>
                </a:extLst>
              </p:cNvPr>
              <p:cNvCxnSpPr/>
              <p:nvPr/>
            </p:nvCxnSpPr>
            <p:spPr bwMode="auto">
              <a:xfrm>
                <a:off x="6248400" y="2070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016F6BA-2D1A-F1EA-6257-D683FE67D7E4}"/>
                  </a:ext>
                </a:extLst>
              </p:cNvPr>
              <p:cNvCxnSpPr/>
              <p:nvPr/>
            </p:nvCxnSpPr>
            <p:spPr bwMode="auto">
              <a:xfrm>
                <a:off x="6248400" y="22225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E4E02CA-B8A0-B1D1-8282-CF6144CB950F}"/>
                  </a:ext>
                </a:extLst>
              </p:cNvPr>
              <p:cNvCxnSpPr/>
              <p:nvPr/>
            </p:nvCxnSpPr>
            <p:spPr bwMode="auto">
              <a:xfrm>
                <a:off x="6248400" y="2374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1F21DC99-215E-DDE8-4BEB-C3A193D39991}"/>
                  </a:ext>
                </a:extLst>
              </p:cNvPr>
              <p:cNvCxnSpPr/>
              <p:nvPr/>
            </p:nvCxnSpPr>
            <p:spPr bwMode="auto">
              <a:xfrm>
                <a:off x="6248400" y="2527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94DAE3C2-004D-583E-2602-2B656CAADE63}"/>
                  </a:ext>
                </a:extLst>
              </p:cNvPr>
              <p:cNvCxnSpPr/>
              <p:nvPr/>
            </p:nvCxnSpPr>
            <p:spPr bwMode="auto">
              <a:xfrm>
                <a:off x="6248400" y="2679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6CEA5F93-C083-9540-19F2-8665DC374FA5}"/>
                  </a:ext>
                </a:extLst>
              </p:cNvPr>
              <p:cNvCxnSpPr/>
              <p:nvPr/>
            </p:nvCxnSpPr>
            <p:spPr bwMode="auto">
              <a:xfrm>
                <a:off x="6248400" y="2832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981E77E-40CC-9B31-C6C2-E0466A895DDC}"/>
                  </a:ext>
                </a:extLst>
              </p:cNvPr>
              <p:cNvCxnSpPr/>
              <p:nvPr/>
            </p:nvCxnSpPr>
            <p:spPr bwMode="auto">
              <a:xfrm>
                <a:off x="6248400" y="29845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574A9351-122E-1CE9-53B4-641F241D05E8}"/>
                  </a:ext>
                </a:extLst>
              </p:cNvPr>
              <p:cNvCxnSpPr/>
              <p:nvPr/>
            </p:nvCxnSpPr>
            <p:spPr bwMode="auto">
              <a:xfrm>
                <a:off x="6248400" y="3136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D94D643B-EF8A-E2DC-03CD-FB691FC4B9F3}"/>
                  </a:ext>
                </a:extLst>
              </p:cNvPr>
              <p:cNvCxnSpPr/>
              <p:nvPr/>
            </p:nvCxnSpPr>
            <p:spPr bwMode="auto">
              <a:xfrm>
                <a:off x="6248400" y="3289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AC15395A-7767-8079-4A52-0587E72194E0}"/>
                  </a:ext>
                </a:extLst>
              </p:cNvPr>
              <p:cNvCxnSpPr/>
              <p:nvPr/>
            </p:nvCxnSpPr>
            <p:spPr bwMode="auto">
              <a:xfrm>
                <a:off x="6248400" y="3441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85763683-DAE8-704F-0B4D-B64C6FA31820}"/>
                  </a:ext>
                </a:extLst>
              </p:cNvPr>
              <p:cNvCxnSpPr/>
              <p:nvPr/>
            </p:nvCxnSpPr>
            <p:spPr bwMode="auto">
              <a:xfrm>
                <a:off x="6248400" y="3594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AEF4024-FB4C-EE5C-0B5D-A9D0E7B382EE}"/>
                  </a:ext>
                </a:extLst>
              </p:cNvPr>
              <p:cNvCxnSpPr/>
              <p:nvPr/>
            </p:nvCxnSpPr>
            <p:spPr bwMode="auto">
              <a:xfrm>
                <a:off x="6248400" y="37465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9639A3EC-60CF-3E9C-5667-86D7D44E9113}"/>
                  </a:ext>
                </a:extLst>
              </p:cNvPr>
              <p:cNvCxnSpPr/>
              <p:nvPr/>
            </p:nvCxnSpPr>
            <p:spPr bwMode="auto">
              <a:xfrm>
                <a:off x="6248400" y="38989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26767C6A-1FF9-85B1-6579-88EAF7C4B6F0}"/>
                  </a:ext>
                </a:extLst>
              </p:cNvPr>
              <p:cNvCxnSpPr/>
              <p:nvPr/>
            </p:nvCxnSpPr>
            <p:spPr bwMode="auto">
              <a:xfrm>
                <a:off x="6248400" y="40513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F1E51190-7B88-2C77-BEFF-923D046CF579}"/>
                  </a:ext>
                </a:extLst>
              </p:cNvPr>
              <p:cNvCxnSpPr/>
              <p:nvPr/>
            </p:nvCxnSpPr>
            <p:spPr bwMode="auto">
              <a:xfrm>
                <a:off x="6248400" y="42037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6E91B836-C8C1-11F8-BD06-EE28BC9375E5}"/>
                  </a:ext>
                </a:extLst>
              </p:cNvPr>
              <p:cNvCxnSpPr/>
              <p:nvPr/>
            </p:nvCxnSpPr>
            <p:spPr bwMode="auto">
              <a:xfrm>
                <a:off x="6248400" y="4356100"/>
                <a:ext cx="704957" cy="0"/>
              </a:xfrm>
              <a:prstGeom prst="straightConnector1">
                <a:avLst/>
              </a:prstGeom>
              <a:solidFill>
                <a:schemeClr val="accent1"/>
              </a:solidFill>
              <a:ln w="158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8E93581-9A0E-3CD8-B9CA-75AED761E100}"/>
                  </a:ext>
                </a:extLst>
              </p:cNvPr>
              <p:cNvSpPr txBox="1"/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8E93581-9A0E-3CD8-B9CA-75AED761E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388" y="2984739"/>
                <a:ext cx="424412" cy="369332"/>
              </a:xfrm>
              <a:prstGeom prst="rect">
                <a:avLst/>
              </a:prstGeom>
              <a:blipFill>
                <a:blip r:embed="rId7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4E2BFC41-168C-93A4-D577-9F8B5BEDAF08}"/>
              </a:ext>
            </a:extLst>
          </p:cNvPr>
          <p:cNvSpPr txBox="1"/>
          <p:nvPr/>
        </p:nvSpPr>
        <p:spPr>
          <a:xfrm>
            <a:off x="417135" y="1308739"/>
            <a:ext cx="5559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ODE equivalent of NS equations for Natural Convection on a vertical plate:</a:t>
            </a:r>
          </a:p>
        </p:txBody>
      </p:sp>
    </p:spTree>
    <p:extLst>
      <p:ext uri="{BB962C8B-B14F-4D97-AF65-F5344CB8AC3E}">
        <p14:creationId xmlns:p14="http://schemas.microsoft.com/office/powerpoint/2010/main" val="381781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: Constant Heat Flux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7AE4A66-30DF-5CC6-043E-DECEF2BACE26}"/>
              </a:ext>
            </a:extLst>
          </p:cNvPr>
          <p:cNvSpPr txBox="1"/>
          <p:nvPr/>
        </p:nvSpPr>
        <p:spPr>
          <a:xfrm>
            <a:off x="381000" y="1143000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modified </a:t>
            </a:r>
            <a:r>
              <a:rPr lang="en-US" dirty="0" err="1"/>
              <a:t>Grashof</a:t>
            </a:r>
            <a:r>
              <a:rPr lang="en-US" dirty="0"/>
              <a:t> number is defined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/>
              <p:nvPr/>
            </p:nvSpPr>
            <p:spPr>
              <a:xfrm>
                <a:off x="1371600" y="1530306"/>
                <a:ext cx="4612340" cy="831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EA7EB0-2E56-C0A6-D5C3-77C2D12EB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530306"/>
                <a:ext cx="4612340" cy="8318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72D4F7-0FE0-6FA3-601D-82DA4777A53D}"/>
                  </a:ext>
                </a:extLst>
              </p:cNvPr>
              <p:cNvSpPr txBox="1"/>
              <p:nvPr/>
            </p:nvSpPr>
            <p:spPr>
              <a:xfrm>
                <a:off x="381001" y="2362200"/>
                <a:ext cx="5602940" cy="42397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Constant wall heat flux leads to a wall with </a:t>
                </a:r>
                <a:r>
                  <a:rPr lang="en-US" i="1" dirty="0"/>
                  <a:t>(T</a:t>
                </a:r>
                <a:r>
                  <a:rPr lang="en-US" i="1" baseline="-25000" dirty="0"/>
                  <a:t>s</a:t>
                </a:r>
                <a:r>
                  <a:rPr lang="en-US" i="1" dirty="0"/>
                  <a:t> − T</a:t>
                </a:r>
                <a:r>
                  <a:rPr lang="en-US" i="1" baseline="-25000" dirty="0"/>
                  <a:t>∞</a:t>
                </a:r>
                <a:r>
                  <a:rPr lang="en-US" i="1" dirty="0"/>
                  <a:t>) ∼ x</a:t>
                </a:r>
                <a:r>
                  <a:rPr lang="en-US" i="1" baseline="30000" dirty="0"/>
                  <a:t>1/5</a:t>
                </a:r>
                <a:r>
                  <a:rPr lang="en-US" dirty="0"/>
                  <a:t> . </a:t>
                </a:r>
              </a:p>
              <a:p>
                <a:r>
                  <a:rPr lang="en-US" dirty="0"/>
                  <a:t>Finally, the local Nusselt number is defined as: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rad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𝑃𝑟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fName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𝐺𝑟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func>
                                </m:num>
                                <m:den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072D4F7-0FE0-6FA3-601D-82DA4777A5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1" y="2362200"/>
                <a:ext cx="5602940" cy="4239750"/>
              </a:xfrm>
              <a:prstGeom prst="rect">
                <a:avLst/>
              </a:prstGeom>
              <a:blipFill>
                <a:blip r:embed="rId4"/>
                <a:stretch>
                  <a:fillRect l="-1741" t="-1151" r="-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29D2C5C5-8E21-24B4-D06F-A30B1E58F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643" y="1447800"/>
            <a:ext cx="2076557" cy="325771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AB83B99-AEAC-AB40-78E5-30194F80FDF0}"/>
              </a:ext>
            </a:extLst>
          </p:cNvPr>
          <p:cNvGrpSpPr/>
          <p:nvPr/>
        </p:nvGrpSpPr>
        <p:grpSpPr>
          <a:xfrm>
            <a:off x="6553200" y="1612900"/>
            <a:ext cx="704957" cy="2743200"/>
            <a:chOff x="6248400" y="1612900"/>
            <a:chExt cx="704957" cy="27432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D9C0E7A-B998-8BD7-56D1-14FE0A00BF89}"/>
                </a:ext>
              </a:extLst>
            </p:cNvPr>
            <p:cNvCxnSpPr/>
            <p:nvPr/>
          </p:nvCxnSpPr>
          <p:spPr bwMode="auto">
            <a:xfrm>
              <a:off x="6248400" y="1612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D8EF234-1A11-1689-8D35-DC5E8E1034F4}"/>
                </a:ext>
              </a:extLst>
            </p:cNvPr>
            <p:cNvCxnSpPr/>
            <p:nvPr/>
          </p:nvCxnSpPr>
          <p:spPr bwMode="auto">
            <a:xfrm>
              <a:off x="6248400" y="1765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48E4CAE-9D59-04E6-C260-7523E5DF38FC}"/>
                </a:ext>
              </a:extLst>
            </p:cNvPr>
            <p:cNvCxnSpPr/>
            <p:nvPr/>
          </p:nvCxnSpPr>
          <p:spPr bwMode="auto">
            <a:xfrm>
              <a:off x="6248400" y="1917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B404526-D7D7-5398-2072-158E123D6487}"/>
                </a:ext>
              </a:extLst>
            </p:cNvPr>
            <p:cNvCxnSpPr/>
            <p:nvPr/>
          </p:nvCxnSpPr>
          <p:spPr bwMode="auto">
            <a:xfrm>
              <a:off x="6248400" y="2070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A390EAB-ACA4-71F7-95E8-7688C7E104A2}"/>
                </a:ext>
              </a:extLst>
            </p:cNvPr>
            <p:cNvCxnSpPr/>
            <p:nvPr/>
          </p:nvCxnSpPr>
          <p:spPr bwMode="auto">
            <a:xfrm>
              <a:off x="6248400" y="2222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66A5F53-3999-D028-0A54-0416F75EACCD}"/>
                </a:ext>
              </a:extLst>
            </p:cNvPr>
            <p:cNvCxnSpPr/>
            <p:nvPr/>
          </p:nvCxnSpPr>
          <p:spPr bwMode="auto">
            <a:xfrm>
              <a:off x="6248400" y="2374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089F326-CBB8-0D96-BCCB-C65EBEF611AE}"/>
                </a:ext>
              </a:extLst>
            </p:cNvPr>
            <p:cNvCxnSpPr/>
            <p:nvPr/>
          </p:nvCxnSpPr>
          <p:spPr bwMode="auto">
            <a:xfrm>
              <a:off x="6248400" y="2527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9404DEB-5267-33EA-A07C-A063FB613C90}"/>
                </a:ext>
              </a:extLst>
            </p:cNvPr>
            <p:cNvCxnSpPr/>
            <p:nvPr/>
          </p:nvCxnSpPr>
          <p:spPr bwMode="auto">
            <a:xfrm>
              <a:off x="6248400" y="2679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273B460E-7601-83B6-872E-D208D1E6F216}"/>
                </a:ext>
              </a:extLst>
            </p:cNvPr>
            <p:cNvCxnSpPr/>
            <p:nvPr/>
          </p:nvCxnSpPr>
          <p:spPr bwMode="auto">
            <a:xfrm>
              <a:off x="6248400" y="2832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16D1EC7-0DA6-12C2-6DE9-0BD8DA6E8648}"/>
                </a:ext>
              </a:extLst>
            </p:cNvPr>
            <p:cNvCxnSpPr/>
            <p:nvPr/>
          </p:nvCxnSpPr>
          <p:spPr bwMode="auto">
            <a:xfrm>
              <a:off x="6248400" y="2984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0C4EDC0-1E99-F016-AA59-46A6962486B8}"/>
                </a:ext>
              </a:extLst>
            </p:cNvPr>
            <p:cNvCxnSpPr/>
            <p:nvPr/>
          </p:nvCxnSpPr>
          <p:spPr bwMode="auto">
            <a:xfrm>
              <a:off x="6248400" y="3136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0F4729D-0E1F-A4DA-8154-35F4A3015269}"/>
                </a:ext>
              </a:extLst>
            </p:cNvPr>
            <p:cNvCxnSpPr/>
            <p:nvPr/>
          </p:nvCxnSpPr>
          <p:spPr bwMode="auto">
            <a:xfrm>
              <a:off x="6248400" y="3289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09B4D12-B5FF-A2C4-8D09-9D068434A512}"/>
                </a:ext>
              </a:extLst>
            </p:cNvPr>
            <p:cNvCxnSpPr/>
            <p:nvPr/>
          </p:nvCxnSpPr>
          <p:spPr bwMode="auto">
            <a:xfrm>
              <a:off x="6248400" y="3441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9FDB820-EDBF-A470-E764-10622E569E58}"/>
                </a:ext>
              </a:extLst>
            </p:cNvPr>
            <p:cNvCxnSpPr/>
            <p:nvPr/>
          </p:nvCxnSpPr>
          <p:spPr bwMode="auto">
            <a:xfrm>
              <a:off x="6248400" y="3594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2C91AAD-CCDF-9F7F-207A-597AE70AAF89}"/>
                </a:ext>
              </a:extLst>
            </p:cNvPr>
            <p:cNvCxnSpPr/>
            <p:nvPr/>
          </p:nvCxnSpPr>
          <p:spPr bwMode="auto">
            <a:xfrm>
              <a:off x="6248400" y="37465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EA7FA76A-3825-A303-00AF-E24CEF2C4597}"/>
                </a:ext>
              </a:extLst>
            </p:cNvPr>
            <p:cNvCxnSpPr/>
            <p:nvPr/>
          </p:nvCxnSpPr>
          <p:spPr bwMode="auto">
            <a:xfrm>
              <a:off x="6248400" y="38989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D1678CE-67F6-9B44-6199-5625FAD2F826}"/>
                </a:ext>
              </a:extLst>
            </p:cNvPr>
            <p:cNvCxnSpPr/>
            <p:nvPr/>
          </p:nvCxnSpPr>
          <p:spPr bwMode="auto">
            <a:xfrm>
              <a:off x="6248400" y="40513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2563BB4C-3A04-2964-4036-443FE183A205}"/>
                </a:ext>
              </a:extLst>
            </p:cNvPr>
            <p:cNvCxnSpPr/>
            <p:nvPr/>
          </p:nvCxnSpPr>
          <p:spPr bwMode="auto">
            <a:xfrm>
              <a:off x="6248400" y="42037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AD5DC7D-1BC4-EF97-EB69-F43CB44FC1A1}"/>
                </a:ext>
              </a:extLst>
            </p:cNvPr>
            <p:cNvCxnSpPr/>
            <p:nvPr/>
          </p:nvCxnSpPr>
          <p:spPr bwMode="auto">
            <a:xfrm>
              <a:off x="6248400" y="4356100"/>
              <a:ext cx="704957" cy="0"/>
            </a:xfrm>
            <a:prstGeom prst="straightConnector1">
              <a:avLst/>
            </a:prstGeom>
            <a:solidFill>
              <a:schemeClr val="accent1"/>
            </a:solidFill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685ECD-9C91-A9C0-D389-98C3E503E01D}"/>
                  </a:ext>
                </a:extLst>
              </p:cNvPr>
              <p:cNvSpPr txBox="1"/>
              <p:nvPr/>
            </p:nvSpPr>
            <p:spPr>
              <a:xfrm>
                <a:off x="6052588" y="2984739"/>
                <a:ext cx="4244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685ECD-9C91-A9C0-D389-98C3E503E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588" y="2984739"/>
                <a:ext cx="424412" cy="369332"/>
              </a:xfrm>
              <a:prstGeom prst="rect">
                <a:avLst/>
              </a:prstGeom>
              <a:blipFill>
                <a:blip r:embed="rId6"/>
                <a:stretch>
                  <a:fillRect l="-15714" r="-28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97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 Natural Convection on A Vertical Flat Plate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2209800"/>
            <a:ext cx="2057400" cy="2895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2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2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250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83" name="TextBox 600082">
                <a:extLst>
                  <a:ext uri="{FF2B5EF4-FFF2-40B4-BE49-F238E27FC236}">
                    <a16:creationId xmlns:a16="http://schemas.microsoft.com/office/drawing/2014/main" id="{1A1FD44F-CB18-B11C-09CE-69B5B0A8C5AA}"/>
                  </a:ext>
                </a:extLst>
              </p:cNvPr>
              <p:cNvSpPr txBox="1"/>
              <p:nvPr/>
            </p:nvSpPr>
            <p:spPr>
              <a:xfrm>
                <a:off x="484248" y="2378329"/>
                <a:ext cx="2258952" cy="66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600083" name="TextBox 600082">
                <a:extLst>
                  <a:ext uri="{FF2B5EF4-FFF2-40B4-BE49-F238E27FC236}">
                    <a16:creationId xmlns:a16="http://schemas.microsoft.com/office/drawing/2014/main" id="{1A1FD44F-CB18-B11C-09CE-69B5B0A8C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48" y="2378329"/>
                <a:ext cx="2258952" cy="6696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4DCAE6C-F99E-8FC7-E7FA-9BDD2D7525CF}"/>
                  </a:ext>
                </a:extLst>
              </p:cNvPr>
              <p:cNvSpPr txBox="1"/>
              <p:nvPr/>
            </p:nvSpPr>
            <p:spPr>
              <a:xfrm>
                <a:off x="381000" y="1524000"/>
                <a:ext cx="3749808" cy="752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4DCAE6C-F99E-8FC7-E7FA-9BDD2D752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524000"/>
                <a:ext cx="3749808" cy="75232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ED2AA661-7D72-8C74-AB48-89BFD25B5577}"/>
              </a:ext>
            </a:extLst>
          </p:cNvPr>
          <p:cNvSpPr txBox="1"/>
          <p:nvPr/>
        </p:nvSpPr>
        <p:spPr>
          <a:xfrm>
            <a:off x="721634" y="1143000"/>
            <a:ext cx="2728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Isothermal Hot Plate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3BBCA26-4E19-793E-B7E6-9ADA25471F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5602" y="2362200"/>
            <a:ext cx="1765998" cy="200735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70E09DF-EC46-AC72-744A-FF1742E58D6D}"/>
              </a:ext>
            </a:extLst>
          </p:cNvPr>
          <p:cNvSpPr txBox="1"/>
          <p:nvPr/>
        </p:nvSpPr>
        <p:spPr>
          <a:xfrm>
            <a:off x="4815168" y="1066800"/>
            <a:ext cx="3762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Heat-flux Hot Plate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A06B9F3-4805-66A1-201E-5816FA5FDA2A}"/>
                  </a:ext>
                </a:extLst>
              </p:cNvPr>
              <p:cNvSpPr txBox="1"/>
              <p:nvPr/>
            </p:nvSpPr>
            <p:spPr>
              <a:xfrm>
                <a:off x="4434750" y="1600200"/>
                <a:ext cx="3749809" cy="7523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A06B9F3-4805-66A1-201E-5816FA5FD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750" y="1600200"/>
                <a:ext cx="3749809" cy="75232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DC5BCD-54B4-135D-4372-069DE4EB7357}"/>
                  </a:ext>
                </a:extLst>
              </p:cNvPr>
              <p:cNvSpPr txBox="1"/>
              <p:nvPr/>
            </p:nvSpPr>
            <p:spPr>
              <a:xfrm>
                <a:off x="4348797" y="2606929"/>
                <a:ext cx="3118803" cy="669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+4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1DC5BCD-54B4-135D-4372-069DE4EB7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797" y="2606929"/>
                <a:ext cx="3118803" cy="66967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3A98548-D6D7-68E0-5351-614757D558E0}"/>
                  </a:ext>
                </a:extLst>
              </p:cNvPr>
              <p:cNvSpPr txBox="1"/>
              <p:nvPr/>
            </p:nvSpPr>
            <p:spPr>
              <a:xfrm>
                <a:off x="5486400" y="5187288"/>
                <a:ext cx="3589706" cy="12897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360</m:t>
                              </m:r>
                            </m:e>
                          </m:ra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𝑃𝑟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fName>
                                    <m:e>
                                      <m:r>
                                        <a:rPr lang="en-US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𝐺𝑟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func>
                                </m:num>
                                <m:den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3A98548-D6D7-68E0-5351-614757D558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187288"/>
                <a:ext cx="3589706" cy="12897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51384D-7B8D-D2E3-92FD-35036C9B5E17}"/>
                  </a:ext>
                </a:extLst>
              </p:cNvPr>
              <p:cNvSpPr txBox="1"/>
              <p:nvPr/>
            </p:nvSpPr>
            <p:spPr>
              <a:xfrm>
                <a:off x="4850628" y="3581400"/>
                <a:ext cx="2115320" cy="831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051384D-7B8D-D2E3-92FD-35036C9B5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28" y="3581400"/>
                <a:ext cx="2115320" cy="83189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7001E47-6E95-89EE-8411-76D5A1CAFEA4}"/>
                  </a:ext>
                </a:extLst>
              </p:cNvPr>
              <p:cNvSpPr txBox="1"/>
              <p:nvPr/>
            </p:nvSpPr>
            <p:spPr>
              <a:xfrm>
                <a:off x="313106" y="4953000"/>
                <a:ext cx="5249494" cy="1365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0.75 </m:t>
                          </m:r>
                          <m:rad>
                            <m:radPr>
                              <m:degHide m:val="on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4×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0.609+1.221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rad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+1.238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7001E47-6E95-89EE-8411-76D5A1CAF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06" y="4953000"/>
                <a:ext cx="5249494" cy="136524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8">
                <a:extLst>
                  <a:ext uri="{FF2B5EF4-FFF2-40B4-BE49-F238E27FC236}">
                    <a16:creationId xmlns:a16="http://schemas.microsoft.com/office/drawing/2014/main" id="{F134FE13-6AC7-374A-AEB7-62E0137A661E}"/>
                  </a:ext>
                </a:extLst>
              </p:cNvPr>
              <p:cNvSpPr txBox="1"/>
              <p:nvPr/>
            </p:nvSpPr>
            <p:spPr bwMode="auto">
              <a:xfrm>
                <a:off x="304800" y="3352800"/>
                <a:ext cx="3124200" cy="819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" name="Object 8">
                <a:extLst>
                  <a:ext uri="{FF2B5EF4-FFF2-40B4-BE49-F238E27FC236}">
                    <a16:creationId xmlns:a16="http://schemas.microsoft.com/office/drawing/2014/main" id="{F134FE13-6AC7-374A-AEB7-62E0137A6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352800"/>
                <a:ext cx="3124200" cy="81915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A7851C1-E3F9-7741-1075-DEAF69F9AC47}"/>
              </a:ext>
            </a:extLst>
          </p:cNvPr>
          <p:cNvCxnSpPr/>
          <p:nvPr/>
        </p:nvCxnSpPr>
        <p:spPr bwMode="auto">
          <a:xfrm>
            <a:off x="4267200" y="1143000"/>
            <a:ext cx="88339" cy="4114800"/>
          </a:xfrm>
          <a:prstGeom prst="line">
            <a:avLst/>
          </a:prstGeom>
          <a:solidFill>
            <a:schemeClr val="accent1"/>
          </a:solidFill>
          <a:ln w="66675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2332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83" grpId="0"/>
      <p:bldP spid="32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2" name="Rectangle 2">
            <a:extLst>
              <a:ext uri="{FF2B5EF4-FFF2-40B4-BE49-F238E27FC236}">
                <a16:creationId xmlns:a16="http://schemas.microsoft.com/office/drawing/2014/main" id="{FBF85627-72B6-01C8-2F72-641BF8B1E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"/>
            <a:ext cx="7823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800" b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3923" name="Rectangle 3">
            <a:extLst>
              <a:ext uri="{FF2B5EF4-FFF2-40B4-BE49-F238E27FC236}">
                <a16:creationId xmlns:a16="http://schemas.microsoft.com/office/drawing/2014/main" id="{A026ADF5-2F24-2FE2-4F19-60FB05D1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3152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zh-CN" sz="2400" b="0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814E7FE-8803-4F3A-4809-832BA70323F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B005BEF-6D9F-43FD-3AEC-07208BFD2B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0F547F-2A1B-9D43-9F9E-55E8C68061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451948-FAEF-E44E-AF45-DBD129B189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BA12159-92EE-FA32-42C2-C245D1F5F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C85C680-22F6-650E-136A-F7BB0F4580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D9F0E46-697E-3E68-A84F-F46DFAF152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F891CA2-09A2-FF2D-71E7-EE5BCE454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0AD6144-33C9-2866-3359-2EEBBC089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DBFB12C-090B-EF57-8BBD-14C16EB9D8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F976E0A-E41E-3C75-F60B-4F5F7CB02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3E3491-6903-E5A0-9FA9-B5AC26902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D887BFA-93DE-5FC4-CCF0-F2563C4F75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CB5314D-D7B0-6B33-517E-91C3AC9CB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E1C1A8-2C92-56F0-E9C5-3DCA5700E3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5BE87-E726-981E-096F-87DFB6B41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FB6D77-2B00-F34D-9A41-28726B3A6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A79476B-8283-2482-8716-F31AE1EDEC54}"/>
                  </a:ext>
                </a:extLst>
              </p:cNvPr>
              <p:cNvSpPr txBox="1"/>
              <p:nvPr/>
            </p:nvSpPr>
            <p:spPr>
              <a:xfrm>
                <a:off x="304800" y="2295690"/>
                <a:ext cx="4521815" cy="980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𝐺𝑟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A79476B-8283-2482-8716-F31AE1EDE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95690"/>
                <a:ext cx="4521815" cy="980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242667-1E1C-6811-8335-66D8A0E7ACE3}"/>
                  </a:ext>
                </a:extLst>
              </p:cNvPr>
              <p:cNvSpPr txBox="1"/>
              <p:nvPr/>
            </p:nvSpPr>
            <p:spPr>
              <a:xfrm>
                <a:off x="362549" y="3938004"/>
                <a:ext cx="4895251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=1.622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ad>
                        <m:ra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g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0.8+</m:t>
                                  </m:r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242667-1E1C-6811-8335-66D8A0E7A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49" y="3938004"/>
                <a:ext cx="4895251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3920" name="Rectangle 2">
            <a:extLst>
              <a:ext uri="{FF2B5EF4-FFF2-40B4-BE49-F238E27FC236}">
                <a16:creationId xmlns:a16="http://schemas.microsoft.com/office/drawing/2014/main" id="{A1AC390E-5850-980E-4606-913A32B51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79400"/>
            <a:ext cx="6400800" cy="78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dirty="0"/>
              <a:t>Natural Convection Profiles for a Vertical Wall</a:t>
            </a:r>
            <a:endParaRPr lang="en-IN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87AC74-20A8-C3ED-8223-688E8298330C}"/>
              </a:ext>
            </a:extLst>
          </p:cNvPr>
          <p:cNvSpPr txBox="1"/>
          <p:nvPr/>
        </p:nvSpPr>
        <p:spPr>
          <a:xfrm>
            <a:off x="609600" y="1600200"/>
            <a:ext cx="3160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Heat Flux VW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C7FB2D-F34B-CB90-CD8B-3DAEDB355380}"/>
              </a:ext>
            </a:extLst>
          </p:cNvPr>
          <p:cNvSpPr txBox="1"/>
          <p:nvPr/>
        </p:nvSpPr>
        <p:spPr>
          <a:xfrm>
            <a:off x="4916527" y="1524000"/>
            <a:ext cx="3481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Constant Temperature VW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416A17-4D1C-7860-F20A-CAC61412E608}"/>
                  </a:ext>
                </a:extLst>
              </p:cNvPr>
              <p:cNvSpPr txBox="1"/>
              <p:nvPr/>
            </p:nvSpPr>
            <p:spPr>
              <a:xfrm>
                <a:off x="4876800" y="2275197"/>
                <a:ext cx="3886200" cy="1077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=0.508 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  <m:r>
                                        <a:rPr lang="en-US" sz="18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20</m:t>
                                          </m:r>
                                        </m:num>
                                        <m:den>
                                          <m:r>
                                            <a:rPr lang="en-US" sz="1800" b="0" i="1" smtClean="0">
                                              <a:latin typeface="Cambria Math" panose="02040503050406030204" pitchFamily="18" charset="0"/>
                                            </a:rPr>
                                            <m:t>21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rad>
                      <m:sSup>
                        <m:sSup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𝐺𝑟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/>
                          </m:sSubSup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416A17-4D1C-7860-F20A-CAC61412E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275197"/>
                <a:ext cx="3886200" cy="1077603"/>
              </a:xfrm>
              <a:prstGeom prst="rect">
                <a:avLst/>
              </a:prstGeom>
              <a:blipFill>
                <a:blip r:embed="rId5"/>
                <a:stretch>
                  <a:fillRect b="-5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78329D-3A11-6A2B-6E30-674BD4B8CB41}"/>
                  </a:ext>
                </a:extLst>
              </p:cNvPr>
              <p:cNvSpPr txBox="1"/>
              <p:nvPr/>
            </p:nvSpPr>
            <p:spPr>
              <a:xfrm>
                <a:off x="3886200" y="5551797"/>
                <a:ext cx="4953000" cy="1077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=0.508 </m:t>
                      </m:r>
                      <m:f>
                        <m:f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1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d>
                                    <m:dPr>
                                      <m:ctrlPr>
                                        <a:rPr lang="en-US" sz="1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18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8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20</m:t>
                                          </m:r>
                                        </m:num>
                                        <m:den>
                                          <m:r>
                                            <a:rPr lang="en-US" sz="18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21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rad>
                            </m:den>
                          </m:f>
                        </m:e>
                      </m:rad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𝐺𝑟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  <m:r>
                        <a:rPr lang="en-US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C78329D-3A11-6A2B-6E30-674BD4B8C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551797"/>
                <a:ext cx="4953000" cy="10776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FF05031A-868B-F549-00F3-B37D19E7817B}"/>
              </a:ext>
            </a:extLst>
          </p:cNvPr>
          <p:cNvSpPr txBox="1"/>
          <p:nvPr/>
        </p:nvSpPr>
        <p:spPr>
          <a:xfrm>
            <a:off x="304800" y="3424535"/>
            <a:ext cx="5181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Variation of Wall Temperature for CHF :</a:t>
            </a:r>
            <a:endParaRPr lang="en-IN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EE3A54-FA36-2045-A16C-12D840F8F3FA}"/>
              </a:ext>
            </a:extLst>
          </p:cNvPr>
          <p:cNvSpPr txBox="1"/>
          <p:nvPr/>
        </p:nvSpPr>
        <p:spPr>
          <a:xfrm>
            <a:off x="457200" y="5100935"/>
            <a:ext cx="4648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Variation of Wall Heat Flux for CT 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451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20" grpId="0"/>
      <p:bldP spid="21" grpId="0"/>
      <p:bldP spid="24" grpId="0"/>
      <p:bldP spid="26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0" name="Rectangle 2">
            <a:extLst>
              <a:ext uri="{FF2B5EF4-FFF2-40B4-BE49-F238E27FC236}">
                <a16:creationId xmlns:a16="http://schemas.microsoft.com/office/drawing/2014/main" id="{F631C040-4941-826B-98E1-42E4E605C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3985" y="103188"/>
            <a:ext cx="7772400" cy="989012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Experimental Results on </a:t>
            </a:r>
            <a:b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</a:b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Vertical Plate at constant </a:t>
            </a:r>
            <a:r>
              <a:rPr lang="en-US" altLang="zh-CN" sz="2800" i="1" dirty="0">
                <a:solidFill>
                  <a:schemeClr val="tx1"/>
                </a:solidFill>
                <a:ea typeface="SimSun" panose="02010600030101010101" pitchFamily="2" charset="-122"/>
              </a:rPr>
              <a:t>T</a:t>
            </a:r>
            <a:r>
              <a:rPr lang="en-US" altLang="zh-CN" sz="2800" i="1" baseline="-25000" dirty="0">
                <a:solidFill>
                  <a:schemeClr val="tx1"/>
                </a:solidFill>
                <a:ea typeface="SimSun" panose="02010600030101010101" pitchFamily="2" charset="-122"/>
              </a:rPr>
              <a:t>s</a:t>
            </a:r>
            <a:endParaRPr lang="en-US" altLang="en-US" sz="2800" baseline="-250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pic>
        <p:nvPicPr>
          <p:cNvPr id="616451" name="Picture 3">
            <a:extLst>
              <a:ext uri="{FF2B5EF4-FFF2-40B4-BE49-F238E27FC236}">
                <a16:creationId xmlns:a16="http://schemas.microsoft.com/office/drawing/2014/main" id="{2D47E73B-4C25-ABD8-A78E-A0D878C03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1181100"/>
            <a:ext cx="8643937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6452" name="Object 4">
                <a:extLst>
                  <a:ext uri="{FF2B5EF4-FFF2-40B4-BE49-F238E27FC236}">
                    <a16:creationId xmlns:a16="http://schemas.microsoft.com/office/drawing/2014/main" id="{8668FD0C-A929-DE83-07DB-EB42A07E3FE9}"/>
                  </a:ext>
                </a:extLst>
              </p:cNvPr>
              <p:cNvSpPr txBox="1"/>
              <p:nvPr/>
            </p:nvSpPr>
            <p:spPr bwMode="auto">
              <a:xfrm rot="16200000">
                <a:off x="-197643" y="3124200"/>
                <a:ext cx="1676400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𝐿𝑜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6452" name="Object 4">
                <a:extLst>
                  <a:ext uri="{FF2B5EF4-FFF2-40B4-BE49-F238E27FC236}">
                    <a16:creationId xmlns:a16="http://schemas.microsoft.com/office/drawing/2014/main" id="{8668FD0C-A929-DE83-07DB-EB42A07E3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6200000">
                <a:off x="-197643" y="3124200"/>
                <a:ext cx="1676400" cy="519113"/>
              </a:xfrm>
              <a:prstGeom prst="rect">
                <a:avLst/>
              </a:prstGeom>
              <a:blipFill>
                <a:blip r:embed="rId3"/>
                <a:stretch>
                  <a:fillRect b="-72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6453" name="Object 5">
                <a:extLst>
                  <a:ext uri="{FF2B5EF4-FFF2-40B4-BE49-F238E27FC236}">
                    <a16:creationId xmlns:a16="http://schemas.microsoft.com/office/drawing/2014/main" id="{BAE8600F-0334-DF38-4C41-1B2442FEC4F7}"/>
                  </a:ext>
                </a:extLst>
              </p:cNvPr>
              <p:cNvSpPr txBox="1"/>
              <p:nvPr/>
            </p:nvSpPr>
            <p:spPr bwMode="auto">
              <a:xfrm>
                <a:off x="4290185" y="6238711"/>
                <a:ext cx="2133600" cy="6683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𝐿𝑜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6453" name="Object 5">
                <a:extLst>
                  <a:ext uri="{FF2B5EF4-FFF2-40B4-BE49-F238E27FC236}">
                    <a16:creationId xmlns:a16="http://schemas.microsoft.com/office/drawing/2014/main" id="{BAE8600F-0334-DF38-4C41-1B2442FEC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0185" y="6238711"/>
                <a:ext cx="2133600" cy="668337"/>
              </a:xfrm>
              <a:prstGeom prst="rect">
                <a:avLst/>
              </a:prstGeom>
              <a:blipFill>
                <a:blip r:embed="rId4"/>
                <a:stretch>
                  <a:fillRect l="-85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36534AF-FA8B-29CC-3AE7-E127C835EDE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7A702EB-660B-F55E-E036-69781827FF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44718A4-D19C-7A4F-2C72-49861EDD1B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7E37F44-A375-CB5C-90EC-48BA09236B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17A4CE7-45B8-A7F7-35AE-87080CCB7F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5DDA5D5-E3DB-34C1-5CB2-231849B79A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9805F52-F0B5-965C-B996-987C4F067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A367EC1-34CA-4995-493A-D83FC350ED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C827ABC-07C5-CA86-EC59-79488C1247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5CF07C5-CC70-61FC-2C89-4CABC15410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96AFA68-73D9-9D31-AE20-B998AAE11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2BDB4AC-9A7F-5383-8E31-A7BF5D9194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980916-C92D-39F9-57BC-20042AA651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A579DF6-0967-7F55-7A64-C516AFDD9D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2BC32B7-F3A1-6815-85DC-53322ABC0A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5EB7D03-07BF-3F0B-3E4C-E10E30101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C0251F5-73DD-4E88-A052-32C7CB4F89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932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D8084-3E34-72A5-01A5-B60990F5F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FD05E541-F0E9-B2DF-EE86-D87BC39FE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8" y="1465857"/>
            <a:ext cx="5424396" cy="471035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300DD1-3319-74D8-1700-ECA4163B6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31" y="148459"/>
            <a:ext cx="7772400" cy="952500"/>
          </a:xfrm>
        </p:spPr>
        <p:txBody>
          <a:bodyPr/>
          <a:lstStyle/>
          <a:p>
            <a:r>
              <a:rPr lang="en-US" sz="2800" dirty="0"/>
              <a:t>Array of Vertical PCBs. </a:t>
            </a:r>
            <a:endParaRPr lang="en-IN" sz="2800" dirty="0"/>
          </a:p>
        </p:txBody>
      </p:sp>
      <p:grpSp>
        <p:nvGrpSpPr>
          <p:cNvPr id="5" name="Group 46">
            <a:extLst>
              <a:ext uri="{FF2B5EF4-FFF2-40B4-BE49-F238E27FC236}">
                <a16:creationId xmlns:a16="http://schemas.microsoft.com/office/drawing/2014/main" id="{ADD1C584-4F15-D300-ED5D-0D1937F3A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3E51598E-5902-7EDD-3B26-E01DC5CAE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27">
                <a:extLst>
                  <a:ext uri="{FF2B5EF4-FFF2-40B4-BE49-F238E27FC236}">
                    <a16:creationId xmlns:a16="http://schemas.microsoft.com/office/drawing/2014/main" id="{A6AF52DF-38E4-6655-9C2A-8802640D4A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>
                  <a:extLst>
                    <a:ext uri="{FF2B5EF4-FFF2-40B4-BE49-F238E27FC236}">
                      <a16:creationId xmlns:a16="http://schemas.microsoft.com/office/drawing/2014/main" id="{15908C11-3BF5-BA0D-F839-E2C512ECB0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1238EDD7-BD33-0045-764E-EF3EC0ACC5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9EA9E606-E350-5790-7900-D1B1566A9A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91C999D9-6B65-C374-AE14-AB2EA34FC5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ABD9A67-1186-2985-CC57-2917B2C895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D7E1149C-5E1F-DA66-4F1D-E6EB97B9E3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6">
                  <a:extLst>
                    <a:ext uri="{FF2B5EF4-FFF2-40B4-BE49-F238E27FC236}">
                      <a16:creationId xmlns:a16="http://schemas.microsoft.com/office/drawing/2014/main" id="{6345C73B-6C10-2ECE-3350-F6D1C494F4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>
                  <a:extLst>
                    <a:ext uri="{FF2B5EF4-FFF2-40B4-BE49-F238E27FC236}">
                      <a16:creationId xmlns:a16="http://schemas.microsoft.com/office/drawing/2014/main" id="{434176E0-3783-0A43-73B8-A1F327EE46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>
                <a:extLst>
                  <a:ext uri="{FF2B5EF4-FFF2-40B4-BE49-F238E27FC236}">
                    <a16:creationId xmlns:a16="http://schemas.microsoft.com/office/drawing/2014/main" id="{A5805D1F-BA2B-3AEB-FD30-8AAEAFD75B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>
                  <a:extLst>
                    <a:ext uri="{FF2B5EF4-FFF2-40B4-BE49-F238E27FC236}">
                      <a16:creationId xmlns:a16="http://schemas.microsoft.com/office/drawing/2014/main" id="{B61B218A-DCAA-921D-D198-A02CD5CAB4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591F4EDF-9C56-02DE-A107-2AD569C66C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960B8924-1280-7A5A-2412-C4B899A264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5120ED88-B93D-86A6-4942-AA799AF5F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E4AADD0-3BB1-5236-0453-3A63388E6D95}"/>
              </a:ext>
            </a:extLst>
          </p:cNvPr>
          <p:cNvSpPr txBox="1"/>
          <p:nvPr/>
        </p:nvSpPr>
        <p:spPr>
          <a:xfrm>
            <a:off x="4418937" y="1524000"/>
            <a:ext cx="449646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Natural convection in vertical channels with asymmetric heating is a correct model for an array of PCBs.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Heat flux distribution is not uniform.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Few modifications to conventional correlations are required for thermal management of PCB arrays with Natural Convection cooling</a:t>
            </a:r>
          </a:p>
        </p:txBody>
      </p:sp>
    </p:spTree>
    <p:extLst>
      <p:ext uri="{BB962C8B-B14F-4D97-AF65-F5344CB8AC3E}">
        <p14:creationId xmlns:p14="http://schemas.microsoft.com/office/powerpoint/2010/main" val="305425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B1783-AEF6-3D95-682C-8068E73E9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D484E-9D8E-A8BB-C511-E9F54599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658" y="210207"/>
            <a:ext cx="7772400" cy="952500"/>
          </a:xfrm>
        </p:spPr>
        <p:txBody>
          <a:bodyPr/>
          <a:lstStyle/>
          <a:p>
            <a:r>
              <a:rPr lang="en-US" sz="2800" dirty="0"/>
              <a:t>Validity of Smooth Plate Correlations</a:t>
            </a:r>
            <a:endParaRPr lang="en-IN" sz="2800" dirty="0"/>
          </a:p>
        </p:txBody>
      </p:sp>
      <p:grpSp>
        <p:nvGrpSpPr>
          <p:cNvPr id="5" name="Group 46">
            <a:extLst>
              <a:ext uri="{FF2B5EF4-FFF2-40B4-BE49-F238E27FC236}">
                <a16:creationId xmlns:a16="http://schemas.microsoft.com/office/drawing/2014/main" id="{537E2C1C-A138-FAF3-0F49-9996339446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8DEA85A3-A5E9-1E15-02E2-B1E1A25278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27">
                <a:extLst>
                  <a:ext uri="{FF2B5EF4-FFF2-40B4-BE49-F238E27FC236}">
                    <a16:creationId xmlns:a16="http://schemas.microsoft.com/office/drawing/2014/main" id="{BD6B0E1C-0095-E528-76E8-26D6EA839F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>
                  <a:extLst>
                    <a:ext uri="{FF2B5EF4-FFF2-40B4-BE49-F238E27FC236}">
                      <a16:creationId xmlns:a16="http://schemas.microsoft.com/office/drawing/2014/main" id="{38CA3730-281A-F084-4064-9882481E9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>
                  <a:extLst>
                    <a:ext uri="{FF2B5EF4-FFF2-40B4-BE49-F238E27FC236}">
                      <a16:creationId xmlns:a16="http://schemas.microsoft.com/office/drawing/2014/main" id="{E10EFBC7-8650-6F20-AD1C-C480721D92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2545EB41-D148-74B8-6153-212F1FA245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F4FA1FD-95C6-4D33-9B3E-FB413B1D07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DCC0A176-EEF5-8DF6-2B83-E3B3DB7523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>
                <a:extLst>
                  <a:ext uri="{FF2B5EF4-FFF2-40B4-BE49-F238E27FC236}">
                    <a16:creationId xmlns:a16="http://schemas.microsoft.com/office/drawing/2014/main" id="{E9755136-E673-07C3-CFC0-4CB4B53FEA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6">
                  <a:extLst>
                    <a:ext uri="{FF2B5EF4-FFF2-40B4-BE49-F238E27FC236}">
                      <a16:creationId xmlns:a16="http://schemas.microsoft.com/office/drawing/2014/main" id="{D5A5AF19-016E-23B0-6981-D800E69563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>
                  <a:extLst>
                    <a:ext uri="{FF2B5EF4-FFF2-40B4-BE49-F238E27FC236}">
                      <a16:creationId xmlns:a16="http://schemas.microsoft.com/office/drawing/2014/main" id="{00685D92-9857-ED43-8D3F-D8A9FAA145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>
                <a:extLst>
                  <a:ext uri="{FF2B5EF4-FFF2-40B4-BE49-F238E27FC236}">
                    <a16:creationId xmlns:a16="http://schemas.microsoft.com/office/drawing/2014/main" id="{CD713836-FA65-0D34-0E29-7202AA162E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>
                  <a:extLst>
                    <a:ext uri="{FF2B5EF4-FFF2-40B4-BE49-F238E27FC236}">
                      <a16:creationId xmlns:a16="http://schemas.microsoft.com/office/drawing/2014/main" id="{73249453-8E26-4C33-485D-17489B533E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>
                  <a:extLst>
                    <a:ext uri="{FF2B5EF4-FFF2-40B4-BE49-F238E27FC236}">
                      <a16:creationId xmlns:a16="http://schemas.microsoft.com/office/drawing/2014/main" id="{BAA4F78F-7B8A-9A63-71DD-EB241B4709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>
              <a:extLst>
                <a:ext uri="{FF2B5EF4-FFF2-40B4-BE49-F238E27FC236}">
                  <a16:creationId xmlns:a16="http://schemas.microsoft.com/office/drawing/2014/main" id="{0D7B65DF-E874-A216-EA37-2BE382A76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>
              <a:extLst>
                <a:ext uri="{FF2B5EF4-FFF2-40B4-BE49-F238E27FC236}">
                  <a16:creationId xmlns:a16="http://schemas.microsoft.com/office/drawing/2014/main" id="{E97DF656-811B-B2C2-1AF7-6A443C10B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76397-BAA7-4CDB-2F35-13BB5452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43884"/>
            <a:ext cx="8670925" cy="2688353"/>
          </a:xfrm>
        </p:spPr>
        <p:txBody>
          <a:bodyPr/>
          <a:lstStyle/>
          <a:p>
            <a:r>
              <a:rPr lang="en-US" sz="2400" dirty="0"/>
              <a:t>Analysis of NC on Vertical Smooth plates serves as a convenient idealization for component-carrying PCBs.</a:t>
            </a:r>
          </a:p>
          <a:p>
            <a:r>
              <a:rPr lang="en-US" sz="2400" dirty="0"/>
              <a:t> These packaging configurations are better represented by plates with both vertical and horizontal grooves machined in the surface.</a:t>
            </a:r>
          </a:p>
          <a:p>
            <a:r>
              <a:rPr lang="en-US" sz="2400" dirty="0"/>
              <a:t>The natural convection thermal performance of such a grooved, isothermal, parallel-plate channel is shown as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B35C312-2DAF-F083-9F31-691A17E08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5000"/>
                    </a14:imgEffect>
                    <a14:imgEffect>
                      <a14:brightnessContrast bright="-16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174" y="1211097"/>
            <a:ext cx="8594725" cy="549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2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324B0-60F9-EE86-93C9-91DAD8C9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BFA15-DD7A-96A2-7479-15C9772A0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-76200"/>
            <a:ext cx="6950075" cy="1143000"/>
          </a:xfrm>
        </p:spPr>
        <p:txBody>
          <a:bodyPr/>
          <a:lstStyle/>
          <a:p>
            <a:br>
              <a:rPr lang="en-US" sz="2800" dirty="0"/>
            </a:br>
            <a:r>
              <a:rPr lang="en-US" sz="2800" dirty="0"/>
              <a:t>TWO-DIMENSIONAL CHANNEL MODEL for PBC array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27599CA7-16B2-093D-BE20-FFC064E492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92BC2247-17F8-5BA0-1201-801C6E5D6C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A74C9CAF-1F14-2ED5-B65C-D22D472B63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E317730-A931-E211-7EA5-83C277A40E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E67F80CD-2B10-6004-0854-AB443BE8D6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17978080-3B7C-4FE3-769F-27E765A22A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5F3F9A9-2136-CBDC-4B95-4DF73F2D4C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3DBE59E-0083-7A7C-9D2E-F47DC064E1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24D4ED0B-8F35-18A9-F65E-8C602DB724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AE8E2D08-C769-C6A7-2F87-1396053EAC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61582812-F95E-031E-15F8-670F9DDCDE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BCFE8BE4-6C77-8AA0-C384-C32EC45871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B105F89A-6A3A-0AFD-B203-20F04A4308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D3D0D64E-7BE2-F6D0-E4EA-A3B9B5DDA7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278B8AA7-A0D7-CA9B-4A3D-917CEE8E4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A6F2DD3A-448F-246A-2F78-4439B45D7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06FC4F2-D5B6-5EB9-F201-432CBE8C0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282" y="1212576"/>
            <a:ext cx="5410200" cy="5508899"/>
          </a:xfrm>
          <a:prstGeom prst="rect">
            <a:avLst/>
          </a:prstGeo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21E4CA6E-5C72-AF50-502E-EFD324E2F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9002" y="1503112"/>
            <a:ext cx="4362998" cy="5278688"/>
          </a:xfr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A519E05-20A1-BFC5-0C0C-08A4C1F8E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1420" y="1152251"/>
            <a:ext cx="1920875" cy="142401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1C30888-E521-4B31-7E73-0C4857AAF61F}"/>
              </a:ext>
            </a:extLst>
          </p:cNvPr>
          <p:cNvSpPr/>
          <p:nvPr/>
        </p:nvSpPr>
        <p:spPr bwMode="auto">
          <a:xfrm>
            <a:off x="304800" y="1371600"/>
            <a:ext cx="2191820" cy="53498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05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1E60B-1A06-5D6E-7868-B9D29164D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900113"/>
          </a:xfrm>
        </p:spPr>
        <p:txBody>
          <a:bodyPr/>
          <a:lstStyle/>
          <a:p>
            <a:r>
              <a:rPr lang="en-US" sz="2800" dirty="0"/>
              <a:t>Temperature Profile on A PCB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BE080F-0E01-6211-F15C-409D93D135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676" y="1219200"/>
            <a:ext cx="6711924" cy="5459208"/>
          </a:xfrm>
        </p:spPr>
      </p:pic>
      <p:grpSp>
        <p:nvGrpSpPr>
          <p:cNvPr id="6" name="Group 46">
            <a:extLst>
              <a:ext uri="{FF2B5EF4-FFF2-40B4-BE49-F238E27FC236}">
                <a16:creationId xmlns:a16="http://schemas.microsoft.com/office/drawing/2014/main" id="{A5B689EF-2669-67EA-0C7B-3BDFFE6E7D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D5CCE766-E7DA-AF96-8F52-D850E03C0B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3A2E782E-1FF4-E9D4-1D2F-D6EA43E6EF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350A2D13-F286-5D4F-2408-3E34BDFEA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2AA0BC53-EEDF-BADA-C335-DEEFDF5F4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8D4AAE11-6D6D-DCC9-36FD-39B8C5565D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EA9E064-4B52-FDE3-5470-05F38F3322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0367BD77-CC38-9581-1851-5D71E74727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97490633-09A2-5398-65A6-F3A24F13E1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D3D9C365-752B-8E48-66DC-AB8679E016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F2E14A1C-A9D9-DE31-BB28-CA4C5F4685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044AC3B4-B4F1-203C-4689-483A1E4095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3B977FD7-ED79-4549-D165-A2E265A9B5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12C1C57C-668F-44E8-8C9A-33CC9FBBD1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F585070F-A44F-7645-6934-864895E7DE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F383230A-7E72-E5BC-8CD1-4723EEACA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2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A2BE-C2C2-1F59-8D01-43FF219F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49E099D7-0CA5-1345-7835-01C2B90FE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543" y="1917700"/>
            <a:ext cx="5866657" cy="47117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7C4B36-EF3A-0EFF-D921-5E0C0E8F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900113"/>
          </a:xfrm>
        </p:spPr>
        <p:txBody>
          <a:bodyPr/>
          <a:lstStyle/>
          <a:p>
            <a:r>
              <a:rPr lang="en-US" sz="2800" dirty="0"/>
              <a:t>Average Nusselt Number of A PCB</a:t>
            </a:r>
          </a:p>
        </p:txBody>
      </p:sp>
      <p:grpSp>
        <p:nvGrpSpPr>
          <p:cNvPr id="6" name="Group 46">
            <a:extLst>
              <a:ext uri="{FF2B5EF4-FFF2-40B4-BE49-F238E27FC236}">
                <a16:creationId xmlns:a16="http://schemas.microsoft.com/office/drawing/2014/main" id="{3C9C26A6-9AE7-6CB5-EA51-952390F61A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CDC2FDAA-9571-57E5-D3B2-56CD657D90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27">
                <a:extLst>
                  <a:ext uri="{FF2B5EF4-FFF2-40B4-BE49-F238E27FC236}">
                    <a16:creationId xmlns:a16="http://schemas.microsoft.com/office/drawing/2014/main" id="{DBF4CBD9-B59A-7569-68E7-5B2546FE58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>
                  <a:extLst>
                    <a:ext uri="{FF2B5EF4-FFF2-40B4-BE49-F238E27FC236}">
                      <a16:creationId xmlns:a16="http://schemas.microsoft.com/office/drawing/2014/main" id="{4ADC753F-9CCB-0826-0D28-9C1C247F04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>
                  <a:extLst>
                    <a:ext uri="{FF2B5EF4-FFF2-40B4-BE49-F238E27FC236}">
                      <a16:creationId xmlns:a16="http://schemas.microsoft.com/office/drawing/2014/main" id="{E71CB5A6-C51E-5A8E-CC21-64590386DB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>
                <a:extLst>
                  <a:ext uri="{FF2B5EF4-FFF2-40B4-BE49-F238E27FC236}">
                    <a16:creationId xmlns:a16="http://schemas.microsoft.com/office/drawing/2014/main" id="{3DB592D5-D172-9AC2-F100-705285A450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6E1F174-B8C4-F707-C3FB-7C303426A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2D074287-6871-E6CA-00B9-D7FE040253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>
                <a:extLst>
                  <a:ext uri="{FF2B5EF4-FFF2-40B4-BE49-F238E27FC236}">
                    <a16:creationId xmlns:a16="http://schemas.microsoft.com/office/drawing/2014/main" id="{3FDE9026-4F03-5B5D-3E5A-40A10DB8D3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F22890FB-481B-7BB1-6836-7B0ABEA17E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F1608E4D-7E5D-7760-6DEB-3EE9236740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>
                <a:extLst>
                  <a:ext uri="{FF2B5EF4-FFF2-40B4-BE49-F238E27FC236}">
                    <a16:creationId xmlns:a16="http://schemas.microsoft.com/office/drawing/2014/main" id="{5A04C46B-D4FD-21F7-DF34-3465CC760C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>
                  <a:extLst>
                    <a:ext uri="{FF2B5EF4-FFF2-40B4-BE49-F238E27FC236}">
                      <a16:creationId xmlns:a16="http://schemas.microsoft.com/office/drawing/2014/main" id="{F6C6C176-6489-F6FE-F5D2-20160336F3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>
                  <a:extLst>
                    <a:ext uri="{FF2B5EF4-FFF2-40B4-BE49-F238E27FC236}">
                      <a16:creationId xmlns:a16="http://schemas.microsoft.com/office/drawing/2014/main" id="{FBA0CCE4-3A76-863A-7EF6-FA3AE0EAD5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>
              <a:extLst>
                <a:ext uri="{FF2B5EF4-FFF2-40B4-BE49-F238E27FC236}">
                  <a16:creationId xmlns:a16="http://schemas.microsoft.com/office/drawing/2014/main" id="{43F60CC6-402C-705B-14D0-078764B38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>
              <a:extLst>
                <a:ext uri="{FF2B5EF4-FFF2-40B4-BE49-F238E27FC236}">
                  <a16:creationId xmlns:a16="http://schemas.microsoft.com/office/drawing/2014/main" id="{6EE8FF5A-C10F-0C4D-778A-5ACB9DFDC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FFB932-E752-275D-FA86-A7DA78666403}"/>
                  </a:ext>
                </a:extLst>
              </p:cNvPr>
              <p:cNvSpPr txBox="1"/>
              <p:nvPr/>
            </p:nvSpPr>
            <p:spPr>
              <a:xfrm>
                <a:off x="5791200" y="1905000"/>
                <a:ext cx="3178178" cy="406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=0.1163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0.287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FFB932-E752-275D-FA86-A7DA786664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905000"/>
                <a:ext cx="3178178" cy="406843"/>
              </a:xfrm>
              <a:prstGeom prst="rect">
                <a:avLst/>
              </a:prstGeom>
              <a:blipFill>
                <a:blip r:embed="rId4"/>
                <a:stretch>
                  <a:fillRect l="-1536" r="-384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2F174F9E-2014-05B9-EA86-E5FE77F82F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066534"/>
            <a:ext cx="2429214" cy="19052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C85496-C2F1-B7CB-8B33-BB1A8863D3C2}"/>
                  </a:ext>
                </a:extLst>
              </p:cNvPr>
              <p:cNvSpPr txBox="1"/>
              <p:nvPr/>
            </p:nvSpPr>
            <p:spPr>
              <a:xfrm>
                <a:off x="5943600" y="3711252"/>
                <a:ext cx="2728567" cy="8607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𝑃𝐶𝐵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C85496-C2F1-B7CB-8B33-BB1A8863D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711252"/>
                <a:ext cx="2728567" cy="8607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7B7815-9BC3-30B8-8292-BB48692386D4}"/>
              </a:ext>
            </a:extLst>
          </p:cNvPr>
          <p:cNvCxnSpPr>
            <a:cxnSpLocks/>
          </p:cNvCxnSpPr>
          <p:nvPr/>
        </p:nvCxnSpPr>
        <p:spPr bwMode="auto">
          <a:xfrm flipV="1">
            <a:off x="1066800" y="3466681"/>
            <a:ext cx="4572000" cy="1181519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5453C44-3277-275B-098E-B0423593A1B8}"/>
              </a:ext>
            </a:extLst>
          </p:cNvPr>
          <p:cNvSpPr/>
          <p:nvPr/>
        </p:nvSpPr>
        <p:spPr bwMode="auto">
          <a:xfrm>
            <a:off x="1040524" y="3489434"/>
            <a:ext cx="4624552" cy="1597573"/>
          </a:xfrm>
          <a:custGeom>
            <a:avLst/>
            <a:gdLst>
              <a:gd name="csX0" fmla="*/ 0 w 4624552"/>
              <a:gd name="csY0" fmla="*/ 1597573 h 1597573"/>
              <a:gd name="csX1" fmla="*/ 157655 w 4624552"/>
              <a:gd name="csY1" fmla="*/ 1492469 h 1597573"/>
              <a:gd name="csX2" fmla="*/ 672662 w 4624552"/>
              <a:gd name="csY2" fmla="*/ 1250732 h 1597573"/>
              <a:gd name="csX3" fmla="*/ 956442 w 4624552"/>
              <a:gd name="csY3" fmla="*/ 1082566 h 1597573"/>
              <a:gd name="csX4" fmla="*/ 1303283 w 4624552"/>
              <a:gd name="csY4" fmla="*/ 966952 h 1597573"/>
              <a:gd name="csX5" fmla="*/ 1881352 w 4624552"/>
              <a:gd name="csY5" fmla="*/ 725214 h 1597573"/>
              <a:gd name="csX6" fmla="*/ 3205655 w 4624552"/>
              <a:gd name="csY6" fmla="*/ 367863 h 1597573"/>
              <a:gd name="csX7" fmla="*/ 4624552 w 4624552"/>
              <a:gd name="csY7" fmla="*/ 0 h 15975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624552" h="1597573">
                <a:moveTo>
                  <a:pt x="0" y="1597573"/>
                </a:moveTo>
                <a:cubicBezTo>
                  <a:pt x="22772" y="1573924"/>
                  <a:pt x="45545" y="1550276"/>
                  <a:pt x="157655" y="1492469"/>
                </a:cubicBezTo>
                <a:cubicBezTo>
                  <a:pt x="269765" y="1434662"/>
                  <a:pt x="539531" y="1319049"/>
                  <a:pt x="672662" y="1250732"/>
                </a:cubicBezTo>
                <a:cubicBezTo>
                  <a:pt x="805793" y="1182415"/>
                  <a:pt x="851339" y="1129863"/>
                  <a:pt x="956442" y="1082566"/>
                </a:cubicBezTo>
                <a:cubicBezTo>
                  <a:pt x="1061546" y="1035269"/>
                  <a:pt x="1149131" y="1026511"/>
                  <a:pt x="1303283" y="966952"/>
                </a:cubicBezTo>
                <a:cubicBezTo>
                  <a:pt x="1457435" y="907393"/>
                  <a:pt x="1564290" y="825062"/>
                  <a:pt x="1881352" y="725214"/>
                </a:cubicBezTo>
                <a:cubicBezTo>
                  <a:pt x="2198414" y="625366"/>
                  <a:pt x="3205655" y="367863"/>
                  <a:pt x="3205655" y="367863"/>
                </a:cubicBezTo>
                <a:lnTo>
                  <a:pt x="4624552" y="0"/>
                </a:ln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87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0C90C-FF36-CCDA-972B-680ED87A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z="2800" dirty="0"/>
              <a:t>Selection of Spacing for PCB Array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F5198-F306-B9AE-AC65-04E5D7C4C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sz="2400" dirty="0"/>
              <a:t>Air circulation plays an important role in the cooling of PCBs array in a closed casing.</a:t>
            </a:r>
          </a:p>
          <a:p>
            <a:r>
              <a:rPr lang="en-US" sz="2400" dirty="0"/>
              <a:t>The air goes up form the PCBs array when it is warmed up by the dissipation of heat of chips on the PCBS.</a:t>
            </a:r>
          </a:p>
          <a:p>
            <a:r>
              <a:rPr lang="en-US" sz="2400" dirty="0"/>
              <a:t>The frictional force acting at the walls of PCBs will control the quantity of air flow.</a:t>
            </a:r>
          </a:p>
          <a:p>
            <a:r>
              <a:rPr lang="en-US" sz="2400" dirty="0"/>
              <a:t>Optimum spacing is important to maximize the cooling effect for a given amount of heat dissipation  rate per PCB.</a:t>
            </a:r>
          </a:p>
          <a:p>
            <a:r>
              <a:rPr lang="en-US" sz="2400" dirty="0"/>
              <a:t>An optimization of Spacing is to be carried out for best thermal management of PCB arrays.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A50E8642-D59E-8D21-6FF5-E406A061DE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A6BB84B3-EFC7-C96C-7DAE-F024ACA165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D7DF9D4-5D22-CCBF-6D4E-74245E1565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86D055F-1751-5C54-AA60-5D46C6DF8D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A2F2D6F4-36ED-CF08-D037-71167D4E7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D38A3584-BBA2-879C-9A25-0931937798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681047C-8673-E658-FC3B-4B2F2295F1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012D217-0524-7EB5-50F0-DA8AC013BA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4A43E96E-2EFB-6FFF-0A30-CE87EC9319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C3EBF13F-1125-586B-0ABB-5DC7E8B69D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96794DD6-CB9A-2D49-58A4-56C9E06DCF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0D46956-98A8-A4A4-0B23-DF282392F8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BA00539C-4D9C-C0B8-862B-00AADF7CAE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7AFF4650-802A-1695-B2FC-131C0BF47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C8ABDC14-E384-BC96-3B28-726F8D4D5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D33722F-C054-84E4-0D47-F1082F711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38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3639-0C73-5A28-24A5-69CD59071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2A723-4D6A-0105-31D3-82696AAA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Heat Flux vs Spacing for Reliable thermal management of A PCB Array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626E9E6B-6A8F-ECCB-AA00-54F48883DA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295400"/>
                <a:ext cx="7772400" cy="4876800"/>
              </a:xfrm>
            </p:spPr>
            <p:txBody>
              <a:bodyPr/>
              <a:lstStyle/>
              <a:p>
                <a:r>
                  <a:rPr lang="en-US" sz="2800" dirty="0"/>
                  <a:t>For a final maximum temperature difference </a:t>
                </a:r>
                <a:r>
                  <a:rPr lang="en-US" sz="2800" i="1" dirty="0">
                    <a:sym typeface="Symbol" panose="05050102010706020507" pitchFamily="18" charset="2"/>
                  </a:rPr>
                  <a:t></a:t>
                </a:r>
                <a:r>
                  <a:rPr lang="en-US" sz="2800" i="1" dirty="0" err="1">
                    <a:sym typeface="Symbol" panose="05050102010706020507" pitchFamily="18" charset="2"/>
                  </a:rPr>
                  <a:t>T</a:t>
                </a:r>
                <a:r>
                  <a:rPr lang="en-US" sz="2800" i="1" baseline="-25000" dirty="0" err="1">
                    <a:sym typeface="Symbol" panose="05050102010706020507" pitchFamily="18" charset="2"/>
                  </a:rPr>
                  <a:t>max</a:t>
                </a:r>
                <a:endParaRPr lang="en-US" sz="2800" i="1" baseline="-25000" dirty="0"/>
              </a:p>
              <a:p>
                <a:r>
                  <a:rPr lang="en-US" sz="2800" dirty="0"/>
                  <a:t>there exists a relation between heat flux and spacing </a:t>
                </a:r>
                <a:r>
                  <a:rPr lang="en-US" sz="2800" i="1" dirty="0"/>
                  <a:t>b</a:t>
                </a:r>
                <a:r>
                  <a:rPr lang="en-US" sz="2800" dirty="0"/>
                  <a:t>.</a:t>
                </a:r>
              </a:p>
              <a:p>
                <a:endParaRPr lang="en-US" sz="2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𝑃𝐶𝐵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𝑅𝑎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𝑃𝐶𝐵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Where </a:t>
                </a:r>
                <a:r>
                  <a:rPr lang="en-US" sz="2800" i="1" dirty="0"/>
                  <a:t>A &amp; B</a:t>
                </a:r>
                <a:r>
                  <a:rPr lang="en-US" sz="2800" dirty="0"/>
                  <a:t> are constants.</a:t>
                </a:r>
              </a:p>
              <a:p>
                <a:r>
                  <a:rPr lang="en-US" sz="2800" dirty="0"/>
                  <a:t>For a final maximum temperature difference </a:t>
                </a:r>
                <a:r>
                  <a:rPr lang="en-US" sz="2800" i="1" dirty="0">
                    <a:sym typeface="Symbol" panose="05050102010706020507" pitchFamily="18" charset="2"/>
                  </a:rPr>
                  <a:t></a:t>
                </a:r>
                <a:r>
                  <a:rPr lang="en-US" sz="2800" i="1" dirty="0" err="1">
                    <a:sym typeface="Symbol" panose="05050102010706020507" pitchFamily="18" charset="2"/>
                  </a:rPr>
                  <a:t>T</a:t>
                </a:r>
                <a:r>
                  <a:rPr lang="en-US" sz="2800" i="1" baseline="-25000" dirty="0" err="1">
                    <a:sym typeface="Symbol" panose="05050102010706020507" pitchFamily="18" charset="2"/>
                  </a:rPr>
                  <a:t>max</a:t>
                </a:r>
                <a:endParaRPr lang="en-US" sz="2800" i="1" baseline="-25000" dirty="0"/>
              </a:p>
              <a:p>
                <a:r>
                  <a:rPr lang="en-US" sz="2800" dirty="0"/>
                  <a:t>There exists a relation between heat flux and spacing </a:t>
                </a:r>
                <a:r>
                  <a:rPr lang="en-US" sz="2800" i="1" dirty="0"/>
                  <a:t>b</a:t>
                </a:r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626E9E6B-6A8F-ECCB-AA00-54F48883DA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295400"/>
                <a:ext cx="7772400" cy="4876800"/>
              </a:xfrm>
              <a:blipFill>
                <a:blip r:embed="rId2"/>
                <a:stretch>
                  <a:fillRect l="-1412" t="-1375" r="-235" b="-1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46">
            <a:extLst>
              <a:ext uri="{FF2B5EF4-FFF2-40B4-BE49-F238E27FC236}">
                <a16:creationId xmlns:a16="http://schemas.microsoft.com/office/drawing/2014/main" id="{8D8D139F-A3BB-0E7B-6A2D-1B99A7080A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EF07DF1C-8E26-21A3-04CE-57B4BB90D3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B4062EB4-DABB-BB41-3B9F-E1495708F0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BAA31D37-079D-BED0-D8A3-E2280211BB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80EF7DFB-9AFD-B27B-A182-6099689A96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947E8A0C-6F8A-987E-9428-95BD4E6746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2855FBC-D7F8-CEC8-781A-4D29AE0227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0C9B1B7-A351-2EEE-877B-FD813E0173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AFADDAC9-2098-02B8-F040-C2D59E2EB8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A9B95BB4-6933-610C-B530-0AB26F37A2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1D998DDD-8931-1DCD-92AE-0243942A4C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2BD1CA4B-FF4C-4632-590F-33F624DB4B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AF403364-A51E-C760-261E-ADB62E9953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2AA8ADA4-E12D-BDB5-7D38-25715732C1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CA248B9F-3D5A-39F1-B0D6-A88DF8D789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86344D76-DDAC-B94E-A1B2-E9E53803B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403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6EFC-ED60-323F-FF87-FA20AF56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CF77B-C1A8-0A02-6976-F50C4E53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Optimal Spacing for A PCB Array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653B633E-88B7-C4E7-D3BB-77513896DD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458200" cy="5426075"/>
              </a:xfrm>
            </p:spPr>
            <p:txBody>
              <a:bodyPr/>
              <a:lstStyle/>
              <a:p>
                <a:r>
                  <a:rPr lang="en-US" sz="2800" dirty="0"/>
                  <a:t>Using previous correlations for Nusselt number and maximum temperature, another relation may be developed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𝑃𝐶𝐵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d>
                            <m:dPr>
                              <m:begChr m:val="{"/>
                              <m:endChr m:val="}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Where </a:t>
                </a:r>
                <a:r>
                  <a:rPr lang="en-US" sz="2800" i="1" dirty="0"/>
                  <a:t>C</a:t>
                </a:r>
                <a:r>
                  <a:rPr lang="en-US" sz="2800" dirty="0"/>
                  <a:t> is constant.</a:t>
                </a:r>
              </a:p>
              <a:p>
                <a:r>
                  <a:rPr lang="en-US" sz="2800" dirty="0"/>
                  <a:t>The total allowable heat dissipation by an array with </a:t>
                </a:r>
                <a:r>
                  <a:rPr lang="en-US" sz="2800" i="1" dirty="0"/>
                  <a:t>N</a:t>
                </a:r>
                <a:r>
                  <a:rPr lang="en-US" sz="2800" dirty="0"/>
                  <a:t> PCBs can be calculated as: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𝑎𝑟𝑟𝑎𝑦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𝑃𝐶𝐵</m:t>
                        </m:r>
                      </m:sub>
                    </m:sSub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𝑃𝐶𝐵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𝑃𝐶𝐵</m:t>
                        </m:r>
                      </m:sub>
                    </m:sSub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𝑎𝑟𝑟𝑎𝑦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𝑃𝐶𝐵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d>
                          <m:dPr>
                            <m:begChr m:val="{"/>
                            <m:endChr m:val="}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den>
                            </m:f>
                          </m:e>
                        </m:d>
                      </m:sup>
                    </m:sSup>
                  </m:oMath>
                </a14:m>
                <a:endParaRPr lang="en-US" sz="2800" dirty="0"/>
              </a:p>
              <a:p>
                <a:r>
                  <a:rPr lang="en-US" sz="2800" dirty="0"/>
                  <a:t>An expression for optimum spacing can be obtained using above equation.</a:t>
                </a:r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653B633E-88B7-C4E7-D3BB-77513896DD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458200" cy="5426075"/>
              </a:xfrm>
              <a:blipFill>
                <a:blip r:embed="rId2"/>
                <a:stretch>
                  <a:fillRect l="-1297" t="-1236" b="-1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46">
            <a:extLst>
              <a:ext uri="{FF2B5EF4-FFF2-40B4-BE49-F238E27FC236}">
                <a16:creationId xmlns:a16="http://schemas.microsoft.com/office/drawing/2014/main" id="{C3CD743A-43E5-BD20-DC1F-CD3BC6DD866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609DDC79-680A-A3F5-BAA6-E2E0E57C30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E0C730FD-B66B-DE46-9255-8332AFDC92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5CC335D2-2A1A-E2BE-B0AD-43E5FADB88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951034D1-B30F-29E6-D7B2-9FF199A2A0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BAFE46EB-4214-9734-ABEF-6FD1400BAA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5512FD3-F70C-0FBD-94E1-766E93BE6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7D9C90F-8EB6-E878-BDF6-0FF0FD947C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FC459666-944D-2BEC-5000-CD564B9B2B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8F72E5BA-EF5E-89D4-71BB-1173ED0468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E6A92AC9-FABD-8A9C-AF0C-7D51CE9A42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FFDB1008-50CA-0CA8-89B4-A7E8BA8C0A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91E82CAB-3666-4063-2D2E-D5C8EA428F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F989FC7A-832A-FB65-4A37-B7D8F5DD13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8E421A15-A82A-DEC1-118D-1FA5367BED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B9512312-A3EE-E03A-BC35-B9900FD52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005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D4361-25D8-F10D-4A3B-5E177A6E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010BF-FB45-3870-A53C-72EBA4919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6793974" cy="1143000"/>
          </a:xfrm>
        </p:spPr>
        <p:txBody>
          <a:bodyPr/>
          <a:lstStyle/>
          <a:p>
            <a:r>
              <a:rPr lang="en-US" sz="2800" dirty="0"/>
              <a:t>Theoretical Bounds on PCB Maximum Temperatures 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DCEEB27E-4EB6-9086-CE3F-F92D76DEF5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F0F0109C-4DC1-0F18-C294-E825E8432D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387B40E5-35B2-E0D5-EE21-6F4DB02022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9B8950AA-D230-9E0D-0C97-C9103CB3A3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7BF167EB-E2FD-8A38-C99E-4B60D35416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0563AE48-E14A-B358-C714-106C35E793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BBA3915-7DCE-8EE5-6591-B349D0B0BE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27204FF-3C00-4F66-CA09-5DA8837BBD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EE8B2AE5-5361-A670-F414-B66EF6FDE0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E4A5A631-CD99-7567-F0FF-E9BE287A18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E3FEECD3-2A48-052F-B868-D452A8739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9582E586-4CF0-8C79-58D4-EC8116AA79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7D766B34-9B2A-5174-AE50-B365B84771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7C2060F0-2FFC-D3C9-2958-A89701C80B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69FCD2A2-AEAA-0462-2869-5C1553D04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63683904-74EB-0E20-3009-5EB4FDA9E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9B2768C-8AF4-3BEB-B719-3E0084BD4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71600" y="1166648"/>
            <a:ext cx="6947225" cy="549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643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A93C4-13D8-ADEC-59B4-5CA259862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3A6EB-C79F-9539-DAA1-9ABAE6A9A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39" y="19562"/>
            <a:ext cx="6629400" cy="1143000"/>
          </a:xfrm>
        </p:spPr>
        <p:txBody>
          <a:bodyPr/>
          <a:lstStyle/>
          <a:p>
            <a:r>
              <a:rPr lang="en-US" sz="2800" dirty="0"/>
              <a:t>Art of Thermal Management of Electronics</a:t>
            </a:r>
            <a:endParaRPr lang="en-IN" sz="28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4D9D727-DD95-41F3-3FF1-4667B10129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3000"/>
                    </a14:imgEffect>
                    <a14:imgEffect>
                      <a14:brightnessContrast bright="-29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18261"/>
            <a:ext cx="7239000" cy="477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2AE68691-BF15-96E8-A731-FC40F6166F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4F080216-C254-B3A5-4E9E-1A6DE33E3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F34BB1C-E492-D73D-EB7F-61C14A034D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410298C8-4DF5-7B05-64D7-3BFC977309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A1965E8-C6CE-BE6D-7E96-C7868F19E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07771FA-406F-40ED-E85B-A68977D909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02296B3-3278-F5FC-D9E1-5E482DA30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6AAE548-B6D0-BDA9-4DC7-215430BBD3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C220FF4-4DB6-00AE-8D18-1D2C46C5F6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14FCF2C-1BB8-304A-7AD0-2702CDF171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4FB9D675-A4F6-6E3B-2C98-55BDCAACD5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3B380900-A9F6-D5CD-3E51-9ED9AEC979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DDC76AC-91A0-511D-700B-2D8A3BF39E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5D4E06C2-4E75-A00D-EA43-1B4FD4C6C8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EDEB0C6-C93D-1D11-DA06-6A03F2921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859B7E4E-2272-01E5-BC2F-29FF433A0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F59446E-2BAE-721C-4BA3-AEA2F67CEDC1}"/>
              </a:ext>
            </a:extLst>
          </p:cNvPr>
          <p:cNvSpPr/>
          <p:nvPr/>
        </p:nvSpPr>
        <p:spPr bwMode="auto">
          <a:xfrm>
            <a:off x="370547" y="1382226"/>
            <a:ext cx="8275684" cy="5138814"/>
          </a:xfrm>
          <a:custGeom>
            <a:avLst/>
            <a:gdLst>
              <a:gd name="csX0" fmla="*/ 198796 w 8275684"/>
              <a:gd name="csY0" fmla="*/ 2076966 h 5138814"/>
              <a:gd name="csX1" fmla="*/ 2562434 w 8275684"/>
              <a:gd name="csY1" fmla="*/ 2560046 h 5138814"/>
              <a:gd name="csX2" fmla="*/ 3744253 w 8275684"/>
              <a:gd name="csY2" fmla="*/ 834763 h 5138814"/>
              <a:gd name="csX3" fmla="*/ 4365355 w 8275684"/>
              <a:gd name="csY3" fmla="*/ 170529 h 5138814"/>
              <a:gd name="csX4" fmla="*/ 5874978 w 8275684"/>
              <a:gd name="csY4" fmla="*/ 15253 h 5138814"/>
              <a:gd name="csX5" fmla="*/ 7626140 w 8275684"/>
              <a:gd name="csY5" fmla="*/ 101517 h 5138814"/>
              <a:gd name="csX6" fmla="*/ 8247242 w 8275684"/>
              <a:gd name="csY6" fmla="*/ 860642 h 5138814"/>
              <a:gd name="csX7" fmla="*/ 8135098 w 8275684"/>
              <a:gd name="csY7" fmla="*/ 2991366 h 5138814"/>
              <a:gd name="csX8" fmla="*/ 7815921 w 8275684"/>
              <a:gd name="csY8" fmla="*/ 4397472 h 5138814"/>
              <a:gd name="csX9" fmla="*/ 5081347 w 8275684"/>
              <a:gd name="csY9" fmla="*/ 5087585 h 5138814"/>
              <a:gd name="csX10" fmla="*/ 1630781 w 8275684"/>
              <a:gd name="csY10" fmla="*/ 5009948 h 5138814"/>
              <a:gd name="csX11" fmla="*/ 69400 w 8275684"/>
              <a:gd name="csY11" fmla="*/ 4388846 h 5138814"/>
              <a:gd name="csX12" fmla="*/ 267808 w 8275684"/>
              <a:gd name="csY12" fmla="*/ 2094219 h 5138814"/>
              <a:gd name="csX13" fmla="*/ 198796 w 8275684"/>
              <a:gd name="csY13" fmla="*/ 2076966 h 5138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275684" h="5138814">
                <a:moveTo>
                  <a:pt x="198796" y="2076966"/>
                </a:moveTo>
                <a:cubicBezTo>
                  <a:pt x="581234" y="2154604"/>
                  <a:pt x="1971525" y="2767080"/>
                  <a:pt x="2562434" y="2560046"/>
                </a:cubicBezTo>
                <a:cubicBezTo>
                  <a:pt x="3153344" y="2353012"/>
                  <a:pt x="3443766" y="1233016"/>
                  <a:pt x="3744253" y="834763"/>
                </a:cubicBezTo>
                <a:cubicBezTo>
                  <a:pt x="4044740" y="436510"/>
                  <a:pt x="4010234" y="307114"/>
                  <a:pt x="4365355" y="170529"/>
                </a:cubicBezTo>
                <a:cubicBezTo>
                  <a:pt x="4720476" y="33944"/>
                  <a:pt x="5331514" y="26755"/>
                  <a:pt x="5874978" y="15253"/>
                </a:cubicBezTo>
                <a:cubicBezTo>
                  <a:pt x="6418442" y="3751"/>
                  <a:pt x="7230763" y="-39381"/>
                  <a:pt x="7626140" y="101517"/>
                </a:cubicBezTo>
                <a:cubicBezTo>
                  <a:pt x="8021517" y="242415"/>
                  <a:pt x="8162416" y="379000"/>
                  <a:pt x="8247242" y="860642"/>
                </a:cubicBezTo>
                <a:cubicBezTo>
                  <a:pt x="8332068" y="1342283"/>
                  <a:pt x="8206985" y="2401894"/>
                  <a:pt x="8135098" y="2991366"/>
                </a:cubicBezTo>
                <a:cubicBezTo>
                  <a:pt x="8063211" y="3580838"/>
                  <a:pt x="8324880" y="4048102"/>
                  <a:pt x="7815921" y="4397472"/>
                </a:cubicBezTo>
                <a:cubicBezTo>
                  <a:pt x="7306963" y="4746842"/>
                  <a:pt x="6112204" y="4985506"/>
                  <a:pt x="5081347" y="5087585"/>
                </a:cubicBezTo>
                <a:cubicBezTo>
                  <a:pt x="4050490" y="5189664"/>
                  <a:pt x="2466105" y="5126404"/>
                  <a:pt x="1630781" y="5009948"/>
                </a:cubicBezTo>
                <a:cubicBezTo>
                  <a:pt x="795457" y="4893492"/>
                  <a:pt x="296562" y="4874801"/>
                  <a:pt x="69400" y="4388846"/>
                </a:cubicBezTo>
                <a:cubicBezTo>
                  <a:pt x="-157762" y="3902891"/>
                  <a:pt x="243366" y="2475219"/>
                  <a:pt x="267808" y="2094219"/>
                </a:cubicBezTo>
                <a:cubicBezTo>
                  <a:pt x="292250" y="1713219"/>
                  <a:pt x="-183642" y="1999328"/>
                  <a:pt x="198796" y="2076966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3AC955-9945-F082-B5BF-50A800793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81" y="542937"/>
            <a:ext cx="6461951" cy="542873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FE9E54F-3988-667E-CA20-A219F22216C7}"/>
              </a:ext>
            </a:extLst>
          </p:cNvPr>
          <p:cNvSpPr/>
          <p:nvPr/>
        </p:nvSpPr>
        <p:spPr bwMode="auto">
          <a:xfrm rot="232163">
            <a:off x="2438400" y="1226527"/>
            <a:ext cx="2667000" cy="113567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99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0F529-5716-A914-F455-43FBCDC7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90500"/>
            <a:ext cx="7772400" cy="1143000"/>
          </a:xfrm>
        </p:spPr>
        <p:txBody>
          <a:bodyPr/>
          <a:lstStyle/>
          <a:p>
            <a:r>
              <a:rPr lang="en-US" sz="2800" b="1" dirty="0"/>
              <a:t>The Shift to Active CPU Cooling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9903E-F058-B962-B4B3-B8294AF2A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199905"/>
            <a:ext cx="8550166" cy="5415207"/>
          </a:xfrm>
        </p:spPr>
        <p:txBody>
          <a:bodyPr/>
          <a:lstStyle/>
          <a:p>
            <a:pPr lvl="0"/>
            <a:r>
              <a:rPr lang="en-US" sz="2400" b="1" dirty="0"/>
              <a:t>Intel 80486:</a:t>
            </a:r>
            <a:r>
              <a:rPr lang="en-US" sz="2400" dirty="0"/>
              <a:t> As processors grew faster, passive heat sinks were no longer enough, prompting the introduction of active cooling fans directly on the CPU with the arrival of the Intel 80486.</a:t>
            </a:r>
          </a:p>
          <a:p>
            <a:pPr lvl="0"/>
            <a:r>
              <a:rPr lang="en-US" sz="2400" b="1" dirty="0"/>
              <a:t>Standardization:</a:t>
            </a:r>
            <a:r>
              <a:rPr lang="en-US" sz="2400" dirty="0"/>
              <a:t> By 1997, dedicated fan-and-heatsink units became standard equipment on all desktop computer processors. </a:t>
            </a:r>
          </a:p>
          <a:p>
            <a:r>
              <a:rPr lang="en-US" sz="2400" b="1" dirty="0"/>
              <a:t>Chassis and Case Fans</a:t>
            </a:r>
          </a:p>
          <a:p>
            <a:pPr lvl="0"/>
            <a:r>
              <a:rPr lang="en-US" sz="2400" b="1" dirty="0"/>
              <a:t>Pentium 4 Era:</a:t>
            </a:r>
            <a:r>
              <a:rPr lang="en-US" sz="2400" dirty="0"/>
              <a:t> The launch of the high-wattage Pentium 4 in late 2000 made single-component cooling insufficient for the entire system.</a:t>
            </a:r>
          </a:p>
          <a:p>
            <a:pPr lvl="0"/>
            <a:r>
              <a:rPr lang="en-US" sz="2400" b="1" dirty="0"/>
              <a:t>Airflow Design:</a:t>
            </a:r>
            <a:r>
              <a:rPr lang="en-US" sz="2400" dirty="0"/>
              <a:t> Manufacturers introduced dedicated case fans—typically a rear exhaust fan paired with an optional front intake fan—to establish steady internal airflow across the entire motherboard</a:t>
            </a:r>
          </a:p>
          <a:p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A67E2815-8803-F1A8-7FC2-AB73B2F853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E11004F4-A724-07AC-4A25-1F65C14AB1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5A5B3335-DC65-3D98-509B-2C2CB5C951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DDB396D-FAD0-7947-0015-D2BB091A71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2AC63C9-D8FC-094A-2F3C-D26DDFD8C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7F6434F1-63C0-9F85-A147-E7891AD1B4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9AF1D7D-EF5E-AD4F-65E9-59798626B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3E27C0C-6A55-FFEF-592B-5971CD0144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D2FB5FF-4E0C-6B6A-545F-1B355A9A15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0787CB9-1DB7-3F71-F80A-6F1847A5D8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08957B41-3E67-1ED5-BEAF-AACE51C93A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5D921E05-6B66-A78A-732E-7D30893EBE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4DCF4977-DE97-2CEA-1009-150948D54A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5C01401-C300-AEC3-A117-E3E497C20B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674CE2F-6459-E4CE-7AA2-5EA8DC8A79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3610EBCE-270A-A72D-2547-CC7343E43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5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B824-3BF4-646B-D43C-B8F14C19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6FD-D53E-1272-3658-4EE5F238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6793974" cy="1143000"/>
          </a:xfrm>
        </p:spPr>
        <p:txBody>
          <a:bodyPr/>
          <a:lstStyle/>
          <a:p>
            <a:r>
              <a:rPr lang="en-US" sz="2800" dirty="0"/>
              <a:t>Strategic Realization of Newton’s Cooling of PCBs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CF79073E-8B80-8E8B-B41E-CCA6384928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F373A0E5-9C49-22E0-F011-5DD7E3E47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96B77479-1E36-8CDC-F468-013AA307AB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C916C62-0BC7-F4CA-9B04-ECFC84AB4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61480C3-F499-05EE-F59B-602B0C9B6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86A0C4B7-27F2-3C38-94B7-4C91D7727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5500FFD-B856-B2A7-93C9-7BCE8AF80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CCBF50A-774C-CD88-5516-FAA79EFB9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DC0730B3-6F77-DD06-536D-3597C159C3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A0153B2-1AB2-383C-938A-8647762CE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572B73A-5058-2C9D-D9FC-0B08718C2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2EF82B6C-66E1-24B5-251C-20A9ECE22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D6EB1F94-A561-AF65-CDD4-51ABDD527A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4502E29A-3CBC-0DF5-61BC-6475D6DBE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2D0308D0-819F-9637-DC5A-51FF2A780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1C5BF90-596B-F80C-12BF-36ABD298D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70E2A39-E4DE-4D0B-9804-F3A4EC7F0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6626" y="1722438"/>
            <a:ext cx="551074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4524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5817</TotalTime>
  <Words>1225</Words>
  <Application>Microsoft Office PowerPoint</Application>
  <PresentationFormat>On-screen Show (4:3)</PresentationFormat>
  <Paragraphs>160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SimSun</vt:lpstr>
      <vt:lpstr>Arial</vt:lpstr>
      <vt:lpstr>Calibri</vt:lpstr>
      <vt:lpstr>Cambria Math</vt:lpstr>
      <vt:lpstr>CommercialScript BT</vt:lpstr>
      <vt:lpstr>Curlz MT</vt:lpstr>
      <vt:lpstr>Symbol</vt:lpstr>
      <vt:lpstr>Tempus Sans ITC</vt:lpstr>
      <vt:lpstr>Times New Roman</vt:lpstr>
      <vt:lpstr>TimesTen-Roman</vt:lpstr>
      <vt:lpstr>Blank Presentation</vt:lpstr>
      <vt:lpstr> Thermal Management thru Natural Convection Cooling of Vertical PCBs </vt:lpstr>
      <vt:lpstr>Natural Convection </vt:lpstr>
      <vt:lpstr>Vertical Array of PCBs : Natural Convection</vt:lpstr>
      <vt:lpstr>Natural Convection on A VFP : Constant Heat Flux</vt:lpstr>
      <vt:lpstr>Natural Convection on A VFP : Constant Heat Flux</vt:lpstr>
      <vt:lpstr>A Heated Vertical Plate: Prandtl’s Intuition </vt:lpstr>
      <vt:lpstr>PowerPoint Presentation</vt:lpstr>
      <vt:lpstr>Natural Convection : Constant Heat Flux</vt:lpstr>
      <vt:lpstr>Governing ODEs Natural Convection on Vertical Plate with Constant Heat Flux</vt:lpstr>
      <vt:lpstr>Natural Convection : Constant Heat Flux</vt:lpstr>
      <vt:lpstr> Natural Convection on A Vertical Flat Plate </vt:lpstr>
      <vt:lpstr>PowerPoint Presentation</vt:lpstr>
      <vt:lpstr>Experimental Results on  Vertical Plate at constant Ts</vt:lpstr>
      <vt:lpstr>Array of Vertical PCBs. </vt:lpstr>
      <vt:lpstr>Validity of Smooth Plate Correlations</vt:lpstr>
      <vt:lpstr> TWO-DIMENSIONAL CHANNEL MODEL for PBC array</vt:lpstr>
      <vt:lpstr>Temperature Profile on A PCB</vt:lpstr>
      <vt:lpstr>Average Nusselt Number of A PCB</vt:lpstr>
      <vt:lpstr>Selection of Spacing for PCB Array</vt:lpstr>
      <vt:lpstr>Heat Flux vs Spacing for Reliable thermal management of A PCB Array</vt:lpstr>
      <vt:lpstr>Optimal Spacing for A PCB Array</vt:lpstr>
      <vt:lpstr>Theoretical Bounds on PCB Maximum Temperatures </vt:lpstr>
      <vt:lpstr>Art of Thermal Management of Electronics</vt:lpstr>
      <vt:lpstr>The Shift to Active CPU Cooling</vt:lpstr>
      <vt:lpstr>Strategic Realization of Newton’s Cooling of PCBs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437</cp:revision>
  <cp:lastPrinted>2002-07-26T02:11:33Z</cp:lastPrinted>
  <dcterms:created xsi:type="dcterms:W3CDTF">2002-07-26T01:39:54Z</dcterms:created>
  <dcterms:modified xsi:type="dcterms:W3CDTF">2026-09-07T07:26:28Z</dcterms:modified>
</cp:coreProperties>
</file>