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3"/>
  </p:notesMasterIdLst>
  <p:sldIdLst>
    <p:sldId id="1286" r:id="rId2"/>
    <p:sldId id="404" r:id="rId3"/>
    <p:sldId id="405" r:id="rId4"/>
    <p:sldId id="1506" r:id="rId5"/>
    <p:sldId id="1507" r:id="rId6"/>
    <p:sldId id="1508" r:id="rId7"/>
    <p:sldId id="1372" r:id="rId8"/>
    <p:sldId id="1510" r:id="rId9"/>
    <p:sldId id="1389" r:id="rId10"/>
    <p:sldId id="1373" r:id="rId11"/>
    <p:sldId id="386" r:id="rId12"/>
    <p:sldId id="933" r:id="rId13"/>
    <p:sldId id="1380" r:id="rId14"/>
    <p:sldId id="389" r:id="rId15"/>
    <p:sldId id="1381" r:id="rId16"/>
    <p:sldId id="1512" r:id="rId17"/>
    <p:sldId id="1509" r:id="rId18"/>
    <p:sldId id="1513" r:id="rId19"/>
    <p:sldId id="1517" r:id="rId20"/>
    <p:sldId id="1514" r:id="rId21"/>
    <p:sldId id="1518" r:id="rId22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FF9900"/>
    <a:srgbClr val="000099"/>
    <a:srgbClr val="FF6600"/>
    <a:srgbClr val="99CCFF"/>
    <a:srgbClr val="777777"/>
    <a:srgbClr val="76863A"/>
    <a:srgbClr val="FF0066"/>
    <a:srgbClr val="FFCC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14" autoAdjust="0"/>
    <p:restoredTop sz="82475" autoAdjust="0"/>
  </p:normalViewPr>
  <p:slideViewPr>
    <p:cSldViewPr>
      <p:cViewPr varScale="1">
        <p:scale>
          <a:sx n="61" d="100"/>
          <a:sy n="61" d="100"/>
        </p:scale>
        <p:origin x="1432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6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18T02:37:24.67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14 17 6566,'0'0'2146,"-13"-16"-8039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8T02:37:43.4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2203 17898 126 0,'0'0'72'0,"-11"4"-25"15,11-4-26-15,0 0-13 16,0 0-16-16,0 0-26 15,24-6-36-15,-24 6-8 16,24-11 0-16,-19-6 73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25T02:34:44.7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15843 15626 342 0,'11'-12'117'16,"-11"12"1"-16,0 0-101 16,2-14 1-16,-2 14-3 15,0 0-1-15,0 0-8 16,0 0-15-16,0 0-51 16,0 0-58-16,0 0-1 15,13-6-5-15,-13 6-2 16,0 0 36-16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29T02:20:06.60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20204 14884 367 0,'0'-13'112'15,"0"13"1"-15,-4-14-109 16,4 14 2-16,0 0-1 0,0 0-1 15,0 0-1-15,0 0-7 16,0 0-27-16,0 0-77 16,0 0-4-16,0 0-4 15,0 0-3-15,7 14-4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9.49275" units="1/cm"/>
          <inkml:channelProperty channel="Y" name="resolution" value="49.54839" units="1/cm"/>
          <inkml:channelProperty channel="T" name="resolution" value="1" units="1/dev"/>
        </inkml:channelProperties>
      </inkml:inkSource>
      <inkml:timestamp xml:id="ts0" timeString="2024-02-01T02:24:55.33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4-02-01T02:25:00.069"/>
    </inkml:context>
  </inkml:definitions>
  <inkml:trace contextRef="#ctx0" brushRef="#br0">9029 14709 0</inkml:trace>
  <inkml:trace contextRef="#ctx1" brushRef="#br0">19742 15462 357 0,'-10'-11'106'16,"2"-1"-3"-16,3 0-108 15,5 12-7-15,0 0-5 16,0 0 3-16,12 2 0 0,-12-2-9 16,18 11-33-16,-7-5-41 15,4 6 2-15,-3-7-1 16,0-1-4-16,-12-4 64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06T02:51:57.34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919 0,'0'0,"0"0,0 0</inkml:trace>
  <inkml:trace contextRef="#ctx0" brushRef="#br0" timeOffset="-178242.73">0 236,'0'0,"0"0,0 0,0 0,0 0,0 0</inkml:trace>
  <inkml:trace contextRef="#ctx0" brushRef="#br0" timeOffset="-162392.75">359 273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06T02:53:55.91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06T02:51:57.34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919 0,'0'0,"0"0,0 0</inkml:trace>
  <inkml:trace contextRef="#ctx0" brushRef="#br0" timeOffset="-178242.73">0 236,'0'0,"0"0,0 0,0 0,0 0,0 0</inkml:trace>
  <inkml:trace contextRef="#ctx0" brushRef="#br0" timeOffset="-162392.75">359 273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06T02:53:55.91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6084995-AD5E-D0F0-1E03-24737D65C87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03E190-6B19-A584-C26A-8DAD848E038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A5D256D-D5A8-4EFA-A6E5-DFCEBB83EC4F}" type="datetimeFigureOut">
              <a:rPr lang="en-US"/>
              <a:pPr>
                <a:defRPr/>
              </a:pPr>
              <a:t>9/7/2026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4663E60-983D-F765-9BD1-7D6C74F834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DE960DA-DC59-218E-AA27-75AE64826A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D3BA39-C577-ECF0-F62A-150212F59BE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ECAB27-72B4-99FB-3C53-049231B717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79DD904-8BAB-428F-8997-1BC06B7053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82BBA5-7429-6BDB-0714-E8BF0AFF3C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142A35-39B2-BA7F-8B56-BAE5033AFF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F91710-1026-5F82-98BD-E2232BDF2D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4C9E3-7DE4-4F59-9E2C-6AB38D1E1C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6899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051AEF-37A8-46BB-187D-9AA12BD484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332FB2-C1CA-6FAA-BD1E-2EA2870210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63302FD-5046-854B-ECF4-13B0F9418D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CB97C-4EF4-445F-9A1C-DE928C36CC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2419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18282D0-8C91-4F14-AAF3-9DAB9EAC8F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7C4E49-3A9D-8E6C-EF7D-F009D2840D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4057392-4631-3B43-8B94-080483009C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2E730-9E84-4459-8FAF-19B43C72AB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302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D80D6C-76FD-2C29-D3A2-993F55DEC7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039011-6DDC-0D15-41D9-9473ACFC62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0E6376-F37A-9527-9A30-9EAC97EDE6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8D8B4-EAD8-48D5-9442-4B492BF8F0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7727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DC6B1C-EE5C-CC8B-5899-27259BDED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77DE378-D498-E2D0-AA2C-4F72C44E5D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334709D-1F52-B8E8-A263-9F237BF655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1FCC1-511E-4871-9B06-92E2517996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5399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3BFC0A6-DAD6-3BB2-4467-D59543E1FF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F4AE633-BEC8-2439-3FBC-DA63A52D44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6537BFF-4706-0F17-3555-B4C2097B93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98E86-C588-4989-A518-AFD358F9E9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13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80E3859-0B97-01A8-A683-57A596C1DA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E82918B-C085-DDAA-B172-2E7D31BEA8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0638A01-E12F-937A-F4E8-7225CDEB52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5ABE6-51D8-45A2-B0B9-D5FA777693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523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150B33-78F1-DCAF-5EFC-EC5F95AEA1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E8B653-40DB-11B4-D939-ACED14F85D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48B9C8-38E9-0987-2620-BC3537C0E7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B24C9-94FB-4DF3-B53B-46EAB04FF0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2447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D59E73-BB9B-CF6B-D561-97ECEDAAAD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146736-E1EE-2FEF-469E-6D822D2776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12A781-17FF-5B95-181E-EFE4234B5B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E7C5D-E4BB-41E6-AA7C-15569B2230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565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CACD9F-D639-B082-9F32-E3BB02A891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A0EDCD-7FFE-0F98-D95B-CA4DF48DC2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C0F9D4-E7C5-0BE3-E7C6-31E57BFA0D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D0E22-450C-47C9-9931-7E6E840D14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235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02CE7E-CE58-4933-D132-D4630BB3A1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217F62-B96E-B6D6-3C4E-1C3C1A260A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915D3BC-73DA-51F5-C0E7-F577DBEE16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DB410-E207-4EC8-A1C9-5CD57F3E71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7391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FB3266A-28F9-8D8A-B332-BAEA3970CC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93DB96B-1243-623D-A1D3-B5B48C72E9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827028B-75E0-DB5D-8427-526DA1DA603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5B21BD3-8D44-FA33-70C1-554A6119DAA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8EBD7AE-4746-7386-DEE1-8EBFC92E2AF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2018820-5C12-43B2-BAF7-FA09D1C254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/><Relationship Id="rId13" Type="http://schemas.openxmlformats.org/officeDocument/2006/relationships/customXml" Target="../ink/ink5.xml"/><Relationship Id="rId18" Type="http://schemas.openxmlformats.org/officeDocument/2006/relationships/image" Target="../media/image2.png"/><Relationship Id="rId7" Type="http://schemas.openxmlformats.org/officeDocument/2006/relationships/customXml" Target="../ink/ink2.xml"/><Relationship Id="rId12" Type="http://schemas.openxmlformats.org/officeDocument/2006/relationships/image" Target="../media/image510.png"/><Relationship Id="rId17" Type="http://schemas.openxmlformats.org/officeDocument/2006/relationships/image" Target="../media/image1.png"/><Relationship Id="rId2" Type="http://schemas.openxmlformats.org/officeDocument/2006/relationships/customXml" Target="../ink/ink1.xml"/><Relationship Id="rId16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1.png"/><Relationship Id="rId11" Type="http://schemas.openxmlformats.org/officeDocument/2006/relationships/customXml" Target="../ink/ink4.xml"/><Relationship Id="rId15" Type="http://schemas.openxmlformats.org/officeDocument/2006/relationships/customXml" Target="../ink/ink6.xml"/><Relationship Id="rId10" Type="http://schemas.openxmlformats.org/officeDocument/2006/relationships/image" Target="../media/image410.png"/><Relationship Id="rId9" Type="http://schemas.openxmlformats.org/officeDocument/2006/relationships/customXml" Target="../ink/ink3.xml"/><Relationship Id="rId14" Type="http://schemas.openxmlformats.org/officeDocument/2006/relationships/image" Target="../media/image6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3" Type="http://schemas.openxmlformats.org/officeDocument/2006/relationships/image" Target="../media/image100.png"/><Relationship Id="rId7" Type="http://schemas.openxmlformats.org/officeDocument/2006/relationships/image" Target="../media/image13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20.png"/><Relationship Id="rId4" Type="http://schemas.openxmlformats.org/officeDocument/2006/relationships/image" Target="../media/image110.png"/><Relationship Id="rId9" Type="http://schemas.openxmlformats.org/officeDocument/2006/relationships/image" Target="../media/image150.png"/></Relationships>
</file>

<file path=ppt/slides/_rels/slide12.xml.rels><?xml version="1.0" encoding="UTF-8" standalone="yes"?>
<Relationships xmlns="http://schemas.openxmlformats.org/package/2006/relationships"><Relationship Id="rId51" Type="http://schemas.openxmlformats.org/officeDocument/2006/relationships/image" Target="../media/image281.png"/><Relationship Id="rId47" Type="http://schemas.openxmlformats.org/officeDocument/2006/relationships/image" Target="NULL"/><Relationship Id="rId50" Type="http://schemas.openxmlformats.org/officeDocument/2006/relationships/image" Target="../media/image272.png"/><Relationship Id="rId38" Type="http://schemas.openxmlformats.org/officeDocument/2006/relationships/customXml" Target="../ink/ink8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6.xml"/><Relationship Id="rId37" Type="http://schemas.openxmlformats.org/officeDocument/2006/relationships/image" Target="NULL"/><Relationship Id="rId49" Type="http://schemas.openxmlformats.org/officeDocument/2006/relationships/image" Target="NULL"/><Relationship Id="rId5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51" Type="http://schemas.openxmlformats.org/officeDocument/2006/relationships/image" Target="../media/image310.png"/><Relationship Id="rId47" Type="http://schemas.openxmlformats.org/officeDocument/2006/relationships/image" Target="NULL"/><Relationship Id="rId50" Type="http://schemas.openxmlformats.org/officeDocument/2006/relationships/image" Target="../media/image302.png"/><Relationship Id="rId38" Type="http://schemas.openxmlformats.org/officeDocument/2006/relationships/customXml" Target="../ink/ink10.xml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6.xml"/><Relationship Id="rId37" Type="http://schemas.openxmlformats.org/officeDocument/2006/relationships/image" Target="NULL"/><Relationship Id="rId49" Type="http://schemas.openxmlformats.org/officeDocument/2006/relationships/image" Target="../media/image12.png"/><Relationship Id="rId52" Type="http://schemas.openxmlformats.org/officeDocument/2006/relationships/image" Target="../media/image32.png"/><Relationship Id="rId48" Type="http://schemas.openxmlformats.org/officeDocument/2006/relationships/image" Target="../media/image29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gif"/><Relationship Id="rId5" Type="http://schemas.openxmlformats.org/officeDocument/2006/relationships/image" Target="../media/image12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57461" y="160009"/>
            <a:ext cx="6261918" cy="952609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b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en-IN" sz="2800" dirty="0"/>
              <a:t>Thermal Management thru Natural Convection Cooling</a:t>
            </a:r>
            <a:b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endParaRPr lang="en-US" sz="280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5596724"/>
            <a:ext cx="8610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sz="3600" b="1" dirty="0">
                <a:solidFill>
                  <a:schemeClr val="accent2"/>
                </a:solidFill>
                <a:latin typeface="Curlz MT" panose="04040404050702020202" pitchFamily="82" charset="0"/>
              </a:rPr>
              <a:t> Cooling/Heating with Zero Operating Cost….</a:t>
            </a:r>
            <a:endParaRPr lang="en-US" altLang="en-US" sz="3600" b="1" dirty="0">
              <a:solidFill>
                <a:schemeClr val="accent2"/>
              </a:solidFill>
              <a:latin typeface="Curlz MT" panose="04040404050702020202" pitchFamily="8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A4A87BB-C289-AF1F-69E8-E3EF5B8D339C}"/>
                  </a:ext>
                </a:extLst>
              </p14:cNvPr>
              <p14:cNvContentPartPr/>
              <p14:nvPr/>
            </p14:nvContentPartPr>
            <p14:xfrm>
              <a:off x="9762929" y="5516238"/>
              <a:ext cx="5040" cy="6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A4A87BB-C289-AF1F-69E8-E3EF5B8D339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756809" y="5510118"/>
                <a:ext cx="17280" cy="1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EE0578E-A0E8-3523-0537-D5ABF89088AB}"/>
                  </a:ext>
                </a:extLst>
              </p14:cNvPr>
              <p14:cNvContentPartPr/>
              <p14:nvPr/>
            </p14:nvContentPartPr>
            <p14:xfrm>
              <a:off x="789120" y="6432480"/>
              <a:ext cx="19440" cy="126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EE0578E-A0E8-3523-0537-D5ABF89088A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79760" y="6423120"/>
                <a:ext cx="38160" cy="3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2EFFC4F-4EE6-B4AD-47B2-5DE693905345}"/>
                  </a:ext>
                </a:extLst>
              </p14:cNvPr>
              <p14:cNvContentPartPr/>
              <p14:nvPr/>
            </p14:nvContentPartPr>
            <p14:xfrm>
              <a:off x="5703480" y="5613840"/>
              <a:ext cx="9720" cy="118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2EFFC4F-4EE6-B4AD-47B2-5DE69390534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694120" y="5604480"/>
                <a:ext cx="28440" cy="3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19ADC33-4734-8BD1-9135-6A89C8E61C18}"/>
                  </a:ext>
                </a:extLst>
              </p14:cNvPr>
              <p14:cNvContentPartPr/>
              <p14:nvPr/>
            </p14:nvContentPartPr>
            <p14:xfrm>
              <a:off x="7272000" y="5348520"/>
              <a:ext cx="2880" cy="100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19ADC33-4734-8BD1-9135-6A89C8E61C1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262640" y="5339160"/>
                <a:ext cx="21600" cy="2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318C7EA6-F9B7-36A4-E26B-6EB33366CBA1}"/>
                  </a:ext>
                </a:extLst>
              </p14:cNvPr>
              <p14:cNvContentPartPr/>
              <p14:nvPr/>
            </p14:nvContentPartPr>
            <p14:xfrm>
              <a:off x="3250440" y="5295240"/>
              <a:ext cx="3877560" cy="2732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318C7EA6-F9B7-36A4-E26B-6EB33366CBA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241080" y="5285880"/>
                <a:ext cx="3896280" cy="29196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Rectangle 3">
            <a:extLst>
              <a:ext uri="{FF2B5EF4-FFF2-40B4-BE49-F238E27FC236}">
                <a16:creationId xmlns:a16="http://schemas.microsoft.com/office/drawing/2014/main" id="{351C84D3-B2C7-12F6-01B9-2D227F5FA89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187570" y="3503438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>
                <a:latin typeface="CommercialScript BT" pitchFamily="66" charset="0"/>
              </a:rPr>
              <a:t>Professor</a:t>
            </a:r>
            <a:endParaRPr lang="en-US" altLang="en-US" sz="1800" dirty="0">
              <a:latin typeface="CommercialScript BT" pitchFamily="66" charset="0"/>
            </a:endParaRP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pic>
        <p:nvPicPr>
          <p:cNvPr id="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1A49E3C3-62BC-F33D-3A6A-8CE68401B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268" y="1309391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46">
            <a:extLst>
              <a:ext uri="{FF2B5EF4-FFF2-40B4-BE49-F238E27FC236}">
                <a16:creationId xmlns:a16="http://schemas.microsoft.com/office/drawing/2014/main" id="{5B976F52-A4A5-7C45-6151-2FE2726CF06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8">
              <a:extLst>
                <a:ext uri="{FF2B5EF4-FFF2-40B4-BE49-F238E27FC236}">
                  <a16:creationId xmlns:a16="http://schemas.microsoft.com/office/drawing/2014/main" id="{3EF5CB5F-63D9-659F-1591-C144052907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4" name="Group 27">
                <a:extLst>
                  <a:ext uri="{FF2B5EF4-FFF2-40B4-BE49-F238E27FC236}">
                    <a16:creationId xmlns:a16="http://schemas.microsoft.com/office/drawing/2014/main" id="{E1D10A35-E96E-8B90-5F30-8878897C84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4" name="Rectangle 10">
                  <a:extLst>
                    <a:ext uri="{FF2B5EF4-FFF2-40B4-BE49-F238E27FC236}">
                      <a16:creationId xmlns:a16="http://schemas.microsoft.com/office/drawing/2014/main" id="{DFDE0E9F-F9BC-3CEC-228D-D15551AD2A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Rectangle 11">
                  <a:extLst>
                    <a:ext uri="{FF2B5EF4-FFF2-40B4-BE49-F238E27FC236}">
                      <a16:creationId xmlns:a16="http://schemas.microsoft.com/office/drawing/2014/main" id="{FFEA6413-1C32-DCE2-BAB5-6D0824FE33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5" name="Group 12">
                <a:extLst>
                  <a:ext uri="{FF2B5EF4-FFF2-40B4-BE49-F238E27FC236}">
                    <a16:creationId xmlns:a16="http://schemas.microsoft.com/office/drawing/2014/main" id="{C7AE2BA7-5A19-E245-BB5E-82F270848D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305747BB-7CA4-57DB-9D6A-13532FE8C7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772FD971-0C7A-93FC-69AF-5B49EA12DD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642F3599-18C6-A6BE-8F76-EC6AE5A6875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0" name="Rectangle 16">
                  <a:extLst>
                    <a:ext uri="{FF2B5EF4-FFF2-40B4-BE49-F238E27FC236}">
                      <a16:creationId xmlns:a16="http://schemas.microsoft.com/office/drawing/2014/main" id="{9538559E-33ED-BB39-5618-390320CF75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17">
                  <a:extLst>
                    <a:ext uri="{FF2B5EF4-FFF2-40B4-BE49-F238E27FC236}">
                      <a16:creationId xmlns:a16="http://schemas.microsoft.com/office/drawing/2014/main" id="{FE0BD996-F317-5F66-D166-2EAA5B8385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7" name="Group 18">
                <a:extLst>
                  <a:ext uri="{FF2B5EF4-FFF2-40B4-BE49-F238E27FC236}">
                    <a16:creationId xmlns:a16="http://schemas.microsoft.com/office/drawing/2014/main" id="{F2C03E19-C0A0-3EFE-3C27-1EB72B92C60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" name="Rectangle 19">
                  <a:extLst>
                    <a:ext uri="{FF2B5EF4-FFF2-40B4-BE49-F238E27FC236}">
                      <a16:creationId xmlns:a16="http://schemas.microsoft.com/office/drawing/2014/main" id="{C8899A14-C1F4-168A-5C4F-230D9B364A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20">
                  <a:extLst>
                    <a:ext uri="{FF2B5EF4-FFF2-40B4-BE49-F238E27FC236}">
                      <a16:creationId xmlns:a16="http://schemas.microsoft.com/office/drawing/2014/main" id="{E893F3C0-9624-B6C0-DB6A-C662DCE5B0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2" name="Rectangle 19458">
              <a:extLst>
                <a:ext uri="{FF2B5EF4-FFF2-40B4-BE49-F238E27FC236}">
                  <a16:creationId xmlns:a16="http://schemas.microsoft.com/office/drawing/2014/main" id="{C83D949E-B979-8D01-A8BC-F1E1DD03C0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21">
              <a:extLst>
                <a:ext uri="{FF2B5EF4-FFF2-40B4-BE49-F238E27FC236}">
                  <a16:creationId xmlns:a16="http://schemas.microsoft.com/office/drawing/2014/main" id="{3851C8AA-E121-431D-BED8-F2E3D30E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5800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498" name="Rectangle 2">
            <a:extLst>
              <a:ext uri="{FF2B5EF4-FFF2-40B4-BE49-F238E27FC236}">
                <a16:creationId xmlns:a16="http://schemas.microsoft.com/office/drawing/2014/main" id="{2027A513-5857-7299-9330-BC26A30511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6019800" cy="770763"/>
          </a:xfrm>
        </p:spPr>
        <p:txBody>
          <a:bodyPr/>
          <a:lstStyle/>
          <a:p>
            <a:r>
              <a:rPr lang="en-US" sz="2800" dirty="0"/>
              <a:t>Classification of the Zones of Appropriate Cooling Techniques</a:t>
            </a:r>
            <a:endParaRPr lang="en-US" altLang="zh-CN" sz="2800" dirty="0">
              <a:solidFill>
                <a:schemeClr val="tx1"/>
              </a:solidFill>
              <a:ea typeface="SimSun" panose="02010600030101010101" pitchFamily="2" charset="-122"/>
            </a:endParaRPr>
          </a:p>
        </p:txBody>
      </p:sp>
      <p:grpSp>
        <p:nvGrpSpPr>
          <p:cNvPr id="19" name="Group 46">
            <a:extLst>
              <a:ext uri="{FF2B5EF4-FFF2-40B4-BE49-F238E27FC236}">
                <a16:creationId xmlns:a16="http://schemas.microsoft.com/office/drawing/2014/main" id="{EA27707F-7F24-8429-4F06-DE38376DA7A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>
              <a:extLst>
                <a:ext uri="{FF2B5EF4-FFF2-40B4-BE49-F238E27FC236}">
                  <a16:creationId xmlns:a16="http://schemas.microsoft.com/office/drawing/2014/main" id="{A8E74223-DA18-B5C2-7285-AA3333CFAF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" name="Group 27">
                <a:extLst>
                  <a:ext uri="{FF2B5EF4-FFF2-40B4-BE49-F238E27FC236}">
                    <a16:creationId xmlns:a16="http://schemas.microsoft.com/office/drawing/2014/main" id="{BBADE9E5-426A-3E21-E561-B86A76083C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4" name="Rectangle 10">
                  <a:extLst>
                    <a:ext uri="{FF2B5EF4-FFF2-40B4-BE49-F238E27FC236}">
                      <a16:creationId xmlns:a16="http://schemas.microsoft.com/office/drawing/2014/main" id="{DBADF98A-422A-F3E3-CBD3-069EF8EE2B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Rectangle 11">
                  <a:extLst>
                    <a:ext uri="{FF2B5EF4-FFF2-40B4-BE49-F238E27FC236}">
                      <a16:creationId xmlns:a16="http://schemas.microsoft.com/office/drawing/2014/main" id="{4932734F-0716-E866-FA74-BF91889F14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12">
                <a:extLst>
                  <a:ext uri="{FF2B5EF4-FFF2-40B4-BE49-F238E27FC236}">
                    <a16:creationId xmlns:a16="http://schemas.microsoft.com/office/drawing/2014/main" id="{868A2155-B4A4-CD0A-65CE-59BF2FCA94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488949F3-7AFE-DDE4-F0BF-95B8BF52DC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389A6F14-C298-AE80-591A-0C25F475A5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15">
                <a:extLst>
                  <a:ext uri="{FF2B5EF4-FFF2-40B4-BE49-F238E27FC236}">
                    <a16:creationId xmlns:a16="http://schemas.microsoft.com/office/drawing/2014/main" id="{A8BD5635-F59F-3A73-52E8-85157D5D34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0" name="Rectangle 16">
                  <a:extLst>
                    <a:ext uri="{FF2B5EF4-FFF2-40B4-BE49-F238E27FC236}">
                      <a16:creationId xmlns:a16="http://schemas.microsoft.com/office/drawing/2014/main" id="{88815DC7-4171-CDCE-6A1B-E9E3FB5BBF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Rectangle 17">
                  <a:extLst>
                    <a:ext uri="{FF2B5EF4-FFF2-40B4-BE49-F238E27FC236}">
                      <a16:creationId xmlns:a16="http://schemas.microsoft.com/office/drawing/2014/main" id="{2C9B8273-AD76-DA1C-1AF4-155662749C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7" name="Group 18">
                <a:extLst>
                  <a:ext uri="{FF2B5EF4-FFF2-40B4-BE49-F238E27FC236}">
                    <a16:creationId xmlns:a16="http://schemas.microsoft.com/office/drawing/2014/main" id="{4FBEA93A-78AF-C268-7AA7-AEE77C82EFA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8" name="Rectangle 19">
                  <a:extLst>
                    <a:ext uri="{FF2B5EF4-FFF2-40B4-BE49-F238E27FC236}">
                      <a16:creationId xmlns:a16="http://schemas.microsoft.com/office/drawing/2014/main" id="{1BC8E603-3C60-7F9A-340B-4475E71ADA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Rectangle 20">
                  <a:extLst>
                    <a:ext uri="{FF2B5EF4-FFF2-40B4-BE49-F238E27FC236}">
                      <a16:creationId xmlns:a16="http://schemas.microsoft.com/office/drawing/2014/main" id="{E2911AC3-DB43-DE1D-CCF6-A81F2BA741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1" name="Rectangle 19458">
              <a:extLst>
                <a:ext uri="{FF2B5EF4-FFF2-40B4-BE49-F238E27FC236}">
                  <a16:creationId xmlns:a16="http://schemas.microsoft.com/office/drawing/2014/main" id="{EF561A60-DC53-38D3-0249-6889195ED2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1">
              <a:extLst>
                <a:ext uri="{FF2B5EF4-FFF2-40B4-BE49-F238E27FC236}">
                  <a16:creationId xmlns:a16="http://schemas.microsoft.com/office/drawing/2014/main" id="{C993A313-16D1-2381-39EA-7228A305B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E7277194-5DCC-6CD7-4BAD-6807968C4C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192212"/>
            <a:ext cx="6707519" cy="543718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22" name="Rectangle 2">
            <a:extLst>
              <a:ext uri="{FF2B5EF4-FFF2-40B4-BE49-F238E27FC236}">
                <a16:creationId xmlns:a16="http://schemas.microsoft.com/office/drawing/2014/main" id="{B59EFF37-6FE9-5B9A-1453-E132AEDBCB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381000"/>
            <a:ext cx="7772400" cy="457200"/>
          </a:xfrm>
        </p:spPr>
        <p:txBody>
          <a:bodyPr/>
          <a:lstStyle/>
          <a:p>
            <a:r>
              <a:rPr lang="en-US" altLang="zh-CN" sz="2800" dirty="0">
                <a:solidFill>
                  <a:schemeClr val="accent2"/>
                </a:solidFill>
                <a:ea typeface="SimSun" panose="02010600030101010101" pitchFamily="2" charset="-122"/>
              </a:rPr>
              <a:t>Natural Convection from Horizontal Plate</a:t>
            </a:r>
            <a:endParaRPr lang="en-US" altLang="en-US" sz="2800" dirty="0">
              <a:solidFill>
                <a:schemeClr val="accent2"/>
              </a:solidFill>
              <a:ea typeface="SimSun" panose="02010600030101010101" pitchFamily="2" charset="-122"/>
            </a:endParaRPr>
          </a:p>
        </p:txBody>
      </p:sp>
      <p:sp>
        <p:nvSpPr>
          <p:cNvPr id="619525" name="Text Box 5">
            <a:extLst>
              <a:ext uri="{FF2B5EF4-FFF2-40B4-BE49-F238E27FC236}">
                <a16:creationId xmlns:a16="http://schemas.microsoft.com/office/drawing/2014/main" id="{2E3B6CE7-6F25-8BAF-3127-6570B00A11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1295400"/>
            <a:ext cx="3886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i="1" dirty="0">
                <a:solidFill>
                  <a:srgbClr val="FF0000"/>
                </a:solidFill>
                <a:ea typeface="SimSun" panose="02010600030101010101" pitchFamily="2" charset="-122"/>
              </a:rPr>
              <a:t>Hot Plate  (Ts &gt; T</a:t>
            </a:r>
            <a:r>
              <a:rPr lang="en-US" altLang="zh-CN" sz="2800" i="1" baseline="-10000" dirty="0">
                <a:solidFill>
                  <a:srgbClr val="FF0000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</a:t>
            </a:r>
            <a:r>
              <a:rPr lang="en-US" altLang="zh-CN" sz="2800" i="1" dirty="0">
                <a:solidFill>
                  <a:srgbClr val="FF0000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)</a:t>
            </a:r>
          </a:p>
        </p:txBody>
      </p:sp>
      <p:pic>
        <p:nvPicPr>
          <p:cNvPr id="619527" name="Picture 7">
            <a:extLst>
              <a:ext uri="{FF2B5EF4-FFF2-40B4-BE49-F238E27FC236}">
                <a16:creationId xmlns:a16="http://schemas.microsoft.com/office/drawing/2014/main" id="{45458A53-16D6-C2BB-3141-16148B4E25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09800"/>
            <a:ext cx="7620000" cy="227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46">
            <a:extLst>
              <a:ext uri="{FF2B5EF4-FFF2-40B4-BE49-F238E27FC236}">
                <a16:creationId xmlns:a16="http://schemas.microsoft.com/office/drawing/2014/main" id="{169E0E9A-57C0-5C7A-C421-011C8D71B22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>
              <a:extLst>
                <a:ext uri="{FF2B5EF4-FFF2-40B4-BE49-F238E27FC236}">
                  <a16:creationId xmlns:a16="http://schemas.microsoft.com/office/drawing/2014/main" id="{0B6FB309-5607-96F1-480E-91A6FE7E30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27">
                <a:extLst>
                  <a:ext uri="{FF2B5EF4-FFF2-40B4-BE49-F238E27FC236}">
                    <a16:creationId xmlns:a16="http://schemas.microsoft.com/office/drawing/2014/main" id="{FD735CF6-C03D-269A-0A86-8F400B688D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>
                  <a:extLst>
                    <a:ext uri="{FF2B5EF4-FFF2-40B4-BE49-F238E27FC236}">
                      <a16:creationId xmlns:a16="http://schemas.microsoft.com/office/drawing/2014/main" id="{817A5E12-5A6B-AFDF-667D-BD33B4FC67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11">
                  <a:extLst>
                    <a:ext uri="{FF2B5EF4-FFF2-40B4-BE49-F238E27FC236}">
                      <a16:creationId xmlns:a16="http://schemas.microsoft.com/office/drawing/2014/main" id="{8329DAFF-DF9B-9C70-EB7C-84AF59D376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12">
                <a:extLst>
                  <a:ext uri="{FF2B5EF4-FFF2-40B4-BE49-F238E27FC236}">
                    <a16:creationId xmlns:a16="http://schemas.microsoft.com/office/drawing/2014/main" id="{C5D21714-8644-32EF-75C8-7EFBC4E43BB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252CD5FE-7C0D-229B-F6FE-1BBA4C14DD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1D01C43B-A85C-4BD1-66CF-C7CE62B368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15">
                <a:extLst>
                  <a:ext uri="{FF2B5EF4-FFF2-40B4-BE49-F238E27FC236}">
                    <a16:creationId xmlns:a16="http://schemas.microsoft.com/office/drawing/2014/main" id="{3BDF527D-3DB1-BC36-B03C-923165A2CC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16">
                  <a:extLst>
                    <a:ext uri="{FF2B5EF4-FFF2-40B4-BE49-F238E27FC236}">
                      <a16:creationId xmlns:a16="http://schemas.microsoft.com/office/drawing/2014/main" id="{C1F0756D-45C6-EF48-73E5-1164759080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17">
                  <a:extLst>
                    <a:ext uri="{FF2B5EF4-FFF2-40B4-BE49-F238E27FC236}">
                      <a16:creationId xmlns:a16="http://schemas.microsoft.com/office/drawing/2014/main" id="{F02E9BBF-8984-D9F8-E712-AFDE1115C2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18">
                <a:extLst>
                  <a:ext uri="{FF2B5EF4-FFF2-40B4-BE49-F238E27FC236}">
                    <a16:creationId xmlns:a16="http://schemas.microsoft.com/office/drawing/2014/main" id="{DA0E7F44-F86F-0ED5-9268-C3C3C32D1F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19">
                  <a:extLst>
                    <a:ext uri="{FF2B5EF4-FFF2-40B4-BE49-F238E27FC236}">
                      <a16:creationId xmlns:a16="http://schemas.microsoft.com/office/drawing/2014/main" id="{E9F21864-B820-DBB5-3CAC-F4821173D0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20">
                  <a:extLst>
                    <a:ext uri="{FF2B5EF4-FFF2-40B4-BE49-F238E27FC236}">
                      <a16:creationId xmlns:a16="http://schemas.microsoft.com/office/drawing/2014/main" id="{03782D6D-0428-6334-E94C-4B4C765CF3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1" name="Rectangle 19458">
              <a:extLst>
                <a:ext uri="{FF2B5EF4-FFF2-40B4-BE49-F238E27FC236}">
                  <a16:creationId xmlns:a16="http://schemas.microsoft.com/office/drawing/2014/main" id="{A60E6984-C807-E4A4-423E-79435DCC85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B673DAE-7A1A-DBF6-D657-AC00A27A2A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195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9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C5138-9C10-0B5C-414D-4152487A7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22" name="Rectangle 2">
            <a:extLst>
              <a:ext uri="{FF2B5EF4-FFF2-40B4-BE49-F238E27FC236}">
                <a16:creationId xmlns:a16="http://schemas.microsoft.com/office/drawing/2014/main" id="{925AE010-D24A-FEA4-C01F-180130F47E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127878"/>
            <a:ext cx="6172200" cy="1066800"/>
          </a:xfrm>
        </p:spPr>
        <p:txBody>
          <a:bodyPr/>
          <a:lstStyle/>
          <a:p>
            <a:r>
              <a:rPr lang="en-US" altLang="zh-CN" sz="2800" dirty="0">
                <a:solidFill>
                  <a:schemeClr val="accent2"/>
                </a:solidFill>
                <a:ea typeface="SimSun" panose="02010600030101010101" pitchFamily="2" charset="-122"/>
              </a:rPr>
              <a:t>Simple Electronic System  with Natural Convection Cooling</a:t>
            </a:r>
            <a:endParaRPr lang="en-US" altLang="en-US" sz="2800" dirty="0">
              <a:solidFill>
                <a:schemeClr val="accent2"/>
              </a:solidFill>
              <a:ea typeface="SimSun" panose="02010600030101010101" pitchFamily="2" charset="-122"/>
            </a:endParaRPr>
          </a:p>
        </p:txBody>
      </p:sp>
      <p:grpSp>
        <p:nvGrpSpPr>
          <p:cNvPr id="19" name="Group 46">
            <a:extLst>
              <a:ext uri="{FF2B5EF4-FFF2-40B4-BE49-F238E27FC236}">
                <a16:creationId xmlns:a16="http://schemas.microsoft.com/office/drawing/2014/main" id="{E4B7AF74-502E-6696-772B-7BD6776750A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>
              <a:extLst>
                <a:ext uri="{FF2B5EF4-FFF2-40B4-BE49-F238E27FC236}">
                  <a16:creationId xmlns:a16="http://schemas.microsoft.com/office/drawing/2014/main" id="{4F1F4A96-16F0-3A83-0C9C-63C5536032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27">
                <a:extLst>
                  <a:ext uri="{FF2B5EF4-FFF2-40B4-BE49-F238E27FC236}">
                    <a16:creationId xmlns:a16="http://schemas.microsoft.com/office/drawing/2014/main" id="{E63CE63D-998F-8598-B84D-8C338EDC30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>
                  <a:extLst>
                    <a:ext uri="{FF2B5EF4-FFF2-40B4-BE49-F238E27FC236}">
                      <a16:creationId xmlns:a16="http://schemas.microsoft.com/office/drawing/2014/main" id="{DFBF194A-4B49-32A3-310A-72A37B00E1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11">
                  <a:extLst>
                    <a:ext uri="{FF2B5EF4-FFF2-40B4-BE49-F238E27FC236}">
                      <a16:creationId xmlns:a16="http://schemas.microsoft.com/office/drawing/2014/main" id="{A681B110-C67B-EBB9-E2AD-61D5897507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12">
                <a:extLst>
                  <a:ext uri="{FF2B5EF4-FFF2-40B4-BE49-F238E27FC236}">
                    <a16:creationId xmlns:a16="http://schemas.microsoft.com/office/drawing/2014/main" id="{1D2E4CB0-DE41-A2AC-B0E1-26D857C9B7C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E6C197F8-6A49-583B-9992-32D25B88FB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0BC16100-9B38-6523-9421-5CACDF3793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15">
                <a:extLst>
                  <a:ext uri="{FF2B5EF4-FFF2-40B4-BE49-F238E27FC236}">
                    <a16:creationId xmlns:a16="http://schemas.microsoft.com/office/drawing/2014/main" id="{0E68D609-D12A-9F71-CFA6-51EF109CE6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16">
                  <a:extLst>
                    <a:ext uri="{FF2B5EF4-FFF2-40B4-BE49-F238E27FC236}">
                      <a16:creationId xmlns:a16="http://schemas.microsoft.com/office/drawing/2014/main" id="{2304973D-A048-35D8-33DD-6785121E22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17">
                  <a:extLst>
                    <a:ext uri="{FF2B5EF4-FFF2-40B4-BE49-F238E27FC236}">
                      <a16:creationId xmlns:a16="http://schemas.microsoft.com/office/drawing/2014/main" id="{1D749BB7-47B8-A72B-886C-234D842AD1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18">
                <a:extLst>
                  <a:ext uri="{FF2B5EF4-FFF2-40B4-BE49-F238E27FC236}">
                    <a16:creationId xmlns:a16="http://schemas.microsoft.com/office/drawing/2014/main" id="{B4D62F0F-2ED5-942F-C429-D18E516EDF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19">
                  <a:extLst>
                    <a:ext uri="{FF2B5EF4-FFF2-40B4-BE49-F238E27FC236}">
                      <a16:creationId xmlns:a16="http://schemas.microsoft.com/office/drawing/2014/main" id="{260E0554-82E3-57C9-EDED-8E8A0D33DA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20">
                  <a:extLst>
                    <a:ext uri="{FF2B5EF4-FFF2-40B4-BE49-F238E27FC236}">
                      <a16:creationId xmlns:a16="http://schemas.microsoft.com/office/drawing/2014/main" id="{ABFD5349-49D2-3387-E7BC-F211839E9A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1" name="Rectangle 19458">
              <a:extLst>
                <a:ext uri="{FF2B5EF4-FFF2-40B4-BE49-F238E27FC236}">
                  <a16:creationId xmlns:a16="http://schemas.microsoft.com/office/drawing/2014/main" id="{D7615630-EF1E-E7DA-4E24-C870C19B9D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F650C29-857C-F06A-8EAC-BD79CBAF1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21BF83FC-A1C7-CC28-4D75-13A2F8AD45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160" y="1627743"/>
            <a:ext cx="7948559" cy="38828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E8F1463-1955-3897-AE11-F5F9AE20C18A}"/>
                  </a:ext>
                </a:extLst>
              </p:cNvPr>
              <p:cNvSpPr txBox="1"/>
              <p:nvPr/>
            </p:nvSpPr>
            <p:spPr>
              <a:xfrm>
                <a:off x="6193228" y="2373868"/>
                <a:ext cx="74097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E8F1463-1955-3897-AE11-F5F9AE20C1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3228" y="2373868"/>
                <a:ext cx="740972" cy="369332"/>
              </a:xfrm>
              <a:prstGeom prst="rect">
                <a:avLst/>
              </a:prstGeom>
              <a:blipFill>
                <a:blip r:embed="rId4"/>
                <a:stretch>
                  <a:fillRect l="-4918" r="-2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6E65F52-C561-EB7F-3E71-96AD101A7EF9}"/>
                  </a:ext>
                </a:extLst>
              </p:cNvPr>
              <p:cNvSpPr txBox="1"/>
              <p:nvPr/>
            </p:nvSpPr>
            <p:spPr>
              <a:xfrm>
                <a:off x="5583628" y="3745468"/>
                <a:ext cx="74097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6E65F52-C561-EB7F-3E71-96AD101A7E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3628" y="3745468"/>
                <a:ext cx="740972" cy="369332"/>
              </a:xfrm>
              <a:prstGeom prst="rect">
                <a:avLst/>
              </a:prstGeom>
              <a:blipFill>
                <a:blip r:embed="rId4"/>
                <a:stretch>
                  <a:fillRect l="-4918" r="-2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3EFBC85-8A3A-65DA-8627-DAD949149B5E}"/>
                  </a:ext>
                </a:extLst>
              </p:cNvPr>
              <p:cNvSpPr txBox="1"/>
              <p:nvPr/>
            </p:nvSpPr>
            <p:spPr>
              <a:xfrm>
                <a:off x="6934200" y="4953000"/>
                <a:ext cx="59836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>
                          <a:latin typeface="Cambria Math" panose="02040503050406030204" pitchFamily="18" charset="0"/>
                        </a:rPr>
                        <m:t>𝑚𝑚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3EFBC85-8A3A-65DA-8627-DAD949149B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4200" y="4953000"/>
                <a:ext cx="598369" cy="369332"/>
              </a:xfrm>
              <a:prstGeom prst="rect">
                <a:avLst/>
              </a:prstGeom>
              <a:blipFill>
                <a:blip r:embed="rId5"/>
                <a:stretch>
                  <a:fillRect l="-6122" r="-51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60CE45D2-F81E-00DD-BCDD-E2712776A2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950" y="3778805"/>
            <a:ext cx="6710874" cy="2649538"/>
          </a:xfrm>
          <a:prstGeom prst="rect">
            <a:avLst/>
          </a:prstGeom>
        </p:spPr>
      </p:pic>
      <p:sp>
        <p:nvSpPr>
          <p:cNvPr id="11" name="TextBox 19">
            <a:extLst>
              <a:ext uri="{FF2B5EF4-FFF2-40B4-BE49-F238E27FC236}">
                <a16:creationId xmlns:a16="http://schemas.microsoft.com/office/drawing/2014/main" id="{4B3DE54D-0383-9282-4C49-E2C6717D1F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360" y="938792"/>
            <a:ext cx="8939640" cy="10772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altLang="en-US" b="1" dirty="0">
                <a:solidFill>
                  <a:srgbClr val="FF0000"/>
                </a:solidFill>
                <a:latin typeface="Curlz MT" panose="04040404050702020202" pitchFamily="82" charset="0"/>
                <a:ea typeface="STZhongsong" panose="020B0503020204020204" pitchFamily="2" charset="-122"/>
              </a:rPr>
              <a:t>Temperature Field </a:t>
            </a:r>
            <a:r>
              <a:rPr lang="en-US" altLang="en-US" b="1" dirty="0">
                <a:solidFill>
                  <a:srgbClr val="002060"/>
                </a:solidFill>
                <a:latin typeface="Curlz MT" panose="04040404050702020202" pitchFamily="82" charset="0"/>
                <a:ea typeface="STZhongsong" panose="020B0503020204020204" pitchFamily="2" charset="-122"/>
              </a:rPr>
              <a:t>is the Cornerstone of Convection Heat Transfer…</a:t>
            </a:r>
          </a:p>
        </p:txBody>
      </p:sp>
    </p:spTree>
    <p:extLst>
      <p:ext uri="{BB962C8B-B14F-4D97-AF65-F5344CB8AC3E}">
        <p14:creationId xmlns:p14="http://schemas.microsoft.com/office/powerpoint/2010/main" val="1206386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DDB24-E852-6C94-E735-00EACB9E3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22" name="Rectangle 2">
            <a:extLst>
              <a:ext uri="{FF2B5EF4-FFF2-40B4-BE49-F238E27FC236}">
                <a16:creationId xmlns:a16="http://schemas.microsoft.com/office/drawing/2014/main" id="{5338F426-8D81-3063-6FDB-392327EAC3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127878"/>
            <a:ext cx="6172200" cy="1066800"/>
          </a:xfrm>
        </p:spPr>
        <p:txBody>
          <a:bodyPr/>
          <a:lstStyle/>
          <a:p>
            <a:r>
              <a:rPr lang="en-US" altLang="zh-CN" sz="2800" dirty="0">
                <a:solidFill>
                  <a:schemeClr val="accent2"/>
                </a:solidFill>
                <a:ea typeface="SimSun" panose="02010600030101010101" pitchFamily="2" charset="-122"/>
              </a:rPr>
              <a:t> Steady State Temperature Distribution &amp; Natural Convection Plume</a:t>
            </a:r>
            <a:endParaRPr lang="en-US" altLang="en-US" sz="2800" dirty="0">
              <a:solidFill>
                <a:schemeClr val="accent2"/>
              </a:solidFill>
              <a:ea typeface="SimSun" panose="02010600030101010101" pitchFamily="2" charset="-122"/>
            </a:endParaRPr>
          </a:p>
        </p:txBody>
      </p:sp>
      <p:grpSp>
        <p:nvGrpSpPr>
          <p:cNvPr id="19" name="Group 46">
            <a:extLst>
              <a:ext uri="{FF2B5EF4-FFF2-40B4-BE49-F238E27FC236}">
                <a16:creationId xmlns:a16="http://schemas.microsoft.com/office/drawing/2014/main" id="{5F24C63D-DD70-FB3A-1DA6-CA529FB99C5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>
              <a:extLst>
                <a:ext uri="{FF2B5EF4-FFF2-40B4-BE49-F238E27FC236}">
                  <a16:creationId xmlns:a16="http://schemas.microsoft.com/office/drawing/2014/main" id="{7776E35A-FF2E-E89B-FB54-33A5FD3AA7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27">
                <a:extLst>
                  <a:ext uri="{FF2B5EF4-FFF2-40B4-BE49-F238E27FC236}">
                    <a16:creationId xmlns:a16="http://schemas.microsoft.com/office/drawing/2014/main" id="{7B9BE72C-0F67-77C3-A540-4037C347A0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>
                  <a:extLst>
                    <a:ext uri="{FF2B5EF4-FFF2-40B4-BE49-F238E27FC236}">
                      <a16:creationId xmlns:a16="http://schemas.microsoft.com/office/drawing/2014/main" id="{328E3710-8516-796C-3ACA-65E656ACE1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11">
                  <a:extLst>
                    <a:ext uri="{FF2B5EF4-FFF2-40B4-BE49-F238E27FC236}">
                      <a16:creationId xmlns:a16="http://schemas.microsoft.com/office/drawing/2014/main" id="{C46CAC27-9072-9938-9201-013E5E4237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12">
                <a:extLst>
                  <a:ext uri="{FF2B5EF4-FFF2-40B4-BE49-F238E27FC236}">
                    <a16:creationId xmlns:a16="http://schemas.microsoft.com/office/drawing/2014/main" id="{ECE4A551-B850-93D4-F622-8C76DE3909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6FC3068B-9DE3-27FA-E424-AE11D1D0E9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010CA794-60BE-C016-64AE-4A626ADDE8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15">
                <a:extLst>
                  <a:ext uri="{FF2B5EF4-FFF2-40B4-BE49-F238E27FC236}">
                    <a16:creationId xmlns:a16="http://schemas.microsoft.com/office/drawing/2014/main" id="{5C23A119-61A6-EC1D-5828-A683C61951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16">
                  <a:extLst>
                    <a:ext uri="{FF2B5EF4-FFF2-40B4-BE49-F238E27FC236}">
                      <a16:creationId xmlns:a16="http://schemas.microsoft.com/office/drawing/2014/main" id="{124CD44C-9D64-A81D-8DC4-FC7C59A05A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17">
                  <a:extLst>
                    <a:ext uri="{FF2B5EF4-FFF2-40B4-BE49-F238E27FC236}">
                      <a16:creationId xmlns:a16="http://schemas.microsoft.com/office/drawing/2014/main" id="{7DA46972-5484-4BAC-F358-056A18518F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18">
                <a:extLst>
                  <a:ext uri="{FF2B5EF4-FFF2-40B4-BE49-F238E27FC236}">
                    <a16:creationId xmlns:a16="http://schemas.microsoft.com/office/drawing/2014/main" id="{AECCAC78-C71B-FFF8-626F-17A49627B1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19">
                  <a:extLst>
                    <a:ext uri="{FF2B5EF4-FFF2-40B4-BE49-F238E27FC236}">
                      <a16:creationId xmlns:a16="http://schemas.microsoft.com/office/drawing/2014/main" id="{231E8237-84A5-AD83-4CE2-1AE590C867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20">
                  <a:extLst>
                    <a:ext uri="{FF2B5EF4-FFF2-40B4-BE49-F238E27FC236}">
                      <a16:creationId xmlns:a16="http://schemas.microsoft.com/office/drawing/2014/main" id="{7310717B-397C-EDED-308B-39C6D311A0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1" name="Rectangle 19458">
              <a:extLst>
                <a:ext uri="{FF2B5EF4-FFF2-40B4-BE49-F238E27FC236}">
                  <a16:creationId xmlns:a16="http://schemas.microsoft.com/office/drawing/2014/main" id="{DEC7DE92-9691-E802-6FE8-947867CF73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445986D-E83A-A798-7EFA-2ACBBD759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E34EEADC-ED87-571A-1FE7-9675DB22FE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526" y="4056062"/>
            <a:ext cx="6710874" cy="26495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8B15E4-DC4A-960E-641A-00C3AEB053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3944" y="1318435"/>
            <a:ext cx="6412851" cy="31773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A0F09FB-06BF-D1F0-D05C-132CE13343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0200" y="2549908"/>
            <a:ext cx="2886075" cy="2047875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F29D0EF-F365-D307-B60B-779C17E8923C}"/>
              </a:ext>
            </a:extLst>
          </p:cNvPr>
          <p:cNvSpPr/>
          <p:nvPr/>
        </p:nvSpPr>
        <p:spPr bwMode="auto">
          <a:xfrm>
            <a:off x="2514600" y="4953000"/>
            <a:ext cx="1143000" cy="1048953"/>
          </a:xfrm>
          <a:prstGeom prst="ellipse">
            <a:avLst/>
          </a:prstGeom>
          <a:noFill/>
          <a:ln w="444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815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4BB1E-D62B-5BBB-8465-938C272CA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22" name="Rectangle 2">
            <a:extLst>
              <a:ext uri="{FF2B5EF4-FFF2-40B4-BE49-F238E27FC236}">
                <a16:creationId xmlns:a16="http://schemas.microsoft.com/office/drawing/2014/main" id="{12D8DCD9-84E1-1659-C21E-A7BC50334C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127878"/>
            <a:ext cx="6172200" cy="1066800"/>
          </a:xfrm>
        </p:spPr>
        <p:txBody>
          <a:bodyPr/>
          <a:lstStyle/>
          <a:p>
            <a:r>
              <a:rPr lang="en-US" altLang="zh-CN" sz="2800" dirty="0">
                <a:solidFill>
                  <a:schemeClr val="accent2"/>
                </a:solidFill>
                <a:ea typeface="SimSun" panose="02010600030101010101" pitchFamily="2" charset="-122"/>
              </a:rPr>
              <a:t> Steady State Temperature Distribution &amp; Natural Convection Plume</a:t>
            </a:r>
            <a:endParaRPr lang="en-US" altLang="en-US" sz="2800" dirty="0">
              <a:solidFill>
                <a:schemeClr val="accent2"/>
              </a:solidFill>
              <a:ea typeface="SimSun" panose="02010600030101010101" pitchFamily="2" charset="-122"/>
            </a:endParaRPr>
          </a:p>
        </p:txBody>
      </p:sp>
      <p:grpSp>
        <p:nvGrpSpPr>
          <p:cNvPr id="19" name="Group 46">
            <a:extLst>
              <a:ext uri="{FF2B5EF4-FFF2-40B4-BE49-F238E27FC236}">
                <a16:creationId xmlns:a16="http://schemas.microsoft.com/office/drawing/2014/main" id="{EB4770BB-E7A9-DE66-0A32-F85DE4C3088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>
              <a:extLst>
                <a:ext uri="{FF2B5EF4-FFF2-40B4-BE49-F238E27FC236}">
                  <a16:creationId xmlns:a16="http://schemas.microsoft.com/office/drawing/2014/main" id="{68D354AC-50F6-BA17-B5E4-FC8BEF6CCC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27">
                <a:extLst>
                  <a:ext uri="{FF2B5EF4-FFF2-40B4-BE49-F238E27FC236}">
                    <a16:creationId xmlns:a16="http://schemas.microsoft.com/office/drawing/2014/main" id="{F8E78541-2D14-28D0-B231-EF54C6AB05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>
                  <a:extLst>
                    <a:ext uri="{FF2B5EF4-FFF2-40B4-BE49-F238E27FC236}">
                      <a16:creationId xmlns:a16="http://schemas.microsoft.com/office/drawing/2014/main" id="{4E95601D-2D75-8FFF-EAB1-5B4173FB62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11">
                  <a:extLst>
                    <a:ext uri="{FF2B5EF4-FFF2-40B4-BE49-F238E27FC236}">
                      <a16:creationId xmlns:a16="http://schemas.microsoft.com/office/drawing/2014/main" id="{3C2EA7C3-4083-82DB-0280-E979B035D0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12">
                <a:extLst>
                  <a:ext uri="{FF2B5EF4-FFF2-40B4-BE49-F238E27FC236}">
                    <a16:creationId xmlns:a16="http://schemas.microsoft.com/office/drawing/2014/main" id="{684156EB-3C77-A5BB-13DA-378AC8D272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46155969-C341-78FF-497A-F33AA36865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4C967CC6-6183-6CAE-E9EC-1D89B4B868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15">
                <a:extLst>
                  <a:ext uri="{FF2B5EF4-FFF2-40B4-BE49-F238E27FC236}">
                    <a16:creationId xmlns:a16="http://schemas.microsoft.com/office/drawing/2014/main" id="{114825DA-0CFC-3A04-5834-E5FC5009A7D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16">
                  <a:extLst>
                    <a:ext uri="{FF2B5EF4-FFF2-40B4-BE49-F238E27FC236}">
                      <a16:creationId xmlns:a16="http://schemas.microsoft.com/office/drawing/2014/main" id="{D7B69604-2188-CB7F-2643-42E50BE896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17">
                  <a:extLst>
                    <a:ext uri="{FF2B5EF4-FFF2-40B4-BE49-F238E27FC236}">
                      <a16:creationId xmlns:a16="http://schemas.microsoft.com/office/drawing/2014/main" id="{9A561AC0-8B17-A112-2211-6404D816BA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18">
                <a:extLst>
                  <a:ext uri="{FF2B5EF4-FFF2-40B4-BE49-F238E27FC236}">
                    <a16:creationId xmlns:a16="http://schemas.microsoft.com/office/drawing/2014/main" id="{B0CDB87A-A18C-11DE-A186-81CC31DAFC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19">
                  <a:extLst>
                    <a:ext uri="{FF2B5EF4-FFF2-40B4-BE49-F238E27FC236}">
                      <a16:creationId xmlns:a16="http://schemas.microsoft.com/office/drawing/2014/main" id="{08028377-06D7-1B08-4364-64AE653099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20">
                  <a:extLst>
                    <a:ext uri="{FF2B5EF4-FFF2-40B4-BE49-F238E27FC236}">
                      <a16:creationId xmlns:a16="http://schemas.microsoft.com/office/drawing/2014/main" id="{AE82AF76-5063-C1B4-D23F-EEFC2FB668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1" name="Rectangle 19458">
              <a:extLst>
                <a:ext uri="{FF2B5EF4-FFF2-40B4-BE49-F238E27FC236}">
                  <a16:creationId xmlns:a16="http://schemas.microsoft.com/office/drawing/2014/main" id="{21A6C014-BF1F-6908-507A-4B619555F8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BC07EFE-7051-C769-D275-36A364F13E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2BFC5FDD-477A-1F11-BCAA-1915F43433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526" y="4056062"/>
            <a:ext cx="6710874" cy="26495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7FD23A3-533B-8857-2E84-16A5142604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4119" y="1066800"/>
            <a:ext cx="5721681" cy="342900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B0298BA-FAE4-21EA-ABCE-B33FB2FC35ED}"/>
              </a:ext>
            </a:extLst>
          </p:cNvPr>
          <p:cNvCxnSpPr>
            <a:cxnSpLocks/>
          </p:cNvCxnSpPr>
          <p:nvPr/>
        </p:nvCxnSpPr>
        <p:spPr bwMode="auto">
          <a:xfrm flipV="1">
            <a:off x="1066800" y="5334000"/>
            <a:ext cx="7543800" cy="60325"/>
          </a:xfrm>
          <a:prstGeom prst="line">
            <a:avLst/>
          </a:prstGeom>
          <a:solidFill>
            <a:schemeClr val="accent1"/>
          </a:solidFill>
          <a:ln w="5397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605830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184B4-9FBD-5FBF-1777-7FEDBCB1A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F6-7E8A-6E77-08A7-681F168F0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772400" cy="1143000"/>
          </a:xfrm>
        </p:spPr>
        <p:txBody>
          <a:bodyPr/>
          <a:lstStyle/>
          <a:p>
            <a:r>
              <a:rPr lang="en-US" sz="2800" dirty="0"/>
              <a:t>Body Forces in A General Convection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61B754-A0AC-731F-1308-36115B193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675" y="1295400"/>
            <a:ext cx="8686800" cy="4114800"/>
          </a:xfrm>
        </p:spPr>
        <p:txBody>
          <a:bodyPr/>
          <a:lstStyle/>
          <a:p>
            <a:r>
              <a:rPr lang="en-US" sz="2400" dirty="0"/>
              <a:t>In 1879, Anton </a:t>
            </a:r>
            <a:r>
              <a:rPr lang="en-US" sz="2400" dirty="0" err="1"/>
              <a:t>Oberbeck</a:t>
            </a:r>
            <a:r>
              <a:rPr lang="en-US" sz="2400" dirty="0"/>
              <a:t> had earlier applied the same concept in his description of heat conduction in liquids accounting for currents driven by thermal gradients. </a:t>
            </a:r>
          </a:p>
          <a:p>
            <a:r>
              <a:rPr lang="en-US" sz="2400" dirty="0"/>
              <a:t>The model for body force due to NC is now commonly referred to as the </a:t>
            </a:r>
            <a:r>
              <a:rPr lang="en-US" sz="2400" dirty="0" err="1"/>
              <a:t>Oberbeck</a:t>
            </a:r>
            <a:r>
              <a:rPr lang="en-US" sz="2400" dirty="0"/>
              <a:t>—</a:t>
            </a:r>
            <a:r>
              <a:rPr lang="en-US" sz="2400" dirty="0" err="1"/>
              <a:t>Boussinesq</a:t>
            </a:r>
            <a:r>
              <a:rPr lang="en-US" sz="2400" dirty="0"/>
              <a:t> (OB) approximation in recognition of their respective contributions. </a:t>
            </a:r>
          </a:p>
          <a:p>
            <a:r>
              <a:rPr lang="en-US" sz="2400" dirty="0"/>
              <a:t>The OB approximation is established based on the following assumptions: 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8F4B445D-90AA-BD6F-0EC2-647EEA381310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7AA06EBD-5DE9-A031-4111-95C04E8288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FF47B13-35E0-CC1C-76D9-EFD34B4C45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BFAFD456-8AFD-D03D-27E9-B3F31AC807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648A1D7F-C811-1A08-B077-68C028960F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BA75A04B-41F0-AB32-00B3-B35ED8725F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FFCDF1B4-3401-D6C2-8605-7E69EC0E89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2B19B84A-933D-B19D-6290-F096C3CAA3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29206A78-10F4-5EB7-D654-256034F764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41C81C46-4992-A639-B182-092F798975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9CA07EB5-A7E7-5ED7-0683-79EBB41B4C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D7A6383E-8F2D-50BD-39D7-2BBDEF73AE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9079B97B-656E-8CA8-54B0-17C188F860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3C1168E0-BB92-9CCF-BE73-AF7DA4A5B8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ECAC6913-8CB3-A5B1-E68A-7A297EB62E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A086501D-6C1F-0019-4807-7F8E7A85CB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AC8EBC9-7C8F-7577-AE2F-0A1E33B248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21766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770F5-B14E-6350-8777-8BC878B8F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19577-B7E1-63DB-B7F1-A2D794784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739" y="186376"/>
            <a:ext cx="7772400" cy="820492"/>
          </a:xfrm>
        </p:spPr>
        <p:txBody>
          <a:bodyPr/>
          <a:lstStyle/>
          <a:p>
            <a:r>
              <a:rPr lang="en-US" sz="2800" dirty="0" err="1"/>
              <a:t>Nusslets</a:t>
            </a:r>
            <a:r>
              <a:rPr lang="en-US" sz="2800" dirty="0"/>
              <a:t> Idea to Solve Convection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2C133-9848-5AA7-3130-C7603DE8CD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0648" y="1525437"/>
            <a:ext cx="7847552" cy="4113363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The central ideal of Nusselt is the development of dimensional analysis for these four cases of conductive heat transfer. </a:t>
            </a:r>
          </a:p>
          <a:p>
            <a:r>
              <a:rPr lang="en-US" sz="2400" dirty="0"/>
              <a:t>Buckingham  and Lord Rayleigh worked on that same idea at the same time based on their dimensional analysis on a given set of variables chosen from experience.</a:t>
            </a:r>
          </a:p>
          <a:p>
            <a:r>
              <a:rPr lang="en-US" sz="2400" dirty="0"/>
              <a:t>Nusselt created an open-minded method of using the partial differential equations of fluid flow and heat transfer to derive the set of dimensionless numbers.</a:t>
            </a:r>
          </a:p>
          <a:p>
            <a:r>
              <a:rPr lang="en-US" sz="2400" dirty="0"/>
              <a:t>Nusselt simply denoted by the capital letters </a:t>
            </a:r>
            <a:r>
              <a:rPr lang="en-US" sz="2400" i="1" dirty="0"/>
              <a:t>A, B, C, D, E, F,</a:t>
            </a:r>
            <a:r>
              <a:rPr lang="en-US" sz="2400" dirty="0"/>
              <a:t> the same symbols were used in his final equation.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A64DF241-F33D-B3A0-A837-849CEE8827D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EDE60E2C-E2BB-6949-A51A-0515B9AF57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89082627-63C2-3A75-81AF-41BFB705E0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ACF504F6-ABD6-6F53-0512-B005585088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CAF31832-B3FD-6C75-6DFA-AE8CAEAD61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70DA0E01-9EC4-758B-E1FE-7DEC67E9F6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0927711C-8B25-BF07-00F5-DFED64EBDD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2F33CD70-02CE-83B7-52F2-53DDCC1ED0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F1D903B4-AAF2-1C4F-990B-71347AABBA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04A31930-A882-B8AC-0A0E-EAAF6F9FCE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6E117F65-FFC9-985C-79BF-1ED0B1DA0E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220FDCF2-CD10-D1A2-F584-269778454D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A2E8B906-2A9B-720A-8DB3-F0FE801A01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0A951305-31D6-F16C-8547-E9B1AF887B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F415B1E0-568B-8DC1-D27B-3EDD2F5F57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232066E4-B893-A832-7B35-F80BDCFDB9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D8FB6AC-2D92-462F-5803-2E428075BE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0976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99565-B64D-E867-DF78-558A44031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800DD-1A72-0DC3-E385-D25ADBB73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739" y="186376"/>
            <a:ext cx="7772400" cy="820492"/>
          </a:xfrm>
        </p:spPr>
        <p:txBody>
          <a:bodyPr/>
          <a:lstStyle/>
          <a:p>
            <a:r>
              <a:rPr lang="en-US" sz="2800" dirty="0" err="1"/>
              <a:t>Nusslets</a:t>
            </a:r>
            <a:r>
              <a:rPr lang="en-US" sz="2800" dirty="0"/>
              <a:t> Idea to Solve Convection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59CC96-ED82-CA3A-046C-9941B1FE7E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2640" y="1295400"/>
            <a:ext cx="4805160" cy="581779"/>
          </a:xfrm>
        </p:spPr>
        <p:txBody>
          <a:bodyPr>
            <a:normAutofit/>
          </a:bodyPr>
          <a:lstStyle/>
          <a:p>
            <a:r>
              <a:rPr lang="en-US" sz="2400" dirty="0"/>
              <a:t>Nusselt's </a:t>
            </a:r>
            <a:r>
              <a:rPr lang="en-US" sz="2400" i="1" dirty="0"/>
              <a:t>A, B, C, D, E, F:</a:t>
            </a:r>
            <a:endParaRPr lang="en-US" sz="24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965E50B2-9C74-692F-B93E-A2D819A1191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6D77BF09-ADC9-B85D-D3FF-E05F5EEBBD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53491311-4696-DA2E-9630-AFAD13F55EC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72B1B301-D683-11B5-6103-D9BDEE5041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DD436DCD-C6C6-4369-4F2B-83DB00C13F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3F7CC37C-A8DE-AC8C-C0DF-808202219B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98F92FBB-2189-7EC1-B237-6CB3708919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F31F0142-F0AD-83E8-E42F-09733DDE7A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A4564F2B-12A2-8B5A-3088-0716F7FAF3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31F37B18-50C6-55D0-EA5C-CC26498488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0CF6D48D-49B8-E96B-DF5B-C1E5846296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EB5CC03C-9581-E5BA-F8D8-FDB2E5A75B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C6584556-1ABB-4011-EE7D-FC9F021125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65C9CDBE-28A8-BD88-4DB1-E25BDDF4AA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16137DAF-0FEE-18AE-99F5-DF192989B9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D2F30916-5266-44B8-9FB5-BCDEBA36C4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DFD591F-79F7-F347-903D-EF96F235A5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DFBFFD4-F0AB-3DF6-9B1C-3353E2E530FC}"/>
                  </a:ext>
                </a:extLst>
              </p:cNvPr>
              <p:cNvSpPr txBox="1"/>
              <p:nvPr/>
            </p:nvSpPr>
            <p:spPr>
              <a:xfrm>
                <a:off x="3080736" y="5575736"/>
                <a:ext cx="354866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pt-BR" sz="3200" i="1">
                          <a:solidFill>
                            <a:srgbClr val="0070C0"/>
                          </a:solidFill>
                        </a:rPr>
                        <m:t>A= </m:t>
                      </m:r>
                      <m:r>
                        <a:rPr lang="el-GR" sz="32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𝛷</m:t>
                      </m:r>
                      <m:r>
                        <a:rPr lang="en-US" sz="32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t-BR" sz="3200" i="1">
                          <a:solidFill>
                            <a:srgbClr val="0070C0"/>
                          </a:solidFill>
                        </a:rPr>
                        <m:t>(B, C, D, E, F)</m:t>
                      </m:r>
                    </m:oMath>
                  </m:oMathPara>
                </a14:m>
                <a:endParaRPr lang="en-US" sz="3200" i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DFBFFD4-F0AB-3DF6-9B1C-3353E2E530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0736" y="5575736"/>
                <a:ext cx="3548664" cy="492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23AE3EB-5C98-4016-B271-D026BC6308EF}"/>
                  </a:ext>
                </a:extLst>
              </p:cNvPr>
              <p:cNvSpPr txBox="1"/>
              <p:nvPr/>
            </p:nvSpPr>
            <p:spPr>
              <a:xfrm>
                <a:off x="887991" y="2133600"/>
                <a:ext cx="1017009" cy="6988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ℎ𝐿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23AE3EB-5C98-4016-B271-D026BC6308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991" y="2133600"/>
                <a:ext cx="1017009" cy="69884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615F8D3-7681-3A33-8E43-5D9AA636BDD7}"/>
                  </a:ext>
                </a:extLst>
              </p:cNvPr>
              <p:cNvSpPr txBox="1"/>
              <p:nvPr/>
            </p:nvSpPr>
            <p:spPr>
              <a:xfrm>
                <a:off x="3341702" y="2243741"/>
                <a:ext cx="1154098" cy="8042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615F8D3-7681-3A33-8E43-5D9AA636BD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1702" y="2243741"/>
                <a:ext cx="1154098" cy="80425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72CC88A-EAA1-0D45-8417-B990D7689954}"/>
                  </a:ext>
                </a:extLst>
              </p:cNvPr>
              <p:cNvSpPr txBox="1"/>
              <p:nvPr/>
            </p:nvSpPr>
            <p:spPr>
              <a:xfrm>
                <a:off x="5642192" y="2286000"/>
                <a:ext cx="1520608" cy="8063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72CC88A-EAA1-0D45-8417-B990D76899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2192" y="2286000"/>
                <a:ext cx="1520608" cy="8063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F56A4F3-0D4F-23DB-17BC-D5F9564450D0}"/>
                  </a:ext>
                </a:extLst>
              </p:cNvPr>
              <p:cNvSpPr txBox="1"/>
              <p:nvPr/>
            </p:nvSpPr>
            <p:spPr>
              <a:xfrm>
                <a:off x="1600200" y="3743928"/>
                <a:ext cx="1059585" cy="7518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F56A4F3-0D4F-23DB-17BC-D5F9564450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00" y="3743928"/>
                <a:ext cx="1059585" cy="75187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689BF1C-6957-545F-474E-8C9E9309FDA7}"/>
                  </a:ext>
                </a:extLst>
              </p:cNvPr>
              <p:cNvSpPr txBox="1"/>
              <p:nvPr/>
            </p:nvSpPr>
            <p:spPr>
              <a:xfrm>
                <a:off x="3733800" y="3657600"/>
                <a:ext cx="1364220" cy="7492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689BF1C-6957-545F-474E-8C9E9309FD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800" y="3657600"/>
                <a:ext cx="1364220" cy="74924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DD9855A-2262-AA68-E04A-A7276861A07C}"/>
                  </a:ext>
                </a:extLst>
              </p:cNvPr>
              <p:cNvSpPr txBox="1"/>
              <p:nvPr/>
            </p:nvSpPr>
            <p:spPr>
              <a:xfrm>
                <a:off x="6893286" y="3613713"/>
                <a:ext cx="1183914" cy="7296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DD9855A-2262-AA68-E04A-A7276861A0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3286" y="3613713"/>
                <a:ext cx="1183914" cy="7296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72158CEF-47FD-70EE-157E-4876FB4BDEDB}"/>
              </a:ext>
            </a:extLst>
          </p:cNvPr>
          <p:cNvSpPr txBox="1">
            <a:spLocks/>
          </p:cNvSpPr>
          <p:nvPr/>
        </p:nvSpPr>
        <p:spPr bwMode="auto">
          <a:xfrm>
            <a:off x="605040" y="4876800"/>
            <a:ext cx="4652760" cy="581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/>
              <a:t>Nusselt’s  Final Equation</a:t>
            </a:r>
            <a:r>
              <a:rPr lang="en-US" sz="2400" i="1" kern="0" dirty="0"/>
              <a:t>:</a:t>
            </a:r>
            <a:endParaRPr lang="en-US" sz="2400" kern="0" dirty="0"/>
          </a:p>
        </p:txBody>
      </p:sp>
    </p:spTree>
    <p:extLst>
      <p:ext uri="{BB962C8B-B14F-4D97-AF65-F5344CB8AC3E}">
        <p14:creationId xmlns:p14="http://schemas.microsoft.com/office/powerpoint/2010/main" val="4052289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3" grpId="0"/>
      <p:bldP spid="21" grpId="0"/>
      <p:bldP spid="25" grpId="0"/>
      <p:bldP spid="27" grpId="0"/>
      <p:bldP spid="29" grpId="0"/>
      <p:bldP spid="31" grpId="0"/>
      <p:bldP spid="34" grpId="0"/>
      <p:bldP spid="2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1EB9C-8E6C-4CE5-8766-03186AD93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8B5C1-1EB7-7194-2190-686CF22F6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6950075" cy="1143000"/>
          </a:xfrm>
        </p:spPr>
        <p:txBody>
          <a:bodyPr/>
          <a:lstStyle/>
          <a:p>
            <a:r>
              <a:rPr lang="en-US" sz="2800" dirty="0"/>
              <a:t>The OB scheme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1001A42B-8775-7E78-4FAE-3A55DAA92F3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6A50AB8B-2CC2-FE69-F83C-A0E643E085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63A7F002-0497-86D8-213A-96DAED3E5D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699CEE5D-D4CE-4667-1298-8E79AFC198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C97D6812-803B-1210-5450-E943FD07CC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53C84C5C-2A66-9619-70B3-209E19BEEB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E5AB4F53-3EC3-C10D-5EB3-402B0F4F2A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3C996B42-2047-6EED-9010-F34DA552D5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4B6084A7-60CA-DE1B-F285-820AC40AED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F0D943D5-A0C6-FB3B-0B53-C5DE5FE4CC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EE647E23-8420-FD3C-20C4-4A98769481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FF96D319-6BA1-92A9-EE07-C5645E75E3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B35FDBF4-6980-3514-A6D3-EDD6EF75B4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5970D35B-9242-632E-CFDA-27330121A2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0F525F4D-8E4C-1E48-218C-DA8AC73549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09680AE0-D750-D2B4-FC0D-0CBAFEECAB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0394248-14D9-E353-2CFA-5D01682437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AFEFE-09F2-5A37-3E66-4D60546B15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1371600"/>
            <a:ext cx="7864475" cy="4953000"/>
          </a:xfrm>
        </p:spPr>
        <p:txBody>
          <a:bodyPr/>
          <a:lstStyle/>
          <a:p>
            <a:pPr marL="0" indent="0" algn="l">
              <a:buNone/>
            </a:pPr>
            <a:r>
              <a:rPr lang="en-US" sz="2400" dirty="0"/>
              <a:t>The OB approximation can be formulated as an asymptotic theory based on  five physical assumptions: </a:t>
            </a:r>
          </a:p>
          <a:p>
            <a:pPr marL="0" indent="0" algn="l">
              <a:buNone/>
            </a:pPr>
            <a:r>
              <a:rPr lang="en-US" sz="2400" dirty="0"/>
              <a:t>1. The fluid density depends only on the local temperature or, equivalently, pressure changes yield negligible density changes; </a:t>
            </a:r>
          </a:p>
          <a:p>
            <a:pPr marL="0" indent="0" algn="l">
              <a:buNone/>
            </a:pPr>
            <a:r>
              <a:rPr lang="en-US" sz="2400" dirty="0"/>
              <a:t>2. The local difference between the temperature,𝑇, and its reference constant value,𝑇</a:t>
            </a:r>
            <a:r>
              <a:rPr lang="en-US" sz="2400" baseline="-25000" dirty="0"/>
              <a:t>0</a:t>
            </a:r>
            <a:r>
              <a:rPr lang="en-US" sz="2400" dirty="0"/>
              <a:t>, is very small; </a:t>
            </a:r>
          </a:p>
          <a:p>
            <a:pPr marL="0" indent="0" algn="l">
              <a:buNone/>
            </a:pPr>
            <a:r>
              <a:rPr lang="en-US" sz="2400" dirty="0"/>
              <a:t>3. The acceleration experienced by the fluid elements in the flow domain is very small; </a:t>
            </a:r>
          </a:p>
          <a:p>
            <a:pPr marL="0" indent="0" algn="l">
              <a:buNone/>
            </a:pPr>
            <a:r>
              <a:rPr lang="en-US" sz="2400" dirty="0"/>
              <a:t>4. The viscous stress is very small;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</a:p>
          <a:p>
            <a:pPr marL="0" indent="0" algn="l">
              <a:buNone/>
            </a:pPr>
            <a:r>
              <a:rPr lang="en-US" sz="2400" dirty="0">
                <a:solidFill>
                  <a:schemeClr val="accent2"/>
                </a:solidFill>
              </a:rPr>
              <a:t>5.</a:t>
            </a:r>
            <a:r>
              <a:rPr lang="en-US" sz="2400" dirty="0"/>
              <a:t> The local difference between the pressure gradient and the hydro-static pressure gradient is very small.</a:t>
            </a:r>
          </a:p>
        </p:txBody>
      </p:sp>
    </p:spTree>
    <p:extLst>
      <p:ext uri="{BB962C8B-B14F-4D97-AF65-F5344CB8AC3E}">
        <p14:creationId xmlns:p14="http://schemas.microsoft.com/office/powerpoint/2010/main" val="2403000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042" name="Rectangle 2">
            <a:extLst>
              <a:ext uri="{FF2B5EF4-FFF2-40B4-BE49-F238E27FC236}">
                <a16:creationId xmlns:a16="http://schemas.microsoft.com/office/drawing/2014/main" id="{8496DDD0-3B09-0130-BFA2-31BC045DD5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177800"/>
            <a:ext cx="5943600" cy="812800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Thermodynamics of Buoyancy Force</a:t>
            </a:r>
            <a:endParaRPr lang="zh-CN" altLang="en-US" sz="2800" dirty="0">
              <a:solidFill>
                <a:schemeClr val="tx1"/>
              </a:solidFill>
              <a:ea typeface="SimSun" panose="02010600030101010101" pitchFamily="2" charset="-122"/>
            </a:endParaRPr>
          </a:p>
        </p:txBody>
      </p:sp>
      <p:sp>
        <p:nvSpPr>
          <p:cNvPr id="599043" name="Rectangle 3">
            <a:extLst>
              <a:ext uri="{FF2B5EF4-FFF2-40B4-BE49-F238E27FC236}">
                <a16:creationId xmlns:a16="http://schemas.microsoft.com/office/drawing/2014/main" id="{C6B2F942-B63E-9C3B-D0C2-44C02167B4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7315200" cy="5548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sz="2400" dirty="0">
                <a:solidFill>
                  <a:schemeClr val="accent2"/>
                </a:solidFill>
                <a:ea typeface="SimSun" panose="02010600030101010101" pitchFamily="2" charset="-122"/>
              </a:rPr>
              <a:t>Define </a:t>
            </a:r>
            <a:r>
              <a:rPr lang="en-US" altLang="zh-CN" sz="2400" dirty="0">
                <a:solidFill>
                  <a:schemeClr val="accent2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</a:t>
            </a:r>
            <a:r>
              <a:rPr lang="en-US" altLang="zh-CN" sz="2400" dirty="0">
                <a:ea typeface="SimSun" panose="02010600030101010101" pitchFamily="2" charset="-122"/>
                <a:sym typeface="Symbol" panose="05050102010706020507" pitchFamily="18" charset="2"/>
              </a:rPr>
              <a:t>, the volumetric thermal expansion coefficient</a:t>
            </a:r>
            <a:r>
              <a:rPr lang="en-US" altLang="zh-CN" sz="2400" dirty="0">
                <a:ea typeface="SimSun" panose="02010600030101010101" pitchFamily="2" charset="-122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9044" name="Object 4">
                <a:extLst>
                  <a:ext uri="{FF2B5EF4-FFF2-40B4-BE49-F238E27FC236}">
                    <a16:creationId xmlns:a16="http://schemas.microsoft.com/office/drawing/2014/main" id="{8F8B4D63-6560-3DCA-9698-A9E4AB85782C}"/>
                  </a:ext>
                </a:extLst>
              </p:cNvPr>
              <p:cNvSpPr txBox="1"/>
              <p:nvPr/>
            </p:nvSpPr>
            <p:spPr bwMode="auto">
              <a:xfrm>
                <a:off x="5718174" y="1524000"/>
                <a:ext cx="2435226" cy="1066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𝜕𝜌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br>
                  <a:rPr lang="en-IN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:endParaRPr lang="en-IN" dirty="0"/>
              </a:p>
            </p:txBody>
          </p:sp>
        </mc:Choice>
        <mc:Fallback xmlns="">
          <p:sp>
            <p:nvSpPr>
              <p:cNvPr id="599044" name="Object 4">
                <a:extLst>
                  <a:ext uri="{FF2B5EF4-FFF2-40B4-BE49-F238E27FC236}">
                    <a16:creationId xmlns:a16="http://schemas.microsoft.com/office/drawing/2014/main" id="{8F8B4D63-6560-3DCA-9698-A9E4AB8578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8174" y="1524000"/>
                <a:ext cx="2435226" cy="10668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9045" name="Text Box 5">
            <a:extLst>
              <a:ext uri="{FF2B5EF4-FFF2-40B4-BE49-F238E27FC236}">
                <a16:creationId xmlns:a16="http://schemas.microsoft.com/office/drawing/2014/main" id="{1D0E6179-9027-7EA7-064D-75FF15A43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0738" y="3189826"/>
            <a:ext cx="37592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0" dirty="0">
                <a:ea typeface="SimSun" panose="02010600030101010101" pitchFamily="2" charset="-122"/>
              </a:rPr>
              <a:t>Not valid for liquids and non-ideal gases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9046" name="Object 6">
                <a:extLst>
                  <a:ext uri="{FF2B5EF4-FFF2-40B4-BE49-F238E27FC236}">
                    <a16:creationId xmlns:a16="http://schemas.microsoft.com/office/drawing/2014/main" id="{AD22A786-3791-E9EA-8909-1212C1797F5F}"/>
                  </a:ext>
                </a:extLst>
              </p:cNvPr>
              <p:cNvSpPr txBox="1"/>
              <p:nvPr/>
            </p:nvSpPr>
            <p:spPr bwMode="auto">
              <a:xfrm>
                <a:off x="457200" y="4038600"/>
                <a:ext cx="3355975" cy="8842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99046" name="Object 6">
                <a:extLst>
                  <a:ext uri="{FF2B5EF4-FFF2-40B4-BE49-F238E27FC236}">
                    <a16:creationId xmlns:a16="http://schemas.microsoft.com/office/drawing/2014/main" id="{AD22A786-3791-E9EA-8909-1212C1797F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4038600"/>
                <a:ext cx="3355975" cy="8842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9047" name="Object 7">
                <a:extLst>
                  <a:ext uri="{FF2B5EF4-FFF2-40B4-BE49-F238E27FC236}">
                    <a16:creationId xmlns:a16="http://schemas.microsoft.com/office/drawing/2014/main" id="{56A5FE8F-25D8-A0E2-FECB-90A32BCDAB8B}"/>
                  </a:ext>
                </a:extLst>
              </p:cNvPr>
              <p:cNvSpPr txBox="1"/>
              <p:nvPr/>
            </p:nvSpPr>
            <p:spPr bwMode="auto">
              <a:xfrm>
                <a:off x="1752600" y="4902200"/>
                <a:ext cx="4267200" cy="508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𝜌𝛽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99047" name="Object 7">
                <a:extLst>
                  <a:ext uri="{FF2B5EF4-FFF2-40B4-BE49-F238E27FC236}">
                    <a16:creationId xmlns:a16="http://schemas.microsoft.com/office/drawing/2014/main" id="{56A5FE8F-25D8-A0E2-FECB-90A32BCDAB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2600" y="4902200"/>
                <a:ext cx="4267200" cy="508000"/>
              </a:xfrm>
              <a:prstGeom prst="rect">
                <a:avLst/>
              </a:prstGeom>
              <a:blipFill>
                <a:blip r:embed="rId5"/>
                <a:stretch>
                  <a:fillRect l="-429" b="-714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9048" name="Text Box 8">
            <a:extLst>
              <a:ext uri="{FF2B5EF4-FFF2-40B4-BE49-F238E27FC236}">
                <a16:creationId xmlns:a16="http://schemas.microsoft.com/office/drawing/2014/main" id="{77715F25-BDD9-AD65-C356-2B2FF1D51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470525"/>
            <a:ext cx="7315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0" dirty="0">
                <a:solidFill>
                  <a:schemeClr val="accent2"/>
                </a:solidFill>
                <a:ea typeface="SimSun" panose="02010600030101010101" pitchFamily="2" charset="-122"/>
              </a:rPr>
              <a:t>Density gradient is due to the temperature gradient</a:t>
            </a:r>
          </a:p>
        </p:txBody>
      </p:sp>
      <p:sp>
        <p:nvSpPr>
          <p:cNvPr id="599049" name="Line 9">
            <a:extLst>
              <a:ext uri="{FF2B5EF4-FFF2-40B4-BE49-F238E27FC236}">
                <a16:creationId xmlns:a16="http://schemas.microsoft.com/office/drawing/2014/main" id="{F64B07F0-A52F-8DBE-00EF-76A59A2CE09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95600" y="3552486"/>
            <a:ext cx="1422400" cy="0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IN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BBF8E3E-9ED7-B83F-BDDE-84FD5FDE0F47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D49F89D-7AFF-1306-7557-50496F0ACC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695ACDD3-6DC3-08E2-7FB4-CEC4140348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1BD0E4AF-6805-9E9D-BF8D-AE5BB83B00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10E7D0DE-C6E1-EA9F-9735-7140936935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3652B9E-9CFE-4B76-EF7E-2DC875EB7D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03277A5-E51F-F418-6E27-F2C1D61B58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D24A919B-B0EB-63B8-4FBF-CAC97A1417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47EEA0A8-98EF-5403-12E1-1EC64164F9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918EE0D4-C071-1F08-E5BB-C8E069D9CB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E271833-EBC6-6B61-47A1-00C08EFFD7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6FFAFB85-172C-46B9-EB9F-231EC6A545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3E80F67B-BF77-B42B-F132-33576FE23B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AC427E0D-5473-304E-22B0-0630BEBAA9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CF3EF2A4-B48C-6238-2158-66FBBFA908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1D54E46-887D-F1B0-FB96-1E5B94E7A2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8B1655B-DE4A-6565-219B-8730052445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4">
                <a:extLst>
                  <a:ext uri="{FF2B5EF4-FFF2-40B4-BE49-F238E27FC236}">
                    <a16:creationId xmlns:a16="http://schemas.microsoft.com/office/drawing/2014/main" id="{0FF14C79-38DA-8E53-ADD5-36B26424AD60}"/>
                  </a:ext>
                </a:extLst>
              </p:cNvPr>
              <p:cNvSpPr txBox="1"/>
              <p:nvPr/>
            </p:nvSpPr>
            <p:spPr bwMode="auto">
              <a:xfrm>
                <a:off x="457200" y="2236788"/>
                <a:ext cx="4537075" cy="8309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nor/>
                        </m:rP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For an ideal gas:  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" name="Object 4">
                <a:extLst>
                  <a:ext uri="{FF2B5EF4-FFF2-40B4-BE49-F238E27FC236}">
                    <a16:creationId xmlns:a16="http://schemas.microsoft.com/office/drawing/2014/main" id="{0FF14C79-38DA-8E53-ADD5-36B26424AD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2236788"/>
                <a:ext cx="4537075" cy="8309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C7D22742-6269-088F-8CD3-25048F8D2212}"/>
                  </a:ext>
                </a:extLst>
              </p:cNvPr>
              <p:cNvSpPr txBox="1"/>
              <p:nvPr/>
            </p:nvSpPr>
            <p:spPr bwMode="auto">
              <a:xfrm>
                <a:off x="533400" y="3109487"/>
                <a:ext cx="2057402" cy="80211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𝑇ℎ𝑢𝑠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C7D22742-6269-088F-8CD3-25048F8D22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3109487"/>
                <a:ext cx="2057402" cy="80211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Box 5">
            <a:extLst>
              <a:ext uri="{FF2B5EF4-FFF2-40B4-BE49-F238E27FC236}">
                <a16:creationId xmlns:a16="http://schemas.microsoft.com/office/drawing/2014/main" id="{47456084-5709-4A8A-5E2E-394E34648D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3138" y="4262735"/>
            <a:ext cx="3759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dirty="0">
                <a:ea typeface="SimSun" panose="02010600030101010101" pitchFamily="2" charset="-122"/>
              </a:rPr>
              <a:t>V</a:t>
            </a:r>
            <a:r>
              <a:rPr lang="en-US" altLang="zh-CN" b="0" dirty="0">
                <a:ea typeface="SimSun" panose="02010600030101010101" pitchFamily="2" charset="-122"/>
              </a:rPr>
              <a:t>alid for any general fluid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D50D0DA-BCFD-B79B-78A1-502BED4FC08C}"/>
                  </a:ext>
                </a:extLst>
              </p:cNvPr>
              <p:cNvSpPr txBox="1"/>
              <p:nvPr/>
            </p:nvSpPr>
            <p:spPr>
              <a:xfrm>
                <a:off x="838200" y="6011320"/>
                <a:ext cx="7010400" cy="5418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=0 </m:t>
                    </m:r>
                    <m:acc>
                      <m:accPr>
                        <m:chr m:val="̂"/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m:rPr>
                        <m:nor/>
                      </m:rPr>
                      <a:rPr lang="en-US" sz="2400" i="0" dirty="0">
                        <a:solidFill>
                          <a:schemeClr val="accent2"/>
                        </a:solidFill>
                      </a:rPr>
                      <m:t>+ </m:t>
                    </m:r>
                    <m:r>
                      <a:rPr lang="en-US" sz="24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0 </m:t>
                    </m:r>
                    <m:acc>
                      <m:accPr>
                        <m:chr m:val="̂"/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m:rPr>
                        <m:nor/>
                      </m:rPr>
                      <a:rPr lang="en-US" sz="2400" i="0" dirty="0">
                        <a:solidFill>
                          <a:schemeClr val="accent2"/>
                        </a:solidFill>
                      </a:rPr>
                      <m:t>+ </m:t>
                    </m:r>
                    <m:d>
                      <m:dPr>
                        <m:begChr m:val="{"/>
                        <m:endChr m:val="}"/>
                        <m:ctrlPr>
                          <a:rPr lang="en-US" sz="240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4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en-US" sz="24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  <m:d>
                          <m:dPr>
                            <m:ctrlPr>
                              <a:rPr lang="en-US" sz="2400" b="0" i="1" dirty="0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dirty="0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en-US" sz="2400" b="0" i="1" dirty="0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400" b="0" i="1" dirty="0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dirty="0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2400" b="0" i="1" dirty="0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</m:d>
                    <m:acc>
                      <m:accPr>
                        <m:chr m:val="̂"/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D50D0DA-BCFD-B79B-78A1-502BED4FC0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6011320"/>
                <a:ext cx="7010400" cy="541880"/>
              </a:xfrm>
              <a:prstGeom prst="rect">
                <a:avLst/>
              </a:prstGeom>
              <a:blipFill>
                <a:blip r:embed="rId9"/>
                <a:stretch>
                  <a:fillRect b="-21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990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99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9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5990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5990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99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99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990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990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599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9044" grpId="0"/>
      <p:bldP spid="599046" grpId="0"/>
      <p:bldP spid="599047" grpId="0"/>
      <p:bldP spid="19" grpId="0"/>
      <p:bldP spid="20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7" name="Title 1">
            <a:extLst>
              <a:ext uri="{FF2B5EF4-FFF2-40B4-BE49-F238E27FC236}">
                <a16:creationId xmlns:a16="http://schemas.microsoft.com/office/drawing/2014/main" id="{DAE70248-4FA2-3C78-8286-F77CA4BBE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125" y="76200"/>
            <a:ext cx="6873875" cy="1143000"/>
          </a:xfrm>
        </p:spPr>
        <p:txBody>
          <a:bodyPr/>
          <a:lstStyle/>
          <a:p>
            <a:r>
              <a:rPr lang="en-US" altLang="en-US" sz="2800" dirty="0"/>
              <a:t>Non-dimensional form of  NS Equation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115" name="Ink 20">
                <a:extLst>
                  <a:ext uri="{FF2B5EF4-FFF2-40B4-BE49-F238E27FC236}">
                    <a16:creationId xmlns:a16="http://schemas.microsoft.com/office/drawing/2014/main" id="{36B51E6A-285F-F60A-058E-19DA7E8582B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702675" y="6586538"/>
              <a:ext cx="330200" cy="98425"/>
            </p14:xfrm>
          </p:contentPart>
        </mc:Choice>
        <mc:Fallback xmlns="">
          <p:pic>
            <p:nvPicPr>
              <p:cNvPr id="4115" name="Ink 20">
                <a:extLst>
                  <a:ext uri="{FF2B5EF4-FFF2-40B4-BE49-F238E27FC236}">
                    <a16:creationId xmlns:a16="http://schemas.microsoft.com/office/drawing/2014/main" id="{36B51E6A-285F-F60A-058E-19DA7E8582B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693343" y="6577198"/>
                <a:ext cx="348863" cy="1171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4120" name="Ink 25">
                <a:extLst>
                  <a:ext uri="{FF2B5EF4-FFF2-40B4-BE49-F238E27FC236}">
                    <a16:creationId xmlns:a16="http://schemas.microsoft.com/office/drawing/2014/main" id="{CFE1FC36-CB90-9516-1FBD-A80A537C37C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838825" y="5645150"/>
              <a:ext cx="1588" cy="1588"/>
            </p14:xfrm>
          </p:contentPart>
        </mc:Choice>
        <mc:Fallback xmlns="">
          <p:pic>
            <p:nvPicPr>
              <p:cNvPr id="4120" name="Ink 25">
                <a:extLst>
                  <a:ext uri="{FF2B5EF4-FFF2-40B4-BE49-F238E27FC236}">
                    <a16:creationId xmlns:a16="http://schemas.microsoft.com/office/drawing/2014/main" id="{CFE1FC36-CB90-9516-1FBD-A80A537C37C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797537" y="5603862"/>
                <a:ext cx="84164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extBox 6">
            <a:extLst>
              <a:ext uri="{FF2B5EF4-FFF2-40B4-BE49-F238E27FC236}">
                <a16:creationId xmlns:a16="http://schemas.microsoft.com/office/drawing/2014/main" id="{D6C4E895-6627-5F76-1031-B2B528815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1290935"/>
            <a:ext cx="86549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Non-dimensional x-momentum equation for an incompressible flow: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EE728E2D-91BF-3D0A-4C40-FD13A8289344}"/>
                  </a:ext>
                </a:extLst>
              </p:cNvPr>
              <p:cNvSpPr txBox="1"/>
              <p:nvPr/>
            </p:nvSpPr>
            <p:spPr bwMode="auto">
              <a:xfrm>
                <a:off x="255589" y="1676400"/>
                <a:ext cx="8751886" cy="10334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𝑅𝑒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sz="2200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EE728E2D-91BF-3D0A-4C40-FD13A82893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5589" y="1676400"/>
                <a:ext cx="8751886" cy="1033462"/>
              </a:xfrm>
              <a:prstGeom prst="rect">
                <a:avLst/>
              </a:prstGeom>
              <a:blipFill>
                <a:blip r:embed="rId4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6">
            <a:extLst>
              <a:ext uri="{FF2B5EF4-FFF2-40B4-BE49-F238E27FC236}">
                <a16:creationId xmlns:a16="http://schemas.microsoft.com/office/drawing/2014/main" id="{DFF0693F-E572-B597-E54B-3F276DFFA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511" y="2667000"/>
            <a:ext cx="86549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Non-dimensional y-momentum equation for an incompressible flow: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8BBBBC24-8980-FAAB-EB76-1F225DF7E4D0}"/>
                  </a:ext>
                </a:extLst>
              </p:cNvPr>
              <p:cNvSpPr txBox="1"/>
              <p:nvPr/>
            </p:nvSpPr>
            <p:spPr bwMode="auto">
              <a:xfrm>
                <a:off x="381000" y="3200400"/>
                <a:ext cx="8751886" cy="10334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𝑅𝑒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sz="2200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8BBBBC24-8980-FAAB-EB76-1F225DF7E4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3200400"/>
                <a:ext cx="8751886" cy="1033462"/>
              </a:xfrm>
              <a:prstGeom prst="rect">
                <a:avLst/>
              </a:prstGeom>
              <a:blipFill>
                <a:blip r:embed="rId5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6">
            <a:extLst>
              <a:ext uri="{FF2B5EF4-FFF2-40B4-BE49-F238E27FC236}">
                <a16:creationId xmlns:a16="http://schemas.microsoft.com/office/drawing/2014/main" id="{59AF52CB-6FB4-F09E-035F-00EECA229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191000"/>
            <a:ext cx="86549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Non-dimensional z-momentum equation for an incompressible flow: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33193D1E-8A4E-913C-7C34-1C5DE6D44E07}"/>
                  </a:ext>
                </a:extLst>
              </p:cNvPr>
              <p:cNvSpPr txBox="1"/>
              <p:nvPr/>
            </p:nvSpPr>
            <p:spPr bwMode="auto">
              <a:xfrm>
                <a:off x="393700" y="4655127"/>
                <a:ext cx="8505708" cy="18621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000" i="1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000" i="1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sz="2000" i="1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sSub>
                            <m:sSubPr>
                              <m:ctrlP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𝑅𝑒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sz="2200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33193D1E-8A4E-913C-7C34-1C5DE6D44E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3700" y="4655127"/>
                <a:ext cx="8505708" cy="1862138"/>
              </a:xfrm>
              <a:prstGeom prst="rect">
                <a:avLst/>
              </a:prstGeom>
              <a:blipFill>
                <a:blip r:embed="rId5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10" name="Oval 4109">
            <a:extLst>
              <a:ext uri="{FF2B5EF4-FFF2-40B4-BE49-F238E27FC236}">
                <a16:creationId xmlns:a16="http://schemas.microsoft.com/office/drawing/2014/main" id="{A4BD7F90-50FD-EAD0-EF96-AE822B3F13B4}"/>
              </a:ext>
            </a:extLst>
          </p:cNvPr>
          <p:cNvSpPr/>
          <p:nvPr/>
        </p:nvSpPr>
        <p:spPr bwMode="auto">
          <a:xfrm>
            <a:off x="763588" y="5257800"/>
            <a:ext cx="2513012" cy="1139824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3CC46991-F9EF-3CBC-153B-348E9E49626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0D78696-0DB1-7611-1FE8-0814BDED01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CAAC0859-34B0-BD82-9466-ED75E3B74BB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BA5B38A-2977-2358-57FA-2341C461E9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75D0C339-F9F2-3571-5B9A-0646BBBEC7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B9FCBF48-B0CE-E16C-5290-E824084114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33DE2E99-A057-4EF2-D12D-A9EAF5DC4B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61E40650-72AF-0737-C7F7-C45621530E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84C20958-E81D-04D4-6C02-54177FBBDA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C69A591-0CF9-829A-1D69-C32AB0AFDA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B20802AC-9D6C-D363-0C99-6A6F10DCEA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E259E6D-BE61-E79A-833F-4546BF34B6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F95211F0-03D9-1E74-2305-9DE141A972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7922428-1133-8F71-3752-D4B67744E7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88BA0A09-8B01-78F3-E1AA-BA26E5AD12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40ED515A-4365-B887-230E-49A6BD9B2A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0724242-0A49-E989-8B9D-A6708395AD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7" grpId="0"/>
      <p:bldP spid="28" grpId="0"/>
      <p:bldP spid="41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E2932-B866-C9C1-3E09-CF99A5057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7" name="Title 1">
            <a:extLst>
              <a:ext uri="{FF2B5EF4-FFF2-40B4-BE49-F238E27FC236}">
                <a16:creationId xmlns:a16="http://schemas.microsoft.com/office/drawing/2014/main" id="{0C134893-E9DF-A3FD-6EAF-09F7E131A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6873875" cy="1143000"/>
          </a:xfrm>
        </p:spPr>
        <p:txBody>
          <a:bodyPr/>
          <a:lstStyle/>
          <a:p>
            <a:r>
              <a:rPr lang="en-US" altLang="en-US" sz="2800" dirty="0"/>
              <a:t>Non-dimensional form of  NS Equation for Convection System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115" name="Ink 20">
                <a:extLst>
                  <a:ext uri="{FF2B5EF4-FFF2-40B4-BE49-F238E27FC236}">
                    <a16:creationId xmlns:a16="http://schemas.microsoft.com/office/drawing/2014/main" id="{48B88F73-B449-FF2E-D310-B774DEB63D4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702675" y="6586538"/>
              <a:ext cx="330200" cy="98425"/>
            </p14:xfrm>
          </p:contentPart>
        </mc:Choice>
        <mc:Fallback xmlns="">
          <p:pic>
            <p:nvPicPr>
              <p:cNvPr id="4115" name="Ink 20">
                <a:extLst>
                  <a:ext uri="{FF2B5EF4-FFF2-40B4-BE49-F238E27FC236}">
                    <a16:creationId xmlns:a16="http://schemas.microsoft.com/office/drawing/2014/main" id="{36B51E6A-285F-F60A-058E-19DA7E8582B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693343" y="6577198"/>
                <a:ext cx="348863" cy="1171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4120" name="Ink 25">
                <a:extLst>
                  <a:ext uri="{FF2B5EF4-FFF2-40B4-BE49-F238E27FC236}">
                    <a16:creationId xmlns:a16="http://schemas.microsoft.com/office/drawing/2014/main" id="{87A0B2E0-6524-25DC-67E0-CDC3EA6FC7E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838825" y="5645150"/>
              <a:ext cx="1588" cy="1588"/>
            </p14:xfrm>
          </p:contentPart>
        </mc:Choice>
        <mc:Fallback xmlns="">
          <p:pic>
            <p:nvPicPr>
              <p:cNvPr id="4120" name="Ink 25">
                <a:extLst>
                  <a:ext uri="{FF2B5EF4-FFF2-40B4-BE49-F238E27FC236}">
                    <a16:creationId xmlns:a16="http://schemas.microsoft.com/office/drawing/2014/main" id="{CFE1FC36-CB90-9516-1FBD-A80A537C37C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797537" y="5603862"/>
                <a:ext cx="84164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extBox 6">
            <a:extLst>
              <a:ext uri="{FF2B5EF4-FFF2-40B4-BE49-F238E27FC236}">
                <a16:creationId xmlns:a16="http://schemas.microsoft.com/office/drawing/2014/main" id="{ED2E9000-3AFF-B080-8D4C-861BFD2821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066800"/>
            <a:ext cx="86549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Non-dimensional z-momentum equation for an incompressible flow: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15646C89-E063-60D1-4C3F-D0F956C0DB01}"/>
                  </a:ext>
                </a:extLst>
              </p:cNvPr>
              <p:cNvSpPr txBox="1"/>
              <p:nvPr/>
            </p:nvSpPr>
            <p:spPr bwMode="auto">
              <a:xfrm>
                <a:off x="393700" y="1524000"/>
                <a:ext cx="8505708" cy="18621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000" i="1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000" i="1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sz="2000" i="1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sSub>
                            <m:sSubPr>
                              <m:ctrlP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𝑅𝑒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sz="2200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15646C89-E063-60D1-4C3F-D0F956C0DB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3700" y="1524000"/>
                <a:ext cx="8505708" cy="1862138"/>
              </a:xfrm>
              <a:prstGeom prst="rect">
                <a:avLst/>
              </a:prstGeom>
              <a:blipFill>
                <a:blip r:embed="rId4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CA633AB7-E9B6-598A-34A0-5471C2E1888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D67ADAA7-A5BB-E322-80F4-22B921F0BA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6A98D146-8A41-8EED-2DAF-A445FC12DA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E5161E31-3D34-B32C-6981-EDFA84B15F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9047F6C-B6C2-0A26-987C-8A0431FF1E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B54C06C-D391-FE85-E9AD-DCEBFDE387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604C6F07-AA4B-BC00-9EE5-435E6153E7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20C3343-684D-DC35-FD2F-61A127C9D3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8DFD00C5-D0AD-1C2C-758C-CB949351CF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678ACE78-3278-A82B-D872-1BF690CA83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A52907D-5B8A-9C33-DC09-6123EE6689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500BEDDD-4F44-DF7A-CCEE-34A0DE3D0C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257B9BB5-C580-734D-8FD8-F86B267200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7A1F50A-9588-A883-A2A5-F45F2E55E2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D2AA7825-1686-11D9-7EFE-92F4931BDD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AA710429-21DD-713D-DC9E-12CF69C98F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BA22259-2792-8450-2D7A-78FCCEC85E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9E9FCA08-C9AE-E4EF-8DC9-415200A93330}"/>
              </a:ext>
            </a:extLst>
          </p:cNvPr>
          <p:cNvSpPr txBox="1"/>
          <p:nvPr/>
        </p:nvSpPr>
        <p:spPr>
          <a:xfrm>
            <a:off x="304800" y="3200400"/>
            <a:ext cx="8594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Maximum possible temperature difference in any convection system 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D729A2B-F67E-DAF9-2084-58E41FD70049}"/>
                  </a:ext>
                </a:extLst>
              </p:cNvPr>
              <p:cNvSpPr txBox="1"/>
              <p:nvPr/>
            </p:nvSpPr>
            <p:spPr>
              <a:xfrm>
                <a:off x="2743200" y="36576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D729A2B-F67E-DAF9-2084-58E41FD700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3200" y="3657600"/>
                <a:ext cx="4572000" cy="461665"/>
              </a:xfrm>
              <a:prstGeom prst="rect">
                <a:avLst/>
              </a:prstGeom>
              <a:blipFill>
                <a:blip r:embed="rId5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E3C517D-BC1B-F22B-315F-FB3398B4F5A6}"/>
                  </a:ext>
                </a:extLst>
              </p:cNvPr>
              <p:cNvSpPr txBox="1"/>
              <p:nvPr/>
            </p:nvSpPr>
            <p:spPr>
              <a:xfrm>
                <a:off x="304800" y="4114800"/>
                <a:ext cx="8654932" cy="15848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dirty="0">
                    <a:solidFill>
                      <a:srgbClr val="292526"/>
                    </a:solidFill>
                    <a:latin typeface="TimesLTStd-Roman"/>
                    <a:sym typeface="Symbol" panose="05050102010706020507" pitchFamily="18" charset="2"/>
                  </a:rPr>
                  <a:t>Dimensionless temperature, </a:t>
                </a:r>
                <a:r>
                  <a:rPr lang="en-US" i="1" dirty="0">
                    <a:solidFill>
                      <a:srgbClr val="292526"/>
                    </a:solidFill>
                    <a:latin typeface="TimesLTStd-Roman"/>
                    <a:sym typeface="Symbol" panose="05050102010706020507" pitchFamily="18" charset="2"/>
                  </a:rPr>
                  <a:t>, </a:t>
                </a:r>
                <a:r>
                  <a:rPr lang="en-US" dirty="0">
                    <a:solidFill>
                      <a:srgbClr val="292526"/>
                    </a:solidFill>
                    <a:latin typeface="TimesLTStd-Roman"/>
                    <a:sym typeface="Symbol" panose="05050102010706020507" pitchFamily="18" charset="2"/>
                  </a:rPr>
                  <a:t>may be defined as:</a:t>
                </a:r>
              </a:p>
              <a:p>
                <a:pPr algn="l"/>
                <a:endParaRPr lang="en-US" dirty="0">
                  <a:solidFill>
                    <a:srgbClr val="292526"/>
                  </a:solidFill>
                  <a:latin typeface="TimesLTStd-Roman"/>
                  <a:sym typeface="Symbol" panose="05050102010706020507" pitchFamily="18" charset="2"/>
                </a:endParaRPr>
              </a:p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I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E3C517D-BC1B-F22B-315F-FB3398B4F5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4114800"/>
                <a:ext cx="8654932" cy="1584857"/>
              </a:xfrm>
              <a:prstGeom prst="rect">
                <a:avLst/>
              </a:prstGeom>
              <a:blipFill>
                <a:blip r:embed="rId51"/>
                <a:stretch>
                  <a:fillRect l="-1056" t="-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70EA2A5-0BFC-24D7-2454-09285BCC32AC}"/>
                  </a:ext>
                </a:extLst>
              </p:cNvPr>
              <p:cNvSpPr txBox="1"/>
              <p:nvPr/>
            </p:nvSpPr>
            <p:spPr>
              <a:xfrm>
                <a:off x="1981200" y="5782886"/>
                <a:ext cx="4613148" cy="8726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i="1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{"/>
                              <m:endChr m:val="}"/>
                              <m:ctrlPr>
                                <a:rPr lang="en-US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m:rPr>
                                  <m:nor/>
                                </m:rPr>
                                <a:rPr lang="en-US" i="0" dirty="0"/>
                                <m:t> </m:t>
                              </m:r>
                            </m:e>
                          </m:d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4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70EA2A5-0BFC-24D7-2454-09285BCC32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5782886"/>
                <a:ext cx="4613148" cy="872611"/>
              </a:xfrm>
              <a:prstGeom prst="rect">
                <a:avLst/>
              </a:prstGeom>
              <a:blipFill>
                <a:blip r:embed="rId5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3034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5" grpId="0"/>
      <p:bldP spid="29" grpId="0" build="p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114" name="Rectangle 2">
            <a:extLst>
              <a:ext uri="{FF2B5EF4-FFF2-40B4-BE49-F238E27FC236}">
                <a16:creationId xmlns:a16="http://schemas.microsoft.com/office/drawing/2014/main" id="{E5B489F2-E442-5C2E-7143-352D1574BE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7772400" cy="609600"/>
          </a:xfrm>
        </p:spPr>
        <p:txBody>
          <a:bodyPr/>
          <a:lstStyle/>
          <a:p>
            <a:r>
              <a:rPr lang="en-US" altLang="zh-CN" sz="2800" dirty="0">
                <a:solidFill>
                  <a:srgbClr val="FF0000"/>
                </a:solidFill>
                <a:ea typeface="SimSun" panose="02010600030101010101" pitchFamily="2" charset="-122"/>
              </a:rPr>
              <a:t>Dimensionless Similarity Parameter</a:t>
            </a:r>
            <a:endParaRPr lang="zh-CN" altLang="en-US" sz="2800" dirty="0">
              <a:solidFill>
                <a:srgbClr val="FF0000"/>
              </a:solidFill>
              <a:ea typeface="SimSun" panose="02010600030101010101" pitchFamily="2" charset="-122"/>
            </a:endParaRPr>
          </a:p>
        </p:txBody>
      </p:sp>
      <p:sp>
        <p:nvSpPr>
          <p:cNvPr id="602115" name="Rectangle 3">
            <a:extLst>
              <a:ext uri="{FF2B5EF4-FFF2-40B4-BE49-F238E27FC236}">
                <a16:creationId xmlns:a16="http://schemas.microsoft.com/office/drawing/2014/main" id="{581C0ACA-8D4F-5020-A6E1-3DBE306F96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7315200" cy="685800"/>
          </a:xfrm>
        </p:spPr>
        <p:txBody>
          <a:bodyPr/>
          <a:lstStyle/>
          <a:p>
            <a:pPr>
              <a:spcBef>
                <a:spcPct val="5000"/>
              </a:spcBef>
            </a:pPr>
            <a:r>
              <a:rPr lang="en-US" altLang="zh-CN" sz="2400" dirty="0">
                <a:ea typeface="SimSun" panose="02010600030101010101" pitchFamily="2" charset="-122"/>
                <a:sym typeface="Symbol" panose="05050102010706020507" pitchFamily="18" charset="2"/>
              </a:rPr>
              <a:t>Define new dimensionless parameter,</a:t>
            </a:r>
            <a:r>
              <a:rPr lang="en-US" altLang="zh-CN" sz="2400" b="1" i="1" dirty="0">
                <a:ea typeface="SimSun" panose="02010600030101010101" pitchFamily="2" charset="-122"/>
                <a:sym typeface="Symbol" panose="05050102010706020507" pitchFamily="18" charset="2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2120" name="Object 8">
                <a:extLst>
                  <a:ext uri="{FF2B5EF4-FFF2-40B4-BE49-F238E27FC236}">
                    <a16:creationId xmlns:a16="http://schemas.microsoft.com/office/drawing/2014/main" id="{EC2DA809-D558-74A3-DED2-9D2225EC526F}"/>
                  </a:ext>
                </a:extLst>
              </p:cNvPr>
              <p:cNvSpPr txBox="1"/>
              <p:nvPr/>
            </p:nvSpPr>
            <p:spPr bwMode="auto">
              <a:xfrm>
                <a:off x="990600" y="1752600"/>
                <a:ext cx="6934200" cy="12255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2120" name="Object 8">
                <a:extLst>
                  <a:ext uri="{FF2B5EF4-FFF2-40B4-BE49-F238E27FC236}">
                    <a16:creationId xmlns:a16="http://schemas.microsoft.com/office/drawing/2014/main" id="{EC2DA809-D558-74A3-DED2-9D2225EC52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1752600"/>
                <a:ext cx="6934200" cy="12255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0D4EB0AD-E420-A24B-3F4B-C89368A6E795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6C2D3D4-5813-3939-4F36-EBE23C9BC5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D4E55587-298E-5756-717B-97C0DA56E6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5DD2E93D-7F58-AFF7-2D6F-28BA2A25B0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439656EA-EAC7-CDCF-4FF8-9D5CBDF0CE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CF1F4C93-4414-C62E-FC1D-A3B0CD4547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17C18F44-2418-774E-9673-61275C1FA5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B629B556-F705-9C7F-A0E3-7A0A9A993A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3802123-8320-D742-742D-DC7F7F930A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3A80C7A-7753-D1D7-EC26-BF9C5489D1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B37FF47D-BF8F-795C-906B-26D74D3F48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3898EB13-C8FD-47DC-7BEF-6B627977C9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1E3D81DB-DE11-BD7E-5F1B-0E7E22B7CA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425AD8DA-3278-9516-9D9C-10741D8D9C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5EE1AE9C-D303-E0E6-67E6-D01FEBCBA2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AD9EFED-D050-EC1A-C55B-4DEBB1002B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2F52A09-EBB7-E092-F6AC-119E275E1F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1">
            <a:extLst>
              <a:ext uri="{FF2B5EF4-FFF2-40B4-BE49-F238E27FC236}">
                <a16:creationId xmlns:a16="http://schemas.microsoft.com/office/drawing/2014/main" id="{F45DF7E1-92D6-BB2D-D298-C856A61325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3482876"/>
            <a:ext cx="79248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The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Grashof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number (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Gr</a:t>
            </a:r>
            <a:r>
              <a:rPr kumimoji="0" lang="en-US" altLang="en-US" b="0" i="0" u="none" strike="noStrike" cap="none" normalizeH="0" baseline="-2500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L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)</a:t>
            </a:r>
            <a:r>
              <a:rPr lang="en-US" altLang="en-US" baseline="-25000" dirty="0">
                <a:latin typeface="+mn-lt"/>
              </a:rPr>
              <a:t>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is named after Franz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Grashof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, a German engineer and professor of machine science.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Grashof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made significant contributions to understanding free convection.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However, the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Grashof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number was named after him after his death in 1893.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8A37825-9CA9-1ECC-BC2B-190910F51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411163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2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2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2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02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2115" grpId="0" build="p"/>
      <p:bldP spid="602120" grpId="0"/>
      <p:bldP spid="1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C9FD1-854E-8790-5809-95A5F0888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114" name="Rectangle 2">
            <a:extLst>
              <a:ext uri="{FF2B5EF4-FFF2-40B4-BE49-F238E27FC236}">
                <a16:creationId xmlns:a16="http://schemas.microsoft.com/office/drawing/2014/main" id="{40408567-3ACE-13DA-AFDE-52E5CDFF93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7772400" cy="609600"/>
          </a:xfrm>
        </p:spPr>
        <p:txBody>
          <a:bodyPr/>
          <a:lstStyle/>
          <a:p>
            <a:r>
              <a:rPr lang="en-US" altLang="zh-CN" sz="2800" dirty="0">
                <a:solidFill>
                  <a:srgbClr val="FF0000"/>
                </a:solidFill>
                <a:ea typeface="SimSun" panose="02010600030101010101" pitchFamily="2" charset="-122"/>
              </a:rPr>
              <a:t>Dimensionless Similarity Parameter</a:t>
            </a:r>
            <a:endParaRPr lang="zh-CN" altLang="en-US" sz="2800" dirty="0">
              <a:solidFill>
                <a:srgbClr val="FF0000"/>
              </a:solidFill>
              <a:ea typeface="SimSun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2117" name="Object 5">
                <a:extLst>
                  <a:ext uri="{FF2B5EF4-FFF2-40B4-BE49-F238E27FC236}">
                    <a16:creationId xmlns:a16="http://schemas.microsoft.com/office/drawing/2014/main" id="{BE368863-7A02-22AE-0E79-366745CF3252}"/>
                  </a:ext>
                </a:extLst>
              </p:cNvPr>
              <p:cNvSpPr txBox="1"/>
              <p:nvPr/>
            </p:nvSpPr>
            <p:spPr bwMode="auto">
              <a:xfrm>
                <a:off x="609600" y="4724400"/>
                <a:ext cx="3124200" cy="10207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IN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IN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Re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&lt;&lt;1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2117" name="Object 5">
                <a:extLst>
                  <a:ext uri="{FF2B5EF4-FFF2-40B4-BE49-F238E27FC236}">
                    <a16:creationId xmlns:a16="http://schemas.microsoft.com/office/drawing/2014/main" id="{BE368863-7A02-22AE-0E79-366745CF32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4724400"/>
                <a:ext cx="3124200" cy="10207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2118" name="Object 6">
                <a:extLst>
                  <a:ext uri="{FF2B5EF4-FFF2-40B4-BE49-F238E27FC236}">
                    <a16:creationId xmlns:a16="http://schemas.microsoft.com/office/drawing/2014/main" id="{B636CDE8-787B-7B67-41D2-7EF4AA2626A1}"/>
                  </a:ext>
                </a:extLst>
              </p:cNvPr>
              <p:cNvSpPr txBox="1"/>
              <p:nvPr/>
            </p:nvSpPr>
            <p:spPr bwMode="auto">
              <a:xfrm>
                <a:off x="5207000" y="5486400"/>
                <a:ext cx="1524000" cy="10747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IN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IN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Re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&gt;&gt;1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2118" name="Object 6">
                <a:extLst>
                  <a:ext uri="{FF2B5EF4-FFF2-40B4-BE49-F238E27FC236}">
                    <a16:creationId xmlns:a16="http://schemas.microsoft.com/office/drawing/2014/main" id="{9E39661F-E082-F304-B76A-25FC4C3723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07000" y="5486400"/>
                <a:ext cx="1524000" cy="10747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2120" name="Object 8">
                <a:extLst>
                  <a:ext uri="{FF2B5EF4-FFF2-40B4-BE49-F238E27FC236}">
                    <a16:creationId xmlns:a16="http://schemas.microsoft.com/office/drawing/2014/main" id="{05D4B65E-150B-D58A-91B5-EF24D257818C}"/>
                  </a:ext>
                </a:extLst>
              </p:cNvPr>
              <p:cNvSpPr txBox="1"/>
              <p:nvPr/>
            </p:nvSpPr>
            <p:spPr bwMode="auto">
              <a:xfrm>
                <a:off x="2613152" y="1264753"/>
                <a:ext cx="3352800" cy="12255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2120" name="Object 8">
                <a:extLst>
                  <a:ext uri="{FF2B5EF4-FFF2-40B4-BE49-F238E27FC236}">
                    <a16:creationId xmlns:a16="http://schemas.microsoft.com/office/drawing/2014/main" id="{05D4B65E-150B-D58A-91B5-EF24D25781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13152" y="1264753"/>
                <a:ext cx="3352800" cy="12255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2121" name="Text Box 9">
            <a:extLst>
              <a:ext uri="{FF2B5EF4-FFF2-40B4-BE49-F238E27FC236}">
                <a16:creationId xmlns:a16="http://schemas.microsoft.com/office/drawing/2014/main" id="{E3B37A9C-BB30-75CB-487E-A7DF452C5D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3262" y="4872335"/>
            <a:ext cx="25311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dirty="0">
                <a:ea typeface="SimSun" panose="02010600030101010101" pitchFamily="2" charset="-122"/>
              </a:rPr>
              <a:t>F</a:t>
            </a:r>
            <a:r>
              <a:rPr lang="en-US" altLang="zh-CN" b="0" dirty="0">
                <a:ea typeface="SimSun" panose="02010600030101010101" pitchFamily="2" charset="-122"/>
              </a:rPr>
              <a:t>orced Convection</a:t>
            </a:r>
          </a:p>
        </p:txBody>
      </p:sp>
      <p:sp>
        <p:nvSpPr>
          <p:cNvPr id="602122" name="Text Box 10">
            <a:extLst>
              <a:ext uri="{FF2B5EF4-FFF2-40B4-BE49-F238E27FC236}">
                <a16:creationId xmlns:a16="http://schemas.microsoft.com/office/drawing/2014/main" id="{A77AA740-E498-CC78-E76C-D7D7CDAEEE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6176665"/>
            <a:ext cx="36582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dirty="0">
                <a:solidFill>
                  <a:srgbClr val="FF0000"/>
                </a:solidFill>
                <a:ea typeface="SimSun" panose="02010600030101010101" pitchFamily="2" charset="-122"/>
              </a:rPr>
              <a:t>N</a:t>
            </a:r>
            <a:r>
              <a:rPr lang="en-US" altLang="zh-CN" b="0" dirty="0">
                <a:solidFill>
                  <a:srgbClr val="FF0000"/>
                </a:solidFill>
                <a:ea typeface="SimSun" panose="02010600030101010101" pitchFamily="2" charset="-122"/>
              </a:rPr>
              <a:t>atural Convection</a:t>
            </a:r>
          </a:p>
        </p:txBody>
      </p:sp>
      <p:sp>
        <p:nvSpPr>
          <p:cNvPr id="602123" name="Rectangle 11">
            <a:extLst>
              <a:ext uri="{FF2B5EF4-FFF2-40B4-BE49-F238E27FC236}">
                <a16:creationId xmlns:a16="http://schemas.microsoft.com/office/drawing/2014/main" id="{E5BB43E8-F83C-289C-5E91-4B018E2496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286000"/>
            <a:ext cx="8686800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altLang="zh-CN" i="1" dirty="0" err="1">
                <a:solidFill>
                  <a:schemeClr val="accent2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Grashof</a:t>
            </a:r>
            <a:r>
              <a:rPr lang="en-US" altLang="zh-CN" i="1" dirty="0">
                <a:solidFill>
                  <a:schemeClr val="accent2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 number</a:t>
            </a:r>
            <a:r>
              <a:rPr lang="en-US" altLang="zh-CN" i="1" dirty="0">
                <a:ea typeface="SimSun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b="0" dirty="0">
                <a:ea typeface="SimSun" panose="02010600030101010101" pitchFamily="2" charset="-122"/>
                <a:sym typeface="Symbol" panose="05050102010706020507" pitchFamily="18" charset="2"/>
              </a:rPr>
              <a:t>in natural convection is analogous to the Reynolds number in forced convection.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altLang="zh-CN" i="1" dirty="0" err="1">
                <a:solidFill>
                  <a:schemeClr val="accent2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Grashof</a:t>
            </a:r>
            <a:r>
              <a:rPr lang="en-US" altLang="zh-CN" i="1" dirty="0">
                <a:solidFill>
                  <a:schemeClr val="accent2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 number</a:t>
            </a:r>
            <a:r>
              <a:rPr lang="en-US" altLang="zh-CN" i="1" dirty="0">
                <a:ea typeface="SimSun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b="0" dirty="0">
                <a:ea typeface="SimSun" panose="02010600030101010101" pitchFamily="2" charset="-122"/>
                <a:sym typeface="Symbol" panose="05050102010706020507" pitchFamily="18" charset="2"/>
              </a:rPr>
              <a:t>indicates the ratio of the buoyancy force to the viscous force.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altLang="zh-CN" b="0" dirty="0">
                <a:ea typeface="SimSun" panose="02010600030101010101" pitchFamily="2" charset="-122"/>
                <a:sym typeface="Symbol" panose="05050102010706020507" pitchFamily="18" charset="2"/>
              </a:rPr>
              <a:t>Higher Gr number means </a:t>
            </a:r>
            <a:r>
              <a:rPr lang="en-US" altLang="zh-CN" b="0" dirty="0">
                <a:solidFill>
                  <a:srgbClr val="FF0000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increased</a:t>
            </a:r>
            <a:r>
              <a:rPr lang="en-US" altLang="zh-CN" b="0" dirty="0">
                <a:ea typeface="SimSun" panose="02010600030101010101" pitchFamily="2" charset="-122"/>
                <a:sym typeface="Symbol" panose="05050102010706020507" pitchFamily="18" charset="2"/>
              </a:rPr>
              <a:t> natural convection flow</a:t>
            </a:r>
            <a:endParaRPr lang="zh-CN" altLang="en-US" b="0" dirty="0">
              <a:ea typeface="SimSun" panose="02010600030101010101" pitchFamily="2" charset="-122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CCF36BAF-44F4-7DF6-04A7-A8B96261C406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15B5F63-58B0-A57C-41EF-C67B72F185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747FA5D2-C2D6-B2A6-E7F7-CD6D1DCACF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BCD9A6F-F29F-57EB-7A66-32E281246D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C8DA65C4-3345-16C3-3770-7D8F2748FC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78E81A05-4D8F-841F-AC8C-369BEAD8C5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D1E853AC-4CC5-F4E5-4165-4250E9CAA2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2BB53BE8-9AB4-B1F4-B1E8-3FD618125F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9A354265-B372-91A8-5331-560E6AD893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CCB2CF2-D95B-5C73-E17D-1288CFF1FF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A74D370-5C2B-A371-0DD6-B436069054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D618F144-0DB4-86B4-194F-A758849E49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5560FE8E-AFEB-9E05-E480-88CC49B314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F2D747E1-A282-EC48-40AA-D9E23D11EF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CD10E3A-0ECD-6D6B-281A-6589160586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A5407CD-E630-26F8-0BE3-5B6D718231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6DCF869-CBA2-CB57-6EF3-91E95E3462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D4C7A2EF-F90E-B16F-FFFF-D82331B8B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411163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1830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2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02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02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02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02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02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02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02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02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2117" grpId="0"/>
      <p:bldP spid="602118" grpId="0"/>
      <p:bldP spid="60212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11AB2-6629-15CE-C409-BF793D3E2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Rectangle 2">
            <a:extLst>
              <a:ext uri="{FF2B5EF4-FFF2-40B4-BE49-F238E27FC236}">
                <a16:creationId xmlns:a16="http://schemas.microsoft.com/office/drawing/2014/main" id="{327A7C86-414C-7589-5E42-7AB8F58419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81000"/>
            <a:ext cx="6324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zh-CN" sz="2800" b="0" dirty="0">
              <a:solidFill>
                <a:schemeClr val="tx1"/>
              </a:solidFill>
              <a:ea typeface="SimSun" panose="02010600030101010101" pitchFamily="2" charset="-122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2DE2C4B2-6AB1-9F59-380C-CB4706904A7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AAC317F-CB8F-78D2-9CF7-47B6A6D16E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E8BBE269-9853-12DC-4066-213F166DD03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8AF6120-24F6-9927-F0C3-0789DAB595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483FD77-DC04-C371-0C7E-E3CCE41B66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D0F4A4D7-D6EF-24B3-6429-63390A5903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E45DA35F-127E-F17A-5713-717F5B91F2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CB48739C-7BB4-61D7-E70A-4B65B61833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10C7B478-3AF7-E731-E91D-DBE4D50B82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5BF823C3-2A24-BA1E-9636-46682E8FF5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28A77A3-9A74-D8A5-3C4D-B3568B0D88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9B777543-DA8B-8EE2-4B2A-C7CE7B74A9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ED30E91A-BCF0-8F18-81F3-FB3BEE6A05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0805CD27-9902-0241-8FED-876CB529AA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DC8071E-4073-8298-96DF-5022AB7110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93DC267-1662-8899-7536-E284498301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1954C28-5665-5152-6153-681F28A951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" name="Title 25">
            <a:extLst>
              <a:ext uri="{FF2B5EF4-FFF2-40B4-BE49-F238E27FC236}">
                <a16:creationId xmlns:a16="http://schemas.microsoft.com/office/drawing/2014/main" id="{EF3E3971-9DEE-B5BF-0555-BD2CEF556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6200"/>
            <a:ext cx="7772400" cy="1143000"/>
          </a:xfrm>
        </p:spPr>
        <p:txBody>
          <a:bodyPr/>
          <a:lstStyle/>
          <a:p>
            <a:r>
              <a:rPr lang="en-US" sz="2800" dirty="0"/>
              <a:t>Dimensional Analysis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26">
                <a:extLst>
                  <a:ext uri="{FF2B5EF4-FFF2-40B4-BE49-F238E27FC236}">
                    <a16:creationId xmlns:a16="http://schemas.microsoft.com/office/drawing/2014/main" id="{0918E36F-7BFB-C6CF-4C30-682B39511C1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3400" y="1371600"/>
                <a:ext cx="8209340" cy="5206238"/>
              </a:xfrm>
            </p:spPr>
            <p:txBody>
              <a:bodyPr/>
              <a:lstStyle/>
              <a:p>
                <a:r>
                  <a:rPr lang="en-US" sz="2400" dirty="0"/>
                  <a:t>Heat flux through the convection interface is affected by many factors such as physical properties of the fluid, fluid status and solid shape. </a:t>
                </a:r>
              </a:p>
              <a:p>
                <a:r>
                  <a:rPr lang="en-US" sz="2400" dirty="0"/>
                  <a:t>General Natural Air Convection heat transfer is described with dimensionless number below: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𝑁𝑢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𝐺𝑟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𝑃𝑟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r>
                  <a:rPr lang="en-US" sz="2400" i="1" dirty="0"/>
                  <a:t>Nu, </a:t>
                </a:r>
                <a:r>
                  <a:rPr lang="en-US" sz="2400" i="1" dirty="0" err="1"/>
                  <a:t>Pr</a:t>
                </a:r>
                <a:r>
                  <a:rPr lang="en-US" sz="2400" i="1" dirty="0"/>
                  <a:t>, Gr</a:t>
                </a:r>
                <a:r>
                  <a:rPr lang="en-US" sz="2400" dirty="0"/>
                  <a:t> are described below equations.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𝑁𝑢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ℎ𝐿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p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7" name="Content Placeholder 26">
                <a:extLst>
                  <a:ext uri="{FF2B5EF4-FFF2-40B4-BE49-F238E27FC236}">
                    <a16:creationId xmlns:a16="http://schemas.microsoft.com/office/drawing/2014/main" id="{0918E36F-7BFB-C6CF-4C30-682B39511C1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371600"/>
                <a:ext cx="8209340" cy="5206238"/>
              </a:xfrm>
              <a:blipFill>
                <a:blip r:embed="rId3"/>
                <a:stretch>
                  <a:fillRect l="-1040" t="-937" r="-15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7887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496AD-79B3-77FF-4FE8-0E199FF1E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Rectangle 2">
            <a:extLst>
              <a:ext uri="{FF2B5EF4-FFF2-40B4-BE49-F238E27FC236}">
                <a16:creationId xmlns:a16="http://schemas.microsoft.com/office/drawing/2014/main" id="{E1A9993F-B948-8E16-D798-F1D1A8A77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81000"/>
            <a:ext cx="6324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zh-CN" sz="2800" b="0" dirty="0">
              <a:solidFill>
                <a:schemeClr val="tx1"/>
              </a:solidFill>
              <a:ea typeface="SimSun" panose="02010600030101010101" pitchFamily="2" charset="-122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D54C76C3-7AF1-44AF-F269-F52BC2EB892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AAF7DA49-8E51-D06E-B339-A54438DC2D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3E287029-090A-95C6-1CF7-8C9C6EBAF5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3A7ACE21-E9C9-5834-3761-F640078C1A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2711353-D794-CDA4-3A23-23C6365E30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B190B3B9-A12E-E183-D912-1EFF5426CC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148C5D5E-9013-1CDB-017E-972877084B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4A778094-12AE-B554-2BFF-05721014D6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842E77AD-5E08-DF9B-8737-4EB2014AEF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2B1C3FAF-0581-2322-ED36-BAB2E13FAD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25F4A0BE-C64E-D278-0F57-BD8BD4103E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83D0CD72-6CA2-D391-CE9A-7304F84A4F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94877D4A-62FC-BC88-EF98-36417E06DD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CEDA1BEC-7EC8-67D5-FD1B-5B6701226A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C38B968A-5C06-CE0F-A3C2-4338626768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97E6116-3325-2463-9F0B-D5841331EA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35A3A2-69A5-3791-7C6B-2912167D13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" name="Title 25">
            <a:extLst>
              <a:ext uri="{FF2B5EF4-FFF2-40B4-BE49-F238E27FC236}">
                <a16:creationId xmlns:a16="http://schemas.microsoft.com/office/drawing/2014/main" id="{91B0D6AC-115E-B393-1677-D42CBA385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6200"/>
            <a:ext cx="6477000" cy="1143000"/>
          </a:xfrm>
        </p:spPr>
        <p:txBody>
          <a:bodyPr/>
          <a:lstStyle/>
          <a:p>
            <a:r>
              <a:rPr lang="en-US" sz="2800" dirty="0"/>
              <a:t>Derivation of non-dimensional number in PCB cooling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195BA153-D0B2-D70D-F42E-4A31C4E10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8460" y="1447800"/>
            <a:ext cx="7371140" cy="4495800"/>
          </a:xfrm>
        </p:spPr>
        <p:txBody>
          <a:bodyPr/>
          <a:lstStyle/>
          <a:p>
            <a:r>
              <a:rPr lang="en-US" sz="2400" dirty="0"/>
              <a:t>To apply dimensional analysis to PCB cooling system, some unique ideas are required to derivate non-dimensional numbers. </a:t>
            </a:r>
          </a:p>
          <a:p>
            <a:r>
              <a:rPr lang="en-US" sz="2400" dirty="0"/>
              <a:t>The following four ideas enable to derive dimensionless numbers that represent the PCB properties and cooling system. </a:t>
            </a:r>
          </a:p>
          <a:p>
            <a:pPr marL="0" indent="0">
              <a:buNone/>
            </a:pPr>
            <a:r>
              <a:rPr lang="en-US" sz="2400" dirty="0"/>
              <a:t>1)The temperature difference in </a:t>
            </a:r>
            <a:r>
              <a:rPr lang="en-US" sz="2400" i="1" dirty="0"/>
              <a:t>Gr</a:t>
            </a:r>
            <a:r>
              <a:rPr lang="en-US" sz="2400" dirty="0"/>
              <a:t> is the difference of ambient temperature and component temperature. circle </a:t>
            </a:r>
          </a:p>
          <a:p>
            <a:pPr marL="0" indent="0">
              <a:buNone/>
            </a:pPr>
            <a:r>
              <a:rPr lang="en-US" sz="2400" dirty="0"/>
              <a:t>2)The reference length </a:t>
            </a:r>
            <a:r>
              <a:rPr lang="en-US" sz="2400" i="1" dirty="0"/>
              <a:t>L</a:t>
            </a:r>
            <a:r>
              <a:rPr lang="en-US" sz="2400" dirty="0"/>
              <a:t> in </a:t>
            </a:r>
            <a:r>
              <a:rPr lang="en-US" sz="2400" i="1" dirty="0"/>
              <a:t>Nu</a:t>
            </a:r>
            <a:r>
              <a:rPr lang="en-US" sz="2400" dirty="0"/>
              <a:t> and </a:t>
            </a:r>
            <a:r>
              <a:rPr lang="en-US" sz="2400" i="1" dirty="0"/>
              <a:t>Gr</a:t>
            </a:r>
            <a:r>
              <a:rPr lang="en-US" sz="2400" dirty="0"/>
              <a:t> is a radius length of the area where the non-</a:t>
            </a:r>
            <a:r>
              <a:rPr lang="en-US" sz="2400" dirty="0" err="1"/>
              <a:t>dimensionalized</a:t>
            </a:r>
            <a:r>
              <a:rPr lang="en-US" sz="2400" dirty="0"/>
              <a:t> temperature is above 0.5. </a:t>
            </a:r>
          </a:p>
        </p:txBody>
      </p:sp>
    </p:spTree>
    <p:extLst>
      <p:ext uri="{BB962C8B-B14F-4D97-AF65-F5344CB8AC3E}">
        <p14:creationId xmlns:p14="http://schemas.microsoft.com/office/powerpoint/2010/main" val="407325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AFEEF-55B0-197B-2C4E-545D98161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Rectangle 2">
            <a:extLst>
              <a:ext uri="{FF2B5EF4-FFF2-40B4-BE49-F238E27FC236}">
                <a16:creationId xmlns:a16="http://schemas.microsoft.com/office/drawing/2014/main" id="{DB6457DE-12C6-D188-D147-503C2EFBFC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81000"/>
            <a:ext cx="6324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zh-CN" sz="2800" b="0" dirty="0">
              <a:solidFill>
                <a:schemeClr val="tx1"/>
              </a:solidFill>
              <a:ea typeface="SimSun" panose="02010600030101010101" pitchFamily="2" charset="-122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41148076-DCE4-49D5-25B6-37F91815ADF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7CBC559-DA6F-90EB-2A37-D83328931C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6B1B4565-89BA-7223-40ED-47D40B06E7B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B2E93F46-ECF8-A724-7934-5EB4A0BC66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81FBC60B-7A83-D7FA-A893-FBACF90D78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4F2FEFDC-37EA-C46E-7B1E-1A0FCCDE91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CE8F4391-9B11-04C1-E5CC-048C374950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CAC8E57-C0CB-2D76-6403-0A07D61055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26EA4FB1-7969-5941-3E00-10D73CE30B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85220D24-9786-3862-049B-96CE687659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C3A02A3C-3DF8-3DD8-B669-1E78234EEF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26AD434-270C-A67B-807C-371FD07772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9EF8ADAC-E7CD-BF1C-81C0-13C8A65686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4688797-32E5-DAB9-90FB-127A8C4889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4CEA23C6-7F14-26AC-D1B3-DC00DBDBC9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BE0EF01-01BD-2A1F-A94A-DCD6CD845C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2C0B72A-F810-487C-B466-DB76CD813D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" name="Title 25">
            <a:extLst>
              <a:ext uri="{FF2B5EF4-FFF2-40B4-BE49-F238E27FC236}">
                <a16:creationId xmlns:a16="http://schemas.microsoft.com/office/drawing/2014/main" id="{4E0A22C7-AA3C-7D67-8F48-C3153C6E0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6200"/>
            <a:ext cx="6477000" cy="1143000"/>
          </a:xfrm>
        </p:spPr>
        <p:txBody>
          <a:bodyPr/>
          <a:lstStyle/>
          <a:p>
            <a:r>
              <a:rPr lang="en-US" sz="2800" dirty="0"/>
              <a:t>Derivation of non-dimensional number in PCB cooling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26">
                <a:extLst>
                  <a:ext uri="{FF2B5EF4-FFF2-40B4-BE49-F238E27FC236}">
                    <a16:creationId xmlns:a16="http://schemas.microsoft.com/office/drawing/2014/main" id="{37A94581-D917-6540-F580-63256227A8B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77460" y="1143000"/>
                <a:ext cx="8209340" cy="5511038"/>
              </a:xfrm>
            </p:spPr>
            <p:txBody>
              <a:bodyPr/>
              <a:lstStyle/>
              <a:p>
                <a:r>
                  <a:rPr lang="en-US" sz="2400" dirty="0"/>
                  <a:t>The definition of non-dimensional temperature  </a:t>
                </a:r>
                <a:r>
                  <a:rPr lang="en-US" sz="2400" i="1" dirty="0">
                    <a:sym typeface="Symbol" panose="05050102010706020507" pitchFamily="18" charset="2"/>
                  </a:rPr>
                  <a:t></a:t>
                </a:r>
                <a:r>
                  <a:rPr lang="en-US" sz="2400" dirty="0">
                    <a:sym typeface="Symbol" panose="05050102010706020507" pitchFamily="18" charset="2"/>
                  </a:rPr>
                  <a:t> </a:t>
                </a:r>
                <a:r>
                  <a:rPr lang="en-US" sz="2400" dirty="0"/>
                  <a:t>is derived following.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3) specific heat, kinetic viscosity, density, thermal conductivity, in </a:t>
                </a:r>
                <a:r>
                  <a:rPr lang="en-US" sz="2400" i="1" dirty="0" err="1"/>
                  <a:t>Pr</a:t>
                </a:r>
                <a:r>
                  <a:rPr lang="en-US" sz="2400" dirty="0"/>
                  <a:t> are to be obtained at the temperature of arithmetic mean of component and ambient. </a:t>
                </a:r>
              </a:p>
              <a:p>
                <a:pPr marL="0" indent="0">
                  <a:buNone/>
                </a:pPr>
                <a:r>
                  <a:rPr lang="en-US" sz="2400" dirty="0"/>
                  <a:t>4) </a:t>
                </a:r>
                <a:r>
                  <a:rPr lang="en-US" sz="2400" i="1" dirty="0"/>
                  <a:t>Nu</a:t>
                </a:r>
                <a:r>
                  <a:rPr lang="en-US" sz="2400" dirty="0"/>
                  <a:t> is derived from the following equation.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latin typeface="Cambria Math" panose="02040503050406030204" pitchFamily="18" charset="0"/>
                        </a:rPr>
                        <m:t>𝑁𝑢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𝑊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𝑘𝐿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equation above is derived using Newton's law of cooling.</a:t>
                </a:r>
              </a:p>
            </p:txBody>
          </p:sp>
        </mc:Choice>
        <mc:Fallback xmlns="">
          <p:sp>
            <p:nvSpPr>
              <p:cNvPr id="27" name="Content Placeholder 26">
                <a:extLst>
                  <a:ext uri="{FF2B5EF4-FFF2-40B4-BE49-F238E27FC236}">
                    <a16:creationId xmlns:a16="http://schemas.microsoft.com/office/drawing/2014/main" id="{37A94581-D917-6540-F580-63256227A8B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7460" y="1143000"/>
                <a:ext cx="8209340" cy="5511038"/>
              </a:xfrm>
              <a:blipFill>
                <a:blip r:embed="rId3"/>
                <a:stretch>
                  <a:fillRect l="-1114" t="-9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6271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F6DD5-7F2C-8C8A-487E-779FB0AF9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Rectangle 2">
            <a:extLst>
              <a:ext uri="{FF2B5EF4-FFF2-40B4-BE49-F238E27FC236}">
                <a16:creationId xmlns:a16="http://schemas.microsoft.com/office/drawing/2014/main" id="{F3FC47B6-C6C6-649E-E301-CAE54AE39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81000"/>
            <a:ext cx="6324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zh-CN" sz="2800" b="0" dirty="0">
              <a:solidFill>
                <a:schemeClr val="tx1"/>
              </a:solidFill>
              <a:ea typeface="SimSun" panose="02010600030101010101" pitchFamily="2" charset="-122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99F23482-0F60-2EAE-A5EC-F4E93D9CBEC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8914A1B-6798-7D52-74A0-7506FE04DF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457BCAF3-B64C-C732-7EDC-9A3ADAC240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4CD53670-CDF0-1A59-0F6A-8DEE1263DE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17E72A30-1BAE-D765-9B0B-E6D98C7F3C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075F09B1-775D-07D7-A51F-93C8093A16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7B4C61C0-E7D2-8EC9-5EDD-E9ACFB5AD6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AE6C3A1-CA47-EFE5-A8B2-8EE2362368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F2141671-AEDE-666C-386F-3E30AFE79A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111AE817-37BE-8A72-75BF-7FCF257680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F6A9DBAA-9001-0193-F29A-EF43DA9BFC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C4EA4C55-FCD5-AF3E-7098-97949C3748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3F94DEAE-B3B7-8194-09A1-9DDE685A80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D3CAD27-8C8F-3A6A-ECCB-586B7CE826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493FBB30-D0A0-7685-7DB8-3AE07A22C9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C5E6A64-E827-4EC1-0205-FB08B651E8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95B5ED5-AAEF-FDED-F0A9-E49D22883A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" name="Title 25">
            <a:extLst>
              <a:ext uri="{FF2B5EF4-FFF2-40B4-BE49-F238E27FC236}">
                <a16:creationId xmlns:a16="http://schemas.microsoft.com/office/drawing/2014/main" id="{1F6B6BBE-1675-E4E2-C3BE-8ABB8EE7B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6200"/>
            <a:ext cx="6477000" cy="1143000"/>
          </a:xfrm>
        </p:spPr>
        <p:txBody>
          <a:bodyPr/>
          <a:lstStyle/>
          <a:p>
            <a:r>
              <a:rPr lang="en-US" sz="2800" dirty="0"/>
              <a:t>More Experiments </a:t>
            </a:r>
          </a:p>
        </p:txBody>
      </p:sp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9821EB21-2B1C-BBD5-AD4E-5EA4380E37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524000" y="1322864"/>
            <a:ext cx="5578475" cy="4916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9573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C2ADF-E4D9-E80F-3E11-0593B2E7F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Rectangle 2">
            <a:extLst>
              <a:ext uri="{FF2B5EF4-FFF2-40B4-BE49-F238E27FC236}">
                <a16:creationId xmlns:a16="http://schemas.microsoft.com/office/drawing/2014/main" id="{82A6B5B6-0EB4-B460-1C6B-470998F05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81000"/>
            <a:ext cx="6324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zh-CN" sz="2800" b="0" dirty="0">
              <a:solidFill>
                <a:schemeClr val="tx1"/>
              </a:solidFill>
              <a:ea typeface="SimSun" panose="02010600030101010101" pitchFamily="2" charset="-122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B9BDE4B2-02D8-BDF1-8421-C22F7F8546A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9349BA6-4712-7E75-F3FF-DF86E40705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CF62FC40-EDE8-D6B8-2BF1-C86A584D789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4E18B82D-E8F7-2379-6239-F25D946409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B803DA93-5720-0919-437A-4500C007DA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ECAD1FDC-1E27-C9A8-4CAF-0C141D3B76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9363FC43-BD8A-ADB3-C7C4-9FE8AE4BB6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3FD4B147-9883-CAFB-8DEC-5EB672F093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DA1BDADE-AAB7-35B9-D6D3-1C66F30375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A180A478-EF09-6B7D-5987-8CBD4C91BD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795EAA50-0BB9-ACFB-A20F-CE6176ABA4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532DAEB-04B7-5DB3-67D9-8AABABBC36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9541DB4A-578A-352A-4FF0-BCDA30DC7C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4F6BB1CF-2101-8E53-144D-6A1EF624E8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D3145332-24C5-0490-2201-2C8E61AECD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2F37B15-4F7C-B76C-A650-7A91052604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3030446-5B1D-218A-869F-6066CD8B9D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" name="Title 25">
            <a:extLst>
              <a:ext uri="{FF2B5EF4-FFF2-40B4-BE49-F238E27FC236}">
                <a16:creationId xmlns:a16="http://schemas.microsoft.com/office/drawing/2014/main" id="{2C9679E9-2CE0-22D3-90F3-6A1A41EA2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6200"/>
            <a:ext cx="6477000" cy="1143000"/>
          </a:xfrm>
        </p:spPr>
        <p:txBody>
          <a:bodyPr/>
          <a:lstStyle/>
          <a:p>
            <a:r>
              <a:rPr lang="en-US" sz="2800" dirty="0"/>
              <a:t>Universal Characteristics of Natural Convection</a:t>
            </a:r>
          </a:p>
        </p:txBody>
      </p:sp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81007F87-3B19-0259-7DA7-C7FF50EC36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83038" y="1203700"/>
            <a:ext cx="7570362" cy="519169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22E741C-F566-C145-0D83-B4C8391CA414}"/>
                  </a:ext>
                </a:extLst>
              </p:cNvPr>
              <p:cNvSpPr txBox="1"/>
              <p:nvPr/>
            </p:nvSpPr>
            <p:spPr>
              <a:xfrm>
                <a:off x="3657600" y="1219200"/>
                <a:ext cx="3755259" cy="45563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=80000×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𝐺𝑟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𝑃𝑟</m:t>
                              </m:r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22E741C-F566-C145-0D83-B4C8391CA4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00" y="1219200"/>
                <a:ext cx="3755259" cy="4556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0337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A8953-7D27-2773-09E7-B96406904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Rectangle 2">
            <a:extLst>
              <a:ext uri="{FF2B5EF4-FFF2-40B4-BE49-F238E27FC236}">
                <a16:creationId xmlns:a16="http://schemas.microsoft.com/office/drawing/2014/main" id="{53EF8232-D3E8-CB9C-E51D-ED8F31F3F8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81000"/>
            <a:ext cx="6324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zh-CN" sz="2800" b="0" dirty="0">
              <a:solidFill>
                <a:schemeClr val="tx1"/>
              </a:solidFill>
              <a:ea typeface="SimSun" panose="02010600030101010101" pitchFamily="2" charset="-122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561831E2-65EB-404D-3804-8476456BBCE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7486844-4A52-864F-856B-55A6FA6991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9C7880A-0050-FE80-56EE-890AD4D3B5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6FDF391E-157A-1AE5-52FD-7468676344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E5EB4ECA-FF6C-4978-9206-FE4551605F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6A07A454-1FFB-391D-0403-CBD752EFF5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DC418EF-4EF6-4E1E-B844-8AF2A4F8F9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405DB6F5-38E3-2436-FD8F-8FE1076600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49D90472-9154-ECE7-F62C-BBE24DE932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149A5372-3A36-A25E-A944-A62B87AB36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97DCAB5E-FC99-5A0A-9AD2-F812BA1C91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DFE75F3-D9D1-F6B7-7C75-66259EC35F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95A7D51-51B7-F3CA-FF8C-B37873EB1C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95D17CEB-415D-587E-D8C6-7B24AC729A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7EE61CE2-5284-44F0-2244-9E6E3B639D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3CE34B2-ADE8-2A0F-5B5A-71E4DE288E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2780F88-EBA6-89C0-A155-E338425928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" name="Title 25">
            <a:extLst>
              <a:ext uri="{FF2B5EF4-FFF2-40B4-BE49-F238E27FC236}">
                <a16:creationId xmlns:a16="http://schemas.microsoft.com/office/drawing/2014/main" id="{C9F81F9B-7C72-D8E1-FBEE-A37A9BFDF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6200"/>
            <a:ext cx="7772400" cy="1143000"/>
          </a:xfrm>
        </p:spPr>
        <p:txBody>
          <a:bodyPr/>
          <a:lstStyle/>
          <a:p>
            <a:r>
              <a:rPr lang="en-US" sz="2800" dirty="0"/>
              <a:t>Natural Convection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26">
                <a:extLst>
                  <a:ext uri="{FF2B5EF4-FFF2-40B4-BE49-F238E27FC236}">
                    <a16:creationId xmlns:a16="http://schemas.microsoft.com/office/drawing/2014/main" id="{19D240DF-3902-40BD-9D71-D55B6FFAF71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3400" y="1143000"/>
                <a:ext cx="8209340" cy="12192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p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Content Placeholder 26">
                <a:extLst>
                  <a:ext uri="{FF2B5EF4-FFF2-40B4-BE49-F238E27FC236}">
                    <a16:creationId xmlns:a16="http://schemas.microsoft.com/office/drawing/2014/main" id="{19D240DF-3902-40BD-9D71-D55B6FFAF7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143000"/>
                <a:ext cx="8209340" cy="12192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 descr="Evolution of PCs">
            <a:extLst>
              <a:ext uri="{FF2B5EF4-FFF2-40B4-BE49-F238E27FC236}">
                <a16:creationId xmlns:a16="http://schemas.microsoft.com/office/drawing/2014/main" id="{580F3211-B828-9DA0-8FAE-44EB58C6B5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2209800"/>
            <a:ext cx="6858000" cy="3857625"/>
          </a:xfrm>
          <a:prstGeom prst="rect">
            <a:avLst/>
          </a:prstGeom>
        </p:spPr>
      </p:pic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F3F6E5B7-670F-E3E8-860D-375271CEB7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2807127" y="2925518"/>
            <a:ext cx="4020379" cy="349115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4127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5423</TotalTime>
  <Words>1029</Words>
  <Application>Microsoft Office PowerPoint</Application>
  <PresentationFormat>On-screen Show (4:3)</PresentationFormat>
  <Paragraphs>108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SimSun</vt:lpstr>
      <vt:lpstr>Arial</vt:lpstr>
      <vt:lpstr>Calibri</vt:lpstr>
      <vt:lpstr>Cambria Math</vt:lpstr>
      <vt:lpstr>CommercialScript BT</vt:lpstr>
      <vt:lpstr>Curlz MT</vt:lpstr>
      <vt:lpstr>Symbol</vt:lpstr>
      <vt:lpstr>Tempus Sans ITC</vt:lpstr>
      <vt:lpstr>Times New Roman</vt:lpstr>
      <vt:lpstr>TimesLTStd-Roman</vt:lpstr>
      <vt:lpstr>Blank Presentation</vt:lpstr>
      <vt:lpstr> Thermal Management thru Natural Convection Cooling </vt:lpstr>
      <vt:lpstr>Classification of the Zones of Appropriate Cooling Techniques</vt:lpstr>
      <vt:lpstr>Natural Convection from Horizontal Plate</vt:lpstr>
      <vt:lpstr>Simple Electronic System  with Natural Convection Cooling</vt:lpstr>
      <vt:lpstr> Steady State Temperature Distribution &amp; Natural Convection Plume</vt:lpstr>
      <vt:lpstr> Steady State Temperature Distribution &amp; Natural Convection Plume</vt:lpstr>
      <vt:lpstr>Body Forces in A General Convection </vt:lpstr>
      <vt:lpstr>Nusslets Idea to Solve Convection Systems</vt:lpstr>
      <vt:lpstr>Nusslets Idea to Solve Convection Systems</vt:lpstr>
      <vt:lpstr>The OB scheme</vt:lpstr>
      <vt:lpstr>Thermodynamics of Buoyancy Force</vt:lpstr>
      <vt:lpstr>Non-dimensional form of  NS Equation</vt:lpstr>
      <vt:lpstr>Non-dimensional form of  NS Equation for Convection System</vt:lpstr>
      <vt:lpstr>Dimensionless Similarity Parameter</vt:lpstr>
      <vt:lpstr>Dimensionless Similarity Parameter</vt:lpstr>
      <vt:lpstr>Dimensional Analysis </vt:lpstr>
      <vt:lpstr>Derivation of non-dimensional number in PCB cooling</vt:lpstr>
      <vt:lpstr>Derivation of non-dimensional number in PCB cooling</vt:lpstr>
      <vt:lpstr>More Experiments </vt:lpstr>
      <vt:lpstr>Universal Characteristics of Natural Convection</vt:lpstr>
      <vt:lpstr>Natural Convection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412</cp:revision>
  <cp:lastPrinted>2002-07-26T02:11:33Z</cp:lastPrinted>
  <dcterms:created xsi:type="dcterms:W3CDTF">2002-07-26T01:39:54Z</dcterms:created>
  <dcterms:modified xsi:type="dcterms:W3CDTF">2026-09-07T01:36:51Z</dcterms:modified>
</cp:coreProperties>
</file>