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1345" r:id="rId2"/>
    <p:sldId id="1135" r:id="rId3"/>
    <p:sldId id="1507" r:id="rId4"/>
    <p:sldId id="1350" r:id="rId5"/>
    <p:sldId id="1300" r:id="rId6"/>
    <p:sldId id="362" r:id="rId7"/>
    <p:sldId id="363" r:id="rId8"/>
    <p:sldId id="368" r:id="rId9"/>
    <p:sldId id="369" r:id="rId10"/>
    <p:sldId id="370" r:id="rId11"/>
    <p:sldId id="371" r:id="rId12"/>
    <p:sldId id="372" r:id="rId13"/>
    <p:sldId id="354" r:id="rId14"/>
    <p:sldId id="1264" r:id="rId15"/>
    <p:sldId id="1506" r:id="rId16"/>
    <p:sldId id="1486" r:id="rId17"/>
    <p:sldId id="1133" r:id="rId18"/>
    <p:sldId id="1487" r:id="rId19"/>
    <p:sldId id="1488" r:id="rId20"/>
    <p:sldId id="1489" r:id="rId21"/>
    <p:sldId id="1496" r:id="rId22"/>
    <p:sldId id="1286" r:id="rId23"/>
    <p:sldId id="404" r:id="rId24"/>
    <p:sldId id="405" r:id="rId2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000099"/>
    <a:srgbClr val="FF6600"/>
    <a:srgbClr val="99CCFF"/>
    <a:srgbClr val="777777"/>
    <a:srgbClr val="76863A"/>
    <a:srgbClr val="FF0066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14" autoAdjust="0"/>
    <p:restoredTop sz="82475" autoAdjust="0"/>
  </p:normalViewPr>
  <p:slideViewPr>
    <p:cSldViewPr>
      <p:cViewPr varScale="1">
        <p:scale>
          <a:sx n="61" d="100"/>
          <a:sy n="61" d="100"/>
        </p:scale>
        <p:origin x="143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10T06:31:38.63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0 0 7682 0 0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8T02:37:24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17 6566,'0'0'2146,"-13"-16"-8039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2:37:43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 17898 126 0,'0'0'72'0,"-11"4"-25"15,11-4-26-15,0 0-13 16,0 0-16-16,0 0-26 15,24-6-36-15,-24 6-8 16,24-11 0-16,-19-6 73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5T02:34:44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15626 342 0,'11'-12'117'16,"-11"12"1"-16,0 0-101 16,2-14 1-16,-2 14-3 15,0 0-1-15,0 0-8 16,0 0-15-16,0 0-51 16,0 0-58-16,0 0-1 15,13-6-5-15,-13 6-2 16,0 0 36-16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9T02:20:0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20204 14884 367 0,'0'-13'112'15,"0"13"1"-15,-4-14-109 16,4 14 2-16,0 0-1 0,0 0-1 15,0 0-1-15,0 0-7 16,0 0-27-16,0 0-77 16,0 0-4-16,0 0-4 15,0 0-3-15,7 14-4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2-01T02:24:55.3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2-01T02:25:00.069"/>
    </inkml:context>
  </inkml:definitions>
  <inkml:trace contextRef="#ctx0" brushRef="#br0">9029 14709 0</inkml:trace>
  <inkml:trace contextRef="#ctx1" brushRef="#br0">19742 15462 357 0,'-10'-11'106'16,"2"-1"-3"-16,3 0-108 15,5 12-7-15,0 0-5 16,0 0 3-16,12 2 0 0,-12-2-9 16,18 11-33-16,-7-5-41 15,4 6 2-15,-3-7-1 16,0-1-4-16,-12-4 64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97E0-9FF8-C498-8026-772CCB4AA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159ED-5B0E-23DD-7099-41040A1DD35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A3EE1093-6175-7E94-A7E2-75A52DD672EC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E83CC-D4A9-405E-BB9B-7E581E7C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FEB61D-AB6E-EC4C-46D6-3324A0D2C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322CC-504B-7463-A3EB-AA7DD2A6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914D7DD-DD13-4FBD-8CF4-DA4F57DAC4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24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customXml" Target="../ink/ink4.xml"/><Relationship Id="rId25" Type="http://schemas.openxmlformats.org/officeDocument/2006/relationships/customXml" Target="../ink/ink9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24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28" Type="http://schemas.openxmlformats.org/officeDocument/2006/relationships/image" Target="../media/image11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5.xml"/><Relationship Id="rId22" Type="http://schemas.openxmlformats.org/officeDocument/2006/relationships/customXml" Target="../ink/ink8.xml"/><Relationship Id="rId27" Type="http://schemas.openxmlformats.org/officeDocument/2006/relationships/customXml" Target="../ink/ink10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2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8.png"/><Relationship Id="rId4" Type="http://schemas.openxmlformats.org/officeDocument/2006/relationships/image" Target="../media/image3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1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1.png"/><Relationship Id="rId5" Type="http://schemas.openxmlformats.org/officeDocument/2006/relationships/image" Target="../media/image350.png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customXml" Target="../ink/ink15.xml"/><Relationship Id="rId18" Type="http://schemas.openxmlformats.org/officeDocument/2006/relationships/image" Target="../media/image33.jpeg"/><Relationship Id="rId7" Type="http://schemas.openxmlformats.org/officeDocument/2006/relationships/customXml" Target="../ink/ink12.xml"/><Relationship Id="rId12" Type="http://schemas.openxmlformats.org/officeDocument/2006/relationships/image" Target="../media/image510.png"/><Relationship Id="rId17" Type="http://schemas.openxmlformats.org/officeDocument/2006/relationships/image" Target="../media/image32.png"/><Relationship Id="rId2" Type="http://schemas.openxmlformats.org/officeDocument/2006/relationships/customXml" Target="../ink/ink11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customXml" Target="../ink/ink14.xml"/><Relationship Id="rId15" Type="http://schemas.openxmlformats.org/officeDocument/2006/relationships/customXml" Target="../ink/ink16.xml"/><Relationship Id="rId10" Type="http://schemas.openxmlformats.org/officeDocument/2006/relationships/image" Target="../media/image410.png"/><Relationship Id="rId19" Type="http://schemas.openxmlformats.org/officeDocument/2006/relationships/image" Target="../media/image13.png"/><Relationship Id="rId9" Type="http://schemas.openxmlformats.org/officeDocument/2006/relationships/customXml" Target="../ink/ink13.xml"/><Relationship Id="rId1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IN" sz="2800" dirty="0"/>
              <a:t>Thermal Management thru Natural Convection Cooling</a:t>
            </a:r>
            <a:r>
              <a:rPr lang="en-IN" sz="2800" i="0" u="none" strike="noStrike" baseline="0" dirty="0"/>
              <a:t> 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218552"/>
            <a:ext cx="75882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9900"/>
                </a:solidFill>
                <a:latin typeface="Viner Hand ITC" panose="03070502030502020203" pitchFamily="66" charset="0"/>
              </a:rPr>
              <a:t>Sizing and Analysis of Final Heat Carrier!?!?</a:t>
            </a:r>
            <a:endParaRPr lang="en-US" altLang="en-US" b="1" i="1" dirty="0">
              <a:solidFill>
                <a:srgbClr val="FF990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FE56E88-8EC0-6B5A-9C76-30F363A84D34}"/>
                  </a:ext>
                </a:extLst>
              </p14:cNvPr>
              <p14:cNvContentPartPr/>
              <p14:nvPr/>
            </p14:nvContentPartPr>
            <p14:xfrm>
              <a:off x="10965901" y="2972252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FE56E88-8EC0-6B5A-9C76-30F363A84D3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959781" y="2966132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380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06DC5-2394-75B4-8FA3-0FC488901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6096000" cy="914400"/>
          </a:xfrm>
        </p:spPr>
        <p:txBody>
          <a:bodyPr/>
          <a:lstStyle/>
          <a:p>
            <a:r>
              <a:rPr lang="en-US" sz="2800" dirty="0"/>
              <a:t>Options for Removal of Heat from Electronic System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8D7E30-C272-2AE7-4D41-6375A2526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 contrast="7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93" y="1066800"/>
            <a:ext cx="8897007" cy="5654675"/>
          </a:xfrm>
        </p:spPr>
      </p:pic>
      <p:grpSp>
        <p:nvGrpSpPr>
          <p:cNvPr id="6" name="Group 46">
            <a:extLst>
              <a:ext uri="{FF2B5EF4-FFF2-40B4-BE49-F238E27FC236}">
                <a16:creationId xmlns:a16="http://schemas.microsoft.com/office/drawing/2014/main" id="{AE19C974-FAB1-AB36-AD23-8424EBCA22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A4A50873-D5C3-A484-8A51-3AA6B74854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8EEC371E-30C7-89C0-9E3E-9544B25DE0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6E88DC80-7C99-8102-333D-41B51344E5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04BC5B4D-8722-6308-C7AB-F933B94B77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97F8902F-5DC5-954C-D758-13D35D63A3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A136EFD-B242-9C02-F51F-7043D1D339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7A60167-1B24-A5EA-5AA0-C3DDBC5CEC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402878BD-C857-F720-F28A-96B5681E23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CF11C4E0-8047-23BE-70F5-D5673D6120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979BCA2E-A6D3-B7E4-6196-AF6AA3B02B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DB1796F5-0B8F-3C4C-A537-CDD8D5B974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37B8ED44-9126-4E11-96C8-67C724AF12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17A4380F-BAA9-50CD-5182-67C33D81B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B5AE0E7C-55C0-65C7-BA5D-1DCED344B5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AEABC602-6B65-281A-00FE-BD2EE1975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4617BA2-18C4-6B66-A121-1D53BFC519C9}"/>
              </a:ext>
            </a:extLst>
          </p:cNvPr>
          <p:cNvSpPr/>
          <p:nvPr/>
        </p:nvSpPr>
        <p:spPr bwMode="auto">
          <a:xfrm>
            <a:off x="1316274" y="1156384"/>
            <a:ext cx="4834844" cy="3682534"/>
          </a:xfrm>
          <a:custGeom>
            <a:avLst/>
            <a:gdLst>
              <a:gd name="csX0" fmla="*/ 92112 w 4834844"/>
              <a:gd name="csY0" fmla="*/ 2564278 h 3682534"/>
              <a:gd name="csX1" fmla="*/ 92112 w 4834844"/>
              <a:gd name="csY1" fmla="*/ 3257961 h 3682534"/>
              <a:gd name="csX2" fmla="*/ 71092 w 4834844"/>
              <a:gd name="csY2" fmla="*/ 3562761 h 3682534"/>
              <a:gd name="csX3" fmla="*/ 218236 w 4834844"/>
              <a:gd name="csY3" fmla="*/ 3541740 h 3682534"/>
              <a:gd name="csX4" fmla="*/ 2456940 w 4834844"/>
              <a:gd name="csY4" fmla="*/ 1902126 h 3682534"/>
              <a:gd name="csX5" fmla="*/ 4580029 w 4834844"/>
              <a:gd name="csY5" fmla="*/ 325575 h 3682534"/>
              <a:gd name="csX6" fmla="*/ 4811257 w 4834844"/>
              <a:gd name="csY6" fmla="*/ 136388 h 3682534"/>
              <a:gd name="csX7" fmla="*/ 4716664 w 4834844"/>
              <a:gd name="csY7" fmla="*/ 73326 h 3682534"/>
              <a:gd name="csX8" fmla="*/ 4527478 w 4834844"/>
              <a:gd name="csY8" fmla="*/ 52306 h 3682534"/>
              <a:gd name="csX9" fmla="*/ 3949409 w 4834844"/>
              <a:gd name="csY9" fmla="*/ 31285 h 3682534"/>
              <a:gd name="csX10" fmla="*/ 3613078 w 4834844"/>
              <a:gd name="csY10" fmla="*/ 10264 h 3682534"/>
              <a:gd name="csX11" fmla="*/ 3140112 w 4834844"/>
              <a:gd name="csY11" fmla="*/ 209961 h 3682534"/>
              <a:gd name="csX12" fmla="*/ 1426926 w 4834844"/>
              <a:gd name="csY12" fmla="*/ 1145382 h 3682534"/>
              <a:gd name="csX13" fmla="*/ 270788 w 4834844"/>
              <a:gd name="csY13" fmla="*/ 2385602 h 3682534"/>
              <a:gd name="csX14" fmla="*/ 92112 w 4834844"/>
              <a:gd name="csY14" fmla="*/ 2564278 h 36825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834844" h="3682534">
                <a:moveTo>
                  <a:pt x="92112" y="2564278"/>
                </a:moveTo>
                <a:cubicBezTo>
                  <a:pt x="93863" y="2827912"/>
                  <a:pt x="95615" y="3091547"/>
                  <a:pt x="92112" y="3257961"/>
                </a:cubicBezTo>
                <a:cubicBezTo>
                  <a:pt x="88609" y="3424375"/>
                  <a:pt x="50071" y="3515465"/>
                  <a:pt x="71092" y="3562761"/>
                </a:cubicBezTo>
                <a:cubicBezTo>
                  <a:pt x="92113" y="3610057"/>
                  <a:pt x="-179405" y="3818513"/>
                  <a:pt x="218236" y="3541740"/>
                </a:cubicBezTo>
                <a:cubicBezTo>
                  <a:pt x="615877" y="3264968"/>
                  <a:pt x="2456940" y="1902126"/>
                  <a:pt x="2456940" y="1902126"/>
                </a:cubicBezTo>
                <a:lnTo>
                  <a:pt x="4580029" y="325575"/>
                </a:lnTo>
                <a:cubicBezTo>
                  <a:pt x="4972415" y="31285"/>
                  <a:pt x="4788485" y="178429"/>
                  <a:pt x="4811257" y="136388"/>
                </a:cubicBezTo>
                <a:cubicBezTo>
                  <a:pt x="4834029" y="94347"/>
                  <a:pt x="4763961" y="87340"/>
                  <a:pt x="4716664" y="73326"/>
                </a:cubicBezTo>
                <a:cubicBezTo>
                  <a:pt x="4669367" y="59312"/>
                  <a:pt x="4655354" y="59313"/>
                  <a:pt x="4527478" y="52306"/>
                </a:cubicBezTo>
                <a:cubicBezTo>
                  <a:pt x="4399602" y="45299"/>
                  <a:pt x="4101809" y="38292"/>
                  <a:pt x="3949409" y="31285"/>
                </a:cubicBezTo>
                <a:cubicBezTo>
                  <a:pt x="3797009" y="24278"/>
                  <a:pt x="3747961" y="-19515"/>
                  <a:pt x="3613078" y="10264"/>
                </a:cubicBezTo>
                <a:cubicBezTo>
                  <a:pt x="3478195" y="40043"/>
                  <a:pt x="3504471" y="20775"/>
                  <a:pt x="3140112" y="209961"/>
                </a:cubicBezTo>
                <a:cubicBezTo>
                  <a:pt x="2775753" y="399147"/>
                  <a:pt x="1905147" y="782775"/>
                  <a:pt x="1426926" y="1145382"/>
                </a:cubicBezTo>
                <a:cubicBezTo>
                  <a:pt x="948705" y="1507989"/>
                  <a:pt x="270788" y="2385602"/>
                  <a:pt x="270788" y="2385602"/>
                </a:cubicBezTo>
                <a:lnTo>
                  <a:pt x="92112" y="2564278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A8C618D-44A8-FBBA-FA8E-C969B86CD90F}"/>
              </a:ext>
            </a:extLst>
          </p:cNvPr>
          <p:cNvSpPr/>
          <p:nvPr/>
        </p:nvSpPr>
        <p:spPr bwMode="auto">
          <a:xfrm>
            <a:off x="1054886" y="911733"/>
            <a:ext cx="6820822" cy="5226345"/>
          </a:xfrm>
          <a:custGeom>
            <a:avLst/>
            <a:gdLst>
              <a:gd name="csX0" fmla="*/ 385031 w 6820822"/>
              <a:gd name="csY0" fmla="*/ 4259357 h 5226345"/>
              <a:gd name="csX1" fmla="*/ 395542 w 6820822"/>
              <a:gd name="csY1" fmla="*/ 4826915 h 5226345"/>
              <a:gd name="csX2" fmla="*/ 342990 w 6820822"/>
              <a:gd name="csY2" fmla="*/ 5226308 h 5226345"/>
              <a:gd name="csX3" fmla="*/ 900038 w 6820822"/>
              <a:gd name="csY3" fmla="*/ 4805895 h 5226345"/>
              <a:gd name="csX4" fmla="*/ 2371486 w 6820822"/>
              <a:gd name="csY4" fmla="*/ 3702308 h 5226345"/>
              <a:gd name="csX5" fmla="*/ 5177748 w 6820822"/>
              <a:gd name="csY5" fmla="*/ 1600239 h 5226345"/>
              <a:gd name="csX6" fmla="*/ 6670217 w 6820822"/>
              <a:gd name="csY6" fmla="*/ 559715 h 5226345"/>
              <a:gd name="csX7" fmla="*/ 6764811 w 6820822"/>
              <a:gd name="csY7" fmla="*/ 391550 h 5226345"/>
              <a:gd name="csX8" fmla="*/ 6628176 w 6820822"/>
              <a:gd name="csY8" fmla="*/ 328488 h 5226345"/>
              <a:gd name="csX9" fmla="*/ 6218273 w 6820822"/>
              <a:gd name="csY9" fmla="*/ 275936 h 5226345"/>
              <a:gd name="csX10" fmla="*/ 5829390 w 6820822"/>
              <a:gd name="csY10" fmla="*/ 265426 h 5226345"/>
              <a:gd name="csX11" fmla="*/ 5650714 w 6820822"/>
              <a:gd name="csY11" fmla="*/ 307467 h 5226345"/>
              <a:gd name="csX12" fmla="*/ 385031 w 6820822"/>
              <a:gd name="csY12" fmla="*/ 4259357 h 52263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6820822" h="5226345">
                <a:moveTo>
                  <a:pt x="385031" y="4259357"/>
                </a:moveTo>
                <a:cubicBezTo>
                  <a:pt x="-490831" y="5012598"/>
                  <a:pt x="402549" y="4665757"/>
                  <a:pt x="395542" y="4826915"/>
                </a:cubicBezTo>
                <a:cubicBezTo>
                  <a:pt x="388535" y="4988073"/>
                  <a:pt x="258907" y="5229811"/>
                  <a:pt x="342990" y="5226308"/>
                </a:cubicBezTo>
                <a:cubicBezTo>
                  <a:pt x="427073" y="5222805"/>
                  <a:pt x="900038" y="4805895"/>
                  <a:pt x="900038" y="4805895"/>
                </a:cubicBezTo>
                <a:lnTo>
                  <a:pt x="2371486" y="3702308"/>
                </a:lnTo>
                <a:lnTo>
                  <a:pt x="5177748" y="1600239"/>
                </a:lnTo>
                <a:cubicBezTo>
                  <a:pt x="5894203" y="1076473"/>
                  <a:pt x="6405706" y="761163"/>
                  <a:pt x="6670217" y="559715"/>
                </a:cubicBezTo>
                <a:cubicBezTo>
                  <a:pt x="6934728" y="358267"/>
                  <a:pt x="6771818" y="430088"/>
                  <a:pt x="6764811" y="391550"/>
                </a:cubicBezTo>
                <a:cubicBezTo>
                  <a:pt x="6757804" y="353012"/>
                  <a:pt x="6719266" y="347757"/>
                  <a:pt x="6628176" y="328488"/>
                </a:cubicBezTo>
                <a:cubicBezTo>
                  <a:pt x="6537086" y="309219"/>
                  <a:pt x="6351404" y="286446"/>
                  <a:pt x="6218273" y="275936"/>
                </a:cubicBezTo>
                <a:cubicBezTo>
                  <a:pt x="6085142" y="265426"/>
                  <a:pt x="5923983" y="260171"/>
                  <a:pt x="5829390" y="265426"/>
                </a:cubicBezTo>
                <a:cubicBezTo>
                  <a:pt x="5734797" y="270681"/>
                  <a:pt x="6559859" y="-361691"/>
                  <a:pt x="5650714" y="307467"/>
                </a:cubicBezTo>
                <a:cubicBezTo>
                  <a:pt x="4741569" y="976625"/>
                  <a:pt x="1260893" y="3506116"/>
                  <a:pt x="385031" y="4259357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49D012-F608-45F9-59CB-3EDFCBC10450}"/>
              </a:ext>
            </a:extLst>
          </p:cNvPr>
          <p:cNvSpPr/>
          <p:nvPr/>
        </p:nvSpPr>
        <p:spPr bwMode="auto">
          <a:xfrm>
            <a:off x="1768243" y="2480413"/>
            <a:ext cx="5414810" cy="3825007"/>
          </a:xfrm>
          <a:custGeom>
            <a:avLst/>
            <a:gdLst>
              <a:gd name="csX0" fmla="*/ 39536 w 5414810"/>
              <a:gd name="csY0" fmla="*/ 3647118 h 3825007"/>
              <a:gd name="csX1" fmla="*/ 1143123 w 5414810"/>
              <a:gd name="csY1" fmla="*/ 3647118 h 3825007"/>
              <a:gd name="csX2" fmla="*/ 1584557 w 5414810"/>
              <a:gd name="csY2" fmla="*/ 3300277 h 3825007"/>
              <a:gd name="csX3" fmla="*/ 2688143 w 5414810"/>
              <a:gd name="csY3" fmla="*/ 2543532 h 3825007"/>
              <a:gd name="csX4" fmla="*/ 3833771 w 5414810"/>
              <a:gd name="csY4" fmla="*/ 1713215 h 3825007"/>
              <a:gd name="csX5" fmla="*/ 4674598 w 5414810"/>
              <a:gd name="csY5" fmla="*/ 1082594 h 3825007"/>
              <a:gd name="csX6" fmla="*/ 5294709 w 5414810"/>
              <a:gd name="csY6" fmla="*/ 515035 h 3825007"/>
              <a:gd name="csX7" fmla="*/ 5410323 w 5414810"/>
              <a:gd name="csY7" fmla="*/ 304828 h 3825007"/>
              <a:gd name="csX8" fmla="*/ 5221136 w 5414810"/>
              <a:gd name="csY8" fmla="*/ 136663 h 3825007"/>
              <a:gd name="csX9" fmla="*/ 4706129 w 5414810"/>
              <a:gd name="csY9" fmla="*/ 10539 h 3825007"/>
              <a:gd name="csX10" fmla="*/ 4043978 w 5414810"/>
              <a:gd name="csY10" fmla="*/ 420442 h 3825007"/>
              <a:gd name="csX11" fmla="*/ 2709164 w 5414810"/>
              <a:gd name="csY11" fmla="*/ 1429435 h 3825007"/>
              <a:gd name="csX12" fmla="*/ 39536 w 5414810"/>
              <a:gd name="csY12" fmla="*/ 3647118 h 38250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414810" h="3825007">
                <a:moveTo>
                  <a:pt x="39536" y="3647118"/>
                </a:moveTo>
                <a:cubicBezTo>
                  <a:pt x="-221471" y="4016732"/>
                  <a:pt x="885620" y="3704925"/>
                  <a:pt x="1143123" y="3647118"/>
                </a:cubicBezTo>
                <a:cubicBezTo>
                  <a:pt x="1400626" y="3589311"/>
                  <a:pt x="1327054" y="3484208"/>
                  <a:pt x="1584557" y="3300277"/>
                </a:cubicBezTo>
                <a:cubicBezTo>
                  <a:pt x="1842060" y="3116346"/>
                  <a:pt x="2313274" y="2808042"/>
                  <a:pt x="2688143" y="2543532"/>
                </a:cubicBezTo>
                <a:cubicBezTo>
                  <a:pt x="3063012" y="2279022"/>
                  <a:pt x="3502695" y="1956705"/>
                  <a:pt x="3833771" y="1713215"/>
                </a:cubicBezTo>
                <a:cubicBezTo>
                  <a:pt x="4164847" y="1469725"/>
                  <a:pt x="4431108" y="1282291"/>
                  <a:pt x="4674598" y="1082594"/>
                </a:cubicBezTo>
                <a:cubicBezTo>
                  <a:pt x="4918088" y="882897"/>
                  <a:pt x="5172088" y="644663"/>
                  <a:pt x="5294709" y="515035"/>
                </a:cubicBezTo>
                <a:cubicBezTo>
                  <a:pt x="5417330" y="385407"/>
                  <a:pt x="5422585" y="367890"/>
                  <a:pt x="5410323" y="304828"/>
                </a:cubicBezTo>
                <a:cubicBezTo>
                  <a:pt x="5398061" y="241766"/>
                  <a:pt x="5338502" y="185711"/>
                  <a:pt x="5221136" y="136663"/>
                </a:cubicBezTo>
                <a:cubicBezTo>
                  <a:pt x="5103770" y="87615"/>
                  <a:pt x="4902322" y="-36757"/>
                  <a:pt x="4706129" y="10539"/>
                </a:cubicBezTo>
                <a:cubicBezTo>
                  <a:pt x="4509936" y="57835"/>
                  <a:pt x="4376805" y="183959"/>
                  <a:pt x="4043978" y="420442"/>
                </a:cubicBezTo>
                <a:cubicBezTo>
                  <a:pt x="3711151" y="656925"/>
                  <a:pt x="3374819" y="888152"/>
                  <a:pt x="2709164" y="1429435"/>
                </a:cubicBezTo>
                <a:cubicBezTo>
                  <a:pt x="2043509" y="1970718"/>
                  <a:pt x="300543" y="3277504"/>
                  <a:pt x="39536" y="3647118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8C19C6F-8F33-FCA2-49ED-E96F21A9AFF9}"/>
              </a:ext>
            </a:extLst>
          </p:cNvPr>
          <p:cNvSpPr/>
          <p:nvPr/>
        </p:nvSpPr>
        <p:spPr bwMode="auto">
          <a:xfrm>
            <a:off x="4015604" y="2888828"/>
            <a:ext cx="4672200" cy="3317409"/>
          </a:xfrm>
          <a:custGeom>
            <a:avLst/>
            <a:gdLst>
              <a:gd name="csX0" fmla="*/ 9858 w 4672200"/>
              <a:gd name="csY0" fmla="*/ 3270234 h 3317409"/>
              <a:gd name="csX1" fmla="*/ 1197527 w 4672200"/>
              <a:gd name="csY1" fmla="*/ 2450427 h 3317409"/>
              <a:gd name="csX2" fmla="*/ 2416727 w 4672200"/>
              <a:gd name="csY2" fmla="*/ 1451944 h 3317409"/>
              <a:gd name="csX3" fmla="*/ 2910713 w 4672200"/>
              <a:gd name="csY3" fmla="*/ 968469 h 3317409"/>
              <a:gd name="csX4" fmla="*/ 3919706 w 4672200"/>
              <a:gd name="csY4" fmla="*/ 211724 h 3317409"/>
              <a:gd name="csX5" fmla="*/ 4266548 w 4672200"/>
              <a:gd name="csY5" fmla="*/ 1517 h 3317409"/>
              <a:gd name="csX6" fmla="*/ 4644920 w 4672200"/>
              <a:gd name="csY6" fmla="*/ 285296 h 3317409"/>
              <a:gd name="csX7" fmla="*/ 4592368 w 4672200"/>
              <a:gd name="csY7" fmla="*/ 632138 h 3317409"/>
              <a:gd name="csX8" fmla="*/ 4192975 w 4672200"/>
              <a:gd name="csY8" fmla="*/ 926427 h 3317409"/>
              <a:gd name="csX9" fmla="*/ 2521830 w 4672200"/>
              <a:gd name="csY9" fmla="*/ 2250731 h 3317409"/>
              <a:gd name="csX10" fmla="*/ 1260589 w 4672200"/>
              <a:gd name="csY10" fmla="*/ 3228193 h 3317409"/>
              <a:gd name="csX11" fmla="*/ 1008341 w 4672200"/>
              <a:gd name="csY11" fmla="*/ 3270234 h 3317409"/>
              <a:gd name="csX12" fmla="*/ 650989 w 4672200"/>
              <a:gd name="csY12" fmla="*/ 3207172 h 3317409"/>
              <a:gd name="csX13" fmla="*/ 9858 w 4672200"/>
              <a:gd name="csY13" fmla="*/ 3270234 h 33174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672200" h="3317409">
                <a:moveTo>
                  <a:pt x="9858" y="3270234"/>
                </a:moveTo>
                <a:cubicBezTo>
                  <a:pt x="100948" y="3144110"/>
                  <a:pt x="796382" y="2753475"/>
                  <a:pt x="1197527" y="2450427"/>
                </a:cubicBezTo>
                <a:cubicBezTo>
                  <a:pt x="1598672" y="2147379"/>
                  <a:pt x="2131196" y="1698937"/>
                  <a:pt x="2416727" y="1451944"/>
                </a:cubicBezTo>
                <a:cubicBezTo>
                  <a:pt x="2702258" y="1204951"/>
                  <a:pt x="2660217" y="1175172"/>
                  <a:pt x="2910713" y="968469"/>
                </a:cubicBezTo>
                <a:cubicBezTo>
                  <a:pt x="3161209" y="761766"/>
                  <a:pt x="3693734" y="372883"/>
                  <a:pt x="3919706" y="211724"/>
                </a:cubicBezTo>
                <a:cubicBezTo>
                  <a:pt x="4145678" y="50565"/>
                  <a:pt x="4145679" y="-10745"/>
                  <a:pt x="4266548" y="1517"/>
                </a:cubicBezTo>
                <a:cubicBezTo>
                  <a:pt x="4387417" y="13779"/>
                  <a:pt x="4590617" y="180193"/>
                  <a:pt x="4644920" y="285296"/>
                </a:cubicBezTo>
                <a:cubicBezTo>
                  <a:pt x="4699223" y="390399"/>
                  <a:pt x="4667692" y="525283"/>
                  <a:pt x="4592368" y="632138"/>
                </a:cubicBezTo>
                <a:cubicBezTo>
                  <a:pt x="4517044" y="738993"/>
                  <a:pt x="4192975" y="926427"/>
                  <a:pt x="4192975" y="926427"/>
                </a:cubicBezTo>
                <a:cubicBezTo>
                  <a:pt x="3847885" y="1196193"/>
                  <a:pt x="2521830" y="2250731"/>
                  <a:pt x="2521830" y="2250731"/>
                </a:cubicBezTo>
                <a:cubicBezTo>
                  <a:pt x="2033099" y="2634359"/>
                  <a:pt x="1512837" y="3058276"/>
                  <a:pt x="1260589" y="3228193"/>
                </a:cubicBezTo>
                <a:cubicBezTo>
                  <a:pt x="1008341" y="3398110"/>
                  <a:pt x="1109941" y="3273738"/>
                  <a:pt x="1008341" y="3270234"/>
                </a:cubicBezTo>
                <a:cubicBezTo>
                  <a:pt x="906741" y="3266730"/>
                  <a:pt x="817403" y="3201917"/>
                  <a:pt x="650989" y="3207172"/>
                </a:cubicBezTo>
                <a:cubicBezTo>
                  <a:pt x="484575" y="3212427"/>
                  <a:pt x="-81232" y="3396358"/>
                  <a:pt x="9858" y="3270234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64AF613-0BA2-6F8A-7BE9-2447DA4AA0E6}"/>
              </a:ext>
            </a:extLst>
          </p:cNvPr>
          <p:cNvSpPr/>
          <p:nvPr/>
        </p:nvSpPr>
        <p:spPr bwMode="auto">
          <a:xfrm>
            <a:off x="4742073" y="3719090"/>
            <a:ext cx="3770550" cy="1734793"/>
          </a:xfrm>
          <a:custGeom>
            <a:avLst/>
            <a:gdLst>
              <a:gd name="csX0" fmla="*/ 71665 w 3770550"/>
              <a:gd name="csY0" fmla="*/ 979034 h 1734793"/>
              <a:gd name="csX1" fmla="*/ 92686 w 3770550"/>
              <a:gd name="csY1" fmla="*/ 1714758 h 1734793"/>
              <a:gd name="csX2" fmla="*/ 817899 w 3770550"/>
              <a:gd name="csY2" fmla="*/ 1494041 h 1734793"/>
              <a:gd name="csX3" fmla="*/ 2499555 w 3770550"/>
              <a:gd name="csY3" fmla="*/ 1147200 h 1734793"/>
              <a:gd name="csX4" fmla="*/ 3329872 w 3770550"/>
              <a:gd name="csY4" fmla="*/ 810869 h 1734793"/>
              <a:gd name="csX5" fmla="*/ 3760796 w 3770550"/>
              <a:gd name="csY5" fmla="*/ 474538 h 1734793"/>
              <a:gd name="csX6" fmla="*/ 3592630 w 3770550"/>
              <a:gd name="csY6" fmla="*/ 12082 h 1734793"/>
              <a:gd name="csX7" fmla="*/ 3161706 w 3770550"/>
              <a:gd name="csY7" fmla="*/ 201269 h 1734793"/>
              <a:gd name="csX8" fmla="*/ 660244 w 3770550"/>
              <a:gd name="csY8" fmla="*/ 894951 h 1734793"/>
              <a:gd name="csX9" fmla="*/ 71665 w 3770550"/>
              <a:gd name="csY9" fmla="*/ 979034 h 17347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770550" h="1734793">
                <a:moveTo>
                  <a:pt x="71665" y="979034"/>
                </a:moveTo>
                <a:cubicBezTo>
                  <a:pt x="-22928" y="1115669"/>
                  <a:pt x="-31686" y="1628923"/>
                  <a:pt x="92686" y="1714758"/>
                </a:cubicBezTo>
                <a:cubicBezTo>
                  <a:pt x="217058" y="1800593"/>
                  <a:pt x="416754" y="1588634"/>
                  <a:pt x="817899" y="1494041"/>
                </a:cubicBezTo>
                <a:cubicBezTo>
                  <a:pt x="1219044" y="1399448"/>
                  <a:pt x="2080893" y="1261062"/>
                  <a:pt x="2499555" y="1147200"/>
                </a:cubicBezTo>
                <a:cubicBezTo>
                  <a:pt x="2918217" y="1033338"/>
                  <a:pt x="3119665" y="922979"/>
                  <a:pt x="3329872" y="810869"/>
                </a:cubicBezTo>
                <a:cubicBezTo>
                  <a:pt x="3540079" y="698759"/>
                  <a:pt x="3717003" y="607669"/>
                  <a:pt x="3760796" y="474538"/>
                </a:cubicBezTo>
                <a:cubicBezTo>
                  <a:pt x="3804589" y="341407"/>
                  <a:pt x="3692478" y="57627"/>
                  <a:pt x="3592630" y="12082"/>
                </a:cubicBezTo>
                <a:cubicBezTo>
                  <a:pt x="3492782" y="-33463"/>
                  <a:pt x="3650437" y="54124"/>
                  <a:pt x="3161706" y="201269"/>
                </a:cubicBezTo>
                <a:cubicBezTo>
                  <a:pt x="2672975" y="348414"/>
                  <a:pt x="1178754" y="763572"/>
                  <a:pt x="660244" y="894951"/>
                </a:cubicBezTo>
                <a:cubicBezTo>
                  <a:pt x="141734" y="1026330"/>
                  <a:pt x="166258" y="842399"/>
                  <a:pt x="71665" y="979034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85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2" grpId="0" animBg="1"/>
      <p:bldP spid="23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CA18F-4338-F3BB-6AC4-3044ADF4B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4D2FD-278C-CF2E-16C3-BDA43D650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649660" cy="1143000"/>
          </a:xfrm>
        </p:spPr>
        <p:txBody>
          <a:bodyPr/>
          <a:lstStyle/>
          <a:p>
            <a:r>
              <a:rPr lang="en-US" sz="2800" dirty="0"/>
              <a:t>Natural Philosophy by Newton</a:t>
            </a:r>
            <a:endParaRPr lang="en-IN" sz="2800" dirty="0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C36CF8AD-92B3-C24D-5A69-0BEAAD10C11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9CB8EF7B-8709-8BEA-BD5C-0B036706D1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CC2C4191-F459-EFD9-FD88-8B88C66E42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8441DBA3-7E7F-1515-FA9F-15258A4DB4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D2777281-9667-50B6-2153-73D151A84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279617AD-832B-6909-37DA-D0AA44C519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3AC683A8-B3DC-CCB2-6A7C-2937E1734E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BF65D7BD-B864-A881-247A-29E2F0583A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EAED1C2E-53B2-56FC-F7A2-F715369D13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4F264A8-9910-1F9F-11ED-C50827A778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86F1A21C-DA9D-500B-A61A-4390AA9F93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2C491481-64CB-D1DC-391C-58F4160EA0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3AA85D89-53D9-CED9-D78C-5B3951D23C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418E2B75-D19F-2E70-1BB5-60CFE0CE1C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9C922CB0-4B01-7FBD-FC34-6FD0DE52FC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A03C651B-DEAA-273E-7015-47EEED202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2E4CDB-9135-826F-B2E0-90A476FAA7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2E042-6C9B-2F8C-C353-2DEC457B5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Newtons Laws of Motion ~1686</a:t>
            </a:r>
          </a:p>
          <a:p>
            <a:r>
              <a:rPr lang="en-US" sz="2400" dirty="0"/>
              <a:t>Newtons Law of Viscosity ~ </a:t>
            </a:r>
            <a:r>
              <a:rPr lang="en-US" dirty="0"/>
              <a:t>1687 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Newtons Law of Cooling ~ 1692-1693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927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0F8254-A855-86B8-F1BB-BE1EAE300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99691">
            <a:off x="1265021" y="847776"/>
            <a:ext cx="4887674" cy="4167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67CE1C-E440-3A30-174E-1C58E76B7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86400" y="2087451"/>
            <a:ext cx="1662196" cy="36771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FD68C1C-6285-3036-3DE0-A65262C062DE}"/>
              </a:ext>
            </a:extLst>
          </p:cNvPr>
          <p:cNvSpPr/>
          <p:nvPr/>
        </p:nvSpPr>
        <p:spPr bwMode="auto">
          <a:xfrm>
            <a:off x="5292349" y="1731818"/>
            <a:ext cx="2099051" cy="4440382"/>
          </a:xfrm>
          <a:prstGeom prst="ellipse">
            <a:avLst/>
          </a:prstGeom>
          <a:noFill/>
          <a:ln w="571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4D98FB-9E06-F800-EEDB-0EEB4176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649660" cy="1143000"/>
          </a:xfrm>
        </p:spPr>
        <p:txBody>
          <a:bodyPr/>
          <a:lstStyle/>
          <a:p>
            <a:r>
              <a:rPr lang="en-US" sz="2800" dirty="0"/>
              <a:t>Another Newton’s Experience</a:t>
            </a:r>
            <a:endParaRPr lang="en-IN" sz="2800" dirty="0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408F4F8D-5D14-ABE4-F8D8-D30BB58BB1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E2C2A067-DF90-D8D1-C454-7D507BCB99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ABA44C99-41B8-960D-A1A5-459D202DFC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79BB3816-2658-B15A-992F-63C41DA331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664F5A41-4D22-D138-BD15-F2C327C86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75221F6C-D277-E86D-86D1-1A3C29FBB4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4875FF63-E5DF-4313-D065-572AA2C3E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D899FC7F-C56D-70F1-D602-FCBB1DEA59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ABE496AB-AB39-1420-EECE-FAA747EB7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4561898-FBDC-6B6D-EFFD-2782EF336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2478CAAA-1288-7A62-E719-6178659F6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924EDC09-7A13-D8D6-FCC1-53903353C8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BAC65A8A-0E7F-26FC-F722-6DB639F103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A1B1F0D3-62EB-D705-7854-CBE01B2DA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C01B90D9-7A0B-F578-62F0-E947739D32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39B75545-C119-6566-4A1A-67B13D849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5A3818-99B2-4242-513D-036A7A1A63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2284CE03-2D0A-26FB-A40C-107E5E9EB76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81200" y="3865216"/>
            <a:ext cx="3419952" cy="914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C580728-5CF2-0D38-CB1D-4F7DA37D64E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81200" y="4703618"/>
            <a:ext cx="3419952" cy="914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F9290E-A7FB-AC6C-4062-10276E139D5D}"/>
              </a:ext>
            </a:extLst>
          </p:cNvPr>
          <p:cNvSpPr txBox="1"/>
          <p:nvPr/>
        </p:nvSpPr>
        <p:spPr>
          <a:xfrm>
            <a:off x="2057400" y="6015596"/>
            <a:ext cx="2704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Natural Philosophy!</a:t>
            </a:r>
          </a:p>
        </p:txBody>
      </p:sp>
    </p:spTree>
    <p:extLst>
      <p:ext uri="{BB962C8B-B14F-4D97-AF65-F5344CB8AC3E}">
        <p14:creationId xmlns:p14="http://schemas.microsoft.com/office/powerpoint/2010/main" val="144086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D98FB-9E06-F800-EEDB-0EEB4176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6649660" cy="1143000"/>
          </a:xfrm>
        </p:spPr>
        <p:txBody>
          <a:bodyPr/>
          <a:lstStyle/>
          <a:p>
            <a:r>
              <a:rPr lang="en-US" sz="2800" dirty="0"/>
              <a:t>Further Experimentation of Experience</a:t>
            </a:r>
            <a:endParaRPr lang="en-IN" sz="2800" dirty="0"/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408F4F8D-5D14-ABE4-F8D8-D30BB58BB1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E2C2A067-DF90-D8D1-C454-7D507BCB99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ABA44C99-41B8-960D-A1A5-459D202DFC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79BB3816-2658-B15A-992F-63C41DA331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664F5A41-4D22-D138-BD15-F2C327C86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75221F6C-D277-E86D-86D1-1A3C29FBB4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4875FF63-E5DF-4313-D065-572AA2C3E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D899FC7F-C56D-70F1-D602-FCBB1DEA59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ABE496AB-AB39-1420-EECE-FAA747EB7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04561898-FBDC-6B6D-EFFD-2782EF336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2478CAAA-1288-7A62-E719-6178659F6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924EDC09-7A13-D8D6-FCC1-53903353C8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BAC65A8A-0E7F-26FC-F722-6DB639F103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A1B1F0D3-62EB-D705-7854-CBE01B2DA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C01B90D9-7A0B-F578-62F0-E947739D32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39B75545-C119-6566-4A1A-67B13D849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5A3818-99B2-4242-513D-036A7A1A63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EAB22-52EF-A706-2940-F190B30E6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21">
            <a:extLst>
              <a:ext uri="{FF2B5EF4-FFF2-40B4-BE49-F238E27FC236}">
                <a16:creationId xmlns:a16="http://schemas.microsoft.com/office/drawing/2014/main" id="{121F11B4-BA82-9785-0C3F-6FAC28AAA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3399" y="1846383"/>
            <a:ext cx="8305801" cy="427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be 5">
            <a:extLst>
              <a:ext uri="{FF2B5EF4-FFF2-40B4-BE49-F238E27FC236}">
                <a16:creationId xmlns:a16="http://schemas.microsoft.com/office/drawing/2014/main" id="{F3EC1F89-F209-E57F-CC53-F3DE8EF0388C}"/>
              </a:ext>
            </a:extLst>
          </p:cNvPr>
          <p:cNvSpPr/>
          <p:nvPr/>
        </p:nvSpPr>
        <p:spPr bwMode="auto">
          <a:xfrm>
            <a:off x="5105400" y="2971800"/>
            <a:ext cx="914400" cy="644769"/>
          </a:xfrm>
          <a:prstGeom prst="cub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7043DE-F50F-BA3C-8F68-FB6609216603}"/>
              </a:ext>
            </a:extLst>
          </p:cNvPr>
          <p:cNvSpPr txBox="1"/>
          <p:nvPr/>
        </p:nvSpPr>
        <p:spPr>
          <a:xfrm>
            <a:off x="4038600" y="2819400"/>
            <a:ext cx="102944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State 1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2" name="Cube 31">
            <a:extLst>
              <a:ext uri="{FF2B5EF4-FFF2-40B4-BE49-F238E27FC236}">
                <a16:creationId xmlns:a16="http://schemas.microsoft.com/office/drawing/2014/main" id="{FCD57A77-17AC-2DBC-5663-045830310D12}"/>
              </a:ext>
            </a:extLst>
          </p:cNvPr>
          <p:cNvSpPr/>
          <p:nvPr/>
        </p:nvSpPr>
        <p:spPr bwMode="auto">
          <a:xfrm>
            <a:off x="5105400" y="2971800"/>
            <a:ext cx="914400" cy="644769"/>
          </a:xfrm>
          <a:prstGeom prst="cub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95EF87-B262-61CA-3D8A-18BFA367BFA3}"/>
              </a:ext>
            </a:extLst>
          </p:cNvPr>
          <p:cNvSpPr txBox="1"/>
          <p:nvPr/>
        </p:nvSpPr>
        <p:spPr>
          <a:xfrm>
            <a:off x="4038600" y="2819400"/>
            <a:ext cx="102944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State 2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09356E9-5482-12C7-2D40-8F717E278279}"/>
              </a:ext>
            </a:extLst>
          </p:cNvPr>
          <p:cNvSpPr txBox="1"/>
          <p:nvPr/>
        </p:nvSpPr>
        <p:spPr>
          <a:xfrm>
            <a:off x="2445861" y="1272652"/>
            <a:ext cx="3817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Air Velocity vs Cooling Time</a:t>
            </a:r>
          </a:p>
        </p:txBody>
      </p:sp>
    </p:spTree>
    <p:extLst>
      <p:ext uri="{BB962C8B-B14F-4D97-AF65-F5344CB8AC3E}">
        <p14:creationId xmlns:p14="http://schemas.microsoft.com/office/powerpoint/2010/main" val="193348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 animBg="1"/>
      <p:bldP spid="32" grpId="0" animBg="1"/>
      <p:bldP spid="33" grpId="0" animBg="1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BEF13E84-FADE-E625-B8C3-F1219B275B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1337" y="3443912"/>
            <a:ext cx="7772400" cy="1143000"/>
          </a:xfrm>
        </p:spPr>
        <p:txBody>
          <a:bodyPr anchor="ctr"/>
          <a:lstStyle/>
          <a:p>
            <a:r>
              <a:rPr lang="en-US" altLang="en-US" sz="2800" dirty="0"/>
              <a:t>A Natural Engineering for the Existence, Growth and Performance of </a:t>
            </a:r>
            <a:r>
              <a:rPr lang="en-US" altLang="en-US" sz="2800" i="1" dirty="0">
                <a:solidFill>
                  <a:schemeClr val="accent2"/>
                </a:solidFill>
              </a:rPr>
              <a:t>Energetic</a:t>
            </a:r>
            <a:r>
              <a:rPr lang="en-US" altLang="en-US" sz="2800" dirty="0"/>
              <a:t> Systems.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23E7AFA1-2E91-21E1-2301-5F39E9020344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388937" y="4561503"/>
            <a:ext cx="8686800" cy="1708863"/>
          </a:xfrm>
        </p:spPr>
        <p:txBody>
          <a:bodyPr/>
          <a:lstStyle/>
          <a:p>
            <a:r>
              <a:rPr lang="en-US" altLang="en-US" sz="2400" dirty="0"/>
              <a:t>A True Design Reason behind Existence of Natural Systems…..</a:t>
            </a:r>
          </a:p>
          <a:p>
            <a:endParaRPr lang="en-US" altLang="en-US" sz="2400" dirty="0"/>
          </a:p>
          <a:p>
            <a:r>
              <a:rPr lang="en-US" altLang="en-US" sz="2400" dirty="0"/>
              <a:t>A Strong Design Modification for the Performance of Artificial Systems….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4062E74-F1C6-9CBF-3A54-21D22668F5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273D584-D5E8-734E-8D17-E5DDEFB7FD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7B139E3-6C15-C975-0663-87550B0CAC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F92B4EC-1374-715B-C351-A2503DB09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8216928-E7AE-F982-8C0F-D0ED97383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04330A9-6D57-D57D-DBCB-078244BB13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F805CC9-0B52-4149-D79A-4FD5EE0690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B2F452E-8BD5-DBE8-FE56-3B941C6F9F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747DE5E-FD6C-14F1-FBA4-D13BDFCF60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BB4662D-B0EB-CFBC-BF12-25382C32F6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CD36807-AFAD-E10F-CA86-829B3D5517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9FB7EBD-501B-5759-BB1E-3E4920293A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2AFB6FD-41D9-909B-A514-B89A3E07B8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577F9C2-C5A6-B3AD-35A4-787B2734E7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37763D2-D3D0-9051-FCE5-8561304D8E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55BC565-A40B-2EB0-53A9-76A4F73064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89E850-598D-4A81-3341-13DBCF567A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Picture 5" descr="http://2.bp.blogspot.com/-FzIoLJijl2Q/UOnKoAvJiyI/AAAAAAAAHrE/05r4wMuz6dk/s1600/picimg_isaacs_apple_ce681.jpg">
            <a:extLst>
              <a:ext uri="{FF2B5EF4-FFF2-40B4-BE49-F238E27FC236}">
                <a16:creationId xmlns:a16="http://schemas.microsoft.com/office/drawing/2014/main" id="{AC2B0133-9A71-E87F-592A-EF09D9D06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102" y="1261237"/>
            <a:ext cx="3019097" cy="22316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2">
            <a:extLst>
              <a:ext uri="{FF2B5EF4-FFF2-40B4-BE49-F238E27FC236}">
                <a16:creationId xmlns:a16="http://schemas.microsoft.com/office/drawing/2014/main" id="{3E519340-B417-43BD-62B7-49C94E93B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393" y="101609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Latent Engineering in Nature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70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8" grpId="0"/>
      <p:bldP spid="270339" grpId="0" build="p" autoUpdateAnimBg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5E5D7287-350C-295F-CE44-FC9A8238EA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Why I Am Different ?</a:t>
            </a:r>
          </a:p>
        </p:txBody>
      </p:sp>
      <p:sp>
        <p:nvSpPr>
          <p:cNvPr id="271363" name="AutoShape 3" descr="cartoon elephant caricature">
            <a:extLst>
              <a:ext uri="{FF2B5EF4-FFF2-40B4-BE49-F238E27FC236}">
                <a16:creationId xmlns:a16="http://schemas.microsoft.com/office/drawing/2014/main" id="{8CEFD339-7E87-53B5-E415-77641D5964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7500" y="17145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1364" name="AutoShape 4" descr="cartoon elephant caricature">
            <a:extLst>
              <a:ext uri="{FF2B5EF4-FFF2-40B4-BE49-F238E27FC236}">
                <a16:creationId xmlns:a16="http://schemas.microsoft.com/office/drawing/2014/main" id="{22B3FF32-5373-9A70-A7DF-F2285C8E78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57500" y="17145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271366" name="Picture 6">
            <a:extLst>
              <a:ext uri="{FF2B5EF4-FFF2-40B4-BE49-F238E27FC236}">
                <a16:creationId xmlns:a16="http://schemas.microsoft.com/office/drawing/2014/main" id="{70297B97-518B-E126-1F40-69CE0E12D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6983413" cy="523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1367" name="Text Box 7">
            <a:extLst>
              <a:ext uri="{FF2B5EF4-FFF2-40B4-BE49-F238E27FC236}">
                <a16:creationId xmlns:a16="http://schemas.microsoft.com/office/drawing/2014/main" id="{8AA2C181-E604-C7D3-E16A-777B2A462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25" y="2586038"/>
            <a:ext cx="72548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9600"/>
              <a:t>?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1791BBB-56C6-26AA-EA1D-1ABB3EAECD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F94899B-34EB-2650-FD67-26F6263DE8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0B19EAE-38ED-A043-7BC4-7B28B88A16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7396663-AE62-4B6C-7BAD-A121FF3557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4955F42-B86B-57CB-227D-E4F2DD32D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4B0DC95-2696-FE99-0B5A-301039BD10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734B786-9047-120C-3471-518A9D2D43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B144E3C-E214-3690-0AC2-5B3E70D49D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DAE9568-C0A6-57B9-F45B-B2BCE35E04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EEAB47F-EBFB-3D98-C725-8132A78DE2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05484A6-AD85-7BB8-3004-45F7C967CA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1E9EE7E-684B-0012-13DF-D527E3B9B6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C6D3763-D44F-C642-2160-BCE440A62B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4AF84B3-426B-898A-7F4D-39114FF442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2F57A05-FEE6-0582-592B-2DD9473603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1F55E77-DB04-4C33-687C-E9D5141FA6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83AFF5B-3497-BC94-13B3-E54BE0F8BD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1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>
            <a:extLst>
              <a:ext uri="{FF2B5EF4-FFF2-40B4-BE49-F238E27FC236}">
                <a16:creationId xmlns:a16="http://schemas.microsoft.com/office/drawing/2014/main" id="{3FF7D2DB-15B5-75B4-52CB-2B07F710ED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Geometrical Variations of Elephants</a:t>
            </a:r>
          </a:p>
        </p:txBody>
      </p:sp>
      <p:grpSp>
        <p:nvGrpSpPr>
          <p:cNvPr id="276490" name="Group 10">
            <a:extLst>
              <a:ext uri="{FF2B5EF4-FFF2-40B4-BE49-F238E27FC236}">
                <a16:creationId xmlns:a16="http://schemas.microsoft.com/office/drawing/2014/main" id="{D119C98D-1095-81A2-FA42-2727748E390B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344612"/>
            <a:ext cx="2895600" cy="4827588"/>
            <a:chOff x="432" y="672"/>
            <a:chExt cx="1433" cy="2386"/>
          </a:xfrm>
        </p:grpSpPr>
        <p:pic>
          <p:nvPicPr>
            <p:cNvPr id="276485" name="Picture 5">
              <a:extLst>
                <a:ext uri="{FF2B5EF4-FFF2-40B4-BE49-F238E27FC236}">
                  <a16:creationId xmlns:a16="http://schemas.microsoft.com/office/drawing/2014/main" id="{C667C627-7350-6226-6299-BAED58EB97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672"/>
              <a:ext cx="1433" cy="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6486" name="Text Box 6">
              <a:extLst>
                <a:ext uri="{FF2B5EF4-FFF2-40B4-BE49-F238E27FC236}">
                  <a16:creationId xmlns:a16="http://schemas.microsoft.com/office/drawing/2014/main" id="{1A0437D0-AC73-1A7D-E72F-630C46A8F9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832"/>
              <a:ext cx="1049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Indian Elephant</a:t>
              </a:r>
            </a:p>
          </p:txBody>
        </p:sp>
      </p:grpSp>
      <p:grpSp>
        <p:nvGrpSpPr>
          <p:cNvPr id="276491" name="Group 11">
            <a:extLst>
              <a:ext uri="{FF2B5EF4-FFF2-40B4-BE49-F238E27FC236}">
                <a16:creationId xmlns:a16="http://schemas.microsoft.com/office/drawing/2014/main" id="{20426293-1087-5021-53D9-B71CB12644C3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1489075"/>
            <a:ext cx="4495800" cy="4454525"/>
            <a:chOff x="2736" y="672"/>
            <a:chExt cx="2640" cy="2300"/>
          </a:xfrm>
        </p:grpSpPr>
        <p:pic>
          <p:nvPicPr>
            <p:cNvPr id="276488" name="Picture 8">
              <a:extLst>
                <a:ext uri="{FF2B5EF4-FFF2-40B4-BE49-F238E27FC236}">
                  <a16:creationId xmlns:a16="http://schemas.microsoft.com/office/drawing/2014/main" id="{FD67CAE7-EC00-FC61-C667-8E6F7652C3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6" y="672"/>
              <a:ext cx="2640" cy="19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6489" name="Text Box 9">
              <a:extLst>
                <a:ext uri="{FF2B5EF4-FFF2-40B4-BE49-F238E27FC236}">
                  <a16:creationId xmlns:a16="http://schemas.microsoft.com/office/drawing/2014/main" id="{FF5E5F02-D810-A580-7DDD-A3DBD12EAC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736"/>
              <a:ext cx="1334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African Elephant</a:t>
              </a:r>
            </a:p>
          </p:txBody>
        </p: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B153B52D-DDFA-DE07-908F-53BA6254604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70CCAB9-2E51-3D1E-D5B9-96D151C96B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BCF7CA4-438E-FC94-A6A9-5D169F8312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7382615-AD8F-6198-DE9C-11A9ABD9BC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5434B35-32F9-17B8-A859-AAD7F5E656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B9F71F2-B2C9-7A73-FF9B-B82A48974D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EF7DEED-D52C-BC9A-5F15-C5A17333B0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1C70C42-CF96-0C7C-A036-96B22ED898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C287EA1-17A8-EBC6-24D8-E693BDB625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0F2D554-C680-20D2-8EBA-7B3E6122F1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49F511A-653E-325C-F6C9-908F8EA869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C913581-1A1D-CDF6-6779-610F27AD9E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392CECB-A564-5C5A-2942-77456217BF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22CD1ED-230A-5269-3A27-D55E4DF408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971E227-38E6-34B4-DBC3-DEE1825A6E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34B5349-BDFE-A611-0748-4507280B73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7CF18E9-8585-BE66-604D-128A39F2E3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7" name="Picture 3">
            <a:extLst>
              <a:ext uri="{FF2B5EF4-FFF2-40B4-BE49-F238E27FC236}">
                <a16:creationId xmlns:a16="http://schemas.microsoft.com/office/drawing/2014/main" id="{7DEF31EB-45F5-C285-4AF0-6A4BDEB09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1466850"/>
            <a:ext cx="5121275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7508" name="Rectangle 4">
            <a:extLst>
              <a:ext uri="{FF2B5EF4-FFF2-40B4-BE49-F238E27FC236}">
                <a16:creationId xmlns:a16="http://schemas.microsoft.com/office/drawing/2014/main" id="{EA78A748-B3E9-2BC5-3546-6579D0A38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495800"/>
            <a:ext cx="8229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/>
              <a:t>Mammoths, living in a cold tundra region, have fur coats and small hairy ears.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A042D9A-0F4B-7A71-79D7-54D1FBD832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8934F8D-056A-2B24-AFB0-8667DC62B2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BC31132-D6C7-4F81-289A-C1AEAC77FD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48B15F2-435B-E1D9-146A-9E83647F0A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735381C-BF65-6910-0075-096FD118F1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E7CBC56-18CF-7E72-E15F-5E1E620DBB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12B2601-744B-058A-F058-E260875A90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33EBD03-A7F3-6177-6626-EA4B53BF87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D993569-8EB2-8B1D-C92C-C696EE7D20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BD196BA-6C07-71D9-17C3-7CE1D44312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8594F7F-40B6-3D2C-5B45-420EE2D323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8829F1D-D693-A6B7-1508-87994E950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0C71A91-76F0-3B3C-DF87-1B93F757DC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91A7848-9EC2-04C0-E7B4-4817D2A906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58530BE-B5AD-5A7C-09BC-C535163D5B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3436574-E755-2969-2625-B0FB5FA85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634FD7-91CB-65F0-5F88-C7AC68EAAC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>
            <a:extLst>
              <a:ext uri="{FF2B5EF4-FFF2-40B4-BE49-F238E27FC236}">
                <a16:creationId xmlns:a16="http://schemas.microsoft.com/office/drawing/2014/main" id="{76CFBCC6-6248-8802-F403-42FD63AC8E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 anchor="ctr"/>
          <a:lstStyle/>
          <a:p>
            <a:r>
              <a:rPr lang="en-US" altLang="en-US" sz="2800"/>
              <a:t>An Exotic &amp; Artificial Device…… </a:t>
            </a:r>
          </a:p>
        </p:txBody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A85CCEFF-ADB8-705A-8B3B-C05A7C92F15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1000" y="3886200"/>
            <a:ext cx="8382000" cy="1752600"/>
          </a:xfrm>
        </p:spPr>
        <p:txBody>
          <a:bodyPr/>
          <a:lstStyle/>
          <a:p>
            <a:r>
              <a:rPr lang="en-US" altLang="en-US" sz="2800" dirty="0"/>
              <a:t>The basic invention is due to other sciences…</a:t>
            </a:r>
          </a:p>
          <a:p>
            <a:r>
              <a:rPr lang="en-US" altLang="en-US" sz="2800" dirty="0"/>
              <a:t>The final and reliable existence is governed by design for Heat </a:t>
            </a:r>
            <a:r>
              <a:rPr lang="en-US" altLang="en-US" sz="2800" dirty="0" err="1"/>
              <a:t>Iteractions</a:t>
            </a:r>
            <a:r>
              <a:rPr lang="en-US" altLang="en-US" sz="2800" dirty="0"/>
              <a:t>…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D16E9CC-ACD5-B87B-8267-032EF21E80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50B622D-9984-EF7E-7906-155BFC2A3E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0EC660C-200F-D513-72D6-D5E7B83380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C57F34A-53D9-DC8E-1F41-F36479A853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7C3B665-42FB-0A9E-4990-E048F34B06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357755A-E7B2-202D-4977-24EFD6FEB3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3D12203-F570-98F6-917B-140099B77A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CC270C1-6B62-148A-6016-B25B566308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1CCDFF8-F292-54D4-0FD8-E021BF6FFE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DD4F59-03C0-BA9D-217F-C51D4E2D17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6EEBAD9-84F2-F9CC-FD29-E9B676EDF1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6BD05E2-D0EC-013D-D781-247BE367CA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A8E8C7B-38EB-BB5F-6A68-F9FF947C5B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FBC44E5-0D49-9048-8105-255844D4B2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3103B19-B622-C3D4-B0AC-F886C7E1D0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112CC9F-530A-61A6-8A75-1242BA365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1B35A4B-A7B3-7F28-1909-61B253439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78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8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78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>
            <a:extLst>
              <a:ext uri="{FF2B5EF4-FFF2-40B4-BE49-F238E27FC236}">
                <a16:creationId xmlns:a16="http://schemas.microsoft.com/office/drawing/2014/main" id="{907326CB-C6B9-136A-DD54-51A47DCBD9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2800"/>
              <a:t>The Pentium 4 Processor</a:t>
            </a:r>
          </a:p>
        </p:txBody>
      </p:sp>
      <p:pic>
        <p:nvPicPr>
          <p:cNvPr id="279555" name="Picture 3" descr="Pentium 4 processor">
            <a:extLst>
              <a:ext uri="{FF2B5EF4-FFF2-40B4-BE49-F238E27FC236}">
                <a16:creationId xmlns:a16="http://schemas.microsoft.com/office/drawing/2014/main" id="{3B4D4455-22C4-6576-4D4D-580CF1613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6400800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9556" name="Rectangle 4">
            <a:extLst>
              <a:ext uri="{FF2B5EF4-FFF2-40B4-BE49-F238E27FC236}">
                <a16:creationId xmlns:a16="http://schemas.microsoft.com/office/drawing/2014/main" id="{36E16957-B510-1BB2-4CE9-6048E70F8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8100" y="2286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279557" name="Rectangle 5">
            <a:extLst>
              <a:ext uri="{FF2B5EF4-FFF2-40B4-BE49-F238E27FC236}">
                <a16:creationId xmlns:a16="http://schemas.microsoft.com/office/drawing/2014/main" id="{9F26A198-773D-E4DE-57A9-C00B6DE07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5300" y="2286000"/>
            <a:ext cx="8229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graphicFrame>
        <p:nvGraphicFramePr>
          <p:cNvPr id="2" name="Object 21">
            <a:extLst>
              <a:ext uri="{FF2B5EF4-FFF2-40B4-BE49-F238E27FC236}">
                <a16:creationId xmlns:a16="http://schemas.microsoft.com/office/drawing/2014/main" id="{5545023F-091C-06A9-5CEB-E59EF81082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4050" y="4222750"/>
          <a:ext cx="50863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60600" imgH="241300" progId="Equation.3">
                  <p:embed/>
                </p:oleObj>
              </mc:Choice>
              <mc:Fallback>
                <p:oleObj name="Equation" r:id="rId3" imgW="2260600" imgH="241300" progId="Equation.3">
                  <p:embed/>
                  <p:pic>
                    <p:nvPicPr>
                      <p:cNvPr id="2" name="Object 21">
                        <a:extLst>
                          <a:ext uri="{FF2B5EF4-FFF2-40B4-BE49-F238E27FC236}">
                            <a16:creationId xmlns:a16="http://schemas.microsoft.com/office/drawing/2014/main" id="{5545023F-091C-06A9-5CEB-E59EF81082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4222750"/>
                        <a:ext cx="50863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783E2EF-C921-47B1-CBF6-9E8E5D0EC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918075"/>
            <a:ext cx="85344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sz="2400"/>
              <a:t>At  a room temperature of 298K, </a:t>
            </a:r>
            <a:r>
              <a:rPr lang="en-IN" altLang="en-US" sz="2400" i="1"/>
              <a:t>W</a:t>
            </a:r>
            <a:r>
              <a:rPr lang="en-IN" altLang="en-US" sz="2400" i="1" baseline="-25000"/>
              <a:t>ideal-elec-input</a:t>
            </a:r>
            <a:r>
              <a:rPr lang="en-IN" altLang="en-US" sz="2400"/>
              <a:t> = 0.018eV.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566EEFF-6F2E-0B8B-2E4F-3BC37C684A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B29B9A7-FA34-1C5F-8013-0E00A71A4D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DD65604-4D76-418A-D647-BDA58BB950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F2325F1-1349-02A0-CDE3-BE3783F621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3BF3650-8F23-C94B-4354-9021FE4D20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CF1ED51-8144-58AC-1C62-33538C5BB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A3430B7-4D71-20E7-A1FC-54B22A9BA3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998A786-2F7E-CDBE-7E5A-F3946A9E08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8067FF6-3801-473F-1878-D9AF4CFC4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48007AF-D058-93CA-4E39-70E22338FE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8F15EE8-E4A9-4F25-9058-C058F4276D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B0C1C58-CBAE-2AA9-2172-C450C56012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8DB7238-1929-ABE6-08E6-C750E24D6D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F72036A-CD74-F928-D5F8-1C1964BE2C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4256287-0B99-96CD-B37F-D18C67C55C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54A5D0D-E742-C3D9-C307-363079E1CE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2A5EA8-EC62-F9CF-EF8D-543A81275A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C0EB116-3CB4-A132-C100-05633C433683}"/>
              </a:ext>
            </a:extLst>
          </p:cNvPr>
          <p:cNvSpPr txBox="1"/>
          <p:nvPr/>
        </p:nvSpPr>
        <p:spPr>
          <a:xfrm>
            <a:off x="838200" y="5646003"/>
            <a:ext cx="80569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altLang="en-US" sz="2400" dirty="0">
                <a:solidFill>
                  <a:srgbClr val="FF0000"/>
                </a:solidFill>
              </a:rPr>
              <a:t>Best real‐world logic circuit designs can’t just magically cross this ~500× minimum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>
            <a:extLst>
              <a:ext uri="{FF2B5EF4-FFF2-40B4-BE49-F238E27FC236}">
                <a16:creationId xmlns:a16="http://schemas.microsoft.com/office/drawing/2014/main" id="{24D3AE14-08D8-94BC-FF21-0613B4C321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7772400" cy="685800"/>
          </a:xfrm>
        </p:spPr>
        <p:txBody>
          <a:bodyPr/>
          <a:lstStyle/>
          <a:p>
            <a:r>
              <a:rPr lang="en-US" altLang="en-US" sz="2800"/>
              <a:t>Basic Location on A Mother Board</a:t>
            </a:r>
          </a:p>
        </p:txBody>
      </p:sp>
      <p:pic>
        <p:nvPicPr>
          <p:cNvPr id="280580" name="Picture 4">
            <a:extLst>
              <a:ext uri="{FF2B5EF4-FFF2-40B4-BE49-F238E27FC236}">
                <a16:creationId xmlns:a16="http://schemas.microsoft.com/office/drawing/2014/main" id="{7049D8DD-71E9-23E2-2A26-B132178AD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39" y="1453662"/>
            <a:ext cx="551976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D531F662-CACF-6867-86CA-BBEE01246F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105005A-2772-F8AC-8C7B-5784AF8F7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F1C5DFA-E4FD-F5E9-8E5B-BC3DCA726B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2DE3BD1-23C9-0BAC-F5BD-CD39FC9F42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053B569-B925-4B08-2CAB-2B69AD623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F7B9843-D063-5E88-5EE5-FBE51E2714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8339A92-BA4C-D157-D4D7-340B1969D9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2E12F93-AB85-9736-33F0-81BC98A0F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CCE64FC-DA12-5925-5D2D-617E61D838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D8E0772-D1E5-C7DF-9F66-58468BCB9F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065E5AF-1506-9E02-EBA8-51F37A97C3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467DBC9-9868-63ED-0316-978797226C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A531B36-9328-D9DD-B091-E06E58235F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295AC42-5963-9D7E-A421-CF26B3D3E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7F6CC85-6FC1-6AB2-DC9E-9F84ECE713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45BC6DA-7F4A-210F-4CEA-1D37A5B66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15678BA-230C-B191-10F9-B2A51C441B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BF533C41-FBBA-CE37-2FDE-2D2E22909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725" y="152400"/>
            <a:ext cx="7331075" cy="1143000"/>
          </a:xfrm>
        </p:spPr>
        <p:txBody>
          <a:bodyPr/>
          <a:lstStyle/>
          <a:p>
            <a:r>
              <a:rPr lang="en-US" altLang="en-US" sz="3200" dirty="0"/>
              <a:t>Reliable and Guaranteed Location in A Desktop</a:t>
            </a:r>
          </a:p>
        </p:txBody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06078FD0-4870-0378-3F4F-5C954F5A929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en-US" sz="2800"/>
          </a:p>
        </p:txBody>
      </p:sp>
      <p:pic>
        <p:nvPicPr>
          <p:cNvPr id="262148" name="Picture 4">
            <a:extLst>
              <a:ext uri="{FF2B5EF4-FFF2-40B4-BE49-F238E27FC236}">
                <a16:creationId xmlns:a16="http://schemas.microsoft.com/office/drawing/2014/main" id="{8CB49CB4-2F54-FA7B-968C-70410033F597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600200"/>
            <a:ext cx="7467600" cy="4495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A68201C7-A8B3-AD16-0474-6B6972FC04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44E9C1F-2B73-1120-70D6-CE8C314B61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698E214-E6E3-7685-177C-6AA7B8E34A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56242FD-85EB-A16C-64C6-2C6B2DB62D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54EFF7C-845F-B63D-E536-52AB70E17D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B556B00-F583-7E92-6CFF-781C936184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451F735-4268-290A-57B4-58E02DB6B4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3829650-ABD8-CFC0-6029-7A755D143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00555A-FC95-7F56-725A-31A6A89CB4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A9B3F1D-36DC-70A0-8921-7961F61D90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55FCCF8-6F4D-424A-CA3F-C0ADF0D97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1EA706B-7E76-58EC-31CD-AE89BF31F2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99E16E3-9970-CEED-ED96-D87141BB74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E61A3EB-689B-03EE-81C6-8C0DF28F4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9C2F060-6324-81C0-06D0-2E32AB2E85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06C6A43-F57D-EE96-47AC-88CADC460D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2CD3FB3-6FC5-D40F-9610-5912AFD0E2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834EB-A4EA-A303-672A-CE8B7249B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88" y="176147"/>
            <a:ext cx="7391400" cy="872363"/>
          </a:xfrm>
        </p:spPr>
        <p:txBody>
          <a:bodyPr/>
          <a:lstStyle/>
          <a:p>
            <a:r>
              <a:rPr lang="en-US" sz="2800" i="0" u="none" strike="noStrike" baseline="0" dirty="0">
                <a:latin typeface="Times-Bold"/>
              </a:rPr>
              <a:t>From Newton (1701) to Fourier (1807)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C83E8-794B-014C-E73C-D2010F19B3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5588" y="1185035"/>
                <a:ext cx="8751887" cy="5536440"/>
              </a:xfrm>
            </p:spPr>
            <p:txBody>
              <a:bodyPr/>
              <a:lstStyle/>
              <a:p>
                <a:r>
                  <a:rPr lang="en-US" sz="2400" dirty="0"/>
                  <a:t>1701 Newton’s law of cooling.</a:t>
                </a:r>
              </a:p>
              <a:p>
                <a:r>
                  <a:rPr lang="en-US" sz="2400" dirty="0"/>
                  <a:t>For a century Fourier’s work was only analytical work available in heat transfer.</a:t>
                </a:r>
              </a:p>
              <a:p>
                <a:r>
                  <a:rPr lang="en-US" sz="2400" dirty="0"/>
                  <a:t>In the 1807 memoir, Fourier successfully developed a formula to use  Newton’s Law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was incorporated by Fourier into his epoch-making convective boundary condition.</a:t>
                </a:r>
              </a:p>
              <a:p>
                <a:r>
                  <a:rPr lang="en-US" sz="2400" dirty="0"/>
                  <a:t>Fourier defined a new property, namely, “Exterior Conductivity” using the concept of surface heat flux.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What decides the value of exterior conductivity???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Wait for another 100 years or more????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9C83E8-794B-014C-E73C-D2010F19B3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5588" y="1185035"/>
                <a:ext cx="8751887" cy="5536440"/>
              </a:xfrm>
              <a:blipFill>
                <a:blip r:embed="rId2"/>
                <a:stretch>
                  <a:fillRect l="-975" t="-880" r="-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C0FDB730-38FC-E548-170C-0824973A34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86BF29E-8071-DC22-558A-47028D185D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E186AFC-2494-F293-F95B-0FB2287231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5A7E513-66E1-2858-7B96-B9F70C32CE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5419817-3331-6784-AD87-306B0E7F9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6B0C001-4BB3-5318-1315-30171F06C2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166F76F-883F-A519-8D7A-F3163A077A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FBF450C-2548-C118-9E81-94BEEA54FB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7181DA-62FA-4D12-D1B0-CA9F391D6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631E11F-A426-7DB7-1030-A5B06D8B7B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5AB8FEF-A1BE-6F83-46B5-8EB98153F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A9DD8AB-9C18-5E4D-CA76-52798F70C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E9E7882-A306-C139-4B8F-7F79DE5CB2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573763A-0A89-97C6-2186-5704D1C0BD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ABB07C6-2CB5-4AB9-F1F4-802A761D8E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2D9495F-5C5F-26E4-38C3-1E2F4C83B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23CE35-B1B8-9997-F1F4-23A7A9BF1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2962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0A8BE-9EA1-431B-0566-6B96143CE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7437-1419-7CB9-D3F7-4FBF9AC5D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873875" cy="914400"/>
          </a:xfrm>
        </p:spPr>
        <p:txBody>
          <a:bodyPr/>
          <a:lstStyle/>
          <a:p>
            <a:r>
              <a:rPr lang="en-IN" sz="2800" dirty="0"/>
              <a:t>Who will open This Gordian Know</a:t>
            </a:r>
          </a:p>
        </p:txBody>
      </p:sp>
      <p:grpSp>
        <p:nvGrpSpPr>
          <p:cNvPr id="21" name="Group 46">
            <a:extLst>
              <a:ext uri="{FF2B5EF4-FFF2-40B4-BE49-F238E27FC236}">
                <a16:creationId xmlns:a16="http://schemas.microsoft.com/office/drawing/2014/main" id="{7E5AA5AE-20E5-3EF7-0035-6137B6FCC3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id="{0AEE1B65-1530-C2F9-3EC5-A7BEB022BA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7">
                <a:extLst>
                  <a:ext uri="{FF2B5EF4-FFF2-40B4-BE49-F238E27FC236}">
                    <a16:creationId xmlns:a16="http://schemas.microsoft.com/office/drawing/2014/main" id="{7DE762B0-0A73-B0B5-C167-B71760AFFA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>
                  <a:extLst>
                    <a:ext uri="{FF2B5EF4-FFF2-40B4-BE49-F238E27FC236}">
                      <a16:creationId xmlns:a16="http://schemas.microsoft.com/office/drawing/2014/main" id="{4ACB2FEB-29C2-32A7-08AA-991FD8FA0E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>
                  <a:extLst>
                    <a:ext uri="{FF2B5EF4-FFF2-40B4-BE49-F238E27FC236}">
                      <a16:creationId xmlns:a16="http://schemas.microsoft.com/office/drawing/2014/main" id="{FF369EBB-CDA1-BA23-C09F-3C8C3933EE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>
                <a:extLst>
                  <a:ext uri="{FF2B5EF4-FFF2-40B4-BE49-F238E27FC236}">
                    <a16:creationId xmlns:a16="http://schemas.microsoft.com/office/drawing/2014/main" id="{90D2108D-451B-90C3-2ECF-99F334BED8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08AED8C4-7E93-E4D4-809F-2B5888D57C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D6946E6-E3CB-9CFA-426F-D285DDF598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>
                <a:extLst>
                  <a:ext uri="{FF2B5EF4-FFF2-40B4-BE49-F238E27FC236}">
                    <a16:creationId xmlns:a16="http://schemas.microsoft.com/office/drawing/2014/main" id="{17686327-7618-B46C-E2C7-DB06F134C5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16">
                  <a:extLst>
                    <a:ext uri="{FF2B5EF4-FFF2-40B4-BE49-F238E27FC236}">
                      <a16:creationId xmlns:a16="http://schemas.microsoft.com/office/drawing/2014/main" id="{C7DE05D9-19C8-0906-7F09-AA5BC27FF3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7">
                  <a:extLst>
                    <a:ext uri="{FF2B5EF4-FFF2-40B4-BE49-F238E27FC236}">
                      <a16:creationId xmlns:a16="http://schemas.microsoft.com/office/drawing/2014/main" id="{A24C077D-3A63-FBAC-AD28-A50799AD59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>
                <a:extLst>
                  <a:ext uri="{FF2B5EF4-FFF2-40B4-BE49-F238E27FC236}">
                    <a16:creationId xmlns:a16="http://schemas.microsoft.com/office/drawing/2014/main" id="{F3E2088B-B6A0-BEE2-C65E-8F460799C5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>
                  <a:extLst>
                    <a:ext uri="{FF2B5EF4-FFF2-40B4-BE49-F238E27FC236}">
                      <a16:creationId xmlns:a16="http://schemas.microsoft.com/office/drawing/2014/main" id="{8C29D8CD-EB7C-E683-F710-86D736EADB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>
                  <a:extLst>
                    <a:ext uri="{FF2B5EF4-FFF2-40B4-BE49-F238E27FC236}">
                      <a16:creationId xmlns:a16="http://schemas.microsoft.com/office/drawing/2014/main" id="{66E50607-6133-FF23-88F7-F7B691BFCC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>
              <a:extLst>
                <a:ext uri="{FF2B5EF4-FFF2-40B4-BE49-F238E27FC236}">
                  <a16:creationId xmlns:a16="http://schemas.microsoft.com/office/drawing/2014/main" id="{37ED501E-D37B-7290-3DA4-161490EDE3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68A0BBE5-53AE-A5C8-5A70-144599380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7" name="Content Placeholder 6" descr="Alexander the Great Loosing the Gordian Knot">
            <a:extLst>
              <a:ext uri="{FF2B5EF4-FFF2-40B4-BE49-F238E27FC236}">
                <a16:creationId xmlns:a16="http://schemas.microsoft.com/office/drawing/2014/main" id="{DF88B4DB-9BD6-F863-07AE-F3850AAC87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0" y="1674167"/>
            <a:ext cx="7772400" cy="38173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9DF025-1A67-80B8-D5D8-895FD2483D1C}"/>
              </a:ext>
            </a:extLst>
          </p:cNvPr>
          <p:cNvSpPr txBox="1"/>
          <p:nvPr/>
        </p:nvSpPr>
        <p:spPr>
          <a:xfrm>
            <a:off x="1802524" y="1674167"/>
            <a:ext cx="553895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  <a:r>
              <a:rPr lang="en-US" baseline="30000" dirty="0"/>
              <a:t>th</a:t>
            </a:r>
            <a:r>
              <a:rPr lang="en-US" dirty="0"/>
              <a:t> Century Alexander of Heat Transfer….</a:t>
            </a:r>
          </a:p>
        </p:txBody>
      </p:sp>
    </p:spTree>
    <p:extLst>
      <p:ext uri="{BB962C8B-B14F-4D97-AF65-F5344CB8AC3E}">
        <p14:creationId xmlns:p14="http://schemas.microsoft.com/office/powerpoint/2010/main" val="2306931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2B2EA-25BC-67AC-7629-3FDB067C0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EE152-F08F-C634-91B1-0B4272FA1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873875" cy="914400"/>
          </a:xfrm>
        </p:spPr>
        <p:txBody>
          <a:bodyPr/>
          <a:lstStyle/>
          <a:p>
            <a:r>
              <a:rPr lang="en-IN" sz="2800" dirty="0"/>
              <a:t>How to Create a Convection Heat Transfer Coefficient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39164-B63E-68DE-002D-BC7C53F7A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81" y="1616075"/>
            <a:ext cx="8458200" cy="4114800"/>
          </a:xfrm>
        </p:spPr>
        <p:txBody>
          <a:bodyPr/>
          <a:lstStyle/>
          <a:p>
            <a:r>
              <a:rPr lang="en-IN" sz="2400" dirty="0">
                <a:solidFill>
                  <a:srgbClr val="202122"/>
                </a:solidFill>
              </a:rPr>
              <a:t>Ernst Kraft Wilhelm </a:t>
            </a:r>
            <a:r>
              <a:rPr lang="en-IN" sz="2400" dirty="0" err="1">
                <a:solidFill>
                  <a:srgbClr val="202122"/>
                </a:solidFill>
              </a:rPr>
              <a:t>Nußelt</a:t>
            </a:r>
            <a:r>
              <a:rPr lang="en-IN" sz="2400" dirty="0">
                <a:solidFill>
                  <a:srgbClr val="202122"/>
                </a:solidFill>
              </a:rPr>
              <a:t> (</a:t>
            </a:r>
            <a:r>
              <a:rPr lang="en-US" sz="2400" dirty="0"/>
              <a:t>Nusselt) is the first contributor to analytical convection heat transfer.</a:t>
            </a:r>
          </a:p>
          <a:p>
            <a:r>
              <a:rPr lang="en-US" sz="2400" dirty="0">
                <a:latin typeface="+mj-lt"/>
              </a:rPr>
              <a:t>In 1915 Nusselt cut the Gordian knot.</a:t>
            </a:r>
          </a:p>
          <a:p>
            <a:r>
              <a:rPr lang="en-US" sz="2400" dirty="0">
                <a:latin typeface="+mj-lt"/>
              </a:rPr>
              <a:t>In a single stroke, Nusselt used Dimensional Analysis to prove that there exist a functional form essential for all analytical/experimental works in convection heat transfer.</a:t>
            </a:r>
            <a:endParaRPr lang="en-IN" sz="2400" dirty="0">
              <a:latin typeface="+mj-lt"/>
            </a:endParaRPr>
          </a:p>
        </p:txBody>
      </p:sp>
      <p:grpSp>
        <p:nvGrpSpPr>
          <p:cNvPr id="21" name="Group 46">
            <a:extLst>
              <a:ext uri="{FF2B5EF4-FFF2-40B4-BE49-F238E27FC236}">
                <a16:creationId xmlns:a16="http://schemas.microsoft.com/office/drawing/2014/main" id="{2F51248D-7142-447F-BA7F-ACABADC581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id="{A65347B8-3CEF-0177-106B-9B94C77BA9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7">
                <a:extLst>
                  <a:ext uri="{FF2B5EF4-FFF2-40B4-BE49-F238E27FC236}">
                    <a16:creationId xmlns:a16="http://schemas.microsoft.com/office/drawing/2014/main" id="{14B68DEA-7574-4029-948E-A5320B4E36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>
                  <a:extLst>
                    <a:ext uri="{FF2B5EF4-FFF2-40B4-BE49-F238E27FC236}">
                      <a16:creationId xmlns:a16="http://schemas.microsoft.com/office/drawing/2014/main" id="{BAC928B1-D88B-3B0A-A150-E7588DEBA7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1">
                  <a:extLst>
                    <a:ext uri="{FF2B5EF4-FFF2-40B4-BE49-F238E27FC236}">
                      <a16:creationId xmlns:a16="http://schemas.microsoft.com/office/drawing/2014/main" id="{4FEF2263-13B7-DD45-1841-E8EA2A0DEA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>
                <a:extLst>
                  <a:ext uri="{FF2B5EF4-FFF2-40B4-BE49-F238E27FC236}">
                    <a16:creationId xmlns:a16="http://schemas.microsoft.com/office/drawing/2014/main" id="{30FF1A2E-6E87-0C55-B3AA-C361549833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03488F3-40A4-81B0-4404-EE48B3A42C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2E83B0B-A638-C031-6220-8722DF1A8E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>
                <a:extLst>
                  <a:ext uri="{FF2B5EF4-FFF2-40B4-BE49-F238E27FC236}">
                    <a16:creationId xmlns:a16="http://schemas.microsoft.com/office/drawing/2014/main" id="{6B8F13C4-F2A4-6595-B694-269F137DFC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16">
                  <a:extLst>
                    <a:ext uri="{FF2B5EF4-FFF2-40B4-BE49-F238E27FC236}">
                      <a16:creationId xmlns:a16="http://schemas.microsoft.com/office/drawing/2014/main" id="{9CA7A76E-F68C-E8C6-31AA-673475B8D4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7">
                  <a:extLst>
                    <a:ext uri="{FF2B5EF4-FFF2-40B4-BE49-F238E27FC236}">
                      <a16:creationId xmlns:a16="http://schemas.microsoft.com/office/drawing/2014/main" id="{71A5C4F0-88EA-A960-E473-D688A5010C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8">
                <a:extLst>
                  <a:ext uri="{FF2B5EF4-FFF2-40B4-BE49-F238E27FC236}">
                    <a16:creationId xmlns:a16="http://schemas.microsoft.com/office/drawing/2014/main" id="{1F246368-2450-6401-1F1D-7336E42670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>
                  <a:extLst>
                    <a:ext uri="{FF2B5EF4-FFF2-40B4-BE49-F238E27FC236}">
                      <a16:creationId xmlns:a16="http://schemas.microsoft.com/office/drawing/2014/main" id="{EEA13DD5-0BB5-E7B8-5DA2-6C2F05BE4F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20">
                  <a:extLst>
                    <a:ext uri="{FF2B5EF4-FFF2-40B4-BE49-F238E27FC236}">
                      <a16:creationId xmlns:a16="http://schemas.microsoft.com/office/drawing/2014/main" id="{E7FF22A3-9C3A-591B-4D6E-BBF700AA8A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>
              <a:extLst>
                <a:ext uri="{FF2B5EF4-FFF2-40B4-BE49-F238E27FC236}">
                  <a16:creationId xmlns:a16="http://schemas.microsoft.com/office/drawing/2014/main" id="{D5C39456-01C5-5DA6-E8B6-5584EE53A8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AB6E2F56-C131-DB65-7746-F5DAB4FC6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198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CDF01-4960-9E78-85AF-A228D173A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sz="2800" dirty="0"/>
              <a:t>Newton’s Cooling of PCBs</a:t>
            </a:r>
            <a:endParaRPr lang="en-IN" sz="2800" dirty="0"/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68CB70C2-00EB-F339-63C6-AC88CA5056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AAFC170E-70FC-61C9-71BF-F435FD91E3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582953E8-EBD0-5BB9-286E-CA128D2DFE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0B0074DB-EEF1-3138-3397-33B8698997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E74DB16B-F5D3-2C45-07D6-32FF517744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B3DF2B0E-98AA-5598-334B-431B29DF2B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24D0F7F-A288-4AFA-33DD-589AF679C2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A8F9D2A-0845-65DE-FB02-E7ACA53DC7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62286182-9544-8069-E9E3-67EE100791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6B10B166-93CF-F005-DC7C-67EF0EE2FA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E5BE5551-FCB7-3B5D-9A3F-9A7936CD0A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06B98CE8-DACC-67E2-B639-51CC4E00EE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328CBF27-05B2-54B6-44F7-ED2ED62C2C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54C9FDD1-4C9E-048B-7B64-B031F4F4DC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6D7E137D-59E4-7208-C811-635228F969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39033781-C758-D8DE-7256-4A87AC8F6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4DBFE275-CA1F-7A7D-CB84-B1C1EAD297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0" y="1559169"/>
            <a:ext cx="3502085" cy="4114800"/>
          </a:xfr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460E28B-EE45-38BD-382E-88EA23E10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880" y="1736723"/>
            <a:ext cx="5021757" cy="374967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AB73587-E398-EF40-44BB-95095B8EA87E}"/>
              </a:ext>
            </a:extLst>
          </p:cNvPr>
          <p:cNvSpPr txBox="1"/>
          <p:nvPr/>
        </p:nvSpPr>
        <p:spPr>
          <a:xfrm>
            <a:off x="533400" y="5715000"/>
            <a:ext cx="25506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Zero Running cost.</a:t>
            </a:r>
          </a:p>
          <a:p>
            <a:pPr algn="ctr"/>
            <a:r>
              <a:rPr lang="en-US" dirty="0"/>
              <a:t>No fans/pumps..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0AB6B4-941C-0513-504B-BCD93F123FC7}"/>
              </a:ext>
            </a:extLst>
          </p:cNvPr>
          <p:cNvSpPr txBox="1"/>
          <p:nvPr/>
        </p:nvSpPr>
        <p:spPr>
          <a:xfrm>
            <a:off x="4929211" y="5638800"/>
            <a:ext cx="29193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Added Running cost.</a:t>
            </a:r>
          </a:p>
          <a:p>
            <a:r>
              <a:rPr lang="en-US" dirty="0"/>
              <a:t>Need for fans/pumps..</a:t>
            </a:r>
          </a:p>
        </p:txBody>
      </p:sp>
    </p:spTree>
    <p:extLst>
      <p:ext uri="{BB962C8B-B14F-4D97-AF65-F5344CB8AC3E}">
        <p14:creationId xmlns:p14="http://schemas.microsoft.com/office/powerpoint/2010/main" val="228876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38C9D66-3944-831E-72F3-A622085C3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4" name="Rectangle 4">
            <a:extLst>
              <a:ext uri="{FF2B5EF4-FFF2-40B4-BE49-F238E27FC236}">
                <a16:creationId xmlns:a16="http://schemas.microsoft.com/office/drawing/2014/main" id="{77C38A08-BB8D-B8E3-9F2D-2299AA52AD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781800" cy="784225"/>
          </a:xfrm>
        </p:spPr>
        <p:txBody>
          <a:bodyPr/>
          <a:lstStyle/>
          <a:p>
            <a:r>
              <a:rPr lang="en-US" altLang="en-US" sz="2800" dirty="0"/>
              <a:t>Analysis of Heat Transfer in Equilibrium Layer</a:t>
            </a:r>
          </a:p>
        </p:txBody>
      </p:sp>
      <p:sp>
        <p:nvSpPr>
          <p:cNvPr id="609286" name="Text Box 6">
            <a:extLst>
              <a:ext uri="{FF2B5EF4-FFF2-40B4-BE49-F238E27FC236}">
                <a16:creationId xmlns:a16="http://schemas.microsoft.com/office/drawing/2014/main" id="{2BCDDFC6-F40A-0069-AD48-8FF21EC7C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" y="3227387"/>
            <a:ext cx="367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At the wall for fluid layer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9287" name="Object 7">
                <a:extLst>
                  <a:ext uri="{FF2B5EF4-FFF2-40B4-BE49-F238E27FC236}">
                    <a16:creationId xmlns:a16="http://schemas.microsoft.com/office/drawing/2014/main" id="{F17A3A45-B45B-99F0-4E96-036DD040AB02}"/>
                  </a:ext>
                </a:extLst>
              </p:cNvPr>
              <p:cNvSpPr txBox="1"/>
              <p:nvPr/>
            </p:nvSpPr>
            <p:spPr bwMode="auto">
              <a:xfrm>
                <a:off x="430212" y="3733800"/>
                <a:ext cx="4522788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7" name="Object 7">
                <a:extLst>
                  <a:ext uri="{FF2B5EF4-FFF2-40B4-BE49-F238E27FC236}">
                    <a16:creationId xmlns:a16="http://schemas.microsoft.com/office/drawing/2014/main" id="{F17A3A45-B45B-99F0-4E96-036DD040A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212" y="3733800"/>
                <a:ext cx="4522788" cy="10128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9288" name="Picture 8">
            <a:extLst>
              <a:ext uri="{FF2B5EF4-FFF2-40B4-BE49-F238E27FC236}">
                <a16:creationId xmlns:a16="http://schemas.microsoft.com/office/drawing/2014/main" id="{66F7950E-FE86-DB2A-596C-B5FB50DE8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16012"/>
            <a:ext cx="5257800" cy="208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9289" name="Object 9">
                <a:extLst>
                  <a:ext uri="{FF2B5EF4-FFF2-40B4-BE49-F238E27FC236}">
                    <a16:creationId xmlns:a16="http://schemas.microsoft.com/office/drawing/2014/main" id="{0FCDCDF6-5C43-B834-A3F6-C3191A43302C}"/>
                  </a:ext>
                </a:extLst>
              </p:cNvPr>
              <p:cNvSpPr txBox="1"/>
              <p:nvPr/>
            </p:nvSpPr>
            <p:spPr bwMode="auto">
              <a:xfrm>
                <a:off x="1652587" y="4807578"/>
                <a:ext cx="6018213" cy="1628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𝑙𝑎𝑦𝑒𝑟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9" name="Object 9">
                <a:extLst>
                  <a:ext uri="{FF2B5EF4-FFF2-40B4-BE49-F238E27FC236}">
                    <a16:creationId xmlns:a16="http://schemas.microsoft.com/office/drawing/2014/main" id="{AC0875C1-5425-07B2-2653-75104F854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52587" y="4807578"/>
                <a:ext cx="6018213" cy="1628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9290" name="Text Box 10">
            <a:extLst>
              <a:ext uri="{FF2B5EF4-FFF2-40B4-BE49-F238E27FC236}">
                <a16:creationId xmlns:a16="http://schemas.microsoft.com/office/drawing/2014/main" id="{71A03D00-E54E-F1F8-A798-251394FC0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75" y="1219200"/>
            <a:ext cx="436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At Thermodynamic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9291" name="Object 11">
                <a:extLst>
                  <a:ext uri="{FF2B5EF4-FFF2-40B4-BE49-F238E27FC236}">
                    <a16:creationId xmlns:a16="http://schemas.microsoft.com/office/drawing/2014/main" id="{2280F60C-FCBE-0544-DD04-EB9D234597FA}"/>
                  </a:ext>
                </a:extLst>
              </p:cNvPr>
              <p:cNvSpPr txBox="1"/>
              <p:nvPr/>
            </p:nvSpPr>
            <p:spPr bwMode="auto">
              <a:xfrm>
                <a:off x="5867400" y="1903412"/>
                <a:ext cx="1993900" cy="534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91" name="Object 11">
                <a:extLst>
                  <a:ext uri="{FF2B5EF4-FFF2-40B4-BE49-F238E27FC236}">
                    <a16:creationId xmlns:a16="http://schemas.microsoft.com/office/drawing/2014/main" id="{0AE86D7E-70E9-CBDF-5004-86BF63F27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0" y="1903412"/>
                <a:ext cx="1993900" cy="534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9293" name="Freeform 13">
            <a:extLst>
              <a:ext uri="{FF2B5EF4-FFF2-40B4-BE49-F238E27FC236}">
                <a16:creationId xmlns:a16="http://schemas.microsoft.com/office/drawing/2014/main" id="{DF18EB08-08AF-F304-D4E1-C01C0EE0AEF7}"/>
              </a:ext>
            </a:extLst>
          </p:cNvPr>
          <p:cNvSpPr>
            <a:spLocks/>
          </p:cNvSpPr>
          <p:nvPr/>
        </p:nvSpPr>
        <p:spPr bwMode="auto">
          <a:xfrm>
            <a:off x="1425575" y="2144713"/>
            <a:ext cx="2917825" cy="522287"/>
          </a:xfrm>
          <a:custGeom>
            <a:avLst/>
            <a:gdLst>
              <a:gd name="T0" fmla="*/ 0 w 1838"/>
              <a:gd name="T1" fmla="*/ 128 h 329"/>
              <a:gd name="T2" fmla="*/ 64 w 1838"/>
              <a:gd name="T3" fmla="*/ 109 h 329"/>
              <a:gd name="T4" fmla="*/ 119 w 1838"/>
              <a:gd name="T5" fmla="*/ 73 h 329"/>
              <a:gd name="T6" fmla="*/ 256 w 1838"/>
              <a:gd name="T7" fmla="*/ 45 h 329"/>
              <a:gd name="T8" fmla="*/ 366 w 1838"/>
              <a:gd name="T9" fmla="*/ 18 h 329"/>
              <a:gd name="T10" fmla="*/ 750 w 1838"/>
              <a:gd name="T11" fmla="*/ 0 h 329"/>
              <a:gd name="T12" fmla="*/ 1061 w 1838"/>
              <a:gd name="T13" fmla="*/ 82 h 329"/>
              <a:gd name="T14" fmla="*/ 1125 w 1838"/>
              <a:gd name="T15" fmla="*/ 27 h 329"/>
              <a:gd name="T16" fmla="*/ 1180 w 1838"/>
              <a:gd name="T17" fmla="*/ 36 h 329"/>
              <a:gd name="T18" fmla="*/ 1262 w 1838"/>
              <a:gd name="T19" fmla="*/ 73 h 329"/>
              <a:gd name="T20" fmla="*/ 1372 w 1838"/>
              <a:gd name="T21" fmla="*/ 91 h 329"/>
              <a:gd name="T22" fmla="*/ 1518 w 1838"/>
              <a:gd name="T23" fmla="*/ 128 h 329"/>
              <a:gd name="T24" fmla="*/ 1545 w 1838"/>
              <a:gd name="T25" fmla="*/ 137 h 329"/>
              <a:gd name="T26" fmla="*/ 1564 w 1838"/>
              <a:gd name="T27" fmla="*/ 155 h 329"/>
              <a:gd name="T28" fmla="*/ 1619 w 1838"/>
              <a:gd name="T29" fmla="*/ 173 h 329"/>
              <a:gd name="T30" fmla="*/ 1683 w 1838"/>
              <a:gd name="T31" fmla="*/ 246 h 329"/>
              <a:gd name="T32" fmla="*/ 1737 w 1838"/>
              <a:gd name="T33" fmla="*/ 265 h 329"/>
              <a:gd name="T34" fmla="*/ 1792 w 1838"/>
              <a:gd name="T35" fmla="*/ 265 h 329"/>
              <a:gd name="T36" fmla="*/ 1801 w 1838"/>
              <a:gd name="T37" fmla="*/ 292 h 329"/>
              <a:gd name="T38" fmla="*/ 1820 w 1838"/>
              <a:gd name="T39" fmla="*/ 310 h 329"/>
              <a:gd name="T40" fmla="*/ 1838 w 1838"/>
              <a:gd name="T41" fmla="*/ 329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38" h="329">
                <a:moveTo>
                  <a:pt x="0" y="128"/>
                </a:moveTo>
                <a:cubicBezTo>
                  <a:pt x="21" y="121"/>
                  <a:pt x="45" y="120"/>
                  <a:pt x="64" y="109"/>
                </a:cubicBezTo>
                <a:cubicBezTo>
                  <a:pt x="160" y="55"/>
                  <a:pt x="35" y="101"/>
                  <a:pt x="119" y="73"/>
                </a:cubicBezTo>
                <a:cubicBezTo>
                  <a:pt x="191" y="90"/>
                  <a:pt x="195" y="71"/>
                  <a:pt x="256" y="45"/>
                </a:cubicBezTo>
                <a:cubicBezTo>
                  <a:pt x="286" y="32"/>
                  <a:pt x="333" y="24"/>
                  <a:pt x="366" y="18"/>
                </a:cubicBezTo>
                <a:cubicBezTo>
                  <a:pt x="494" y="28"/>
                  <a:pt x="626" y="41"/>
                  <a:pt x="750" y="0"/>
                </a:cubicBezTo>
                <a:cubicBezTo>
                  <a:pt x="872" y="21"/>
                  <a:pt x="950" y="46"/>
                  <a:pt x="1061" y="82"/>
                </a:cubicBezTo>
                <a:cubicBezTo>
                  <a:pt x="1096" y="70"/>
                  <a:pt x="1105" y="58"/>
                  <a:pt x="1125" y="27"/>
                </a:cubicBezTo>
                <a:cubicBezTo>
                  <a:pt x="1143" y="30"/>
                  <a:pt x="1162" y="30"/>
                  <a:pt x="1180" y="36"/>
                </a:cubicBezTo>
                <a:cubicBezTo>
                  <a:pt x="1271" y="66"/>
                  <a:pt x="1111" y="48"/>
                  <a:pt x="1262" y="73"/>
                </a:cubicBezTo>
                <a:cubicBezTo>
                  <a:pt x="1299" y="79"/>
                  <a:pt x="1335" y="85"/>
                  <a:pt x="1372" y="91"/>
                </a:cubicBezTo>
                <a:cubicBezTo>
                  <a:pt x="1427" y="109"/>
                  <a:pt x="1461" y="119"/>
                  <a:pt x="1518" y="128"/>
                </a:cubicBezTo>
                <a:cubicBezTo>
                  <a:pt x="1527" y="131"/>
                  <a:pt x="1537" y="132"/>
                  <a:pt x="1545" y="137"/>
                </a:cubicBezTo>
                <a:cubicBezTo>
                  <a:pt x="1553" y="141"/>
                  <a:pt x="1556" y="151"/>
                  <a:pt x="1564" y="155"/>
                </a:cubicBezTo>
                <a:cubicBezTo>
                  <a:pt x="1581" y="163"/>
                  <a:pt x="1619" y="173"/>
                  <a:pt x="1619" y="173"/>
                </a:cubicBezTo>
                <a:cubicBezTo>
                  <a:pt x="1637" y="192"/>
                  <a:pt x="1659" y="234"/>
                  <a:pt x="1683" y="246"/>
                </a:cubicBezTo>
                <a:cubicBezTo>
                  <a:pt x="1700" y="255"/>
                  <a:pt x="1737" y="265"/>
                  <a:pt x="1737" y="265"/>
                </a:cubicBezTo>
                <a:cubicBezTo>
                  <a:pt x="1755" y="259"/>
                  <a:pt x="1774" y="247"/>
                  <a:pt x="1792" y="265"/>
                </a:cubicBezTo>
                <a:cubicBezTo>
                  <a:pt x="1799" y="272"/>
                  <a:pt x="1796" y="284"/>
                  <a:pt x="1801" y="292"/>
                </a:cubicBezTo>
                <a:cubicBezTo>
                  <a:pt x="1806" y="299"/>
                  <a:pt x="1814" y="304"/>
                  <a:pt x="1820" y="310"/>
                </a:cubicBezTo>
                <a:cubicBezTo>
                  <a:pt x="1826" y="316"/>
                  <a:pt x="1838" y="329"/>
                  <a:pt x="1838" y="329"/>
                </a:cubicBez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19" name="Group 46">
            <a:extLst>
              <a:ext uri="{FF2B5EF4-FFF2-40B4-BE49-F238E27FC236}">
                <a16:creationId xmlns:a16="http://schemas.microsoft.com/office/drawing/2014/main" id="{A3B70B17-478B-8A92-6089-0EBFD342A8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9E345558-E6EA-E549-736A-92DEFB050A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7">
                <a:extLst>
                  <a:ext uri="{FF2B5EF4-FFF2-40B4-BE49-F238E27FC236}">
                    <a16:creationId xmlns:a16="http://schemas.microsoft.com/office/drawing/2014/main" id="{022B68CF-D94C-539C-A56D-09180E5934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09281" name="Rectangle 10">
                  <a:extLst>
                    <a:ext uri="{FF2B5EF4-FFF2-40B4-BE49-F238E27FC236}">
                      <a16:creationId xmlns:a16="http://schemas.microsoft.com/office/drawing/2014/main" id="{DCBD2196-1656-FE57-6DB1-E53C759289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9282" name="Rectangle 11">
                  <a:extLst>
                    <a:ext uri="{FF2B5EF4-FFF2-40B4-BE49-F238E27FC236}">
                      <a16:creationId xmlns:a16="http://schemas.microsoft.com/office/drawing/2014/main" id="{B53DF39C-9D30-DE7A-2DC5-55B3A50B0A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83923A4B-C9D6-1511-4BE2-DA91D763F3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0FCCD30-4870-8187-0F7D-6E92D4F419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9280" name="Rectangle 609279">
                  <a:extLst>
                    <a:ext uri="{FF2B5EF4-FFF2-40B4-BE49-F238E27FC236}">
                      <a16:creationId xmlns:a16="http://schemas.microsoft.com/office/drawing/2014/main" id="{3A9AF883-9221-130A-8A52-9A62603BF3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>
                <a:extLst>
                  <a:ext uri="{FF2B5EF4-FFF2-40B4-BE49-F238E27FC236}">
                    <a16:creationId xmlns:a16="http://schemas.microsoft.com/office/drawing/2014/main" id="{0137E8AF-6805-E340-D9B9-AC20E1D8BF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16">
                  <a:extLst>
                    <a:ext uri="{FF2B5EF4-FFF2-40B4-BE49-F238E27FC236}">
                      <a16:creationId xmlns:a16="http://schemas.microsoft.com/office/drawing/2014/main" id="{20E076B8-2503-ED48-0A6B-B023F5FB82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7">
                  <a:extLst>
                    <a:ext uri="{FF2B5EF4-FFF2-40B4-BE49-F238E27FC236}">
                      <a16:creationId xmlns:a16="http://schemas.microsoft.com/office/drawing/2014/main" id="{C0B3CD62-431D-6354-7F0A-DC4511E558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>
                <a:extLst>
                  <a:ext uri="{FF2B5EF4-FFF2-40B4-BE49-F238E27FC236}">
                    <a16:creationId xmlns:a16="http://schemas.microsoft.com/office/drawing/2014/main" id="{FE120268-232E-4496-DDA9-91A7B474A3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>
                  <a:extLst>
                    <a:ext uri="{FF2B5EF4-FFF2-40B4-BE49-F238E27FC236}">
                      <a16:creationId xmlns:a16="http://schemas.microsoft.com/office/drawing/2014/main" id="{4D8C0589-1EB1-9231-F9C1-975F2131F2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>
                  <a:extLst>
                    <a:ext uri="{FF2B5EF4-FFF2-40B4-BE49-F238E27FC236}">
                      <a16:creationId xmlns:a16="http://schemas.microsoft.com/office/drawing/2014/main" id="{3ACB6F2E-FD68-2C2D-4B22-29458F74BD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>
              <a:extLst>
                <a:ext uri="{FF2B5EF4-FFF2-40B4-BE49-F238E27FC236}">
                  <a16:creationId xmlns:a16="http://schemas.microsoft.com/office/drawing/2014/main" id="{CC2BE045-F830-F22B-2DB0-E2EF03552D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B3E0D9A-9271-1AF5-AC59-2BBD2D425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217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9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9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7" grpId="0"/>
      <p:bldP spid="609289" grpId="0"/>
      <p:bldP spid="6092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5428706-1748-2079-EFDF-175CE9A3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>
            <a:extLst>
              <a:ext uri="{FF2B5EF4-FFF2-40B4-BE49-F238E27FC236}">
                <a16:creationId xmlns:a16="http://schemas.microsoft.com/office/drawing/2014/main" id="{BA12EE93-0430-885A-9819-2A1E683F61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Estimation of Heat Transfer Coefficient</a:t>
            </a:r>
          </a:p>
        </p:txBody>
      </p:sp>
      <p:sp>
        <p:nvSpPr>
          <p:cNvPr id="610307" name="Rectangle 3">
            <a:extLst>
              <a:ext uri="{FF2B5EF4-FFF2-40B4-BE49-F238E27FC236}">
                <a16:creationId xmlns:a16="http://schemas.microsoft.com/office/drawing/2014/main" id="{D91EF7EC-B7B3-66C2-E4B5-66911F969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048000"/>
            <a:ext cx="8458200" cy="3124200"/>
          </a:xfrm>
        </p:spPr>
        <p:txBody>
          <a:bodyPr/>
          <a:lstStyle/>
          <a:p>
            <a:r>
              <a:rPr lang="en-US" altLang="en-US" sz="2400" dirty="0"/>
              <a:t>Estimation of heat transfer coefficient is basically computation of temperature profile in equilibrium fluid layer. </a:t>
            </a:r>
          </a:p>
          <a:p>
            <a:r>
              <a:rPr lang="en-US" altLang="en-US" sz="2400" dirty="0"/>
              <a:t>Provoked a general theoretical and experimental study to understand how the equilibrium layer is developed.</a:t>
            </a:r>
          </a:p>
          <a:p>
            <a:r>
              <a:rPr lang="en-US" altLang="en-US" sz="2400" dirty="0"/>
              <a:t>The </a:t>
            </a:r>
            <a:r>
              <a:rPr lang="en-US" altLang="en-US" sz="2400" dirty="0">
                <a:solidFill>
                  <a:schemeClr val="accent2"/>
                </a:solidFill>
              </a:rPr>
              <a:t>global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geometry </a:t>
            </a:r>
            <a:r>
              <a:rPr lang="en-US" altLang="en-US" sz="2400" dirty="0"/>
              <a:t>of  the solid wall and flow conditions will decide the structure of stagnant layer.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0308" name="Object 4">
                <a:extLst>
                  <a:ext uri="{FF2B5EF4-FFF2-40B4-BE49-F238E27FC236}">
                    <a16:creationId xmlns:a16="http://schemas.microsoft.com/office/drawing/2014/main" id="{91C6AB9E-E74F-E30D-2C28-6B79CCDB0D96}"/>
                  </a:ext>
                </a:extLst>
              </p:cNvPr>
              <p:cNvSpPr txBox="1"/>
              <p:nvPr/>
            </p:nvSpPr>
            <p:spPr bwMode="auto">
              <a:xfrm>
                <a:off x="2062163" y="1322388"/>
                <a:ext cx="4872037" cy="15732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0308" name="Object 4">
                <a:extLst>
                  <a:ext uri="{FF2B5EF4-FFF2-40B4-BE49-F238E27FC236}">
                    <a16:creationId xmlns:a16="http://schemas.microsoft.com/office/drawing/2014/main" id="{D720227E-D02F-31CD-B3EC-8284FEE36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62163" y="1322388"/>
                <a:ext cx="4872037" cy="15732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46">
            <a:extLst>
              <a:ext uri="{FF2B5EF4-FFF2-40B4-BE49-F238E27FC236}">
                <a16:creationId xmlns:a16="http://schemas.microsoft.com/office/drawing/2014/main" id="{1289FE13-C73C-4DB8-F6C5-98B28F07FF2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96C392EF-5505-44BB-242F-3C12357A2A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7">
                <a:extLst>
                  <a:ext uri="{FF2B5EF4-FFF2-40B4-BE49-F238E27FC236}">
                    <a16:creationId xmlns:a16="http://schemas.microsoft.com/office/drawing/2014/main" id="{D86F1EA1-4423-6502-D952-87149F4F09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10305" name="Rectangle 10">
                  <a:extLst>
                    <a:ext uri="{FF2B5EF4-FFF2-40B4-BE49-F238E27FC236}">
                      <a16:creationId xmlns:a16="http://schemas.microsoft.com/office/drawing/2014/main" id="{1EFCDFCB-7033-CED4-F3BF-3E499ACA16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0309" name="Rectangle 11">
                  <a:extLst>
                    <a:ext uri="{FF2B5EF4-FFF2-40B4-BE49-F238E27FC236}">
                      <a16:creationId xmlns:a16="http://schemas.microsoft.com/office/drawing/2014/main" id="{2FC131D1-C837-1E08-7247-8B660DDC0F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7324183F-A45A-7466-5873-87AAA8DA18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68A5A32-3268-0E19-FD61-B07953CB85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0304" name="Rectangle 610303">
                  <a:extLst>
                    <a:ext uri="{FF2B5EF4-FFF2-40B4-BE49-F238E27FC236}">
                      <a16:creationId xmlns:a16="http://schemas.microsoft.com/office/drawing/2014/main" id="{B5EAB76D-A67F-4EA7-41F1-EB5C9E8AC1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>
                <a:extLst>
                  <a:ext uri="{FF2B5EF4-FFF2-40B4-BE49-F238E27FC236}">
                    <a16:creationId xmlns:a16="http://schemas.microsoft.com/office/drawing/2014/main" id="{99B7A1B2-01FD-6298-F080-7D1D26173A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16">
                  <a:extLst>
                    <a:ext uri="{FF2B5EF4-FFF2-40B4-BE49-F238E27FC236}">
                      <a16:creationId xmlns:a16="http://schemas.microsoft.com/office/drawing/2014/main" id="{23D2405D-7D18-23D5-B17B-EB5820088F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7">
                  <a:extLst>
                    <a:ext uri="{FF2B5EF4-FFF2-40B4-BE49-F238E27FC236}">
                      <a16:creationId xmlns:a16="http://schemas.microsoft.com/office/drawing/2014/main" id="{C68199DA-65EA-D734-91AC-A1D6554AAC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>
                <a:extLst>
                  <a:ext uri="{FF2B5EF4-FFF2-40B4-BE49-F238E27FC236}">
                    <a16:creationId xmlns:a16="http://schemas.microsoft.com/office/drawing/2014/main" id="{1F2DA473-158A-C4BE-D771-9DC4FEA48D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>
                  <a:extLst>
                    <a:ext uri="{FF2B5EF4-FFF2-40B4-BE49-F238E27FC236}">
                      <a16:creationId xmlns:a16="http://schemas.microsoft.com/office/drawing/2014/main" id="{3AB8BB16-BB29-CD19-5F42-E148F4ED9C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>
                  <a:extLst>
                    <a:ext uri="{FF2B5EF4-FFF2-40B4-BE49-F238E27FC236}">
                      <a16:creationId xmlns:a16="http://schemas.microsoft.com/office/drawing/2014/main" id="{2F4BE942-8133-118C-846D-0173E7E8D0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>
              <a:extLst>
                <a:ext uri="{FF2B5EF4-FFF2-40B4-BE49-F238E27FC236}">
                  <a16:creationId xmlns:a16="http://schemas.microsoft.com/office/drawing/2014/main" id="{88BD639B-8DA7-A4B5-B0C1-EFE245B0C1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E6A5E24-F39A-7374-AF9B-22D7C2ADC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596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0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50DAD-C3B6-0ADE-028E-F070414CB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71394" name="Object 2">
                <a:extLst>
                  <a:ext uri="{FF2B5EF4-FFF2-40B4-BE49-F238E27FC236}">
                    <a16:creationId xmlns:a16="http://schemas.microsoft.com/office/drawing/2014/main" id="{EE95398A-845A-51EC-8E79-67E2137DF230}"/>
                  </a:ext>
                </a:extLst>
              </p:cNvPr>
              <p:cNvSpPr txBox="1"/>
              <p:nvPr/>
            </p:nvSpPr>
            <p:spPr bwMode="auto">
              <a:xfrm>
                <a:off x="2209800" y="1090612"/>
                <a:ext cx="4130675" cy="1271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1394" name="Object 2">
                <a:extLst>
                  <a:ext uri="{FF2B5EF4-FFF2-40B4-BE49-F238E27FC236}">
                    <a16:creationId xmlns:a16="http://schemas.microsoft.com/office/drawing/2014/main" id="{98CB8DAE-B31C-0A84-4E11-3950E4E29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1090612"/>
                <a:ext cx="4130675" cy="1271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1395" name="Object 3">
                <a:extLst>
                  <a:ext uri="{FF2B5EF4-FFF2-40B4-BE49-F238E27FC236}">
                    <a16:creationId xmlns:a16="http://schemas.microsoft.com/office/drawing/2014/main" id="{2BD02A9F-3915-9E5A-028E-093FFCCDC408}"/>
                  </a:ext>
                </a:extLst>
              </p:cNvPr>
              <p:cNvSpPr txBox="1"/>
              <p:nvPr/>
            </p:nvSpPr>
            <p:spPr bwMode="auto">
              <a:xfrm>
                <a:off x="1773238" y="2538412"/>
                <a:ext cx="5595937" cy="1195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Temperature scale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Length scale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1395" name="Object 3">
                <a:extLst>
                  <a:ext uri="{FF2B5EF4-FFF2-40B4-BE49-F238E27FC236}">
                    <a16:creationId xmlns:a16="http://schemas.microsoft.com/office/drawing/2014/main" id="{1E2F6EAC-49EB-E858-A49E-FA756B43B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3238" y="2538412"/>
                <a:ext cx="5595937" cy="11953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1396" name="Object 4">
                <a:extLst>
                  <a:ext uri="{FF2B5EF4-FFF2-40B4-BE49-F238E27FC236}">
                    <a16:creationId xmlns:a16="http://schemas.microsoft.com/office/drawing/2014/main" id="{D46BD92E-D29A-131A-9019-6F5C742CAC61}"/>
                  </a:ext>
                </a:extLst>
              </p:cNvPr>
              <p:cNvSpPr txBox="1"/>
              <p:nvPr/>
            </p:nvSpPr>
            <p:spPr bwMode="auto">
              <a:xfrm>
                <a:off x="1752600" y="3886200"/>
                <a:ext cx="5627688" cy="1271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∞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d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1396" name="Object 4">
                <a:extLst>
                  <a:ext uri="{FF2B5EF4-FFF2-40B4-BE49-F238E27FC236}">
                    <a16:creationId xmlns:a16="http://schemas.microsoft.com/office/drawing/2014/main" id="{1B2FE10B-7E99-007A-6DF6-B7A1A5921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886200"/>
                <a:ext cx="5627688" cy="12715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1397" name="Object 5">
                <a:extLst>
                  <a:ext uri="{FF2B5EF4-FFF2-40B4-BE49-F238E27FC236}">
                    <a16:creationId xmlns:a16="http://schemas.microsoft.com/office/drawing/2014/main" id="{099BFBF2-E3A0-1AAB-4A11-614533D3E1E5}"/>
                  </a:ext>
                </a:extLst>
              </p:cNvPr>
              <p:cNvSpPr txBox="1"/>
              <p:nvPr/>
            </p:nvSpPr>
            <p:spPr bwMode="auto">
              <a:xfrm>
                <a:off x="288925" y="4953000"/>
                <a:ext cx="3749675" cy="1304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ℎ𝐿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71397" name="Object 5">
                <a:extLst>
                  <a:ext uri="{FF2B5EF4-FFF2-40B4-BE49-F238E27FC236}">
                    <a16:creationId xmlns:a16="http://schemas.microsoft.com/office/drawing/2014/main" id="{AA74187F-C33A-671D-B51B-B277D9937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925" y="4953000"/>
                <a:ext cx="3749675" cy="1304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itle 18">
            <a:extLst>
              <a:ext uri="{FF2B5EF4-FFF2-40B4-BE49-F238E27FC236}">
                <a16:creationId xmlns:a16="http://schemas.microsoft.com/office/drawing/2014/main" id="{F406572B-75ED-296F-9B02-C63F76BF2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2400" y="76200"/>
            <a:ext cx="7772400" cy="1143000"/>
          </a:xfrm>
        </p:spPr>
        <p:txBody>
          <a:bodyPr/>
          <a:lstStyle/>
          <a:p>
            <a:r>
              <a:rPr lang="en-US" sz="2800" dirty="0"/>
              <a:t>In search of A Dimensionless Parameter for Convection 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0C769061-BBFC-4D48-A1D9-0A962E190FB8}"/>
                  </a:ext>
                </a:extLst>
              </p:cNvPr>
              <p:cNvSpPr txBox="1"/>
              <p:nvPr/>
            </p:nvSpPr>
            <p:spPr bwMode="auto">
              <a:xfrm>
                <a:off x="3878262" y="5114925"/>
                <a:ext cx="5113338" cy="1304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 ????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0C769061-BBFC-4D48-A1D9-0A962E190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8262" y="5114925"/>
                <a:ext cx="5113338" cy="13049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46">
            <a:extLst>
              <a:ext uri="{FF2B5EF4-FFF2-40B4-BE49-F238E27FC236}">
                <a16:creationId xmlns:a16="http://schemas.microsoft.com/office/drawing/2014/main" id="{338B0825-2E3B-E06E-351F-06680180C4E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id="{E3B2EC2F-190F-F88C-EA81-FF51DFFD05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7">
                <a:extLst>
                  <a:ext uri="{FF2B5EF4-FFF2-40B4-BE49-F238E27FC236}">
                    <a16:creationId xmlns:a16="http://schemas.microsoft.com/office/drawing/2014/main" id="{A8EEB75D-4E6F-BB20-6E8D-7D9E586A8C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71400" name="Rectangle 10">
                  <a:extLst>
                    <a:ext uri="{FF2B5EF4-FFF2-40B4-BE49-F238E27FC236}">
                      <a16:creationId xmlns:a16="http://schemas.microsoft.com/office/drawing/2014/main" id="{F7C54800-2C62-80C6-8993-78E9222C8B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1401" name="Rectangle 11">
                  <a:extLst>
                    <a:ext uri="{FF2B5EF4-FFF2-40B4-BE49-F238E27FC236}">
                      <a16:creationId xmlns:a16="http://schemas.microsoft.com/office/drawing/2014/main" id="{C113943B-2851-96B0-1C1D-5223DDF728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2">
                <a:extLst>
                  <a:ext uri="{FF2B5EF4-FFF2-40B4-BE49-F238E27FC236}">
                    <a16:creationId xmlns:a16="http://schemas.microsoft.com/office/drawing/2014/main" id="{A8C1BFB6-6B79-0984-18D1-D71943C78B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71398" name="Rectangle 571397">
                  <a:extLst>
                    <a:ext uri="{FF2B5EF4-FFF2-40B4-BE49-F238E27FC236}">
                      <a16:creationId xmlns:a16="http://schemas.microsoft.com/office/drawing/2014/main" id="{52323FEE-FBE1-F821-19E0-4E6FB37A7F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1399" name="Rectangle 571398">
                  <a:extLst>
                    <a:ext uri="{FF2B5EF4-FFF2-40B4-BE49-F238E27FC236}">
                      <a16:creationId xmlns:a16="http://schemas.microsoft.com/office/drawing/2014/main" id="{28A5593A-BD57-4347-A776-DAF32FD821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5">
                <a:extLst>
                  <a:ext uri="{FF2B5EF4-FFF2-40B4-BE49-F238E27FC236}">
                    <a16:creationId xmlns:a16="http://schemas.microsoft.com/office/drawing/2014/main" id="{9518BF34-EA9F-87CC-7343-DFA9E41E6D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71392" name="Rectangle 16">
                  <a:extLst>
                    <a:ext uri="{FF2B5EF4-FFF2-40B4-BE49-F238E27FC236}">
                      <a16:creationId xmlns:a16="http://schemas.microsoft.com/office/drawing/2014/main" id="{7368D0F2-FE22-6975-69DB-107AD29BD5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71393" name="Rectangle 17">
                  <a:extLst>
                    <a:ext uri="{FF2B5EF4-FFF2-40B4-BE49-F238E27FC236}">
                      <a16:creationId xmlns:a16="http://schemas.microsoft.com/office/drawing/2014/main" id="{7BC9960D-E1D6-31DE-E853-55EED287DC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8">
                <a:extLst>
                  <a:ext uri="{FF2B5EF4-FFF2-40B4-BE49-F238E27FC236}">
                    <a16:creationId xmlns:a16="http://schemas.microsoft.com/office/drawing/2014/main" id="{74B99E90-DEF8-940E-8589-F73FD40551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>
                  <a:extLst>
                    <a:ext uri="{FF2B5EF4-FFF2-40B4-BE49-F238E27FC236}">
                      <a16:creationId xmlns:a16="http://schemas.microsoft.com/office/drawing/2014/main" id="{A94BD99C-D1BF-2C24-78D5-7F670C1AE5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20">
                  <a:extLst>
                    <a:ext uri="{FF2B5EF4-FFF2-40B4-BE49-F238E27FC236}">
                      <a16:creationId xmlns:a16="http://schemas.microsoft.com/office/drawing/2014/main" id="{26B488DF-CD26-4F85-09C2-81D8925351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3" name="Rectangle 19458">
              <a:extLst>
                <a:ext uri="{FF2B5EF4-FFF2-40B4-BE49-F238E27FC236}">
                  <a16:creationId xmlns:a16="http://schemas.microsoft.com/office/drawing/2014/main" id="{442A774A-B86F-246E-DD3C-E142A06EE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9A3B928A-1AC3-DA6B-A4A0-CE7D8ACD7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735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7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7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57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571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4" grpId="0"/>
      <p:bldP spid="571395" grpId="0"/>
      <p:bldP spid="571396" grpId="0"/>
      <p:bldP spid="57139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B9D401-F88E-3F2D-CE0C-0B32893F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2400" y="76200"/>
            <a:ext cx="7772400" cy="1143000"/>
          </a:xfrm>
        </p:spPr>
        <p:txBody>
          <a:bodyPr/>
          <a:lstStyle/>
          <a:p>
            <a:r>
              <a:rPr lang="en-US" sz="2800" dirty="0"/>
              <a:t>Natural Convection in Electronic Devices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5F220-77BA-DC27-7F95-5FB660934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2999"/>
            <a:ext cx="8610600" cy="5502275"/>
          </a:xfrm>
        </p:spPr>
        <p:txBody>
          <a:bodyPr/>
          <a:lstStyle/>
          <a:p>
            <a:r>
              <a:rPr lang="en-US" sz="2400" dirty="0"/>
              <a:t>Natural convection in vertical channels with asymmetric heating of this nature is found in communication equipment. </a:t>
            </a:r>
          </a:p>
          <a:p>
            <a:r>
              <a:rPr lang="en-US" sz="2400" dirty="0"/>
              <a:t>In such equipment, vertical circuit cards containing heat generating electronic devices are arrayed to form vertical channels and are cooled by free convection. </a:t>
            </a:r>
          </a:p>
          <a:p>
            <a:r>
              <a:rPr lang="en-US" sz="2400" dirty="0"/>
              <a:t>Natural or free convection occurs due to the change in density of the fluid caused by heating process. </a:t>
            </a:r>
          </a:p>
          <a:p>
            <a:r>
              <a:rPr lang="en-US" sz="2400" dirty="0"/>
              <a:t>In a gravity field, the fluid, which has a lower density, is lighter and therefore rises, creating a movement in the fluid which is called convection. </a:t>
            </a:r>
          </a:p>
          <a:p>
            <a:r>
              <a:rPr lang="en-US" sz="2400" dirty="0"/>
              <a:t>This movement permits the fluid to pick up heat and carry it away.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accent2"/>
                </a:solidFill>
              </a:rPr>
              <a:t>The natural convection is the common method used in electronics cooling. </a:t>
            </a:r>
          </a:p>
          <a:p>
            <a:r>
              <a:rPr lang="en-US" sz="2400" dirty="0"/>
              <a:t> A large class of equipment that lends itself to natural convection .</a:t>
            </a:r>
          </a:p>
        </p:txBody>
      </p:sp>
      <p:grpSp>
        <p:nvGrpSpPr>
          <p:cNvPr id="5" name="Group 46">
            <a:extLst>
              <a:ext uri="{FF2B5EF4-FFF2-40B4-BE49-F238E27FC236}">
                <a16:creationId xmlns:a16="http://schemas.microsoft.com/office/drawing/2014/main" id="{C38E83E3-E2CB-5D2F-9480-F6495274A0F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92E0C90E-6213-25A0-19F4-5402A3EF9F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27">
                <a:extLst>
                  <a:ext uri="{FF2B5EF4-FFF2-40B4-BE49-F238E27FC236}">
                    <a16:creationId xmlns:a16="http://schemas.microsoft.com/office/drawing/2014/main" id="{0C6EDB6F-8A05-47D7-F925-86E0724600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>
                  <a:extLst>
                    <a:ext uri="{FF2B5EF4-FFF2-40B4-BE49-F238E27FC236}">
                      <a16:creationId xmlns:a16="http://schemas.microsoft.com/office/drawing/2014/main" id="{09B83875-BAEE-B04B-AE92-1AF79D0A87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1">
                  <a:extLst>
                    <a:ext uri="{FF2B5EF4-FFF2-40B4-BE49-F238E27FC236}">
                      <a16:creationId xmlns:a16="http://schemas.microsoft.com/office/drawing/2014/main" id="{2BC7F366-66E2-D0F9-11B6-88F9485940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AA9DE639-364F-501C-D2BE-DAC74C0CF9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E68BC7A-E80C-55CF-C365-C83500258A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4D7FEE57-2B6F-079F-4100-2E468FC090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A7AB6F9C-8B5A-A60C-F946-5E99787312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6">
                  <a:extLst>
                    <a:ext uri="{FF2B5EF4-FFF2-40B4-BE49-F238E27FC236}">
                      <a16:creationId xmlns:a16="http://schemas.microsoft.com/office/drawing/2014/main" id="{7F5D7C1D-B2D3-8AE1-2C73-431FE8DDFE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7">
                  <a:extLst>
                    <a:ext uri="{FF2B5EF4-FFF2-40B4-BE49-F238E27FC236}">
                      <a16:creationId xmlns:a16="http://schemas.microsoft.com/office/drawing/2014/main" id="{DF0BE7C9-F29E-8305-9380-E067E138C5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8">
                <a:extLst>
                  <a:ext uri="{FF2B5EF4-FFF2-40B4-BE49-F238E27FC236}">
                    <a16:creationId xmlns:a16="http://schemas.microsoft.com/office/drawing/2014/main" id="{81F6176E-A33D-6FE9-06D8-504288874E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>
                  <a:extLst>
                    <a:ext uri="{FF2B5EF4-FFF2-40B4-BE49-F238E27FC236}">
                      <a16:creationId xmlns:a16="http://schemas.microsoft.com/office/drawing/2014/main" id="{96D6425D-B4B0-278E-4FB2-1ABC696402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20">
                  <a:extLst>
                    <a:ext uri="{FF2B5EF4-FFF2-40B4-BE49-F238E27FC236}">
                      <a16:creationId xmlns:a16="http://schemas.microsoft.com/office/drawing/2014/main" id="{4C837B11-B623-304C-BFEA-12844A908C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90ACE6F9-563E-FDDA-9E7E-2D3C5448B5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0872EEF5-244E-767C-5C55-8897C84B4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260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66700"/>
            <a:ext cx="6261918" cy="952609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Natural Convection HT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on A Flat Plate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596724"/>
            <a:ext cx="861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b="1" dirty="0">
                <a:solidFill>
                  <a:schemeClr val="accent2"/>
                </a:solidFill>
                <a:latin typeface="Curlz MT" panose="04040404050702020202" pitchFamily="82" charset="0"/>
              </a:rPr>
              <a:t> Cooling/Heating with Zero Operating Cost….</a:t>
            </a:r>
            <a:endParaRPr lang="en-US" altLang="en-US" sz="3600" b="1" dirty="0">
              <a:solidFill>
                <a:schemeClr val="accent2"/>
              </a:solidFill>
              <a:latin typeface="Curlz MT" panose="04040404050702020202" pitchFamily="8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14:cNvPr>
              <p14:cNvContentPartPr/>
              <p14:nvPr/>
            </p14:nvContentPartPr>
            <p14:xfrm>
              <a:off x="9762929" y="5516238"/>
              <a:ext cx="504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6809" y="5510118"/>
                <a:ext cx="1728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14:cNvPr>
              <p14:cNvContentPartPr/>
              <p14:nvPr/>
            </p14:nvContentPartPr>
            <p14:xfrm>
              <a:off x="789120" y="6432480"/>
              <a:ext cx="1944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760" y="6423120"/>
                <a:ext cx="381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14:cNvPr>
              <p14:cNvContentPartPr/>
              <p14:nvPr/>
            </p14:nvContentPartPr>
            <p14:xfrm>
              <a:off x="5703480" y="5613840"/>
              <a:ext cx="9720" cy="1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94120" y="5604480"/>
                <a:ext cx="28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14:cNvPr>
              <p14:cNvContentPartPr/>
              <p14:nvPr/>
            </p14:nvContentPartPr>
            <p14:xfrm>
              <a:off x="7272000" y="5348520"/>
              <a:ext cx="2880" cy="1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62640" y="5339160"/>
                <a:ext cx="21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14:cNvPr>
              <p14:cNvContentPartPr/>
              <p14:nvPr/>
            </p14:nvContentPartPr>
            <p14:xfrm>
              <a:off x="3250440" y="5295240"/>
              <a:ext cx="3877560" cy="27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41080" y="5285880"/>
                <a:ext cx="3896280" cy="2919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351C84D3-B2C7-12F6-01B9-2D227F5FA89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87570" y="3503438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A49E3C3-62BC-F33D-3A6A-8CE68401B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68" y="1309391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F11584A-679C-DFB2-2695-62EA3DF9F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9" y="1368017"/>
            <a:ext cx="7675233" cy="415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46">
            <a:extLst>
              <a:ext uri="{FF2B5EF4-FFF2-40B4-BE49-F238E27FC236}">
                <a16:creationId xmlns:a16="http://schemas.microsoft.com/office/drawing/2014/main" id="{5B976F52-A4A5-7C45-6151-2FE2726CF0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>
              <a:extLst>
                <a:ext uri="{FF2B5EF4-FFF2-40B4-BE49-F238E27FC236}">
                  <a16:creationId xmlns:a16="http://schemas.microsoft.com/office/drawing/2014/main" id="{3EF5CB5F-63D9-659F-1591-C144052907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27">
                <a:extLst>
                  <a:ext uri="{FF2B5EF4-FFF2-40B4-BE49-F238E27FC236}">
                    <a16:creationId xmlns:a16="http://schemas.microsoft.com/office/drawing/2014/main" id="{E1D10A35-E96E-8B90-5F30-8878897C84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>
                  <a:extLst>
                    <a:ext uri="{FF2B5EF4-FFF2-40B4-BE49-F238E27FC236}">
                      <a16:creationId xmlns:a16="http://schemas.microsoft.com/office/drawing/2014/main" id="{DFDE0E9F-F9BC-3CEC-228D-D15551AD2A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11">
                  <a:extLst>
                    <a:ext uri="{FF2B5EF4-FFF2-40B4-BE49-F238E27FC236}">
                      <a16:creationId xmlns:a16="http://schemas.microsoft.com/office/drawing/2014/main" id="{FFEA6413-1C32-DCE2-BAB5-6D0824FE33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" name="Group 12">
                <a:extLst>
                  <a:ext uri="{FF2B5EF4-FFF2-40B4-BE49-F238E27FC236}">
                    <a16:creationId xmlns:a16="http://schemas.microsoft.com/office/drawing/2014/main" id="{C7AE2BA7-5A19-E245-BB5E-82F270848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05747BB-7CA4-57DB-9D6A-13532FE8C7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72FD971-0C7A-93FC-69AF-5B49EA12DD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42F3599-18C6-A6BE-8F76-EC6AE5A687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16">
                  <a:extLst>
                    <a:ext uri="{FF2B5EF4-FFF2-40B4-BE49-F238E27FC236}">
                      <a16:creationId xmlns:a16="http://schemas.microsoft.com/office/drawing/2014/main" id="{9538559E-33ED-BB39-5618-390320CF7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7">
                  <a:extLst>
                    <a:ext uri="{FF2B5EF4-FFF2-40B4-BE49-F238E27FC236}">
                      <a16:creationId xmlns:a16="http://schemas.microsoft.com/office/drawing/2014/main" id="{FE0BD996-F317-5F66-D166-2EAA5B8385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8">
                <a:extLst>
                  <a:ext uri="{FF2B5EF4-FFF2-40B4-BE49-F238E27FC236}">
                    <a16:creationId xmlns:a16="http://schemas.microsoft.com/office/drawing/2014/main" id="{F2C03E19-C0A0-3EFE-3C27-1EB72B92C6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>
                  <a:extLst>
                    <a:ext uri="{FF2B5EF4-FFF2-40B4-BE49-F238E27FC236}">
                      <a16:creationId xmlns:a16="http://schemas.microsoft.com/office/drawing/2014/main" id="{C8899A14-C1F4-168A-5C4F-230D9B364A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20">
                  <a:extLst>
                    <a:ext uri="{FF2B5EF4-FFF2-40B4-BE49-F238E27FC236}">
                      <a16:creationId xmlns:a16="http://schemas.microsoft.com/office/drawing/2014/main" id="{E893F3C0-9624-B6C0-DB6A-C662DCE5B0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2" name="Rectangle 19458">
              <a:extLst>
                <a:ext uri="{FF2B5EF4-FFF2-40B4-BE49-F238E27FC236}">
                  <a16:creationId xmlns:a16="http://schemas.microsoft.com/office/drawing/2014/main" id="{C83D949E-B979-8D01-A8BC-F1E1DD03C0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21">
              <a:extLst>
                <a:ext uri="{FF2B5EF4-FFF2-40B4-BE49-F238E27FC236}">
                  <a16:creationId xmlns:a16="http://schemas.microsoft.com/office/drawing/2014/main" id="{3851C8AA-E121-431D-BED8-F2E3D30E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580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>
            <a:extLst>
              <a:ext uri="{FF2B5EF4-FFF2-40B4-BE49-F238E27FC236}">
                <a16:creationId xmlns:a16="http://schemas.microsoft.com/office/drawing/2014/main" id="{2027A513-5857-7299-9330-BC26A3051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6019800" cy="770763"/>
          </a:xfrm>
        </p:spPr>
        <p:txBody>
          <a:bodyPr/>
          <a:lstStyle/>
          <a:p>
            <a:r>
              <a:rPr lang="en-IN" sz="2800" dirty="0"/>
              <a:t>Natural Convection on Inclined Hot Flat Surface</a:t>
            </a:r>
            <a:endParaRPr lang="en-US" altLang="zh-CN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0695F2B-1CB2-A678-535D-A933F48B2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70" y="1291780"/>
            <a:ext cx="7782530" cy="5162795"/>
          </a:xfrm>
          <a:prstGeom prst="rect">
            <a:avLst/>
          </a:prstGeom>
        </p:spPr>
      </p:pic>
      <p:grpSp>
        <p:nvGrpSpPr>
          <p:cNvPr id="19" name="Group 46">
            <a:extLst>
              <a:ext uri="{FF2B5EF4-FFF2-40B4-BE49-F238E27FC236}">
                <a16:creationId xmlns:a16="http://schemas.microsoft.com/office/drawing/2014/main" id="{EA27707F-7F24-8429-4F06-DE38376DA7A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A8E74223-DA18-B5C2-7285-AA3333CFAF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7">
                <a:extLst>
                  <a:ext uri="{FF2B5EF4-FFF2-40B4-BE49-F238E27FC236}">
                    <a16:creationId xmlns:a16="http://schemas.microsoft.com/office/drawing/2014/main" id="{BBADE9E5-426A-3E21-E561-B86A76083C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>
                  <a:extLst>
                    <a:ext uri="{FF2B5EF4-FFF2-40B4-BE49-F238E27FC236}">
                      <a16:creationId xmlns:a16="http://schemas.microsoft.com/office/drawing/2014/main" id="{DBADF98A-422A-F3E3-CBD3-069EF8EE2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>
                  <a:extLst>
                    <a:ext uri="{FF2B5EF4-FFF2-40B4-BE49-F238E27FC236}">
                      <a16:creationId xmlns:a16="http://schemas.microsoft.com/office/drawing/2014/main" id="{4932734F-0716-E866-FA74-BF91889F14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>
                <a:extLst>
                  <a:ext uri="{FF2B5EF4-FFF2-40B4-BE49-F238E27FC236}">
                    <a16:creationId xmlns:a16="http://schemas.microsoft.com/office/drawing/2014/main" id="{868A2155-B4A4-CD0A-65CE-59BF2FCA94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488949F3-7AFE-DDE4-F0BF-95B8BF52DC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89A6F14-C298-AE80-591A-0C25F475A5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5">
                <a:extLst>
                  <a:ext uri="{FF2B5EF4-FFF2-40B4-BE49-F238E27FC236}">
                    <a16:creationId xmlns:a16="http://schemas.microsoft.com/office/drawing/2014/main" id="{A8BD5635-F59F-3A73-52E8-85157D5D34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16">
                  <a:extLst>
                    <a:ext uri="{FF2B5EF4-FFF2-40B4-BE49-F238E27FC236}">
                      <a16:creationId xmlns:a16="http://schemas.microsoft.com/office/drawing/2014/main" id="{88815DC7-4171-CDCE-6A1B-E9E3FB5BB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17">
                  <a:extLst>
                    <a:ext uri="{FF2B5EF4-FFF2-40B4-BE49-F238E27FC236}">
                      <a16:creationId xmlns:a16="http://schemas.microsoft.com/office/drawing/2014/main" id="{2C9B8273-AD76-DA1C-1AF4-155662749C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8">
                <a:extLst>
                  <a:ext uri="{FF2B5EF4-FFF2-40B4-BE49-F238E27FC236}">
                    <a16:creationId xmlns:a16="http://schemas.microsoft.com/office/drawing/2014/main" id="{4FBEA93A-78AF-C268-7AA7-AEE77C82EF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>
                  <a:extLst>
                    <a:ext uri="{FF2B5EF4-FFF2-40B4-BE49-F238E27FC236}">
                      <a16:creationId xmlns:a16="http://schemas.microsoft.com/office/drawing/2014/main" id="{1BC8E603-3C60-7F9A-340B-4475E71ADA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0">
                  <a:extLst>
                    <a:ext uri="{FF2B5EF4-FFF2-40B4-BE49-F238E27FC236}">
                      <a16:creationId xmlns:a16="http://schemas.microsoft.com/office/drawing/2014/main" id="{E2911AC3-DB43-DE1D-CCF6-A81F2BA741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>
              <a:extLst>
                <a:ext uri="{FF2B5EF4-FFF2-40B4-BE49-F238E27FC236}">
                  <a16:creationId xmlns:a16="http://schemas.microsoft.com/office/drawing/2014/main" id="{EF561A60-DC53-38D3-0249-6889195ED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C993A313-16D1-2381-39EA-7228A305B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B59EFF37-6FE9-5B9A-1453-E132AEDBCB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7772400" cy="4572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accent2"/>
                </a:solidFill>
                <a:ea typeface="SimSun" panose="02010600030101010101" pitchFamily="2" charset="-122"/>
              </a:rPr>
              <a:t>Natural Convection from Horizontal Plate</a:t>
            </a:r>
            <a:endParaRPr lang="en-US" altLang="en-US" sz="2800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p:sp>
        <p:nvSpPr>
          <p:cNvPr id="619525" name="Text Box 5">
            <a:extLst>
              <a:ext uri="{FF2B5EF4-FFF2-40B4-BE49-F238E27FC236}">
                <a16:creationId xmlns:a16="http://schemas.microsoft.com/office/drawing/2014/main" id="{2E3B6CE7-6F25-8BAF-3127-6570B00A1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295400"/>
            <a:ext cx="3886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i="1" dirty="0">
                <a:solidFill>
                  <a:srgbClr val="FF0000"/>
                </a:solidFill>
                <a:ea typeface="SimSun" panose="02010600030101010101" pitchFamily="2" charset="-122"/>
              </a:rPr>
              <a:t>Hot Plate  (Ts &gt; T</a:t>
            </a:r>
            <a:r>
              <a:rPr lang="en-US" altLang="zh-CN" sz="2800" i="1" baseline="-10000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</a:t>
            </a:r>
            <a:r>
              <a:rPr lang="en-US" altLang="zh-CN" sz="2800" i="1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)</a:t>
            </a:r>
          </a:p>
        </p:txBody>
      </p:sp>
      <p:pic>
        <p:nvPicPr>
          <p:cNvPr id="619527" name="Picture 7">
            <a:extLst>
              <a:ext uri="{FF2B5EF4-FFF2-40B4-BE49-F238E27FC236}">
                <a16:creationId xmlns:a16="http://schemas.microsoft.com/office/drawing/2014/main" id="{45458A53-16D6-C2BB-3141-16148B4E2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7620000" cy="22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46">
            <a:extLst>
              <a:ext uri="{FF2B5EF4-FFF2-40B4-BE49-F238E27FC236}">
                <a16:creationId xmlns:a16="http://schemas.microsoft.com/office/drawing/2014/main" id="{169E0E9A-57C0-5C7A-C421-011C8D71B2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0B6FB309-5607-96F1-480E-91A6FE7E30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7">
                <a:extLst>
                  <a:ext uri="{FF2B5EF4-FFF2-40B4-BE49-F238E27FC236}">
                    <a16:creationId xmlns:a16="http://schemas.microsoft.com/office/drawing/2014/main" id="{FD735CF6-C03D-269A-0A86-8F400B688D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>
                  <a:extLst>
                    <a:ext uri="{FF2B5EF4-FFF2-40B4-BE49-F238E27FC236}">
                      <a16:creationId xmlns:a16="http://schemas.microsoft.com/office/drawing/2014/main" id="{817A5E12-5A6B-AFDF-667D-BD33B4FC67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>
                  <a:extLst>
                    <a:ext uri="{FF2B5EF4-FFF2-40B4-BE49-F238E27FC236}">
                      <a16:creationId xmlns:a16="http://schemas.microsoft.com/office/drawing/2014/main" id="{8329DAFF-DF9B-9C70-EB7C-84AF59D376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>
                <a:extLst>
                  <a:ext uri="{FF2B5EF4-FFF2-40B4-BE49-F238E27FC236}">
                    <a16:creationId xmlns:a16="http://schemas.microsoft.com/office/drawing/2014/main" id="{C5D21714-8644-32EF-75C8-7EFBC4E43B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252CD5FE-7C0D-229B-F6FE-1BBA4C14DD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D01C43B-A85C-4BD1-66CF-C7CE62B368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5">
                <a:extLst>
                  <a:ext uri="{FF2B5EF4-FFF2-40B4-BE49-F238E27FC236}">
                    <a16:creationId xmlns:a16="http://schemas.microsoft.com/office/drawing/2014/main" id="{3BDF527D-3DB1-BC36-B03C-923165A2CC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16">
                  <a:extLst>
                    <a:ext uri="{FF2B5EF4-FFF2-40B4-BE49-F238E27FC236}">
                      <a16:creationId xmlns:a16="http://schemas.microsoft.com/office/drawing/2014/main" id="{C1F0756D-45C6-EF48-73E5-1164759080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7">
                  <a:extLst>
                    <a:ext uri="{FF2B5EF4-FFF2-40B4-BE49-F238E27FC236}">
                      <a16:creationId xmlns:a16="http://schemas.microsoft.com/office/drawing/2014/main" id="{F02E9BBF-8984-D9F8-E712-AFDE1115C2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8">
                <a:extLst>
                  <a:ext uri="{FF2B5EF4-FFF2-40B4-BE49-F238E27FC236}">
                    <a16:creationId xmlns:a16="http://schemas.microsoft.com/office/drawing/2014/main" id="{DA0E7F44-F86F-0ED5-9268-C3C3C32D1F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>
                  <a:extLst>
                    <a:ext uri="{FF2B5EF4-FFF2-40B4-BE49-F238E27FC236}">
                      <a16:creationId xmlns:a16="http://schemas.microsoft.com/office/drawing/2014/main" id="{E9F21864-B820-DBB5-3CAC-F4821173D0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0">
                  <a:extLst>
                    <a:ext uri="{FF2B5EF4-FFF2-40B4-BE49-F238E27FC236}">
                      <a16:creationId xmlns:a16="http://schemas.microsoft.com/office/drawing/2014/main" id="{03782D6D-0428-6334-E94C-4B4C765CF3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>
              <a:extLst>
                <a:ext uri="{FF2B5EF4-FFF2-40B4-BE49-F238E27FC236}">
                  <a16:creationId xmlns:a16="http://schemas.microsoft.com/office/drawing/2014/main" id="{A60E6984-C807-E4A4-423E-79435DCC85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B673DAE-7A1A-DBF6-D657-AC00A27A2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95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9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5241</TotalTime>
  <Words>722</Words>
  <Application>Microsoft Office PowerPoint</Application>
  <PresentationFormat>On-screen Show (4:3)</PresentationFormat>
  <Paragraphs>89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SimSun</vt:lpstr>
      <vt:lpstr>Calibri</vt:lpstr>
      <vt:lpstr>Cambria Math</vt:lpstr>
      <vt:lpstr>CommercialScript BT</vt:lpstr>
      <vt:lpstr>Curlz MT</vt:lpstr>
      <vt:lpstr>Tempus Sans ITC</vt:lpstr>
      <vt:lpstr>Times New Roman</vt:lpstr>
      <vt:lpstr>Times-Bold</vt:lpstr>
      <vt:lpstr>Viner Hand ITC</vt:lpstr>
      <vt:lpstr>Blank Presentation</vt:lpstr>
      <vt:lpstr>Equation</vt:lpstr>
      <vt:lpstr>Thermal Management thru Natural Convection Cooling </vt:lpstr>
      <vt:lpstr>Options for Removal of Heat from Electronic System</vt:lpstr>
      <vt:lpstr>Natural Philosophy by Newton</vt:lpstr>
      <vt:lpstr>Another Newton’s Experience</vt:lpstr>
      <vt:lpstr>Further Experimentation of Experience</vt:lpstr>
      <vt:lpstr>A Natural Engineering for the Existence, Growth and Performance of Energetic Systems.</vt:lpstr>
      <vt:lpstr>Why I Am Different ?</vt:lpstr>
      <vt:lpstr>Geometrical Variations of Elephants</vt:lpstr>
      <vt:lpstr>PowerPoint Presentation</vt:lpstr>
      <vt:lpstr>An Exotic &amp; Artificial Device…… </vt:lpstr>
      <vt:lpstr>The Pentium 4 Processor</vt:lpstr>
      <vt:lpstr>Basic Location on A Mother Board</vt:lpstr>
      <vt:lpstr>Reliable and Guaranteed Location in A Desktop</vt:lpstr>
      <vt:lpstr>From Newton (1701) to Fourier (1807)</vt:lpstr>
      <vt:lpstr>Who will open This Gordian Know</vt:lpstr>
      <vt:lpstr>How to Create a Convection Heat Transfer Coefficient</vt:lpstr>
      <vt:lpstr>Newton’s Cooling of PCBs</vt:lpstr>
      <vt:lpstr>Analysis of Heat Transfer in Equilibrium Layer</vt:lpstr>
      <vt:lpstr>Estimation of Heat Transfer Coefficient</vt:lpstr>
      <vt:lpstr>In search of A Dimensionless Parameter for Convection </vt:lpstr>
      <vt:lpstr>Natural Convection in Electronic Devices </vt:lpstr>
      <vt:lpstr> Natural Convection HT on A Flat Plate  </vt:lpstr>
      <vt:lpstr>Natural Convection on Inclined Hot Flat Surface</vt:lpstr>
      <vt:lpstr>Natural Convection from Horizontal 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399</cp:revision>
  <cp:lastPrinted>2002-07-26T02:11:33Z</cp:lastPrinted>
  <dcterms:created xsi:type="dcterms:W3CDTF">2002-07-26T01:39:54Z</dcterms:created>
  <dcterms:modified xsi:type="dcterms:W3CDTF">2026-09-06T01:44:33Z</dcterms:modified>
</cp:coreProperties>
</file>