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hp" ContentType="image/pn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8"/>
  </p:notesMasterIdLst>
  <p:sldIdLst>
    <p:sldId id="1345" r:id="rId2"/>
    <p:sldId id="1516" r:id="rId3"/>
    <p:sldId id="1530" r:id="rId4"/>
    <p:sldId id="1542" r:id="rId5"/>
    <p:sldId id="1546" r:id="rId6"/>
    <p:sldId id="1547" r:id="rId7"/>
    <p:sldId id="1543" r:id="rId8"/>
    <p:sldId id="732" r:id="rId9"/>
    <p:sldId id="741" r:id="rId10"/>
    <p:sldId id="1544" r:id="rId11"/>
    <p:sldId id="1545" r:id="rId12"/>
    <p:sldId id="1532" r:id="rId13"/>
    <p:sldId id="1548" r:id="rId14"/>
    <p:sldId id="1533" r:id="rId15"/>
    <p:sldId id="1534" r:id="rId16"/>
    <p:sldId id="1549" r:id="rId17"/>
    <p:sldId id="1550" r:id="rId18"/>
    <p:sldId id="1552" r:id="rId19"/>
    <p:sldId id="1556" r:id="rId20"/>
    <p:sldId id="1554" r:id="rId21"/>
    <p:sldId id="1555" r:id="rId22"/>
    <p:sldId id="1492" r:id="rId23"/>
    <p:sldId id="1521" r:id="rId24"/>
    <p:sldId id="1384" r:id="rId25"/>
    <p:sldId id="1385" r:id="rId26"/>
    <p:sldId id="1134" r:id="rId27"/>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0099"/>
    <a:srgbClr val="FF6600"/>
    <a:srgbClr val="99CCFF"/>
    <a:srgbClr val="777777"/>
    <a:srgbClr val="76863A"/>
    <a:srgbClr val="FF0066"/>
    <a:srgbClr val="FF9900"/>
    <a:srgbClr val="FFCC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4" autoAdjust="0"/>
    <p:restoredTop sz="82482" autoAdjust="0"/>
  </p:normalViewPr>
  <p:slideViewPr>
    <p:cSldViewPr>
      <p:cViewPr varScale="1">
        <p:scale>
          <a:sx n="61" d="100"/>
          <a:sy n="61" d="100"/>
        </p:scale>
        <p:origin x="1432" y="52"/>
      </p:cViewPr>
      <p:guideLst>
        <p:guide orient="horz" pos="2160"/>
        <p:guide pos="2880"/>
      </p:guideLst>
    </p:cSldViewPr>
  </p:slideViewPr>
  <p:outlineViewPr>
    <p:cViewPr>
      <p:scale>
        <a:sx n="33" d="100"/>
        <a:sy n="33" d="100"/>
      </p:scale>
      <p:origin x="0" y="-1676"/>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3-04-05T03:28:52.082"/>
    </inkml:context>
    <inkml:brush xml:id="br0">
      <inkml:brushProperty name="width" value="0.05292" units="cm"/>
      <inkml:brushProperty name="height" value="0.05292" units="cm"/>
      <inkml:brushProperty name="color" value="#FF0000"/>
    </inkml:brush>
  </inkml:definitions>
  <inkml:trace contextRef="#ctx0" brushRef="#br0">5664 15618 1796 0,'0'0'40'0,"-6"6"8"0,0-4 1 0,6-2 1 15,-6 3-40-15,0 2-10 0,6-5 0 0,0 0 0 0,-6 3 12 0,6-3 0 16,0 0 0-16,0 0 0 0,0 0-12 0,-6 3 0 16,6-3 0-16,0 0 0 0,0 0 0 0,0 0 0 15,-6 2 0-15,6-2 0 16,-6 5-115-16,0-2-18 0,6-3-4 0,-15-5-1 0</inkml:trace>
</inkml:ink>
</file>

<file path=ppt/ink/ink3.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119.05797" units="1/cm"/>
          <inkml:channelProperty channel="Y" name="resolution" value="69.67742" units="1/cm"/>
          <inkml:channelProperty channel="T" name="resolution" value="1" units="1/dev"/>
        </inkml:channelProperties>
      </inkml:inkSource>
      <inkml:timestamp xml:id="ts0" timeString="2024-01-08T05:31:32.123"/>
    </inkml:context>
    <inkml:brush xml:id="br0">
      <inkml:brushProperty name="width" value="0.05292" units="cm"/>
      <inkml:brushProperty name="height" value="0.05292" units="cm"/>
      <inkml:brushProperty name="color" value="#FF0000"/>
    </inkml:brush>
  </inkml:definitions>
  <inkml:trace contextRef="#ctx0" brushRef="#br0">9625 15230 0</inkml:trace>
  <inkml:trace contextRef="#ctx0" brushRef="#br0" timeOffset="2151.82">17984 17165 0</inkml:trace>
  <inkml:trace contextRef="#ctx0" brushRef="#br0" timeOffset="4182.39">8236 7987 0</inkml:trace>
  <inkml:trace contextRef="#ctx0" brushRef="#br0" timeOffset="11422.55">8856 1414 0</inkml:trace>
</inkml:ink>
</file>

<file path=ppt/ink/ink4.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119.05797" units="1/cm"/>
          <inkml:channelProperty channel="Y" name="resolution" value="69.67742" units="1/cm"/>
          <inkml:channelProperty channel="T" name="resolution" value="1" units="1/dev"/>
        </inkml:channelProperties>
      </inkml:inkSource>
      <inkml:timestamp xml:id="ts0" timeString="2024-01-10T05:30:59.632"/>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1" timeString="2024-01-10T05:31:09.734"/>
    </inkml:context>
  </inkml:definitions>
  <inkml:trace contextRef="#ctx0" brushRef="#br0">8930 19025 0</inkml:trace>
  <inkml:trace contextRef="#ctx1" brushRef="#br0">19329 15587 134 0,'4'-22'69'0,"-3"4"-16"16,-2 6-53-16,1 12-19 15,0 0-22-15,0 0-30 0,17 12-2 16,-17-12 22-16,15 19 51 16</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9.49275" units="1/cm"/>
          <inkml:channelProperty channel="Y" name="resolution" value="49.54839" units="1/cm"/>
          <inkml:channelProperty channel="T" name="resolution" value="1" units="1/dev"/>
        </inkml:channelProperties>
      </inkml:inkSource>
      <inkml:timestamp xml:id="ts0" timeString="2024-01-11T06:27:05.139"/>
    </inkml:context>
    <inkml:brush xml:id="br0">
      <inkml:brushProperty name="width" value="0.05292" units="cm"/>
      <inkml:brushProperty name="height" value="0.05292" units="cm"/>
      <inkml:brushProperty name="color" value="#FF0000"/>
    </inkml:brush>
  </inkml:definitions>
  <inkml:trace contextRef="#ctx0" brushRef="#br0">20340 12923 0,'25'0'47</inkml:trace>
</inkml:ink>
</file>

<file path=ppt/ink/ink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7T05:32:16.428"/>
    </inkml:context>
    <inkml:brush xml:id="br0">
      <inkml:brushProperty name="width" value="0.05292" units="cm"/>
      <inkml:brushProperty name="height" value="0.05292" units="cm"/>
      <inkml:brushProperty name="color" value="#FF0000"/>
    </inkml:brush>
  </inkml:definitions>
  <inkml:trace contextRef="#ctx0" brushRef="#br0">20619 14816 517 0,'9'-16'132'0,"-9"16"-6"0,0 0-142 16,0 0-14-16,13 20-67 16,-6-7-31-16,4 10-2 15,-5-3-3-15,-3 0 4 16,-4-3 18-16</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8T06:33:51.069"/>
    </inkml:context>
    <inkml:brush xml:id="br0">
      <inkml:brushProperty name="width" value="0.05292" units="cm"/>
      <inkml:brushProperty name="height" value="0.05292" units="cm"/>
      <inkml:brushProperty name="color" value="#FF0000"/>
    </inkml:brush>
  </inkml:definitions>
  <inkml:trace contextRef="#ctx0" brushRef="#br0">7822 15361 123 0,'-9'-19'49'0,"1"3"-11"0,2 3-49 16,6 13-19-16,-10-11-8 31,10 11-7-31,0 0-3 0,0 0 11 0</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4T05:29:05.862"/>
    </inkml:context>
    <inkml:brush xml:id="br0">
      <inkml:brushProperty name="width" value="0.05292" units="cm"/>
      <inkml:brushProperty name="height" value="0.05292" units="cm"/>
      <inkml:brushProperty name="color" value="#FF0000"/>
    </inkml:brush>
  </inkml:definitions>
  <inkml:trace contextRef="#ctx0" brushRef="#br0">21165 15088 132 0,'-2'-13'98'0,"2"13"2"0,0 0-37 15,-5-17-12-15,5 17-13 16,0 0-9-16,0 0-4 15,-1-14-10-15,1 14-5 16,0 0-8-16,0 0-8 16,0 0-11-16,0 0-20 15,0 0-64-15,0 0-7 16,13 6 1-16,-13-6 0 16,0 0 28-16</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31T05:29:40.954"/>
    </inkml:context>
    <inkml:brush xml:id="br0">
      <inkml:brushProperty name="width" value="0.05292" units="cm"/>
      <inkml:brushProperty name="height" value="0.05292" units="cm"/>
      <inkml:brushProperty name="color" value="#FF0000"/>
    </inkml:brush>
  </inkml:definitions>
  <inkml:trace contextRef="#ctx0" brushRef="#br0">7906 14882 248 0,'0'0'93'15,"1"-11"5"-15,-1 11-57 16,0 0-8-16,0 0-8 15,0 0-21-15,0 0-35 16,0 0-54-16,0 0-7 16,0 0-9-16,-1 11-2 15,1-11 0-15</inkml:trace>
</inkml:ink>
</file>

<file path=ppt/ink/ink1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9-01T06:41:01.437"/>
    </inkml:context>
    <inkml:brush xml:id="br0">
      <inkml:brushProperty name="width" value="0.05292" units="cm"/>
      <inkml:brushProperty name="height" value="0.05292" units="cm"/>
      <inkml:brushProperty name="color" value="#FF0000"/>
    </inkml:brush>
  </inkml:definitions>
  <inkml:trace contextRef="#ctx0" brushRef="#br0">8541 13957 1137 0,'1'-6'85'0,"0"3"-72"0,1-1 1 0,-2 4-9 0,0 0 25 0,0 0-26 0,0-1 21 0,0 0-13 0,5-15 26 0,-4 13-13 0,2-3-18 0,-3 5 11 0,0 1-3 16,0 0-3-16,0 0 1 0,0 0-3 0,0 0-4 0,0 0 0 0,0 0-1 0,0 0 1 16,0 0 2-16,0 0-2 0,0 0 6 0,0 0-6 15,0 0-1-15,0 0-4 0,0 0-1 0,0-1 0 0,0 0 1 16,0 1-1-16,0 0 4 0,0 0-3 0,0 0 10 15,0 0-10-15,0 0-1 16,0 0-2-16,0 0 13 0,1 0-9 0,0 1 10 0,0-1-11 0,0 0 5 0,0 1-3 16,1 0-7-16,11 10 4 0,-12-5 3 0,2-2-2 15,-2 5 11-15,-1-5-11 0,1 1-2 0,1-2 3 16,-1 4-2-16,2 2 4 0,-3 4 3 0,0 2-6 16,-4 0 4-16,2 3-4 0,0 0 10 0,-4 2-10 15,1 2-1-15,-1 1 0 0,-2 1 9 0,0 1-8 0,-2-1 8 16,-1-1-7-16,1 1 14 0,-2 0-16 15,0-1 0-15,3 4-3 0,-3-3 13 0,3 1-10 0,0-2 8 16,5-4-11-16,0 1-14 0,1-4-34 0,3-3-41 16,1-4 4-16,1-4-106 0,4-3-162 0</inkml:trace>
  <inkml:trace contextRef="#ctx0" brushRef="#br0" timeOffset="1250.02">8324 13553 104 0,'16'-10'16'0,"-7"0"7"0,-6-2 16 0,2 3-9 0,-5-2 15 0,1 6-5 16,5 1-18-16,-3 1 12 0,-3 2-5 0,-1-5 1 15,3 3 16-15,-2-2-11 0,2 0 6 0,0 2 2 0,-4-5-8 0,-3 1 10 16,1 3 5-16,4-1-13 16,-7 1 8-16,11 1-12 0,-9-3-11 0,5 6 4 0,-9-4-15 15,-3-1 14-15,2 1-2 0,0-1-14 0,5 2 12 16,-3 2-14-16,3-2 1 0,-7 0 3 0,-2 1-5 15,-1 1 6-15,0-3-5 0,3 0 1 0,-3 1 3 16,-1-4-4-16,-1 7-11 0,1 0 18 0,-1-3-15 16,0 4 17-16,-4-4-9 0,0 1-7 0,-1 2 12 0,0-2-11 0,-5 0 15 0,3 1-13 15,-5-2 0-15,-3 0-3 0,6 3 9 16,-11-6-5-16,13 6 7 16,-5 1-6-16,-3-1 8 0,4 3-8 0,-7-3-3 0,1 0 1 0,1 2 13 15,1 2-13-15,-4-2 10 0,8 2-12 0,-5 1-1 0,-2 0 13 16,3 1-13-16,-3-1 13 0,1 2-5 0,4-3-5 15,3 4 11-15,2 2-11 16,6-4 1-16,-2 4 7 0,3-4-10 0,-2-4 12 16,1 8 8-16,1-1-11 0,-2 3 9 0,3 3-13 15,1-2-6-15,0-3 13 0,0 1-5 0,2 0 9 0,-4-2-4 16,6 3 0-16,1 0 0 0,2 2 0 0,2 0-6 0,-3-1-2 16,-1 0-8-16,2 0 5 0,5 2 6 0,-3 1-8 15,1 2 10-15,-2-1-11 0,-2 0-2 0,2-3 7 16,1 2-4-16,0 0 5 0,7-4-2 15,-4 4 1-15,-2-5 0 0,6 4 0 0,-11 2 1 0,3-2-1 0,10 6 9 16,-4-5-5-16,2-1 8 0,4 2-9 16,-2 2 0-16,0 4-3 0,9-2-4 0,-4 3 11 0,2-4-4 15,5-2 8-15,-6 4-3 0,2 1-8 16,-2-2 6-16,5 3-5 0,-8 0 12 0,9-2-19 16,5 0 1-16,-10-3-7 0,12 3 15 0,-3-1-5 0,-3 2 5 15,10-1-6-15,-7 1 4 0,2 2-5 16,1-2 3-16,-1 1-3 0,3 2 2 0,1-2 1 15,4 0-3-15,-1-1 2 0,5-3-6 0,-3 2 16 16,8-1-8-16,-1-4 11 0,4 0-6 0,7-1-8 16,-5 1 9-16,4-2-10 0,-1-3 11 0,3-1 0 15,3-1 1-15,4-5-3 0,1 1-7 0,2-3-1 16,-4-1 4-16,2-2-5 0,-3-1-3 0,1-2 19 0,3-3-7 16,-2 0 14-16,3-2-8 0,-2-1-12 0,-3-2 3 15,-3 2-5-15,-2-4 2 0,-9 1 9 0,-2-1-5 16,0-3 8-16,0 0-5 0,-6-3-2 0,-2-2 2 15,-9-4-1-15,-6 0-1 0,10-4 11 0,-9-5-6 16,2-1 7-16,-1-4-13 0,-7-2 7 0,0 1-3 0,-6-4 4 16,-4-1-5-16,-6-7-6 0,-4 0 1 0,1-3-1 15,-5 2 8-15,-5 1-5 0,1 3 6 0,-4 4-6 16,-1 4-1-16,-1 3 6 0,-8 1-6 0,-4 0 7 16,4 1-13-16,-3 3-1 0,-1 1-3 0,-3 2 2 15,-7 3 1-15,-9 2-10 0,1 3 4 0,1 8-5 16,4 0 11-16,1 7-3 0,0-2-4 0,-5 2 2 15,-5 7-1-15,5 3-2 0,-2 1 3 0,0 6-5 16,6 2-6-16,1 4-89 0,4 5-45 0,8 3-17 0,-1 2-136 16,9-1-152-16</inkml:trace>
  <inkml:trace contextRef="#ctx0" brushRef="#br0" timeOffset="2801.33">7979 13350 651 0,'-14'-14'89'0,"4"3"243"0,1 3-291 0,1 3-18 0,4 0-2 0,-6 1-3 0,2 3-6 0,2-1-8 16,1-1-4-16,6 1 2 0,2-2 15 0,-2 1-1 0,2-1 5 15,-2 1-6-15,5 0-2 0,0-2-11 0,2 2-3 16,0-2-2-16,-2 0 5 0,3 1-1 0,4-2 8 15,-7 0-9-15,5 0 6 0,-6-2-1 0,2 0-1 16,0-2 0-16,-3-2 10 0,1-3-12 0,0-1 9 16,3-1-12-16,1-1-4 0,-2-1 20 0,-1-3-6 0,1-1 13 15,0 4-3-15,1-6 3 0,0 6-1 0,2-1-2 16,-1 0-19-16,2 3 13 16,-2-5-7-16,3-2 10 0,0 0 2 0,1-1-7 0,1 0 0 0,1 0-3 0,0 1-15 15,2-3 14-15,3 0-4 16,-3 1 9-16,6 0-6 0,7 5-1 0,-4-4 2 15,9 3-4-15,-1 0-16 0,0 0 14 0,4 5-6 16,-3-2 11-16,-1 3 2 0,1-1-9 0,0 2 2 0,2 2-5 0,-1-2-5 16,6 3 12-16,-2-1-6 0,2 0 10 15,5 1-5-15,-4-2-2 0,1 1 2 0,-1 1-2 16,2 0-3-16,6-1 8 0,3-1-8 0,8 0 7 0,0 2 0 16,-3-1-4-16,1 3 3 0,-2-1-6 0,1 0-4 15,1 6 7-15,-1-5-3 0,-2 3 5 0,1 0-1 0,1-3-1 16,-2 4 4-16,-3 1-4 15,4-3-9-15,0 4 10 0,0 3-5 0,8-3 7 16,-6 3 4-16,4-3-11 0,-6-3 7 0,0 1-8 0,5 4-1 0,-4-3 7 0,0-3 0 16,-1 6 5-16,-4-6-2 0,2 4-1 15,0 3-5-15,-2-5 2 16,4 1-19-16,1 1 24 0,4-1-12 0,-2 2 15 0,-2 2-4 0,-2-1-3 16,5 2 6-16,-8 0-6 0,7-2 5 0,-3 0-4 0,-4 4-3 0,1-3 0 15,-1 1 1-15,-3-1 2 16,-2-1 0-16,-3 6 1 0,3 1 6 0,4-2-13 0,0-1 8 15,4-1-10-15,-7 3 4 0,-2-1 3 16,-1 2 0-16,3 1 2 0,-2-4-5 0,1 8 6 16,0-4-6-16,0-2 7 0,-5-2 3 0,5 3-7 15,-7 1 7-15,0 3-8 0,-1 2 3 0,2-3 1 0,1 2-7 16,-1-4 3-16,5 1-2 0,5 1 3 16,-5-2 5-16,6 3-3 0,-9 1-9 0,1 0 10 0,-1 1-4 0,1 1 8 15,-9-3-8-15,4 0 2 0,1 0-1 0,-3 0 2 16,9 2-7-16,-8-2 5 0,-2 2-5 15,-2-1 5-15,-2 0 6 0,5 1-3 0,-4 1 7 0,2-1-8 0,2-1-7 16,-1 0 11-16,3 0-6 0,-1-2 10 16,2 1-4-16,-7 1-3 0,-1-3 9 0,-3 0-8 15,-1 3-2-15,0-1 8 0,2 0-4 0,0 3 6 16,-3-1-8-16,-7-5 0 0,2 2-3 0,-6 1 3 16,11 4-9-16,2-4 12 0,-4 8-8 0,5-6 10 0,-5-3-7 15,-4 7 0-15,2-11 1 0,-2 3-2 16,1 4-6-16,-3-2 5 0,-1 2 0 0,2-1 4 15,6-2-5-15,-6 0 5 0,-3 1-4 0,-3-1 4 0,-8 2-11 16,5-2 11-16,4-1-2 0,-3-1 7 16,10-2-4-16,-8 2-2 0,3-2-1 0,-2 0 1 15,-8 1-1-15,3-3-1 0,-2 3 4 0,4-2-3 0,-3 0-2 16,2 0 2-16,-4-1-2 0,-1 0 4 0,0 0 4 0,1-1-9 16,-1 1 0-16,0 0-2 0,1-1 8 0,-1 1-2 15,0-1 3-15,2 0-2 0,-2-1 8 0,-2 1-17 16,0-1 10-16,-3 0-10 0,4 1 11 0,-4-1-6 15,3-1 3-15,3 0-3 0,-7 0 8 16,-2 1-6-16,1 0 0 0,-1 0 0 0,1 0 2 0,13-7-1 16,-9 5 3-16,-5 2-2 0,0 0 2 0,0 0-8 15,9-4 0-15,-1 3-2 0,-3-1 2 0,1 2 2 16,-4 0 1-16,6-1 1 0,0 0 4 0,-4 0-12 16,4-1 5-16,-5 1-7 0,-3 0 11 0,0 1-2 15,0 0 1-15,1 0-3 0,0 0 0 0,2 0 0 16,-2 0 2-16,-1 0-2 0,1 0-5 0,0 0 5 15,0 0-2-15,25 3 3 0,-22-2-7 0,0 0 6 16,-4 1 0-16,0-1 3 0,0 1-3 0,3-1-3 0,-5 2-1 16,-4-1 0-16,6 1-7 0,-3 0 17 0,3-3-10 15,3 3 11-15,-1-3-5 0,4 2-5 0,-6-1 7 16,0-1-6-16,0 0 7 0,0 0-2 0,0 1 4 16,0 0-4-16,-7 7-4 0,7-8 1 0,0 0-8 0,-8 1 8 15,8-1 3-15,-1-1-2 0,4 1 3 0,-9 0-4 16,7 2 6-16,-3-1-8 0,1 1 2 0,2-2-3 15,0 0 3-15,0 0 3 0,1 0-2 0,-2 0 3 16,0 0-3-16,0 0-1 0,0 0 1 0,1 0-1 16,-1 0-4-16,0 0 7 0,0 0-5 0,0 0 6 15,0 0-6-15,0 0 2 0,0 1 0 0,0 0 1 0,0 0-1 16,0 0-3-16,0-1 0 0,-6 8 1 16,6-8 6-16,0 0-2 0,0 0 3 0,0 0-3 15,0 0 6-15,0 0-12 0,0 0 3 0,2 2-6 0,-6-2 9 0,4 0-6 16,0 0 4-16,0 0-4 0,0 0 10 0,0 0-8 15,2 8-3-15,-10-6-1 0,9 0 8 16,-2 0-3-16,-4 0 2 0,4-1-4 0,-3 0-5 16,4-1 9-16,1 2 3 0,-11 0 3 0,13-1 0 0,-7 1-5 15,3-2-2-15,6 3 1 0,-9-2 2 0,6 1-5 16,1 2 2-16,-3-3-4 0,-4-1 2 0,0 0-31 16,1 0-39-16,9 1 2 0,-10 2-110 0,2 1-137 15</inkml:trace>
  <inkml:trace contextRef="#ctx0" brushRef="#br0" timeOffset="9579.39">14795 12923 120 0,'-5'-6'-14'0,"1"-1"-91"0,-1 2 105 0,2 1 0 0,-1 0 0 0,2 2 0 16,-1-4 0-16,2 0 0 0,-1 1 0 0,0-2 0 15,2 2 0-15,0 1 0 0,0 0 0 0,1 2 0 16,-1-1 0-16,0 3 0 0,0 0 0 0,0 0 0 16,0 0 0-16,0-1 42 0,0 0-14 0,0 0 24 0,0 0-1 0,0 0-2 0,0 0 16 0,1 0-15 15,1 0-14-15,-1 0-7 0,-1 0 11 0,2-1 1 16,24-24 46 0,-18 25-39-16,3 0 3 0,-11 0-14 15,11 1-2-15,-4-3 4 0,4 3-8 0,11-2 8 16,-16 1-11-16,6 1-8 0,-5 1 7 0,-1 0-8 0,0 3-10 0,0-1 7 0,5 1-11 0,6 2 12 15,-1 2 6 1,-2-1-23-16,-4 1 14 0,-5 1-17 0,7 1-2 0,2 1 11 0,0 3-3 16,-2-1 8-16,1 3-9 0,2 1 0 15,-2-1-1-15,4 4 1 0,-3 1-13 0,-1 4 15 0,-1 1-6 0,-1 2 10 16,-1 0-6-16,0 0-2 16,-2-1-1-16,-1 0-1 0,1-1 2 0,-1-1 0 15,1-2 0-15,-1 1 0 0,1 0 3 0,1-2-2 16,0 2 2-16,-6-2-3 0,11 3-9 0,-2-2 6 15,-4 2-7-15,16 5 9 0,-15-4 4 0,2 2 2 16,2-4 3-16,-6-5-4 0,0 2-3 0,4-2 1 16,-3-1-2-16,0 0 1 0,0-2 4 0,-10-1-3 15,2-3 8-15,6-2-7 0,-2 0-7 0,1-2 13 0,-4-2-13 16,-9-3 16-16,11-1 2 0,-2-1-9 0,-3 0 12 16,3 0-13-16,-1-1 0 0,0 0 17 0,0 0-12 15,0 0 13-15,0 0-13 0,0-1-4 0,0 0-6 16,0 0-3-16,-7-19-41 0,6 13-101 0,-3 0-84 0</inkml:trace>
  <inkml:trace contextRef="#ctx0" brushRef="#br0" timeOffset="9895.91">15164 13619 487 0,'3'-4'22'0,"1"-1"-8"0,-3 2-17 0,-1 3 9 0,0 0-9 16,0 0 3-16,0 0 6 0,1 0-5 0,0 0-9 0,18-3 49 16,-13 3 2-16,0 3 20 0,-2 1 16 0,0 1-7 15,-3 2-3-15,5 4-1 0,-2 0-32 0,0 2 4 0,-3 2-18 16,-1 3 16-16,0-3-14 0,2 3-18 0,-1-4 11 15,-4-1-16-15,3 4-2 0,-5-7 9 0,5 3-10 16,-2-1 12-16,1-6 4 0,4 3-2 16,-2-6 10-16,4-1-9 0,-1 0 2 0,-1-2-8 0,6-1-13 0,-4-6 1 15,-1 1-45-15,6-4-60 0,1-1-21 16,2 0-13-16,3-5-51 0,-6 0 16 0</inkml:trace>
  <inkml:trace contextRef="#ctx0" brushRef="#br0" timeOffset="10038.7">15477 13534 458 0,'0'0'221'0,"0"0"-67"0,-7 1-12 0,-2 5-14 0,-1 4-43 16,-3 2-16-16,-3 4 2 0,4 4-6 0,-4 1-16 0,-5 0-14 16,1 0-5-16,-10 2 1 0,13 0-7 0,-3 0-6 15,2-3-1-15,10-2-2 16,-12-4-8-16,6 0 6 0,1 4-1 0,-1-3 5 0,3 0-1 0,1 3-57 16,1-7-74-16,0 8-1 0,2-3-288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084995-AD5E-D0F0-1E03-24737D65C87D}"/>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D03E190-6B19-A584-C26A-8DAD848E038C}"/>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5A5D256D-D5A8-4EFA-A6E5-DFCEBB83EC4F}" type="datetimeFigureOut">
              <a:rPr lang="en-US"/>
              <a:pPr>
                <a:defRPr/>
              </a:pPr>
              <a:t>9/1/2026</a:t>
            </a:fld>
            <a:endParaRPr lang="en-US"/>
          </a:p>
        </p:txBody>
      </p:sp>
      <p:sp>
        <p:nvSpPr>
          <p:cNvPr id="4" name="Slide Image Placeholder 3">
            <a:extLst>
              <a:ext uri="{FF2B5EF4-FFF2-40B4-BE49-F238E27FC236}">
                <a16:creationId xmlns:a16="http://schemas.microsoft.com/office/drawing/2014/main" id="{44663E60-983D-F765-9BD1-7D6C74F834DD}"/>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DE960DA-DC59-218E-AA27-75AE64826A5B}"/>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FD3BA39-C577-ECF0-F62A-150212F59BE9}"/>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EECAB27-72B4-99FB-3C53-049231B71704}"/>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79DD904-8BAB-428F-8997-1BC06B7053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49A8ADED-6C0D-E90B-70FC-6364B803C2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6628A5C-5034-158E-2BE0-1362E286CA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dirty="0"/>
          </a:p>
        </p:txBody>
      </p:sp>
      <p:sp>
        <p:nvSpPr>
          <p:cNvPr id="4100" name="Slide Number Placeholder 3">
            <a:extLst>
              <a:ext uri="{FF2B5EF4-FFF2-40B4-BE49-F238E27FC236}">
                <a16:creationId xmlns:a16="http://schemas.microsoft.com/office/drawing/2014/main" id="{5AD1D7D6-29A9-0471-6973-6E7BBC7B16B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A1EB01D-4EC2-45E9-B90C-9CF253CA50F9}" type="slidenum">
              <a:rPr lang="en-US" altLang="en-US" sz="1200"/>
              <a:pPr/>
              <a:t>1</a:t>
            </a:fld>
            <a:endParaRPr lang="en-US" altLang="en-US" sz="1200"/>
          </a:p>
        </p:txBody>
      </p:sp>
    </p:spTree>
    <p:extLst>
      <p:ext uri="{BB962C8B-B14F-4D97-AF65-F5344CB8AC3E}">
        <p14:creationId xmlns:p14="http://schemas.microsoft.com/office/powerpoint/2010/main" val="274462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482BBA5-7429-6BDB-0714-E8BF0AFF3C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142A35-39B2-BA7F-8B56-BAE5033AFF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CF91710-1026-5F82-98BD-E2232BDF2D64}"/>
              </a:ext>
            </a:extLst>
          </p:cNvPr>
          <p:cNvSpPr>
            <a:spLocks noGrp="1" noChangeArrowheads="1"/>
          </p:cNvSpPr>
          <p:nvPr>
            <p:ph type="sldNum" sz="quarter" idx="12"/>
          </p:nvPr>
        </p:nvSpPr>
        <p:spPr>
          <a:ln/>
        </p:spPr>
        <p:txBody>
          <a:bodyPr/>
          <a:lstStyle>
            <a:lvl1pPr>
              <a:defRPr/>
            </a:lvl1pPr>
          </a:lstStyle>
          <a:p>
            <a:pPr>
              <a:defRPr/>
            </a:pPr>
            <a:fld id="{0E84C9E3-7DE4-4F59-9E2C-6AB38D1E1CA3}" type="slidenum">
              <a:rPr lang="en-US" altLang="en-US"/>
              <a:pPr>
                <a:defRPr/>
              </a:pPr>
              <a:t>‹#›</a:t>
            </a:fld>
            <a:endParaRPr lang="en-US" altLang="en-US"/>
          </a:p>
        </p:txBody>
      </p:sp>
    </p:spTree>
    <p:extLst>
      <p:ext uri="{BB962C8B-B14F-4D97-AF65-F5344CB8AC3E}">
        <p14:creationId xmlns:p14="http://schemas.microsoft.com/office/powerpoint/2010/main" val="3786899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6051AEF-37A8-46BB-187D-9AA12BD4845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4332FB2-C1CA-6FAA-BD1E-2EA2870210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63302FD-5046-854B-ECF4-13B0F9418D27}"/>
              </a:ext>
            </a:extLst>
          </p:cNvPr>
          <p:cNvSpPr>
            <a:spLocks noGrp="1" noChangeArrowheads="1"/>
          </p:cNvSpPr>
          <p:nvPr>
            <p:ph type="sldNum" sz="quarter" idx="12"/>
          </p:nvPr>
        </p:nvSpPr>
        <p:spPr>
          <a:ln/>
        </p:spPr>
        <p:txBody>
          <a:bodyPr/>
          <a:lstStyle>
            <a:lvl1pPr>
              <a:defRPr/>
            </a:lvl1pPr>
          </a:lstStyle>
          <a:p>
            <a:pPr>
              <a:defRPr/>
            </a:pPr>
            <a:fld id="{1A2CB97C-4EF4-445F-9A1C-DE928C36CC86}" type="slidenum">
              <a:rPr lang="en-US" altLang="en-US"/>
              <a:pPr>
                <a:defRPr/>
              </a:pPr>
              <a:t>‹#›</a:t>
            </a:fld>
            <a:endParaRPr lang="en-US" altLang="en-US"/>
          </a:p>
        </p:txBody>
      </p:sp>
    </p:spTree>
    <p:extLst>
      <p:ext uri="{BB962C8B-B14F-4D97-AF65-F5344CB8AC3E}">
        <p14:creationId xmlns:p14="http://schemas.microsoft.com/office/powerpoint/2010/main" val="762419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18282D0-8C91-4F14-AAF3-9DAB9EAC8F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77C4E49-3A9D-8E6C-EF7D-F009D2840D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4057392-4631-3B43-8B94-080483009C06}"/>
              </a:ext>
            </a:extLst>
          </p:cNvPr>
          <p:cNvSpPr>
            <a:spLocks noGrp="1" noChangeArrowheads="1"/>
          </p:cNvSpPr>
          <p:nvPr>
            <p:ph type="sldNum" sz="quarter" idx="12"/>
          </p:nvPr>
        </p:nvSpPr>
        <p:spPr>
          <a:ln/>
        </p:spPr>
        <p:txBody>
          <a:bodyPr/>
          <a:lstStyle>
            <a:lvl1pPr>
              <a:defRPr/>
            </a:lvl1pPr>
          </a:lstStyle>
          <a:p>
            <a:pPr>
              <a:defRPr/>
            </a:pPr>
            <a:fld id="{2182E730-9E84-4459-8FAF-19B43C72ABD8}" type="slidenum">
              <a:rPr lang="en-US" altLang="en-US"/>
              <a:pPr>
                <a:defRPr/>
              </a:pPr>
              <a:t>‹#›</a:t>
            </a:fld>
            <a:endParaRPr lang="en-US" altLang="en-US"/>
          </a:p>
        </p:txBody>
      </p:sp>
    </p:spTree>
    <p:extLst>
      <p:ext uri="{BB962C8B-B14F-4D97-AF65-F5344CB8AC3E}">
        <p14:creationId xmlns:p14="http://schemas.microsoft.com/office/powerpoint/2010/main" val="1700302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5D80D6C-76FD-2C29-D3A2-993F55DEC74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1039011-6DDC-0D15-41D9-9473ACFC62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70E6376-F37A-9527-9A30-9EAC97EDE6D8}"/>
              </a:ext>
            </a:extLst>
          </p:cNvPr>
          <p:cNvSpPr>
            <a:spLocks noGrp="1" noChangeArrowheads="1"/>
          </p:cNvSpPr>
          <p:nvPr>
            <p:ph type="sldNum" sz="quarter" idx="12"/>
          </p:nvPr>
        </p:nvSpPr>
        <p:spPr>
          <a:ln/>
        </p:spPr>
        <p:txBody>
          <a:bodyPr/>
          <a:lstStyle>
            <a:lvl1pPr>
              <a:defRPr/>
            </a:lvl1pPr>
          </a:lstStyle>
          <a:p>
            <a:pPr>
              <a:defRPr/>
            </a:pPr>
            <a:fld id="{09F8D8B4-EAD8-48D5-9442-4B492BF8F01B}" type="slidenum">
              <a:rPr lang="en-US" altLang="en-US"/>
              <a:pPr>
                <a:defRPr/>
              </a:pPr>
              <a:t>‹#›</a:t>
            </a:fld>
            <a:endParaRPr lang="en-US" altLang="en-US"/>
          </a:p>
        </p:txBody>
      </p:sp>
    </p:spTree>
    <p:extLst>
      <p:ext uri="{BB962C8B-B14F-4D97-AF65-F5344CB8AC3E}">
        <p14:creationId xmlns:p14="http://schemas.microsoft.com/office/powerpoint/2010/main" val="58772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EDC6B1C-EE5C-CC8B-5899-27259BDED08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77DE378-D498-E2D0-AA2C-4F72C44E5D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334709D-1F52-B8E8-A263-9F237BF6553C}"/>
              </a:ext>
            </a:extLst>
          </p:cNvPr>
          <p:cNvSpPr>
            <a:spLocks noGrp="1" noChangeArrowheads="1"/>
          </p:cNvSpPr>
          <p:nvPr>
            <p:ph type="sldNum" sz="quarter" idx="12"/>
          </p:nvPr>
        </p:nvSpPr>
        <p:spPr>
          <a:ln/>
        </p:spPr>
        <p:txBody>
          <a:bodyPr/>
          <a:lstStyle>
            <a:lvl1pPr>
              <a:defRPr/>
            </a:lvl1pPr>
          </a:lstStyle>
          <a:p>
            <a:pPr>
              <a:defRPr/>
            </a:pPr>
            <a:fld id="{2021FCC1-511E-4871-9B06-92E25179968E}" type="slidenum">
              <a:rPr lang="en-US" altLang="en-US"/>
              <a:pPr>
                <a:defRPr/>
              </a:pPr>
              <a:t>‹#›</a:t>
            </a:fld>
            <a:endParaRPr lang="en-US" altLang="en-US"/>
          </a:p>
        </p:txBody>
      </p:sp>
    </p:spTree>
    <p:extLst>
      <p:ext uri="{BB962C8B-B14F-4D97-AF65-F5344CB8AC3E}">
        <p14:creationId xmlns:p14="http://schemas.microsoft.com/office/powerpoint/2010/main" val="2115399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3BFC0A6-DAD6-3BB2-4467-D59543E1FF2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F4AE633-BEC8-2439-3FBC-DA63A52D44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6537BFF-4706-0F17-3555-B4C2097B93F5}"/>
              </a:ext>
            </a:extLst>
          </p:cNvPr>
          <p:cNvSpPr>
            <a:spLocks noGrp="1" noChangeArrowheads="1"/>
          </p:cNvSpPr>
          <p:nvPr>
            <p:ph type="sldNum" sz="quarter" idx="12"/>
          </p:nvPr>
        </p:nvSpPr>
        <p:spPr>
          <a:ln/>
        </p:spPr>
        <p:txBody>
          <a:bodyPr/>
          <a:lstStyle>
            <a:lvl1pPr>
              <a:defRPr/>
            </a:lvl1pPr>
          </a:lstStyle>
          <a:p>
            <a:pPr>
              <a:defRPr/>
            </a:pPr>
            <a:fld id="{C3D98E86-C588-4989-A518-AFD358F9E9A1}" type="slidenum">
              <a:rPr lang="en-US" altLang="en-US"/>
              <a:pPr>
                <a:defRPr/>
              </a:pPr>
              <a:t>‹#›</a:t>
            </a:fld>
            <a:endParaRPr lang="en-US" altLang="en-US"/>
          </a:p>
        </p:txBody>
      </p:sp>
    </p:spTree>
    <p:extLst>
      <p:ext uri="{BB962C8B-B14F-4D97-AF65-F5344CB8AC3E}">
        <p14:creationId xmlns:p14="http://schemas.microsoft.com/office/powerpoint/2010/main" val="14213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80E3859-0B97-01A8-A683-57A596C1DA6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E82918B-C085-DDAA-B172-2E7D31BEA8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0638A01-E12F-937A-F4E8-7225CDEB521F}"/>
              </a:ext>
            </a:extLst>
          </p:cNvPr>
          <p:cNvSpPr>
            <a:spLocks noGrp="1" noChangeArrowheads="1"/>
          </p:cNvSpPr>
          <p:nvPr>
            <p:ph type="sldNum" sz="quarter" idx="12"/>
          </p:nvPr>
        </p:nvSpPr>
        <p:spPr>
          <a:ln/>
        </p:spPr>
        <p:txBody>
          <a:bodyPr/>
          <a:lstStyle>
            <a:lvl1pPr>
              <a:defRPr/>
            </a:lvl1pPr>
          </a:lstStyle>
          <a:p>
            <a:pPr>
              <a:defRPr/>
            </a:pPr>
            <a:fld id="{FF75ABE6-51D8-45A2-B0B9-D5FA777693B8}" type="slidenum">
              <a:rPr lang="en-US" altLang="en-US"/>
              <a:pPr>
                <a:defRPr/>
              </a:pPr>
              <a:t>‹#›</a:t>
            </a:fld>
            <a:endParaRPr lang="en-US" altLang="en-US"/>
          </a:p>
        </p:txBody>
      </p:sp>
    </p:spTree>
    <p:extLst>
      <p:ext uri="{BB962C8B-B14F-4D97-AF65-F5344CB8AC3E}">
        <p14:creationId xmlns:p14="http://schemas.microsoft.com/office/powerpoint/2010/main" val="37052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9150B33-78F1-DCAF-5EFC-EC5F95AEA1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3E8B653-40DB-11B4-D939-ACED14F85D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48B9C8-38E9-0987-2620-BC3537C0E72C}"/>
              </a:ext>
            </a:extLst>
          </p:cNvPr>
          <p:cNvSpPr>
            <a:spLocks noGrp="1" noChangeArrowheads="1"/>
          </p:cNvSpPr>
          <p:nvPr>
            <p:ph type="sldNum" sz="quarter" idx="12"/>
          </p:nvPr>
        </p:nvSpPr>
        <p:spPr>
          <a:ln/>
        </p:spPr>
        <p:txBody>
          <a:bodyPr/>
          <a:lstStyle>
            <a:lvl1pPr>
              <a:defRPr/>
            </a:lvl1pPr>
          </a:lstStyle>
          <a:p>
            <a:pPr>
              <a:defRPr/>
            </a:pPr>
            <a:fld id="{063B24C9-94FB-4DF3-B53B-46EAB04FF082}" type="slidenum">
              <a:rPr lang="en-US" altLang="en-US"/>
              <a:pPr>
                <a:defRPr/>
              </a:pPr>
              <a:t>‹#›</a:t>
            </a:fld>
            <a:endParaRPr lang="en-US" altLang="en-US"/>
          </a:p>
        </p:txBody>
      </p:sp>
    </p:spTree>
    <p:extLst>
      <p:ext uri="{BB962C8B-B14F-4D97-AF65-F5344CB8AC3E}">
        <p14:creationId xmlns:p14="http://schemas.microsoft.com/office/powerpoint/2010/main" val="324244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5D59E73-BB9B-CF6B-D561-97ECEDAAADE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D146736-E1EE-2FEF-469E-6D822D2776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412A781-17FF-5B95-181E-EFE4234B5B48}"/>
              </a:ext>
            </a:extLst>
          </p:cNvPr>
          <p:cNvSpPr>
            <a:spLocks noGrp="1" noChangeArrowheads="1"/>
          </p:cNvSpPr>
          <p:nvPr>
            <p:ph type="sldNum" sz="quarter" idx="12"/>
          </p:nvPr>
        </p:nvSpPr>
        <p:spPr>
          <a:ln/>
        </p:spPr>
        <p:txBody>
          <a:bodyPr/>
          <a:lstStyle>
            <a:lvl1pPr>
              <a:defRPr/>
            </a:lvl1pPr>
          </a:lstStyle>
          <a:p>
            <a:pPr>
              <a:defRPr/>
            </a:pPr>
            <a:fld id="{344E7C5D-E4BB-41E6-AA7C-15569B223004}" type="slidenum">
              <a:rPr lang="en-US" altLang="en-US"/>
              <a:pPr>
                <a:defRPr/>
              </a:pPr>
              <a:t>‹#›</a:t>
            </a:fld>
            <a:endParaRPr lang="en-US" altLang="en-US"/>
          </a:p>
        </p:txBody>
      </p:sp>
    </p:spTree>
    <p:extLst>
      <p:ext uri="{BB962C8B-B14F-4D97-AF65-F5344CB8AC3E}">
        <p14:creationId xmlns:p14="http://schemas.microsoft.com/office/powerpoint/2010/main" val="3875654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ACACD9F-D639-B082-9F32-E3BB02A891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AA0EDCD-7FFE-0F98-D95B-CA4DF48DC2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3C0F9D4-E7C5-0BE3-E7C6-31E57BFA0D03}"/>
              </a:ext>
            </a:extLst>
          </p:cNvPr>
          <p:cNvSpPr>
            <a:spLocks noGrp="1" noChangeArrowheads="1"/>
          </p:cNvSpPr>
          <p:nvPr>
            <p:ph type="sldNum" sz="quarter" idx="12"/>
          </p:nvPr>
        </p:nvSpPr>
        <p:spPr>
          <a:ln/>
        </p:spPr>
        <p:txBody>
          <a:bodyPr/>
          <a:lstStyle>
            <a:lvl1pPr>
              <a:defRPr/>
            </a:lvl1pPr>
          </a:lstStyle>
          <a:p>
            <a:pPr>
              <a:defRPr/>
            </a:pPr>
            <a:fld id="{0A7D0E22-450C-47C9-9931-7E6E840D149F}" type="slidenum">
              <a:rPr lang="en-US" altLang="en-US"/>
              <a:pPr>
                <a:defRPr/>
              </a:pPr>
              <a:t>‹#›</a:t>
            </a:fld>
            <a:endParaRPr lang="en-US" altLang="en-US"/>
          </a:p>
        </p:txBody>
      </p:sp>
    </p:spTree>
    <p:extLst>
      <p:ext uri="{BB962C8B-B14F-4D97-AF65-F5344CB8AC3E}">
        <p14:creationId xmlns:p14="http://schemas.microsoft.com/office/powerpoint/2010/main" val="1662354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02CE7E-CE58-4933-D132-D4630BB3A1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F217F62-B96E-B6D6-3C4E-1C3C1A260A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915D3BC-73DA-51F5-C0E7-F577DBEE161B}"/>
              </a:ext>
            </a:extLst>
          </p:cNvPr>
          <p:cNvSpPr>
            <a:spLocks noGrp="1" noChangeArrowheads="1"/>
          </p:cNvSpPr>
          <p:nvPr>
            <p:ph type="sldNum" sz="quarter" idx="12"/>
          </p:nvPr>
        </p:nvSpPr>
        <p:spPr>
          <a:ln/>
        </p:spPr>
        <p:txBody>
          <a:bodyPr/>
          <a:lstStyle>
            <a:lvl1pPr>
              <a:defRPr/>
            </a:lvl1pPr>
          </a:lstStyle>
          <a:p>
            <a:pPr>
              <a:defRPr/>
            </a:pPr>
            <a:fld id="{D29DB410-E207-4EC8-A1C9-5CD57F3E716F}" type="slidenum">
              <a:rPr lang="en-US" altLang="en-US"/>
              <a:pPr>
                <a:defRPr/>
              </a:pPr>
              <a:t>‹#›</a:t>
            </a:fld>
            <a:endParaRPr lang="en-US" altLang="en-US"/>
          </a:p>
        </p:txBody>
      </p:sp>
    </p:spTree>
    <p:extLst>
      <p:ext uri="{BB962C8B-B14F-4D97-AF65-F5344CB8AC3E}">
        <p14:creationId xmlns:p14="http://schemas.microsoft.com/office/powerpoint/2010/main" val="216739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FB3266A-28F9-8D8A-B332-BAEA3970CC3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93DB96B-1243-623D-A1D3-B5B48C72E9D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827028B-75E0-DB5D-8427-526DA1DA6037}"/>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C5B21BD3-8D44-FA33-70C1-554A6119DAA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38EBD7AE-4746-7386-DEE1-8EBFC92E2AF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2018820-5C12-43B2-BAF7-FA09D1C254D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6.png"/><Relationship Id="rId26" Type="http://schemas.openxmlformats.org/officeDocument/2006/relationships/image" Target="../media/image10.png"/><Relationship Id="rId3" Type="http://schemas.openxmlformats.org/officeDocument/2006/relationships/customXml" Target="../ink/ink1.xml"/><Relationship Id="rId21" Type="http://schemas.openxmlformats.org/officeDocument/2006/relationships/image" Target="../media/image9.png"/><Relationship Id="rId7" Type="http://schemas.openxmlformats.org/officeDocument/2006/relationships/image" Target="../media/image3.png"/><Relationship Id="rId12" Type="http://schemas.openxmlformats.org/officeDocument/2006/relationships/customXml" Target="../ink/ink4.xml"/><Relationship Id="rId25" Type="http://schemas.openxmlformats.org/officeDocument/2006/relationships/customXml" Target="../ink/ink9.xml"/><Relationship Id="rId2" Type="http://schemas.openxmlformats.org/officeDocument/2006/relationships/notesSlide" Target="../notesSlides/notesSlide1.xml"/><Relationship Id="rId16" Type="http://schemas.openxmlformats.org/officeDocument/2006/relationships/customXml" Target="../ink/ink6.xml"/><Relationship Id="rId20" Type="http://schemas.openxmlformats.org/officeDocument/2006/relationships/customXml" Target="../ink/ink7.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5.png"/><Relationship Id="rId24" Type="http://schemas.openxmlformats.org/officeDocument/2006/relationships/image" Target="../media/image8.png"/><Relationship Id="rId5" Type="http://schemas.openxmlformats.org/officeDocument/2006/relationships/customXml" Target="../ink/ink2.xml"/><Relationship Id="rId15" Type="http://schemas.openxmlformats.org/officeDocument/2006/relationships/image" Target="../media/image7.png"/><Relationship Id="rId19" Type="http://schemas.openxmlformats.org/officeDocument/2006/relationships/image" Target="../media/image4.png"/><Relationship Id="rId4" Type="http://schemas.openxmlformats.org/officeDocument/2006/relationships/image" Target="../media/image1.png"/><Relationship Id="rId14" Type="http://schemas.openxmlformats.org/officeDocument/2006/relationships/customXml" Target="../ink/ink5.xml"/><Relationship Id="rId22" Type="http://schemas.openxmlformats.org/officeDocument/2006/relationships/customXml" Target="../ink/ink8.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customXml" Target="../ink/ink10.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0.php"/><Relationship Id="rId5" Type="http://schemas.openxmlformats.org/officeDocument/2006/relationships/image" Target="../media/image19.php"/><Relationship Id="rId4" Type="http://schemas.openxmlformats.org/officeDocument/2006/relationships/image" Target="../media/image18.php"/></Relationships>
</file>

<file path=ppt/slides/_rels/slide8.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oleObject" Target="../embeddings/oleObject2.bin"/><Relationship Id="rId7" Type="http://schemas.openxmlformats.org/officeDocument/2006/relationships/image" Target="../media/image11.png"/><Relationship Id="rId2" Type="http://schemas.openxmlformats.org/officeDocument/2006/relationships/image" Target="../media/image220.pn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7.png"/><Relationship Id="rId4" Type="http://schemas.openxmlformats.org/officeDocument/2006/relationships/image" Target="../media/image23.wmf"/><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B3CF1790-2AF5-2CEC-B1FA-01BD5B7EBEBE}"/>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75" name="Rectangle 3">
            <a:extLst>
              <a:ext uri="{FF2B5EF4-FFF2-40B4-BE49-F238E27FC236}">
                <a16:creationId xmlns:a16="http://schemas.microsoft.com/office/drawing/2014/main" id="{37CB245C-34B9-B802-8117-557D8E2069DB}"/>
              </a:ext>
            </a:extLst>
          </p:cNvPr>
          <p:cNvSpPr>
            <a:spLocks noGrp="1" noChangeArrowheads="1"/>
          </p:cNvSpPr>
          <p:nvPr>
            <p:ph type="ctrTitle"/>
          </p:nvPr>
        </p:nvSpPr>
        <p:spPr>
          <a:xfrm>
            <a:off x="381000" y="357188"/>
            <a:ext cx="8382000" cy="914400"/>
          </a:xfrm>
          <a:solidFill>
            <a:schemeClr val="bg1"/>
          </a:solidFill>
          <a:ln>
            <a:solidFill>
              <a:srgbClr val="FF33CC"/>
            </a:solidFill>
            <a:miter lim="800000"/>
            <a:headEnd/>
            <a:tailEnd/>
          </a:ln>
        </p:spPr>
        <p:txBody>
          <a:bodyPr/>
          <a:lstStyle/>
          <a:p>
            <a:r>
              <a:rPr lang="en-US" sz="2800" dirty="0"/>
              <a:t>Advanced  Method for Estimation </a:t>
            </a:r>
            <a:r>
              <a:rPr lang="en-US" sz="2800" dirty="0" err="1"/>
              <a:t>fo</a:t>
            </a:r>
            <a:r>
              <a:rPr lang="en-US" sz="2800" dirty="0"/>
              <a:t> EFFECTIVE THERMAL CONDUCTIVITY OF A PCB </a:t>
            </a:r>
            <a:endParaRPr lang="en-US" altLang="en-US" sz="2800" dirty="0"/>
          </a:p>
        </p:txBody>
      </p:sp>
      <p:sp>
        <p:nvSpPr>
          <p:cNvPr id="44038" name="Text Box 6">
            <a:extLst>
              <a:ext uri="{FF2B5EF4-FFF2-40B4-BE49-F238E27FC236}">
                <a16:creationId xmlns:a16="http://schemas.microsoft.com/office/drawing/2014/main" id="{6F24E5AF-DC6A-044C-B015-F2C6DCAA47B4}"/>
              </a:ext>
            </a:extLst>
          </p:cNvPr>
          <p:cNvSpPr txBox="1">
            <a:spLocks noChangeArrowheads="1"/>
          </p:cNvSpPr>
          <p:nvPr/>
        </p:nvSpPr>
        <p:spPr bwMode="auto">
          <a:xfrm>
            <a:off x="82112" y="5622480"/>
            <a:ext cx="90487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4000" dirty="0">
                <a:solidFill>
                  <a:srgbClr val="0070C0"/>
                </a:solidFill>
                <a:latin typeface="STXingkai" panose="02010800040101010101" pitchFamily="2" charset="-122"/>
                <a:ea typeface="STXingkai" panose="02010800040101010101" pitchFamily="2" charset="-122"/>
              </a:rPr>
              <a:t>Creation of Fast and Accurate Models</a:t>
            </a:r>
            <a:endParaRPr lang="en-US" altLang="en-US" sz="4000" b="1" i="1" dirty="0">
              <a:solidFill>
                <a:srgbClr val="0070C0"/>
              </a:solidFill>
              <a:latin typeface="STXingkai" panose="02010800040101010101" pitchFamily="2" charset="-122"/>
              <a:ea typeface="STXingkai" panose="02010800040101010101" pitchFamily="2" charset="-122"/>
              <a:cs typeface="Times New Roman" panose="02020603050405020304" pitchFamily="18" charset="0"/>
            </a:endParaRPr>
          </a:p>
        </p:txBody>
      </p:sp>
      <p:grpSp>
        <p:nvGrpSpPr>
          <p:cNvPr id="3079" name="Group 7">
            <a:extLst>
              <a:ext uri="{FF2B5EF4-FFF2-40B4-BE49-F238E27FC236}">
                <a16:creationId xmlns:a16="http://schemas.microsoft.com/office/drawing/2014/main" id="{A712A528-0020-4493-8F9E-3D80347B0F88}"/>
              </a:ext>
            </a:extLst>
          </p:cNvPr>
          <p:cNvGrpSpPr>
            <a:grpSpLocks/>
          </p:cNvGrpSpPr>
          <p:nvPr/>
        </p:nvGrpSpPr>
        <p:grpSpPr bwMode="auto">
          <a:xfrm>
            <a:off x="0" y="0"/>
            <a:ext cx="9144000" cy="6858000"/>
            <a:chOff x="0" y="0"/>
            <a:chExt cx="5760" cy="4320"/>
          </a:xfrm>
        </p:grpSpPr>
        <p:grpSp>
          <p:nvGrpSpPr>
            <p:cNvPr id="3083" name="Group 8">
              <a:extLst>
                <a:ext uri="{FF2B5EF4-FFF2-40B4-BE49-F238E27FC236}">
                  <a16:creationId xmlns:a16="http://schemas.microsoft.com/office/drawing/2014/main" id="{F75E1619-CA0B-E96A-9E12-5C455B11433D}"/>
                </a:ext>
              </a:extLst>
            </p:cNvPr>
            <p:cNvGrpSpPr>
              <a:grpSpLocks/>
            </p:cNvGrpSpPr>
            <p:nvPr/>
          </p:nvGrpSpPr>
          <p:grpSpPr bwMode="auto">
            <a:xfrm>
              <a:off x="0" y="0"/>
              <a:ext cx="192" cy="4320"/>
              <a:chOff x="0" y="-48"/>
              <a:chExt cx="144" cy="4368"/>
            </a:xfrm>
          </p:grpSpPr>
          <p:sp>
            <p:nvSpPr>
              <p:cNvPr id="3093" name="Rectangle 9">
                <a:extLst>
                  <a:ext uri="{FF2B5EF4-FFF2-40B4-BE49-F238E27FC236}">
                    <a16:creationId xmlns:a16="http://schemas.microsoft.com/office/drawing/2014/main" id="{849632BB-EB67-81D4-0AD0-116C9C2F18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4" name="Rectangle 10">
                <a:extLst>
                  <a:ext uri="{FF2B5EF4-FFF2-40B4-BE49-F238E27FC236}">
                    <a16:creationId xmlns:a16="http://schemas.microsoft.com/office/drawing/2014/main" id="{5FF5BFA0-0DD7-FEAB-7AB4-C56B746318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4" name="Group 11">
              <a:extLst>
                <a:ext uri="{FF2B5EF4-FFF2-40B4-BE49-F238E27FC236}">
                  <a16:creationId xmlns:a16="http://schemas.microsoft.com/office/drawing/2014/main" id="{FD12B362-72A5-BE62-6793-AE0CEEDAE285}"/>
                </a:ext>
              </a:extLst>
            </p:cNvPr>
            <p:cNvGrpSpPr>
              <a:grpSpLocks/>
            </p:cNvGrpSpPr>
            <p:nvPr/>
          </p:nvGrpSpPr>
          <p:grpSpPr bwMode="auto">
            <a:xfrm>
              <a:off x="5674" y="24"/>
              <a:ext cx="86" cy="4296"/>
              <a:chOff x="5616" y="-48"/>
              <a:chExt cx="144" cy="4368"/>
            </a:xfrm>
          </p:grpSpPr>
          <p:sp>
            <p:nvSpPr>
              <p:cNvPr id="3091" name="Rectangle 12">
                <a:extLst>
                  <a:ext uri="{FF2B5EF4-FFF2-40B4-BE49-F238E27FC236}">
                    <a16:creationId xmlns:a16="http://schemas.microsoft.com/office/drawing/2014/main" id="{D19152C4-01A3-3032-50D5-D3AD1D2ABE2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2" name="Rectangle 13">
                <a:extLst>
                  <a:ext uri="{FF2B5EF4-FFF2-40B4-BE49-F238E27FC236}">
                    <a16:creationId xmlns:a16="http://schemas.microsoft.com/office/drawing/2014/main" id="{A7554AF3-56A8-8DA8-4C6C-CE72661CA9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5" name="Group 14">
              <a:extLst>
                <a:ext uri="{FF2B5EF4-FFF2-40B4-BE49-F238E27FC236}">
                  <a16:creationId xmlns:a16="http://schemas.microsoft.com/office/drawing/2014/main" id="{0745065B-5E7E-56A2-AE0B-43BB9C9A3860}"/>
                </a:ext>
              </a:extLst>
            </p:cNvPr>
            <p:cNvGrpSpPr>
              <a:grpSpLocks/>
            </p:cNvGrpSpPr>
            <p:nvPr/>
          </p:nvGrpSpPr>
          <p:grpSpPr bwMode="auto">
            <a:xfrm>
              <a:off x="144" y="0"/>
              <a:ext cx="5616" cy="144"/>
              <a:chOff x="96" y="-48"/>
              <a:chExt cx="5520" cy="144"/>
            </a:xfrm>
          </p:grpSpPr>
          <p:sp>
            <p:nvSpPr>
              <p:cNvPr id="3089" name="Rectangle 15">
                <a:extLst>
                  <a:ext uri="{FF2B5EF4-FFF2-40B4-BE49-F238E27FC236}">
                    <a16:creationId xmlns:a16="http://schemas.microsoft.com/office/drawing/2014/main" id="{6583A73D-D122-7702-82A7-890F9168F0D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0" name="Rectangle 16">
                <a:extLst>
                  <a:ext uri="{FF2B5EF4-FFF2-40B4-BE49-F238E27FC236}">
                    <a16:creationId xmlns:a16="http://schemas.microsoft.com/office/drawing/2014/main" id="{CF2B19A5-72B4-FF53-5494-CD2A60ECFE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6" name="Group 17">
              <a:extLst>
                <a:ext uri="{FF2B5EF4-FFF2-40B4-BE49-F238E27FC236}">
                  <a16:creationId xmlns:a16="http://schemas.microsoft.com/office/drawing/2014/main" id="{15291F47-C38E-9E2D-2B9B-9B3529744E08}"/>
                </a:ext>
              </a:extLst>
            </p:cNvPr>
            <p:cNvGrpSpPr>
              <a:grpSpLocks/>
            </p:cNvGrpSpPr>
            <p:nvPr/>
          </p:nvGrpSpPr>
          <p:grpSpPr bwMode="auto">
            <a:xfrm>
              <a:off x="144" y="4234"/>
              <a:ext cx="5616" cy="86"/>
              <a:chOff x="96" y="4176"/>
              <a:chExt cx="5520" cy="144"/>
            </a:xfrm>
          </p:grpSpPr>
          <p:sp>
            <p:nvSpPr>
              <p:cNvPr id="3087" name="Rectangle 18">
                <a:extLst>
                  <a:ext uri="{FF2B5EF4-FFF2-40B4-BE49-F238E27FC236}">
                    <a16:creationId xmlns:a16="http://schemas.microsoft.com/office/drawing/2014/main" id="{51F7BB52-B4ED-E8CB-2F29-06B55E0EF5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88" name="Rectangle 19">
                <a:extLst>
                  <a:ext uri="{FF2B5EF4-FFF2-40B4-BE49-F238E27FC236}">
                    <a16:creationId xmlns:a16="http://schemas.microsoft.com/office/drawing/2014/main" id="{2F2FE6BB-9C15-CF15-41BC-37AB11AD15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E362A95E-C59D-DCA4-3C4C-A10C5763FFA6}"/>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E362A95E-C59D-DCA4-3C4C-A10C5763FFA6}"/>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04513D32-BD02-D40B-3C66-40DCC9275E4E}"/>
                  </a:ext>
                </a:extLst>
              </p14:cNvPr>
              <p14:cNvContentPartPr/>
              <p14:nvPr/>
            </p14:nvContentPartPr>
            <p14:xfrm>
              <a:off x="2014200" y="5622480"/>
              <a:ext cx="25200" cy="11880"/>
            </p14:xfrm>
          </p:contentPart>
        </mc:Choice>
        <mc:Fallback xmlns="">
          <p:pic>
            <p:nvPicPr>
              <p:cNvPr id="2" name="Ink 1">
                <a:extLst>
                  <a:ext uri="{FF2B5EF4-FFF2-40B4-BE49-F238E27FC236}">
                    <a16:creationId xmlns:a16="http://schemas.microsoft.com/office/drawing/2014/main" id="{04513D32-BD02-D40B-3C66-40DCC9275E4E}"/>
                  </a:ext>
                </a:extLst>
              </p:cNvPr>
              <p:cNvPicPr/>
              <p:nvPr/>
            </p:nvPicPr>
            <p:blipFill>
              <a:blip r:embed="rId6"/>
              <a:stretch>
                <a:fillRect/>
              </a:stretch>
            </p:blipFill>
            <p:spPr>
              <a:xfrm>
                <a:off x="2004840" y="5613120"/>
                <a:ext cx="43920" cy="30600"/>
              </a:xfrm>
              <a:prstGeom prst="rect">
                <a:avLst/>
              </a:prstGeom>
            </p:spPr>
          </p:pic>
        </mc:Fallback>
      </mc:AlternateContent>
      <p:sp>
        <p:nvSpPr>
          <p:cNvPr id="4" name="Rectangle 3">
            <a:extLst>
              <a:ext uri="{FF2B5EF4-FFF2-40B4-BE49-F238E27FC236}">
                <a16:creationId xmlns:a16="http://schemas.microsoft.com/office/drawing/2014/main" id="{233A478D-DD10-C54A-5671-1CDCD1350172}"/>
              </a:ext>
            </a:extLst>
          </p:cNvPr>
          <p:cNvSpPr txBox="1">
            <a:spLocks noChangeArrowheads="1"/>
          </p:cNvSpPr>
          <p:nvPr/>
        </p:nvSpPr>
        <p:spPr bwMode="auto">
          <a:xfrm>
            <a:off x="1519380" y="3110468"/>
            <a:ext cx="6400800" cy="113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eaLnBrk="1" hangingPunct="1"/>
            <a:r>
              <a:rPr lang="en-US" altLang="en-US" sz="1800" kern="0">
                <a:latin typeface="CommercialScript BT"/>
              </a:rPr>
              <a:t> P M V Subbarao</a:t>
            </a:r>
          </a:p>
          <a:p>
            <a:pPr eaLnBrk="1" hangingPunct="1"/>
            <a:r>
              <a:rPr lang="en-US" altLang="en-US" sz="1800" kern="0">
                <a:latin typeface="CommercialScript BT"/>
              </a:rPr>
              <a:t>Professor</a:t>
            </a:r>
          </a:p>
          <a:p>
            <a:pPr eaLnBrk="1" hangingPunct="1"/>
            <a:r>
              <a:rPr lang="en-US" altLang="en-US" sz="1800" kern="0">
                <a:latin typeface="Tempus Sans ITC" panose="04020404030D07020202" pitchFamily="82" charset="0"/>
              </a:rPr>
              <a:t>Mechanical Engineering Department</a:t>
            </a:r>
          </a:p>
        </p:txBody>
      </p:sp>
      <p:pic>
        <p:nvPicPr>
          <p:cNvPr id="5" name="Rectangle 19458">
            <a:extLst>
              <a:ext uri="{FF2B5EF4-FFF2-40B4-BE49-F238E27FC236}">
                <a16:creationId xmlns:a16="http://schemas.microsoft.com/office/drawing/2014/main" id="{B08989DA-5235-217B-0445-5014FFA1F7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6460" y="1274561"/>
            <a:ext cx="42672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DACEDF16-B372-ECA1-AD9E-8A77FFD3AD14}"/>
                  </a:ext>
                </a:extLst>
              </p14:cNvPr>
              <p14:cNvContentPartPr/>
              <p14:nvPr/>
            </p14:nvContentPartPr>
            <p14:xfrm>
              <a:off x="2964960" y="509040"/>
              <a:ext cx="3509640" cy="5670720"/>
            </p14:xfrm>
          </p:contentPart>
        </mc:Choice>
        <mc:Fallback xmlns="">
          <p:pic>
            <p:nvPicPr>
              <p:cNvPr id="6" name="Ink 5">
                <a:extLst>
                  <a:ext uri="{FF2B5EF4-FFF2-40B4-BE49-F238E27FC236}">
                    <a16:creationId xmlns:a16="http://schemas.microsoft.com/office/drawing/2014/main" id="{DACEDF16-B372-ECA1-AD9E-8A77FFD3AD14}"/>
                  </a:ext>
                </a:extLst>
              </p:cNvPr>
              <p:cNvPicPr/>
              <p:nvPr/>
            </p:nvPicPr>
            <p:blipFill>
              <a:blip r:embed="rId11"/>
              <a:stretch>
                <a:fillRect/>
              </a:stretch>
            </p:blipFill>
            <p:spPr>
              <a:xfrm>
                <a:off x="2955600" y="499680"/>
                <a:ext cx="3528360" cy="5689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k 6">
                <a:extLst>
                  <a:ext uri="{FF2B5EF4-FFF2-40B4-BE49-F238E27FC236}">
                    <a16:creationId xmlns:a16="http://schemas.microsoft.com/office/drawing/2014/main" id="{F7CDB601-55D3-9885-C072-875D3F299B6D}"/>
                  </a:ext>
                </a:extLst>
              </p14:cNvPr>
              <p14:cNvContentPartPr/>
              <p14:nvPr/>
            </p14:nvContentPartPr>
            <p14:xfrm>
              <a:off x="3214800" y="5592600"/>
              <a:ext cx="3756960" cy="1256760"/>
            </p14:xfrm>
          </p:contentPart>
        </mc:Choice>
        <mc:Fallback xmlns="">
          <p:pic>
            <p:nvPicPr>
              <p:cNvPr id="7" name="Ink 6">
                <a:extLst>
                  <a:ext uri="{FF2B5EF4-FFF2-40B4-BE49-F238E27FC236}">
                    <a16:creationId xmlns:a16="http://schemas.microsoft.com/office/drawing/2014/main" id="{F7CDB601-55D3-9885-C072-875D3F299B6D}"/>
                  </a:ext>
                </a:extLst>
              </p:cNvPr>
              <p:cNvPicPr/>
              <p:nvPr/>
            </p:nvPicPr>
            <p:blipFill>
              <a:blip r:embed="rId13"/>
              <a:stretch>
                <a:fillRect/>
              </a:stretch>
            </p:blipFill>
            <p:spPr>
              <a:xfrm>
                <a:off x="3205440" y="5583240"/>
                <a:ext cx="3775680" cy="1275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D57311D6-76F2-4B2B-2413-7D594149BCB9}"/>
                  </a:ext>
                </a:extLst>
              </p14:cNvPr>
              <p14:cNvContentPartPr/>
              <p14:nvPr/>
            </p14:nvContentPartPr>
            <p14:xfrm>
              <a:off x="7322400" y="4652280"/>
              <a:ext cx="9360" cy="360"/>
            </p14:xfrm>
          </p:contentPart>
        </mc:Choice>
        <mc:Fallback xmlns="">
          <p:pic>
            <p:nvPicPr>
              <p:cNvPr id="8" name="Ink 7">
                <a:extLst>
                  <a:ext uri="{FF2B5EF4-FFF2-40B4-BE49-F238E27FC236}">
                    <a16:creationId xmlns:a16="http://schemas.microsoft.com/office/drawing/2014/main" id="{D57311D6-76F2-4B2B-2413-7D594149BCB9}"/>
                  </a:ext>
                </a:extLst>
              </p:cNvPr>
              <p:cNvPicPr/>
              <p:nvPr/>
            </p:nvPicPr>
            <p:blipFill>
              <a:blip r:embed="rId15"/>
              <a:stretch>
                <a:fillRect/>
              </a:stretch>
            </p:blipFill>
            <p:spPr>
              <a:xfrm>
                <a:off x="7313040" y="4642920"/>
                <a:ext cx="280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 name="Ink 2">
                <a:extLst>
                  <a:ext uri="{FF2B5EF4-FFF2-40B4-BE49-F238E27FC236}">
                    <a16:creationId xmlns:a16="http://schemas.microsoft.com/office/drawing/2014/main" id="{AFBE7D97-7AD2-8DB8-E190-B5489CCEFA5F}"/>
                  </a:ext>
                </a:extLst>
              </p14:cNvPr>
              <p14:cNvContentPartPr/>
              <p14:nvPr/>
            </p14:nvContentPartPr>
            <p14:xfrm>
              <a:off x="7422840" y="5328000"/>
              <a:ext cx="18000" cy="41040"/>
            </p14:xfrm>
          </p:contentPart>
        </mc:Choice>
        <mc:Fallback xmlns="">
          <p:pic>
            <p:nvPicPr>
              <p:cNvPr id="3" name="Ink 2">
                <a:extLst>
                  <a:ext uri="{FF2B5EF4-FFF2-40B4-BE49-F238E27FC236}">
                    <a16:creationId xmlns:a16="http://schemas.microsoft.com/office/drawing/2014/main" id="{AFBE7D97-7AD2-8DB8-E190-B5489CCEFA5F}"/>
                  </a:ext>
                </a:extLst>
              </p:cNvPr>
              <p:cNvPicPr/>
              <p:nvPr/>
            </p:nvPicPr>
            <p:blipFill>
              <a:blip r:embed="rId19"/>
              <a:stretch>
                <a:fillRect/>
              </a:stretch>
            </p:blipFill>
            <p:spPr>
              <a:xfrm>
                <a:off x="7413480" y="5318640"/>
                <a:ext cx="3672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 name="Ink 9">
                <a:extLst>
                  <a:ext uri="{FF2B5EF4-FFF2-40B4-BE49-F238E27FC236}">
                    <a16:creationId xmlns:a16="http://schemas.microsoft.com/office/drawing/2014/main" id="{16ABEA79-12B2-B2F6-0F5E-D9DBAF19FAC0}"/>
                  </a:ext>
                </a:extLst>
              </p14:cNvPr>
              <p14:cNvContentPartPr/>
              <p14:nvPr/>
            </p14:nvContentPartPr>
            <p14:xfrm>
              <a:off x="2804040" y="5508720"/>
              <a:ext cx="12240" cy="21600"/>
            </p14:xfrm>
          </p:contentPart>
        </mc:Choice>
        <mc:Fallback xmlns="">
          <p:pic>
            <p:nvPicPr>
              <p:cNvPr id="10" name="Ink 9">
                <a:extLst>
                  <a:ext uri="{FF2B5EF4-FFF2-40B4-BE49-F238E27FC236}">
                    <a16:creationId xmlns:a16="http://schemas.microsoft.com/office/drawing/2014/main" id="{16ABEA79-12B2-B2F6-0F5E-D9DBAF19FAC0}"/>
                  </a:ext>
                </a:extLst>
              </p:cNvPr>
              <p:cNvPicPr/>
              <p:nvPr/>
            </p:nvPicPr>
            <p:blipFill>
              <a:blip r:embed="rId21"/>
              <a:stretch>
                <a:fillRect/>
              </a:stretch>
            </p:blipFill>
            <p:spPr>
              <a:xfrm>
                <a:off x="2794680" y="5499360"/>
                <a:ext cx="309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 name="Ink 8">
                <a:extLst>
                  <a:ext uri="{FF2B5EF4-FFF2-40B4-BE49-F238E27FC236}">
                    <a16:creationId xmlns:a16="http://schemas.microsoft.com/office/drawing/2014/main" id="{327D7541-BB00-9000-09BB-B16F11F74F0C}"/>
                  </a:ext>
                </a:extLst>
              </p14:cNvPr>
              <p14:cNvContentPartPr/>
              <p14:nvPr/>
            </p14:nvContentPartPr>
            <p14:xfrm>
              <a:off x="7616520" y="5415840"/>
              <a:ext cx="5040" cy="16200"/>
            </p14:xfrm>
          </p:contentPart>
        </mc:Choice>
        <mc:Fallback xmlns="">
          <p:pic>
            <p:nvPicPr>
              <p:cNvPr id="9" name="Ink 8">
                <a:extLst>
                  <a:ext uri="{FF2B5EF4-FFF2-40B4-BE49-F238E27FC236}">
                    <a16:creationId xmlns:a16="http://schemas.microsoft.com/office/drawing/2014/main" id="{327D7541-BB00-9000-09BB-B16F11F74F0C}"/>
                  </a:ext>
                </a:extLst>
              </p:cNvPr>
              <p:cNvPicPr/>
              <p:nvPr/>
            </p:nvPicPr>
            <p:blipFill>
              <a:blip r:embed="rId24"/>
              <a:stretch>
                <a:fillRect/>
              </a:stretch>
            </p:blipFill>
            <p:spPr>
              <a:xfrm>
                <a:off x="7607160" y="5406480"/>
                <a:ext cx="237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 name="Ink 10">
                <a:extLst>
                  <a:ext uri="{FF2B5EF4-FFF2-40B4-BE49-F238E27FC236}">
                    <a16:creationId xmlns:a16="http://schemas.microsoft.com/office/drawing/2014/main" id="{84685767-B34C-C7D3-791F-0A99CC2A7D57}"/>
                  </a:ext>
                </a:extLst>
              </p14:cNvPr>
              <p14:cNvContentPartPr/>
              <p14:nvPr/>
            </p14:nvContentPartPr>
            <p14:xfrm>
              <a:off x="2846160" y="5353560"/>
              <a:ext cx="720" cy="4320"/>
            </p14:xfrm>
          </p:contentPart>
        </mc:Choice>
        <mc:Fallback xmlns="">
          <p:pic>
            <p:nvPicPr>
              <p:cNvPr id="11" name="Ink 10">
                <a:extLst>
                  <a:ext uri="{FF2B5EF4-FFF2-40B4-BE49-F238E27FC236}">
                    <a16:creationId xmlns:a16="http://schemas.microsoft.com/office/drawing/2014/main" id="{84685767-B34C-C7D3-791F-0A99CC2A7D57}"/>
                  </a:ext>
                </a:extLst>
              </p:cNvPr>
              <p:cNvPicPr/>
              <p:nvPr/>
            </p:nvPicPr>
            <p:blipFill>
              <a:blip r:embed="rId26"/>
              <a:stretch>
                <a:fillRect/>
              </a:stretch>
            </p:blipFill>
            <p:spPr>
              <a:xfrm>
                <a:off x="2836800" y="5344200"/>
                <a:ext cx="19440" cy="23040"/>
              </a:xfrm>
              <a:prstGeom prst="rect">
                <a:avLst/>
              </a:prstGeom>
            </p:spPr>
          </p:pic>
        </mc:Fallback>
      </mc:AlternateContent>
    </p:spTree>
    <p:extLst>
      <p:ext uri="{BB962C8B-B14F-4D97-AF65-F5344CB8AC3E}">
        <p14:creationId xmlns:p14="http://schemas.microsoft.com/office/powerpoint/2010/main" val="11838080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Effect transition="in" filter="dissolve">
                                      <p:cBhvr>
                                        <p:cTn id="7" dur="500"/>
                                        <p:tgtEl>
                                          <p:spTgt spid="440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68D9E-A7EA-8DF3-8981-14A40F7BB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00B60-45DF-A2FB-48D1-4A6F6C6AFAFB}"/>
              </a:ext>
            </a:extLst>
          </p:cNvPr>
          <p:cNvSpPr>
            <a:spLocks noGrp="1"/>
          </p:cNvSpPr>
          <p:nvPr>
            <p:ph type="title"/>
          </p:nvPr>
        </p:nvSpPr>
        <p:spPr>
          <a:xfrm>
            <a:off x="231118" y="197074"/>
            <a:ext cx="7391400" cy="823913"/>
          </a:xfrm>
        </p:spPr>
        <p:txBody>
          <a:bodyPr/>
          <a:lstStyle/>
          <a:p>
            <a:r>
              <a:rPr lang="en-US" sz="2800" dirty="0"/>
              <a:t>Fraction of Heat Transferred to/thru PCB</a:t>
            </a:r>
            <a:endParaRPr lang="en-IN" sz="2800" dirty="0"/>
          </a:p>
        </p:txBody>
      </p:sp>
      <p:grpSp>
        <p:nvGrpSpPr>
          <p:cNvPr id="4" name="Group 46">
            <a:extLst>
              <a:ext uri="{FF2B5EF4-FFF2-40B4-BE49-F238E27FC236}">
                <a16:creationId xmlns:a16="http://schemas.microsoft.com/office/drawing/2014/main" id="{5C6C7E5E-D2B6-5F18-375A-F6A992CAD06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5A6D4C6-9B21-C78B-6B41-891B7B8A7074}"/>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F3B78630-4B8E-13F3-DEC7-50280DA268E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0346F9FF-6922-80D1-5E85-E6A553CA9EC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9FE82528-671A-A6CA-7BC3-7EBE715384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E9ACF1DB-1820-63B8-075C-003AC8BF22F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3C4012F-4484-5E84-1F5E-D60E0EAF6F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4">
                  <a:extLst>
                    <a:ext uri="{FF2B5EF4-FFF2-40B4-BE49-F238E27FC236}">
                      <a16:creationId xmlns:a16="http://schemas.microsoft.com/office/drawing/2014/main" id="{149B7072-4619-526F-B8A0-BD2C5A318E2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898592ED-9B7D-527F-D9A4-A4A6E72A6663}"/>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7F2C0137-714D-29BC-EAF6-4F2987165C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7">
                  <a:extLst>
                    <a:ext uri="{FF2B5EF4-FFF2-40B4-BE49-F238E27FC236}">
                      <a16:creationId xmlns:a16="http://schemas.microsoft.com/office/drawing/2014/main" id="{540125C5-FBAD-FC2C-C133-859E1A14A39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1B36A083-DB2B-35ED-2DFA-1D47F618D30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79E281F2-1DD3-5D77-1B4A-6DA5D7CCD8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C63ED6BD-6CFF-9234-7C5E-117601C38D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C55E471A-D95B-D1FD-37BB-C332CD886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C63B2C52-ED9E-FF4E-C1EB-1D211780EA96}"/>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 name="Content Placeholder 19" descr="How Thermal Vias Dissipate Heat in PCBs | Sierra Circuits">
            <a:extLst>
              <a:ext uri="{FF2B5EF4-FFF2-40B4-BE49-F238E27FC236}">
                <a16:creationId xmlns:a16="http://schemas.microsoft.com/office/drawing/2014/main" id="{8AEFE2F8-C05D-FFC7-856C-218F7E78154F}"/>
              </a:ext>
            </a:extLst>
          </p:cNvPr>
          <p:cNvPicPr>
            <a:picLocks noGrp="1" noChangeAspect="1"/>
          </p:cNvPicPr>
          <p:nvPr>
            <p:ph idx="1"/>
          </p:nvPr>
        </p:nvPicPr>
        <p:blipFill>
          <a:blip r:embed="rId3"/>
          <a:stretch>
            <a:fillRect/>
          </a:stretch>
        </p:blipFill>
        <p:spPr>
          <a:xfrm>
            <a:off x="1295400" y="1188813"/>
            <a:ext cx="6198221" cy="5472113"/>
          </a:xfrm>
          <a:prstGeom prst="rect">
            <a:avLst/>
          </a:prstGeom>
        </p:spPr>
      </p:pic>
    </p:spTree>
    <p:extLst>
      <p:ext uri="{BB962C8B-B14F-4D97-AF65-F5344CB8AC3E}">
        <p14:creationId xmlns:p14="http://schemas.microsoft.com/office/powerpoint/2010/main" val="177825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250" fill="hold"/>
                                        <p:tgtEl>
                                          <p:spTgt spid="20"/>
                                        </p:tgtEl>
                                        <p:attrNameLst>
                                          <p:attrName>ppt_w</p:attrName>
                                        </p:attrNameLst>
                                      </p:cBhvr>
                                      <p:tavLst>
                                        <p:tav tm="0">
                                          <p:val>
                                            <p:fltVal val="0"/>
                                          </p:val>
                                        </p:tav>
                                        <p:tav tm="100000">
                                          <p:val>
                                            <p:strVal val="#ppt_w"/>
                                          </p:val>
                                        </p:tav>
                                      </p:tavLst>
                                    </p:anim>
                                    <p:anim calcmode="lin" valueType="num">
                                      <p:cBhvr>
                                        <p:cTn id="8" dur="1250" fill="hold"/>
                                        <p:tgtEl>
                                          <p:spTgt spid="20"/>
                                        </p:tgtEl>
                                        <p:attrNameLst>
                                          <p:attrName>ppt_h</p:attrName>
                                        </p:attrNameLst>
                                      </p:cBhvr>
                                      <p:tavLst>
                                        <p:tav tm="0">
                                          <p:val>
                                            <p:fltVal val="0"/>
                                          </p:val>
                                        </p:tav>
                                        <p:tav tm="100000">
                                          <p:val>
                                            <p:strVal val="#ppt_h"/>
                                          </p:val>
                                        </p:tav>
                                      </p:tavLst>
                                    </p:anim>
                                    <p:animEffect transition="in" filter="fade">
                                      <p:cBhvr>
                                        <p:cTn id="9"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5221B-AB6B-6D62-B899-7D821333C8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72A23-BB3B-3288-2B63-192C408EEB2F}"/>
              </a:ext>
            </a:extLst>
          </p:cNvPr>
          <p:cNvSpPr>
            <a:spLocks noGrp="1"/>
          </p:cNvSpPr>
          <p:nvPr>
            <p:ph type="title"/>
          </p:nvPr>
        </p:nvSpPr>
        <p:spPr>
          <a:xfrm>
            <a:off x="685800" y="76200"/>
            <a:ext cx="6057735" cy="1143000"/>
          </a:xfrm>
        </p:spPr>
        <p:txBody>
          <a:bodyPr/>
          <a:lstStyle/>
          <a:p>
            <a:r>
              <a:rPr lang="en-US" sz="2800" dirty="0"/>
              <a:t>Transformation of PCB </a:t>
            </a:r>
          </a:p>
        </p:txBody>
      </p:sp>
      <p:grpSp>
        <p:nvGrpSpPr>
          <p:cNvPr id="6" name="Group 46">
            <a:extLst>
              <a:ext uri="{FF2B5EF4-FFF2-40B4-BE49-F238E27FC236}">
                <a16:creationId xmlns:a16="http://schemas.microsoft.com/office/drawing/2014/main" id="{2D6AA88F-5D74-FB85-B9E0-4069DB2602FF}"/>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E36A83C-784E-27FA-7889-F34DB5EF5A20}"/>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14CC6BF7-B39C-D098-5761-7D2D44059E6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B7588AF-9995-C7C9-EBEE-2590ECCD391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9D949F5A-B16E-FEFE-0BB6-624040FEDC4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FD1C2037-75E3-CF2C-D1C8-AF349B3E7056}"/>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97C22AD2-87D3-83F5-F366-E6345D7C11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7F0C007E-0762-EB83-F301-5710819DBC7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4E3C0A65-4DED-F22F-E7CE-35F3DDA5D9E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F8FCF4A-56D6-EDA4-A1F7-E99012CBB1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706B73FD-EFBC-D15B-F9B1-FE391D72548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BB563D3B-07E2-F853-579F-84B1663115E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F55FECC-3569-34C8-A1F3-CEBB80D9A16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04F11B5C-1D81-F2C8-2F31-1936D80A26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2E5F0B9C-7D60-995B-0B01-FB25C2712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42D58A09-374F-C947-331E-9C5ADACC2733}"/>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4" name="TextBox 23">
            <a:extLst>
              <a:ext uri="{FF2B5EF4-FFF2-40B4-BE49-F238E27FC236}">
                <a16:creationId xmlns:a16="http://schemas.microsoft.com/office/drawing/2014/main" id="{16E98A53-3C12-8999-33AA-E5623E4C2E60}"/>
              </a:ext>
            </a:extLst>
          </p:cNvPr>
          <p:cNvSpPr txBox="1"/>
          <p:nvPr/>
        </p:nvSpPr>
        <p:spPr>
          <a:xfrm>
            <a:off x="457200" y="5874712"/>
            <a:ext cx="8550275" cy="830997"/>
          </a:xfrm>
          <a:prstGeom prst="rect">
            <a:avLst/>
          </a:prstGeom>
          <a:noFill/>
        </p:spPr>
        <p:txBody>
          <a:bodyPr wrap="square">
            <a:spAutoFit/>
          </a:bodyPr>
          <a:lstStyle/>
          <a:p>
            <a:pPr algn="ctr"/>
            <a:r>
              <a:rPr lang="en-US" b="1" dirty="0">
                <a:solidFill>
                  <a:srgbClr val="FF0000"/>
                </a:solidFill>
              </a:rPr>
              <a:t>https://www.heatsinkcalculator.com/blog/how-to-calculate-the-thermal-resistance-of-a-pcb/</a:t>
            </a:r>
          </a:p>
        </p:txBody>
      </p:sp>
      <p:pic>
        <p:nvPicPr>
          <p:cNvPr id="22" name="Content Placeholder 21">
            <a:extLst>
              <a:ext uri="{FF2B5EF4-FFF2-40B4-BE49-F238E27FC236}">
                <a16:creationId xmlns:a16="http://schemas.microsoft.com/office/drawing/2014/main" id="{CCAF6B25-3EE2-3120-512D-E1B0D8B1F5E4}"/>
              </a:ext>
            </a:extLst>
          </p:cNvPr>
          <p:cNvPicPr>
            <a:picLocks noGrp="1" noChangeAspect="1"/>
          </p:cNvPicPr>
          <p:nvPr>
            <p:ph idx="1"/>
          </p:nvPr>
        </p:nvPicPr>
        <p:blipFill>
          <a:blip r:embed="rId3"/>
          <a:stretch>
            <a:fillRect/>
          </a:stretch>
        </p:blipFill>
        <p:spPr>
          <a:xfrm>
            <a:off x="320675" y="1629909"/>
            <a:ext cx="3775321" cy="3464169"/>
          </a:xfrm>
          <a:prstGeom prst="rect">
            <a:avLst/>
          </a:prstGeom>
          <a:solidFill>
            <a:schemeClr val="bg1"/>
          </a:solidFill>
        </p:spPr>
      </p:pic>
      <p:pic>
        <p:nvPicPr>
          <p:cNvPr id="23" name="Content Placeholder 3">
            <a:extLst>
              <a:ext uri="{FF2B5EF4-FFF2-40B4-BE49-F238E27FC236}">
                <a16:creationId xmlns:a16="http://schemas.microsoft.com/office/drawing/2014/main" id="{877B1C18-573C-8E63-54DF-A7A4DB50CE6B}"/>
              </a:ext>
            </a:extLst>
          </p:cNvPr>
          <p:cNvPicPr>
            <a:picLocks noChangeAspect="1"/>
          </p:cNvPicPr>
          <p:nvPr/>
        </p:nvPicPr>
        <p:blipFill>
          <a:blip r:embed="rId4"/>
          <a:stretch>
            <a:fillRect/>
          </a:stretch>
        </p:blipFill>
        <p:spPr bwMode="auto">
          <a:xfrm>
            <a:off x="4724400" y="2075908"/>
            <a:ext cx="4250401" cy="2942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Arrow: Curved Down 24">
            <a:extLst>
              <a:ext uri="{FF2B5EF4-FFF2-40B4-BE49-F238E27FC236}">
                <a16:creationId xmlns:a16="http://schemas.microsoft.com/office/drawing/2014/main" id="{5B69D7F0-5A2F-6517-A467-8A4AD29249F1}"/>
              </a:ext>
            </a:extLst>
          </p:cNvPr>
          <p:cNvSpPr/>
          <p:nvPr/>
        </p:nvSpPr>
        <p:spPr bwMode="auto">
          <a:xfrm>
            <a:off x="3505200" y="1524000"/>
            <a:ext cx="3048000" cy="1143000"/>
          </a:xfrm>
          <a:prstGeom prst="curvedDownArrow">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14517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1000" fill="hold"/>
                                        <p:tgtEl>
                                          <p:spTgt spid="25"/>
                                        </p:tgtEl>
                                        <p:attrNameLst>
                                          <p:attrName>ppt_w</p:attrName>
                                        </p:attrNameLst>
                                      </p:cBhvr>
                                      <p:tavLst>
                                        <p:tav tm="0">
                                          <p:val>
                                            <p:fltVal val="0"/>
                                          </p:val>
                                        </p:tav>
                                        <p:tav tm="100000">
                                          <p:val>
                                            <p:strVal val="#ppt_w"/>
                                          </p:val>
                                        </p:tav>
                                      </p:tavLst>
                                    </p:anim>
                                    <p:anim calcmode="lin" valueType="num">
                                      <p:cBhvr>
                                        <p:cTn id="13" dur="1000" fill="hold"/>
                                        <p:tgtEl>
                                          <p:spTgt spid="25"/>
                                        </p:tgtEl>
                                        <p:attrNameLst>
                                          <p:attrName>ppt_h</p:attrName>
                                        </p:attrNameLst>
                                      </p:cBhvr>
                                      <p:tavLst>
                                        <p:tav tm="0">
                                          <p:val>
                                            <p:fltVal val="0"/>
                                          </p:val>
                                        </p:tav>
                                        <p:tav tm="100000">
                                          <p:val>
                                            <p:strVal val="#ppt_h"/>
                                          </p:val>
                                        </p:tav>
                                      </p:tavLst>
                                    </p:anim>
                                    <p:anim calcmode="lin" valueType="num">
                                      <p:cBhvr>
                                        <p:cTn id="14" dur="1000" fill="hold"/>
                                        <p:tgtEl>
                                          <p:spTgt spid="25"/>
                                        </p:tgtEl>
                                        <p:attrNameLst>
                                          <p:attrName>style.rotation</p:attrName>
                                        </p:attrNameLst>
                                      </p:cBhvr>
                                      <p:tavLst>
                                        <p:tav tm="0">
                                          <p:val>
                                            <p:fltVal val="90"/>
                                          </p:val>
                                        </p:tav>
                                        <p:tav tm="100000">
                                          <p:val>
                                            <p:fltVal val="0"/>
                                          </p:val>
                                        </p:tav>
                                      </p:tavLst>
                                    </p:anim>
                                    <p:animEffect transition="in" filter="fade">
                                      <p:cBhvr>
                                        <p:cTn id="15" dur="10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1500" fill="hold"/>
                                        <p:tgtEl>
                                          <p:spTgt spid="23"/>
                                        </p:tgtEl>
                                        <p:attrNameLst>
                                          <p:attrName>ppt_w</p:attrName>
                                        </p:attrNameLst>
                                      </p:cBhvr>
                                      <p:tavLst>
                                        <p:tav tm="0">
                                          <p:val>
                                            <p:fltVal val="0"/>
                                          </p:val>
                                        </p:tav>
                                        <p:tav tm="100000">
                                          <p:val>
                                            <p:strVal val="#ppt_w"/>
                                          </p:val>
                                        </p:tav>
                                      </p:tavLst>
                                    </p:anim>
                                    <p:anim calcmode="lin" valueType="num">
                                      <p:cBhvr>
                                        <p:cTn id="21" dur="1500" fill="hold"/>
                                        <p:tgtEl>
                                          <p:spTgt spid="23"/>
                                        </p:tgtEl>
                                        <p:attrNameLst>
                                          <p:attrName>ppt_h</p:attrName>
                                        </p:attrNameLst>
                                      </p:cBhvr>
                                      <p:tavLst>
                                        <p:tav tm="0">
                                          <p:val>
                                            <p:fltVal val="0"/>
                                          </p:val>
                                        </p:tav>
                                        <p:tav tm="100000">
                                          <p:val>
                                            <p:strVal val="#ppt_h"/>
                                          </p:val>
                                        </p:tav>
                                      </p:tavLst>
                                    </p:anim>
                                    <p:animEffect transition="in" filter="fade">
                                      <p:cBhvr>
                                        <p:cTn id="22"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D7D10-F757-C6BF-1EAE-9AAE492A0F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0FB668-17BF-E6F2-E0DC-745DD83F0663}"/>
              </a:ext>
            </a:extLst>
          </p:cNvPr>
          <p:cNvSpPr>
            <a:spLocks noGrp="1"/>
          </p:cNvSpPr>
          <p:nvPr>
            <p:ph type="title"/>
          </p:nvPr>
        </p:nvSpPr>
        <p:spPr>
          <a:xfrm>
            <a:off x="685800" y="76200"/>
            <a:ext cx="6057735" cy="1143000"/>
          </a:xfrm>
        </p:spPr>
        <p:txBody>
          <a:bodyPr/>
          <a:lstStyle/>
          <a:p>
            <a:r>
              <a:rPr lang="en-US" sz="2800" dirty="0"/>
              <a:t>Thermal Resistance Network</a:t>
            </a:r>
          </a:p>
        </p:txBody>
      </p:sp>
      <p:grpSp>
        <p:nvGrpSpPr>
          <p:cNvPr id="6" name="Group 46">
            <a:extLst>
              <a:ext uri="{FF2B5EF4-FFF2-40B4-BE49-F238E27FC236}">
                <a16:creationId xmlns:a16="http://schemas.microsoft.com/office/drawing/2014/main" id="{F2A239D9-9200-0D81-6E42-4011BDE6AEF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1346484-C2BF-E655-76A0-4A8DEB85E739}"/>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D083F1F1-102E-DEF8-6F51-D4004D22CE0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251C449-6C8F-8995-8047-31CB8BD23F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F0B95C72-4176-7A3E-B73A-C1268907B21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70FEFA91-9436-7AA6-75A1-C9464A2C6BFC}"/>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3FEB7CBE-896D-FBF3-44D3-57192374945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E783505A-002A-60F3-B67E-3C6E7C3401D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A0E25775-53F8-B55D-6B5A-72F9EE9FF81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3BB9380-98E2-D7C4-32CD-03B6EFB1A2D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CF74B3E1-7E69-88C0-E05F-AEAB4BE0B7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602A8696-B1C7-7B2C-E005-8E49D36D395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64436E3-521F-F8FE-BDD2-B4C11440907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2E484B6F-99E4-C1EA-6B70-6D40BB95F92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DC7AF73D-C03B-EF34-3DC3-F6EF18A98F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D4F85775-AA7F-8128-BEB1-49D656D808D9}"/>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3" name="Content Placeholder 2">
            <a:extLst>
              <a:ext uri="{FF2B5EF4-FFF2-40B4-BE49-F238E27FC236}">
                <a16:creationId xmlns:a16="http://schemas.microsoft.com/office/drawing/2014/main" id="{9C5C9980-F933-2173-FAD6-AF58A4141013}"/>
              </a:ext>
            </a:extLst>
          </p:cNvPr>
          <p:cNvSpPr>
            <a:spLocks noGrp="1"/>
          </p:cNvSpPr>
          <p:nvPr>
            <p:ph idx="1"/>
          </p:nvPr>
        </p:nvSpPr>
        <p:spPr>
          <a:xfrm>
            <a:off x="685800" y="1295400"/>
            <a:ext cx="8413422" cy="4114800"/>
          </a:xfrm>
        </p:spPr>
        <p:txBody>
          <a:bodyPr/>
          <a:lstStyle/>
          <a:p>
            <a:r>
              <a:rPr lang="en-US" sz="2400" dirty="0"/>
              <a:t>The outer portion of each layer is an annulus (referred to as the “outer annulus”) with inner and outer radii </a:t>
            </a:r>
            <a:r>
              <a:rPr lang="en-US" sz="2400" dirty="0" err="1"/>
              <a:t>r</a:t>
            </a:r>
            <a:r>
              <a:rPr lang="en-US" sz="2400" baseline="-25000" dirty="0" err="1"/>
              <a:t>inner</a:t>
            </a:r>
            <a:r>
              <a:rPr lang="en-US" sz="2400" dirty="0"/>
              <a:t> and r</a:t>
            </a:r>
            <a:r>
              <a:rPr lang="en-US" sz="2400" baseline="-25000" dirty="0"/>
              <a:t>outer</a:t>
            </a:r>
            <a:r>
              <a:rPr lang="en-US" sz="2400" dirty="0"/>
              <a:t> respectively.</a:t>
            </a:r>
          </a:p>
          <a:p>
            <a:r>
              <a:rPr lang="en-US" sz="2400" dirty="0"/>
              <a:t>The calculation for </a:t>
            </a:r>
            <a:r>
              <a:rPr lang="en-US" sz="2400" i="1" dirty="0" err="1"/>
              <a:t>h</a:t>
            </a:r>
            <a:r>
              <a:rPr lang="en-US" sz="2400" i="1" baseline="-25000" dirty="0" err="1"/>
              <a:t>o,n</a:t>
            </a:r>
            <a:r>
              <a:rPr lang="en-US" sz="2400" dirty="0"/>
              <a:t> is developed with the approximation that the temperature difference between the layers of the PCB is small. </a:t>
            </a:r>
          </a:p>
          <a:p>
            <a:r>
              <a:rPr lang="en-US" sz="2400" dirty="0"/>
              <a:t>In reality, the flow of heat is predominantly radial in the outer annulus. </a:t>
            </a:r>
          </a:p>
          <a:p>
            <a:r>
              <a:rPr lang="en-US" sz="2400" dirty="0"/>
              <a:t>The resistance to heat flow in the outer annulus can then be approximated by the thermal resistance network shown </a:t>
            </a:r>
          </a:p>
          <a:p>
            <a:endParaRPr lang="en-US" sz="2400" dirty="0"/>
          </a:p>
        </p:txBody>
      </p:sp>
      <p:pic>
        <p:nvPicPr>
          <p:cNvPr id="4" name="Picture 3">
            <a:extLst>
              <a:ext uri="{FF2B5EF4-FFF2-40B4-BE49-F238E27FC236}">
                <a16:creationId xmlns:a16="http://schemas.microsoft.com/office/drawing/2014/main" id="{CECB491F-EAF6-64CA-05E1-E6B7EE2F6BE5}"/>
              </a:ext>
            </a:extLst>
          </p:cNvPr>
          <p:cNvPicPr>
            <a:picLocks noChangeAspect="1"/>
          </p:cNvPicPr>
          <p:nvPr/>
        </p:nvPicPr>
        <p:blipFill>
          <a:blip r:embed="rId3"/>
          <a:stretch>
            <a:fillRect/>
          </a:stretch>
        </p:blipFill>
        <p:spPr>
          <a:xfrm>
            <a:off x="1066800" y="2104467"/>
            <a:ext cx="7678266" cy="3839133"/>
          </a:xfrm>
          <a:prstGeom prst="rect">
            <a:avLst/>
          </a:prstGeom>
          <a:solidFill>
            <a:schemeClr val="bg1"/>
          </a:solidFill>
        </p:spPr>
      </p:pic>
    </p:spTree>
    <p:extLst>
      <p:ext uri="{BB962C8B-B14F-4D97-AF65-F5344CB8AC3E}">
        <p14:creationId xmlns:p14="http://schemas.microsoft.com/office/powerpoint/2010/main" val="1964027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250" fill="hold"/>
                                        <p:tgtEl>
                                          <p:spTgt spid="4"/>
                                        </p:tgtEl>
                                        <p:attrNameLst>
                                          <p:attrName>ppt_w</p:attrName>
                                        </p:attrNameLst>
                                      </p:cBhvr>
                                      <p:tavLst>
                                        <p:tav tm="0">
                                          <p:val>
                                            <p:fltVal val="0"/>
                                          </p:val>
                                        </p:tav>
                                        <p:tav tm="100000">
                                          <p:val>
                                            <p:strVal val="#ppt_w"/>
                                          </p:val>
                                        </p:tav>
                                      </p:tavLst>
                                    </p:anim>
                                    <p:anim calcmode="lin" valueType="num">
                                      <p:cBhvr>
                                        <p:cTn id="28" dur="1250" fill="hold"/>
                                        <p:tgtEl>
                                          <p:spTgt spid="4"/>
                                        </p:tgtEl>
                                        <p:attrNameLst>
                                          <p:attrName>ppt_h</p:attrName>
                                        </p:attrNameLst>
                                      </p:cBhvr>
                                      <p:tavLst>
                                        <p:tav tm="0">
                                          <p:val>
                                            <p:fltVal val="0"/>
                                          </p:val>
                                        </p:tav>
                                        <p:tav tm="100000">
                                          <p:val>
                                            <p:strVal val="#ppt_h"/>
                                          </p:val>
                                        </p:tav>
                                      </p:tavLst>
                                    </p:anim>
                                    <p:animEffect transition="in" filter="fade">
                                      <p:cBhvr>
                                        <p:cTn id="29"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4D836-4F3E-82AB-E09D-D081E9A114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166807-2CE2-E913-CD49-BC1D02DDCCC8}"/>
              </a:ext>
            </a:extLst>
          </p:cNvPr>
          <p:cNvSpPr>
            <a:spLocks noGrp="1"/>
          </p:cNvSpPr>
          <p:nvPr>
            <p:ph type="title"/>
          </p:nvPr>
        </p:nvSpPr>
        <p:spPr>
          <a:xfrm>
            <a:off x="685800" y="76200"/>
            <a:ext cx="6057735" cy="1143000"/>
          </a:xfrm>
        </p:spPr>
        <p:txBody>
          <a:bodyPr/>
          <a:lstStyle/>
          <a:p>
            <a:r>
              <a:rPr lang="en-US" sz="2800" dirty="0"/>
              <a:t>Thermal Resistance Network</a:t>
            </a:r>
          </a:p>
        </p:txBody>
      </p:sp>
      <p:grpSp>
        <p:nvGrpSpPr>
          <p:cNvPr id="6" name="Group 46">
            <a:extLst>
              <a:ext uri="{FF2B5EF4-FFF2-40B4-BE49-F238E27FC236}">
                <a16:creationId xmlns:a16="http://schemas.microsoft.com/office/drawing/2014/main" id="{16DFE020-40B3-2333-E71C-2F89436ECCC5}"/>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9EF9B506-C6DC-242A-7F26-E8CBC82A94CE}"/>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49F73AFA-A6CC-A77E-FC24-366343B75F9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56C51D8-E278-9F66-00E4-F424AE76D4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FEEFC654-0103-9155-2D20-F5C642FA53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5C54B4F7-3A1D-4FE8-6E7D-C8B96C5D352B}"/>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1BA625D4-4867-4171-E6BB-0018A3B7DC6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657BFE36-07FB-788C-7189-B1A9D2437B0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26A8A310-E7C9-3B31-93C2-AB5249D384E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4BEC430-25F0-2930-7BF2-8F6862D68E9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476EC82A-4A2C-B990-91A7-8B0549AD70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B120CAB2-1C4E-4BD4-A9FC-33A0FE91700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951CE59-F527-7770-5DAE-E6BB01570A9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EB6E13A2-A8AA-EF25-A9B2-50DB39C24B2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991FA288-AAAA-9F39-A9F7-BF874A33BD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8C9A27AC-1A9F-94A8-16B0-918A7CD8AB79}"/>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5" name="Content Placeholder 4">
            <a:extLst>
              <a:ext uri="{FF2B5EF4-FFF2-40B4-BE49-F238E27FC236}">
                <a16:creationId xmlns:a16="http://schemas.microsoft.com/office/drawing/2014/main" id="{A6882589-1B17-924A-BEAC-5CE519D5EAE2}"/>
              </a:ext>
            </a:extLst>
          </p:cNvPr>
          <p:cNvSpPr>
            <a:spLocks noGrp="1"/>
          </p:cNvSpPr>
          <p:nvPr>
            <p:ph idx="1"/>
          </p:nvPr>
        </p:nvSpPr>
        <p:spPr>
          <a:xfrm>
            <a:off x="325875" y="1129659"/>
            <a:ext cx="8686800" cy="1758411"/>
          </a:xfrm>
        </p:spPr>
        <p:txBody>
          <a:bodyPr/>
          <a:lstStyle/>
          <a:p>
            <a:r>
              <a:rPr lang="en-US" sz="2400" i="1" dirty="0" err="1"/>
              <a:t>R</a:t>
            </a:r>
            <a:r>
              <a:rPr lang="en-US" sz="2400" i="1" baseline="-25000" dirty="0" err="1"/>
              <a:t>cond,o,i</a:t>
            </a:r>
            <a:r>
              <a:rPr lang="en-US" sz="2400" dirty="0"/>
              <a:t> in the thermal resistance network shown in figure represents the conduction thermal resistance of each layer.</a:t>
            </a:r>
          </a:p>
          <a:p>
            <a:r>
              <a:rPr lang="en-US" sz="2400" dirty="0"/>
              <a:t> </a:t>
            </a:r>
            <a:r>
              <a:rPr lang="en-US" sz="2400" i="1" dirty="0" err="1"/>
              <a:t>R</a:t>
            </a:r>
            <a:r>
              <a:rPr lang="en-US" sz="2400" i="1" baseline="-25000" dirty="0" err="1"/>
              <a:t>ext</a:t>
            </a:r>
            <a:r>
              <a:rPr lang="en-US" sz="2400" dirty="0"/>
              <a:t> is the thermal resistance due to the convection/radiative cooling </a:t>
            </a:r>
            <a:r>
              <a:rPr lang="en-US" sz="2400" i="1" dirty="0" err="1"/>
              <a:t>h</a:t>
            </a:r>
            <a:r>
              <a:rPr lang="en-US" sz="2400" i="1" baseline="-25000" dirty="0" err="1"/>
              <a:t>ext</a:t>
            </a:r>
            <a:r>
              <a:rPr lang="en-US" sz="2400" dirty="0"/>
              <a:t> on the exposed upper and lower surfaces of the PCB. </a:t>
            </a:r>
          </a:p>
        </p:txBody>
      </p:sp>
      <p:pic>
        <p:nvPicPr>
          <p:cNvPr id="23" name="Picture 22">
            <a:extLst>
              <a:ext uri="{FF2B5EF4-FFF2-40B4-BE49-F238E27FC236}">
                <a16:creationId xmlns:a16="http://schemas.microsoft.com/office/drawing/2014/main" id="{6DE79CD8-9288-8647-889A-5494E44B097E}"/>
              </a:ext>
            </a:extLst>
          </p:cNvPr>
          <p:cNvPicPr>
            <a:picLocks noChangeAspect="1"/>
          </p:cNvPicPr>
          <p:nvPr/>
        </p:nvPicPr>
        <p:blipFill>
          <a:blip r:embed="rId3"/>
          <a:stretch>
            <a:fillRect/>
          </a:stretch>
        </p:blipFill>
        <p:spPr>
          <a:xfrm>
            <a:off x="975284" y="2957147"/>
            <a:ext cx="7344506" cy="3672253"/>
          </a:xfrm>
          <a:prstGeom prst="rect">
            <a:avLst/>
          </a:prstGeom>
          <a:solidFill>
            <a:schemeClr val="bg1"/>
          </a:solidFill>
        </p:spPr>
      </p:pic>
    </p:spTree>
    <p:extLst>
      <p:ext uri="{BB962C8B-B14F-4D97-AF65-F5344CB8AC3E}">
        <p14:creationId xmlns:p14="http://schemas.microsoft.com/office/powerpoint/2010/main" val="300867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2EE95-E281-7744-78BF-707F2ADF2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260F95-E83C-7828-638B-41CE2607E945}"/>
              </a:ext>
            </a:extLst>
          </p:cNvPr>
          <p:cNvSpPr>
            <a:spLocks noGrp="1"/>
          </p:cNvSpPr>
          <p:nvPr>
            <p:ph type="title"/>
          </p:nvPr>
        </p:nvSpPr>
        <p:spPr>
          <a:xfrm>
            <a:off x="685800" y="76200"/>
            <a:ext cx="6057735" cy="1143000"/>
          </a:xfrm>
        </p:spPr>
        <p:txBody>
          <a:bodyPr/>
          <a:lstStyle/>
          <a:p>
            <a:r>
              <a:rPr lang="en-US" sz="2800" dirty="0"/>
              <a:t>Simplified thermal resistance network for the outer annulus layers</a:t>
            </a:r>
          </a:p>
        </p:txBody>
      </p:sp>
      <p:grpSp>
        <p:nvGrpSpPr>
          <p:cNvPr id="6" name="Group 46">
            <a:extLst>
              <a:ext uri="{FF2B5EF4-FFF2-40B4-BE49-F238E27FC236}">
                <a16:creationId xmlns:a16="http://schemas.microsoft.com/office/drawing/2014/main" id="{B08454E5-5DC9-16CD-22A5-49F916B06AB9}"/>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838DBB56-7E3A-12B3-7F66-34BCB3310DDF}"/>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D89C9A7D-CBA3-2570-584B-B1B60270636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A0FDE96-F107-3CD1-357D-0EB412CB07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C2B9EAC9-3831-24F8-62BC-5E8CAE3104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8E37522A-EC0B-E4C7-35CB-1C7C5055D281}"/>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E892B520-74CF-4293-FBCB-85ABA5DED1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630D4987-D330-BD27-FEBD-7F0659C0D30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7B943032-7B94-BAC4-51CB-6A0A53B0301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C177910-0C86-F85F-9211-A9B16692A0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961A1F9D-1834-F4F9-7EAA-0C21D8A29DC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E1D1ECFB-BAB2-7DF1-D608-1758590E4F2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67FC111-E34D-706B-B644-53B884C162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34AD477F-5233-7B9C-C139-E477E485934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EC0B6AA4-2C7D-0D2B-4861-A025066F0C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8DCB7D01-E39E-9E73-853E-AC84A17CE881}"/>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5" name="Content Placeholder 4">
            <a:extLst>
              <a:ext uri="{FF2B5EF4-FFF2-40B4-BE49-F238E27FC236}">
                <a16:creationId xmlns:a16="http://schemas.microsoft.com/office/drawing/2014/main" id="{DB92C3FE-05C6-A2EE-9600-409C8E79CD33}"/>
              </a:ext>
            </a:extLst>
          </p:cNvPr>
          <p:cNvSpPr>
            <a:spLocks noGrp="1"/>
          </p:cNvSpPr>
          <p:nvPr>
            <p:ph idx="1"/>
          </p:nvPr>
        </p:nvSpPr>
        <p:spPr>
          <a:xfrm>
            <a:off x="481806" y="1244162"/>
            <a:ext cx="8305800" cy="1172014"/>
          </a:xfrm>
        </p:spPr>
        <p:txBody>
          <a:bodyPr/>
          <a:lstStyle/>
          <a:p>
            <a:r>
              <a:rPr lang="en-US" sz="2400" dirty="0"/>
              <a:t>The total equivalent thermal resistance of the thermal resistance network is determined by combining the parallel and series resistances as illustrated</a:t>
            </a:r>
          </a:p>
        </p:txBody>
      </p:sp>
      <p:pic>
        <p:nvPicPr>
          <p:cNvPr id="3" name="Picture 2">
            <a:extLst>
              <a:ext uri="{FF2B5EF4-FFF2-40B4-BE49-F238E27FC236}">
                <a16:creationId xmlns:a16="http://schemas.microsoft.com/office/drawing/2014/main" id="{1F5E0E43-A84E-A13C-8714-54DC71FFCAD2}"/>
              </a:ext>
            </a:extLst>
          </p:cNvPr>
          <p:cNvPicPr>
            <a:picLocks noChangeAspect="1"/>
          </p:cNvPicPr>
          <p:nvPr/>
        </p:nvPicPr>
        <p:blipFill>
          <a:blip r:embed="rId3"/>
          <a:stretch>
            <a:fillRect/>
          </a:stretch>
        </p:blipFill>
        <p:spPr>
          <a:xfrm>
            <a:off x="990600" y="2439985"/>
            <a:ext cx="7002439" cy="2170177"/>
          </a:xfrm>
          <a:prstGeom prst="rect">
            <a:avLst/>
          </a:prstGeom>
        </p:spPr>
      </p:pic>
      <p:sp>
        <p:nvSpPr>
          <p:cNvPr id="22" name="TextBox 21">
            <a:extLst>
              <a:ext uri="{FF2B5EF4-FFF2-40B4-BE49-F238E27FC236}">
                <a16:creationId xmlns:a16="http://schemas.microsoft.com/office/drawing/2014/main" id="{DBAE5E59-5167-AC5B-57F2-347D82E81441}"/>
              </a:ext>
            </a:extLst>
          </p:cNvPr>
          <p:cNvSpPr txBox="1"/>
          <p:nvPr/>
        </p:nvSpPr>
        <p:spPr>
          <a:xfrm>
            <a:off x="315581" y="4706283"/>
            <a:ext cx="8663911" cy="1938992"/>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chemeClr val="tx1"/>
                </a:solidFill>
                <a:effectLst/>
                <a:latin typeface="Times New Roman" panose="02020603050405020304" pitchFamily="18" charset="0"/>
              </a:rPr>
              <a:t>To determine</a:t>
            </a:r>
            <a:r>
              <a:rPr lang="en-US" dirty="0"/>
              <a:t> </a:t>
            </a:r>
            <a:r>
              <a:rPr lang="en-US" i="1" dirty="0"/>
              <a:t>R</a:t>
            </a:r>
            <a:r>
              <a:rPr lang="en-US" i="1" baseline="-25000" dirty="0"/>
              <a:t>outer</a:t>
            </a:r>
            <a:r>
              <a:rPr lang="en-US" sz="2400" b="0" i="0" dirty="0">
                <a:solidFill>
                  <a:schemeClr val="tx1"/>
                </a:solidFill>
                <a:effectLst/>
                <a:latin typeface="Times New Roman" panose="02020603050405020304" pitchFamily="18" charset="0"/>
              </a:rPr>
              <a:t> </a:t>
            </a:r>
            <a:r>
              <a:rPr lang="en-US" sz="2400" b="0" i="1" dirty="0" err="1">
                <a:solidFill>
                  <a:schemeClr val="tx1"/>
                </a:solidFill>
                <a:effectLst/>
                <a:latin typeface="Times New Roman" panose="02020603050405020304" pitchFamily="18" charset="0"/>
              </a:rPr>
              <a:t>R</a:t>
            </a:r>
            <a:r>
              <a:rPr lang="en-US" sz="2400" b="0" i="1" baseline="-25000" dirty="0" err="1">
                <a:solidFill>
                  <a:schemeClr val="tx1"/>
                </a:solidFill>
                <a:effectLst/>
                <a:latin typeface="Times New Roman" panose="02020603050405020304" pitchFamily="18" charset="0"/>
              </a:rPr>
              <a:t>cond,o,i</a:t>
            </a:r>
            <a:r>
              <a:rPr lang="en-US" sz="2400" b="0" i="1" dirty="0">
                <a:solidFill>
                  <a:schemeClr val="tx1"/>
                </a:solidFill>
                <a:effectLst/>
                <a:latin typeface="Times New Roman" panose="02020603050405020304" pitchFamily="18" charset="0"/>
              </a:rPr>
              <a:t> </a:t>
            </a:r>
            <a:r>
              <a:rPr lang="en-US" sz="2400" b="0" i="0" dirty="0">
                <a:solidFill>
                  <a:schemeClr val="tx1"/>
                </a:solidFill>
                <a:effectLst/>
                <a:latin typeface="Times New Roman" panose="02020603050405020304" pitchFamily="18" charset="0"/>
              </a:rPr>
              <a:t>for each layer is first calculated by determining </a:t>
            </a:r>
            <a:r>
              <a:rPr lang="en-US" sz="2400" b="0" i="1" dirty="0" err="1">
                <a:solidFill>
                  <a:schemeClr val="tx1"/>
                </a:solidFill>
                <a:effectLst/>
                <a:latin typeface="Times New Roman" panose="02020603050405020304" pitchFamily="18" charset="0"/>
              </a:rPr>
              <a:t>k</a:t>
            </a:r>
            <a:r>
              <a:rPr lang="en-US" sz="2400" b="0" i="1" baseline="-25000" dirty="0" err="1">
                <a:solidFill>
                  <a:schemeClr val="tx1"/>
                </a:solidFill>
                <a:effectLst/>
                <a:latin typeface="Times New Roman" panose="02020603050405020304" pitchFamily="18" charset="0"/>
              </a:rPr>
              <a:t>eff</a:t>
            </a:r>
            <a:r>
              <a:rPr lang="en-US" sz="2400" b="0" i="0" dirty="0">
                <a:solidFill>
                  <a:schemeClr val="tx1"/>
                </a:solidFill>
                <a:effectLst/>
                <a:latin typeface="Times New Roman" panose="02020603050405020304" pitchFamily="18" charset="0"/>
              </a:rPr>
              <a:t>, the average in-plane thermal conductivity of the PCB. </a:t>
            </a:r>
          </a:p>
          <a:p>
            <a:pPr marL="342900" indent="-342900">
              <a:buFont typeface="Arial" panose="020B0604020202020204" pitchFamily="34" charset="0"/>
              <a:buChar char="•"/>
            </a:pPr>
            <a:r>
              <a:rPr lang="en-US" sz="2400" b="0" i="1" dirty="0" err="1">
                <a:solidFill>
                  <a:schemeClr val="tx1"/>
                </a:solidFill>
                <a:effectLst/>
                <a:latin typeface="Times New Roman" panose="02020603050405020304" pitchFamily="18" charset="0"/>
              </a:rPr>
              <a:t>k</a:t>
            </a:r>
            <a:r>
              <a:rPr lang="en-US" sz="2400" b="0" i="1" baseline="-25000" dirty="0" err="1">
                <a:solidFill>
                  <a:schemeClr val="tx1"/>
                </a:solidFill>
                <a:effectLst/>
                <a:latin typeface="Times New Roman" panose="02020603050405020304" pitchFamily="18" charset="0"/>
              </a:rPr>
              <a:t>eff</a:t>
            </a:r>
            <a:r>
              <a:rPr lang="en-US" sz="2400" b="0" i="0" dirty="0">
                <a:solidFill>
                  <a:schemeClr val="tx1"/>
                </a:solidFill>
                <a:effectLst/>
                <a:latin typeface="Times New Roman" panose="02020603050405020304" pitchFamily="18" charset="0"/>
              </a:rPr>
              <a:t> is an average of the effective thermal conductivity of each layer, </a:t>
            </a:r>
            <a:r>
              <a:rPr lang="en-US" sz="2400" b="0" i="1" dirty="0" err="1">
                <a:solidFill>
                  <a:schemeClr val="tx1"/>
                </a:solidFill>
                <a:effectLst/>
                <a:latin typeface="Times New Roman" panose="02020603050405020304" pitchFamily="18" charset="0"/>
              </a:rPr>
              <a:t>k</a:t>
            </a:r>
            <a:r>
              <a:rPr lang="en-US" sz="2400" b="0" i="1" baseline="-25000" dirty="0" err="1">
                <a:solidFill>
                  <a:schemeClr val="tx1"/>
                </a:solidFill>
                <a:effectLst/>
                <a:latin typeface="Times New Roman" panose="02020603050405020304" pitchFamily="18" charset="0"/>
              </a:rPr>
              <a:t>eff,i</a:t>
            </a:r>
            <a:r>
              <a:rPr lang="en-US" sz="2400" b="0" i="0" dirty="0">
                <a:solidFill>
                  <a:schemeClr val="tx1"/>
                </a:solidFill>
                <a:effectLst/>
                <a:latin typeface="Times New Roman" panose="02020603050405020304" pitchFamily="18" charset="0"/>
              </a:rPr>
              <a:t>.</a:t>
            </a:r>
            <a:endParaRPr lang="en-US" dirty="0"/>
          </a:p>
        </p:txBody>
      </p:sp>
      <mc:AlternateContent xmlns:mc="http://schemas.openxmlformats.org/markup-compatibility/2006">
        <mc:Choice xmlns:p14="http://schemas.microsoft.com/office/powerpoint/2010/main" Requires="p14">
          <p:contentPart p14:bwMode="auto" r:id="rId4">
            <p14:nvContentPartPr>
              <p14:cNvPr id="4" name="Ink 3">
                <a:extLst>
                  <a:ext uri="{FF2B5EF4-FFF2-40B4-BE49-F238E27FC236}">
                    <a16:creationId xmlns:a16="http://schemas.microsoft.com/office/drawing/2014/main" id="{D6EFE28D-3D13-11CD-447F-17B297AE211A}"/>
                  </a:ext>
                </a:extLst>
              </p14:cNvPr>
              <p14:cNvContentPartPr/>
              <p14:nvPr/>
            </p14:nvContentPartPr>
            <p14:xfrm>
              <a:off x="2490480" y="4357800"/>
              <a:ext cx="3081600" cy="933480"/>
            </p14:xfrm>
          </p:contentPart>
        </mc:Choice>
        <mc:Fallback>
          <p:pic>
            <p:nvPicPr>
              <p:cNvPr id="4" name="Ink 3">
                <a:extLst>
                  <a:ext uri="{FF2B5EF4-FFF2-40B4-BE49-F238E27FC236}">
                    <a16:creationId xmlns:a16="http://schemas.microsoft.com/office/drawing/2014/main" id="{D6EFE28D-3D13-11CD-447F-17B297AE211A}"/>
                  </a:ext>
                </a:extLst>
              </p:cNvPr>
              <p:cNvPicPr/>
              <p:nvPr/>
            </p:nvPicPr>
            <p:blipFill>
              <a:blip r:embed="rId5"/>
              <a:stretch>
                <a:fillRect/>
              </a:stretch>
            </p:blipFill>
            <p:spPr>
              <a:xfrm>
                <a:off x="2481120" y="4348440"/>
                <a:ext cx="3100320" cy="952200"/>
              </a:xfrm>
              <a:prstGeom prst="rect">
                <a:avLst/>
              </a:prstGeom>
            </p:spPr>
          </p:pic>
        </mc:Fallback>
      </mc:AlternateContent>
    </p:spTree>
    <p:extLst>
      <p:ext uri="{BB962C8B-B14F-4D97-AF65-F5344CB8AC3E}">
        <p14:creationId xmlns:p14="http://schemas.microsoft.com/office/powerpoint/2010/main" val="268264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2">
                                            <p:txEl>
                                              <p:pRg st="0" end="0"/>
                                            </p:txEl>
                                          </p:spTgt>
                                        </p:tgtEl>
                                        <p:attrNameLst>
                                          <p:attrName>style.visibility</p:attrName>
                                        </p:attrNameLst>
                                      </p:cBhvr>
                                      <p:to>
                                        <p:strVal val="visible"/>
                                      </p:to>
                                    </p:set>
                                    <p:animEffect transition="in" filter="dissolve">
                                      <p:cBhvr>
                                        <p:cTn id="18" dur="500"/>
                                        <p:tgtEl>
                                          <p:spTgt spid="2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2">
                                            <p:txEl>
                                              <p:pRg st="1" end="1"/>
                                            </p:txEl>
                                          </p:spTgt>
                                        </p:tgtEl>
                                        <p:attrNameLst>
                                          <p:attrName>style.visibility</p:attrName>
                                        </p:attrNameLst>
                                      </p:cBhvr>
                                      <p:to>
                                        <p:strVal val="visible"/>
                                      </p:to>
                                    </p:set>
                                    <p:animEffect transition="in" filter="dissolve">
                                      <p:cBhvr>
                                        <p:cTn id="23"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5A2D7-132E-2B9C-21E9-41CCE5A9E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500A6-3FA3-9CCB-462E-F0F344B06F79}"/>
              </a:ext>
            </a:extLst>
          </p:cNvPr>
          <p:cNvSpPr>
            <a:spLocks noGrp="1"/>
          </p:cNvSpPr>
          <p:nvPr>
            <p:ph type="title"/>
          </p:nvPr>
        </p:nvSpPr>
        <p:spPr>
          <a:xfrm>
            <a:off x="304800" y="76200"/>
            <a:ext cx="6797675" cy="1143000"/>
          </a:xfrm>
        </p:spPr>
        <p:txBody>
          <a:bodyPr/>
          <a:lstStyle/>
          <a:p>
            <a:r>
              <a:rPr lang="en-US" sz="2800" dirty="0"/>
              <a:t>Effective Thermal conductivity </a:t>
            </a:r>
            <a:r>
              <a:rPr lang="en-US" sz="2800" i="1" dirty="0" err="1"/>
              <a:t>k</a:t>
            </a:r>
            <a:r>
              <a:rPr lang="en-US" sz="2800" i="1" baseline="-25000" dirty="0" err="1"/>
              <a:t>eff,i</a:t>
            </a:r>
            <a:r>
              <a:rPr lang="en-US" sz="2800" dirty="0"/>
              <a:t> of Each Layer</a:t>
            </a:r>
          </a:p>
        </p:txBody>
      </p:sp>
      <p:grpSp>
        <p:nvGrpSpPr>
          <p:cNvPr id="6" name="Group 46">
            <a:extLst>
              <a:ext uri="{FF2B5EF4-FFF2-40B4-BE49-F238E27FC236}">
                <a16:creationId xmlns:a16="http://schemas.microsoft.com/office/drawing/2014/main" id="{7365F960-B2E0-8064-F77A-D0656B37251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47D16B1-C945-C416-DAB1-A33AA2CC088E}"/>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86DAFE04-5822-92A3-ECF3-7D9C6DFCA40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827536D-B1A7-0876-74A1-382EFC5FE2D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35400F73-86D2-DCAE-ED1B-7213B90D626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DC4534CD-9B29-0FC7-5442-F2F92634A7B8}"/>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19FD809E-6F69-9E35-39FF-28027926DCF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F0526B89-11AA-86EE-753D-8AAAD62A7A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A3CC14F6-B035-E1FE-8944-DCB98684183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4DE064E-83B5-DDC7-C52F-4E0BACBBFF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87702203-087E-4707-6ED1-D3AD2CA745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B92940DE-80BE-DB27-218C-6933022017F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E104E8B-1373-517F-91B6-8BE113D814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6D7AC9BA-2174-C392-F0EA-C1F369B7B9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FD7BC63D-1F07-9C59-BE95-BE074608C0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F6A8FD66-5B7A-E9C5-59C2-B545FA238E56}"/>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EDD3FE-326B-2092-9147-B976B924F199}"/>
                  </a:ext>
                </a:extLst>
              </p:cNvPr>
              <p:cNvSpPr>
                <a:spLocks noGrp="1"/>
              </p:cNvSpPr>
              <p:nvPr>
                <p:ph idx="1"/>
              </p:nvPr>
            </p:nvSpPr>
            <p:spPr>
              <a:xfrm>
                <a:off x="457200" y="1371600"/>
                <a:ext cx="8305800" cy="4572000"/>
              </a:xfrm>
            </p:spPr>
            <p:txBody>
              <a:bodyPr/>
              <a:lstStyle/>
              <a:p>
                <a:r>
                  <a:rPr lang="en-US" sz="2400" dirty="0"/>
                  <a:t>The effective thermal conductivity </a:t>
                </a:r>
                <a:r>
                  <a:rPr lang="en-US" sz="2400" i="1" dirty="0" err="1"/>
                  <a:t>k</a:t>
                </a:r>
                <a:r>
                  <a:rPr lang="en-US" sz="2400" i="1" baseline="-25000" dirty="0" err="1"/>
                  <a:t>eff,i</a:t>
                </a:r>
                <a:r>
                  <a:rPr lang="en-US" sz="2400" dirty="0"/>
                  <a:t> of each layer is:</a:t>
                </a:r>
              </a:p>
              <a:p>
                <a:pPr marL="0" indent="0" algn="ctr">
                  <a:buNone/>
                </a:pP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𝑒𝑓𝑓</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rPr>
                          <m:t>𝑐</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𝑐</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𝜎</m:t>
                            </m:r>
                          </m:e>
                          <m:sub>
                            <m:r>
                              <a:rPr lang="en-US" sz="2400" i="1">
                                <a:latin typeface="Cambria Math" panose="02040503050406030204" pitchFamily="18" charset="0"/>
                              </a:rPr>
                              <m:t>𝑐</m:t>
                            </m:r>
                            <m:r>
                              <a:rPr lang="en-US" sz="2400" i="1">
                                <a:latin typeface="Cambria Math" panose="02040503050406030204" pitchFamily="18" charset="0"/>
                              </a:rPr>
                              <m:t>,</m:t>
                            </m:r>
                            <m:r>
                              <a:rPr lang="en-US" sz="2400" b="0" i="1" smtClean="0">
                                <a:latin typeface="Cambria Math" panose="02040503050406030204" pitchFamily="18" charset="0"/>
                              </a:rPr>
                              <m:t>𝑖</m:t>
                            </m:r>
                          </m:sub>
                        </m:sSub>
                      </m:e>
                    </m:d>
                  </m:oMath>
                </a14:m>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𝑘</m:t>
                        </m:r>
                      </m:e>
                      <m:sub>
                        <m:r>
                          <a:rPr lang="en-US" sz="2400" b="0" i="1" smtClean="0">
                            <a:latin typeface="Cambria Math" panose="02040503050406030204" pitchFamily="18" charset="0"/>
                          </a:rPr>
                          <m:t>𝑑</m:t>
                        </m:r>
                        <m:r>
                          <a:rPr lang="en-US" sz="2400" i="1">
                            <a:latin typeface="Cambria Math" panose="02040503050406030204" pitchFamily="18" charset="0"/>
                          </a:rPr>
                          <m:t>,</m:t>
                        </m:r>
                        <m:r>
                          <a:rPr lang="en-US" sz="2400" b="0" i="1" smtClean="0">
                            <a:latin typeface="Cambria Math" panose="02040503050406030204" pitchFamily="18" charset="0"/>
                          </a:rPr>
                          <m:t>𝑖</m:t>
                        </m:r>
                      </m:sub>
                    </m:sSub>
                  </m:oMath>
                </a14:m>
                <a:endParaRPr lang="en-US" sz="2400" dirty="0"/>
              </a:p>
              <a:p>
                <a:r>
                  <a:rPr lang="en-US" sz="2400" dirty="0"/>
                  <a:t>where:</a:t>
                </a:r>
                <a:br>
                  <a:rPr lang="en-US" sz="2400" dirty="0"/>
                </a:b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𝜎</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𝑖</m:t>
                        </m:r>
                      </m:sub>
                    </m:sSub>
                    <m:r>
                      <a:rPr lang="en-US" sz="2400" i="1">
                        <a:latin typeface="Cambria Math" panose="02040503050406030204" pitchFamily="18" charset="0"/>
                      </a:rPr>
                      <m:t> </m:t>
                    </m:r>
                  </m:oMath>
                </a14:m>
                <a:r>
                  <a:rPr lang="en-US" sz="2400" dirty="0"/>
                  <a:t>is the volume fraction of conductor in layer </a:t>
                </a:r>
                <a:r>
                  <a:rPr lang="en-US" sz="2400" i="1" dirty="0" err="1"/>
                  <a:t>i</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𝑘</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𝑖</m:t>
                        </m:r>
                      </m:sub>
                    </m:sSub>
                    <m:r>
                      <a:rPr lang="en-US" sz="2400" i="1">
                        <a:latin typeface="Cambria Math" panose="02040503050406030204" pitchFamily="18" charset="0"/>
                      </a:rPr>
                      <m:t> </m:t>
                    </m:r>
                  </m:oMath>
                </a14:m>
                <a:r>
                  <a:rPr lang="en-US" sz="2400" dirty="0"/>
                  <a:t>is the thermal conductivity of the conductor of layer </a:t>
                </a:r>
                <a:r>
                  <a:rPr lang="en-US" sz="2400" i="1" dirty="0" err="1"/>
                  <a:t>i</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𝑘</m:t>
                        </m:r>
                      </m:e>
                      <m:sub>
                        <m:r>
                          <a:rPr lang="en-US" sz="2400" b="0" i="1" smtClean="0">
                            <a:latin typeface="Cambria Math" panose="02040503050406030204" pitchFamily="18" charset="0"/>
                          </a:rPr>
                          <m:t>𝑑</m:t>
                        </m:r>
                        <m:r>
                          <a:rPr lang="en-US" sz="2400" i="1">
                            <a:latin typeface="Cambria Math" panose="02040503050406030204" pitchFamily="18" charset="0"/>
                          </a:rPr>
                          <m:t>,</m:t>
                        </m:r>
                        <m:r>
                          <a:rPr lang="en-US" sz="2400" i="1">
                            <a:latin typeface="Cambria Math" panose="02040503050406030204" pitchFamily="18" charset="0"/>
                          </a:rPr>
                          <m:t>𝑖</m:t>
                        </m:r>
                      </m:sub>
                    </m:sSub>
                    <m:r>
                      <a:rPr lang="en-US" sz="2400" i="1">
                        <a:latin typeface="Cambria Math" panose="02040503050406030204" pitchFamily="18" charset="0"/>
                      </a:rPr>
                      <m:t> </m:t>
                    </m:r>
                  </m:oMath>
                </a14:m>
                <a:r>
                  <a:rPr lang="en-US" sz="2400" dirty="0"/>
                  <a:t>is the thermal conductivity of the dielectric of layer </a:t>
                </a:r>
                <a:r>
                  <a:rPr lang="en-US" sz="2400" i="1" dirty="0" err="1"/>
                  <a:t>i</a:t>
                </a:r>
                <a:endParaRPr lang="en-US" sz="2400" i="1" dirty="0"/>
              </a:p>
              <a:p>
                <a:r>
                  <a:rPr lang="en-US" sz="2400" dirty="0"/>
                  <a:t>The value of </a:t>
                </a:r>
                <a:r>
                  <a:rPr lang="en-US" sz="2400" i="1" dirty="0" err="1"/>
                  <a:t>σ</a:t>
                </a:r>
                <a:r>
                  <a:rPr lang="en-US" sz="2400" i="1" baseline="-25000" dirty="0" err="1"/>
                  <a:t>c,i</a:t>
                </a:r>
                <a:r>
                  <a:rPr lang="en-US" sz="2400" dirty="0"/>
                  <a:t> ranges from 0 to 1. </a:t>
                </a:r>
              </a:p>
              <a:p>
                <a:r>
                  <a:rPr lang="en-US" sz="2400" dirty="0"/>
                  <a:t>It can be determined by estimating the conductor coverage area on each layer and dividing that value by the total PCB area (</a:t>
                </a:r>
                <a:r>
                  <a:rPr lang="en-US" sz="2400" i="1" dirty="0"/>
                  <a:t>L </a:t>
                </a:r>
                <a:r>
                  <a:rPr lang="en-US" sz="2400" i="1" dirty="0">
                    <a:sym typeface="Symbol" panose="05050102010706020507" pitchFamily="18" charset="2"/>
                  </a:rPr>
                  <a:t></a:t>
                </a:r>
                <a:r>
                  <a:rPr lang="en-US" sz="2400" i="1" dirty="0"/>
                  <a:t> W</a:t>
                </a:r>
                <a:r>
                  <a:rPr lang="en-US" sz="2400" dirty="0"/>
                  <a:t>).</a:t>
                </a:r>
              </a:p>
              <a:p>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60EDD3FE-326B-2092-9147-B976B924F199}"/>
                  </a:ext>
                </a:extLst>
              </p:cNvPr>
              <p:cNvSpPr>
                <a:spLocks noGrp="1" noRot="1" noChangeAspect="1" noMove="1" noResize="1" noEditPoints="1" noAdjustHandles="1" noChangeArrowheads="1" noChangeShapeType="1" noTextEdit="1"/>
              </p:cNvSpPr>
              <p:nvPr>
                <p:ph idx="1"/>
              </p:nvPr>
            </p:nvSpPr>
            <p:spPr>
              <a:xfrm>
                <a:off x="457200" y="1371600"/>
                <a:ext cx="8305800" cy="4572000"/>
              </a:xfrm>
              <a:blipFill>
                <a:blip r:embed="rId3"/>
                <a:stretch>
                  <a:fillRect l="-954" t="-1067" r="-1174"/>
                </a:stretch>
              </a:blipFill>
            </p:spPr>
            <p:txBody>
              <a:bodyPr/>
              <a:lstStyle/>
              <a:p>
                <a:r>
                  <a:rPr lang="en-US">
                    <a:noFill/>
                  </a:rPr>
                  <a:t> </a:t>
                </a:r>
              </a:p>
            </p:txBody>
          </p:sp>
        </mc:Fallback>
      </mc:AlternateContent>
      <p:pic>
        <p:nvPicPr>
          <p:cNvPr id="5" name="Picture 4" descr="Latex formula">
            <a:extLst>
              <a:ext uri="{FF2B5EF4-FFF2-40B4-BE49-F238E27FC236}">
                <a16:creationId xmlns:a16="http://schemas.microsoft.com/office/drawing/2014/main" id="{6768CC0A-9C51-A224-C9CA-017171699D2A}"/>
              </a:ext>
            </a:extLst>
          </p:cNvPr>
          <p:cNvPicPr>
            <a:picLocks noChangeAspect="1"/>
          </p:cNvPicPr>
          <p:nvPr/>
        </p:nvPicPr>
        <p:blipFill>
          <a:blip r:embed="rId4"/>
          <a:stretch>
            <a:fillRect/>
          </a:stretch>
        </p:blipFill>
        <p:spPr>
          <a:xfrm>
            <a:off x="4457714" y="3364961"/>
            <a:ext cx="228571" cy="133333"/>
          </a:xfrm>
          <a:prstGeom prst="rect">
            <a:avLst/>
          </a:prstGeom>
        </p:spPr>
      </p:pic>
      <p:pic>
        <p:nvPicPr>
          <p:cNvPr id="22" name="Picture 21" descr="Latex formula">
            <a:extLst>
              <a:ext uri="{FF2B5EF4-FFF2-40B4-BE49-F238E27FC236}">
                <a16:creationId xmlns:a16="http://schemas.microsoft.com/office/drawing/2014/main" id="{AA854F9D-3BC6-4615-3383-E7FF2C06F51D}"/>
              </a:ext>
            </a:extLst>
          </p:cNvPr>
          <p:cNvPicPr>
            <a:picLocks noChangeAspect="1"/>
          </p:cNvPicPr>
          <p:nvPr/>
        </p:nvPicPr>
        <p:blipFill>
          <a:blip r:embed="rId5"/>
          <a:stretch>
            <a:fillRect/>
          </a:stretch>
        </p:blipFill>
        <p:spPr>
          <a:xfrm>
            <a:off x="4607714" y="3514961"/>
            <a:ext cx="219048" cy="171429"/>
          </a:xfrm>
          <a:prstGeom prst="rect">
            <a:avLst/>
          </a:prstGeom>
        </p:spPr>
      </p:pic>
      <p:pic>
        <p:nvPicPr>
          <p:cNvPr id="23" name="Picture 22" descr="Latex formula">
            <a:extLst>
              <a:ext uri="{FF2B5EF4-FFF2-40B4-BE49-F238E27FC236}">
                <a16:creationId xmlns:a16="http://schemas.microsoft.com/office/drawing/2014/main" id="{48B4999B-C3AD-8AF9-C049-5921674E288F}"/>
              </a:ext>
            </a:extLst>
          </p:cNvPr>
          <p:cNvPicPr>
            <a:picLocks noChangeAspect="1"/>
          </p:cNvPicPr>
          <p:nvPr/>
        </p:nvPicPr>
        <p:blipFill>
          <a:blip r:embed="rId6"/>
          <a:stretch>
            <a:fillRect/>
          </a:stretch>
        </p:blipFill>
        <p:spPr>
          <a:xfrm>
            <a:off x="4757714" y="3664961"/>
            <a:ext cx="228571" cy="171429"/>
          </a:xfrm>
          <a:prstGeom prst="rect">
            <a:avLst/>
          </a:prstGeom>
        </p:spPr>
      </p:pic>
    </p:spTree>
    <p:extLst>
      <p:ext uri="{BB962C8B-B14F-4D97-AF65-F5344CB8AC3E}">
        <p14:creationId xmlns:p14="http://schemas.microsoft.com/office/powerpoint/2010/main" val="168634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162800" cy="609600"/>
          </a:xfrm>
        </p:spPr>
        <p:txBody>
          <a:bodyPr/>
          <a:lstStyle/>
          <a:p>
            <a:r>
              <a:rPr lang="en-IN" sz="2800" dirty="0"/>
              <a:t>Temperature in </a:t>
            </a:r>
            <a:r>
              <a:rPr lang="en-IN" sz="2800" i="1" dirty="0" err="1"/>
              <a:t>i</a:t>
            </a:r>
            <a:r>
              <a:rPr lang="en-IN" sz="2800" i="1" baseline="30000" dirty="0" err="1"/>
              <a:t>th</a:t>
            </a:r>
            <a:r>
              <a:rPr lang="en-IN" sz="2800" dirty="0"/>
              <a:t> layer as A Radial Fin</a:t>
            </a:r>
          </a:p>
        </p:txBody>
      </p:sp>
      <p:sp>
        <p:nvSpPr>
          <p:cNvPr id="3" name="Content Placeholder 2"/>
          <p:cNvSpPr>
            <a:spLocks noGrp="1"/>
          </p:cNvSpPr>
          <p:nvPr>
            <p:ph idx="1"/>
          </p:nvPr>
        </p:nvSpPr>
        <p:spPr>
          <a:xfrm>
            <a:off x="444416" y="1442434"/>
            <a:ext cx="8531445" cy="4043966"/>
          </a:xfrm>
        </p:spPr>
        <p:txBody>
          <a:bodyPr/>
          <a:lstStyle/>
          <a:p>
            <a:r>
              <a:rPr lang="en-IN" sz="2400" dirty="0"/>
              <a:t>The Bessel equation appears when the Laplace equation is solved in cylindrical coordinates.</a:t>
            </a:r>
          </a:p>
          <a:p>
            <a:r>
              <a:rPr lang="en-IN" sz="2400" dirty="0"/>
              <a:t>The Bessel equation appears for the radial variable in the cylindrical coordinate system.</a:t>
            </a:r>
          </a:p>
          <a:p>
            <a:r>
              <a:rPr lang="en-IN" sz="2400" dirty="0"/>
              <a:t>The equation is named after Friedrich Bessel, a German astronomer.</a:t>
            </a:r>
          </a:p>
          <a:p>
            <a:r>
              <a:rPr lang="en-IN" sz="2400" dirty="0"/>
              <a:t>Bessel first obtained the equation when he was studying star motions. </a:t>
            </a:r>
          </a:p>
          <a:p>
            <a:r>
              <a:rPr lang="en-IN" sz="2400" dirty="0"/>
              <a:t>But the equation first appeared in Daniel Bernoulli's studies of oscillations of a hanging chain.</a:t>
            </a:r>
          </a:p>
        </p:txBody>
      </p:sp>
      <p:graphicFrame>
        <p:nvGraphicFramePr>
          <p:cNvPr id="4" name="Object 3"/>
          <p:cNvGraphicFramePr>
            <a:graphicFrameLocks noChangeAspect="1"/>
          </p:cNvGraphicFramePr>
          <p:nvPr/>
        </p:nvGraphicFramePr>
        <p:xfrm>
          <a:off x="2716371" y="5213619"/>
          <a:ext cx="3816350" cy="849313"/>
        </p:xfrm>
        <a:graphic>
          <a:graphicData uri="http://schemas.openxmlformats.org/presentationml/2006/ole">
            <mc:AlternateContent xmlns:mc="http://schemas.openxmlformats.org/markup-compatibility/2006">
              <mc:Choice xmlns:v="urn:schemas-microsoft-com:vml" Requires="v">
                <p:oleObj name="Equation" r:id="rId2" imgW="1879560" imgH="419040" progId="Equation.3">
                  <p:embed/>
                </p:oleObj>
              </mc:Choice>
              <mc:Fallback>
                <p:oleObj name="Equation" r:id="rId2" imgW="1879560" imgH="419040" progId="Equation.3">
                  <p:embed/>
                  <p:pic>
                    <p:nvPicPr>
                      <p:cNvPr id="4" name="Object 3"/>
                      <p:cNvPicPr/>
                      <p:nvPr/>
                    </p:nvPicPr>
                    <p:blipFill>
                      <a:blip r:embed="rId3"/>
                      <a:stretch>
                        <a:fillRect/>
                      </a:stretch>
                    </p:blipFill>
                    <p:spPr>
                      <a:xfrm>
                        <a:off x="2716371" y="5213619"/>
                        <a:ext cx="3816350" cy="849313"/>
                      </a:xfrm>
                      <a:prstGeom prst="rect">
                        <a:avLst/>
                      </a:prstGeom>
                    </p:spPr>
                  </p:pic>
                </p:oleObj>
              </mc:Fallback>
            </mc:AlternateContent>
          </a:graphicData>
        </a:graphic>
      </p:graphicFrame>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 name="Picture 9">
            <a:extLst>
              <a:ext uri="{FF2B5EF4-FFF2-40B4-BE49-F238E27FC236}">
                <a16:creationId xmlns:a16="http://schemas.microsoft.com/office/drawing/2014/main" id="{25566AD1-0A2C-4DBD-1C44-1C763E7A5EF1}"/>
              </a:ext>
            </a:extLst>
          </p:cNvPr>
          <p:cNvPicPr>
            <a:picLocks noChangeAspect="1"/>
          </p:cNvPicPr>
          <p:nvPr/>
        </p:nvPicPr>
        <p:blipFill>
          <a:blip r:embed="rId5"/>
          <a:stretch>
            <a:fillRect/>
          </a:stretch>
        </p:blipFill>
        <p:spPr>
          <a:xfrm>
            <a:off x="1718463" y="1143000"/>
            <a:ext cx="5063337" cy="5595982"/>
          </a:xfrm>
          <a:prstGeom prst="rect">
            <a:avLst/>
          </a:prstGeom>
          <a:solidFill>
            <a:schemeClr val="bg1"/>
          </a:solidFill>
        </p:spPr>
      </p:pic>
    </p:spTree>
    <p:extLst>
      <p:ext uri="{BB962C8B-B14F-4D97-AF65-F5344CB8AC3E}">
        <p14:creationId xmlns:p14="http://schemas.microsoft.com/office/powerpoint/2010/main" val="27598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0"/>
                                        </p:tgtEl>
                                        <p:attrNameLst>
                                          <p:attrName>ppt_w</p:attrName>
                                        </p:attrNameLst>
                                      </p:cBhvr>
                                      <p:tavLst>
                                        <p:tav tm="0">
                                          <p:val>
                                            <p:strVal val="ppt_w"/>
                                          </p:val>
                                        </p:tav>
                                        <p:tav tm="100000">
                                          <p:val>
                                            <p:fltVal val="0"/>
                                          </p:val>
                                        </p:tav>
                                      </p:tavLst>
                                    </p:anim>
                                    <p:anim calcmode="lin" valueType="num">
                                      <p:cBhvr>
                                        <p:cTn id="7" dur="1000"/>
                                        <p:tgtEl>
                                          <p:spTgt spid="10"/>
                                        </p:tgtEl>
                                        <p:attrNameLst>
                                          <p:attrName>ppt_h</p:attrName>
                                        </p:attrNameLst>
                                      </p:cBhvr>
                                      <p:tavLst>
                                        <p:tav tm="0">
                                          <p:val>
                                            <p:strVal val="ppt_h"/>
                                          </p:val>
                                        </p:tav>
                                        <p:tav tm="100000">
                                          <p:val>
                                            <p:fltVal val="0"/>
                                          </p:val>
                                        </p:tav>
                                      </p:tavLst>
                                    </p:anim>
                                    <p:anim calcmode="lin" valueType="num">
                                      <p:cBhvr>
                                        <p:cTn id="8" dur="1000"/>
                                        <p:tgtEl>
                                          <p:spTgt spid="10"/>
                                        </p:tgtEl>
                                        <p:attrNameLst>
                                          <p:attrName>style.rotation</p:attrName>
                                        </p:attrNameLst>
                                      </p:cBhvr>
                                      <p:tavLst>
                                        <p:tav tm="0">
                                          <p:val>
                                            <p:fltVal val="0"/>
                                          </p:val>
                                        </p:tav>
                                        <p:tav tm="100000">
                                          <p:val>
                                            <p:fltVal val="90"/>
                                          </p:val>
                                        </p:tav>
                                      </p:tavLst>
                                    </p:anim>
                                    <p:animEffect transition="out" filter="fade">
                                      <p:cBhvr>
                                        <p:cTn id="9" dur="1000"/>
                                        <p:tgtEl>
                                          <p:spTgt spid="10"/>
                                        </p:tgtEl>
                                      </p:cBhvr>
                                    </p:animEffect>
                                    <p:set>
                                      <p:cBhvr>
                                        <p:cTn id="10" dur="1" fill="hold">
                                          <p:stCondLst>
                                            <p:cond delay="999"/>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dissolv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ssolv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dissolv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dissolv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circle(in)">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itle 1"/>
          <p:cNvSpPr>
            <a:spLocks noGrp="1"/>
          </p:cNvSpPr>
          <p:nvPr>
            <p:ph type="title"/>
          </p:nvPr>
        </p:nvSpPr>
        <p:spPr>
          <a:xfrm>
            <a:off x="461204" y="20751"/>
            <a:ext cx="6346914" cy="1143000"/>
          </a:xfrm>
        </p:spPr>
        <p:txBody>
          <a:bodyPr/>
          <a:lstStyle/>
          <a:p>
            <a:pPr eaLnBrk="1" hangingPunct="1"/>
            <a:r>
              <a:rPr lang="en-US" sz="2800" dirty="0"/>
              <a:t>Radial Conduction Equation for Each Plane</a:t>
            </a:r>
          </a:p>
        </p:txBody>
      </p:sp>
      <p:sp>
        <p:nvSpPr>
          <p:cNvPr id="10252" name="TextBox 3"/>
          <p:cNvSpPr txBox="1">
            <a:spLocks noChangeArrowheads="1"/>
          </p:cNvSpPr>
          <p:nvPr/>
        </p:nvSpPr>
        <p:spPr bwMode="auto">
          <a:xfrm>
            <a:off x="4121417" y="1163751"/>
            <a:ext cx="915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t>Define </a:t>
            </a:r>
          </a:p>
        </p:txBody>
      </p:sp>
      <mc:AlternateContent xmlns:mc="http://schemas.openxmlformats.org/markup-compatibility/2006" xmlns:a14="http://schemas.microsoft.com/office/drawing/2010/main">
        <mc:Choice Requires="a14">
          <p:sp>
            <p:nvSpPr>
              <p:cNvPr id="3074" name="Object 2"/>
              <p:cNvSpPr txBox="1"/>
              <p:nvPr/>
            </p:nvSpPr>
            <p:spPr bwMode="auto">
              <a:xfrm>
                <a:off x="5407025" y="1338263"/>
                <a:ext cx="2116138" cy="681037"/>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𝜃</m:t>
                          </m:r>
                        </m:e>
                        <m:sub>
                          <m:r>
                            <a:rPr lang="en-US" b="0" i="1" smtClean="0">
                              <a:solidFill>
                                <a:srgbClr val="000000"/>
                              </a:solidFill>
                              <a:latin typeface="Cambria Math" panose="02040503050406030204" pitchFamily="18" charset="0"/>
                            </a:rPr>
                            <m:t>𝑖</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𝑖</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m:t>
                          </m:r>
                        </m:sub>
                      </m:sSub>
                    </m:oMath>
                  </m:oMathPara>
                </a14:m>
                <a:endParaRPr lang="en-US" dirty="0"/>
              </a:p>
            </p:txBody>
          </p:sp>
        </mc:Choice>
        <mc:Fallback xmlns="">
          <p:sp>
            <p:nvSpPr>
              <p:cNvPr id="3074" name="Object 2"/>
              <p:cNvSpPr txBox="1">
                <a:spLocks noRot="1" noChangeAspect="1" noMove="1" noResize="1" noEditPoints="1" noAdjustHandles="1" noChangeArrowheads="1" noChangeShapeType="1" noTextEdit="1"/>
              </p:cNvSpPr>
              <p:nvPr/>
            </p:nvSpPr>
            <p:spPr bwMode="auto">
              <a:xfrm>
                <a:off x="5407025" y="1338263"/>
                <a:ext cx="2116138" cy="681037"/>
              </a:xfrm>
              <a:prstGeom prst="rect">
                <a:avLst/>
              </a:prstGeom>
              <a:blipFill>
                <a:blip r:embed="rId2"/>
                <a:stretch>
                  <a:fillRect l="-865"/>
                </a:stretch>
              </a:blipFill>
              <a:ln>
                <a:noFill/>
              </a:ln>
              <a:effectLst/>
            </p:spPr>
            <p:txBody>
              <a:bodyPr/>
              <a:lstStyle/>
              <a:p>
                <a:r>
                  <a:rPr lang="en-US">
                    <a:noFill/>
                  </a:rPr>
                  <a:t> </a:t>
                </a:r>
              </a:p>
            </p:txBody>
          </p:sp>
        </mc:Fallback>
      </mc:AlternateContent>
      <p:sp>
        <p:nvSpPr>
          <p:cNvPr id="3084" name="TextBox 5"/>
          <p:cNvSpPr txBox="1">
            <a:spLocks noChangeArrowheads="1"/>
          </p:cNvSpPr>
          <p:nvPr/>
        </p:nvSpPr>
        <p:spPr bwMode="auto">
          <a:xfrm>
            <a:off x="3860058" y="1828800"/>
            <a:ext cx="467434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t>Radial conduction equation in each plane :</a:t>
            </a:r>
          </a:p>
        </p:txBody>
      </p:sp>
      <p:graphicFrame>
        <p:nvGraphicFramePr>
          <p:cNvPr id="3075" name="Object 3"/>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name="Equation" r:id="rId3" imgW="914400" imgH="215640" progId="Equation.3">
                  <p:embed/>
                </p:oleObj>
              </mc:Choice>
              <mc:Fallback>
                <p:oleObj name="Equation" r:id="rId3" imgW="914400" imgH="215640" progId="Equation.3">
                  <p:embed/>
                  <p:pic>
                    <p:nvPicPr>
                      <p:cNvPr id="307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076" name="Object 4"/>
              <p:cNvSpPr txBox="1"/>
              <p:nvPr/>
            </p:nvSpPr>
            <p:spPr bwMode="auto">
              <a:xfrm>
                <a:off x="5172075" y="2362200"/>
                <a:ext cx="3362325" cy="990600"/>
              </a:xfrm>
              <a:prstGeom prst="rect">
                <a:avLst/>
              </a:prstGeom>
              <a:noFill/>
              <a:ln>
                <a:noFill/>
              </a:ln>
              <a:effectLst/>
            </p:spPr>
            <p:txBody>
              <a:bodyPr>
                <a:normAutofit fontScale="92500"/>
              </a:bodyPr>
              <a:lstStyle/>
              <a:p>
                <a:pPr/>
                <a14:m>
                  <m:oMathPara xmlns:m="http://schemas.openxmlformats.org/officeDocument/2006/math">
                    <m:oMathParaPr>
                      <m:jc m:val="left"/>
                    </m:oMathParaPr>
                    <m:oMath>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𝑑</m:t>
                              </m:r>
                            </m:e>
                            <m:sup>
                              <m:r>
                                <a:rPr lang="en-US" i="1">
                                  <a:solidFill>
                                    <a:srgbClr val="000000"/>
                                  </a:solidFill>
                                  <a:latin typeface="Cambria Math" panose="02040503050406030204" pitchFamily="18" charset="0"/>
                                </a:rPr>
                                <m:t>2</m:t>
                              </m:r>
                            </m:sup>
                          </m:sSup>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𝜃</m:t>
                              </m:r>
                            </m:e>
                            <m:sub>
                              <m:r>
                                <a:rPr lang="en-US" i="1">
                                  <a:solidFill>
                                    <a:srgbClr val="000000"/>
                                  </a:solidFill>
                                  <a:latin typeface="Cambria Math" panose="02040503050406030204" pitchFamily="18" charset="0"/>
                                </a:rPr>
                                <m:t>𝑖</m:t>
                              </m:r>
                            </m:sub>
                          </m:sSub>
                        </m:num>
                        <m:den>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𝑟</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𝑟</m:t>
                          </m:r>
                        </m:den>
                      </m:f>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𝜃</m:t>
                              </m:r>
                            </m:e>
                            <m:sub>
                              <m:r>
                                <a:rPr lang="en-US" i="1">
                                  <a:solidFill>
                                    <a:srgbClr val="000000"/>
                                  </a:solidFill>
                                  <a:latin typeface="Cambria Math" panose="02040503050406030204" pitchFamily="18" charset="0"/>
                                </a:rPr>
                                <m:t>𝑖</m:t>
                              </m:r>
                            </m:sub>
                          </m:sSub>
                        </m:num>
                        <m:den>
                          <m:r>
                            <a:rPr lang="en-US" i="1">
                              <a:solidFill>
                                <a:srgbClr val="000000"/>
                              </a:solidFill>
                              <a:latin typeface="Cambria Math" panose="02040503050406030204" pitchFamily="18" charset="0"/>
                            </a:rPr>
                            <m:t>𝑑𝑟</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ℎ</m:t>
                          </m:r>
                        </m:num>
                        <m:den>
                          <m:r>
                            <a:rPr lang="en-US" i="1">
                              <a:solidFill>
                                <a:srgbClr val="000000"/>
                              </a:solidFill>
                              <a:latin typeface="Cambria Math" panose="02040503050406030204" pitchFamily="18" charset="0"/>
                            </a:rPr>
                            <m:t>𝑘</m:t>
                          </m:r>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𝑖</m:t>
                              </m:r>
                            </m:sub>
                          </m:sSub>
                        </m:den>
                      </m:f>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𝜃</m:t>
                          </m:r>
                        </m:e>
                        <m:sub>
                          <m:r>
                            <a:rPr lang="en-US" i="1">
                              <a:solidFill>
                                <a:srgbClr val="000000"/>
                              </a:solidFill>
                              <a:latin typeface="Cambria Math" panose="02040503050406030204" pitchFamily="18" charset="0"/>
                            </a:rPr>
                            <m:t>𝑖</m:t>
                          </m:r>
                        </m:sub>
                      </m:sSub>
                      <m:r>
                        <a:rPr lang="en-US" i="1">
                          <a:solidFill>
                            <a:srgbClr val="000000"/>
                          </a:solidFill>
                          <a:latin typeface="Cambria Math" panose="02040503050406030204" pitchFamily="18" charset="0"/>
                        </a:rPr>
                        <m:t>=0</m:t>
                      </m:r>
                    </m:oMath>
                  </m:oMathPara>
                </a14:m>
                <a:endParaRPr lang="en-US" dirty="0"/>
              </a:p>
            </p:txBody>
          </p:sp>
        </mc:Choice>
        <mc:Fallback xmlns="">
          <p:sp>
            <p:nvSpPr>
              <p:cNvPr id="3076" name="Object 4"/>
              <p:cNvSpPr txBox="1">
                <a:spLocks noRot="1" noChangeAspect="1" noMove="1" noResize="1" noEditPoints="1" noAdjustHandles="1" noChangeArrowheads="1" noChangeShapeType="1" noTextEdit="1"/>
              </p:cNvSpPr>
              <p:nvPr/>
            </p:nvSpPr>
            <p:spPr bwMode="auto">
              <a:xfrm>
                <a:off x="5172075" y="2362200"/>
                <a:ext cx="3362325" cy="990600"/>
              </a:xfrm>
              <a:prstGeom prst="rect">
                <a:avLst/>
              </a:prstGeom>
              <a:blipFill>
                <a:blip r:embed="rId5"/>
                <a:stretch>
                  <a:fillRect/>
                </a:stretch>
              </a:blipFill>
              <a:ln>
                <a:noFill/>
              </a:ln>
              <a:effectLst/>
            </p:spPr>
            <p:txBody>
              <a:bodyPr/>
              <a:lstStyle/>
              <a:p>
                <a:r>
                  <a:rPr lang="en-US">
                    <a:noFill/>
                  </a:rPr>
                  <a:t> </a:t>
                </a:r>
              </a:p>
            </p:txBody>
          </p:sp>
        </mc:Fallback>
      </mc:AlternateContent>
      <p:sp>
        <p:nvSpPr>
          <p:cNvPr id="3085" name="TextBox 8"/>
          <p:cNvSpPr txBox="1">
            <a:spLocks noChangeArrowheads="1"/>
          </p:cNvSpPr>
          <p:nvPr/>
        </p:nvSpPr>
        <p:spPr bwMode="auto">
          <a:xfrm>
            <a:off x="237194" y="3624138"/>
            <a:ext cx="4831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t>The appropriate boundary conditions:</a:t>
            </a:r>
          </a:p>
        </p:txBody>
      </p:sp>
      <mc:AlternateContent xmlns:mc="http://schemas.openxmlformats.org/markup-compatibility/2006" xmlns:a14="http://schemas.microsoft.com/office/drawing/2010/main">
        <mc:Choice Requires="a14">
          <p:sp>
            <p:nvSpPr>
              <p:cNvPr id="3077" name="Object 5"/>
              <p:cNvSpPr txBox="1"/>
              <p:nvPr/>
            </p:nvSpPr>
            <p:spPr bwMode="auto">
              <a:xfrm>
                <a:off x="974591" y="4205759"/>
                <a:ext cx="6707187" cy="644525"/>
              </a:xfrm>
              <a:prstGeom prst="rect">
                <a:avLst/>
              </a:prstGeom>
              <a:noFill/>
              <a:ln>
                <a:noFill/>
              </a:ln>
              <a:effectLst/>
            </p:spPr>
            <p:txBody>
              <a:bodyPr>
                <a:normAutofit/>
              </a:bodyPr>
              <a:lstStyle/>
              <a:p>
                <a:pPr/>
                <a14:m>
                  <m:oMathPara xmlns:m="http://schemas.openxmlformats.org/officeDocument/2006/math">
                    <m:oMathParaPr>
                      <m:jc m:val="left"/>
                    </m:oMathParaPr>
                    <m:oMath>
                      <m:r>
                        <a:rPr lang="en-US" i="1" smtClean="0">
                          <a:solidFill>
                            <a:srgbClr val="000000"/>
                          </a:solidFill>
                          <a:latin typeface="Cambria Math" panose="02040503050406030204" pitchFamily="18" charset="0"/>
                        </a:rPr>
                        <m:t>𝑎𝑡</m:t>
                      </m:r>
                      <m:r>
                        <m:rPr>
                          <m:nor/>
                        </m:rPr>
                        <a:rPr lang="en-US" i="0">
                          <a:solidFill>
                            <a:srgbClr val="000000"/>
                          </a:solidFill>
                          <a:latin typeface="Cambria Math" panose="02040503050406030204" pitchFamily="18" charset="0"/>
                        </a:rPr>
                        <m:t> r</m:t>
                      </m:r>
                      <m:r>
                        <a:rPr lang="en-US" i="1">
                          <a:solidFill>
                            <a:srgbClr val="000000"/>
                          </a:solidFill>
                          <a:latin typeface="Cambria Math" panose="02040503050406030204" pitchFamily="18" charset="0"/>
                        </a:rPr>
                        <m:t>=</m:t>
                      </m:r>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r</m:t>
                          </m:r>
                        </m:e>
                        <m:sub>
                          <m:r>
                            <m:rPr>
                              <m:sty m:val="p"/>
                            </m:rPr>
                            <a:rPr lang="en-US" b="0" i="0" smtClean="0">
                              <a:solidFill>
                                <a:srgbClr val="000000"/>
                              </a:solidFill>
                              <a:latin typeface="Cambria Math" panose="02040503050406030204" pitchFamily="18" charset="0"/>
                            </a:rPr>
                            <m:t>inner</m:t>
                          </m:r>
                        </m:sub>
                      </m:sSub>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𝜃</m:t>
                          </m:r>
                        </m:e>
                        <m:sub>
                          <m:r>
                            <a:rPr lang="en-US" b="0" i="1" smtClean="0">
                              <a:solidFill>
                                <a:srgbClr val="000000"/>
                              </a:solidFill>
                              <a:latin typeface="Cambria Math" panose="02040503050406030204" pitchFamily="18" charset="0"/>
                            </a:rPr>
                            <m:t>𝑖𝑛𝑛𝑒𝑟</m:t>
                          </m:r>
                        </m:sub>
                      </m:sSub>
                      <m:r>
                        <m:rPr>
                          <m:nor/>
                        </m:rPr>
                        <a:rPr lang="en-US" i="0">
                          <a:solidFill>
                            <a:srgbClr val="000000"/>
                          </a:solidFill>
                          <a:latin typeface="Cambria Math" panose="02040503050406030204" pitchFamily="18" charset="0"/>
                        </a:rPr>
                        <m:t>    and insulated fin tip</m:t>
                      </m:r>
                    </m:oMath>
                  </m:oMathPara>
                </a14:m>
                <a:endParaRPr lang="en-US" dirty="0"/>
              </a:p>
            </p:txBody>
          </p:sp>
        </mc:Choice>
        <mc:Fallback xmlns="">
          <p:sp>
            <p:nvSpPr>
              <p:cNvPr id="3077" name="Object 5"/>
              <p:cNvSpPr txBox="1">
                <a:spLocks noRot="1" noChangeAspect="1" noMove="1" noResize="1" noEditPoints="1" noAdjustHandles="1" noChangeArrowheads="1" noChangeShapeType="1" noTextEdit="1"/>
              </p:cNvSpPr>
              <p:nvPr/>
            </p:nvSpPr>
            <p:spPr bwMode="auto">
              <a:xfrm>
                <a:off x="974591" y="4205759"/>
                <a:ext cx="6707187" cy="644525"/>
              </a:xfrm>
              <a:prstGeom prst="rect">
                <a:avLst/>
              </a:prstGeom>
              <a:blipFill>
                <a:blip r:embed="rId6"/>
                <a:stretch>
                  <a:fillRect l="-91"/>
                </a:stretch>
              </a:blipFill>
              <a:ln>
                <a:noFill/>
              </a:ln>
              <a:effectLst/>
            </p:spPr>
            <p:txBody>
              <a:bodyPr/>
              <a:lstStyle/>
              <a:p>
                <a:r>
                  <a:rPr lang="en-US">
                    <a:noFill/>
                  </a:rPr>
                  <a:t> </a:t>
                </a:r>
              </a:p>
            </p:txBody>
          </p:sp>
        </mc:Fallback>
      </mc:AlternateContent>
      <p:grpSp>
        <p:nvGrpSpPr>
          <p:cNvPr id="14" name="Group 16"/>
          <p:cNvGrpSpPr>
            <a:grpSpLocks/>
          </p:cNvGrpSpPr>
          <p:nvPr/>
        </p:nvGrpSpPr>
        <p:grpSpPr bwMode="auto">
          <a:xfrm>
            <a:off x="0" y="0"/>
            <a:ext cx="9144000" cy="6858000"/>
            <a:chOff x="0" y="0"/>
            <a:chExt cx="9144000" cy="6858000"/>
          </a:xfrm>
        </p:grpSpPr>
        <p:grpSp>
          <p:nvGrpSpPr>
            <p:cNvPr id="15" name="Group 8"/>
            <p:cNvGrpSpPr>
              <a:grpSpLocks/>
            </p:cNvGrpSpPr>
            <p:nvPr/>
          </p:nvGrpSpPr>
          <p:grpSpPr bwMode="auto">
            <a:xfrm>
              <a:off x="0" y="0"/>
              <a:ext cx="9144000" cy="6858000"/>
              <a:chOff x="0" y="0"/>
              <a:chExt cx="5760" cy="4320"/>
            </a:xfrm>
          </p:grpSpPr>
          <p:grpSp>
            <p:nvGrpSpPr>
              <p:cNvPr id="18" name="Group 17"/>
              <p:cNvGrpSpPr>
                <a:grpSpLocks/>
              </p:cNvGrpSpPr>
              <p:nvPr/>
            </p:nvGrpSpPr>
            <p:grpSpPr bwMode="auto">
              <a:xfrm>
                <a:off x="0" y="0"/>
                <a:ext cx="192" cy="4320"/>
                <a:chOff x="0" y="-48"/>
                <a:chExt cx="144" cy="4368"/>
              </a:xfrm>
            </p:grpSpPr>
            <p:sp>
              <p:nvSpPr>
                <p:cNvPr id="2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9" name="Group 12"/>
              <p:cNvGrpSpPr>
                <a:grpSpLocks/>
              </p:cNvGrpSpPr>
              <p:nvPr/>
            </p:nvGrpSpPr>
            <p:grpSpPr bwMode="auto">
              <a:xfrm>
                <a:off x="5674" y="24"/>
                <a:ext cx="86" cy="4296"/>
                <a:chOff x="5616" y="-48"/>
                <a:chExt cx="144" cy="4368"/>
              </a:xfrm>
            </p:grpSpPr>
            <p:sp>
              <p:nvSpPr>
                <p:cNvPr id="2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0" name="Group 19"/>
              <p:cNvGrpSpPr>
                <a:grpSpLocks/>
              </p:cNvGrpSpPr>
              <p:nvPr/>
            </p:nvGrpSpPr>
            <p:grpSpPr bwMode="auto">
              <a:xfrm>
                <a:off x="144" y="0"/>
                <a:ext cx="5616" cy="144"/>
                <a:chOff x="96" y="-48"/>
                <a:chExt cx="5520" cy="144"/>
              </a:xfrm>
            </p:grpSpPr>
            <p:sp>
              <p:nvSpPr>
                <p:cNvPr id="24" name="Rectangle 2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2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1" name="Group 18"/>
              <p:cNvGrpSpPr>
                <a:grpSpLocks/>
              </p:cNvGrpSpPr>
              <p:nvPr/>
            </p:nvGrpSpPr>
            <p:grpSpPr bwMode="auto">
              <a:xfrm>
                <a:off x="144" y="4234"/>
                <a:ext cx="5616" cy="86"/>
                <a:chOff x="96" y="4176"/>
                <a:chExt cx="5520" cy="144"/>
              </a:xfrm>
            </p:grpSpPr>
            <p:sp>
              <p:nvSpPr>
                <p:cNvPr id="2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6"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Content Placeholder 3">
            <a:extLst>
              <a:ext uri="{FF2B5EF4-FFF2-40B4-BE49-F238E27FC236}">
                <a16:creationId xmlns:a16="http://schemas.microsoft.com/office/drawing/2014/main" id="{1746F1D7-80D2-2B7A-DC30-3A4825EBB1C5}"/>
              </a:ext>
            </a:extLst>
          </p:cNvPr>
          <p:cNvPicPr>
            <a:picLocks noChangeAspect="1"/>
          </p:cNvPicPr>
          <p:nvPr/>
        </p:nvPicPr>
        <p:blipFill>
          <a:blip r:embed="rId8"/>
          <a:stretch>
            <a:fillRect/>
          </a:stretch>
        </p:blipFill>
        <p:spPr bwMode="auto">
          <a:xfrm>
            <a:off x="461204" y="1289459"/>
            <a:ext cx="3239823" cy="224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2B29637E-7BD1-EBA2-DE23-D28F6ED37355}"/>
              </a:ext>
            </a:extLst>
          </p:cNvPr>
          <p:cNvSpPr>
            <a:spLocks noChangeArrowheads="1"/>
          </p:cNvSpPr>
          <p:nvPr/>
        </p:nvSpPr>
        <p:spPr bwMode="auto">
          <a:xfrm>
            <a:off x="334962" y="4818146"/>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800" dirty="0"/>
              <a:t>The equation for the temperature excess becomes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E7FCFAD-403D-5AC0-1250-0F93E8F5A6F5}"/>
                  </a:ext>
                </a:extLst>
              </p:cNvPr>
              <p:cNvSpPr txBox="1"/>
              <p:nvPr/>
            </p:nvSpPr>
            <p:spPr>
              <a:xfrm>
                <a:off x="304801" y="5483028"/>
                <a:ext cx="5791200" cy="871842"/>
              </a:xfrm>
              <a:prstGeom prst="rect">
                <a:avLst/>
              </a:prstGeom>
              <a:noFill/>
            </p:spPr>
            <p:txBody>
              <a:bodyPr wrap="square">
                <a:spAutoFit/>
              </a:bodyPr>
              <a:lstStyle/>
              <a:p>
                <a:pPr/>
                <a14:m>
                  <m:oMathPara xmlns:m="http://schemas.openxmlformats.org/officeDocument/2006/math">
                    <m:oMath>
                      <m:r>
                        <a:rPr lang="en-US" sz="2400" b="0" i="1" smtClean="0">
                          <a:latin typeface="Cambria Math" panose="02040503050406030204" pitchFamily="18" charset="0"/>
                          <a:ea typeface="Cambria Math" panose="02040503050406030204" pitchFamily="18" charset="0"/>
                        </a:rPr>
                        <m:t>𝜃</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𝑟</m:t>
                          </m:r>
                        </m:e>
                      </m:d>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1</m:t>
                              </m:r>
                            </m:sub>
                          </m:sSub>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𝑟</m:t>
                              </m:r>
                            </m:e>
                          </m:d>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𝐼</m:t>
                              </m:r>
                            </m:e>
                            <m:sub>
                              <m:r>
                                <a:rPr lang="en-US" sz="2400" b="0" i="1" smtClean="0">
                                  <a:latin typeface="Cambria Math" panose="02040503050406030204" pitchFamily="18" charset="0"/>
                                  <a:ea typeface="Cambria Math" panose="02040503050406030204" pitchFamily="18" charset="0"/>
                                </a:rPr>
                                <m:t>0</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𝐼</m:t>
                              </m:r>
                            </m:e>
                            <m:sub>
                              <m:r>
                                <a:rPr lang="en-US" sz="2400" i="1">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𝑟</m:t>
                              </m:r>
                            </m:e>
                          </m:d>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0</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m:t>
                                  </m:r>
                                </m:sub>
                              </m:sSub>
                            </m:e>
                          </m:d>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𝐼</m:t>
                              </m:r>
                            </m:e>
                            <m:sub>
                              <m:r>
                                <a:rPr lang="en-US" sz="2400" i="1">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i="1">
                                      <a:latin typeface="Cambria Math" panose="02040503050406030204" pitchFamily="18" charset="0"/>
                                      <a:ea typeface="Cambria Math" panose="02040503050406030204" pitchFamily="18" charset="0"/>
                                    </a:rPr>
                                    <m:t>0</m:t>
                                  </m:r>
                                </m:sub>
                              </m:sSub>
                            </m:e>
                          </m:d>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i="1">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𝐼</m:t>
                              </m:r>
                            </m:e>
                            <m:sub>
                              <m:r>
                                <a:rPr lang="en-US" sz="2400" i="1">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m:t>
                                  </m:r>
                                </m:sub>
                              </m:sSub>
                            </m:e>
                          </m:d>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0</m:t>
                                  </m:r>
                                </m:sub>
                              </m:sSub>
                            </m:e>
                          </m:d>
                        </m:den>
                      </m:f>
                    </m:oMath>
                  </m:oMathPara>
                </a14:m>
                <a:endParaRPr lang="en-US" dirty="0"/>
              </a:p>
            </p:txBody>
          </p:sp>
        </mc:Choice>
        <mc:Fallback xmlns="">
          <p:sp>
            <p:nvSpPr>
              <p:cNvPr id="9" name="TextBox 8">
                <a:extLst>
                  <a:ext uri="{FF2B5EF4-FFF2-40B4-BE49-F238E27FC236}">
                    <a16:creationId xmlns:a16="http://schemas.microsoft.com/office/drawing/2014/main" id="{0E7FCFAD-403D-5AC0-1250-0F93E8F5A6F5}"/>
                  </a:ext>
                </a:extLst>
              </p:cNvPr>
              <p:cNvSpPr txBox="1">
                <a:spLocks noRot="1" noChangeAspect="1" noMove="1" noResize="1" noEditPoints="1" noAdjustHandles="1" noChangeArrowheads="1" noChangeShapeType="1" noTextEdit="1"/>
              </p:cNvSpPr>
              <p:nvPr/>
            </p:nvSpPr>
            <p:spPr>
              <a:xfrm>
                <a:off x="304801" y="5483028"/>
                <a:ext cx="5791200" cy="87184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3351FA5-1E9B-1887-92B2-604572D339C7}"/>
                  </a:ext>
                </a:extLst>
              </p:cNvPr>
              <p:cNvSpPr txBox="1"/>
              <p:nvPr/>
            </p:nvSpPr>
            <p:spPr>
              <a:xfrm>
                <a:off x="6553200" y="5410200"/>
                <a:ext cx="1978573" cy="1183529"/>
              </a:xfrm>
              <a:prstGeom prst="rect">
                <a:avLst/>
              </a:prstGeom>
              <a:noFill/>
            </p:spPr>
            <p:txBody>
              <a:bodyPr wrap="square">
                <a:spAutoFit/>
              </a:bodyPr>
              <a:lstStyle/>
              <a:p>
                <a:pPr/>
                <a14:m>
                  <m:oMathPara xmlns:m="http://schemas.openxmlformats.org/officeDocument/2006/math">
                    <m:oMath>
                      <m:r>
                        <a:rPr lang="en-US" sz="240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m:t>
                      </m:r>
                      <m:rad>
                        <m:radPr>
                          <m:degHide m:val="on"/>
                          <m:ctrlPr>
                            <a:rPr lang="en-US" sz="2400" b="0" i="1" smtClean="0">
                              <a:latin typeface="Cambria Math" panose="02040503050406030204" pitchFamily="18" charset="0"/>
                              <a:ea typeface="Cambria Math" panose="02040503050406030204" pitchFamily="18" charset="0"/>
                            </a:rPr>
                          </m:ctrlPr>
                        </m:radPr>
                        <m:deg/>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ℎ</m:t>
                              </m:r>
                            </m:num>
                            <m:den>
                              <m:r>
                                <a:rPr lang="en-US" sz="2400" b="0" i="1" smtClean="0">
                                  <a:latin typeface="Cambria Math" panose="02040503050406030204" pitchFamily="18" charset="0"/>
                                  <a:ea typeface="Cambria Math" panose="02040503050406030204" pitchFamily="18" charset="0"/>
                                </a:rPr>
                                <m:t>𝑘𝑡</m:t>
                              </m:r>
                            </m:den>
                          </m:f>
                        </m:e>
                      </m:rad>
                    </m:oMath>
                  </m:oMathPara>
                </a14:m>
                <a:endParaRPr lang="en-US" dirty="0"/>
              </a:p>
            </p:txBody>
          </p:sp>
        </mc:Choice>
        <mc:Fallback xmlns="">
          <p:sp>
            <p:nvSpPr>
              <p:cNvPr id="12" name="TextBox 11">
                <a:extLst>
                  <a:ext uri="{FF2B5EF4-FFF2-40B4-BE49-F238E27FC236}">
                    <a16:creationId xmlns:a16="http://schemas.microsoft.com/office/drawing/2014/main" id="{03351FA5-1E9B-1887-92B2-604572D339C7}"/>
                  </a:ext>
                </a:extLst>
              </p:cNvPr>
              <p:cNvSpPr txBox="1">
                <a:spLocks noRot="1" noChangeAspect="1" noMove="1" noResize="1" noEditPoints="1" noAdjustHandles="1" noChangeArrowheads="1" noChangeShapeType="1" noTextEdit="1"/>
              </p:cNvSpPr>
              <p:nvPr/>
            </p:nvSpPr>
            <p:spPr>
              <a:xfrm>
                <a:off x="6553200" y="5410200"/>
                <a:ext cx="1978573" cy="1183529"/>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27439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52"/>
                                        </p:tgtEl>
                                        <p:attrNameLst>
                                          <p:attrName>style.visibility</p:attrName>
                                        </p:attrNameLst>
                                      </p:cBhvr>
                                      <p:to>
                                        <p:strVal val="visible"/>
                                      </p:to>
                                    </p:set>
                                    <p:animEffect transition="in" filter="dissolve">
                                      <p:cBhvr>
                                        <p:cTn id="7" dur="500"/>
                                        <p:tgtEl>
                                          <p:spTgt spid="102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84"/>
                                        </p:tgtEl>
                                        <p:attrNameLst>
                                          <p:attrName>style.visibility</p:attrName>
                                        </p:attrNameLst>
                                      </p:cBhvr>
                                      <p:to>
                                        <p:strVal val="visible"/>
                                      </p:to>
                                    </p:set>
                                    <p:anim calcmode="lin" valueType="num">
                                      <p:cBhvr additive="base">
                                        <p:cTn id="12" dur="500" fill="hold"/>
                                        <p:tgtEl>
                                          <p:spTgt spid="3084"/>
                                        </p:tgtEl>
                                        <p:attrNameLst>
                                          <p:attrName>ppt_x</p:attrName>
                                        </p:attrNameLst>
                                      </p:cBhvr>
                                      <p:tavLst>
                                        <p:tav tm="0">
                                          <p:val>
                                            <p:strVal val="#ppt_x"/>
                                          </p:val>
                                        </p:tav>
                                        <p:tav tm="100000">
                                          <p:val>
                                            <p:strVal val="#ppt_x"/>
                                          </p:val>
                                        </p:tav>
                                      </p:tavLst>
                                    </p:anim>
                                    <p:anim calcmode="lin" valueType="num">
                                      <p:cBhvr additive="base">
                                        <p:cTn id="13" dur="500" fill="hold"/>
                                        <p:tgtEl>
                                          <p:spTgt spid="308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fade">
                                      <p:cBhvr>
                                        <p:cTn id="18" dur="1000"/>
                                        <p:tgtEl>
                                          <p:spTgt spid="3076"/>
                                        </p:tgtEl>
                                      </p:cBhvr>
                                    </p:animEffect>
                                    <p:anim calcmode="lin" valueType="num">
                                      <p:cBhvr>
                                        <p:cTn id="19" dur="1000" fill="hold"/>
                                        <p:tgtEl>
                                          <p:spTgt spid="3076"/>
                                        </p:tgtEl>
                                        <p:attrNameLst>
                                          <p:attrName>ppt_x</p:attrName>
                                        </p:attrNameLst>
                                      </p:cBhvr>
                                      <p:tavLst>
                                        <p:tav tm="0">
                                          <p:val>
                                            <p:strVal val="#ppt_x"/>
                                          </p:val>
                                        </p:tav>
                                        <p:tav tm="100000">
                                          <p:val>
                                            <p:strVal val="#ppt_x"/>
                                          </p:val>
                                        </p:tav>
                                      </p:tavLst>
                                    </p:anim>
                                    <p:anim calcmode="lin" valueType="num">
                                      <p:cBhvr>
                                        <p:cTn id="20"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85"/>
                                        </p:tgtEl>
                                        <p:attrNameLst>
                                          <p:attrName>style.visibility</p:attrName>
                                        </p:attrNameLst>
                                      </p:cBhvr>
                                      <p:to>
                                        <p:strVal val="visible"/>
                                      </p:to>
                                    </p:set>
                                    <p:anim calcmode="lin" valueType="num">
                                      <p:cBhvr additive="base">
                                        <p:cTn id="25" dur="500" fill="hold"/>
                                        <p:tgtEl>
                                          <p:spTgt spid="3085"/>
                                        </p:tgtEl>
                                        <p:attrNameLst>
                                          <p:attrName>ppt_x</p:attrName>
                                        </p:attrNameLst>
                                      </p:cBhvr>
                                      <p:tavLst>
                                        <p:tav tm="0">
                                          <p:val>
                                            <p:strVal val="#ppt_x"/>
                                          </p:val>
                                        </p:tav>
                                        <p:tav tm="100000">
                                          <p:val>
                                            <p:strVal val="#ppt_x"/>
                                          </p:val>
                                        </p:tav>
                                      </p:tavLst>
                                    </p:anim>
                                    <p:anim calcmode="lin" valueType="num">
                                      <p:cBhvr additive="base">
                                        <p:cTn id="26" dur="500" fill="hold"/>
                                        <p:tgtEl>
                                          <p:spTgt spid="308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2" grpId="0"/>
      <p:bldP spid="3084" grpId="0"/>
      <p:bldP spid="3076" grpId="0"/>
      <p:bldP spid="3085" grpId="0"/>
      <p:bldP spid="4" grpId="0"/>
      <p:bldP spid="9"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3A102-920B-BCA0-F69C-EBE8DB6BDA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7E477-772E-DB03-19B5-B2009B31CD12}"/>
              </a:ext>
            </a:extLst>
          </p:cNvPr>
          <p:cNvSpPr>
            <a:spLocks noGrp="1"/>
          </p:cNvSpPr>
          <p:nvPr>
            <p:ph type="title"/>
          </p:nvPr>
        </p:nvSpPr>
        <p:spPr>
          <a:xfrm>
            <a:off x="685800" y="76200"/>
            <a:ext cx="6057735" cy="1143000"/>
          </a:xfrm>
        </p:spPr>
        <p:txBody>
          <a:bodyPr/>
          <a:lstStyle/>
          <a:p>
            <a:r>
              <a:rPr lang="en-US" sz="2800" dirty="0"/>
              <a:t>In-plane Effective Thermal Conductivity</a:t>
            </a:r>
          </a:p>
        </p:txBody>
      </p:sp>
      <p:grpSp>
        <p:nvGrpSpPr>
          <p:cNvPr id="6" name="Group 46">
            <a:extLst>
              <a:ext uri="{FF2B5EF4-FFF2-40B4-BE49-F238E27FC236}">
                <a16:creationId xmlns:a16="http://schemas.microsoft.com/office/drawing/2014/main" id="{6DA93CDC-BBAF-33BA-CD86-193152C05AE2}"/>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65AC452-8E21-47D5-E489-8CDA143C3489}"/>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21C21798-D307-F185-6BB4-202017F1A96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1DF72A9-8A9A-BDF4-86D8-840B26EFE04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D6E2D4A4-E05C-E46E-D017-9B18FE4DF89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CFA2BDC0-8246-FA0F-E7EA-407BB2136B77}"/>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5B6C3C2E-F915-D8FA-1234-B3ADA54708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D2AAC502-F881-7C3B-9F58-E0808D3CF90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86ACBDE7-C4BF-46BE-B9A9-FAB60EA9B57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D4861CB-2D07-D984-DC2C-5F8A0F6DBEE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77A60DA6-12F5-3401-8480-6F0CBD981C2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32570E31-BF5E-57DD-01B0-EC9D2A1099F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E26735C-DF4F-80AA-D725-542187F7AA9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72E87EC6-FBCD-3DBE-DC9E-59CEE6CAE8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5D01AD05-1CBC-6E8E-F722-3A0762645A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22788738-CBD1-7AF1-2078-C44BCE9840FC}"/>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747BFB-C5AB-887F-B1AA-2F3651B7E22D}"/>
                  </a:ext>
                </a:extLst>
              </p:cNvPr>
              <p:cNvSpPr>
                <a:spLocks noGrp="1"/>
              </p:cNvSpPr>
              <p:nvPr>
                <p:ph idx="1"/>
              </p:nvPr>
            </p:nvSpPr>
            <p:spPr>
              <a:xfrm>
                <a:off x="419100" y="1219200"/>
                <a:ext cx="8305800" cy="5257800"/>
              </a:xfrm>
            </p:spPr>
            <p:txBody>
              <a:bodyPr/>
              <a:lstStyle/>
              <a:p>
                <a:r>
                  <a:rPr lang="en-US" sz="2400" dirty="0"/>
                  <a:t>The average in-plane effective thermal conductivity of the entire PCB, </a:t>
                </a:r>
                <a:r>
                  <a:rPr lang="en-US" sz="2400" i="1" dirty="0" err="1"/>
                  <a:t>k</a:t>
                </a:r>
                <a:r>
                  <a:rPr lang="en-US" sz="2400" i="1" baseline="-25000" dirty="0" err="1"/>
                  <a:t>eff</a:t>
                </a:r>
                <a:r>
                  <a:rPr lang="en-US" sz="2400" i="1" baseline="-25000" dirty="0"/>
                  <a:t> </a:t>
                </a:r>
                <a:r>
                  <a:rPr lang="en-US" sz="2400" dirty="0"/>
                  <a:t>is:</a:t>
                </a:r>
              </a:p>
              <a:p>
                <a:pPr marL="0" indent="0" algn="ctr">
                  <a:buNone/>
                </a:pP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𝑒𝑓𝑓</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m:rPr>
                                <m:brk m:alnAt="23"/>
                              </m:rPr>
                              <a:rPr lang="en-US" sz="2400" b="0" i="1" smtClean="0">
                                <a:latin typeface="Cambria Math" panose="02040503050406030204" pitchFamily="18" charset="0"/>
                              </a:rPr>
                              <m:t>=</m:t>
                            </m:r>
                            <m:r>
                              <m:rPr>
                                <m:brk m:alnAt="23"/>
                              </m:rPr>
                              <a:rPr lang="en-US" sz="2400" b="0" i="1" smtClean="0">
                                <a:latin typeface="Cambria Math" panose="02040503050406030204" pitchFamily="18" charset="0"/>
                              </a:rPr>
                              <m:t>1</m:t>
                            </m:r>
                          </m:sub>
                          <m:sup>
                            <m:r>
                              <a:rPr lang="en-US" sz="2400" b="0" i="1" smtClean="0">
                                <a:latin typeface="Cambria Math" panose="02040503050406030204" pitchFamily="18" charset="0"/>
                              </a:rPr>
                              <m:t>𝑁</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𝑒𝑓𝑓</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𝑡</m:t>
                                </m:r>
                              </m:e>
                              <m:sub>
                                <m:r>
                                  <a:rPr lang="en-US" sz="2400" b="0" i="1" smtClean="0">
                                    <a:latin typeface="Cambria Math" panose="02040503050406030204" pitchFamily="18" charset="0"/>
                                  </a:rPr>
                                  <m:t>𝑖</m:t>
                                </m:r>
                              </m:sub>
                            </m:sSub>
                          </m:e>
                        </m:nary>
                      </m:num>
                      <m:den>
                        <m:r>
                          <a:rPr lang="en-US" sz="2400" b="0" i="1" smtClean="0">
                            <a:latin typeface="Cambria Math" panose="02040503050406030204" pitchFamily="18" charset="0"/>
                          </a:rPr>
                          <m:t>𝑡</m:t>
                        </m:r>
                      </m:den>
                    </m:f>
                  </m:oMath>
                </a14:m>
                <a:r>
                  <a:rPr lang="en-US" sz="2400" dirty="0"/>
                  <a:t> &amp; </a:t>
                </a:r>
                <a14:m>
                  <m:oMath xmlns:m="http://schemas.openxmlformats.org/officeDocument/2006/math">
                    <m:r>
                      <a:rPr lang="en-US" sz="2400" i="1" smtClean="0">
                        <a:latin typeface="Cambria Math" panose="02040503050406030204" pitchFamily="18" charset="0"/>
                        <a:ea typeface="Cambria Math" panose="02040503050406030204" pitchFamily="18" charset="0"/>
                      </a:rPr>
                      <m:t>𝛼</m:t>
                    </m:r>
                    <m:r>
                      <a:rPr lang="en-US" sz="2400" b="0" i="1" smtClean="0">
                        <a:latin typeface="Cambria Math" panose="02040503050406030204" pitchFamily="18" charset="0"/>
                        <a:ea typeface="Cambria Math" panose="02040503050406030204" pitchFamily="18" charset="0"/>
                      </a:rPr>
                      <m:t>=</m:t>
                    </m:r>
                    <m:rad>
                      <m:radPr>
                        <m:degHide m:val="on"/>
                        <m:ctrlPr>
                          <a:rPr lang="en-US" sz="2400" b="0" i="1" smtClean="0">
                            <a:latin typeface="Cambria Math" panose="02040503050406030204" pitchFamily="18" charset="0"/>
                            <a:ea typeface="Cambria Math" panose="02040503050406030204" pitchFamily="18" charset="0"/>
                          </a:rPr>
                        </m:ctrlPr>
                      </m:radPr>
                      <m:deg/>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2</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ℎ</m:t>
                                </m:r>
                              </m:e>
                              <m:sub>
                                <m:r>
                                  <a:rPr lang="en-US" sz="2400" b="0" i="1" smtClean="0">
                                    <a:latin typeface="Cambria Math" panose="02040503050406030204" pitchFamily="18" charset="0"/>
                                    <a:ea typeface="Cambria Math" panose="02040503050406030204" pitchFamily="18" charset="0"/>
                                  </a:rPr>
                                  <m:t>𝑒𝑥𝑡</m:t>
                                </m:r>
                              </m:sub>
                            </m:sSub>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𝑘</m:t>
                                </m:r>
                              </m:e>
                              <m:sub>
                                <m:r>
                                  <a:rPr lang="en-US" sz="2400" b="0" i="1" smtClean="0">
                                    <a:latin typeface="Cambria Math" panose="02040503050406030204" pitchFamily="18" charset="0"/>
                                    <a:ea typeface="Cambria Math" panose="02040503050406030204" pitchFamily="18" charset="0"/>
                                  </a:rPr>
                                  <m:t>𝑒𝑓𝑓</m:t>
                                </m:r>
                              </m:sub>
                            </m:sSub>
                            <m:r>
                              <a:rPr lang="en-US" sz="2400" b="0" i="1" smtClean="0">
                                <a:latin typeface="Cambria Math" panose="02040503050406030204" pitchFamily="18" charset="0"/>
                                <a:ea typeface="Cambria Math" panose="02040503050406030204" pitchFamily="18" charset="0"/>
                              </a:rPr>
                              <m:t>𝑡</m:t>
                            </m:r>
                          </m:den>
                        </m:f>
                      </m:e>
                    </m:rad>
                  </m:oMath>
                </a14:m>
                <a:endParaRPr lang="en-US" sz="2400" dirty="0"/>
              </a:p>
              <a:p>
                <a:r>
                  <a:rPr lang="en-US" sz="2400" dirty="0"/>
                  <a:t>The resistance </a:t>
                </a:r>
                <a:r>
                  <a:rPr lang="en-US" sz="2400" i="1" dirty="0"/>
                  <a:t>R</a:t>
                </a:r>
                <a:r>
                  <a:rPr lang="en-US" sz="2400" i="1" baseline="-25000" dirty="0"/>
                  <a:t>outer</a:t>
                </a:r>
                <a:r>
                  <a:rPr lang="en-US" sz="2400" dirty="0"/>
                  <a:t>  is calculated using the solution for a circular fin expressed as:</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𝑜𝑢𝑡𝑒𝑟</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𝜋</m:t>
                          </m:r>
                          <m:r>
                            <a:rPr lang="en-US" sz="2400" b="0" i="1" smtClean="0">
                              <a:latin typeface="Cambria Math" panose="02040503050406030204" pitchFamily="18" charset="0"/>
                              <a:ea typeface="Cambria Math" panose="02040503050406030204" pitchFamily="18" charset="0"/>
                            </a:rPr>
                            <m:t>𝑡</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𝑘</m:t>
                              </m:r>
                            </m:e>
                            <m:sub>
                              <m:r>
                                <a:rPr lang="en-US" sz="2400" b="0" i="1" smtClean="0">
                                  <a:latin typeface="Cambria Math" panose="02040503050406030204" pitchFamily="18" charset="0"/>
                                  <a:ea typeface="Cambria Math" panose="02040503050406030204" pitchFamily="18" charset="0"/>
                                </a:rPr>
                                <m:t>𝑒𝑓𝑓</m:t>
                              </m:r>
                            </m:sub>
                          </m:sSub>
                          <m:r>
                            <a:rPr lang="en-US" sz="2400" b="0" i="1" smtClean="0">
                              <a:latin typeface="Cambria Math" panose="02040503050406030204" pitchFamily="18" charset="0"/>
                              <a:ea typeface="Cambria Math" panose="02040503050406030204" pitchFamily="18" charset="0"/>
                            </a:rPr>
                            <m:t>𝛼</m:t>
                          </m:r>
                        </m:den>
                      </m:f>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1</m:t>
                              </m:r>
                            </m:sub>
                          </m:sSub>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𝛼</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0</m:t>
                                  </m:r>
                                </m:sub>
                              </m:sSub>
                            </m:e>
                          </m:d>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𝐼</m:t>
                              </m:r>
                            </m:e>
                            <m:sub>
                              <m:r>
                                <a:rPr lang="en-US" sz="2400" b="0" i="1" smtClean="0">
                                  <a:latin typeface="Cambria Math" panose="02040503050406030204" pitchFamily="18" charset="0"/>
                                  <a:ea typeface="Cambria Math" panose="02040503050406030204" pitchFamily="18" charset="0"/>
                                </a:rPr>
                                <m:t>0</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𝐼</m:t>
                              </m:r>
                            </m:e>
                            <m:sub>
                              <m:r>
                                <a:rPr lang="en-US" sz="2400" i="1">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i="1">
                                      <a:latin typeface="Cambria Math" panose="02040503050406030204" pitchFamily="18" charset="0"/>
                                      <a:ea typeface="Cambria Math" panose="02040503050406030204" pitchFamily="18" charset="0"/>
                                    </a:rPr>
                                    <m:t>0</m:t>
                                  </m:r>
                                </m:sub>
                              </m:sSub>
                            </m:e>
                          </m:d>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0</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m:t>
                                  </m:r>
                                </m:sub>
                              </m:sSub>
                            </m:e>
                          </m:d>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𝐼</m:t>
                              </m:r>
                            </m:e>
                            <m:sub>
                              <m:r>
                                <a:rPr lang="en-US" sz="2400" i="1">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i="1">
                                      <a:latin typeface="Cambria Math" panose="02040503050406030204" pitchFamily="18" charset="0"/>
                                      <a:ea typeface="Cambria Math" panose="02040503050406030204" pitchFamily="18" charset="0"/>
                                    </a:rPr>
                                    <m:t>0</m:t>
                                  </m:r>
                                </m:sub>
                              </m:sSub>
                            </m:e>
                          </m:d>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i="1">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𝐼</m:t>
                              </m:r>
                            </m:e>
                            <m:sub>
                              <m:r>
                                <a:rPr lang="en-US" sz="2400" i="1">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m:t>
                                  </m:r>
                                </m:sub>
                              </m:sSub>
                            </m:e>
                          </m:d>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𝐾</m:t>
                              </m:r>
                            </m:e>
                            <m:sub>
                              <m:r>
                                <a:rPr lang="en-US" sz="2400" b="0" i="1" smtClean="0">
                                  <a:latin typeface="Cambria Math" panose="02040503050406030204" pitchFamily="18" charset="0"/>
                                  <a:ea typeface="Cambria Math" panose="02040503050406030204" pitchFamily="18" charset="0"/>
                                </a:rPr>
                                <m:t>1</m:t>
                              </m:r>
                            </m:sub>
                          </m:sSub>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𝛼</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0</m:t>
                                  </m:r>
                                </m:sub>
                              </m:sSub>
                            </m:e>
                          </m:d>
                        </m:den>
                      </m:f>
                    </m:oMath>
                  </m:oMathPara>
                </a14:m>
                <a:endParaRPr lang="en-US" sz="2400" dirty="0"/>
              </a:p>
              <a:p>
                <a:r>
                  <a:rPr lang="en-US" sz="2400" dirty="0"/>
                  <a:t>where:</a:t>
                </a:r>
                <a:br>
                  <a:rPr lang="en-US" sz="2400" dirty="0"/>
                </a:br>
                <a:r>
                  <a:rPr lang="en-US" sz="2400" dirty="0"/>
                  <a:t> </a:t>
                </a:r>
                <a:r>
                  <a:rPr lang="en-US" sz="2400" i="1" dirty="0"/>
                  <a:t>I</a:t>
                </a:r>
                <a:r>
                  <a:rPr lang="en-US" sz="2400" i="1" baseline="-25000" dirty="0"/>
                  <a:t>0</a:t>
                </a:r>
                <a:r>
                  <a:rPr lang="en-US" sz="2400" baseline="-25000" dirty="0"/>
                  <a:t> </a:t>
                </a:r>
                <a:r>
                  <a:rPr lang="en-US" sz="2400" dirty="0"/>
                  <a:t>modified zero order Bessel function of the 1st kind</a:t>
                </a:r>
                <a:br>
                  <a:rPr lang="en-US" sz="2400" dirty="0"/>
                </a:br>
                <a:r>
                  <a:rPr lang="en-US" sz="2400" dirty="0"/>
                  <a:t> </a:t>
                </a:r>
                <a:r>
                  <a:rPr lang="en-US" sz="2400" i="1" dirty="0"/>
                  <a:t>I</a:t>
                </a:r>
                <a:r>
                  <a:rPr lang="en-US" sz="2400" i="1" baseline="-25000" dirty="0"/>
                  <a:t>1</a:t>
                </a:r>
                <a:r>
                  <a:rPr lang="en-US" sz="2400" dirty="0"/>
                  <a:t> modified zero order Bessel function of the 2nd kind</a:t>
                </a:r>
                <a:br>
                  <a:rPr lang="en-US" sz="2400" dirty="0"/>
                </a:br>
                <a:r>
                  <a:rPr lang="en-US" sz="2400" i="1" dirty="0"/>
                  <a:t> K</a:t>
                </a:r>
                <a:r>
                  <a:rPr lang="en-US" sz="2400" i="1" baseline="-25000" dirty="0"/>
                  <a:t>0</a:t>
                </a:r>
                <a:r>
                  <a:rPr lang="en-US" sz="2400" baseline="-25000" dirty="0"/>
                  <a:t> </a:t>
                </a:r>
                <a:r>
                  <a:rPr lang="en-US" sz="2400" dirty="0"/>
                  <a:t>modified first order Bessel function of the 1st kind</a:t>
                </a:r>
                <a:br>
                  <a:rPr lang="en-US" sz="2400" dirty="0"/>
                </a:br>
                <a:r>
                  <a:rPr lang="en-US" sz="2400" dirty="0"/>
                  <a:t> </a:t>
                </a:r>
                <a:r>
                  <a:rPr lang="en-US" sz="2400" i="1" dirty="0"/>
                  <a:t>K</a:t>
                </a:r>
                <a:r>
                  <a:rPr lang="en-US" sz="2400" i="1" baseline="-25000" dirty="0"/>
                  <a:t>1</a:t>
                </a:r>
                <a:r>
                  <a:rPr lang="en-US" sz="2400" dirty="0"/>
                  <a:t> modified first order Bessel function of the 2nd kind</a:t>
                </a:r>
              </a:p>
              <a:p>
                <a:endParaRPr lang="en-US" sz="2400" dirty="0"/>
              </a:p>
            </p:txBody>
          </p:sp>
        </mc:Choice>
        <mc:Fallback xmlns="">
          <p:sp>
            <p:nvSpPr>
              <p:cNvPr id="3" name="Content Placeholder 2">
                <a:extLst>
                  <a:ext uri="{FF2B5EF4-FFF2-40B4-BE49-F238E27FC236}">
                    <a16:creationId xmlns:a16="http://schemas.microsoft.com/office/drawing/2014/main" id="{A8747BFB-C5AB-887F-B1AA-2F3651B7E22D}"/>
                  </a:ext>
                </a:extLst>
              </p:cNvPr>
              <p:cNvSpPr>
                <a:spLocks noGrp="1" noRot="1" noChangeAspect="1" noMove="1" noResize="1" noEditPoints="1" noAdjustHandles="1" noChangeArrowheads="1" noChangeShapeType="1" noTextEdit="1"/>
              </p:cNvSpPr>
              <p:nvPr>
                <p:ph idx="1"/>
              </p:nvPr>
            </p:nvSpPr>
            <p:spPr>
              <a:xfrm>
                <a:off x="419100" y="1219200"/>
                <a:ext cx="8305800" cy="5257800"/>
              </a:xfrm>
              <a:blipFill>
                <a:blip r:embed="rId3"/>
                <a:stretch>
                  <a:fillRect l="-1028" t="-927" b="-2202"/>
                </a:stretch>
              </a:blipFill>
            </p:spPr>
            <p:txBody>
              <a:bodyPr/>
              <a:lstStyle/>
              <a:p>
                <a:r>
                  <a:rPr lang="en-US">
                    <a:noFill/>
                  </a:rPr>
                  <a:t> </a:t>
                </a:r>
              </a:p>
            </p:txBody>
          </p:sp>
        </mc:Fallback>
      </mc:AlternateContent>
    </p:spTree>
    <p:extLst>
      <p:ext uri="{BB962C8B-B14F-4D97-AF65-F5344CB8AC3E}">
        <p14:creationId xmlns:p14="http://schemas.microsoft.com/office/powerpoint/2010/main" val="256941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7572-5C76-E58F-359D-2ADA15B35E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67C9C-3F8A-2FA8-AD2F-D6E81F58F8D8}"/>
              </a:ext>
            </a:extLst>
          </p:cNvPr>
          <p:cNvSpPr>
            <a:spLocks noGrp="1"/>
          </p:cNvSpPr>
          <p:nvPr>
            <p:ph type="title"/>
          </p:nvPr>
        </p:nvSpPr>
        <p:spPr>
          <a:xfrm>
            <a:off x="685800" y="76200"/>
            <a:ext cx="6057735" cy="1143000"/>
          </a:xfrm>
        </p:spPr>
        <p:txBody>
          <a:bodyPr/>
          <a:lstStyle/>
          <a:p>
            <a:r>
              <a:rPr lang="en-US" sz="2800" dirty="0"/>
              <a:t>Conduction Resistance of Each Outer Layer</a:t>
            </a:r>
          </a:p>
        </p:txBody>
      </p:sp>
      <p:grpSp>
        <p:nvGrpSpPr>
          <p:cNvPr id="6" name="Group 46">
            <a:extLst>
              <a:ext uri="{FF2B5EF4-FFF2-40B4-BE49-F238E27FC236}">
                <a16:creationId xmlns:a16="http://schemas.microsoft.com/office/drawing/2014/main" id="{536283EC-8FB2-16CD-ED25-8EF02C045FD0}"/>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F2DB8E4-AA67-5F52-9D43-2078B1E3CAAC}"/>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9B02F35F-53BA-ADBF-5CB5-ABE345144CE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7834418-9486-2CA2-E196-5CD8DC9CFD3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75FD780E-53A0-39B2-45D0-C2AA363B9D5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EA412E65-1A4E-5329-F908-8EFA83B5BCE0}"/>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EFBAFBBC-4919-4FB5-B71A-33A15DB4375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9395D046-681F-6819-C958-5A066901B76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41C41375-5153-8A9F-96D5-240C45AEB01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13E834B-0282-8A06-8563-E17F6B165E2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0A09064D-A787-3337-82E0-B405C0FBB55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D953C9A2-CF2C-03BC-74D5-D53C46AF956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3A4BA81-8169-41ED-8D02-423B6F6092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B6523E00-54D6-D461-EB2C-742F4EFC56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20875C33-B09D-9C6E-5699-3C839BE7B6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D766FDAE-786B-26C8-848C-72FB06D34480}"/>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160320C-067D-139A-10D1-CC1D8EC29A60}"/>
                  </a:ext>
                </a:extLst>
              </p:cNvPr>
              <p:cNvSpPr>
                <a:spLocks noGrp="1"/>
              </p:cNvSpPr>
              <p:nvPr>
                <p:ph idx="1"/>
              </p:nvPr>
            </p:nvSpPr>
            <p:spPr>
              <a:xfrm>
                <a:off x="419100" y="1204584"/>
                <a:ext cx="8305800" cy="4953000"/>
              </a:xfrm>
            </p:spPr>
            <p:txBody>
              <a:bodyPr/>
              <a:lstStyle/>
              <a:p>
                <a:r>
                  <a:rPr lang="en-US" sz="2400" dirty="0"/>
                  <a:t>With the value of </a:t>
                </a:r>
                <a:r>
                  <a:rPr lang="en-US" sz="2400" i="1" dirty="0"/>
                  <a:t>R</a:t>
                </a:r>
                <a:r>
                  <a:rPr lang="en-US" sz="2400" i="1" baseline="-25000" dirty="0"/>
                  <a:t>outer</a:t>
                </a:r>
                <a:r>
                  <a:rPr lang="en-US" sz="2400" dirty="0"/>
                  <a:t> known, </a:t>
                </a:r>
                <a:r>
                  <a:rPr lang="en-US" sz="2400" i="1" dirty="0" err="1"/>
                  <a:t>R</a:t>
                </a:r>
                <a:r>
                  <a:rPr lang="en-US" sz="2400" i="1" baseline="-25000" dirty="0" err="1"/>
                  <a:t>cond,o,i</a:t>
                </a:r>
                <a:r>
                  <a:rPr lang="en-US" sz="2400" dirty="0"/>
                  <a:t> for each layer is calculated using equations:</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𝑐𝑜𝑛𝑑</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𝑜𝑢𝑡𝑒𝑟</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𝑒𝑥𝑡</m:t>
                          </m:r>
                        </m:sub>
                      </m:sSub>
                    </m:oMath>
                  </m:oMathPara>
                </a14:m>
                <a:endParaRPr lang="en-US" sz="2400" dirty="0"/>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𝑒𝑥𝑡</m:t>
                          </m:r>
                          <m:r>
                            <a:rPr lang="en-US" sz="2400" b="0" i="1" smtClean="0">
                              <a:latin typeface="Cambria Math" panose="02040503050406030204" pitchFamily="18" charset="0"/>
                            </a:rPr>
                            <m:t>,</m:t>
                          </m:r>
                          <m:r>
                            <a:rPr lang="en-US" sz="2400" b="0" i="1" smtClean="0">
                              <a:latin typeface="Cambria Math" panose="02040503050406030204" pitchFamily="18" charset="0"/>
                            </a:rPr>
                            <m:t>𝑜</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𝑒𝑥𝑡</m:t>
                              </m:r>
                            </m:sub>
                          </m:sSub>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𝜋</m:t>
                          </m:r>
                          <m:d>
                            <m:dPr>
                              <m:ctrlPr>
                                <a:rPr lang="en-US" sz="2400" b="0" i="1" smtClean="0">
                                  <a:latin typeface="Cambria Math" panose="02040503050406030204" pitchFamily="18" charset="0"/>
                                  <a:ea typeface="Cambria Math" panose="02040503050406030204" pitchFamily="18" charset="0"/>
                                </a:rPr>
                              </m:ctrlPr>
                            </m:dPr>
                            <m:e>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𝑜</m:t>
                                  </m:r>
                                </m:sub>
                                <m:sup>
                                  <m:r>
                                    <a:rPr lang="en-US" sz="2400" b="0" i="1" smtClean="0">
                                      <a:latin typeface="Cambria Math" panose="02040503050406030204" pitchFamily="18" charset="0"/>
                                      <a:ea typeface="Cambria Math" panose="02040503050406030204" pitchFamily="18" charset="0"/>
                                    </a:rPr>
                                    <m:t>2</m:t>
                                  </m:r>
                                </m:sup>
                              </m:sSubSup>
                              <m:r>
                                <a:rPr lang="en-US" sz="2400" b="0" i="1" smtClean="0">
                                  <a:latin typeface="Cambria Math" panose="02040503050406030204" pitchFamily="18" charset="0"/>
                                  <a:ea typeface="Cambria Math" panose="02040503050406030204" pitchFamily="18" charset="0"/>
                                </a:rPr>
                                <m:t>−</m:t>
                              </m:r>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m:t>
                                  </m:r>
                                </m:sub>
                                <m:sup>
                                  <m:r>
                                    <a:rPr lang="en-US" sz="2400" b="0" i="1" smtClean="0">
                                      <a:latin typeface="Cambria Math" panose="02040503050406030204" pitchFamily="18" charset="0"/>
                                      <a:ea typeface="Cambria Math" panose="02040503050406030204" pitchFamily="18" charset="0"/>
                                    </a:rPr>
                                    <m:t>2</m:t>
                                  </m:r>
                                </m:sup>
                              </m:sSubSup>
                            </m:e>
                          </m:d>
                        </m:den>
                      </m:f>
                    </m:oMath>
                  </m:oMathPara>
                </a14:m>
                <a:endParaRPr lang="en-US" sz="2400" b="0" dirty="0"/>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𝑐𝑜𝑛𝑑</m:t>
                          </m:r>
                          <m:r>
                            <a:rPr lang="en-US" sz="2400" b="0" i="1" smtClean="0">
                              <a:latin typeface="Cambria Math" panose="02040503050406030204" pitchFamily="18" charset="0"/>
                            </a:rPr>
                            <m:t>,</m:t>
                          </m:r>
                          <m:r>
                            <a:rPr lang="en-US" sz="2400" b="0" i="1" smtClean="0">
                              <a:latin typeface="Cambria Math" panose="02040503050406030204" pitchFamily="18" charset="0"/>
                            </a:rPr>
                            <m:t>𝑜</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𝑐𝑜𝑛𝑑</m:t>
                          </m:r>
                          <m:r>
                            <a:rPr lang="en-US" sz="2400" b="0" i="1" smtClean="0">
                              <a:latin typeface="Cambria Math" panose="02040503050406030204" pitchFamily="18" charset="0"/>
                            </a:rPr>
                            <m:t>,</m:t>
                          </m:r>
                          <m:r>
                            <a:rPr lang="en-US" sz="2400" b="0" i="1" smtClean="0">
                              <a:latin typeface="Cambria Math" panose="02040503050406030204" pitchFamily="18" charset="0"/>
                            </a:rPr>
                            <m:t>𝑜</m:t>
                          </m:r>
                        </m:sub>
                      </m:sSub>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𝑘</m:t>
                              </m:r>
                            </m:e>
                            <m:sub>
                              <m:r>
                                <a:rPr lang="en-US" sz="2400" b="0" i="1" smtClean="0">
                                  <a:latin typeface="Cambria Math" panose="02040503050406030204" pitchFamily="18" charset="0"/>
                                  <a:ea typeface="Cambria Math" panose="02040503050406030204" pitchFamily="18" charset="0"/>
                                </a:rPr>
                                <m:t>𝑒𝑓𝑓</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𝑡</m:t>
                              </m:r>
                            </m:e>
                            <m:sub>
                              <m:r>
                                <a:rPr lang="en-US" sz="2400" b="0" i="1" smtClean="0">
                                  <a:latin typeface="Cambria Math" panose="02040503050406030204" pitchFamily="18" charset="0"/>
                                  <a:ea typeface="Cambria Math" panose="02040503050406030204" pitchFamily="18" charset="0"/>
                                </a:rPr>
                                <m:t>𝑜</m:t>
                              </m:r>
                            </m:sub>
                          </m:sSub>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𝑘</m:t>
                              </m:r>
                            </m:e>
                            <m:sub>
                              <m:r>
                                <a:rPr lang="en-US" sz="2400" b="0" i="1" smtClean="0">
                                  <a:latin typeface="Cambria Math" panose="02040503050406030204" pitchFamily="18" charset="0"/>
                                  <a:ea typeface="Cambria Math" panose="02040503050406030204" pitchFamily="18" charset="0"/>
                                </a:rPr>
                                <m:t>𝑒𝑓𝑓</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𝑡</m:t>
                              </m:r>
                            </m:e>
                            <m:sub>
                              <m:r>
                                <a:rPr lang="en-US" sz="2400" b="0" i="1" smtClean="0">
                                  <a:latin typeface="Cambria Math" panose="02040503050406030204" pitchFamily="18" charset="0"/>
                                  <a:ea typeface="Cambria Math" panose="02040503050406030204" pitchFamily="18" charset="0"/>
                                </a:rPr>
                                <m:t>𝑖</m:t>
                              </m:r>
                            </m:sub>
                          </m:sSub>
                        </m:den>
                      </m:f>
                    </m:oMath>
                  </m:oMathPara>
                </a14:m>
                <a:endParaRPr lang="en-US" sz="2400" b="0" dirty="0"/>
              </a:p>
              <a:p>
                <a:r>
                  <a:rPr lang="en-US" sz="2400" dirty="0"/>
                  <a:t>The equivalent convection coefficient on the periphery of the inner disk for each layer </a:t>
                </a:r>
                <a:r>
                  <a:rPr lang="en-US" sz="2400" i="1" dirty="0" err="1"/>
                  <a:t>h</a:t>
                </a:r>
                <a:r>
                  <a:rPr lang="en-US" sz="2400" i="1" baseline="-25000" dirty="0" err="1"/>
                  <a:t>o,i</a:t>
                </a:r>
                <a:r>
                  <a:rPr lang="en-US" sz="2400" i="1" dirty="0"/>
                  <a:t> </a:t>
                </a:r>
                <a:r>
                  <a:rPr lang="en-US" sz="2400" dirty="0"/>
                  <a:t>can now be calculated with equation</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𝑜</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𝜋</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𝑖𝑛𝑛𝑒𝑟</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𝑅</m:t>
                              </m:r>
                            </m:e>
                            <m:sub>
                              <m:r>
                                <a:rPr lang="en-US" sz="2400" b="0" i="1" smtClean="0">
                                  <a:latin typeface="Cambria Math" panose="02040503050406030204" pitchFamily="18" charset="0"/>
                                  <a:ea typeface="Cambria Math" panose="02040503050406030204" pitchFamily="18" charset="0"/>
                                </a:rPr>
                                <m:t>𝑐𝑜𝑛𝑑</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𝑡</m:t>
                              </m:r>
                            </m:e>
                            <m:sub>
                              <m:r>
                                <a:rPr lang="en-US" sz="2400" b="0" i="1" smtClean="0">
                                  <a:latin typeface="Cambria Math" panose="02040503050406030204" pitchFamily="18" charset="0"/>
                                  <a:ea typeface="Cambria Math" panose="02040503050406030204" pitchFamily="18" charset="0"/>
                                </a:rPr>
                                <m:t>𝑖</m:t>
                              </m:r>
                            </m:sub>
                          </m:sSub>
                        </m:den>
                      </m:f>
                    </m:oMath>
                  </m:oMathPara>
                </a14:m>
                <a:endParaRPr lang="en-US" sz="2400" b="0" dirty="0"/>
              </a:p>
              <a:p>
                <a:endParaRPr lang="en-US" sz="2400" dirty="0"/>
              </a:p>
              <a:p>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D160320C-067D-139A-10D1-CC1D8EC29A60}"/>
                  </a:ext>
                </a:extLst>
              </p:cNvPr>
              <p:cNvSpPr>
                <a:spLocks noGrp="1" noRot="1" noChangeAspect="1" noMove="1" noResize="1" noEditPoints="1" noAdjustHandles="1" noChangeArrowheads="1" noChangeShapeType="1" noTextEdit="1"/>
              </p:cNvSpPr>
              <p:nvPr>
                <p:ph idx="1"/>
              </p:nvPr>
            </p:nvSpPr>
            <p:spPr>
              <a:xfrm>
                <a:off x="419100" y="1204584"/>
                <a:ext cx="8305800" cy="4953000"/>
              </a:xfrm>
              <a:blipFill>
                <a:blip r:embed="rId3"/>
                <a:stretch>
                  <a:fillRect l="-1028" t="-985"/>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FBDBEBB1-1B22-60B2-D10D-F98532B26B44}"/>
              </a:ext>
            </a:extLst>
          </p:cNvPr>
          <p:cNvSpPr txBox="1"/>
          <p:nvPr/>
        </p:nvSpPr>
        <p:spPr>
          <a:xfrm>
            <a:off x="4114800" y="2974427"/>
            <a:ext cx="65" cy="369332"/>
          </a:xfrm>
          <a:prstGeom prst="rect">
            <a:avLst/>
          </a:prstGeom>
          <a:noFill/>
        </p:spPr>
        <p:txBody>
          <a:bodyPr wrap="none" lIns="0" tIns="0" rIns="0" bIns="0" rtlCol="0">
            <a:spAutoFit/>
          </a:bodyPr>
          <a:lstStyle/>
          <a:p>
            <a:endParaRPr lang="en-US" dirty="0"/>
          </a:p>
        </p:txBody>
      </p:sp>
    </p:spTree>
    <p:extLst>
      <p:ext uri="{BB962C8B-B14F-4D97-AF65-F5344CB8AC3E}">
        <p14:creationId xmlns:p14="http://schemas.microsoft.com/office/powerpoint/2010/main" val="32564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D50F9-5A74-F7B9-213E-422073020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848436-4327-8887-9C00-45F2B4D6C771}"/>
              </a:ext>
            </a:extLst>
          </p:cNvPr>
          <p:cNvSpPr>
            <a:spLocks noGrp="1"/>
          </p:cNvSpPr>
          <p:nvPr>
            <p:ph type="title"/>
          </p:nvPr>
        </p:nvSpPr>
        <p:spPr>
          <a:xfrm>
            <a:off x="304800" y="76200"/>
            <a:ext cx="7086600" cy="1143000"/>
          </a:xfrm>
        </p:spPr>
        <p:txBody>
          <a:bodyPr/>
          <a:lstStyle/>
          <a:p>
            <a:r>
              <a:rPr lang="en-US" sz="2800" dirty="0"/>
              <a:t>Combining the PCB layer thermal resistances</a:t>
            </a:r>
          </a:p>
        </p:txBody>
      </p:sp>
      <p:grpSp>
        <p:nvGrpSpPr>
          <p:cNvPr id="6" name="Group 46">
            <a:extLst>
              <a:ext uri="{FF2B5EF4-FFF2-40B4-BE49-F238E27FC236}">
                <a16:creationId xmlns:a16="http://schemas.microsoft.com/office/drawing/2014/main" id="{F95F5529-1FFE-74BD-2EB5-EC3905D9B78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43C2004-E90B-B5D5-A962-82E4A59932E7}"/>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77C28498-9328-5D23-4C9C-9E520E072E1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A38A6EC-9F91-F629-6F6F-308946EF2C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A4764948-BC96-12FC-74F1-CEABB51C6E4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D54E520C-3805-1858-E00B-CBFE14411D7F}"/>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9688460B-E4EA-AED9-F81F-4B41C101AFB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72C86FFB-C48F-435F-8391-1CBCF4B1CC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E9AF6FD5-09EA-94DE-244F-8C8AC005C5A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9809BF0-89A1-41A5-C536-03A506BAD5A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3B952168-28B8-D4C5-FFAF-C285AB2952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4F50ABAB-2CC4-795B-790C-C986BF43C56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D0F2C65-82F9-AD64-E5F5-8C79A345D3D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0E2B4EC6-1755-B3FC-1696-29FBB618B1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9CC9DE7F-1F88-235E-3174-0F02D3F64E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50A76131-488B-980F-4854-FA13EA182117}"/>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3E8EFC-1D84-6A95-D385-DF0BDF623467}"/>
                  </a:ext>
                </a:extLst>
              </p:cNvPr>
              <p:cNvSpPr>
                <a:spLocks noGrp="1"/>
              </p:cNvSpPr>
              <p:nvPr>
                <p:ph idx="1"/>
              </p:nvPr>
            </p:nvSpPr>
            <p:spPr>
              <a:xfrm>
                <a:off x="312074" y="1295400"/>
                <a:ext cx="8670925" cy="5426075"/>
              </a:xfrm>
            </p:spPr>
            <p:txBody>
              <a:bodyPr/>
              <a:lstStyle/>
              <a:p>
                <a:r>
                  <a:rPr lang="en-US" sz="2400" dirty="0"/>
                  <a:t>The next step in the calculation is to determine the value of </a:t>
                </a:r>
                <a:r>
                  <a:rPr lang="en-US" sz="2400" dirty="0" err="1"/>
                  <a:t>h</a:t>
                </a:r>
                <a:r>
                  <a:rPr lang="en-US" sz="2400" baseline="-25000" dirty="0" err="1"/>
                  <a:t>b,n</a:t>
                </a:r>
                <a:r>
                  <a:rPr lang="en-US" sz="2400" dirty="0"/>
                  <a:t>, the effective heat transfer coefficient acting on the base of the inner disk of each layer.</a:t>
                </a:r>
              </a:p>
              <a:p>
                <a:r>
                  <a:rPr lang="en-US" sz="2400" dirty="0"/>
                  <a:t>This is done by calculating the equivalent heat transfer coefficient that the inner disk of the </a:t>
                </a:r>
                <a:r>
                  <a:rPr lang="en-US" sz="2400" i="1" dirty="0" err="1"/>
                  <a:t>i</a:t>
                </a:r>
                <a:r>
                  <a:rPr lang="en-US" sz="2400" i="1" baseline="30000" dirty="0" err="1"/>
                  <a:t>th</a:t>
                </a:r>
                <a:r>
                  <a:rPr lang="en-US" sz="2400" dirty="0"/>
                  <a:t> layer applies to the lower surface of the inner disk of the </a:t>
                </a:r>
                <a:r>
                  <a:rPr lang="en-US" sz="2400" i="1" dirty="0"/>
                  <a:t>i-1</a:t>
                </a:r>
                <a:r>
                  <a:rPr lang="en-US" sz="2400" dirty="0"/>
                  <a:t> layer. </a:t>
                </a:r>
              </a:p>
              <a:p>
                <a:r>
                  <a:rPr lang="en-US" sz="2400" dirty="0"/>
                  <a:t>This is the heat transfer around the periphery and lower surface to calculate an extended surface with convection </a:t>
                </a:r>
                <a:r>
                  <a:rPr lang="en-US" sz="2400" i="1" dirty="0"/>
                  <a:t>h</a:t>
                </a:r>
                <a:r>
                  <a:rPr lang="en-US" sz="2400" i="1" baseline="-25000" dirty="0"/>
                  <a:t>b,i-1</a:t>
                </a:r>
                <a:r>
                  <a:rPr lang="en-US" sz="2400" dirty="0"/>
                  <a:t>.</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𝑏</m:t>
                          </m:r>
                          <m:r>
                            <a:rPr lang="en-US" sz="2400" b="0" i="1" smtClean="0">
                              <a:latin typeface="Cambria Math" panose="02040503050406030204" pitchFamily="18" charset="0"/>
                            </a:rPr>
                            <m:t>,</m:t>
                          </m:r>
                          <m:r>
                            <a:rPr lang="en-US" sz="2400" b="0" i="1" smtClean="0">
                              <a:latin typeface="Cambria Math" panose="02040503050406030204" pitchFamily="18" charset="0"/>
                            </a:rPr>
                            <m:t>𝑖</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ad>
                            <m:radPr>
                              <m:degHide m:val="on"/>
                              <m:ctrlPr>
                                <a:rPr lang="en-US" sz="2400" b="0" i="1" smtClean="0">
                                  <a:latin typeface="Cambria Math" panose="02040503050406030204" pitchFamily="18" charset="0"/>
                                </a:rPr>
                              </m:ctrlPr>
                            </m:radPr>
                            <m:deg/>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𝑜</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𝑃</m:t>
                                  </m:r>
                                </m:e>
                                <m:sub>
                                  <m:r>
                                    <a:rPr lang="en-US" sz="2400" b="0" i="1" smtClean="0">
                                      <a:latin typeface="Cambria Math" panose="02040503050406030204" pitchFamily="18" charset="0"/>
                                      <a:ea typeface="Cambria Math" panose="02040503050406030204" pitchFamily="18" charset="0"/>
                                    </a:rPr>
                                    <m:t>𝑆</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𝑘</m:t>
                                  </m:r>
                                </m:e>
                                <m:sub>
                                  <m:r>
                                    <a:rPr lang="en-US" sz="2400" b="0" i="1" smtClean="0">
                                      <a:latin typeface="Cambria Math" panose="02040503050406030204" pitchFamily="18" charset="0"/>
                                      <a:ea typeface="Cambria Math" panose="02040503050406030204" pitchFamily="18" charset="0"/>
                                    </a:rPr>
                                    <m:t>𝑒𝑓𝑓</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𝑆</m:t>
                                  </m:r>
                                </m:sub>
                              </m:sSub>
                            </m:e>
                          </m:rad>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𝑠</m:t>
                              </m:r>
                            </m:sub>
                          </m:sSub>
                        </m:den>
                      </m:f>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𝑠𝑖𝑛ℎ</m:t>
                          </m:r>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𝑚</m:t>
                                  </m:r>
                                </m:e>
                                <m:sub>
                                  <m:r>
                                    <a:rPr lang="en-US" sz="2400" b="0" i="1" smtClean="0">
                                      <a:latin typeface="Cambria Math" panose="02040503050406030204" pitchFamily="18" charset="0"/>
                                      <a:ea typeface="Cambria Math" panose="02040503050406030204" pitchFamily="18" charset="0"/>
                                    </a:rPr>
                                    <m:t>𝑖</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𝑡</m:t>
                                  </m:r>
                                </m:e>
                                <m:sub>
                                  <m:r>
                                    <a:rPr lang="en-US" sz="2400" b="0" i="1" smtClean="0">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ℎ</m:t>
                                  </m:r>
                                </m:e>
                                <m:sub>
                                  <m:r>
                                    <a:rPr lang="en-US" sz="2400" b="0" i="1" smtClean="0">
                                      <a:latin typeface="Cambria Math" panose="02040503050406030204" pitchFamily="18" charset="0"/>
                                      <a:ea typeface="Cambria Math" panose="02040503050406030204" pitchFamily="18" charset="0"/>
                                    </a:rPr>
                                    <m:t>𝑏</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Sub>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den>
                          </m:f>
                          <m:r>
                            <a:rPr lang="en-US" sz="2400" b="0" i="1" smtClean="0">
                              <a:latin typeface="Cambria Math" panose="02040503050406030204" pitchFamily="18" charset="0"/>
                              <a:ea typeface="Cambria Math" panose="02040503050406030204" pitchFamily="18" charset="0"/>
                            </a:rPr>
                            <m:t>𝑐𝑜𝑠</m:t>
                          </m:r>
                          <m:d>
                            <m:dPr>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e>
                          </m:d>
                        </m:num>
                        <m:den>
                          <m:r>
                            <a:rPr lang="en-US" sz="2400" b="0" i="1" smtClean="0">
                              <a:latin typeface="Cambria Math" panose="02040503050406030204" pitchFamily="18" charset="0"/>
                              <a:ea typeface="Cambria Math" panose="02040503050406030204" pitchFamily="18" charset="0"/>
                            </a:rPr>
                            <m:t>𝑐𝑜𝑠ℎ</m:t>
                          </m:r>
                          <m:d>
                            <m:dPr>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ℎ</m:t>
                                  </m:r>
                                </m:e>
                                <m:sub>
                                  <m:r>
                                    <a:rPr lang="en-US" sz="2400" i="1">
                                      <a:latin typeface="Cambria Math" panose="02040503050406030204" pitchFamily="18" charset="0"/>
                                      <a:ea typeface="Cambria Math" panose="02040503050406030204" pitchFamily="18" charset="0"/>
                                    </a:rPr>
                                    <m:t>𝑏</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𝑖</m:t>
                                  </m:r>
                                </m:sub>
                              </m:sSub>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den>
                          </m:f>
                          <m:r>
                            <a:rPr lang="en-US" sz="2400" b="0" i="1" smtClean="0">
                              <a:latin typeface="Cambria Math" panose="02040503050406030204" pitchFamily="18" charset="0"/>
                              <a:ea typeface="Cambria Math" panose="02040503050406030204" pitchFamily="18" charset="0"/>
                            </a:rPr>
                            <m:t>𝑠𝑖𝑛</m:t>
                          </m:r>
                          <m:d>
                            <m:dPr>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e>
                          </m:d>
                        </m:den>
                      </m:f>
                    </m:oMath>
                  </m:oMathPara>
                </a14:m>
                <a:endParaRPr lang="en-US" sz="2400" dirty="0"/>
              </a:p>
              <a:p>
                <a:r>
                  <a:rPr lang="en-US" sz="2400" i="1" dirty="0"/>
                  <a:t>A</a:t>
                </a:r>
                <a:r>
                  <a:rPr lang="en-US" sz="2400" i="1" baseline="-25000" dirty="0"/>
                  <a:t>s</a:t>
                </a:r>
                <a:r>
                  <a:rPr lang="en-US" sz="2400" dirty="0"/>
                  <a:t> and </a:t>
                </a:r>
                <a:r>
                  <a:rPr lang="en-US" sz="2400" i="1" dirty="0"/>
                  <a:t>P</a:t>
                </a:r>
                <a:r>
                  <a:rPr lang="en-US" sz="2400" i="1" baseline="-25000" dirty="0"/>
                  <a:t>s</a:t>
                </a:r>
                <a:r>
                  <a:rPr lang="en-US" sz="2400" dirty="0"/>
                  <a:t> are the cross-sectional area and perimeter respectively of the inner disk.</a:t>
                </a:r>
              </a:p>
              <a:p>
                <a:endParaRPr lang="en-US" sz="2400" dirty="0"/>
              </a:p>
            </p:txBody>
          </p:sp>
        </mc:Choice>
        <mc:Fallback xmlns="">
          <p:sp>
            <p:nvSpPr>
              <p:cNvPr id="3" name="Content Placeholder 2">
                <a:extLst>
                  <a:ext uri="{FF2B5EF4-FFF2-40B4-BE49-F238E27FC236}">
                    <a16:creationId xmlns:a16="http://schemas.microsoft.com/office/drawing/2014/main" id="{333E8EFC-1D84-6A95-D385-DF0BDF623467}"/>
                  </a:ext>
                </a:extLst>
              </p:cNvPr>
              <p:cNvSpPr>
                <a:spLocks noGrp="1" noRot="1" noChangeAspect="1" noMove="1" noResize="1" noEditPoints="1" noAdjustHandles="1" noChangeArrowheads="1" noChangeShapeType="1" noTextEdit="1"/>
              </p:cNvSpPr>
              <p:nvPr>
                <p:ph idx="1"/>
              </p:nvPr>
            </p:nvSpPr>
            <p:spPr>
              <a:xfrm>
                <a:off x="312074" y="1295400"/>
                <a:ext cx="8670925" cy="5426075"/>
              </a:xfrm>
              <a:blipFill>
                <a:blip r:embed="rId3"/>
                <a:stretch>
                  <a:fillRect l="-914" t="-899" r="-1687" b="-1798"/>
                </a:stretch>
              </a:blipFill>
            </p:spPr>
            <p:txBody>
              <a:bodyPr/>
              <a:lstStyle/>
              <a:p>
                <a:r>
                  <a:rPr lang="en-US">
                    <a:noFill/>
                  </a:rPr>
                  <a:t> </a:t>
                </a:r>
              </a:p>
            </p:txBody>
          </p:sp>
        </mc:Fallback>
      </mc:AlternateContent>
    </p:spTree>
    <p:extLst>
      <p:ext uri="{BB962C8B-B14F-4D97-AF65-F5344CB8AC3E}">
        <p14:creationId xmlns:p14="http://schemas.microsoft.com/office/powerpoint/2010/main" val="209909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728B6-7E7D-D0E2-AA87-007C37D2A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F6898-D0FA-FC68-A037-362334DA58F1}"/>
              </a:ext>
            </a:extLst>
          </p:cNvPr>
          <p:cNvSpPr>
            <a:spLocks noGrp="1"/>
          </p:cNvSpPr>
          <p:nvPr>
            <p:ph type="title"/>
          </p:nvPr>
        </p:nvSpPr>
        <p:spPr>
          <a:xfrm>
            <a:off x="304800" y="76200"/>
            <a:ext cx="7086600" cy="1143000"/>
          </a:xfrm>
        </p:spPr>
        <p:txBody>
          <a:bodyPr/>
          <a:lstStyle/>
          <a:p>
            <a:r>
              <a:rPr lang="en-US" sz="2800" dirty="0"/>
              <a:t>Combining the PCB layer thermal resistances</a:t>
            </a:r>
          </a:p>
        </p:txBody>
      </p:sp>
      <p:grpSp>
        <p:nvGrpSpPr>
          <p:cNvPr id="6" name="Group 46">
            <a:extLst>
              <a:ext uri="{FF2B5EF4-FFF2-40B4-BE49-F238E27FC236}">
                <a16:creationId xmlns:a16="http://schemas.microsoft.com/office/drawing/2014/main" id="{B6DAE71B-868C-A833-E31D-1F605096265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9AAA2584-D3A3-BBE6-A230-8FDF6C0299BF}"/>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B771D18B-21DE-0739-CA8C-8E05D3B6AA3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DD0E6FF-E714-C9DB-49BC-CC60E393DEB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6D10878C-8F8B-0C14-9984-15D56A16DB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5C28677F-794A-6DDD-B6D8-29DD5FA69E6A}"/>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20DCFF96-704F-EBCB-3C97-CFCE25779D9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D0C1C650-590C-9845-A37E-4FA4C086E1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D60A526C-6C46-5431-B8CB-AD9DF28E895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2A848CB-2EE1-FA80-62FB-2774390B1C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8288E499-521F-C85F-1954-E6CDF9E757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D094D4E1-E471-DF33-7B06-E024F9350B0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3EBA001-4685-FB66-C29D-E695B1A692C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44FA996D-E912-C4F0-E9F3-FBCCD995CB1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9B89DE06-89D5-BE76-119D-5940A1324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E73E058B-A695-C169-A1C4-1CDB5BABF89D}"/>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10BD39-9035-C69C-0858-42A826F88A87}"/>
                  </a:ext>
                </a:extLst>
              </p:cNvPr>
              <p:cNvSpPr>
                <a:spLocks noGrp="1"/>
              </p:cNvSpPr>
              <p:nvPr>
                <p:ph idx="1"/>
              </p:nvPr>
            </p:nvSpPr>
            <p:spPr>
              <a:xfrm>
                <a:off x="312074" y="1295400"/>
                <a:ext cx="8670925" cy="5273675"/>
              </a:xfrm>
            </p:spPr>
            <p:txBody>
              <a:bodyPr/>
              <a:lstStyle/>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𝑏</m:t>
                          </m:r>
                          <m:r>
                            <a:rPr lang="en-US" sz="2400" b="0" i="1" smtClean="0">
                              <a:latin typeface="Cambria Math" panose="02040503050406030204" pitchFamily="18" charset="0"/>
                            </a:rPr>
                            <m:t>,</m:t>
                          </m:r>
                          <m:r>
                            <a:rPr lang="en-US" sz="2400" b="0" i="1" smtClean="0">
                              <a:latin typeface="Cambria Math" panose="02040503050406030204" pitchFamily="18" charset="0"/>
                            </a:rPr>
                            <m:t>𝑖</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ad>
                            <m:radPr>
                              <m:degHide m:val="on"/>
                              <m:ctrlPr>
                                <a:rPr lang="en-US" sz="2400" b="0" i="1" smtClean="0">
                                  <a:latin typeface="Cambria Math" panose="02040503050406030204" pitchFamily="18" charset="0"/>
                                </a:rPr>
                              </m:ctrlPr>
                            </m:radPr>
                            <m:deg/>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𝑜</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𝑃</m:t>
                                  </m:r>
                                </m:e>
                                <m:sub>
                                  <m:r>
                                    <a:rPr lang="en-US" sz="2400" b="0" i="1" smtClean="0">
                                      <a:latin typeface="Cambria Math" panose="02040503050406030204" pitchFamily="18" charset="0"/>
                                      <a:ea typeface="Cambria Math" panose="02040503050406030204" pitchFamily="18" charset="0"/>
                                    </a:rPr>
                                    <m:t>𝑆</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𝑘</m:t>
                                  </m:r>
                                </m:e>
                                <m:sub>
                                  <m:r>
                                    <a:rPr lang="en-US" sz="2400" b="0" i="1" smtClean="0">
                                      <a:latin typeface="Cambria Math" panose="02040503050406030204" pitchFamily="18" charset="0"/>
                                      <a:ea typeface="Cambria Math" panose="02040503050406030204" pitchFamily="18" charset="0"/>
                                    </a:rPr>
                                    <m:t>𝑒𝑓𝑓</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𝑆</m:t>
                                  </m:r>
                                </m:sub>
                              </m:sSub>
                            </m:e>
                          </m:rad>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𝑠</m:t>
                              </m:r>
                            </m:sub>
                          </m:sSub>
                        </m:den>
                      </m:f>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𝑠𝑖𝑛ℎ</m:t>
                          </m:r>
                          <m:d>
                            <m:dPr>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𝑚</m:t>
                                  </m:r>
                                </m:e>
                                <m:sub>
                                  <m:r>
                                    <a:rPr lang="en-US" sz="2400" b="0" i="1" smtClean="0">
                                      <a:latin typeface="Cambria Math" panose="02040503050406030204" pitchFamily="18" charset="0"/>
                                      <a:ea typeface="Cambria Math" panose="02040503050406030204" pitchFamily="18" charset="0"/>
                                    </a:rPr>
                                    <m:t>𝑖</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𝑡</m:t>
                                  </m:r>
                                </m:e>
                                <m:sub>
                                  <m:r>
                                    <a:rPr lang="en-US" sz="2400" b="0" i="1" smtClean="0">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ℎ</m:t>
                                  </m:r>
                                </m:e>
                                <m:sub>
                                  <m:r>
                                    <a:rPr lang="en-US" sz="2400" b="0" i="1" smtClean="0">
                                      <a:latin typeface="Cambria Math" panose="02040503050406030204" pitchFamily="18" charset="0"/>
                                      <a:ea typeface="Cambria Math" panose="02040503050406030204" pitchFamily="18" charset="0"/>
                                    </a:rPr>
                                    <m:t>𝑏</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Sub>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den>
                          </m:f>
                          <m:r>
                            <a:rPr lang="en-US" sz="2400" b="0" i="1" smtClean="0">
                              <a:latin typeface="Cambria Math" panose="02040503050406030204" pitchFamily="18" charset="0"/>
                              <a:ea typeface="Cambria Math" panose="02040503050406030204" pitchFamily="18" charset="0"/>
                            </a:rPr>
                            <m:t>𝑐𝑜𝑠</m:t>
                          </m:r>
                          <m:d>
                            <m:dPr>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e>
                          </m:d>
                        </m:num>
                        <m:den>
                          <m:r>
                            <a:rPr lang="en-US" sz="2400" b="0" i="1" smtClean="0">
                              <a:latin typeface="Cambria Math" panose="02040503050406030204" pitchFamily="18" charset="0"/>
                              <a:ea typeface="Cambria Math" panose="02040503050406030204" pitchFamily="18" charset="0"/>
                            </a:rPr>
                            <m:t>𝑐𝑜𝑠ℎ</m:t>
                          </m:r>
                          <m:d>
                            <m:dPr>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e>
                          </m:d>
                          <m:r>
                            <a:rPr lang="en-US" sz="2400" b="0" i="1"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ℎ</m:t>
                                  </m:r>
                                </m:e>
                                <m:sub>
                                  <m:r>
                                    <a:rPr lang="en-US" sz="2400" i="1">
                                      <a:latin typeface="Cambria Math" panose="02040503050406030204" pitchFamily="18" charset="0"/>
                                      <a:ea typeface="Cambria Math" panose="02040503050406030204" pitchFamily="18" charset="0"/>
                                    </a:rPr>
                                    <m:t>𝑏</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𝑖</m:t>
                                  </m:r>
                                </m:sub>
                              </m:sSub>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den>
                          </m:f>
                          <m:r>
                            <a:rPr lang="en-US" sz="2400" b="0" i="1" smtClean="0">
                              <a:latin typeface="Cambria Math" panose="02040503050406030204" pitchFamily="18" charset="0"/>
                              <a:ea typeface="Cambria Math" panose="02040503050406030204" pitchFamily="18" charset="0"/>
                            </a:rPr>
                            <m:t>𝑠𝑖𝑛</m:t>
                          </m:r>
                          <m:d>
                            <m:dPr>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𝑚</m:t>
                                  </m:r>
                                </m:e>
                                <m:sub>
                                  <m:r>
                                    <a:rPr lang="en-US" sz="2400" i="1">
                                      <a:latin typeface="Cambria Math" panose="02040503050406030204" pitchFamily="18" charset="0"/>
                                      <a:ea typeface="Cambria Math" panose="02040503050406030204" pitchFamily="18" charset="0"/>
                                    </a:rPr>
                                    <m:t>𝑖</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𝑡</m:t>
                                  </m:r>
                                </m:e>
                                <m:sub>
                                  <m:r>
                                    <a:rPr lang="en-US" sz="2400" i="1">
                                      <a:latin typeface="Cambria Math" panose="02040503050406030204" pitchFamily="18" charset="0"/>
                                      <a:ea typeface="Cambria Math" panose="02040503050406030204" pitchFamily="18" charset="0"/>
                                    </a:rPr>
                                    <m:t>𝑖</m:t>
                                  </m:r>
                                </m:sub>
                              </m:sSub>
                            </m:e>
                          </m:d>
                        </m:den>
                      </m:f>
                    </m:oMath>
                  </m:oMathPara>
                </a14:m>
                <a:endParaRPr lang="en-US" sz="2400" dirty="0"/>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𝑠</m:t>
                          </m:r>
                        </m:sub>
                      </m:sSub>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𝜋</m:t>
                      </m:r>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𝑖𝑛𝑛𝑒𝑟</m:t>
                          </m:r>
                        </m:sub>
                        <m:sup>
                          <m:r>
                            <a:rPr lang="en-US" sz="2400" b="0" i="1" smtClean="0">
                              <a:latin typeface="Cambria Math" panose="02040503050406030204" pitchFamily="18" charset="0"/>
                              <a:ea typeface="Cambria Math" panose="02040503050406030204" pitchFamily="18" charset="0"/>
                            </a:rPr>
                            <m:t>2</m:t>
                          </m:r>
                        </m:sup>
                      </m:sSubSup>
                      <m:r>
                        <a:rPr lang="en-US" sz="2400" b="0" i="1" smtClean="0">
                          <a:latin typeface="Cambria Math" panose="02040503050406030204" pitchFamily="18" charset="0"/>
                          <a:ea typeface="Cambria Math" panose="02040503050406030204" pitchFamily="18" charset="0"/>
                        </a:rPr>
                        <m:t> &amp;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𝑃</m:t>
                          </m:r>
                        </m:e>
                        <m:sub>
                          <m:r>
                            <a:rPr lang="en-US" sz="2400" b="0" i="1" smtClean="0">
                              <a:latin typeface="Cambria Math" panose="02040503050406030204" pitchFamily="18" charset="0"/>
                              <a:ea typeface="Cambria Math" panose="02040503050406030204" pitchFamily="18" charset="0"/>
                            </a:rPr>
                            <m:t>𝑆</m:t>
                          </m:r>
                        </m:sub>
                      </m:sSub>
                      <m:r>
                        <a:rPr lang="en-US" sz="2400" b="0" i="1" smtClean="0">
                          <a:latin typeface="Cambria Math" panose="02040503050406030204" pitchFamily="18" charset="0"/>
                          <a:ea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𝜋</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𝑟</m:t>
                          </m:r>
                        </m:e>
                        <m:sub>
                          <m:r>
                            <a:rPr lang="en-US" sz="2400" b="0" i="1" smtClean="0">
                              <a:latin typeface="Cambria Math" panose="02040503050406030204" pitchFamily="18" charset="0"/>
                              <a:ea typeface="Cambria Math" panose="02040503050406030204" pitchFamily="18" charset="0"/>
                            </a:rPr>
                            <m:t>𝑖𝑛𝑛𝑒𝑟</m:t>
                          </m:r>
                        </m:sub>
                      </m:sSub>
                    </m:oMath>
                  </m:oMathPara>
                </a14:m>
                <a:endParaRPr lang="en-US" sz="2400" dirty="0"/>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rad>
                        <m:radPr>
                          <m:degHide m:val="on"/>
                          <m:ctrlPr>
                            <a:rPr lang="en-US" sz="2400" b="0" i="1" smtClean="0">
                              <a:latin typeface="Cambria Math" panose="02040503050406030204" pitchFamily="18" charset="0"/>
                            </a:rPr>
                          </m:ctrlPr>
                        </m:radPr>
                        <m:deg/>
                        <m:e>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𝑜</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𝑃</m:t>
                                  </m:r>
                                </m:e>
                                <m:sub>
                                  <m:r>
                                    <a:rPr lang="en-US" sz="2400" b="0" i="1" smtClean="0">
                                      <a:latin typeface="Cambria Math" panose="02040503050406030204" pitchFamily="18" charset="0"/>
                                      <a:ea typeface="Cambria Math" panose="02040503050406030204" pitchFamily="18" charset="0"/>
                                    </a:rPr>
                                    <m:t>𝑆</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𝑒𝑓𝑓</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𝑆</m:t>
                                  </m:r>
                                </m:sub>
                              </m:sSub>
                            </m:den>
                          </m:f>
                        </m:e>
                      </m:rad>
                    </m:oMath>
                  </m:oMathPara>
                </a14:m>
                <a:endParaRPr lang="en-US" sz="2400" dirty="0"/>
              </a:p>
              <a:p>
                <a:r>
                  <a:rPr lang="en-US" sz="2400" dirty="0"/>
                  <a:t>The calculation is started at the last (N</a:t>
                </a:r>
                <a:r>
                  <a:rPr lang="en-US" sz="2400" baseline="-25000" dirty="0"/>
                  <a:t>th</a:t>
                </a:r>
                <a:r>
                  <a:rPr lang="en-US" sz="2400" dirty="0"/>
                  <a:t>) layer with </a:t>
                </a:r>
                <a:r>
                  <a:rPr lang="en-US" sz="2400" i="1" dirty="0" err="1"/>
                  <a:t>h</a:t>
                </a:r>
                <a:r>
                  <a:rPr lang="en-US" sz="2400" i="1" baseline="-25000" dirty="0" err="1"/>
                  <a:t>b,N</a:t>
                </a:r>
                <a:r>
                  <a:rPr lang="en-US" sz="2400" i="1" baseline="-25000" dirty="0"/>
                  <a:t> </a:t>
                </a:r>
                <a:r>
                  <a:rPr lang="en-US" sz="2400" i="1" dirty="0"/>
                  <a:t>= 0</a:t>
                </a:r>
                <a:r>
                  <a:rPr lang="en-US" sz="2400" dirty="0"/>
                  <a:t> on the bottom surface of the inner disk for that layer.</a:t>
                </a:r>
              </a:p>
              <a:p>
                <a:r>
                  <a:rPr lang="en-US" sz="2400" i="1" dirty="0" err="1"/>
                  <a:t>h</a:t>
                </a:r>
                <a:r>
                  <a:rPr lang="en-US" sz="2400" i="1" baseline="-25000" dirty="0" err="1"/>
                  <a:t>b,N</a:t>
                </a:r>
                <a:r>
                  <a:rPr lang="en-US" sz="2400" dirty="0"/>
                  <a:t> is not set to equal </a:t>
                </a:r>
                <a:r>
                  <a:rPr lang="en-US" sz="2400" i="1" dirty="0" err="1"/>
                  <a:t>h</a:t>
                </a:r>
                <a:r>
                  <a:rPr lang="en-US" sz="2400" i="1" baseline="-25000" dirty="0" err="1"/>
                  <a:t>ext</a:t>
                </a:r>
                <a:r>
                  <a:rPr lang="en-US" sz="2400" dirty="0"/>
                  <a:t> since the dissipation of heat from the base of the inner disk will be evaluated separately.</a:t>
                </a:r>
              </a:p>
              <a:p>
                <a:endParaRPr lang="en-US" sz="2400" dirty="0"/>
              </a:p>
            </p:txBody>
          </p:sp>
        </mc:Choice>
        <mc:Fallback xmlns="">
          <p:sp>
            <p:nvSpPr>
              <p:cNvPr id="3" name="Content Placeholder 2">
                <a:extLst>
                  <a:ext uri="{FF2B5EF4-FFF2-40B4-BE49-F238E27FC236}">
                    <a16:creationId xmlns:a16="http://schemas.microsoft.com/office/drawing/2014/main" id="{5D10BD39-9035-C69C-0858-42A826F88A87}"/>
                  </a:ext>
                </a:extLst>
              </p:cNvPr>
              <p:cNvSpPr>
                <a:spLocks noGrp="1" noRot="1" noChangeAspect="1" noMove="1" noResize="1" noEditPoints="1" noAdjustHandles="1" noChangeArrowheads="1" noChangeShapeType="1" noTextEdit="1"/>
              </p:cNvSpPr>
              <p:nvPr>
                <p:ph idx="1"/>
              </p:nvPr>
            </p:nvSpPr>
            <p:spPr>
              <a:xfrm>
                <a:off x="312074" y="1295400"/>
                <a:ext cx="8670925" cy="5273675"/>
              </a:xfrm>
              <a:blipFill>
                <a:blip r:embed="rId3"/>
                <a:stretch>
                  <a:fillRect l="-914" r="-1195"/>
                </a:stretch>
              </a:blipFill>
            </p:spPr>
            <p:txBody>
              <a:bodyPr/>
              <a:lstStyle/>
              <a:p>
                <a:r>
                  <a:rPr lang="en-US">
                    <a:noFill/>
                  </a:rPr>
                  <a:t> </a:t>
                </a:r>
              </a:p>
            </p:txBody>
          </p:sp>
        </mc:Fallback>
      </mc:AlternateContent>
    </p:spTree>
    <p:extLst>
      <p:ext uri="{BB962C8B-B14F-4D97-AF65-F5344CB8AC3E}">
        <p14:creationId xmlns:p14="http://schemas.microsoft.com/office/powerpoint/2010/main" val="356451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EEF2C-BC85-8340-2850-64F642807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0015B-80A5-BA90-0E06-1F058920E46E}"/>
              </a:ext>
            </a:extLst>
          </p:cNvPr>
          <p:cNvSpPr>
            <a:spLocks noGrp="1"/>
          </p:cNvSpPr>
          <p:nvPr>
            <p:ph type="title"/>
          </p:nvPr>
        </p:nvSpPr>
        <p:spPr>
          <a:xfrm>
            <a:off x="685800" y="76200"/>
            <a:ext cx="6057735" cy="990600"/>
          </a:xfrm>
        </p:spPr>
        <p:txBody>
          <a:bodyPr/>
          <a:lstStyle/>
          <a:p>
            <a:r>
              <a:rPr lang="en-US" sz="2800" dirty="0"/>
              <a:t>Iterative Calculation for </a:t>
            </a:r>
            <a:r>
              <a:rPr lang="en-US" sz="2800" i="1" dirty="0" err="1"/>
              <a:t>h</a:t>
            </a:r>
            <a:r>
              <a:rPr lang="en-US" sz="2800" i="1" baseline="-25000" dirty="0" err="1"/>
              <a:t>b</a:t>
            </a:r>
            <a:endParaRPr lang="en-US" sz="2800" i="1" dirty="0"/>
          </a:p>
        </p:txBody>
      </p:sp>
      <p:grpSp>
        <p:nvGrpSpPr>
          <p:cNvPr id="6" name="Group 46">
            <a:extLst>
              <a:ext uri="{FF2B5EF4-FFF2-40B4-BE49-F238E27FC236}">
                <a16:creationId xmlns:a16="http://schemas.microsoft.com/office/drawing/2014/main" id="{C8D28B9A-830D-106A-3B8C-28210C2A9A7E}"/>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DBECCB2-CFCA-73CB-F1FB-940F0C0D3C76}"/>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036493DD-850B-D882-B7F6-530732EB450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49733BE-44FD-EF87-4BB0-9C99BF1DE64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6517AD1C-9C9C-5B3A-91C1-5B668375D8C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05757762-1E2F-A56C-9997-321B323909EE}"/>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28D69C4D-8F5C-B1F8-D981-ED9B862285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21628247-332B-8819-D9F8-0B1615F772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A14DC25E-8BB4-4A3B-1CEC-80CBF04B27C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7A2E871-90DB-FB6B-FC65-D567108997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0EC2FA55-0A33-88B7-CA7E-A7AF93F2629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9AB0B69C-F65E-B104-6661-8FC4E8A87E0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79FDAAA-E6E2-D0EA-D389-B8C0F9F5BF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D3209E3D-12D0-A257-7A1E-E3883EB04B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FAF6559D-3FAC-0539-C7EA-14346C710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AD8B2D03-AA22-4EF2-60B3-5A041BDB54F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3" name="Content Placeholder 2">
            <a:extLst>
              <a:ext uri="{FF2B5EF4-FFF2-40B4-BE49-F238E27FC236}">
                <a16:creationId xmlns:a16="http://schemas.microsoft.com/office/drawing/2014/main" id="{E1D89637-6926-A5BA-5525-A0678CD28D7D}"/>
              </a:ext>
            </a:extLst>
          </p:cNvPr>
          <p:cNvSpPr>
            <a:spLocks noGrp="1"/>
          </p:cNvSpPr>
          <p:nvPr>
            <p:ph idx="1"/>
          </p:nvPr>
        </p:nvSpPr>
        <p:spPr>
          <a:xfrm>
            <a:off x="380999" y="1058330"/>
            <a:ext cx="8659813" cy="1886159"/>
          </a:xfrm>
        </p:spPr>
        <p:txBody>
          <a:bodyPr/>
          <a:lstStyle/>
          <a:p>
            <a:r>
              <a:rPr lang="en-US" sz="2400" dirty="0"/>
              <a:t>Using fin equation, </a:t>
            </a:r>
            <a:r>
              <a:rPr lang="en-US" sz="2400" i="1" dirty="0"/>
              <a:t>h</a:t>
            </a:r>
            <a:r>
              <a:rPr lang="en-US" sz="2400" i="1" baseline="-25000" dirty="0"/>
              <a:t>b,N-1</a:t>
            </a:r>
            <a:r>
              <a:rPr lang="en-US" sz="2400" dirty="0"/>
              <a:t> is calculated. </a:t>
            </a:r>
          </a:p>
          <a:p>
            <a:r>
              <a:rPr lang="en-US" sz="2400" dirty="0"/>
              <a:t>This process is repeated N times for all the layers resulting in an equivalent heat transfer coefficient </a:t>
            </a:r>
            <a:r>
              <a:rPr lang="en-US" sz="2400" dirty="0" err="1"/>
              <a:t>h</a:t>
            </a:r>
            <a:r>
              <a:rPr lang="en-US" sz="2400" baseline="-25000" dirty="0" err="1"/>
              <a:t>b</a:t>
            </a:r>
            <a:r>
              <a:rPr lang="en-US" sz="2400" dirty="0"/>
              <a:t>. </a:t>
            </a:r>
          </a:p>
          <a:p>
            <a:r>
              <a:rPr lang="en-US" sz="2400" dirty="0"/>
              <a:t>This process is illustrated as:</a:t>
            </a:r>
          </a:p>
        </p:txBody>
      </p:sp>
      <p:pic>
        <p:nvPicPr>
          <p:cNvPr id="4" name="Picture 3">
            <a:extLst>
              <a:ext uri="{FF2B5EF4-FFF2-40B4-BE49-F238E27FC236}">
                <a16:creationId xmlns:a16="http://schemas.microsoft.com/office/drawing/2014/main" id="{593B26B5-3E09-651E-9CB7-89EEA1AF06BD}"/>
              </a:ext>
            </a:extLst>
          </p:cNvPr>
          <p:cNvPicPr>
            <a:picLocks noChangeAspect="1"/>
          </p:cNvPicPr>
          <p:nvPr/>
        </p:nvPicPr>
        <p:blipFill>
          <a:blip r:embed="rId3"/>
          <a:stretch>
            <a:fillRect/>
          </a:stretch>
        </p:blipFill>
        <p:spPr>
          <a:xfrm>
            <a:off x="1358105" y="2755293"/>
            <a:ext cx="6705600" cy="2607733"/>
          </a:xfrm>
          <a:prstGeom prst="rect">
            <a:avLst/>
          </a:prstGeom>
        </p:spPr>
      </p:pic>
      <p:sp>
        <p:nvSpPr>
          <p:cNvPr id="22" name="TextBox 21">
            <a:extLst>
              <a:ext uri="{FF2B5EF4-FFF2-40B4-BE49-F238E27FC236}">
                <a16:creationId xmlns:a16="http://schemas.microsoft.com/office/drawing/2014/main" id="{5307EEEF-E947-D998-BCF7-C732AA9535DA}"/>
              </a:ext>
            </a:extLst>
          </p:cNvPr>
          <p:cNvSpPr txBox="1"/>
          <p:nvPr/>
        </p:nvSpPr>
        <p:spPr>
          <a:xfrm>
            <a:off x="342900" y="5231620"/>
            <a:ext cx="8647374" cy="1569660"/>
          </a:xfrm>
          <a:prstGeom prst="rect">
            <a:avLst/>
          </a:prstGeom>
          <a:noFill/>
        </p:spPr>
        <p:txBody>
          <a:bodyPr wrap="square">
            <a:spAutoFit/>
          </a:bodyPr>
          <a:lstStyle/>
          <a:p>
            <a:r>
              <a:rPr lang="en-US" sz="2400" b="0" i="0" dirty="0">
                <a:solidFill>
                  <a:schemeClr val="tx1"/>
                </a:solidFill>
                <a:effectLst/>
                <a:latin typeface="Times New Roman" panose="02020603050405020304" pitchFamily="18" charset="0"/>
              </a:rPr>
              <a:t>The heat transfer coefficient </a:t>
            </a:r>
            <a:r>
              <a:rPr lang="en-US" sz="2400" b="0" i="1" dirty="0" err="1">
                <a:solidFill>
                  <a:schemeClr val="tx1"/>
                </a:solidFill>
                <a:effectLst/>
                <a:latin typeface="Times New Roman" panose="02020603050405020304" pitchFamily="18" charset="0"/>
              </a:rPr>
              <a:t>h</a:t>
            </a:r>
            <a:r>
              <a:rPr lang="en-US" sz="2400" b="0" i="1" baseline="-25000" dirty="0" err="1">
                <a:solidFill>
                  <a:schemeClr val="tx1"/>
                </a:solidFill>
                <a:effectLst/>
                <a:latin typeface="Times New Roman" panose="02020603050405020304" pitchFamily="18" charset="0"/>
              </a:rPr>
              <a:t>b</a:t>
            </a:r>
            <a:r>
              <a:rPr lang="en-US" sz="2400" b="0" i="0" dirty="0">
                <a:solidFill>
                  <a:schemeClr val="tx1"/>
                </a:solidFill>
                <a:effectLst/>
                <a:latin typeface="Times New Roman" panose="02020603050405020304" pitchFamily="18" charset="0"/>
              </a:rPr>
              <a:t> is the equivalent heat transfer coefficient of the conduction resistance due to flow of heat through the inner disk and into the outer annulus of the PCB acting on the heat generating component.</a:t>
            </a:r>
            <a:endParaRPr lang="en-US" dirty="0"/>
          </a:p>
        </p:txBody>
      </p:sp>
    </p:spTree>
    <p:extLst>
      <p:ext uri="{BB962C8B-B14F-4D97-AF65-F5344CB8AC3E}">
        <p14:creationId xmlns:p14="http://schemas.microsoft.com/office/powerpoint/2010/main" val="98222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6AB5-55B3-1251-C6FB-E82CFC9AD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F9248-293F-9CB1-E9E3-95A2B3C18491}"/>
              </a:ext>
            </a:extLst>
          </p:cNvPr>
          <p:cNvSpPr>
            <a:spLocks noGrp="1"/>
          </p:cNvSpPr>
          <p:nvPr>
            <p:ph type="title"/>
          </p:nvPr>
        </p:nvSpPr>
        <p:spPr>
          <a:xfrm>
            <a:off x="685800" y="76200"/>
            <a:ext cx="6057735" cy="1143000"/>
          </a:xfrm>
        </p:spPr>
        <p:txBody>
          <a:bodyPr/>
          <a:lstStyle/>
          <a:p>
            <a:r>
              <a:rPr lang="en-US" sz="2800" dirty="0"/>
              <a:t>Thermal resistance network for heat flow through the PCB to the ambient</a:t>
            </a:r>
          </a:p>
        </p:txBody>
      </p:sp>
      <p:grpSp>
        <p:nvGrpSpPr>
          <p:cNvPr id="6" name="Group 46">
            <a:extLst>
              <a:ext uri="{FF2B5EF4-FFF2-40B4-BE49-F238E27FC236}">
                <a16:creationId xmlns:a16="http://schemas.microsoft.com/office/drawing/2014/main" id="{4ADDCD8D-64F4-6A16-8F0F-4A4E2D0D860E}"/>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01D564D-2E07-EA68-76CF-AB2EFE7877FD}"/>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E3EEBFDD-2178-BB3F-8D08-447C1273AD4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6AEF441-0F74-F1FE-424C-9618C71AE64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6610F2F3-1880-4419-1A9A-5699616AD85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BF9E4470-E72C-38F5-6C6A-94B5BF682034}"/>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9DFEB2F6-BF51-2E42-1D2D-33A944551D1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FFB1204D-18E0-B334-E8E2-B4EBBFA04E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35B325DD-CA2C-F676-5E26-ABA7C6973EB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4940532-662E-8BD4-2297-99B192166B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117529FC-D6EB-A3D3-00C7-21E1EAACF3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C54CA13E-58F3-852C-BC56-796C17A3B11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79953B1-53F1-112F-591C-8A33D75AAE9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A3AB0AC4-5D49-F846-DF20-84B782797B9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FEC00D2F-29BD-6573-60AD-3CE58B57B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59FCF2F5-F967-DD34-2EB0-6E47375BBA51}"/>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837F04-3276-6CCF-43AD-29495D3DF297}"/>
                  </a:ext>
                </a:extLst>
              </p:cNvPr>
              <p:cNvSpPr>
                <a:spLocks noGrp="1"/>
              </p:cNvSpPr>
              <p:nvPr>
                <p:ph idx="1"/>
              </p:nvPr>
            </p:nvSpPr>
            <p:spPr>
              <a:xfrm>
                <a:off x="367972" y="1208715"/>
                <a:ext cx="8471227" cy="4511675"/>
              </a:xfrm>
            </p:spPr>
            <p:txBody>
              <a:bodyPr/>
              <a:lstStyle/>
              <a:p>
                <a:r>
                  <a:rPr lang="en-US" sz="2400" dirty="0"/>
                  <a:t>The conduction thermal resistance due to </a:t>
                </a:r>
                <a:r>
                  <a:rPr lang="en-US" sz="2400" i="1" dirty="0" err="1"/>
                  <a:t>h</a:t>
                </a:r>
                <a:r>
                  <a:rPr lang="en-US" sz="2400" i="1" baseline="-25000" dirty="0" err="1"/>
                  <a:t>b</a:t>
                </a:r>
                <a:r>
                  <a:rPr lang="en-US" sz="2400" i="1" dirty="0"/>
                  <a:t> </a:t>
                </a:r>
                <a:r>
                  <a:rPr lang="en-US" sz="2400" dirty="0"/>
                  <a:t>is</a:t>
                </a:r>
              </a:p>
              <a:p>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𝑅</m:t>
                        </m:r>
                      </m:e>
                      <m:sub>
                        <m:r>
                          <a:rPr lang="en-US" sz="2400" b="0" i="1" smtClean="0">
                            <a:latin typeface="Cambria Math" panose="02040503050406030204" pitchFamily="18" charset="0"/>
                          </a:rPr>
                          <m:t>𝑐𝑜𝑛𝑑</m:t>
                        </m:r>
                        <m:r>
                          <a:rPr lang="en-US" sz="2400" b="0" i="1" smtClean="0">
                            <a:latin typeface="Cambria Math" panose="02040503050406030204" pitchFamily="18" charset="0"/>
                          </a:rPr>
                          <m:t>,0</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𝑏</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𝑠</m:t>
                            </m:r>
                          </m:sub>
                        </m:sSub>
                      </m:den>
                    </m:f>
                  </m:oMath>
                </a14:m>
                <a:endParaRPr lang="en-US" sz="2400" b="0" dirty="0"/>
              </a:p>
              <a:p>
                <a:r>
                  <a:rPr lang="en-US" sz="2400" i="1" dirty="0"/>
                  <a:t>R</a:t>
                </a:r>
                <a:r>
                  <a:rPr lang="en-US" sz="2400" i="1" baseline="30000" dirty="0"/>
                  <a:t>*</a:t>
                </a:r>
                <a:r>
                  <a:rPr lang="en-US" sz="2400" i="1" baseline="-25000" dirty="0" err="1"/>
                  <a:t>cond,o</a:t>
                </a:r>
                <a:r>
                  <a:rPr lang="en-US" sz="2400" i="1" dirty="0"/>
                  <a:t> </a:t>
                </a:r>
                <a:r>
                  <a:rPr lang="en-US" sz="2400" dirty="0"/>
                  <a:t>includes the thru-plane and in-plane conduction across the PCB.</a:t>
                </a:r>
              </a:p>
              <a:p>
                <a:r>
                  <a:rPr lang="en-US" sz="2400" dirty="0"/>
                  <a:t>The “*” notation is used to differentiate this variable from </a:t>
                </a:r>
                <a:r>
                  <a:rPr lang="en-US" sz="2400" i="1" dirty="0" err="1"/>
                  <a:t>R</a:t>
                </a:r>
                <a:r>
                  <a:rPr lang="en-US" sz="2400" i="1" baseline="-25000" dirty="0" err="1"/>
                  <a:t>cond,o</a:t>
                </a:r>
                <a:r>
                  <a:rPr lang="en-US" sz="2400" i="1" dirty="0"/>
                  <a:t> </a:t>
                </a:r>
                <a:r>
                  <a:rPr lang="en-US" sz="2400" dirty="0"/>
                  <a:t>which only accounts for the in-plane conduction in the outer annulus.</a:t>
                </a:r>
              </a:p>
              <a:p>
                <a:r>
                  <a:rPr lang="en-US" sz="2400" dirty="0"/>
                  <a:t>The heat flow from the heat generating component through the PCB to the ambient is represented by the thermal resistance diagram </a:t>
                </a:r>
              </a:p>
            </p:txBody>
          </p:sp>
        </mc:Choice>
        <mc:Fallback xmlns="">
          <p:sp>
            <p:nvSpPr>
              <p:cNvPr id="3" name="Content Placeholder 2">
                <a:extLst>
                  <a:ext uri="{FF2B5EF4-FFF2-40B4-BE49-F238E27FC236}">
                    <a16:creationId xmlns:a16="http://schemas.microsoft.com/office/drawing/2014/main" id="{18837F04-3276-6CCF-43AD-29495D3DF297}"/>
                  </a:ext>
                </a:extLst>
              </p:cNvPr>
              <p:cNvSpPr>
                <a:spLocks noGrp="1" noRot="1" noChangeAspect="1" noMove="1" noResize="1" noEditPoints="1" noAdjustHandles="1" noChangeArrowheads="1" noChangeShapeType="1" noTextEdit="1"/>
              </p:cNvSpPr>
              <p:nvPr>
                <p:ph idx="1"/>
              </p:nvPr>
            </p:nvSpPr>
            <p:spPr>
              <a:xfrm>
                <a:off x="367972" y="1208715"/>
                <a:ext cx="8471227" cy="4511675"/>
              </a:xfrm>
              <a:blipFill>
                <a:blip r:embed="rId3"/>
                <a:stretch>
                  <a:fillRect l="-935" t="-1081"/>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25CCEC9D-20FD-1452-7F5E-7C9FEEB36C7F}"/>
              </a:ext>
            </a:extLst>
          </p:cNvPr>
          <p:cNvPicPr>
            <a:picLocks noChangeAspect="1"/>
          </p:cNvPicPr>
          <p:nvPr/>
        </p:nvPicPr>
        <p:blipFill>
          <a:blip r:embed="rId4"/>
          <a:stretch>
            <a:fillRect/>
          </a:stretch>
        </p:blipFill>
        <p:spPr>
          <a:xfrm>
            <a:off x="4267200" y="5051884"/>
            <a:ext cx="3871031" cy="1682729"/>
          </a:xfrm>
          <a:prstGeom prst="rect">
            <a:avLst/>
          </a:prstGeom>
        </p:spPr>
      </p:pic>
    </p:spTree>
    <p:extLst>
      <p:ext uri="{BB962C8B-B14F-4D97-AF65-F5344CB8AC3E}">
        <p14:creationId xmlns:p14="http://schemas.microsoft.com/office/powerpoint/2010/main" val="133282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inVertical)">
                                      <p:cBhvr>
                                        <p:cTn id="32"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AB82-FAC4-7B04-19D0-60C5A6C7D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9208E-606C-489E-AA14-3F0CE1E09E62}"/>
              </a:ext>
            </a:extLst>
          </p:cNvPr>
          <p:cNvSpPr>
            <a:spLocks noGrp="1"/>
          </p:cNvSpPr>
          <p:nvPr>
            <p:ph type="title"/>
          </p:nvPr>
        </p:nvSpPr>
        <p:spPr>
          <a:xfrm>
            <a:off x="685800" y="76200"/>
            <a:ext cx="6057735" cy="1143000"/>
          </a:xfrm>
        </p:spPr>
        <p:txBody>
          <a:bodyPr/>
          <a:lstStyle/>
          <a:p>
            <a:r>
              <a:rPr lang="en-US" sz="2800" dirty="0"/>
              <a:t>Thermal resistance network for heat flow through the PCB to the ambient</a:t>
            </a:r>
          </a:p>
        </p:txBody>
      </p:sp>
      <p:grpSp>
        <p:nvGrpSpPr>
          <p:cNvPr id="6" name="Group 46">
            <a:extLst>
              <a:ext uri="{FF2B5EF4-FFF2-40B4-BE49-F238E27FC236}">
                <a16:creationId xmlns:a16="http://schemas.microsoft.com/office/drawing/2014/main" id="{231DC9E9-B01B-B5FF-E73D-BE0575A5EF2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F9E17C8F-FE28-5C28-7B49-30D7A932DA70}"/>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130C6A22-843E-160F-2F0E-17645994D38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53A7CBF-3852-0798-7AF7-95AB1C3890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317AD3F5-45EA-C9F7-9F23-9F6D180F6BD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B7A4CDE6-BAF7-CFF2-A2A2-EC313F2BE664}"/>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207E349E-26D2-1651-6EDB-A137709FB4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F2D2847D-36E0-86FD-F278-730AD95376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8C88833F-AE4D-A60C-BABD-972B29F23E6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AFEBCEC-59F5-C102-8BE9-19C954C11FD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2E63C231-21D3-A09F-C15B-6E51A1C32BA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CD8299D3-7AA3-5363-AF49-0FEE4C66697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96BA68F-37A9-EBB7-55A1-FBCD5E09201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3142535E-A532-A819-1270-C1C9F17B265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0C187F12-B767-F469-BF97-4AE1995B09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5786F742-16A4-2C7F-011B-074E42588FD7}"/>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2554DF3-8E32-6560-E1A4-9E4FEF6F2346}"/>
                  </a:ext>
                </a:extLst>
              </p:cNvPr>
              <p:cNvSpPr>
                <a:spLocks noGrp="1"/>
              </p:cNvSpPr>
              <p:nvPr>
                <p:ph idx="1"/>
              </p:nvPr>
            </p:nvSpPr>
            <p:spPr>
              <a:xfrm>
                <a:off x="312737" y="3233383"/>
                <a:ext cx="8694738" cy="3330994"/>
              </a:xfrm>
            </p:spPr>
            <p:txBody>
              <a:bodyPr/>
              <a:lstStyle/>
              <a:p>
                <a:r>
                  <a:rPr lang="en-US" sz="2400" dirty="0"/>
                  <a:t>Flow through the bottom of the inner disk exposed to </a:t>
                </a:r>
                <a:r>
                  <a:rPr lang="en-US" sz="2400" dirty="0" err="1"/>
                  <a:t>h</a:t>
                </a:r>
                <a:r>
                  <a:rPr lang="en-US" sz="2400" baseline="-25000" dirty="0" err="1"/>
                  <a:t>ext</a:t>
                </a:r>
                <a:r>
                  <a:rPr lang="en-US" sz="2400" dirty="0"/>
                  <a:t> is accounted for with </a:t>
                </a:r>
                <a:r>
                  <a:rPr lang="en-US" sz="2400" i="1" dirty="0" err="1"/>
                  <a:t>R</a:t>
                </a:r>
                <a:r>
                  <a:rPr lang="en-US" sz="2400" i="1" baseline="-25000" dirty="0" err="1"/>
                  <a:t>cond,inner</a:t>
                </a:r>
                <a:r>
                  <a:rPr lang="en-US" sz="2400" dirty="0"/>
                  <a:t> and </a:t>
                </a:r>
                <a:r>
                  <a:rPr lang="en-US" sz="2400" dirty="0" err="1"/>
                  <a:t>R</a:t>
                </a:r>
                <a:r>
                  <a:rPr lang="en-US" sz="2400" baseline="-25000" dirty="0" err="1"/>
                  <a:t>ext,inner</a:t>
                </a:r>
                <a:r>
                  <a:rPr lang="en-US" sz="2400" dirty="0"/>
                  <a:t> thermal resistances.</a:t>
                </a:r>
              </a:p>
              <a:p>
                <a:r>
                  <a:rPr lang="en-US" sz="2400" i="1" dirty="0" err="1"/>
                  <a:t>R</a:t>
                </a:r>
                <a:r>
                  <a:rPr lang="en-US" sz="2400" i="1" baseline="-25000" dirty="0" err="1"/>
                  <a:t>cond,inner</a:t>
                </a:r>
                <a:r>
                  <a:rPr lang="en-US" sz="2400" i="1" dirty="0"/>
                  <a:t> </a:t>
                </a:r>
                <a:r>
                  <a:rPr lang="en-US" sz="2400" dirty="0"/>
                  <a:t>is the summation of the thru-plane thermal resistances of each layer, and </a:t>
                </a:r>
                <a:r>
                  <a:rPr lang="en-US" sz="2400" i="1" dirty="0" err="1"/>
                  <a:t>R</a:t>
                </a:r>
                <a:r>
                  <a:rPr lang="en-US" sz="2400" i="1" baseline="-25000" dirty="0" err="1"/>
                  <a:t>ext,inner</a:t>
                </a:r>
                <a:r>
                  <a:rPr lang="en-US" sz="2400" i="1" dirty="0"/>
                  <a:t> </a:t>
                </a:r>
                <a:r>
                  <a:rPr lang="en-US" sz="2400" dirty="0"/>
                  <a:t>is the thermal resistance due to </a:t>
                </a:r>
                <a:r>
                  <a:rPr lang="en-US" sz="2400" i="1" dirty="0" err="1"/>
                  <a:t>h</a:t>
                </a:r>
                <a:r>
                  <a:rPr lang="en-US" sz="2400" i="1" baseline="-25000" dirty="0" err="1"/>
                  <a:t>ext</a:t>
                </a:r>
                <a:r>
                  <a:rPr lang="en-US" sz="2400" dirty="0"/>
                  <a:t> of the area </a:t>
                </a:r>
                <a:r>
                  <a:rPr lang="en-US" sz="2400" i="1" dirty="0"/>
                  <a:t>A</a:t>
                </a:r>
                <a:r>
                  <a:rPr lang="en-US" sz="2400" i="1" baseline="-25000" dirty="0"/>
                  <a:t>s</a:t>
                </a:r>
                <a:r>
                  <a:rPr lang="en-US" sz="2400" baseline="-25000" dirty="0"/>
                  <a:t>.</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𝑐𝑜𝑛𝑑</m:t>
                          </m:r>
                          <m:r>
                            <a:rPr lang="en-US" sz="2400" b="0" i="1" smtClean="0">
                              <a:latin typeface="Cambria Math" panose="02040503050406030204" pitchFamily="18" charset="0"/>
                            </a:rPr>
                            <m:t>,</m:t>
                          </m:r>
                          <m:r>
                            <a:rPr lang="en-US" sz="2400" b="0" i="1" smtClean="0">
                              <a:latin typeface="Cambria Math" panose="02040503050406030204" pitchFamily="18" charset="0"/>
                            </a:rPr>
                            <m:t>𝑖𝑛𝑛𝑒𝑟</m:t>
                          </m:r>
                        </m:sub>
                      </m:sSub>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m:rPr>
                              <m:brk m:alnAt="23"/>
                            </m:rPr>
                            <a:rPr lang="en-US" sz="2400" b="0" i="1" smtClean="0">
                              <a:latin typeface="Cambria Math" panose="02040503050406030204" pitchFamily="18" charset="0"/>
                            </a:rPr>
                            <m:t>=</m:t>
                          </m:r>
                          <m:r>
                            <m:rPr>
                              <m:brk m:alnAt="23"/>
                            </m:rPr>
                            <a:rPr lang="en-US" sz="2400" b="0" i="1" smtClean="0">
                              <a:latin typeface="Cambria Math" panose="02040503050406030204" pitchFamily="18" charset="0"/>
                            </a:rPr>
                            <m:t>1</m:t>
                          </m:r>
                        </m:sub>
                        <m:sup>
                          <m:r>
                            <a:rPr lang="en-US" sz="2400" b="0" i="1" smtClean="0">
                              <a:latin typeface="Cambria Math" panose="02040503050406030204" pitchFamily="18" charset="0"/>
                            </a:rPr>
                            <m:t>𝑁</m:t>
                          </m:r>
                        </m:sup>
                        <m:e>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𝑡</m:t>
                                  </m:r>
                                </m:e>
                                <m:sub>
                                  <m:r>
                                    <a:rPr lang="en-US" sz="2400" b="0" i="1" smtClean="0">
                                      <a:latin typeface="Cambria Math" panose="02040503050406030204" pitchFamily="18" charset="0"/>
                                    </a:rPr>
                                    <m:t>𝑖</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𝑒𝑓𝑓</m:t>
                                  </m:r>
                                  <m:r>
                                    <a:rPr lang="en-US" sz="2400" b="0" i="1" smtClean="0">
                                      <a:latin typeface="Cambria Math" panose="02040503050406030204" pitchFamily="18" charset="0"/>
                                    </a:rPr>
                                    <m:t>,</m:t>
                                  </m:r>
                                  <m:r>
                                    <a:rPr lang="en-US" sz="2400" b="0" i="1" smtClean="0">
                                      <a:latin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𝑆</m:t>
                                  </m:r>
                                </m:sub>
                              </m:sSub>
                            </m:den>
                          </m:f>
                        </m:e>
                      </m:nary>
                      <m:r>
                        <a:rPr lang="en-US" sz="2400" b="0" i="1" smtClean="0">
                          <a:latin typeface="Cambria Math" panose="02040503050406030204" pitchFamily="18" charset="0"/>
                        </a:rPr>
                        <m:t> &amp;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𝑒𝑥𝑡</m:t>
                          </m:r>
                          <m:r>
                            <a:rPr lang="en-US" sz="2400" b="0" i="1" smtClean="0">
                              <a:latin typeface="Cambria Math" panose="02040503050406030204" pitchFamily="18" charset="0"/>
                            </a:rPr>
                            <m:t>,</m:t>
                          </m:r>
                          <m:r>
                            <a:rPr lang="en-US" sz="2400" b="0" i="1" smtClean="0">
                              <a:latin typeface="Cambria Math" panose="02040503050406030204" pitchFamily="18" charset="0"/>
                            </a:rPr>
                            <m:t>𝑖𝑛𝑛𝑒𝑟</m:t>
                          </m:r>
                        </m:sub>
                      </m:sSub>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ℎ</m:t>
                              </m:r>
                            </m:e>
                            <m:sub>
                              <m:r>
                                <a:rPr lang="en-US" sz="2400" b="0" i="1" smtClean="0">
                                  <a:latin typeface="Cambria Math" panose="02040503050406030204" pitchFamily="18" charset="0"/>
                                </a:rPr>
                                <m:t>𝑒𝑥𝑡</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en-US" sz="2400" b="0" i="1" smtClean="0">
                                  <a:latin typeface="Cambria Math" panose="02040503050406030204" pitchFamily="18" charset="0"/>
                                  <a:ea typeface="Cambria Math" panose="02040503050406030204" pitchFamily="18" charset="0"/>
                                </a:rPr>
                                <m:t>𝑠</m:t>
                              </m:r>
                            </m:sub>
                          </m:sSub>
                        </m:den>
                      </m:f>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D2554DF3-8E32-6560-E1A4-9E4FEF6F2346}"/>
                  </a:ext>
                </a:extLst>
              </p:cNvPr>
              <p:cNvSpPr>
                <a:spLocks noGrp="1" noRot="1" noChangeAspect="1" noMove="1" noResize="1" noEditPoints="1" noAdjustHandles="1" noChangeArrowheads="1" noChangeShapeType="1" noTextEdit="1"/>
              </p:cNvSpPr>
              <p:nvPr>
                <p:ph idx="1"/>
              </p:nvPr>
            </p:nvSpPr>
            <p:spPr>
              <a:xfrm>
                <a:off x="312737" y="3233383"/>
                <a:ext cx="8694738" cy="3330994"/>
              </a:xfrm>
              <a:blipFill>
                <a:blip r:embed="rId3"/>
                <a:stretch>
                  <a:fillRect l="-911" t="-1463" r="-631"/>
                </a:stretch>
              </a:blipFill>
            </p:spPr>
            <p:txBody>
              <a:bodyPr/>
              <a:lstStyle/>
              <a:p>
                <a:r>
                  <a:rPr lang="en-US">
                    <a:noFill/>
                  </a:rPr>
                  <a:t> </a:t>
                </a:r>
              </a:p>
            </p:txBody>
          </p:sp>
        </mc:Fallback>
      </mc:AlternateContent>
      <p:pic>
        <p:nvPicPr>
          <p:cNvPr id="25" name="Picture 24">
            <a:extLst>
              <a:ext uri="{FF2B5EF4-FFF2-40B4-BE49-F238E27FC236}">
                <a16:creationId xmlns:a16="http://schemas.microsoft.com/office/drawing/2014/main" id="{6064979F-D7ED-1057-3447-32B19F2E0986}"/>
              </a:ext>
            </a:extLst>
          </p:cNvPr>
          <p:cNvPicPr>
            <a:picLocks noChangeAspect="1"/>
          </p:cNvPicPr>
          <p:nvPr/>
        </p:nvPicPr>
        <p:blipFill>
          <a:blip r:embed="rId4"/>
          <a:stretch>
            <a:fillRect/>
          </a:stretch>
        </p:blipFill>
        <p:spPr>
          <a:xfrm>
            <a:off x="1940499" y="1126006"/>
            <a:ext cx="4887007" cy="2124371"/>
          </a:xfrm>
          <a:prstGeom prst="rect">
            <a:avLst/>
          </a:prstGeom>
        </p:spPr>
      </p:pic>
    </p:spTree>
    <p:extLst>
      <p:ext uri="{BB962C8B-B14F-4D97-AF65-F5344CB8AC3E}">
        <p14:creationId xmlns:p14="http://schemas.microsoft.com/office/powerpoint/2010/main" val="343098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D0542-B8A0-93BE-50C6-90A99820F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9D18C-A65B-9DD7-691D-9726481C3BDB}"/>
              </a:ext>
            </a:extLst>
          </p:cNvPr>
          <p:cNvSpPr>
            <a:spLocks noGrp="1"/>
          </p:cNvSpPr>
          <p:nvPr>
            <p:ph type="title"/>
          </p:nvPr>
        </p:nvSpPr>
        <p:spPr>
          <a:xfrm>
            <a:off x="685800" y="76200"/>
            <a:ext cx="6057735" cy="1143000"/>
          </a:xfrm>
        </p:spPr>
        <p:txBody>
          <a:bodyPr/>
          <a:lstStyle/>
          <a:p>
            <a:r>
              <a:rPr lang="en-US" sz="2800" dirty="0"/>
              <a:t>Thermal resistance network for heat flow through the PCB to the ambient</a:t>
            </a:r>
          </a:p>
        </p:txBody>
      </p:sp>
      <p:grpSp>
        <p:nvGrpSpPr>
          <p:cNvPr id="6" name="Group 46">
            <a:extLst>
              <a:ext uri="{FF2B5EF4-FFF2-40B4-BE49-F238E27FC236}">
                <a16:creationId xmlns:a16="http://schemas.microsoft.com/office/drawing/2014/main" id="{DDD3C444-6B1F-9B62-33E0-7F03CF348A43}"/>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E2FCBB0-ABD9-ECB9-C22E-934D767F39F0}"/>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4184A56C-4B81-7419-8D62-167F1E4CF6A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6E35E6F-0083-C151-C7DE-7A9D66E794C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0A0A797B-E994-449A-D418-6389034B2A5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2D59F69A-C3F9-74A5-503E-979EB47E159A}"/>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15B3A3E8-88D8-308A-AF3A-8654E68F74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83392131-38A6-C8D7-8E04-7DCC49F07E2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88D487B0-E8B1-A3F9-DAAE-3B3E954803B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AB3D904-3BFD-7702-15C3-4220BD995E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6CF296B4-68EC-B498-7F3F-EEF4C88BD9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4AAEC09E-65E4-1C9B-2F3D-B89EFEE4CF7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49C37C1-B0E5-5541-51B3-FDEBBA9B259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A6E0ED61-CE64-390E-4091-38F877838A9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FF0399D9-C098-1C14-65DE-43EFD08449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C6CA2A71-51A0-18F4-9525-DFC4DC9BA6B5}"/>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4BCEEA2-2014-1B16-AF97-8AA21764BD2E}"/>
                  </a:ext>
                </a:extLst>
              </p:cNvPr>
              <p:cNvSpPr>
                <a:spLocks noGrp="1"/>
              </p:cNvSpPr>
              <p:nvPr>
                <p:ph idx="1"/>
              </p:nvPr>
            </p:nvSpPr>
            <p:spPr>
              <a:xfrm>
                <a:off x="336441" y="4071583"/>
                <a:ext cx="8694738" cy="2253017"/>
              </a:xfrm>
            </p:spPr>
            <p:txBody>
              <a:bodyPr/>
              <a:lstStyle/>
              <a:p>
                <a:r>
                  <a:rPr lang="en-US" sz="2400" dirty="0"/>
                  <a:t>The thermal resistances in above figure are combined to a single thermal resistance </a:t>
                </a:r>
                <a:r>
                  <a:rPr lang="en-US" sz="2400" i="1" dirty="0" err="1"/>
                  <a:t>R</a:t>
                </a:r>
                <a:r>
                  <a:rPr lang="en-US" sz="2400" i="1" baseline="-25000" dirty="0" err="1"/>
                  <a:t>pcb</a:t>
                </a:r>
                <a:r>
                  <a:rPr lang="en-US" sz="2400" dirty="0"/>
                  <a:t>:</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𝑝𝑐𝑏</m:t>
                          </m:r>
                        </m:sub>
                      </m:sSub>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begChr m:val="["/>
                              <m:endChr m:val="]"/>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𝑅</m:t>
                                      </m:r>
                                    </m:e>
                                    <m:sub>
                                      <m:r>
                                        <a:rPr lang="en-US" sz="2400" b="0" i="1" smtClean="0">
                                          <a:latin typeface="Cambria Math" panose="02040503050406030204" pitchFamily="18" charset="0"/>
                                        </a:rPr>
                                        <m:t>𝑐𝑜𝑛𝑑</m:t>
                                      </m:r>
                                      <m:r>
                                        <a:rPr lang="en-US" sz="2400" b="0" i="1" smtClean="0">
                                          <a:latin typeface="Cambria Math" panose="02040503050406030204" pitchFamily="18" charset="0"/>
                                        </a:rPr>
                                        <m:t>,</m:t>
                                      </m:r>
                                      <m:r>
                                        <a:rPr lang="en-US" sz="2400" b="0" i="1" smtClean="0">
                                          <a:latin typeface="Cambria Math" panose="02040503050406030204" pitchFamily="18" charset="0"/>
                                        </a:rPr>
                                        <m:t>𝑜</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𝑒𝑥𝑡</m:t>
                                      </m:r>
                                      <m:r>
                                        <a:rPr lang="en-US" sz="2400" b="0" i="1" smtClean="0">
                                          <a:latin typeface="Cambria Math" panose="02040503050406030204" pitchFamily="18" charset="0"/>
                                        </a:rPr>
                                        <m:t>,</m:t>
                                      </m:r>
                                      <m:r>
                                        <a:rPr lang="en-US" sz="2400" b="0" i="1" smtClean="0">
                                          <a:latin typeface="Cambria Math" panose="02040503050406030204" pitchFamily="18" charset="0"/>
                                        </a:rPr>
                                        <m:t>𝑜</m:t>
                                      </m:r>
                                    </m:sub>
                                  </m:sSub>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𝑐𝑜𝑛𝑑</m:t>
                                      </m:r>
                                      <m:r>
                                        <a:rPr lang="en-US" sz="2400" b="0" i="1" smtClean="0">
                                          <a:latin typeface="Cambria Math" panose="02040503050406030204" pitchFamily="18" charset="0"/>
                                        </a:rPr>
                                        <m:t>,</m:t>
                                      </m:r>
                                      <m:r>
                                        <a:rPr lang="en-US" sz="2400" b="0" i="1" smtClean="0">
                                          <a:latin typeface="Cambria Math" panose="02040503050406030204" pitchFamily="18" charset="0"/>
                                        </a:rPr>
                                        <m:t>𝑖𝑛𝑛𝑒𝑟</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𝑒𝑥𝑡</m:t>
                                      </m:r>
                                      <m:r>
                                        <a:rPr lang="en-US" sz="2400" b="0" i="1" smtClean="0">
                                          <a:latin typeface="Cambria Math" panose="02040503050406030204" pitchFamily="18" charset="0"/>
                                        </a:rPr>
                                        <m:t>,</m:t>
                                      </m:r>
                                      <m:r>
                                        <a:rPr lang="en-US" sz="2400" b="0" i="1" smtClean="0">
                                          <a:latin typeface="Cambria Math" panose="02040503050406030204" pitchFamily="18" charset="0"/>
                                        </a:rPr>
                                        <m:t>𝑖𝑛𝑛𝑒𝑟</m:t>
                                      </m:r>
                                    </m:sub>
                                  </m:sSub>
                                </m:den>
                              </m:f>
                            </m:e>
                          </m:d>
                        </m:e>
                        <m:sup>
                          <m:r>
                            <a:rPr lang="en-US" sz="2400" b="0" i="1" smtClean="0">
                              <a:latin typeface="Cambria Math" panose="02040503050406030204" pitchFamily="18" charset="0"/>
                            </a:rPr>
                            <m:t>−1</m:t>
                          </m:r>
                        </m:sup>
                      </m:sSup>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F4BCEEA2-2014-1B16-AF97-8AA21764BD2E}"/>
                  </a:ext>
                </a:extLst>
              </p:cNvPr>
              <p:cNvSpPr>
                <a:spLocks noGrp="1" noRot="1" noChangeAspect="1" noMove="1" noResize="1" noEditPoints="1" noAdjustHandles="1" noChangeArrowheads="1" noChangeShapeType="1" noTextEdit="1"/>
              </p:cNvSpPr>
              <p:nvPr>
                <p:ph idx="1"/>
              </p:nvPr>
            </p:nvSpPr>
            <p:spPr>
              <a:xfrm>
                <a:off x="336441" y="4071583"/>
                <a:ext cx="8694738" cy="2253017"/>
              </a:xfrm>
              <a:blipFill>
                <a:blip r:embed="rId3"/>
                <a:stretch>
                  <a:fillRect l="-912" t="-2162"/>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379EC930-4B37-F9C3-DF3D-FBE81C635225}"/>
              </a:ext>
            </a:extLst>
          </p:cNvPr>
          <p:cNvPicPr>
            <a:picLocks noChangeAspect="1"/>
          </p:cNvPicPr>
          <p:nvPr/>
        </p:nvPicPr>
        <p:blipFill>
          <a:blip r:embed="rId4"/>
          <a:stretch>
            <a:fillRect/>
          </a:stretch>
        </p:blipFill>
        <p:spPr>
          <a:xfrm>
            <a:off x="1940499" y="1304629"/>
            <a:ext cx="4887007" cy="2124371"/>
          </a:xfrm>
          <a:prstGeom prst="rect">
            <a:avLst/>
          </a:prstGeom>
        </p:spPr>
      </p:pic>
    </p:spTree>
    <p:extLst>
      <p:ext uri="{BB962C8B-B14F-4D97-AF65-F5344CB8AC3E}">
        <p14:creationId xmlns:p14="http://schemas.microsoft.com/office/powerpoint/2010/main" val="420586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4C39-A8BB-838D-CED4-3134EBC03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BF8079-1FD4-ADDF-5865-0C8DF8D5167E}"/>
              </a:ext>
            </a:extLst>
          </p:cNvPr>
          <p:cNvSpPr>
            <a:spLocks noGrp="1"/>
          </p:cNvSpPr>
          <p:nvPr>
            <p:ph type="title"/>
          </p:nvPr>
        </p:nvSpPr>
        <p:spPr>
          <a:xfrm>
            <a:off x="231118" y="197074"/>
            <a:ext cx="7391400" cy="823913"/>
          </a:xfrm>
        </p:spPr>
        <p:txBody>
          <a:bodyPr/>
          <a:lstStyle/>
          <a:p>
            <a:r>
              <a:rPr lang="en-US" sz="2800" dirty="0"/>
              <a:t>Fraction of Heat Transferred to/thru PCB</a:t>
            </a:r>
            <a:endParaRPr lang="en-IN" sz="2800" dirty="0"/>
          </a:p>
        </p:txBody>
      </p:sp>
      <p:grpSp>
        <p:nvGrpSpPr>
          <p:cNvPr id="4" name="Group 46">
            <a:extLst>
              <a:ext uri="{FF2B5EF4-FFF2-40B4-BE49-F238E27FC236}">
                <a16:creationId xmlns:a16="http://schemas.microsoft.com/office/drawing/2014/main" id="{EA7CE18F-C790-A7F4-CC92-0D02770AE852}"/>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8675371-842F-4F37-FF3D-05FE5F116E6C}"/>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4F981531-4AF8-1980-BCDA-B2402F70AA5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1B4EAF68-208A-C082-C620-2AC344D3907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FAE57A3A-BFBF-9587-8954-E78F60800E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694B0833-FF8C-FB09-6C82-32CA2A7C3AF3}"/>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A924FEE-5D4D-AB53-01E4-0212ED9E8C7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4">
                  <a:extLst>
                    <a:ext uri="{FF2B5EF4-FFF2-40B4-BE49-F238E27FC236}">
                      <a16:creationId xmlns:a16="http://schemas.microsoft.com/office/drawing/2014/main" id="{747FDB78-289A-99D7-8017-8E35C57C9E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3D949A62-3465-4103-265D-754C2BD3426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D42439F-48A8-F88F-1A0B-7EC448A22D0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7">
                  <a:extLst>
                    <a:ext uri="{FF2B5EF4-FFF2-40B4-BE49-F238E27FC236}">
                      <a16:creationId xmlns:a16="http://schemas.microsoft.com/office/drawing/2014/main" id="{93DAE9AF-A5D9-A895-F120-0EE4FAE19A5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D23DFB5-5C41-0793-9A39-C7827CB2128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FC3D3F66-E23A-B520-07FB-9A324739296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F36FBAFA-E3EA-4004-547B-32555B900C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D1675B9C-57E7-F9CE-FB91-88F11FF961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07FE5C59-2528-EAD7-E6E2-689AEB96C5DD}"/>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 name="Content Placeholder 19" descr="How Thermal Vias Dissipate Heat in PCBs | Sierra Circuits">
            <a:extLst>
              <a:ext uri="{FF2B5EF4-FFF2-40B4-BE49-F238E27FC236}">
                <a16:creationId xmlns:a16="http://schemas.microsoft.com/office/drawing/2014/main" id="{5E1C004D-C163-2D5E-4F6F-AE61C8F2E359}"/>
              </a:ext>
            </a:extLst>
          </p:cNvPr>
          <p:cNvPicPr>
            <a:picLocks noGrp="1" noChangeAspect="1"/>
          </p:cNvPicPr>
          <p:nvPr>
            <p:ph idx="1"/>
          </p:nvPr>
        </p:nvPicPr>
        <p:blipFill>
          <a:blip r:embed="rId3"/>
          <a:stretch>
            <a:fillRect/>
          </a:stretch>
        </p:blipFill>
        <p:spPr>
          <a:xfrm>
            <a:off x="1295400" y="1188813"/>
            <a:ext cx="6198221" cy="5472113"/>
          </a:xfrm>
          <a:prstGeom prst="rect">
            <a:avLst/>
          </a:prstGeom>
        </p:spPr>
      </p:pic>
    </p:spTree>
    <p:extLst>
      <p:ext uri="{BB962C8B-B14F-4D97-AF65-F5344CB8AC3E}">
        <p14:creationId xmlns:p14="http://schemas.microsoft.com/office/powerpoint/2010/main" val="335958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250" fill="hold"/>
                                        <p:tgtEl>
                                          <p:spTgt spid="20"/>
                                        </p:tgtEl>
                                        <p:attrNameLst>
                                          <p:attrName>ppt_w</p:attrName>
                                        </p:attrNameLst>
                                      </p:cBhvr>
                                      <p:tavLst>
                                        <p:tav tm="0">
                                          <p:val>
                                            <p:fltVal val="0"/>
                                          </p:val>
                                        </p:tav>
                                        <p:tav tm="100000">
                                          <p:val>
                                            <p:strVal val="#ppt_w"/>
                                          </p:val>
                                        </p:tav>
                                      </p:tavLst>
                                    </p:anim>
                                    <p:anim calcmode="lin" valueType="num">
                                      <p:cBhvr>
                                        <p:cTn id="8" dur="1250" fill="hold"/>
                                        <p:tgtEl>
                                          <p:spTgt spid="20"/>
                                        </p:tgtEl>
                                        <p:attrNameLst>
                                          <p:attrName>ppt_h</p:attrName>
                                        </p:attrNameLst>
                                      </p:cBhvr>
                                      <p:tavLst>
                                        <p:tav tm="0">
                                          <p:val>
                                            <p:fltVal val="0"/>
                                          </p:val>
                                        </p:tav>
                                        <p:tav tm="100000">
                                          <p:val>
                                            <p:strVal val="#ppt_h"/>
                                          </p:val>
                                        </p:tav>
                                      </p:tavLst>
                                    </p:anim>
                                    <p:animEffect transition="in" filter="fade">
                                      <p:cBhvr>
                                        <p:cTn id="9"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DC1EA-9681-D331-A98D-B71522E72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A1156-1B6F-9D79-1643-2ECD30C3CF76}"/>
              </a:ext>
            </a:extLst>
          </p:cNvPr>
          <p:cNvSpPr>
            <a:spLocks noGrp="1"/>
          </p:cNvSpPr>
          <p:nvPr>
            <p:ph type="title"/>
          </p:nvPr>
        </p:nvSpPr>
        <p:spPr>
          <a:xfrm>
            <a:off x="231118" y="197074"/>
            <a:ext cx="7391400" cy="823913"/>
          </a:xfrm>
        </p:spPr>
        <p:txBody>
          <a:bodyPr/>
          <a:lstStyle/>
          <a:p>
            <a:r>
              <a:rPr lang="en-US" sz="2800" dirty="0"/>
              <a:t>PCB with Thermal Vias</a:t>
            </a:r>
            <a:endParaRPr lang="en-IN" sz="2800" dirty="0"/>
          </a:p>
        </p:txBody>
      </p:sp>
      <p:grpSp>
        <p:nvGrpSpPr>
          <p:cNvPr id="4" name="Group 46">
            <a:extLst>
              <a:ext uri="{FF2B5EF4-FFF2-40B4-BE49-F238E27FC236}">
                <a16:creationId xmlns:a16="http://schemas.microsoft.com/office/drawing/2014/main" id="{A4217C53-5C5E-7532-05A3-4D88C650B1F7}"/>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04C6825-78BF-74C3-95D3-9E0BE3C2F5FE}"/>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98CB37DD-6997-83E6-28EC-6473490D2BFD}"/>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B6ACE66-9D9F-360C-4660-06F6F376E19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3CD7D9B5-CFEF-6FFC-7DE5-E75624D5EF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9C0ACC8D-3467-0F2B-94F2-13448236851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EB4750D4-C906-7FE7-2FD4-2EC8F4616F9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4">
                  <a:extLst>
                    <a:ext uri="{FF2B5EF4-FFF2-40B4-BE49-F238E27FC236}">
                      <a16:creationId xmlns:a16="http://schemas.microsoft.com/office/drawing/2014/main" id="{FAB99DED-B607-616A-967B-44E0222BB0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87F337A3-CDA4-5058-55A0-8365508924D9}"/>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2627C31-8616-957D-724C-D3F7800F94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7">
                  <a:extLst>
                    <a:ext uri="{FF2B5EF4-FFF2-40B4-BE49-F238E27FC236}">
                      <a16:creationId xmlns:a16="http://schemas.microsoft.com/office/drawing/2014/main" id="{ECB720A9-77F8-20AC-7B1B-8A563E16F7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29D31216-AE0D-B8E9-8D7D-E81D445C9B31}"/>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FD46841-30DC-53C0-841C-46D4D3F773D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CC89D891-DA44-2B70-C62A-FB223450CB9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C4497F09-2682-6C24-1081-6E13163D9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D7A1A415-992E-2BF2-82F1-0C95EDB69796}"/>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Content Placeholder 20">
            <a:extLst>
              <a:ext uri="{FF2B5EF4-FFF2-40B4-BE49-F238E27FC236}">
                <a16:creationId xmlns:a16="http://schemas.microsoft.com/office/drawing/2014/main" id="{FC1396CB-E2FC-F3CD-936A-16750B6F27F7}"/>
              </a:ext>
            </a:extLst>
          </p:cNvPr>
          <p:cNvPicPr>
            <a:picLocks noGrp="1" noChangeAspect="1"/>
          </p:cNvPicPr>
          <p:nvPr>
            <p:ph idx="1"/>
          </p:nvPr>
        </p:nvPicPr>
        <p:blipFill>
          <a:blip r:embed="rId3"/>
          <a:stretch>
            <a:fillRect/>
          </a:stretch>
        </p:blipFill>
        <p:spPr>
          <a:xfrm>
            <a:off x="1774238" y="1676400"/>
            <a:ext cx="5595523" cy="2353600"/>
          </a:xfrm>
          <a:prstGeom prst="rect">
            <a:avLst/>
          </a:prstGeom>
        </p:spPr>
      </p:pic>
      <p:sp>
        <p:nvSpPr>
          <p:cNvPr id="23" name="TextBox 22">
            <a:extLst>
              <a:ext uri="{FF2B5EF4-FFF2-40B4-BE49-F238E27FC236}">
                <a16:creationId xmlns:a16="http://schemas.microsoft.com/office/drawing/2014/main" id="{E406AA0A-8545-FFCB-8A9D-9A96B4A77E89}"/>
              </a:ext>
            </a:extLst>
          </p:cNvPr>
          <p:cNvSpPr txBox="1"/>
          <p:nvPr/>
        </p:nvSpPr>
        <p:spPr>
          <a:xfrm>
            <a:off x="355815" y="4154121"/>
            <a:ext cx="8684998" cy="2308324"/>
          </a:xfrm>
          <a:prstGeom prst="rect">
            <a:avLst/>
          </a:prstGeom>
          <a:noFill/>
        </p:spPr>
        <p:txBody>
          <a:bodyPr wrap="square">
            <a:spAutoFit/>
          </a:bodyPr>
          <a:lstStyle/>
          <a:p>
            <a:r>
              <a:rPr lang="en-US" sz="2400" b="0" i="0" dirty="0">
                <a:solidFill>
                  <a:schemeClr val="tx1"/>
                </a:solidFill>
                <a:effectLst/>
                <a:latin typeface="Times New Roman" panose="02020603050405020304" pitchFamily="18" charset="0"/>
              </a:rPr>
              <a:t>Thermal vias placed under the heat generating component provide a path to more efficiently transfer heat from the heat generating component to the inner layers and base layer of the PCB. </a:t>
            </a:r>
          </a:p>
          <a:p>
            <a:endParaRPr lang="en-US" dirty="0"/>
          </a:p>
          <a:p>
            <a:r>
              <a:rPr lang="en-US" sz="2400" b="0" i="0" dirty="0">
                <a:solidFill>
                  <a:schemeClr val="tx1"/>
                </a:solidFill>
                <a:effectLst/>
                <a:latin typeface="Times New Roman" panose="02020603050405020304" pitchFamily="18" charset="0"/>
              </a:rPr>
              <a:t>This then allows to the heat to be spread across these layers reducing the thermal resistance of the PCB. </a:t>
            </a:r>
            <a:endParaRPr lang="en-US" dirty="0"/>
          </a:p>
        </p:txBody>
      </p:sp>
    </p:spTree>
    <p:extLst>
      <p:ext uri="{BB962C8B-B14F-4D97-AF65-F5344CB8AC3E}">
        <p14:creationId xmlns:p14="http://schemas.microsoft.com/office/powerpoint/2010/main" val="243474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dissolve">
                                      <p:cBhvr>
                                        <p:cTn id="12" dur="500"/>
                                        <p:tgtEl>
                                          <p:spTgt spid="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dissolve">
                                      <p:cBhvr>
                                        <p:cTn id="17"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EFC9D-ACCB-1A79-40FB-D22422DAEE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EBFF67-FEC1-5E95-4625-8FD64A71BADF}"/>
              </a:ext>
            </a:extLst>
          </p:cNvPr>
          <p:cNvSpPr>
            <a:spLocks noGrp="1"/>
          </p:cNvSpPr>
          <p:nvPr>
            <p:ph type="title"/>
          </p:nvPr>
        </p:nvSpPr>
        <p:spPr>
          <a:xfrm>
            <a:off x="231118" y="197074"/>
            <a:ext cx="7391400" cy="823913"/>
          </a:xfrm>
        </p:spPr>
        <p:txBody>
          <a:bodyPr/>
          <a:lstStyle/>
          <a:p>
            <a:r>
              <a:rPr lang="en-US" sz="2800" dirty="0"/>
              <a:t>PCB with Thermal Vias</a:t>
            </a:r>
            <a:endParaRPr lang="en-IN" sz="2800" dirty="0"/>
          </a:p>
        </p:txBody>
      </p:sp>
      <p:grpSp>
        <p:nvGrpSpPr>
          <p:cNvPr id="4" name="Group 46">
            <a:extLst>
              <a:ext uri="{FF2B5EF4-FFF2-40B4-BE49-F238E27FC236}">
                <a16:creationId xmlns:a16="http://schemas.microsoft.com/office/drawing/2014/main" id="{766D855C-EA59-A3C6-E388-6114438C4B8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6BC1107-DA24-47AB-D81D-CA026BC7E652}"/>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314E81F5-5A0D-D34E-AB14-35C141D5F8D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0F3D9488-0B00-16BE-1E43-A8C5C950E26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179FD25B-F259-F494-F78D-A0FB74D353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D96EF755-3B3C-5636-CF9E-C481F717CBE5}"/>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0EEC621-9104-F8FD-0A1E-496A4E0FDE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4">
                  <a:extLst>
                    <a:ext uri="{FF2B5EF4-FFF2-40B4-BE49-F238E27FC236}">
                      <a16:creationId xmlns:a16="http://schemas.microsoft.com/office/drawing/2014/main" id="{562D5E53-A4BE-C479-86C2-FED91E74258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D049EAED-9D63-7A5E-23C2-1DAC28B59E2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38F1E5AB-100C-833D-6A50-31C4209832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7">
                  <a:extLst>
                    <a:ext uri="{FF2B5EF4-FFF2-40B4-BE49-F238E27FC236}">
                      <a16:creationId xmlns:a16="http://schemas.microsoft.com/office/drawing/2014/main" id="{39A39B75-0B26-0A63-A81C-A4F9E8EA6C6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3CE966DC-8A08-4902-AC5A-B88A9B9C84C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4D036401-8C52-F802-EE64-1CAAAB1E99D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4763D557-3216-B92C-AE7C-99712DF16AC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B676F8C6-6B61-3047-445B-AE2B09CE86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623C7E3E-A14D-01E4-5B5E-FD1DBEAC2A37}"/>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Content Placeholder 20">
            <a:extLst>
              <a:ext uri="{FF2B5EF4-FFF2-40B4-BE49-F238E27FC236}">
                <a16:creationId xmlns:a16="http://schemas.microsoft.com/office/drawing/2014/main" id="{A353D8DF-D027-D873-8C77-28DB2D4A6AFB}"/>
              </a:ext>
            </a:extLst>
          </p:cNvPr>
          <p:cNvPicPr>
            <a:picLocks noGrp="1" noChangeAspect="1"/>
          </p:cNvPicPr>
          <p:nvPr>
            <p:ph idx="1"/>
          </p:nvPr>
        </p:nvPicPr>
        <p:blipFill>
          <a:blip r:embed="rId3"/>
          <a:stretch>
            <a:fillRect/>
          </a:stretch>
        </p:blipFill>
        <p:spPr>
          <a:xfrm>
            <a:off x="1774238" y="1676400"/>
            <a:ext cx="5595523" cy="2353600"/>
          </a:xfrm>
          <a:prstGeom prst="rect">
            <a:avLst/>
          </a:prstGeom>
        </p:spPr>
      </p:pic>
      <p:sp>
        <p:nvSpPr>
          <p:cNvPr id="23" name="TextBox 22">
            <a:extLst>
              <a:ext uri="{FF2B5EF4-FFF2-40B4-BE49-F238E27FC236}">
                <a16:creationId xmlns:a16="http://schemas.microsoft.com/office/drawing/2014/main" id="{8B30D092-730A-6CBA-FFCE-C9BC984AC15A}"/>
              </a:ext>
            </a:extLst>
          </p:cNvPr>
          <p:cNvSpPr txBox="1"/>
          <p:nvPr/>
        </p:nvSpPr>
        <p:spPr>
          <a:xfrm>
            <a:off x="355815" y="4154121"/>
            <a:ext cx="8684998" cy="2308324"/>
          </a:xfrm>
          <a:prstGeom prst="rect">
            <a:avLst/>
          </a:prstGeom>
          <a:noFill/>
        </p:spPr>
        <p:txBody>
          <a:bodyPr wrap="square">
            <a:spAutoFit/>
          </a:bodyPr>
          <a:lstStyle/>
          <a:p>
            <a:r>
              <a:rPr lang="en-US" dirty="0"/>
              <a:t>The analysis of the effect of imbedded thermal vias as shown in above figure  requires the calculation of an equivalent through-plane thermal conductivity, </a:t>
            </a:r>
            <a:r>
              <a:rPr lang="en-US" i="1" dirty="0" err="1"/>
              <a:t>k</a:t>
            </a:r>
            <a:r>
              <a:rPr lang="en-US" i="1" baseline="-25000" dirty="0" err="1"/>
              <a:t>via,n</a:t>
            </a:r>
            <a:r>
              <a:rPr lang="en-US" dirty="0"/>
              <a:t> for the inner disk of each layer. </a:t>
            </a:r>
          </a:p>
          <a:p>
            <a:endParaRPr lang="en-US" dirty="0"/>
          </a:p>
          <a:p>
            <a:r>
              <a:rPr lang="en-US" dirty="0"/>
              <a:t>This is calculated by evaluating the flow of heat through the inner disk of each layer through three parallel thermal resistances</a:t>
            </a:r>
          </a:p>
        </p:txBody>
      </p:sp>
    </p:spTree>
    <p:extLst>
      <p:ext uri="{BB962C8B-B14F-4D97-AF65-F5344CB8AC3E}">
        <p14:creationId xmlns:p14="http://schemas.microsoft.com/office/powerpoint/2010/main" val="413921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2" end="2"/>
                                            </p:txEl>
                                          </p:spTgt>
                                        </p:tgtEl>
                                        <p:attrNameLst>
                                          <p:attrName>style.visibility</p:attrName>
                                        </p:attrNameLst>
                                      </p:cBhvr>
                                      <p:to>
                                        <p:strVal val="visible"/>
                                      </p:to>
                                    </p:set>
                                    <p:animEffect transition="in" filter="dissolve">
                                      <p:cBhvr>
                                        <p:cTn id="12"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0EA69-EFE0-CD80-ADD4-1E48FFDA3F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B8F43-13D6-14EB-9E81-79051F644D31}"/>
              </a:ext>
            </a:extLst>
          </p:cNvPr>
          <p:cNvSpPr>
            <a:spLocks noGrp="1"/>
          </p:cNvSpPr>
          <p:nvPr>
            <p:ph type="title"/>
          </p:nvPr>
        </p:nvSpPr>
        <p:spPr>
          <a:xfrm>
            <a:off x="231118" y="197074"/>
            <a:ext cx="7391400" cy="823913"/>
          </a:xfrm>
        </p:spPr>
        <p:txBody>
          <a:bodyPr/>
          <a:lstStyle/>
          <a:p>
            <a:r>
              <a:rPr lang="en-US" sz="2800" dirty="0"/>
              <a:t>PCB with Thermal Vias</a:t>
            </a:r>
            <a:endParaRPr lang="en-IN" sz="2800" dirty="0"/>
          </a:p>
        </p:txBody>
      </p:sp>
      <p:grpSp>
        <p:nvGrpSpPr>
          <p:cNvPr id="4" name="Group 46">
            <a:extLst>
              <a:ext uri="{FF2B5EF4-FFF2-40B4-BE49-F238E27FC236}">
                <a16:creationId xmlns:a16="http://schemas.microsoft.com/office/drawing/2014/main" id="{C569E327-3BEF-8742-AA68-F44F1B54F59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5938537-8D49-7BC5-7808-E24D9EFDBE51}"/>
                </a:ext>
              </a:extLst>
            </p:cNvPr>
            <p:cNvGrpSpPr>
              <a:grpSpLocks/>
            </p:cNvGrpSpPr>
            <p:nvPr/>
          </p:nvGrpSpPr>
          <p:grpSpPr bwMode="auto">
            <a:xfrm>
              <a:off x="0" y="0"/>
              <a:ext cx="9144000" cy="6858000"/>
              <a:chOff x="0" y="0"/>
              <a:chExt cx="5760" cy="4320"/>
            </a:xfrm>
          </p:grpSpPr>
          <p:grpSp>
            <p:nvGrpSpPr>
              <p:cNvPr id="8" name="Group 27">
                <a:extLst>
                  <a:ext uri="{FF2B5EF4-FFF2-40B4-BE49-F238E27FC236}">
                    <a16:creationId xmlns:a16="http://schemas.microsoft.com/office/drawing/2014/main" id="{EF82A1DD-D84D-37CB-059B-F688B733A94B}"/>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3EDDA9A-12DA-8909-EF1E-D3679FB23F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1">
                  <a:extLst>
                    <a:ext uri="{FF2B5EF4-FFF2-40B4-BE49-F238E27FC236}">
                      <a16:creationId xmlns:a16="http://schemas.microsoft.com/office/drawing/2014/main" id="{6E3F5445-000D-3A74-0B01-080A2F20DF6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2">
                <a:extLst>
                  <a:ext uri="{FF2B5EF4-FFF2-40B4-BE49-F238E27FC236}">
                    <a16:creationId xmlns:a16="http://schemas.microsoft.com/office/drawing/2014/main" id="{7FC512D5-71EC-1CBD-D95A-B913F838DEE9}"/>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FE585CB6-15BF-B0C5-28B9-9002447A958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4">
                  <a:extLst>
                    <a:ext uri="{FF2B5EF4-FFF2-40B4-BE49-F238E27FC236}">
                      <a16:creationId xmlns:a16="http://schemas.microsoft.com/office/drawing/2014/main" id="{68197F06-298A-1225-6640-5ACABBA7219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5">
                <a:extLst>
                  <a:ext uri="{FF2B5EF4-FFF2-40B4-BE49-F238E27FC236}">
                    <a16:creationId xmlns:a16="http://schemas.microsoft.com/office/drawing/2014/main" id="{66FCC477-5C30-F2F1-19FD-B333877E3A8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C00EAD4-3EC5-A2B2-C1F7-C9738E6E6B7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17">
                  <a:extLst>
                    <a:ext uri="{FF2B5EF4-FFF2-40B4-BE49-F238E27FC236}">
                      <a16:creationId xmlns:a16="http://schemas.microsoft.com/office/drawing/2014/main" id="{12AE83D6-3A96-1B04-2741-484D4C90F7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8">
                <a:extLst>
                  <a:ext uri="{FF2B5EF4-FFF2-40B4-BE49-F238E27FC236}">
                    <a16:creationId xmlns:a16="http://schemas.microsoft.com/office/drawing/2014/main" id="{C7354F87-F31B-90CD-4897-5CFFC9802C56}"/>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70A3E78-C31C-582E-9FE1-BC3F55F89D3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3" name="Rectangle 20">
                  <a:extLst>
                    <a:ext uri="{FF2B5EF4-FFF2-40B4-BE49-F238E27FC236}">
                      <a16:creationId xmlns:a16="http://schemas.microsoft.com/office/drawing/2014/main" id="{E21BC328-3E33-871D-F81E-8A3F90FDE5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6" name="Rectangle 19458">
              <a:extLst>
                <a:ext uri="{FF2B5EF4-FFF2-40B4-BE49-F238E27FC236}">
                  <a16:creationId xmlns:a16="http://schemas.microsoft.com/office/drawing/2014/main" id="{230F009A-A219-1DC0-18E5-8A8BFD2C2B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2FAA35C7-9307-6537-35B1-4DDFD21A1E19}"/>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 name="Content Placeholder 20">
            <a:extLst>
              <a:ext uri="{FF2B5EF4-FFF2-40B4-BE49-F238E27FC236}">
                <a16:creationId xmlns:a16="http://schemas.microsoft.com/office/drawing/2014/main" id="{666AACDF-E494-3E17-1CFC-6F621D10C842}"/>
              </a:ext>
            </a:extLst>
          </p:cNvPr>
          <p:cNvPicPr>
            <a:picLocks noGrp="1" noChangeAspect="1"/>
          </p:cNvPicPr>
          <p:nvPr>
            <p:ph idx="1"/>
          </p:nvPr>
        </p:nvPicPr>
        <p:blipFill>
          <a:blip r:embed="rId3"/>
          <a:stretch>
            <a:fillRect/>
          </a:stretch>
        </p:blipFill>
        <p:spPr>
          <a:xfrm>
            <a:off x="1774238" y="1676400"/>
            <a:ext cx="5595523" cy="2353600"/>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3A6AB27-5CAD-BB0A-3322-554D88986CAA}"/>
                  </a:ext>
                </a:extLst>
              </p:cNvPr>
              <p:cNvSpPr txBox="1"/>
              <p:nvPr/>
            </p:nvSpPr>
            <p:spPr>
              <a:xfrm>
                <a:off x="355815" y="4154121"/>
                <a:ext cx="8684998" cy="2308324"/>
              </a:xfrm>
              <a:prstGeom prst="rect">
                <a:avLst/>
              </a:prstGeom>
              <a:noFill/>
            </p:spPr>
            <p:txBody>
              <a:bodyPr wrap="square">
                <a:spAutoFit/>
              </a:bodyPr>
              <a:lstStyle/>
              <a:p>
                <a:pPr marL="342900" indent="-342900">
                  <a:buFont typeface="Arial" panose="020B0604020202020204" pitchFamily="34" charset="0"/>
                  <a:buChar char="•"/>
                </a:pPr>
                <a:r>
                  <a:rPr lang="en-US" dirty="0"/>
                  <a:t>Three parallel thermal resistances:</a:t>
                </a:r>
              </a:p>
              <a:p>
                <a:pPr marL="342900" lvl="0" indent="-342900">
                  <a:buFont typeface="Arial" panose="020B0604020202020204" pitchFamily="34" charset="0"/>
                  <a:buChar char="•"/>
                </a:pPr>
                <a:r>
                  <a:rPr lang="en-US" i="1" dirty="0" err="1"/>
                  <a:t>R</a:t>
                </a:r>
                <a:r>
                  <a:rPr lang="en-US" i="1" baseline="-25000" dirty="0" err="1"/>
                  <a:t>barrel</a:t>
                </a:r>
                <a:r>
                  <a:rPr lang="en-US" dirty="0"/>
                  <a:t>, the thermal resistance of the barrel of the thermal via.</a:t>
                </a:r>
              </a:p>
              <a:p>
                <a:pPr marL="342900" lvl="0" indent="-342900">
                  <a:buFont typeface="Arial" panose="020B0604020202020204" pitchFamily="34" charset="0"/>
                  <a:buChar char="•"/>
                </a:pPr>
                <a:r>
                  <a:rPr lang="en-US" i="1" dirty="0" err="1"/>
                  <a:t>R</a:t>
                </a:r>
                <a:r>
                  <a:rPr lang="en-US" i="1" baseline="-25000" dirty="0" err="1"/>
                  <a:t>filler</a:t>
                </a:r>
                <a:r>
                  <a:rPr lang="en-US" dirty="0"/>
                  <a:t>, the thermal resistance of the filler material of the via if any.</a:t>
                </a:r>
              </a:p>
              <a:p>
                <a:pPr marL="342900" lvl="0" indent="-342900">
                  <a:buFont typeface="Arial" panose="020B0604020202020204" pitchFamily="34" charset="0"/>
                  <a:buChar char="•"/>
                </a:pPr>
                <a:r>
                  <a:rPr lang="en-US" i="1" dirty="0" err="1"/>
                  <a:t>R</a:t>
                </a:r>
                <a:r>
                  <a:rPr lang="en-US" i="1" baseline="-25000" dirty="0" err="1"/>
                  <a:t>matl,n</a:t>
                </a:r>
                <a:r>
                  <a:rPr lang="en-US" dirty="0"/>
                  <a:t>, the thermal resistance of the layer material surrounding the thermal via in the </a:t>
                </a:r>
                <a:r>
                  <a:rPr lang="en-US" i="1" dirty="0"/>
                  <a:t>s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i="1" dirty="0"/>
                  <a:t> s</a:t>
                </a:r>
                <a:r>
                  <a:rPr lang="en-US" dirty="0"/>
                  <a:t> square region</a:t>
                </a:r>
              </a:p>
              <a:p>
                <a:pPr marL="342900" indent="-342900">
                  <a:buFont typeface="Arial" panose="020B0604020202020204" pitchFamily="34" charset="0"/>
                  <a:buChar char="•"/>
                </a:pPr>
                <a:endParaRPr lang="en-US" dirty="0"/>
              </a:p>
            </p:txBody>
          </p:sp>
        </mc:Choice>
        <mc:Fallback xmlns="">
          <p:sp>
            <p:nvSpPr>
              <p:cNvPr id="23" name="TextBox 22">
                <a:extLst>
                  <a:ext uri="{FF2B5EF4-FFF2-40B4-BE49-F238E27FC236}">
                    <a16:creationId xmlns:a16="http://schemas.microsoft.com/office/drawing/2014/main" id="{93A6AB27-5CAD-BB0A-3322-554D88986CAA}"/>
                  </a:ext>
                </a:extLst>
              </p:cNvPr>
              <p:cNvSpPr txBox="1">
                <a:spLocks noRot="1" noChangeAspect="1" noMove="1" noResize="1" noEditPoints="1" noAdjustHandles="1" noChangeArrowheads="1" noChangeShapeType="1" noTextEdit="1"/>
              </p:cNvSpPr>
              <p:nvPr/>
            </p:nvSpPr>
            <p:spPr>
              <a:xfrm>
                <a:off x="355815" y="4154121"/>
                <a:ext cx="8684998" cy="2308324"/>
              </a:xfrm>
              <a:prstGeom prst="rect">
                <a:avLst/>
              </a:prstGeom>
              <a:blipFill>
                <a:blip r:embed="rId4"/>
                <a:stretch>
                  <a:fillRect l="-912" t="-2111" r="-561"/>
                </a:stretch>
              </a:blipFill>
            </p:spPr>
            <p:txBody>
              <a:bodyPr/>
              <a:lstStyle/>
              <a:p>
                <a:r>
                  <a:rPr lang="en-US">
                    <a:noFill/>
                  </a:rPr>
                  <a:t> </a:t>
                </a:r>
              </a:p>
            </p:txBody>
          </p:sp>
        </mc:Fallback>
      </mc:AlternateContent>
    </p:spTree>
    <p:extLst>
      <p:ext uri="{BB962C8B-B14F-4D97-AF65-F5344CB8AC3E}">
        <p14:creationId xmlns:p14="http://schemas.microsoft.com/office/powerpoint/2010/main" val="134904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dissolve">
                                      <p:cBhvr>
                                        <p:cTn id="12" dur="500"/>
                                        <p:tgtEl>
                                          <p:spTgt spid="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dissolve">
                                      <p:cBhvr>
                                        <p:cTn id="17" dur="500"/>
                                        <p:tgtEl>
                                          <p:spTgt spid="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xEl>
                                              <p:pRg st="3" end="3"/>
                                            </p:txEl>
                                          </p:spTgt>
                                        </p:tgtEl>
                                        <p:attrNameLst>
                                          <p:attrName>style.visibility</p:attrName>
                                        </p:attrNameLst>
                                      </p:cBhvr>
                                      <p:to>
                                        <p:strVal val="visible"/>
                                      </p:to>
                                    </p:set>
                                    <p:animEffect transition="in" filter="dissolve">
                                      <p:cBhvr>
                                        <p:cTn id="22" dur="500"/>
                                        <p:tgtEl>
                                          <p:spTgt spid="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4B04A-200B-F679-61DF-AF53801C53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4AB0D-A744-2D9B-F8A8-31D2E8E453E8}"/>
              </a:ext>
            </a:extLst>
          </p:cNvPr>
          <p:cNvSpPr>
            <a:spLocks noGrp="1"/>
          </p:cNvSpPr>
          <p:nvPr>
            <p:ph type="title"/>
          </p:nvPr>
        </p:nvSpPr>
        <p:spPr>
          <a:xfrm>
            <a:off x="685800" y="76200"/>
            <a:ext cx="6057735" cy="1143000"/>
          </a:xfrm>
        </p:spPr>
        <p:txBody>
          <a:bodyPr/>
          <a:lstStyle/>
          <a:p>
            <a:r>
              <a:rPr lang="en-US" sz="2800" dirty="0"/>
              <a:t>Case Study : Temperature Estimation  POINTS </a:t>
            </a:r>
          </a:p>
        </p:txBody>
      </p:sp>
      <p:grpSp>
        <p:nvGrpSpPr>
          <p:cNvPr id="6" name="Group 46">
            <a:extLst>
              <a:ext uri="{FF2B5EF4-FFF2-40B4-BE49-F238E27FC236}">
                <a16:creationId xmlns:a16="http://schemas.microsoft.com/office/drawing/2014/main" id="{EABA763F-0A35-FD00-9FFF-D3BC72DA5E21}"/>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299774F-2357-98C1-6CCF-EEA5801DA9D2}"/>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94DC69BC-D390-7695-0DA4-F31AA8F3812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326E7C9-AAD9-014D-98AC-66B8B30940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CB596863-7004-B6A4-88AD-7DDF323934B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DF4F50F8-63B0-436F-98A6-B6E542654D36}"/>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542ADAA9-59AB-1E61-793D-E8D0EF896EF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D4DC6361-18EB-0730-827E-4CC3995BAA9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3D2DA5B7-3472-F062-E058-822B2563C7D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6211E07-96CD-0232-FF29-97CDC876520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05EDC27D-8D12-4D59-9B94-95747705D0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C437FFE8-C03A-7F93-E7F9-7E1B1A3DA67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74C4BEE-E04E-F79E-DECE-35F912BBB68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7D633599-0B9C-5454-D2EC-3DFF63858A5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EAE9A6FA-D9F6-B9C6-9FB1-B6F91B31D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5F95A20E-E96C-95B7-AFF6-1BA7D62B1002}"/>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Content Placeholder 3" descr="Figure 1: Apex Power IC Mounting on a PCB.">
            <a:extLst>
              <a:ext uri="{FF2B5EF4-FFF2-40B4-BE49-F238E27FC236}">
                <a16:creationId xmlns:a16="http://schemas.microsoft.com/office/drawing/2014/main" id="{E09F80DE-AA19-D7D4-2A68-10F2E38EC8A6}"/>
              </a:ext>
            </a:extLst>
          </p:cNvPr>
          <p:cNvPicPr>
            <a:picLocks noGrp="1" noChangeAspect="1"/>
          </p:cNvPicPr>
          <p:nvPr>
            <p:ph idx="1"/>
          </p:nvPr>
        </p:nvPicPr>
        <p:blipFill>
          <a:blip r:embed="rId3"/>
          <a:stretch>
            <a:fillRect/>
          </a:stretch>
        </p:blipFill>
        <p:spPr>
          <a:xfrm>
            <a:off x="777372" y="1999593"/>
            <a:ext cx="7589256" cy="4114800"/>
          </a:xfrm>
          <a:prstGeom prst="rect">
            <a:avLst/>
          </a:prstGeom>
        </p:spPr>
      </p:pic>
      <p:sp>
        <p:nvSpPr>
          <p:cNvPr id="23" name="TextBox 22">
            <a:extLst>
              <a:ext uri="{FF2B5EF4-FFF2-40B4-BE49-F238E27FC236}">
                <a16:creationId xmlns:a16="http://schemas.microsoft.com/office/drawing/2014/main" id="{9B019492-4567-80AB-6D48-D12717EDAD51}"/>
              </a:ext>
            </a:extLst>
          </p:cNvPr>
          <p:cNvSpPr txBox="1"/>
          <p:nvPr/>
        </p:nvSpPr>
        <p:spPr>
          <a:xfrm>
            <a:off x="788905" y="1315052"/>
            <a:ext cx="7086600" cy="461665"/>
          </a:xfrm>
          <a:prstGeom prst="rect">
            <a:avLst/>
          </a:prstGeom>
          <a:noFill/>
        </p:spPr>
        <p:txBody>
          <a:bodyPr wrap="square">
            <a:spAutoFit/>
          </a:bodyPr>
          <a:lstStyle/>
          <a:p>
            <a:r>
              <a:rPr lang="en-US" sz="2400" b="0" i="0" dirty="0">
                <a:solidFill>
                  <a:schemeClr val="tx1"/>
                </a:solidFill>
                <a:effectLst/>
                <a:latin typeface="Times New Roman" panose="02020603050405020304" pitchFamily="18" charset="0"/>
              </a:rPr>
              <a:t>A cross-section of the power IC mounted to a PCB</a:t>
            </a:r>
            <a:endParaRPr lang="en-US" dirty="0"/>
          </a:p>
        </p:txBody>
      </p:sp>
    </p:spTree>
    <p:extLst>
      <p:ext uri="{BB962C8B-B14F-4D97-AF65-F5344CB8AC3E}">
        <p14:creationId xmlns:p14="http://schemas.microsoft.com/office/powerpoint/2010/main" val="393728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EE151-358C-6A88-6B69-2D8D6D15C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A4C32-ABC7-8DA1-3A46-372CFC7E6E1F}"/>
              </a:ext>
            </a:extLst>
          </p:cNvPr>
          <p:cNvSpPr>
            <a:spLocks noGrp="1"/>
          </p:cNvSpPr>
          <p:nvPr>
            <p:ph type="title"/>
          </p:nvPr>
        </p:nvSpPr>
        <p:spPr>
          <a:xfrm>
            <a:off x="685800" y="76200"/>
            <a:ext cx="6057735" cy="1143000"/>
          </a:xfrm>
        </p:spPr>
        <p:txBody>
          <a:bodyPr/>
          <a:lstStyle/>
          <a:p>
            <a:r>
              <a:rPr lang="en-US" sz="2800" dirty="0"/>
              <a:t>Case Study : Resistance Network</a:t>
            </a:r>
          </a:p>
        </p:txBody>
      </p:sp>
      <p:grpSp>
        <p:nvGrpSpPr>
          <p:cNvPr id="6" name="Group 46">
            <a:extLst>
              <a:ext uri="{FF2B5EF4-FFF2-40B4-BE49-F238E27FC236}">
                <a16:creationId xmlns:a16="http://schemas.microsoft.com/office/drawing/2014/main" id="{88128FC1-62F1-C1D0-E67F-7E6FB8DE89B0}"/>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98371C24-319F-4930-5CBE-92420ABB26C9}"/>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E49B1A20-EE14-C98B-41A5-0D68ADDBA21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77FB9A7-FEDF-AE3E-DF57-6B7B30DC2C0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23E9361F-4282-1ECD-C1A0-EA3D920C91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017D4A3C-A1A2-CCE1-7708-FE4DC24C7AC1}"/>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DA2F25A1-4727-DDC4-5DE8-426C47255DE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8003C979-7C91-3EBF-67C2-E797ED42AF6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8BCE5932-4FF6-ACD7-E8E8-80604344DB4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5B10F53-31D5-818B-F7E6-5598E52D5D2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7">
                  <a:extLst>
                    <a:ext uri="{FF2B5EF4-FFF2-40B4-BE49-F238E27FC236}">
                      <a16:creationId xmlns:a16="http://schemas.microsoft.com/office/drawing/2014/main" id="{115DAFE1-EA0C-6FA3-669C-AC282A9E098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7B9168A7-57F6-A18F-6ADF-092BAAF6E48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FD5D9E0-1E45-9455-3E4E-CD133CA38DB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E2378F36-2BBA-807C-E666-DCB1F85D73D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24DC25CC-0B99-CDDA-2516-762A5E101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BA0E495A-5FFA-3DD0-AAD8-B9CBFC1A45B1}"/>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Content Placeholder 4" descr="Figure 2: Thermal Model Used in the Apex Application Note.">
            <a:extLst>
              <a:ext uri="{FF2B5EF4-FFF2-40B4-BE49-F238E27FC236}">
                <a16:creationId xmlns:a16="http://schemas.microsoft.com/office/drawing/2014/main" id="{5644D273-BAB4-9CB6-2F11-D8385E927F00}"/>
              </a:ext>
            </a:extLst>
          </p:cNvPr>
          <p:cNvPicPr>
            <a:picLocks noGrp="1" noChangeAspect="1"/>
          </p:cNvPicPr>
          <p:nvPr>
            <p:ph idx="1"/>
          </p:nvPr>
        </p:nvPicPr>
        <p:blipFill>
          <a:blip r:embed="rId3"/>
          <a:stretch>
            <a:fillRect/>
          </a:stretch>
        </p:blipFill>
        <p:spPr>
          <a:xfrm>
            <a:off x="1165526" y="1327622"/>
            <a:ext cx="7826074" cy="5209230"/>
          </a:xfrm>
          <a:prstGeom prst="rect">
            <a:avLst/>
          </a:prstGeom>
        </p:spPr>
      </p:pic>
      <p:pic>
        <p:nvPicPr>
          <p:cNvPr id="22" name="Content Placeholder 3" descr="Figure 1: Apex Power IC Mounting on a PCB.">
            <a:extLst>
              <a:ext uri="{FF2B5EF4-FFF2-40B4-BE49-F238E27FC236}">
                <a16:creationId xmlns:a16="http://schemas.microsoft.com/office/drawing/2014/main" id="{0A61F37F-7295-C8C5-80C9-B3E30A559977}"/>
              </a:ext>
            </a:extLst>
          </p:cNvPr>
          <p:cNvPicPr>
            <a:picLocks noChangeAspect="1"/>
          </p:cNvPicPr>
          <p:nvPr/>
        </p:nvPicPr>
        <p:blipFill>
          <a:blip r:embed="rId4"/>
          <a:stretch>
            <a:fillRect/>
          </a:stretch>
        </p:blipFill>
        <p:spPr bwMode="auto">
          <a:xfrm>
            <a:off x="144517" y="1129862"/>
            <a:ext cx="3726992" cy="202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796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E1034-9B89-596D-0086-8AB51929BE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F8FF9-D694-B722-4117-9F0F8E09EF89}"/>
              </a:ext>
            </a:extLst>
          </p:cNvPr>
          <p:cNvSpPr>
            <a:spLocks noGrp="1"/>
          </p:cNvSpPr>
          <p:nvPr>
            <p:ph type="title"/>
          </p:nvPr>
        </p:nvSpPr>
        <p:spPr>
          <a:xfrm>
            <a:off x="304800" y="228600"/>
            <a:ext cx="6421060" cy="1143000"/>
          </a:xfrm>
        </p:spPr>
        <p:txBody>
          <a:bodyPr/>
          <a:lstStyle/>
          <a:p>
            <a:r>
              <a:rPr lang="en-IN" sz="2800" dirty="0"/>
              <a:t>PCB Thermal Management –</a:t>
            </a:r>
            <a:r>
              <a:rPr lang="en-IN" sz="2800" i="0" dirty="0">
                <a:solidFill>
                  <a:srgbClr val="3B3B3B"/>
                </a:solidFill>
                <a:effectLst/>
              </a:rPr>
              <a:t>Design of Thermal via</a:t>
            </a:r>
            <a:endParaRPr lang="en-IN" sz="2800" dirty="0"/>
          </a:p>
        </p:txBody>
      </p:sp>
      <p:pic>
        <p:nvPicPr>
          <p:cNvPr id="8194" name="Picture 2" descr="Thermal via design">
            <a:extLst>
              <a:ext uri="{FF2B5EF4-FFF2-40B4-BE49-F238E27FC236}">
                <a16:creationId xmlns:a16="http://schemas.microsoft.com/office/drawing/2014/main" id="{582A02D1-E7EA-E901-8C48-431159A7250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7975" y="1981200"/>
            <a:ext cx="5762625" cy="2257425"/>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D162670-7434-07F9-D361-5CC40CBD879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66FC46F-7D73-FCCB-0009-74105D1BA29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BBBAB95-B6F9-ADCB-EA07-7BE78DE5106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EAC952F-04EC-6B9D-F37C-76510ACD8EA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BE5B49A-5A9C-3A1E-4C61-7D81B508A01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0" name="Rectangle 11">
                    <a:extLst>
                      <a:ext uri="{FF2B5EF4-FFF2-40B4-BE49-F238E27FC236}">
                        <a16:creationId xmlns:a16="http://schemas.microsoft.com/office/drawing/2014/main" id="{F5D764BC-AD56-7D3F-AE78-C8F9D49957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2DF60A4-151A-EA8F-3D42-84A81036409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8709D1D-8026-4CCD-C2F6-02AD82379D0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A227AC2-870B-3F26-1C66-C3B745110C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357051E-7C05-825D-B024-462721415E7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899806B-A0E0-D481-D00D-FD5CEC2E81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992CC63-420C-3022-AFD4-EA34816467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516476B-D7E1-5114-2578-43FB671A8BA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91EDF84-FAF7-2BA8-D0DE-29203BB1BC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FBD3281-EDF8-D1AB-BE08-186D7DE03A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5A8C88D-C8B4-E0F5-7E09-002E4BC6E8AF}"/>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A4E2634-BE2C-858B-5B1F-CB6533101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68AC36F1-9288-AC4A-0167-0262CC7D695C}"/>
              </a:ext>
            </a:extLst>
          </p:cNvPr>
          <p:cNvSpPr txBox="1"/>
          <p:nvPr/>
        </p:nvSpPr>
        <p:spPr>
          <a:xfrm>
            <a:off x="376077" y="4385608"/>
            <a:ext cx="8615523" cy="1938992"/>
          </a:xfrm>
          <a:prstGeom prst="rect">
            <a:avLst/>
          </a:prstGeom>
          <a:noFill/>
        </p:spPr>
        <p:txBody>
          <a:bodyPr wrap="square">
            <a:spAutoFit/>
          </a:bodyPr>
          <a:lstStyle/>
          <a:p>
            <a:pPr marL="342900" indent="-342900" algn="l">
              <a:buFont typeface="Arial" panose="020B0604020202020204" pitchFamily="34" charset="0"/>
              <a:buChar char="•"/>
            </a:pPr>
            <a:r>
              <a:rPr lang="en-US" b="0" i="0" dirty="0">
                <a:solidFill>
                  <a:srgbClr val="3B3B3B"/>
                </a:solidFill>
                <a:effectLst/>
                <a:latin typeface="+mn-lt"/>
              </a:rPr>
              <a:t>Thermal vias should just be part of a larger thermal management strategy for </a:t>
            </a:r>
            <a:r>
              <a:rPr lang="en-US" dirty="0">
                <a:solidFill>
                  <a:srgbClr val="3B3B3B"/>
                </a:solidFill>
                <a:latin typeface="+mn-lt"/>
              </a:rPr>
              <a:t>superior thermal management of a</a:t>
            </a:r>
            <a:r>
              <a:rPr lang="en-US" b="0" i="0" dirty="0">
                <a:solidFill>
                  <a:srgbClr val="3B3B3B"/>
                </a:solidFill>
                <a:effectLst/>
                <a:latin typeface="+mn-lt"/>
              </a:rPr>
              <a:t> PCB. </a:t>
            </a:r>
          </a:p>
          <a:p>
            <a:pPr marL="342900" indent="-342900" algn="l">
              <a:buFont typeface="Arial" panose="020B0604020202020204" pitchFamily="34" charset="0"/>
              <a:buChar char="•"/>
            </a:pPr>
            <a:r>
              <a:rPr lang="en-US" b="0" i="0" dirty="0">
                <a:solidFill>
                  <a:srgbClr val="3B3B3B"/>
                </a:solidFill>
                <a:effectLst/>
                <a:latin typeface="+mn-lt"/>
              </a:rPr>
              <a:t>Placement of  thermal vias in </a:t>
            </a:r>
            <a:r>
              <a:rPr lang="en-US" dirty="0">
                <a:solidFill>
                  <a:srgbClr val="3B3B3B"/>
                </a:solidFill>
                <a:latin typeface="+mn-lt"/>
              </a:rPr>
              <a:t>a PCB </a:t>
            </a:r>
            <a:r>
              <a:rPr lang="en-US" b="0" i="0" dirty="0">
                <a:solidFill>
                  <a:srgbClr val="3B3B3B"/>
                </a:solidFill>
                <a:effectLst/>
                <a:latin typeface="+mn-lt"/>
              </a:rPr>
              <a:t>board to aid heat transfer, you should check your placement against your design rules and constraints.</a:t>
            </a:r>
          </a:p>
        </p:txBody>
      </p:sp>
      <p:pic>
        <p:nvPicPr>
          <p:cNvPr id="9218" name="Picture 2" descr="Via design rule and constraint editing in Altium Designer">
            <a:extLst>
              <a:ext uri="{FF2B5EF4-FFF2-40B4-BE49-F238E27FC236}">
                <a16:creationId xmlns:a16="http://schemas.microsoft.com/office/drawing/2014/main" id="{8BBEBAFB-F04A-21CD-0244-34D7852720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114550"/>
            <a:ext cx="7620000" cy="4286250"/>
          </a:xfrm>
          <a:prstGeom prst="rect">
            <a:avLst/>
          </a:prstGeom>
          <a:noFill/>
          <a:ln w="41275">
            <a:solidFill>
              <a:schemeClr val="accent1"/>
            </a:solidFill>
          </a:ln>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3847C76-D3D7-D7EA-0AA9-DC5B84ED4F30}"/>
              </a:ext>
            </a:extLst>
          </p:cNvPr>
          <p:cNvSpPr txBox="1"/>
          <p:nvPr/>
        </p:nvSpPr>
        <p:spPr>
          <a:xfrm>
            <a:off x="376077" y="1443335"/>
            <a:ext cx="8783798" cy="461665"/>
          </a:xfrm>
          <a:prstGeom prst="rect">
            <a:avLst/>
          </a:prstGeom>
          <a:noFill/>
        </p:spPr>
        <p:txBody>
          <a:bodyPr wrap="square">
            <a:spAutoFit/>
          </a:bodyPr>
          <a:lstStyle/>
          <a:p>
            <a:r>
              <a:rPr lang="en-US" i="1" dirty="0">
                <a:solidFill>
                  <a:srgbClr val="FF0000"/>
                </a:solidFill>
                <a:latin typeface="Times-Italic"/>
              </a:rPr>
              <a:t>D</a:t>
            </a:r>
            <a:r>
              <a:rPr lang="en-US" sz="2400" b="0" i="1" u="none" strike="noStrike" baseline="0" dirty="0">
                <a:solidFill>
                  <a:srgbClr val="FF0000"/>
                </a:solidFill>
                <a:latin typeface="Times-Italic"/>
              </a:rPr>
              <a:t>evice-to-board edge thermal resistance </a:t>
            </a:r>
            <a:r>
              <a:rPr lang="en-US" sz="2400" b="0" i="0" u="none" strike="noStrike" baseline="0" dirty="0">
                <a:solidFill>
                  <a:srgbClr val="FF0000"/>
                </a:solidFill>
                <a:latin typeface="Times-Roman"/>
              </a:rPr>
              <a:t>of a PCB </a:t>
            </a:r>
            <a:r>
              <a:rPr lang="en-US" sz="2400" b="0" i="0" u="none" strike="noStrike" baseline="0" dirty="0">
                <a:solidFill>
                  <a:srgbClr val="FF0000"/>
                </a:solidFill>
                <a:latin typeface="Times-Roman"/>
                <a:sym typeface="Symbol" panose="05050102010706020507" pitchFamily="18" charset="2"/>
              </a:rPr>
              <a:t> </a:t>
            </a:r>
            <a:r>
              <a:rPr lang="en-US" sz="2400" b="0" i="0" u="none" strike="noStrike" baseline="0" dirty="0">
                <a:solidFill>
                  <a:srgbClr val="FF0000"/>
                </a:solidFill>
                <a:latin typeface="Times-Roman"/>
              </a:rPr>
              <a:t>20 to 60°C/W)</a:t>
            </a:r>
            <a:endParaRPr lang="en-IN" dirty="0">
              <a:solidFill>
                <a:srgbClr val="FF0000"/>
              </a:solidFill>
            </a:endParaRPr>
          </a:p>
        </p:txBody>
      </p:sp>
    </p:spTree>
    <p:extLst>
      <p:ext uri="{BB962C8B-B14F-4D97-AF65-F5344CB8AC3E}">
        <p14:creationId xmlns:p14="http://schemas.microsoft.com/office/powerpoint/2010/main" val="356428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circle(in)">
                                      <p:cBhvr>
                                        <p:cTn id="7" dur="75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dissolve">
                                      <p:cBhvr>
                                        <p:cTn id="12" dur="5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xEl>
                                              <p:pRg st="1" end="1"/>
                                            </p:txEl>
                                          </p:spTgt>
                                        </p:tgtEl>
                                        <p:attrNameLst>
                                          <p:attrName>style.visibility</p:attrName>
                                        </p:attrNameLst>
                                      </p:cBhvr>
                                      <p:to>
                                        <p:strVal val="visible"/>
                                      </p:to>
                                    </p:set>
                                    <p:animEffect transition="in" filter="dissolve">
                                      <p:cBhvr>
                                        <p:cTn id="17" dur="500"/>
                                        <p:tgtEl>
                                          <p:spTgt spid="2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9218"/>
                                        </p:tgtEl>
                                        <p:attrNameLst>
                                          <p:attrName>style.visibility</p:attrName>
                                        </p:attrNameLst>
                                      </p:cBhvr>
                                      <p:to>
                                        <p:strVal val="visible"/>
                                      </p:to>
                                    </p:set>
                                    <p:animEffect transition="in" filter="circle(in)">
                                      <p:cBhvr>
                                        <p:cTn id="22" dur="75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D4778-76B0-7E1D-7C0A-FA94374A31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234DC-E75C-4FE4-970F-155BD02EE139}"/>
              </a:ext>
            </a:extLst>
          </p:cNvPr>
          <p:cNvSpPr>
            <a:spLocks noGrp="1"/>
          </p:cNvSpPr>
          <p:nvPr>
            <p:ph type="title"/>
          </p:nvPr>
        </p:nvSpPr>
        <p:spPr>
          <a:xfrm>
            <a:off x="0" y="152400"/>
            <a:ext cx="7772400" cy="1143000"/>
          </a:xfrm>
        </p:spPr>
        <p:txBody>
          <a:bodyPr/>
          <a:lstStyle/>
          <a:p>
            <a:r>
              <a:rPr lang="en-IN" sz="2800" i="0" dirty="0">
                <a:solidFill>
                  <a:srgbClr val="4A4A4A"/>
                </a:solidFill>
                <a:effectLst/>
              </a:rPr>
              <a:t>PCB Thermal Management – Metal Coins</a:t>
            </a:r>
            <a:endParaRPr lang="en-IN" sz="2800" dirty="0"/>
          </a:p>
        </p:txBody>
      </p:sp>
      <p:pic>
        <p:nvPicPr>
          <p:cNvPr id="10242" name="Picture 2">
            <a:extLst>
              <a:ext uri="{FF2B5EF4-FFF2-40B4-BE49-F238E27FC236}">
                <a16:creationId xmlns:a16="http://schemas.microsoft.com/office/drawing/2014/main" id="{EEC9A4AB-10E2-3199-067D-8A26BB95132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4466" y="1212443"/>
            <a:ext cx="6646432" cy="4140526"/>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C8EF3BF-F504-E9B4-A15C-AC74299BF1AD}"/>
              </a:ext>
            </a:extLst>
          </p:cNvPr>
          <p:cNvGrpSpPr>
            <a:grpSpLocks/>
          </p:cNvGrpSpPr>
          <p:nvPr/>
        </p:nvGrpSpPr>
        <p:grpSpPr bwMode="auto">
          <a:xfrm>
            <a:off x="0" y="25400"/>
            <a:ext cx="9144000" cy="6858000"/>
            <a:chOff x="0" y="0"/>
            <a:chExt cx="9144000" cy="6858000"/>
          </a:xfrm>
        </p:grpSpPr>
        <p:grpSp>
          <p:nvGrpSpPr>
            <p:cNvPr id="5" name="Group 19">
              <a:extLst>
                <a:ext uri="{FF2B5EF4-FFF2-40B4-BE49-F238E27FC236}">
                  <a16:creationId xmlns:a16="http://schemas.microsoft.com/office/drawing/2014/main" id="{4248CE7C-A877-3D82-D2E8-4200F066758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4379F66C-9019-A05A-1B56-386AE69B7A7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FAED0E4-B274-7895-E715-6CBBDF19EE8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5215F0F-7ACA-4E2B-FB27-457DC02B90B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0" name="Rectangle 11">
                    <a:extLst>
                      <a:ext uri="{FF2B5EF4-FFF2-40B4-BE49-F238E27FC236}">
                        <a16:creationId xmlns:a16="http://schemas.microsoft.com/office/drawing/2014/main" id="{5B79BC34-2DA6-5E00-7142-E6008792CEC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C8116D8-A1B6-2E59-6B7B-BBC5DAE2A19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90CF08C-23B0-E10E-700C-323A8B27278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D3E2525-40B6-D9DD-0228-A44396B4066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DA1ADAF-9DFE-FA76-7677-48DEB3DF115E}"/>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21CC214-C65C-9530-20DD-9DB1C7D09D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BAD85CA-D4AA-A4B5-B2F3-1E40AB6CD14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73C43DB-C568-F81D-75DF-C51DBC2095D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4AF9EE8-3F72-C13D-7E46-51B453D478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7D651BF-20D1-4437-806E-F34095175C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D74E40C-5410-9C50-C1EC-E36A732438E8}"/>
                  </a:ext>
                </a:extLst>
              </p:cNvPr>
              <p:cNvSpPr>
                <a:spLocks noChangeArrowheads="1"/>
              </p:cNvSpPr>
              <p:nvPr/>
            </p:nvSpPr>
            <p:spPr bwMode="auto">
              <a:xfrm>
                <a:off x="223677" y="132925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E160D67-1D1A-C5BF-A75D-E90A7A0DB3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BE7DF30C-8CD1-2990-B03E-58EE296EFF78}"/>
              </a:ext>
            </a:extLst>
          </p:cNvPr>
          <p:cNvSpPr txBox="1"/>
          <p:nvPr/>
        </p:nvSpPr>
        <p:spPr>
          <a:xfrm>
            <a:off x="609600" y="5569803"/>
            <a:ext cx="7924800" cy="830997"/>
          </a:xfrm>
          <a:prstGeom prst="rect">
            <a:avLst/>
          </a:prstGeom>
          <a:noFill/>
        </p:spPr>
        <p:txBody>
          <a:bodyPr wrap="square">
            <a:spAutoFit/>
          </a:bodyPr>
          <a:lstStyle/>
          <a:p>
            <a:r>
              <a:rPr lang="en-IN" dirty="0">
                <a:solidFill>
                  <a:srgbClr val="0070C0"/>
                </a:solidFill>
              </a:rPr>
              <a:t>https://emsxchange.com/pcb-thermal-management-metal-coins/</a:t>
            </a:r>
          </a:p>
        </p:txBody>
      </p:sp>
    </p:spTree>
    <p:extLst>
      <p:ext uri="{BB962C8B-B14F-4D97-AF65-F5344CB8AC3E}">
        <p14:creationId xmlns:p14="http://schemas.microsoft.com/office/powerpoint/2010/main" val="347273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EE0CE-652E-A4D2-F8F8-A3BFB5A3F0D5}"/>
              </a:ext>
            </a:extLst>
          </p:cNvPr>
          <p:cNvSpPr>
            <a:spLocks noGrp="1"/>
          </p:cNvSpPr>
          <p:nvPr>
            <p:ph type="title"/>
          </p:nvPr>
        </p:nvSpPr>
        <p:spPr>
          <a:xfrm>
            <a:off x="266011" y="38100"/>
            <a:ext cx="7772400" cy="952500"/>
          </a:xfrm>
        </p:spPr>
        <p:txBody>
          <a:bodyPr/>
          <a:lstStyle/>
          <a:p>
            <a:r>
              <a:rPr lang="en-US" sz="2800" dirty="0"/>
              <a:t>Heat Transfer is an Action: Path Function</a:t>
            </a:r>
            <a:endParaRPr lang="en-IN" sz="2800" dirty="0"/>
          </a:p>
        </p:txBody>
      </p:sp>
      <p:pic>
        <p:nvPicPr>
          <p:cNvPr id="4" name="Picture 16">
            <a:extLst>
              <a:ext uri="{FF2B5EF4-FFF2-40B4-BE49-F238E27FC236}">
                <a16:creationId xmlns:a16="http://schemas.microsoft.com/office/drawing/2014/main" id="{428644DC-DFFD-4812-10C0-64A1A8213B30}"/>
              </a:ext>
            </a:extLst>
          </p:cNvPr>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371427" y="2779660"/>
            <a:ext cx="6571013" cy="295421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6">
            <a:extLst>
              <a:ext uri="{FF2B5EF4-FFF2-40B4-BE49-F238E27FC236}">
                <a16:creationId xmlns:a16="http://schemas.microsoft.com/office/drawing/2014/main" id="{52E9C90D-B86F-60F5-1AD9-5EEDE252F9C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2747CABD-AED7-D6D4-5A5E-23A1BF4991DA}"/>
                </a:ext>
              </a:extLst>
            </p:cNvPr>
            <p:cNvGrpSpPr>
              <a:grpSpLocks/>
            </p:cNvGrpSpPr>
            <p:nvPr/>
          </p:nvGrpSpPr>
          <p:grpSpPr bwMode="auto">
            <a:xfrm>
              <a:off x="0" y="0"/>
              <a:ext cx="9144000" cy="6858000"/>
              <a:chOff x="0" y="0"/>
              <a:chExt cx="5760" cy="4320"/>
            </a:xfrm>
          </p:grpSpPr>
          <p:grpSp>
            <p:nvGrpSpPr>
              <p:cNvPr id="9" name="Group 27">
                <a:extLst>
                  <a:ext uri="{FF2B5EF4-FFF2-40B4-BE49-F238E27FC236}">
                    <a16:creationId xmlns:a16="http://schemas.microsoft.com/office/drawing/2014/main" id="{3BBE3569-BBEF-3839-B389-25479836409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DFFB259-AC06-04CD-1967-C47078A1BA2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0" name="Rectangle 11">
                  <a:extLst>
                    <a:ext uri="{FF2B5EF4-FFF2-40B4-BE49-F238E27FC236}">
                      <a16:creationId xmlns:a16="http://schemas.microsoft.com/office/drawing/2014/main" id="{39A5BC25-A436-94F3-9133-C27CEB11B5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2">
                <a:extLst>
                  <a:ext uri="{FF2B5EF4-FFF2-40B4-BE49-F238E27FC236}">
                    <a16:creationId xmlns:a16="http://schemas.microsoft.com/office/drawing/2014/main" id="{0712DC75-0ED6-4B2A-4C38-A95002E01178}"/>
                  </a:ext>
                </a:extLst>
              </p:cNvPr>
              <p:cNvGrpSpPr>
                <a:grpSpLocks/>
              </p:cNvGrpSpPr>
              <p:nvPr/>
            </p:nvGrpSpPr>
            <p:grpSpPr bwMode="auto">
              <a:xfrm>
                <a:off x="5674" y="24"/>
                <a:ext cx="86" cy="4296"/>
                <a:chOff x="5616" y="-48"/>
                <a:chExt cx="144" cy="4368"/>
              </a:xfrm>
            </p:grpSpPr>
            <p:sp>
              <p:nvSpPr>
                <p:cNvPr id="17" name="Rectangle 16">
                  <a:extLst>
                    <a:ext uri="{FF2B5EF4-FFF2-40B4-BE49-F238E27FC236}">
                      <a16:creationId xmlns:a16="http://schemas.microsoft.com/office/drawing/2014/main" id="{A5DB7F03-A553-7C8A-D598-3BE91D0E3E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 name="Rectangle 17">
                  <a:extLst>
                    <a:ext uri="{FF2B5EF4-FFF2-40B4-BE49-F238E27FC236}">
                      <a16:creationId xmlns:a16="http://schemas.microsoft.com/office/drawing/2014/main" id="{8E2BAA2E-4E99-BD52-45E5-0DA55CD36BC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5">
                <a:extLst>
                  <a:ext uri="{FF2B5EF4-FFF2-40B4-BE49-F238E27FC236}">
                    <a16:creationId xmlns:a16="http://schemas.microsoft.com/office/drawing/2014/main" id="{04FECF32-F774-3080-DD08-5B667D25743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DC3259E-047D-95FA-7D02-86CAD5D1965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 name="Rectangle 17">
                  <a:extLst>
                    <a:ext uri="{FF2B5EF4-FFF2-40B4-BE49-F238E27FC236}">
                      <a16:creationId xmlns:a16="http://schemas.microsoft.com/office/drawing/2014/main" id="{0DBD7C25-35E1-9224-F88E-BD55468856A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8">
                <a:extLst>
                  <a:ext uri="{FF2B5EF4-FFF2-40B4-BE49-F238E27FC236}">
                    <a16:creationId xmlns:a16="http://schemas.microsoft.com/office/drawing/2014/main" id="{B2D28FEB-64ED-890D-233E-DCA2FA52323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D11C930-9688-30CF-5790-B0A6C50319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 name="Rectangle 20">
                  <a:extLst>
                    <a:ext uri="{FF2B5EF4-FFF2-40B4-BE49-F238E27FC236}">
                      <a16:creationId xmlns:a16="http://schemas.microsoft.com/office/drawing/2014/main" id="{948A12FB-1AFB-C8FE-E893-74B1EEA3EFA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7" name="Rectangle 19458">
              <a:extLst>
                <a:ext uri="{FF2B5EF4-FFF2-40B4-BE49-F238E27FC236}">
                  <a16:creationId xmlns:a16="http://schemas.microsoft.com/office/drawing/2014/main" id="{05909ACC-EDAE-C483-524C-2C88B61D12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93CE00BF-4D27-071F-603B-2DEE407A5FFA}"/>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1" name="TextBox 20">
            <a:extLst>
              <a:ext uri="{FF2B5EF4-FFF2-40B4-BE49-F238E27FC236}">
                <a16:creationId xmlns:a16="http://schemas.microsoft.com/office/drawing/2014/main" id="{B899DF54-0CE1-EC50-A696-4415B18A240F}"/>
              </a:ext>
            </a:extLst>
          </p:cNvPr>
          <p:cNvSpPr txBox="1"/>
          <p:nvPr/>
        </p:nvSpPr>
        <p:spPr>
          <a:xfrm>
            <a:off x="2286000" y="6110411"/>
            <a:ext cx="5090689" cy="461665"/>
          </a:xfrm>
          <a:prstGeom prst="rect">
            <a:avLst/>
          </a:prstGeom>
          <a:noFill/>
        </p:spPr>
        <p:txBody>
          <a:bodyPr wrap="none" rtlCol="0">
            <a:spAutoFit/>
          </a:bodyPr>
          <a:lstStyle/>
          <a:p>
            <a:r>
              <a:rPr lang="en-US" dirty="0">
                <a:solidFill>
                  <a:srgbClr val="FF0000"/>
                </a:solidFill>
              </a:rPr>
              <a:t>PCB as a  Hot Thermodynamic System </a:t>
            </a:r>
            <a:endParaRPr lang="en-IN" dirty="0">
              <a:solidFill>
                <a:srgbClr val="FF0000"/>
              </a:solidFill>
            </a:endParaRPr>
          </a:p>
        </p:txBody>
      </p:sp>
      <p:pic>
        <p:nvPicPr>
          <p:cNvPr id="24" name="Picture 23">
            <a:extLst>
              <a:ext uri="{FF2B5EF4-FFF2-40B4-BE49-F238E27FC236}">
                <a16:creationId xmlns:a16="http://schemas.microsoft.com/office/drawing/2014/main" id="{3AA5FCEF-F4C7-FA97-FAF5-57A45F76390F}"/>
              </a:ext>
            </a:extLst>
          </p:cNvPr>
          <p:cNvPicPr>
            <a:picLocks noChangeAspect="1"/>
          </p:cNvPicPr>
          <p:nvPr/>
        </p:nvPicPr>
        <p:blipFill>
          <a:blip r:embed="rId5"/>
          <a:stretch>
            <a:fillRect/>
          </a:stretch>
        </p:blipFill>
        <p:spPr>
          <a:xfrm>
            <a:off x="1199679" y="1066800"/>
            <a:ext cx="6744641" cy="1924319"/>
          </a:xfrm>
          <a:prstGeom prst="rect">
            <a:avLst/>
          </a:prstGeom>
        </p:spPr>
      </p:pic>
      <p:sp>
        <p:nvSpPr>
          <p:cNvPr id="22" name="Oval 21">
            <a:extLst>
              <a:ext uri="{FF2B5EF4-FFF2-40B4-BE49-F238E27FC236}">
                <a16:creationId xmlns:a16="http://schemas.microsoft.com/office/drawing/2014/main" id="{3C29E624-443E-D248-B385-B0FE1B83DD9F}"/>
              </a:ext>
            </a:extLst>
          </p:cNvPr>
          <p:cNvSpPr/>
          <p:nvPr/>
        </p:nvSpPr>
        <p:spPr bwMode="auto">
          <a:xfrm>
            <a:off x="609600" y="2585776"/>
            <a:ext cx="7942440" cy="3372478"/>
          </a:xfrm>
          <a:prstGeom prst="ellipse">
            <a:avLst/>
          </a:prstGeom>
          <a:noFill/>
          <a:ln w="41275" cap="flat" cmpd="sng" algn="ctr">
            <a:solidFill>
              <a:srgbClr val="0070C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
        <p:nvSpPr>
          <p:cNvPr id="25" name="TextBox 24">
            <a:extLst>
              <a:ext uri="{FF2B5EF4-FFF2-40B4-BE49-F238E27FC236}">
                <a16:creationId xmlns:a16="http://schemas.microsoft.com/office/drawing/2014/main" id="{714B6CA6-4E18-DFC7-1A1B-5FCEBE3970C5}"/>
              </a:ext>
            </a:extLst>
          </p:cNvPr>
          <p:cNvSpPr txBox="1"/>
          <p:nvPr/>
        </p:nvSpPr>
        <p:spPr>
          <a:xfrm>
            <a:off x="669337" y="1066800"/>
            <a:ext cx="2518638" cy="461665"/>
          </a:xfrm>
          <a:prstGeom prst="rect">
            <a:avLst/>
          </a:prstGeom>
          <a:noFill/>
        </p:spPr>
        <p:txBody>
          <a:bodyPr wrap="none" rtlCol="0">
            <a:spAutoFit/>
          </a:bodyPr>
          <a:lstStyle/>
          <a:p>
            <a:r>
              <a:rPr lang="en-US" dirty="0">
                <a:solidFill>
                  <a:srgbClr val="0070C0"/>
                </a:solidFill>
              </a:rPr>
              <a:t>Cold Surroundings</a:t>
            </a:r>
            <a:endParaRPr lang="en-IN" dirty="0">
              <a:solidFill>
                <a:srgbClr val="0070C0"/>
              </a:solidFill>
            </a:endParaRPr>
          </a:p>
        </p:txBody>
      </p:sp>
    </p:spTree>
    <p:extLst>
      <p:ext uri="{BB962C8B-B14F-4D97-AF65-F5344CB8AC3E}">
        <p14:creationId xmlns:p14="http://schemas.microsoft.com/office/powerpoint/2010/main" val="4123262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750"/>
                                        <p:tgtEl>
                                          <p:spTgt spid="21"/>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75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750"/>
                                        <p:tgtEl>
                                          <p:spTgt spid="22"/>
                                        </p:tgtEl>
                                      </p:cBhvr>
                                    </p:animEffect>
                                    <p:anim calcmode="lin" valueType="num">
                                      <p:cBhvr>
                                        <p:cTn id="16" dur="750" fill="hold"/>
                                        <p:tgtEl>
                                          <p:spTgt spid="22"/>
                                        </p:tgtEl>
                                        <p:attrNameLst>
                                          <p:attrName>ppt_w</p:attrName>
                                        </p:attrNameLst>
                                      </p:cBhvr>
                                      <p:tavLst>
                                        <p:tav tm="0" fmla="#ppt_w*sin(2.5*pi*$)">
                                          <p:val>
                                            <p:fltVal val="0"/>
                                          </p:val>
                                        </p:tav>
                                        <p:tav tm="100000">
                                          <p:val>
                                            <p:fltVal val="1"/>
                                          </p:val>
                                        </p:tav>
                                      </p:tavLst>
                                    </p:anim>
                                    <p:anim calcmode="lin" valueType="num">
                                      <p:cBhvr>
                                        <p:cTn id="17" dur="75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5"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5225</TotalTime>
  <Words>1423</Words>
  <Application>Microsoft Office PowerPoint</Application>
  <PresentationFormat>On-screen Show (4:3)</PresentationFormat>
  <Paragraphs>113</Paragraphs>
  <Slides>26</Slides>
  <Notes>1</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8" baseType="lpstr">
      <vt:lpstr>STXingkai</vt:lpstr>
      <vt:lpstr>Arial</vt:lpstr>
      <vt:lpstr>Calibri</vt:lpstr>
      <vt:lpstr>Cambria Math</vt:lpstr>
      <vt:lpstr>CommercialScript BT</vt:lpstr>
      <vt:lpstr>Symbol</vt:lpstr>
      <vt:lpstr>Tempus Sans ITC</vt:lpstr>
      <vt:lpstr>Times New Roman</vt:lpstr>
      <vt:lpstr>Times-Italic</vt:lpstr>
      <vt:lpstr>Times-Roman</vt:lpstr>
      <vt:lpstr>Blank Presentation</vt:lpstr>
      <vt:lpstr>Equation</vt:lpstr>
      <vt:lpstr>Advanced  Method for Estimation fo EFFECTIVE THERMAL CONDUCTIVITY OF A PCB </vt:lpstr>
      <vt:lpstr>Fraction of Heat Transferred to/thru PCB</vt:lpstr>
      <vt:lpstr>Transformation of PCB </vt:lpstr>
      <vt:lpstr>Thermal Resistance Network</vt:lpstr>
      <vt:lpstr>Thermal Resistance Network</vt:lpstr>
      <vt:lpstr>Simplified thermal resistance network for the outer annulus layers</vt:lpstr>
      <vt:lpstr>Effective Thermal conductivity keff,i of Each Layer</vt:lpstr>
      <vt:lpstr>Temperature in ith layer as A Radial Fin</vt:lpstr>
      <vt:lpstr>Radial Conduction Equation for Each Plane</vt:lpstr>
      <vt:lpstr>In-plane Effective Thermal Conductivity</vt:lpstr>
      <vt:lpstr>Conduction Resistance of Each Outer Layer</vt:lpstr>
      <vt:lpstr>Combining the PCB layer thermal resistances</vt:lpstr>
      <vt:lpstr>Combining the PCB layer thermal resistances</vt:lpstr>
      <vt:lpstr>Iterative Calculation for hb</vt:lpstr>
      <vt:lpstr>Thermal resistance network for heat flow through the PCB to the ambient</vt:lpstr>
      <vt:lpstr>Thermal resistance network for heat flow through the PCB to the ambient</vt:lpstr>
      <vt:lpstr>Thermal resistance network for heat flow through the PCB to the ambient</vt:lpstr>
      <vt:lpstr>Fraction of Heat Transferred to/thru PCB</vt:lpstr>
      <vt:lpstr>PCB with Thermal Vias</vt:lpstr>
      <vt:lpstr>PCB with Thermal Vias</vt:lpstr>
      <vt:lpstr>PCB with Thermal Vias</vt:lpstr>
      <vt:lpstr>Case Study : Temperature Estimation  POINTS </vt:lpstr>
      <vt:lpstr>Case Study : Resistance Network</vt:lpstr>
      <vt:lpstr>PCB Thermal Management –Design of Thermal via</vt:lpstr>
      <vt:lpstr>PCB Thermal Management – Metal Coins</vt:lpstr>
      <vt:lpstr>Heat Transfer is an Action: Path Function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411</cp:revision>
  <cp:lastPrinted>2002-07-26T02:11:33Z</cp:lastPrinted>
  <dcterms:created xsi:type="dcterms:W3CDTF">2002-07-26T01:39:54Z</dcterms:created>
  <dcterms:modified xsi:type="dcterms:W3CDTF">2026-09-01T07:18:06Z</dcterms:modified>
</cp:coreProperties>
</file>