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1345" r:id="rId2"/>
    <p:sldId id="1551" r:id="rId3"/>
    <p:sldId id="1516" r:id="rId4"/>
    <p:sldId id="1375" r:id="rId5"/>
    <p:sldId id="1522" r:id="rId6"/>
    <p:sldId id="1488" r:id="rId7"/>
    <p:sldId id="1514" r:id="rId8"/>
    <p:sldId id="1513" r:id="rId9"/>
    <p:sldId id="1523" r:id="rId10"/>
    <p:sldId id="1524" r:id="rId11"/>
    <p:sldId id="1525" r:id="rId12"/>
    <p:sldId id="1526" r:id="rId13"/>
    <p:sldId id="1527" r:id="rId14"/>
    <p:sldId id="1528" r:id="rId15"/>
    <p:sldId id="1529" r:id="rId16"/>
    <p:sldId id="1515" r:id="rId17"/>
    <p:sldId id="1382" r:id="rId18"/>
    <p:sldId id="1383" r:id="rId19"/>
    <p:sldId id="1553" r:id="rId20"/>
    <p:sldId id="1530" r:id="rId21"/>
    <p:sldId id="1531" r:id="rId22"/>
    <p:sldId id="1540" r:id="rId23"/>
    <p:sldId id="1541" r:id="rId24"/>
    <p:sldId id="1542" r:id="rId25"/>
    <p:sldId id="1546" r:id="rId2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99"/>
    <a:srgbClr val="FF6600"/>
    <a:srgbClr val="99CCFF"/>
    <a:srgbClr val="777777"/>
    <a:srgbClr val="76863A"/>
    <a:srgbClr val="FF0066"/>
    <a:srgbClr val="FF9900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14" autoAdjust="0"/>
    <p:restoredTop sz="82482" autoAdjust="0"/>
  </p:normalViewPr>
  <p:slideViewPr>
    <p:cSldViewPr>
      <p:cViewPr varScale="1">
        <p:scale>
          <a:sx n="61" d="100"/>
          <a:sy n="61" d="100"/>
        </p:scale>
        <p:origin x="143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7" Type="http://schemas.openxmlformats.org/officeDocument/2006/relationships/image" Target="../media/image3.png"/><Relationship Id="rId12" Type="http://schemas.openxmlformats.org/officeDocument/2006/relationships/customXml" Target="../ink/ink4.xml"/><Relationship Id="rId25" Type="http://schemas.openxmlformats.org/officeDocument/2006/relationships/customXml" Target="../ink/ink9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24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image" Target="../media/image7.png"/><Relationship Id="rId19" Type="http://schemas.openxmlformats.org/officeDocument/2006/relationships/image" Target="../media/image4.png"/><Relationship Id="rId4" Type="http://schemas.openxmlformats.org/officeDocument/2006/relationships/image" Target="../media/image1.png"/><Relationship Id="rId14" Type="http://schemas.openxmlformats.org/officeDocument/2006/relationships/customXml" Target="../ink/ink5.xml"/><Relationship Id="rId22" Type="http://schemas.openxmlformats.org/officeDocument/2006/relationships/customXml" Target="../ink/ink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8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dirty="0"/>
              <a:t>EFFECTIVE THERMAL CONDUCTIVITY OF A PCB </a:t>
            </a:r>
            <a:endParaRPr lang="en-US" altLang="en-US" sz="2800" dirty="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12" y="5622480"/>
            <a:ext cx="9048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4000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Creation of Precision &amp; Smarter  Thermal Paths</a:t>
            </a:r>
            <a:endParaRPr lang="en-US" altLang="en-US" sz="4000" b="1" i="1" dirty="0">
              <a:solidFill>
                <a:srgbClr val="0070C0"/>
              </a:solidFill>
              <a:latin typeface="STXingkai" panose="02010800040101010101" pitchFamily="2" charset="-122"/>
              <a:ea typeface="STXingkai" panose="020108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9380" y="3110468"/>
            <a:ext cx="6400800" cy="113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60" y="1274561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380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38B71-E1A9-C1CC-EBAD-09C914256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6C8AC-9AA4-D483-5C7C-1E006E3E2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8" y="197074"/>
            <a:ext cx="7391400" cy="823913"/>
          </a:xfrm>
        </p:spPr>
        <p:txBody>
          <a:bodyPr/>
          <a:lstStyle/>
          <a:p>
            <a:r>
              <a:rPr lang="en-US" sz="2800" dirty="0"/>
              <a:t>The PCB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CE13EC88-C7E8-859D-D006-C0727F5B04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BAFE9BBB-3D3A-B27B-5159-C8C553FEF7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A8070A1E-AF9C-08A9-2E34-151AB5E5E5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023DAEE9-C070-993B-A264-BD69A6B9C5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2C21C2D8-7428-25AC-2AB1-B5ADE0E066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72127BBA-7FA9-1481-FA59-2D33593698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C3A113A7-F9A9-FD1B-A5B7-2088226495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08A3D8B5-66D9-B019-74BA-91D476648C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0202F356-9226-BDEF-DE61-08E2C1F560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AA4D0D88-88FF-43F1-116E-2B6B8964BF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3E53B20F-5889-1456-BC8A-C8C26BA3BA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459D40D1-C6C3-5820-50C1-D6FBD6E19E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8C69FD62-BFB2-5A94-4370-2F4986EC9A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162CA7BB-B299-2FF2-0919-62ACD17B91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91ADA2A-5000-BFF3-10FC-E5BFC95265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F8D967CC-33CD-CB7E-7B21-959D96FED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BB26F48-D15B-FC77-64BB-890BEF49607D}"/>
              </a:ext>
            </a:extLst>
          </p:cNvPr>
          <p:cNvSpPr/>
          <p:nvPr/>
        </p:nvSpPr>
        <p:spPr bwMode="auto">
          <a:xfrm>
            <a:off x="1295400" y="3692769"/>
            <a:ext cx="6327118" cy="29681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59E963-D5B2-88A4-F362-E785BC014A1E}"/>
              </a:ext>
            </a:extLst>
          </p:cNvPr>
          <p:cNvSpPr txBox="1"/>
          <p:nvPr/>
        </p:nvSpPr>
        <p:spPr>
          <a:xfrm>
            <a:off x="803421" y="5417412"/>
            <a:ext cx="78230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Printed Circuit Boards (PCBs) are the physical foundation of modern servers, but they are part of a larger ecosystem of innovations.</a:t>
            </a:r>
          </a:p>
        </p:txBody>
      </p:sp>
      <p:pic>
        <p:nvPicPr>
          <p:cNvPr id="24" name="Content Placeholder 23" descr="AI Server PCB: Types, Design Guidelines &amp; Key Features">
            <a:extLst>
              <a:ext uri="{FF2B5EF4-FFF2-40B4-BE49-F238E27FC236}">
                <a16:creationId xmlns:a16="http://schemas.microsoft.com/office/drawing/2014/main" id="{F34C684D-6027-C48C-9208-16240545EE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8145" y="1047540"/>
            <a:ext cx="8098330" cy="43488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344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68D9E-A7EA-8DF3-8981-14A40F7BB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00B60-45DF-A2FB-48D1-4A6F6C6AF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8" y="197074"/>
            <a:ext cx="7391400" cy="823913"/>
          </a:xfrm>
        </p:spPr>
        <p:txBody>
          <a:bodyPr/>
          <a:lstStyle/>
          <a:p>
            <a:r>
              <a:rPr lang="en-US" sz="2800" dirty="0"/>
              <a:t>Fraction of Heat Transferred to/thru PCB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5C6C7E5E-D2B6-5F18-375A-F6A992CAD0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E5A6D4C6-9B21-C78B-6B41-891B7B8A70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F3B78630-4B8E-13F3-DEC7-50280DA268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0346F9FF-6922-80D1-5E85-E6A553CA9E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9FE82528-671A-A6CA-7BC3-7EBE715384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E9ACF1DB-1820-63B8-075C-003AC8BF22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13C4012F-4484-5E84-1F5E-D60E0EAF6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149B7072-4619-526F-B8A0-BD2C5A318E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898592ED-9B7D-527F-D9A4-A4A6E72A66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7F2C0137-714D-29BC-EAF6-4F2987165C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540125C5-FBAD-FC2C-C133-859E1A14A3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1B36A083-DB2B-35ED-2DFA-1D47F618D3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79E281F2-1DD3-5D77-1B4A-6DA5D7CCD8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C63ED6BD-6CFF-9234-7C5E-117601C38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C55E471A-D95B-D1FD-37BB-C332CD886F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C63B2C52-ED9E-FF4E-C1EB-1D211780E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Content Placeholder 19" descr="How Thermal Vias Dissipate Heat in PCBs | Sierra Circuits">
            <a:extLst>
              <a:ext uri="{FF2B5EF4-FFF2-40B4-BE49-F238E27FC236}">
                <a16:creationId xmlns:a16="http://schemas.microsoft.com/office/drawing/2014/main" id="{8AEFE2F8-C05D-FFC7-856C-218F7E781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5400" y="1188813"/>
            <a:ext cx="6198221" cy="54721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2DB57F-0CE0-7B58-FB07-67C701DB36C1}"/>
              </a:ext>
            </a:extLst>
          </p:cNvPr>
          <p:cNvSpPr/>
          <p:nvPr/>
        </p:nvSpPr>
        <p:spPr bwMode="auto">
          <a:xfrm>
            <a:off x="1295400" y="3692769"/>
            <a:ext cx="6327118" cy="29681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25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F99AF-E75A-664D-1D3D-6A1270B8A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DF739-B8F8-0B2F-EC7F-0A5EFAC9A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Printed Circuit Board (PCB)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945D8B68-9D42-E287-2620-35BB6BA8B6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6BF60AE7-2D68-353D-2233-7918F42402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A171B25C-820A-BB90-83BF-1DDF842A0E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53DE2CD3-725D-43EC-C9FF-B71CE5AD76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DE62B99A-D1C8-62CC-543F-79CAD701FF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C18CFB36-8D29-EED7-8A22-CE01A62F6F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FBAFF631-C161-8806-9C4D-2712BE6BF5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FE12B3D3-460D-D17E-296C-24506ABEA9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837AAE3D-8324-18B0-2747-6A38779D45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783B875D-A191-6F5E-E2DD-F62981EF89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5F00924A-A562-74E1-9E92-C6D2439301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8DC77E4C-C680-F337-71BA-DC1F6FED6F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6D5886A4-85AB-FD30-F392-35E4996252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C56DA55-A9F9-8F43-C030-B26B6A418B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C1D771B-3C23-1A47-73F6-9B7B647FA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9F4436A5-9BFC-9C50-AC4B-C5B900308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2F460-DA4B-C831-3D27-569792F5C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439971"/>
            <a:ext cx="7772401" cy="4800600"/>
          </a:xfrm>
        </p:spPr>
        <p:txBody>
          <a:bodyPr/>
          <a:lstStyle/>
          <a:p>
            <a:r>
              <a:rPr lang="en-US" sz="2400" dirty="0"/>
              <a:t>The amount of heat that is dissipated through the printed circuit board (PCB) becomes an important fraction of the total heat dissipated by microelectronic devices.</a:t>
            </a:r>
          </a:p>
          <a:p>
            <a:r>
              <a:rPr lang="en-US" sz="2400" dirty="0"/>
              <a:t>This fraction is of more concern due to the increase in power density and the reduction in space available for heat sinking them. </a:t>
            </a:r>
          </a:p>
          <a:p>
            <a:r>
              <a:rPr lang="en-US" sz="2400" dirty="0"/>
              <a:t>The heat generated in these devices is transferred through their leads or cases to the PCB. </a:t>
            </a:r>
          </a:p>
          <a:p>
            <a:r>
              <a:rPr lang="en-US" sz="2400" dirty="0"/>
              <a:t>The thermal conductivity of the PCB, is strongly anisotropic due to the large difference between the thermal conductivities of copper and glass-epoxy. </a:t>
            </a:r>
          </a:p>
        </p:txBody>
      </p:sp>
    </p:spTree>
    <p:extLst>
      <p:ext uri="{BB962C8B-B14F-4D97-AF65-F5344CB8AC3E}">
        <p14:creationId xmlns:p14="http://schemas.microsoft.com/office/powerpoint/2010/main" val="371334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55B9F-1817-007B-8060-C2FB20F40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D7C7B-EDC7-1655-78AD-48D36142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US" sz="2800" dirty="0"/>
              <a:t>Effective Thermal Conductivity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0D7A3-0302-CD47-66C0-03A7AFE5A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166" y="1581089"/>
            <a:ext cx="7772400" cy="4681276"/>
          </a:xfrm>
        </p:spPr>
        <p:txBody>
          <a:bodyPr/>
          <a:lstStyle/>
          <a:p>
            <a:r>
              <a:rPr lang="en-US" sz="2400" dirty="0"/>
              <a:t>Detailed representation of the individual layers of PCBs in a thermal-fluid model of an electronic system makes the model too big, and the solution process too slow.</a:t>
            </a:r>
          </a:p>
          <a:p>
            <a:r>
              <a:rPr lang="en-US" sz="2400" dirty="0"/>
              <a:t>The placement of the various layers, source size and placement, and the convective boundary conditions have significant effects on the effective thermal conductivity of a PCB. </a:t>
            </a:r>
          </a:p>
          <a:p>
            <a:r>
              <a:rPr lang="en-US" sz="2400" dirty="0"/>
              <a:t>Effects of the component size on the lateral and normal effective thermal conductivities is to be studied. 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DF44DB33-6707-470D-B43F-DBEEE332EA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4F74F4B8-814C-19E7-0F41-FC3DBD5322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377387E9-A41F-E00C-12E3-694E5890D7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5D2C0DDE-F8EC-B0FF-691A-3F0E8414C9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5D460276-E27D-244B-7919-21CBB64F8B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BC684471-A946-BFAB-217F-A1DC51DD3F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A4C0E22-62E0-4C05-6A26-81E96AC9E4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14973F7-6F61-D8DA-8BC8-0E3C96CB68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D0B479E5-E4AE-9016-3EDB-617A105256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87C6BDA0-523E-120A-A6C1-B5CBACA3AD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6F32D5EE-F628-A794-BE59-55D5945D0B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8AA28A68-2F7D-55EF-2C82-3410D726FF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CD459522-19A2-B9BC-BF97-C10CF75730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9B462948-1071-8F60-BB19-6EA92F9881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7C1D0D6-8748-F789-6D17-582720C7BF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48841F8B-DE46-B0BD-70D5-640B94A64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423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415DF-15EB-B2CF-4289-C4BA560AA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BB1AB99-660E-F7D1-3040-9D433759F8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42887"/>
            <a:ext cx="6323013" cy="900113"/>
          </a:xfrm>
        </p:spPr>
        <p:txBody>
          <a:bodyPr/>
          <a:lstStyle/>
          <a:p>
            <a:r>
              <a:rPr lang="en-US" altLang="en-US" sz="2800" dirty="0"/>
              <a:t>Anisotropy of A PCB</a:t>
            </a: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C522ACBD-9347-4622-0FFB-06A962033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id="{C6A8F4EF-9360-2967-6DA0-949637749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695325"/>
            <a:ext cx="11112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>
            <a:extLst>
              <a:ext uri="{FF2B5EF4-FFF2-40B4-BE49-F238E27FC236}">
                <a16:creationId xmlns:a16="http://schemas.microsoft.com/office/drawing/2014/main" id="{E3EAD91C-9FD2-6363-B5B9-5789B423E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695325"/>
            <a:ext cx="11112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>
            <a:extLst>
              <a:ext uri="{FF2B5EF4-FFF2-40B4-BE49-F238E27FC236}">
                <a16:creationId xmlns:a16="http://schemas.microsoft.com/office/drawing/2014/main" id="{FE767642-46CD-9AA1-846B-6950A5574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>
            <a:extLst>
              <a:ext uri="{FF2B5EF4-FFF2-40B4-BE49-F238E27FC236}">
                <a16:creationId xmlns:a16="http://schemas.microsoft.com/office/drawing/2014/main" id="{83D2FED7-A1C5-3883-BC12-FCCE61117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>
            <a:extLst>
              <a:ext uri="{FF2B5EF4-FFF2-40B4-BE49-F238E27FC236}">
                <a16:creationId xmlns:a16="http://schemas.microsoft.com/office/drawing/2014/main" id="{400977E8-09AA-0B3D-1525-5F6B80C8E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>
            <a:extLst>
              <a:ext uri="{FF2B5EF4-FFF2-40B4-BE49-F238E27FC236}">
                <a16:creationId xmlns:a16="http://schemas.microsoft.com/office/drawing/2014/main" id="{D88DF304-12DE-A534-DB7F-1BAFC1BFB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>
            <a:extLst>
              <a:ext uri="{FF2B5EF4-FFF2-40B4-BE49-F238E27FC236}">
                <a16:creationId xmlns:a16="http://schemas.microsoft.com/office/drawing/2014/main" id="{A4AA3DA9-DC4D-0657-B8AF-D758A8799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695325"/>
            <a:ext cx="11112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51989284-14F9-3C3D-8014-1E0EA42FD02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45E65E29-F95F-9798-5AFE-58D0EAE856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77336FFB-4E44-E098-6083-F947E92A99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88814F2B-6B12-D7CD-97E5-F005554DE2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DA1CEC4-EF67-5377-3335-5BBFE5BAE3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4DBF2111-32DA-B6F4-9D1B-439DB62FA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CD59FB3-7BE0-785F-B6BB-1192FC5B80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66B87AE-7C99-E264-DA39-525D2C6906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153349BA-DF09-4806-7517-AAB83B9988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3E118B96-845F-B7D1-41D6-E594D74FD4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47737441-6C55-9C9A-3FE6-79A6948751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7F094469-76B2-6690-7422-521F074806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7945E3DA-96A4-ECC9-E740-7523822A7D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F173D77D-10A5-3DCF-B7E9-D7D61F5D55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D62E459F-FD7F-A899-DC53-F93C186BD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4C333E65-EE24-22D4-051E-66D5974E2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41778A3-D9B0-0DA0-E0FE-287E44B69CEA}"/>
              </a:ext>
            </a:extLst>
          </p:cNvPr>
          <p:cNvSpPr/>
          <p:nvPr/>
        </p:nvSpPr>
        <p:spPr bwMode="auto">
          <a:xfrm>
            <a:off x="4724400" y="1676400"/>
            <a:ext cx="2965499" cy="24777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95CB3BA7-5698-E0C3-D011-7E4913BE32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32062" y="1371600"/>
            <a:ext cx="6856111" cy="2864382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2CF1932-A0CF-6632-6163-86CC393FD4F4}"/>
              </a:ext>
            </a:extLst>
          </p:cNvPr>
          <p:cNvSpPr txBox="1"/>
          <p:nvPr/>
        </p:nvSpPr>
        <p:spPr>
          <a:xfrm>
            <a:off x="640027" y="3047396"/>
            <a:ext cx="2532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plane or </a:t>
            </a:r>
          </a:p>
          <a:p>
            <a:pPr algn="ctr"/>
            <a:r>
              <a:rPr lang="en-US" dirty="0"/>
              <a:t>Lateral Direction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3144E1-09E0-F001-C6EF-3BC04D03AB45}"/>
              </a:ext>
            </a:extLst>
          </p:cNvPr>
          <p:cNvSpPr txBox="1"/>
          <p:nvPr/>
        </p:nvSpPr>
        <p:spPr>
          <a:xfrm>
            <a:off x="4674367" y="3212365"/>
            <a:ext cx="3555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Through plane or Perpendicular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3BE86307-907B-70AE-2C44-AE13F2644124}"/>
                  </a:ext>
                </a:extLst>
              </p:cNvPr>
              <p:cNvSpPr txBox="1"/>
              <p:nvPr/>
            </p:nvSpPr>
            <p:spPr bwMode="auto">
              <a:xfrm>
                <a:off x="2193925" y="5364163"/>
                <a:ext cx="3995738" cy="11890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3BE86307-907B-70AE-2C44-AE13F2644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93925" y="5364163"/>
                <a:ext cx="3995738" cy="11890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6">
            <a:extLst>
              <a:ext uri="{FF2B5EF4-FFF2-40B4-BE49-F238E27FC236}">
                <a16:creationId xmlns:a16="http://schemas.microsoft.com/office/drawing/2014/main" id="{A30A5687-B4B2-5E55-0D07-B68129551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889" y="4755096"/>
            <a:ext cx="50385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>
                <a:latin typeface="+mj-lt"/>
              </a:rPr>
              <a:t>The Fourier Conduction Equation</a:t>
            </a:r>
          </a:p>
        </p:txBody>
      </p:sp>
    </p:spTree>
    <p:extLst>
      <p:ext uri="{BB962C8B-B14F-4D97-AF65-F5344CB8AC3E}">
        <p14:creationId xmlns:p14="http://schemas.microsoft.com/office/powerpoint/2010/main" val="409782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0424D-27E8-3E2A-445B-E7CAEDEA0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C8F5DE3-991A-FD48-1434-D6CC23FFD3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42887"/>
            <a:ext cx="6323013" cy="900113"/>
          </a:xfrm>
        </p:spPr>
        <p:txBody>
          <a:bodyPr/>
          <a:lstStyle/>
          <a:p>
            <a:r>
              <a:rPr lang="en-US" altLang="en-US" sz="2800" dirty="0"/>
              <a:t>Homogeneous Model for A PCB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475DFDB-C1DC-A1B8-8F2E-A3E95DA9D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105400"/>
            <a:ext cx="7772400" cy="160136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>
                <a:solidFill>
                  <a:srgbClr val="000000"/>
                </a:solidFill>
              </a:rPr>
              <a:t>Effective PCB Thermal Conductivity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400" dirty="0">
                <a:solidFill>
                  <a:srgbClr val="000000"/>
                </a:solidFill>
              </a:rPr>
              <a:t>Volumetric averaged Lateral Conductivity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400" dirty="0">
                <a:solidFill>
                  <a:srgbClr val="000000"/>
                </a:solidFill>
              </a:rPr>
              <a:t>Volumetric averaged Perpendicular Conductivity </a:t>
            </a: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5364380F-36CC-6DF9-7C3C-B98FE1D36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id="{78366C8D-5531-ABD6-FAC4-21F46B5EC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695325"/>
            <a:ext cx="11112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>
            <a:extLst>
              <a:ext uri="{FF2B5EF4-FFF2-40B4-BE49-F238E27FC236}">
                <a16:creationId xmlns:a16="http://schemas.microsoft.com/office/drawing/2014/main" id="{21A4FFF9-0778-20DE-2B61-24C31485E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695325"/>
            <a:ext cx="11112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>
            <a:extLst>
              <a:ext uri="{FF2B5EF4-FFF2-40B4-BE49-F238E27FC236}">
                <a16:creationId xmlns:a16="http://schemas.microsoft.com/office/drawing/2014/main" id="{5E464A5C-17C2-3C86-5634-8671EDBF4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>
            <a:extLst>
              <a:ext uri="{FF2B5EF4-FFF2-40B4-BE49-F238E27FC236}">
                <a16:creationId xmlns:a16="http://schemas.microsoft.com/office/drawing/2014/main" id="{790B3585-4490-E272-E8EE-17A745BDB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>
            <a:extLst>
              <a:ext uri="{FF2B5EF4-FFF2-40B4-BE49-F238E27FC236}">
                <a16:creationId xmlns:a16="http://schemas.microsoft.com/office/drawing/2014/main" id="{6D2233FA-4A63-C414-14B1-8D2AF90ED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>
            <a:extLst>
              <a:ext uri="{FF2B5EF4-FFF2-40B4-BE49-F238E27FC236}">
                <a16:creationId xmlns:a16="http://schemas.microsoft.com/office/drawing/2014/main" id="{CBB3C5FE-D750-48DB-0A2E-6BB5BAC71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695325"/>
            <a:ext cx="11113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>
            <a:extLst>
              <a:ext uri="{FF2B5EF4-FFF2-40B4-BE49-F238E27FC236}">
                <a16:creationId xmlns:a16="http://schemas.microsoft.com/office/drawing/2014/main" id="{B8F4D736-71A0-8BA2-5DCC-784ECFC7C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695325"/>
            <a:ext cx="11112" cy="1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3C68BAEE-0AEF-4AD3-7634-C68709904D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1C785F9-1370-1D2F-A025-FEF42ECE0A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46F728C0-3E26-C5FC-EE42-16B861D902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53E2A07A-C0E2-4528-3FCC-7D3E8B50BF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5F9FFFE-FA41-5023-2F39-3DE740E65D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C8046754-A8A6-D267-E557-BF18342C88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F3F06FF-3C93-6BF2-005C-95277C6DE5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BED4469-44E1-F51D-5401-68905653A1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ED9312D-332F-EE9D-5B25-C05601BB64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9FD27EC5-A08B-730B-99FE-412B7FAFB0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B38982D2-C73D-E846-8EDA-CECBC320FE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AB15800-4FD4-CC38-6B23-55738C3BEA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12302218-2A72-097E-45F2-C8906E7DE6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62EE5BD5-E720-8484-6C17-D681D4059B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EEF051EE-C1DD-F22D-9540-2D02B302DF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E1DF1F22-0F44-ED4F-2D69-903F15FCB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F4D6BFAF-11F5-52CF-BBA9-39FDDCD5ED05}"/>
                  </a:ext>
                </a:extLst>
              </p:cNvPr>
              <p:cNvSpPr txBox="1"/>
              <p:nvPr/>
            </p:nvSpPr>
            <p:spPr bwMode="auto">
              <a:xfrm>
                <a:off x="762000" y="4175125"/>
                <a:ext cx="7315200" cy="1006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𝑙𝑎𝑡𝑒𝑟𝑎𝑙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𝑝𝑒𝑟𝑝𝑒𝑛𝑑𝑖𝑐𝑢𝑙𝑎𝑟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F4D6BFAF-11F5-52CF-BBA9-39FDDCD5E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4175125"/>
                <a:ext cx="7315200" cy="1006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>
            <a:extLst>
              <a:ext uri="{FF2B5EF4-FFF2-40B4-BE49-F238E27FC236}">
                <a16:creationId xmlns:a16="http://schemas.microsoft.com/office/drawing/2014/main" id="{71414AE0-ADD1-8328-FED4-E74E3C642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874" y="1271954"/>
            <a:ext cx="5514750" cy="282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90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BBEF5-8099-6DA0-7E41-E4A459CF2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9BB29-7FEC-E8D8-4883-BF9FB700D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US" sz="2800" dirty="0"/>
              <a:t>The Daunting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176B7-C5CA-559C-FD8B-0CF89E1CB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567124"/>
            <a:ext cx="8626475" cy="4681276"/>
          </a:xfrm>
        </p:spPr>
        <p:txBody>
          <a:bodyPr/>
          <a:lstStyle/>
          <a:p>
            <a:r>
              <a:rPr lang="en-US" sz="2400" dirty="0"/>
              <a:t>A common feature of the thermal analysis of electronic equipment is the complexity of the heat flow paths in the hardware. </a:t>
            </a:r>
          </a:p>
          <a:p>
            <a:r>
              <a:rPr lang="en-US" sz="2400" dirty="0"/>
              <a:t>Nowhere is this more evident than the printed circuit board.</a:t>
            </a:r>
          </a:p>
          <a:p>
            <a:r>
              <a:rPr lang="en-US" sz="2400" dirty="0"/>
              <a:t>The multiple layers of complex trace patterns present a daunting thermal modeling task.</a:t>
            </a:r>
          </a:p>
          <a:p>
            <a:r>
              <a:rPr lang="en-US" sz="2400" dirty="0"/>
              <a:t>Clearly, computing temperatures for a PCB model that resolves the details of the trace patterns stretches the capabilities of some PCB’s.</a:t>
            </a:r>
          </a:p>
          <a:p>
            <a:r>
              <a:rPr lang="en-US" sz="2400" dirty="0">
                <a:solidFill>
                  <a:srgbClr val="222222"/>
                </a:solidFill>
              </a:rPr>
              <a:t>T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he traces are important heat transfer paths and cannot be ignored in the thermal design.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9CC96022-3136-9E26-C50F-4DECDBC5618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A3A239E-E2D6-8E6D-494B-6C3A8C370A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7BD8F44F-619C-0DB8-BCFC-3BA22FFF17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F7CA680B-5C76-2EFA-04AF-136ECCD690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4FED7F44-52DE-6531-6269-B04C4EFCD8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72B43CA1-D3D8-0F5B-681A-FCCD690B3F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D9C0DFB-B493-56DE-61C4-4486099496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A774EFC-C6B5-8C55-CEAE-53D5211B1A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C59DEC69-EC2A-2AE6-833A-E442ADCB4A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54E9EC1B-8148-0026-FD8B-CF8ECE2C08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CBA41A2F-B0F0-0F4C-E1B5-F0C90A1523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9940B749-B2C6-8CED-D116-B1FD18530C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7A3A92A3-A9C2-A71A-2DC9-51AE1B3DCA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65B9A01C-FC0B-EF6A-768A-6047A30898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AD8D7D1-3555-8DAE-0C8F-5A293CAB50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EB33CD9E-5927-23FF-2F74-BDAF32275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385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984F1-4B1E-7F30-0F87-761F96228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BEF53-1D63-A725-337E-A59C36748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US" sz="2800" dirty="0"/>
              <a:t>Modelling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C1CCB-2CBA-3194-455E-34F74FBE2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43000"/>
            <a:ext cx="8702675" cy="4031155"/>
          </a:xfrm>
        </p:spPr>
        <p:txBody>
          <a:bodyPr/>
          <a:lstStyle/>
          <a:p>
            <a:r>
              <a:rPr lang="en-US" sz="2400" dirty="0"/>
              <a:t>PCBs are usually modeled as single objects with parallel (in the plane of the board) and normal (perpendicular to the board) effective thermal conductivities. </a:t>
            </a:r>
          </a:p>
          <a:p>
            <a:r>
              <a:rPr lang="en-US" sz="2400" dirty="0"/>
              <a:t>The effective parallel (lateral) and normal (perpendicular) thermal conductivities, </a:t>
            </a:r>
            <a:r>
              <a:rPr lang="en-US" sz="2400" i="1" dirty="0" err="1"/>
              <a:t>k</a:t>
            </a:r>
            <a:r>
              <a:rPr lang="en-US" sz="2400" i="1" baseline="-25000" dirty="0" err="1"/>
              <a:t>p,e</a:t>
            </a:r>
            <a:r>
              <a:rPr lang="en-US" sz="2400" i="1" dirty="0"/>
              <a:t> </a:t>
            </a:r>
            <a:r>
              <a:rPr lang="en-US" sz="2400" dirty="0"/>
              <a:t>and </a:t>
            </a:r>
            <a:r>
              <a:rPr lang="en-US" sz="2400" i="1" dirty="0" err="1"/>
              <a:t>k</a:t>
            </a:r>
            <a:r>
              <a:rPr lang="en-US" sz="2400" i="1" baseline="-25000" dirty="0" err="1"/>
              <a:t>n,e</a:t>
            </a:r>
            <a:r>
              <a:rPr lang="en-US" sz="2400" dirty="0"/>
              <a:t>, are typically calculated assuming one-dimensional heat conduction through a composite layer. </a:t>
            </a:r>
          </a:p>
          <a:p>
            <a:r>
              <a:rPr lang="en-US" sz="2400" dirty="0"/>
              <a:t>The thermal contact resistance between the copper and glass-epoxy layers is neglected. </a:t>
            </a:r>
          </a:p>
          <a:p>
            <a:r>
              <a:rPr lang="en-US" sz="2400" dirty="0"/>
              <a:t>For a PCB with </a:t>
            </a:r>
            <a:r>
              <a:rPr lang="en-US" sz="2400" i="1" dirty="0"/>
              <a:t>N</a:t>
            </a:r>
            <a:r>
              <a:rPr lang="en-US" sz="2400" i="1" baseline="-25000" dirty="0"/>
              <a:t>c</a:t>
            </a:r>
            <a:r>
              <a:rPr lang="en-US" sz="2400" dirty="0"/>
              <a:t> number of copper layers and </a:t>
            </a:r>
            <a:r>
              <a:rPr lang="en-US" sz="2400" i="1" dirty="0"/>
              <a:t>N</a:t>
            </a:r>
            <a:r>
              <a:rPr lang="en-US" sz="2400" i="1" baseline="-25000" dirty="0"/>
              <a:t>g</a:t>
            </a:r>
            <a:r>
              <a:rPr lang="en-US" sz="2400" dirty="0"/>
              <a:t> number of glass-epoxy layers 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201B1FC0-6915-2EF1-2C1D-731F611A703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9207071B-734B-65E0-EF75-E34C5DC91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B6721436-ED42-6A2D-91F5-E87B564D93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03979AE3-E6FA-F86B-0139-C41CE50625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90AE1054-E473-D483-68DA-5322610C46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DAB1271D-172E-68BA-2DB5-7E0DF28286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2BAF5AE-10D7-05FD-87A4-397172CCB4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B796B0C-D94B-DDC0-0A71-585929971B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89819DAD-B234-9AF9-42A9-106EF1617F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5E576E1C-FF0E-9F6C-8FDB-8734186949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1F0011B0-2A92-7113-A81A-583CE20FE1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1EA0CC0-40E1-E5CE-6CB9-02572CFC14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0826206E-AAFF-6680-20F6-3B07A1D788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9002DCA0-5D71-1E7E-6E93-33539DEF77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CB3676D0-5475-2F50-C6EE-0E173875BB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52BAB412-2098-4415-8B38-11BA77F3E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A82FEDE-22D7-5F28-2E66-60EC35DE8E0A}"/>
                  </a:ext>
                </a:extLst>
              </p:cNvPr>
              <p:cNvSpPr txBox="1"/>
              <p:nvPr/>
            </p:nvSpPr>
            <p:spPr>
              <a:xfrm>
                <a:off x="1447800" y="5198475"/>
                <a:ext cx="5181600" cy="1271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𝑃𝐶𝐵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A82FEDE-22D7-5F28-2E66-60EC35DE8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198475"/>
                <a:ext cx="5181600" cy="12714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42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BF325-6680-2E51-7DF6-6EB5A0AF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31575-E463-2604-66D6-D0160D46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US" sz="2800" dirty="0"/>
              <a:t>Modelling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3DBA3AA6-77C2-72CA-9C2A-0D92236856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09E1931C-FD65-3839-10EF-FBC1DCC1E5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836C9EBE-8239-ED78-7C6B-711E6857E4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C4A1346D-4F7F-AA2D-083E-6D3F3FDD69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C8BAE26A-6F67-FD1F-CE46-91CD614F06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BCFBC8BF-FE54-F113-035A-2FF521099F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342520D7-DF71-8878-BF79-EF81F9FA30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E3A20B8-8A3D-CE5E-D2F2-6B69AFE708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C6B4343-62FD-FA94-F2ED-A7144837D4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C7A1BA7A-8A0B-AFE8-3EDC-0E4192D000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43417695-B008-C47A-7113-EBBC8BBC91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61A9A4AF-F36F-E242-B0CF-B69DFA1FC4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8219878A-3BBA-6E8D-8F64-CA608A7EF3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5E819FD1-BB2F-70C9-BD2F-04E7835BDA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A42D2607-16F2-5368-81B2-5408A422A5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EB35E28C-DE5E-A569-EA03-C18BE03E0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AA2A934-C396-7777-CA6E-070CA3B54721}"/>
                  </a:ext>
                </a:extLst>
              </p:cNvPr>
              <p:cNvSpPr txBox="1"/>
              <p:nvPr/>
            </p:nvSpPr>
            <p:spPr>
              <a:xfrm>
                <a:off x="1920875" y="1218226"/>
                <a:ext cx="5181600" cy="1271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𝑃𝐶𝐵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AA2A934-C396-7777-CA6E-070CA3B54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0875" y="1218226"/>
                <a:ext cx="5181600" cy="12714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5BC2FF5-8455-BBAD-2066-38D078A84D1F}"/>
                  </a:ext>
                </a:extLst>
              </p:cNvPr>
              <p:cNvSpPr txBox="1"/>
              <p:nvPr/>
            </p:nvSpPr>
            <p:spPr>
              <a:xfrm>
                <a:off x="1915620" y="2655584"/>
                <a:ext cx="5181600" cy="11508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𝑃𝐶𝐵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sup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nary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sup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nary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5BC2FF5-8455-BBAD-2066-38D078A84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620" y="2655584"/>
                <a:ext cx="5181600" cy="11508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D4C9B5AF-AF72-B91B-71D0-B655FB9D9AD9}"/>
              </a:ext>
            </a:extLst>
          </p:cNvPr>
          <p:cNvSpPr txBox="1"/>
          <p:nvPr/>
        </p:nvSpPr>
        <p:spPr>
          <a:xfrm>
            <a:off x="533400" y="4145430"/>
            <a:ext cx="828992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where </a:t>
            </a:r>
            <a:r>
              <a:rPr lang="en-US" i="1" dirty="0"/>
              <a:t>t</a:t>
            </a:r>
            <a:r>
              <a:rPr lang="en-US" dirty="0"/>
              <a:t> is the total thickness of PCB, </a:t>
            </a:r>
            <a:r>
              <a:rPr lang="en-US" i="1" dirty="0" err="1"/>
              <a:t>t</a:t>
            </a:r>
            <a:r>
              <a:rPr lang="en-US" i="1" baseline="-25000" dirty="0" err="1"/>
              <a:t>c,i</a:t>
            </a:r>
            <a:r>
              <a:rPr lang="en-US" dirty="0"/>
              <a:t> and </a:t>
            </a:r>
            <a:r>
              <a:rPr lang="en-US" i="1" dirty="0" err="1"/>
              <a:t>t</a:t>
            </a:r>
            <a:r>
              <a:rPr lang="en-US" i="1" baseline="-25000" dirty="0" err="1"/>
              <a:t>g,i</a:t>
            </a:r>
            <a:r>
              <a:rPr lang="en-US" dirty="0"/>
              <a:t> are the thicknesses of the </a:t>
            </a:r>
            <a:r>
              <a:rPr lang="en-US" dirty="0" err="1"/>
              <a:t>ith</a:t>
            </a:r>
            <a:r>
              <a:rPr lang="en-US" dirty="0"/>
              <a:t> copper and glass-epoxy layers, </a:t>
            </a:r>
          </a:p>
          <a:p>
            <a:r>
              <a:rPr lang="en-US" i="1" dirty="0"/>
              <a:t>k</a:t>
            </a:r>
            <a:r>
              <a:rPr lang="en-US" i="1" baseline="-25000" dirty="0"/>
              <a:t>c</a:t>
            </a:r>
            <a:r>
              <a:rPr lang="en-US" dirty="0"/>
              <a:t> and </a:t>
            </a:r>
            <a:r>
              <a:rPr lang="en-US" i="1" dirty="0"/>
              <a:t>k</a:t>
            </a:r>
            <a:r>
              <a:rPr lang="en-US" i="1" baseline="-25000" dirty="0"/>
              <a:t>g</a:t>
            </a:r>
            <a:r>
              <a:rPr lang="en-US" dirty="0"/>
              <a:t> are thermal conductivities of copper and glass epoxy. </a:t>
            </a:r>
          </a:p>
          <a:p>
            <a:endParaRPr lang="en-US" dirty="0"/>
          </a:p>
          <a:p>
            <a:r>
              <a:rPr lang="en-US" dirty="0"/>
              <a:t>This model here is called the “one-dimensional effective thermal conductivity” model (1DM). </a:t>
            </a:r>
          </a:p>
        </p:txBody>
      </p:sp>
    </p:spTree>
    <p:extLst>
      <p:ext uri="{BB962C8B-B14F-4D97-AF65-F5344CB8AC3E}">
        <p14:creationId xmlns:p14="http://schemas.microsoft.com/office/powerpoint/2010/main" val="351184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18180-55A2-B66A-2A80-DFA902D7D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7F0E5-1545-D589-8814-3EED752F2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0657"/>
            <a:ext cx="7772400" cy="674085"/>
          </a:xfrm>
        </p:spPr>
        <p:txBody>
          <a:bodyPr/>
          <a:lstStyle/>
          <a:p>
            <a:r>
              <a:rPr lang="en-US" sz="2800" dirty="0"/>
              <a:t>Case Study: Six Layer PCB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A701-F2B6-FF59-05D3-5B5932B84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33" y="1127234"/>
            <a:ext cx="8652641" cy="1158766"/>
          </a:xfrm>
        </p:spPr>
        <p:txBody>
          <a:bodyPr/>
          <a:lstStyle/>
          <a:p>
            <a:r>
              <a:rPr lang="en-US" sz="2400" dirty="0"/>
              <a:t>Consider a 50 mm x 50 mm x 1.6 mm PCB with two (35 </a:t>
            </a:r>
            <a:r>
              <a:rPr lang="en-US" sz="2400" dirty="0" err="1"/>
              <a:t>μm</a:t>
            </a:r>
            <a:r>
              <a:rPr lang="en-US" sz="2400" dirty="0"/>
              <a:t> thick) internal copper layers and a copper layer on the solder (bottom) side (17 </a:t>
            </a:r>
            <a:r>
              <a:rPr lang="en-US" sz="2400" dirty="0" err="1"/>
              <a:t>μm</a:t>
            </a:r>
            <a:r>
              <a:rPr lang="en-US" sz="2400" dirty="0"/>
              <a:t> thick) as shown 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14DE9F96-3448-B8BF-DB27-CEF421DF594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8A2C5363-1DD9-1F16-1233-B57FFBFE1F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2650CBC8-40FB-0F31-8370-FE8B4DECF6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56E54E33-C9E3-1AC5-4B37-25C24D59CB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69960359-4B6B-13C2-5A38-FAF06BD16C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202A65A6-7198-CF7C-87A7-CA8622E40A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847F577-7604-4997-C918-0EB27AE87E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D83C94E-7B0A-DB40-6A40-6457E6C194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189270FA-56F5-9CBD-4AB8-78F5A4283C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E621CDD4-CFA2-4241-DE48-04406F5BA9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4F0E6A08-C065-EAA3-9370-E14B26CD0B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5438853C-86BB-B80E-204B-DBECFD4C8D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92C720C2-7233-CFE4-D872-54A96A4265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08A117D8-0560-9A96-9132-3B0CA1B1E2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2C67F411-109F-C726-76C3-AF0B873342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F3F97D07-CBFC-6712-6BD5-66EAE3560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ACDE1FE-A48E-3B30-1346-D8995F00C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34" y="2425700"/>
            <a:ext cx="3521842" cy="2305384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E773E57-1A59-136E-2A0B-0A6FE742F5B5}"/>
              </a:ext>
            </a:extLst>
          </p:cNvPr>
          <p:cNvSpPr txBox="1">
            <a:spLocks/>
          </p:cNvSpPr>
          <p:nvPr/>
        </p:nvSpPr>
        <p:spPr bwMode="auto">
          <a:xfrm>
            <a:off x="388937" y="5650025"/>
            <a:ext cx="8534400" cy="73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The top layer of this PCB, on which the components are mounted, is a glass epoxy layer. </a:t>
            </a:r>
            <a:endParaRPr lang="en-US" sz="2400" kern="0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5C3B836-92C6-4D8E-A6A6-6A24CE187A03}"/>
              </a:ext>
            </a:extLst>
          </p:cNvPr>
          <p:cNvSpPr txBox="1">
            <a:spLocks/>
          </p:cNvSpPr>
          <p:nvPr/>
        </p:nvSpPr>
        <p:spPr bwMode="auto">
          <a:xfrm>
            <a:off x="3637566" y="2276747"/>
            <a:ext cx="5354034" cy="315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The internal copper layers are positioned uniformly in the PCB thickness. </a:t>
            </a:r>
          </a:p>
          <a:p>
            <a:r>
              <a:rPr lang="en-US" sz="2400" dirty="0"/>
              <a:t>The top and sides of this PCB are insulated and the convection heat transfer coefficient and air temperature on the bottom side are 10 W/</a:t>
            </a:r>
            <a:r>
              <a:rPr lang="en-US" sz="2400" dirty="0" err="1"/>
              <a:t>mC</a:t>
            </a:r>
            <a:r>
              <a:rPr lang="en-US" sz="2400" dirty="0"/>
              <a:t> and 200C.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61866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3362-CC1C-F9B0-F3AC-50EA09CE4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8731D-23DE-B2B5-8AD2-263F9ACF4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0657"/>
            <a:ext cx="7772400" cy="674085"/>
          </a:xfrm>
        </p:spPr>
        <p:txBody>
          <a:bodyPr/>
          <a:lstStyle/>
          <a:p>
            <a:r>
              <a:rPr lang="en-US" sz="2800" dirty="0"/>
              <a:t>Case Study: Two Layer PCB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0CE642EA-C47E-62F6-2E98-A55292FC25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F6F8DDE0-FA21-0996-9570-D1C22E72D0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741473E8-4E7A-5A81-D05C-64C5574ED8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A550B6FB-014B-6812-F288-2F2A851669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BD986655-03BB-0CCE-16A0-740856E3D9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4B5B9EC7-BC64-D8DE-F49B-A89C2F7B15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6B89B42-88B1-79D4-6E9B-A7793688FB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D4216DD-E3A8-FB88-5A43-AA0E2F587C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EF035957-A672-E5F1-A121-552AB93F76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B0332F8-8A85-5815-FB12-CBE0A9A12B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21F245A1-F1FE-0B86-C9B7-656F25B83A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848B787B-54FB-B189-3C08-EB00DDC56E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1E0813D6-2ED1-87BD-A01A-B1A9BBE31E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DAAE5050-FB3B-3E85-C905-DB117DC1DE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C7EFE384-BA72-B560-2522-50D4E395B5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E25FCC3D-155E-6620-69D7-F7DF93729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85C324E-57A5-14DD-2D46-454890A4EF1A}"/>
              </a:ext>
            </a:extLst>
          </p:cNvPr>
          <p:cNvSpPr txBox="1">
            <a:spLocks/>
          </p:cNvSpPr>
          <p:nvPr/>
        </p:nvSpPr>
        <p:spPr bwMode="auto">
          <a:xfrm>
            <a:off x="273159" y="1177582"/>
            <a:ext cx="8534400" cy="2403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As the thermal conductivity of glass-epoxy is very low, this layer creates a large conduction thermal resistance against the heat flow into and through the PCB. </a:t>
            </a:r>
          </a:p>
          <a:p>
            <a:r>
              <a:rPr lang="en-US" sz="2400" dirty="0"/>
              <a:t>Place a centrally located 5 mm x 5 mm heat source (2</a:t>
            </a:r>
            <a:r>
              <a:rPr lang="en-US" sz="2400" i="1" dirty="0"/>
              <a:t>W</a:t>
            </a:r>
            <a:r>
              <a:rPr lang="en-US" sz="2400" dirty="0"/>
              <a:t>) on this PCB. </a:t>
            </a:r>
          </a:p>
          <a:p>
            <a:r>
              <a:rPr lang="en-US" sz="2400" dirty="0"/>
              <a:t>The computed temperature contours in this PCB are:</a:t>
            </a:r>
            <a:endParaRPr lang="en-US" sz="2400" kern="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F83E5E2-150A-0543-49DE-9566D931C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958" y="3541228"/>
            <a:ext cx="6017261" cy="17652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413F219-A817-BF54-27B1-4E1137B08CCC}"/>
              </a:ext>
            </a:extLst>
          </p:cNvPr>
          <p:cNvSpPr txBox="1"/>
          <p:nvPr/>
        </p:nvSpPr>
        <p:spPr>
          <a:xfrm>
            <a:off x="1905000" y="511022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 copper layer on top surface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600D4165-53FC-7402-6EE7-034A7C7C94B0}"/>
              </a:ext>
            </a:extLst>
          </p:cNvPr>
          <p:cNvSpPr txBox="1">
            <a:spLocks/>
          </p:cNvSpPr>
          <p:nvPr/>
        </p:nvSpPr>
        <p:spPr bwMode="auto">
          <a:xfrm>
            <a:off x="388937" y="5648086"/>
            <a:ext cx="8534400" cy="91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A large temperature gradient is seen near the heat source as a result of high conduction resistance.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197747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65619-96C4-2C6C-6002-5BF1C9BF9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F2F1D-A83E-7EF1-EBF0-D497B598D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0657"/>
            <a:ext cx="7772400" cy="674085"/>
          </a:xfrm>
        </p:spPr>
        <p:txBody>
          <a:bodyPr/>
          <a:lstStyle/>
          <a:p>
            <a:r>
              <a:rPr lang="en-US" sz="2800" dirty="0"/>
              <a:t>Case Study: Two Layer PCB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3C0A1640-5987-5A56-9856-828236CCFB2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DF5FB4D6-4B9E-DA2C-7835-33CFEFC854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6767AEC7-2642-ED7B-B2E6-E75995D9A7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B7DA8DBD-7BC8-F3CB-F062-8DD5A29F51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DE906C8F-326D-E9E0-E0D4-38E2293D91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F9132942-10B5-BC5D-A85E-BCBE80CC8E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FAFE6DB-8EA0-750E-48FE-4FB7BA4389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E3E7CFF-4150-6B73-9C32-573F57AD4D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95AE2B86-11C1-4E1E-F724-5A9C0EF08E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9F3E6E01-211F-A875-876E-6C417FE15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3661E0DC-D95B-5B19-9B8C-D7E606ADC4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9A7BEE4F-C141-8573-C0CE-EE889FFB47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B25D53E2-11B0-5BF3-BC5F-0EB5820D5D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6476217-5336-42A3-9707-44B9AA8C4D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B5DA4D43-7080-137E-0B23-F2BF98E981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8D8C2BC6-99AB-A01F-51ED-658FEA7C0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C26A5BF-109F-493B-C22A-228A63BA8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37" y="1091128"/>
            <a:ext cx="3521842" cy="2305384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A4FA91B4-CFA4-6FE3-6BE9-3BD6DF25E5DF}"/>
              </a:ext>
            </a:extLst>
          </p:cNvPr>
          <p:cNvSpPr txBox="1">
            <a:spLocks/>
          </p:cNvSpPr>
          <p:nvPr/>
        </p:nvSpPr>
        <p:spPr bwMode="auto">
          <a:xfrm>
            <a:off x="278524" y="4873590"/>
            <a:ext cx="8534400" cy="96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It is seen that the parallel thermal conductivity of the PCB is too high compared to the thermal conductivity of glass-epoxy.</a:t>
            </a:r>
            <a:endParaRPr lang="en-US" sz="2400" kern="0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C12FC78-D47E-0B88-FCBE-E8F05D69C937}"/>
              </a:ext>
            </a:extLst>
          </p:cNvPr>
          <p:cNvSpPr txBox="1">
            <a:spLocks/>
          </p:cNvSpPr>
          <p:nvPr/>
        </p:nvSpPr>
        <p:spPr bwMode="auto">
          <a:xfrm>
            <a:off x="3645504" y="1822942"/>
            <a:ext cx="5354034" cy="272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If the thermal conductivities of copper and glass epoxy are 390 W/</a:t>
            </a:r>
            <a:r>
              <a:rPr lang="en-US" sz="2400" dirty="0" err="1"/>
              <a:t>mC</a:t>
            </a:r>
            <a:r>
              <a:rPr lang="en-US" sz="2400" dirty="0"/>
              <a:t> and 0,25 W/</a:t>
            </a:r>
            <a:r>
              <a:rPr lang="en-US" sz="2400" dirty="0" err="1"/>
              <a:t>mC</a:t>
            </a:r>
            <a:r>
              <a:rPr lang="en-US" sz="2400" dirty="0"/>
              <a:t> respectively.</a:t>
            </a:r>
          </a:p>
          <a:p>
            <a:r>
              <a:rPr lang="en-US" sz="2400" dirty="0"/>
              <a:t> The parallel and normal thermal conductivities </a:t>
            </a:r>
            <a:r>
              <a:rPr lang="en-US" sz="2400" i="1" dirty="0" err="1"/>
              <a:t>k</a:t>
            </a:r>
            <a:r>
              <a:rPr lang="en-US" sz="2400" i="1" baseline="-25000" dirty="0" err="1"/>
              <a:t>p,e</a:t>
            </a:r>
            <a:r>
              <a:rPr lang="en-US" sz="2400" dirty="0"/>
              <a:t> = 21,56 W/</a:t>
            </a:r>
            <a:r>
              <a:rPr lang="en-US" sz="2400" dirty="0" err="1"/>
              <a:t>mC</a:t>
            </a:r>
            <a:r>
              <a:rPr lang="en-US" sz="2400" dirty="0"/>
              <a:t> and </a:t>
            </a:r>
            <a:r>
              <a:rPr lang="en-US" sz="2400" i="1" dirty="0" err="1"/>
              <a:t>k</a:t>
            </a:r>
            <a:r>
              <a:rPr lang="en-US" sz="2400" i="1" baseline="-25000" dirty="0" err="1"/>
              <a:t>n,e</a:t>
            </a:r>
            <a:r>
              <a:rPr lang="en-US" sz="2400" dirty="0"/>
              <a:t> = 0,264 W/</a:t>
            </a:r>
            <a:r>
              <a:rPr lang="en-US" sz="2400" dirty="0" err="1"/>
              <a:t>mC</a:t>
            </a:r>
            <a:r>
              <a:rPr lang="en-US" sz="2400" dirty="0"/>
              <a:t> for the 1DM model of this PCB. 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61820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FCFD3-D1A2-BE92-EE6E-5C7FE77D5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C6C08-4D4A-9655-44CB-99F0417BB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0657"/>
            <a:ext cx="7772400" cy="674085"/>
          </a:xfrm>
        </p:spPr>
        <p:txBody>
          <a:bodyPr/>
          <a:lstStyle/>
          <a:p>
            <a:r>
              <a:rPr lang="en-US" sz="2800" dirty="0"/>
              <a:t>Case Study: Seven Layer PCB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66D0D-BC29-FC8F-DDA7-4D5B6A8BC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33" y="1127234"/>
            <a:ext cx="8652641" cy="1158766"/>
          </a:xfrm>
        </p:spPr>
        <p:txBody>
          <a:bodyPr/>
          <a:lstStyle/>
          <a:p>
            <a:r>
              <a:rPr lang="en-US" sz="2400" dirty="0"/>
              <a:t>There are also situations in which the component (top) side of a PCB, or at least part of it, is covered with a layer of copper. 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68F69818-9268-57A5-8732-A9255ECA8B8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E197ACAA-2D8E-A16B-57CE-7C56B56028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AE777DF2-6AFD-A133-E26A-A088B26D37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FA84530-43DF-FF88-24DD-A63DC95183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A3B2C685-E518-76E6-F8B0-79BE2CD4E4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32647199-3FF1-FC0B-1DE9-DC0B3356C7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6CB7A52-8825-FD59-EB5D-7638815429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D532192-A801-CC68-FE5E-E46CB905D4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B0A68444-6BF2-8EE0-F1C6-0A463B542B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E9A31E62-FCB4-6CD3-DFB4-D3A87C5619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DE8CB640-92D2-1AE9-6E84-F58A36A303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4890ED91-9320-A2C7-1BC4-048D0414CC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89F4D248-5A31-6E6F-0FCF-78B2FE2FD9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9AF1E1F-773A-0219-78AE-B59EFE1180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6BE39133-D746-9CD3-214B-4406CCB5D7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0BE7272F-9A43-6985-5BED-D175E746E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DC926CA-60F6-E6B8-A2B2-F1667CA12593}"/>
              </a:ext>
            </a:extLst>
          </p:cNvPr>
          <p:cNvSpPr txBox="1">
            <a:spLocks/>
          </p:cNvSpPr>
          <p:nvPr/>
        </p:nvSpPr>
        <p:spPr bwMode="auto">
          <a:xfrm>
            <a:off x="397538" y="5489845"/>
            <a:ext cx="8534400" cy="1173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The high thermal conductivity of copper, the top copper layer offers a low resistance path against the heat conduction into the board. </a:t>
            </a:r>
            <a:endParaRPr lang="en-US" sz="2400" kern="0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A793599-A215-64CB-66D4-7EB48C85A345}"/>
              </a:ext>
            </a:extLst>
          </p:cNvPr>
          <p:cNvSpPr txBox="1">
            <a:spLocks/>
          </p:cNvSpPr>
          <p:nvPr/>
        </p:nvSpPr>
        <p:spPr bwMode="auto">
          <a:xfrm>
            <a:off x="3485167" y="2006499"/>
            <a:ext cx="5354034" cy="1627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This copper layer helps to spread the heat over a larger area. </a:t>
            </a:r>
          </a:p>
          <a:p>
            <a:r>
              <a:rPr lang="en-US" sz="2400" dirty="0"/>
              <a:t>The computed temperature contours in are:</a:t>
            </a:r>
            <a:endParaRPr lang="en-US" sz="2400" kern="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2BAF72D-03B2-4D41-6273-B16E1219A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52" y="2190750"/>
            <a:ext cx="3200400" cy="2476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30CFE7A-8F78-E6F0-1DA8-6F20A76CC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113" y="3695625"/>
            <a:ext cx="4495800" cy="122872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51077A2-9129-32E1-9714-7DDC46ED755D}"/>
              </a:ext>
            </a:extLst>
          </p:cNvPr>
          <p:cNvSpPr txBox="1"/>
          <p:nvPr/>
        </p:nvSpPr>
        <p:spPr>
          <a:xfrm>
            <a:off x="4550914" y="4924350"/>
            <a:ext cx="37921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Copper layer on top surface </a:t>
            </a:r>
          </a:p>
        </p:txBody>
      </p:sp>
    </p:spTree>
    <p:extLst>
      <p:ext uri="{BB962C8B-B14F-4D97-AF65-F5344CB8AC3E}">
        <p14:creationId xmlns:p14="http://schemas.microsoft.com/office/powerpoint/2010/main" val="378344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  <p:bldP spid="27" grpId="0" build="p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4EF56-B9A3-E4F4-00FE-F3B9CEAED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73DB2-C242-1615-6E7A-A9897EDAD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0657"/>
            <a:ext cx="7772400" cy="674085"/>
          </a:xfrm>
        </p:spPr>
        <p:txBody>
          <a:bodyPr/>
          <a:lstStyle/>
          <a:p>
            <a:r>
              <a:rPr lang="en-US" sz="2800" dirty="0"/>
              <a:t>Case Study: Seven Layer PCB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DB9FB7A4-9D82-DDDC-C991-C75637C8CEA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030362EA-DDF5-95D0-1927-4416EE6C01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B5279073-6B4A-2D65-0DC5-3748329F5F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67B1D117-5C18-CBF5-0F8C-152C533F71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B02B6C82-5F83-E0DC-0390-B9EBC22DDD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85B20A06-B495-9F73-930C-333D6A753D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73BD7F1-9717-CE7F-D3F6-922C1B1C33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38AD263-3C21-B611-E34D-DDA61A3A07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5A30EB78-A5F7-127C-83D2-6575F41AB2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6F8C560C-48BC-9D50-8705-A42E552544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E37A3548-EA3F-197C-6289-015E5DA4F7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7183FFBA-B88B-20F6-75BC-DFB6226BF9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66A7CA8-3E95-0F7B-B6BF-739F08FBE3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17AFC36-5905-8E95-C0F2-2FC70E8F0B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FC10432D-B2D1-80C3-B405-2BC90B4CDE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870902F0-9566-0E6F-0F17-2B5B5073F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8EFA004-F512-468C-6BF5-CEFEA9F0D67F}"/>
              </a:ext>
            </a:extLst>
          </p:cNvPr>
          <p:cNvSpPr txBox="1">
            <a:spLocks/>
          </p:cNvSpPr>
          <p:nvPr/>
        </p:nvSpPr>
        <p:spPr bwMode="auto">
          <a:xfrm>
            <a:off x="457200" y="3850749"/>
            <a:ext cx="8534400" cy="269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The 1DM model does not replicate this behavior. </a:t>
            </a:r>
          </a:p>
          <a:p>
            <a:r>
              <a:rPr lang="en-US" sz="2400" dirty="0"/>
              <a:t>The effective parallel and normal thermal conductivities of such a model for this PCB are </a:t>
            </a:r>
            <a:r>
              <a:rPr lang="en-US" sz="2400" i="1" dirty="0" err="1"/>
              <a:t>k</a:t>
            </a:r>
            <a:r>
              <a:rPr lang="en-US" sz="2400" i="1" baseline="-25000" dirty="0" err="1"/>
              <a:t>p,e</a:t>
            </a:r>
            <a:r>
              <a:rPr lang="en-US" sz="2400" dirty="0"/>
              <a:t> = 25,83 W/</a:t>
            </a:r>
            <a:r>
              <a:rPr lang="en-US" sz="2400" dirty="0" err="1"/>
              <a:t>mC</a:t>
            </a:r>
            <a:r>
              <a:rPr lang="en-US" sz="2400" dirty="0"/>
              <a:t> and </a:t>
            </a:r>
            <a:r>
              <a:rPr lang="en-US" sz="2400" i="1" dirty="0" err="1"/>
              <a:t>k</a:t>
            </a:r>
            <a:r>
              <a:rPr lang="en-US" sz="2400" i="1" baseline="-25000" dirty="0" err="1"/>
              <a:t>n,e</a:t>
            </a:r>
            <a:r>
              <a:rPr lang="en-US" sz="2400" dirty="0"/>
              <a:t> = 0,268 W/</a:t>
            </a:r>
            <a:r>
              <a:rPr lang="en-US" sz="2400" dirty="0" err="1"/>
              <a:t>mC.</a:t>
            </a:r>
            <a:r>
              <a:rPr lang="en-US" sz="2400" dirty="0"/>
              <a:t> </a:t>
            </a:r>
          </a:p>
          <a:p>
            <a:r>
              <a:rPr lang="en-US" sz="2400" dirty="0"/>
              <a:t>It is seen that the parallel thermal conductivity of the PCB model is much smaller than the thermal conductivity of copper. </a:t>
            </a:r>
            <a:endParaRPr lang="en-US" sz="2400" kern="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DF179C0-BFB1-038B-9BD1-E4DED4C22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47" y="1266825"/>
            <a:ext cx="3200400" cy="2476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FC034BE-BE5B-8D28-D9E1-AA3327BE8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016" y="1276350"/>
            <a:ext cx="4495800" cy="122872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9893D83-785E-AF2D-E220-B714D5B8715E}"/>
              </a:ext>
            </a:extLst>
          </p:cNvPr>
          <p:cNvSpPr txBox="1"/>
          <p:nvPr/>
        </p:nvSpPr>
        <p:spPr>
          <a:xfrm>
            <a:off x="4867322" y="2493678"/>
            <a:ext cx="37921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Copper layer on top surface </a:t>
            </a:r>
          </a:p>
        </p:txBody>
      </p:sp>
    </p:spTree>
    <p:extLst>
      <p:ext uri="{BB962C8B-B14F-4D97-AF65-F5344CB8AC3E}">
        <p14:creationId xmlns:p14="http://schemas.microsoft.com/office/powerpoint/2010/main" val="161969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8CCD6-ACCE-E77D-2F4A-A2E8156EE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154863"/>
            <a:ext cx="7772400" cy="976313"/>
          </a:xfrm>
        </p:spPr>
        <p:txBody>
          <a:bodyPr/>
          <a:lstStyle/>
          <a:p>
            <a:r>
              <a:rPr lang="en-US" sz="2800" dirty="0"/>
              <a:t>Detailed Resistance 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C51894-46F4-33AB-74BB-014632192A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0999" y="1371600"/>
                <a:ext cx="8626475" cy="4681276"/>
              </a:xfrm>
            </p:spPr>
            <p:txBody>
              <a:bodyPr/>
              <a:lstStyle/>
              <a:p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Analysts have resorted to a procedure in which volume weighting of the trace and board thermal conductivities.</a:t>
                </a:r>
              </a:p>
              <a:p>
                <a:r>
                  <a:rPr lang="en-US" sz="2400" dirty="0">
                    <a:solidFill>
                      <a:srgbClr val="222222"/>
                    </a:solidFill>
                  </a:rPr>
                  <a:t>This method</a:t>
                </a: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 is used to define a volume weighted, lateral thermal conductivity,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0" i="1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𝑙𝑎𝑡𝑒𝑟𝑎𝑙</m:t>
                        </m:r>
                      </m:sub>
                    </m:sSub>
                  </m:oMath>
                </a14:m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 </a:t>
                </a:r>
                <a:r>
                  <a:rPr lang="en-US" sz="2400" dirty="0" err="1">
                    <a:solidFill>
                      <a:srgbClr val="222222"/>
                    </a:solidFill>
                  </a:rPr>
                  <a:t>etc</a:t>
                </a:r>
                <a:r>
                  <a:rPr lang="en-US" sz="2400" dirty="0">
                    <a:solidFill>
                      <a:srgbClr val="222222"/>
                    </a:solidFill>
                  </a:rPr>
                  <a:t>….</a:t>
                </a: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. </a:t>
                </a:r>
              </a:p>
              <a:p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This procedure is referred to as “smearing”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0" i="1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𝑙𝑎𝑡𝑒𝑟𝑎𝑙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is defined by,</a:t>
                </a:r>
                <a:endParaRPr lang="en-IN" sz="2400" i="1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𝑙𝑎𝑡𝑒𝑟𝑎𝑙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𝑙𝑎𝑡𝑒𝑟𝑎𝑙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IN" sz="2400" dirty="0"/>
              </a:p>
              <a:p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where </a:t>
                </a:r>
                <a:r>
                  <a:rPr lang="en-US" sz="2400" b="0" i="1" dirty="0" err="1">
                    <a:solidFill>
                      <a:srgbClr val="222222"/>
                    </a:solidFill>
                    <a:effectLst/>
                  </a:rPr>
                  <a:t>V</a:t>
                </a:r>
                <a:r>
                  <a:rPr lang="en-US" sz="2400" b="0" i="1" baseline="-25000" dirty="0" err="1">
                    <a:solidFill>
                      <a:srgbClr val="222222"/>
                    </a:solidFill>
                    <a:effectLst/>
                  </a:rPr>
                  <a:t>b</a:t>
                </a: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 is the volume of the board material, </a:t>
                </a:r>
                <a:r>
                  <a:rPr lang="en-US" sz="2400" b="0" i="1" dirty="0" err="1">
                    <a:solidFill>
                      <a:srgbClr val="222222"/>
                    </a:solidFill>
                    <a:effectLst/>
                  </a:rPr>
                  <a:t>V</a:t>
                </a:r>
                <a:r>
                  <a:rPr lang="en-US" sz="2400" i="1" baseline="-25000" dirty="0" err="1">
                    <a:solidFill>
                      <a:srgbClr val="222222"/>
                    </a:solidFill>
                  </a:rPr>
                  <a:t>i,l</a:t>
                </a:r>
                <a:r>
                  <a:rPr lang="en-US" sz="2400" b="0" i="1" dirty="0">
                    <a:solidFill>
                      <a:srgbClr val="222222"/>
                    </a:solidFill>
                    <a:effectLst/>
                  </a:rPr>
                  <a:t> </a:t>
                </a: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 is the volume </a:t>
                </a:r>
                <a:r>
                  <a:rPr lang="en-US" sz="2400" b="0" i="0" dirty="0" err="1">
                    <a:solidFill>
                      <a:srgbClr val="222222"/>
                    </a:solidFill>
                    <a:effectLst/>
                  </a:rPr>
                  <a:t>ot</a:t>
                </a: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 </a:t>
                </a:r>
                <a:r>
                  <a:rPr lang="en-US" sz="2400" b="0" i="0" dirty="0" err="1">
                    <a:solidFill>
                      <a:srgbClr val="222222"/>
                    </a:solidFill>
                    <a:effectLst/>
                  </a:rPr>
                  <a:t>ith</a:t>
                </a: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 material in lateral direction.</a:t>
                </a:r>
              </a:p>
              <a:p>
                <a:r>
                  <a:rPr lang="en-US" sz="2400" b="0" i="1" dirty="0" err="1">
                    <a:solidFill>
                      <a:srgbClr val="222222"/>
                    </a:solidFill>
                    <a:effectLst/>
                  </a:rPr>
                  <a:t>k</a:t>
                </a:r>
                <a:r>
                  <a:rPr lang="en-US" sz="2400" i="1" baseline="-25000" dirty="0" err="1">
                    <a:solidFill>
                      <a:srgbClr val="222222"/>
                    </a:solidFill>
                  </a:rPr>
                  <a:t>i,l</a:t>
                </a: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 the thermal conductivity of </a:t>
                </a:r>
                <a:r>
                  <a:rPr lang="en-US" sz="2400" b="0" i="0" dirty="0" err="1">
                    <a:solidFill>
                      <a:srgbClr val="222222"/>
                    </a:solidFill>
                    <a:effectLst/>
                  </a:rPr>
                  <a:t>i</a:t>
                </a:r>
                <a:r>
                  <a:rPr lang="en-US" sz="2400" b="0" i="0" baseline="30000" dirty="0" err="1">
                    <a:solidFill>
                      <a:srgbClr val="222222"/>
                    </a:solidFill>
                    <a:effectLst/>
                  </a:rPr>
                  <a:t>th</a:t>
                </a:r>
                <a:r>
                  <a:rPr lang="en-US" sz="2400" b="0" i="0" dirty="0">
                    <a:solidFill>
                      <a:srgbClr val="222222"/>
                    </a:solidFill>
                    <a:effectLst/>
                  </a:rPr>
                  <a:t> material in lateral direction.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C51894-46F4-33AB-74BB-014632192A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0999" y="1371600"/>
                <a:ext cx="8626475" cy="4681276"/>
              </a:xfrm>
              <a:blipFill>
                <a:blip r:embed="rId2"/>
                <a:stretch>
                  <a:fillRect l="-918" t="-1042" r="-1554" b="-3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6">
            <a:extLst>
              <a:ext uri="{FF2B5EF4-FFF2-40B4-BE49-F238E27FC236}">
                <a16:creationId xmlns:a16="http://schemas.microsoft.com/office/drawing/2014/main" id="{00473CE8-E139-DB8A-1967-CCA1183063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FE653D15-ADE8-8968-C7B2-9880B38E48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026D47B6-1C83-0E62-BB7B-0B4ABD2247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8DE15BA-561A-5094-CCAE-9A2A32A552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8356E9D9-A5D9-78DF-3E4F-1E6BDB5416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A4DF8895-67C4-CB1E-6F30-8FF9EB747D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7091BD2-ABB0-02BF-8533-02764D6191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E56335A-0DC9-F473-B79F-BD8E5D612B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3D09215-F3BF-FADA-91D2-044B1A74FF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FE56506C-B5CC-18DB-7B85-CD70D7150A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65CAF4BD-60B6-4709-1CF9-E2C7DC8C2B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14447CD1-7C18-8FB8-D38E-D54A777C93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92B79431-8979-587C-7FFE-4E8E997F79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34A23352-D2AB-33F5-B6CC-220B93D7F1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9D7C932E-282E-2090-46DB-F524DD321C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D674D97A-BBAD-8813-F347-3923684B4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125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C0DBB-95AA-7A6C-57EF-6B17C5D6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D6F7E1C-D698-A0C7-EC28-8036D79FAF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 b="1">
                <a:solidFill>
                  <a:srgbClr val="000066"/>
                </a:solidFill>
              </a:rPr>
            </a:br>
            <a:endParaRPr lang="en-US" altLang="en-US" b="1">
              <a:solidFill>
                <a:srgbClr val="000066"/>
              </a:solidFill>
            </a:endParaRPr>
          </a:p>
        </p:txBody>
      </p:sp>
      <p:sp>
        <p:nvSpPr>
          <p:cNvPr id="5158" name="AutoShape 38">
            <a:extLst>
              <a:ext uri="{FF2B5EF4-FFF2-40B4-BE49-F238E27FC236}">
                <a16:creationId xmlns:a16="http://schemas.microsoft.com/office/drawing/2014/main" id="{496A039F-3345-586C-9CC2-8FFC7BD0FD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0688" y="1685925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156" name="Rectangle 36">
            <a:extLst>
              <a:ext uri="{FF2B5EF4-FFF2-40B4-BE49-F238E27FC236}">
                <a16:creationId xmlns:a16="http://schemas.microsoft.com/office/drawing/2014/main" id="{91A6F63B-3E6C-8EB9-6567-616FD44AB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80194"/>
            <a:ext cx="6999287" cy="862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92075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Effective Thermal Conductivity of A PCB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5145" name="Rectangle 25">
            <a:extLst>
              <a:ext uri="{FF2B5EF4-FFF2-40B4-BE49-F238E27FC236}">
                <a16:creationId xmlns:a16="http://schemas.microsoft.com/office/drawing/2014/main" id="{EF2E97B9-E7BE-061D-E193-54BD69306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279705"/>
            <a:ext cx="40481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wrap="none" lIns="92075" tIns="46038" rIns="92075" bIns="92075">
            <a:spAutoFit/>
          </a:bodyPr>
          <a:lstStyle/>
          <a:p>
            <a:pPr eaLnBrk="0" hangingPunct="0"/>
            <a:r>
              <a:rPr lang="en-US" altLang="en-US" dirty="0">
                <a:cs typeface="Times New Roman" panose="02020603050405020304" pitchFamily="18" charset="0"/>
              </a:rPr>
              <a:t>w</a:t>
            </a:r>
            <a:endParaRPr lang="en-US" alt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491592-B17B-4DD3-08E3-91233FAD5787}"/>
              </a:ext>
            </a:extLst>
          </p:cNvPr>
          <p:cNvGrpSpPr/>
          <p:nvPr/>
        </p:nvGrpSpPr>
        <p:grpSpPr>
          <a:xfrm>
            <a:off x="2974181" y="1324374"/>
            <a:ext cx="4789487" cy="1312863"/>
            <a:chOff x="1306513" y="1752600"/>
            <a:chExt cx="4789487" cy="1312863"/>
          </a:xfrm>
        </p:grpSpPr>
        <p:sp>
          <p:nvSpPr>
            <p:cNvPr id="5155" name="Line 35">
              <a:extLst>
                <a:ext uri="{FF2B5EF4-FFF2-40B4-BE49-F238E27FC236}">
                  <a16:creationId xmlns:a16="http://schemas.microsoft.com/office/drawing/2014/main" id="{A06C9598-2CB6-1D99-4D85-23E7067FE9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6788" y="1768475"/>
              <a:ext cx="68580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54" name="Line 34">
              <a:extLst>
                <a:ext uri="{FF2B5EF4-FFF2-40B4-BE49-F238E27FC236}">
                  <a16:creationId xmlns:a16="http://schemas.microsoft.com/office/drawing/2014/main" id="{52E65DE8-8BA8-0FC7-DD69-9E62588474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6788" y="2454275"/>
              <a:ext cx="2514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53" name="Line 33">
              <a:extLst>
                <a:ext uri="{FF2B5EF4-FFF2-40B4-BE49-F238E27FC236}">
                  <a16:creationId xmlns:a16="http://schemas.microsoft.com/office/drawing/2014/main" id="{4B14E83F-178A-F1EE-E92C-5D9D68A2E6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6788" y="2606675"/>
              <a:ext cx="2514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52" name="Line 32">
              <a:extLst>
                <a:ext uri="{FF2B5EF4-FFF2-40B4-BE49-F238E27FC236}">
                  <a16:creationId xmlns:a16="http://schemas.microsoft.com/office/drawing/2014/main" id="{36C1CBB9-81B1-AE64-11D7-D55805F477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6788" y="2759075"/>
              <a:ext cx="2514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51" name="Line 31">
              <a:extLst>
                <a:ext uri="{FF2B5EF4-FFF2-40B4-BE49-F238E27FC236}">
                  <a16:creationId xmlns:a16="http://schemas.microsoft.com/office/drawing/2014/main" id="{BCBC077D-016F-A279-BED2-5C0310806D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6788" y="2911475"/>
              <a:ext cx="2590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50" name="Line 30">
              <a:extLst>
                <a:ext uri="{FF2B5EF4-FFF2-40B4-BE49-F238E27FC236}">
                  <a16:creationId xmlns:a16="http://schemas.microsoft.com/office/drawing/2014/main" id="{A09CF2DE-78B0-539E-8DC0-DB3DBEEA46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6788" y="3063875"/>
              <a:ext cx="2514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9" name="Freeform 29">
              <a:extLst>
                <a:ext uri="{FF2B5EF4-FFF2-40B4-BE49-F238E27FC236}">
                  <a16:creationId xmlns:a16="http://schemas.microsoft.com/office/drawing/2014/main" id="{5559D06A-032C-757E-7568-E117B78B8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0113" y="2454275"/>
              <a:ext cx="117475" cy="611188"/>
            </a:xfrm>
            <a:custGeom>
              <a:avLst/>
              <a:gdLst>
                <a:gd name="T0" fmla="*/ 42 w 74"/>
                <a:gd name="T1" fmla="*/ 0 h 385"/>
                <a:gd name="T2" fmla="*/ 64 w 74"/>
                <a:gd name="T3" fmla="*/ 44 h 385"/>
                <a:gd name="T4" fmla="*/ 64 w 74"/>
                <a:gd name="T5" fmla="*/ 71 h 385"/>
                <a:gd name="T6" fmla="*/ 27 w 74"/>
                <a:gd name="T7" fmla="*/ 98 h 385"/>
                <a:gd name="T8" fmla="*/ 0 w 74"/>
                <a:gd name="T9" fmla="*/ 116 h 385"/>
                <a:gd name="T10" fmla="*/ 0 w 74"/>
                <a:gd name="T11" fmla="*/ 135 h 385"/>
                <a:gd name="T12" fmla="*/ 9 w 74"/>
                <a:gd name="T13" fmla="*/ 171 h 385"/>
                <a:gd name="T14" fmla="*/ 36 w 74"/>
                <a:gd name="T15" fmla="*/ 207 h 385"/>
                <a:gd name="T16" fmla="*/ 55 w 74"/>
                <a:gd name="T17" fmla="*/ 207 h 385"/>
                <a:gd name="T18" fmla="*/ 64 w 74"/>
                <a:gd name="T19" fmla="*/ 226 h 385"/>
                <a:gd name="T20" fmla="*/ 73 w 74"/>
                <a:gd name="T21" fmla="*/ 253 h 385"/>
                <a:gd name="T22" fmla="*/ 55 w 74"/>
                <a:gd name="T23" fmla="*/ 280 h 385"/>
                <a:gd name="T24" fmla="*/ 36 w 74"/>
                <a:gd name="T25" fmla="*/ 289 h 385"/>
                <a:gd name="T26" fmla="*/ 27 w 74"/>
                <a:gd name="T27" fmla="*/ 316 h 385"/>
                <a:gd name="T28" fmla="*/ 9 w 74"/>
                <a:gd name="T29" fmla="*/ 335 h 385"/>
                <a:gd name="T30" fmla="*/ 27 w 74"/>
                <a:gd name="T31" fmla="*/ 362 h 385"/>
                <a:gd name="T32" fmla="*/ 42 w 74"/>
                <a:gd name="T33" fmla="*/ 384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385">
                  <a:moveTo>
                    <a:pt x="42" y="0"/>
                  </a:moveTo>
                  <a:lnTo>
                    <a:pt x="64" y="44"/>
                  </a:lnTo>
                  <a:lnTo>
                    <a:pt x="64" y="71"/>
                  </a:lnTo>
                  <a:lnTo>
                    <a:pt x="27" y="98"/>
                  </a:lnTo>
                  <a:lnTo>
                    <a:pt x="0" y="116"/>
                  </a:lnTo>
                  <a:lnTo>
                    <a:pt x="0" y="135"/>
                  </a:lnTo>
                  <a:lnTo>
                    <a:pt x="9" y="171"/>
                  </a:lnTo>
                  <a:lnTo>
                    <a:pt x="36" y="207"/>
                  </a:lnTo>
                  <a:lnTo>
                    <a:pt x="55" y="207"/>
                  </a:lnTo>
                  <a:lnTo>
                    <a:pt x="64" y="226"/>
                  </a:lnTo>
                  <a:lnTo>
                    <a:pt x="73" y="253"/>
                  </a:lnTo>
                  <a:lnTo>
                    <a:pt x="55" y="280"/>
                  </a:lnTo>
                  <a:lnTo>
                    <a:pt x="36" y="289"/>
                  </a:lnTo>
                  <a:lnTo>
                    <a:pt x="27" y="316"/>
                  </a:lnTo>
                  <a:lnTo>
                    <a:pt x="9" y="335"/>
                  </a:lnTo>
                  <a:lnTo>
                    <a:pt x="27" y="362"/>
                  </a:lnTo>
                  <a:lnTo>
                    <a:pt x="42" y="384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8" name="Freeform 28">
              <a:extLst>
                <a:ext uri="{FF2B5EF4-FFF2-40B4-BE49-F238E27FC236}">
                  <a16:creationId xmlns:a16="http://schemas.microsoft.com/office/drawing/2014/main" id="{1FD643EA-1FE3-44D6-F500-E01BC1493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188" y="2454275"/>
              <a:ext cx="166687" cy="611188"/>
            </a:xfrm>
            <a:custGeom>
              <a:avLst/>
              <a:gdLst>
                <a:gd name="T0" fmla="*/ 48 w 105"/>
                <a:gd name="T1" fmla="*/ 0 h 385"/>
                <a:gd name="T2" fmla="*/ 85 w 105"/>
                <a:gd name="T3" fmla="*/ 26 h 385"/>
                <a:gd name="T4" fmla="*/ 95 w 105"/>
                <a:gd name="T5" fmla="*/ 53 h 385"/>
                <a:gd name="T6" fmla="*/ 95 w 105"/>
                <a:gd name="T7" fmla="*/ 80 h 385"/>
                <a:gd name="T8" fmla="*/ 85 w 105"/>
                <a:gd name="T9" fmla="*/ 107 h 385"/>
                <a:gd name="T10" fmla="*/ 58 w 105"/>
                <a:gd name="T11" fmla="*/ 98 h 385"/>
                <a:gd name="T12" fmla="*/ 49 w 105"/>
                <a:gd name="T13" fmla="*/ 126 h 385"/>
                <a:gd name="T14" fmla="*/ 76 w 105"/>
                <a:gd name="T15" fmla="*/ 153 h 385"/>
                <a:gd name="T16" fmla="*/ 76 w 105"/>
                <a:gd name="T17" fmla="*/ 180 h 385"/>
                <a:gd name="T18" fmla="*/ 49 w 105"/>
                <a:gd name="T19" fmla="*/ 207 h 385"/>
                <a:gd name="T20" fmla="*/ 76 w 105"/>
                <a:gd name="T21" fmla="*/ 226 h 385"/>
                <a:gd name="T22" fmla="*/ 95 w 105"/>
                <a:gd name="T23" fmla="*/ 244 h 385"/>
                <a:gd name="T24" fmla="*/ 104 w 105"/>
                <a:gd name="T25" fmla="*/ 271 h 385"/>
                <a:gd name="T26" fmla="*/ 104 w 105"/>
                <a:gd name="T27" fmla="*/ 298 h 385"/>
                <a:gd name="T28" fmla="*/ 85 w 105"/>
                <a:gd name="T29" fmla="*/ 316 h 385"/>
                <a:gd name="T30" fmla="*/ 58 w 105"/>
                <a:gd name="T31" fmla="*/ 335 h 385"/>
                <a:gd name="T32" fmla="*/ 31 w 105"/>
                <a:gd name="T33" fmla="*/ 353 h 385"/>
                <a:gd name="T34" fmla="*/ 0 w 105"/>
                <a:gd name="T35" fmla="*/ 384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385">
                  <a:moveTo>
                    <a:pt x="48" y="0"/>
                  </a:moveTo>
                  <a:lnTo>
                    <a:pt x="85" y="26"/>
                  </a:lnTo>
                  <a:lnTo>
                    <a:pt x="95" y="53"/>
                  </a:lnTo>
                  <a:lnTo>
                    <a:pt x="95" y="80"/>
                  </a:lnTo>
                  <a:lnTo>
                    <a:pt x="85" y="107"/>
                  </a:lnTo>
                  <a:lnTo>
                    <a:pt x="58" y="98"/>
                  </a:lnTo>
                  <a:lnTo>
                    <a:pt x="49" y="126"/>
                  </a:lnTo>
                  <a:lnTo>
                    <a:pt x="76" y="153"/>
                  </a:lnTo>
                  <a:lnTo>
                    <a:pt x="76" y="180"/>
                  </a:lnTo>
                  <a:lnTo>
                    <a:pt x="49" y="207"/>
                  </a:lnTo>
                  <a:lnTo>
                    <a:pt x="76" y="226"/>
                  </a:lnTo>
                  <a:lnTo>
                    <a:pt x="95" y="244"/>
                  </a:lnTo>
                  <a:lnTo>
                    <a:pt x="104" y="271"/>
                  </a:lnTo>
                  <a:lnTo>
                    <a:pt x="104" y="298"/>
                  </a:lnTo>
                  <a:lnTo>
                    <a:pt x="85" y="316"/>
                  </a:lnTo>
                  <a:lnTo>
                    <a:pt x="58" y="335"/>
                  </a:lnTo>
                  <a:lnTo>
                    <a:pt x="31" y="353"/>
                  </a:lnTo>
                  <a:lnTo>
                    <a:pt x="0" y="384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7" name="Line 27">
              <a:extLst>
                <a:ext uri="{FF2B5EF4-FFF2-40B4-BE49-F238E27FC236}">
                  <a16:creationId xmlns:a16="http://schemas.microsoft.com/office/drawing/2014/main" id="{7EF8541E-02FE-7BB7-518F-13EAFB25F9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70188" y="1768475"/>
              <a:ext cx="1524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6" name="Line 26">
              <a:extLst>
                <a:ext uri="{FF2B5EF4-FFF2-40B4-BE49-F238E27FC236}">
                  <a16:creationId xmlns:a16="http://schemas.microsoft.com/office/drawing/2014/main" id="{33A76742-CD8B-9AA2-FEB9-BCA06E4BCF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46388" y="1768475"/>
              <a:ext cx="762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4" name="Line 24">
              <a:extLst>
                <a:ext uri="{FF2B5EF4-FFF2-40B4-BE49-F238E27FC236}">
                  <a16:creationId xmlns:a16="http://schemas.microsoft.com/office/drawing/2014/main" id="{EA34321D-5291-13FE-3ABF-A494F70E6F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6788" y="2225675"/>
              <a:ext cx="2514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3" name="Line 23">
              <a:extLst>
                <a:ext uri="{FF2B5EF4-FFF2-40B4-BE49-F238E27FC236}">
                  <a16:creationId xmlns:a16="http://schemas.microsoft.com/office/drawing/2014/main" id="{79E5E6D0-998B-2844-DD24-9615A5F9E6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1388" y="2149475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2" name="Line 22">
              <a:extLst>
                <a:ext uri="{FF2B5EF4-FFF2-40B4-BE49-F238E27FC236}">
                  <a16:creationId xmlns:a16="http://schemas.microsoft.com/office/drawing/2014/main" id="{7E953EFC-0D65-D02E-2196-63968CCE3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6788" y="2149475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1" name="Line 21">
              <a:extLst>
                <a:ext uri="{FF2B5EF4-FFF2-40B4-BE49-F238E27FC236}">
                  <a16:creationId xmlns:a16="http://schemas.microsoft.com/office/drawing/2014/main" id="{F6860DDF-849B-8397-5049-6C9CF3718A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6788" y="2149475"/>
              <a:ext cx="1524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0" name="Line 20">
              <a:extLst>
                <a:ext uri="{FF2B5EF4-FFF2-40B4-BE49-F238E27FC236}">
                  <a16:creationId xmlns:a16="http://schemas.microsoft.com/office/drawing/2014/main" id="{DF40E3F5-2521-38E4-0D22-A6973F7CA7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6788" y="2225675"/>
              <a:ext cx="1524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9" name="Line 19">
              <a:extLst>
                <a:ext uri="{FF2B5EF4-FFF2-40B4-BE49-F238E27FC236}">
                  <a16:creationId xmlns:a16="http://schemas.microsoft.com/office/drawing/2014/main" id="{6C17644C-6F45-02B1-06C4-B954D0F4DB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98988" y="2149475"/>
              <a:ext cx="1524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8" name="Line 18">
              <a:extLst>
                <a:ext uri="{FF2B5EF4-FFF2-40B4-BE49-F238E27FC236}">
                  <a16:creationId xmlns:a16="http://schemas.microsoft.com/office/drawing/2014/main" id="{CBD86B10-4F01-772D-32C0-3D75436D38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98988" y="2225675"/>
              <a:ext cx="1524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7" name="Rectangle 17">
              <a:extLst>
                <a:ext uri="{FF2B5EF4-FFF2-40B4-BE49-F238E27FC236}">
                  <a16:creationId xmlns:a16="http://schemas.microsoft.com/office/drawing/2014/main" id="{8E3DA8E6-7DE7-2514-2365-137AC656E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1513" y="1752600"/>
              <a:ext cx="369887" cy="50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lIns="92075" tIns="46038" rIns="92075" bIns="92075">
              <a:spAutoFit/>
            </a:bodyPr>
            <a:lstStyle/>
            <a:p>
              <a:pPr eaLnBrk="0" hangingPunct="0"/>
              <a:r>
                <a:rPr lang="en-US" altLang="en-US">
                  <a:cs typeface="Times New Roman" panose="02020603050405020304" pitchFamily="18" charset="0"/>
                </a:rPr>
                <a:t>L</a:t>
              </a:r>
              <a:endParaRPr lang="en-US" altLang="en-US"/>
            </a:p>
          </p:txBody>
        </p:sp>
        <p:sp>
          <p:nvSpPr>
            <p:cNvPr id="5136" name="Arc 16">
              <a:extLst>
                <a:ext uri="{FF2B5EF4-FFF2-40B4-BE49-F238E27FC236}">
                  <a16:creationId xmlns:a16="http://schemas.microsoft.com/office/drawing/2014/main" id="{24F23DB0-39FB-8D15-4436-4AA45781D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988" y="2301875"/>
              <a:ext cx="762000" cy="2286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600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600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5" name="Arc 15">
              <a:extLst>
                <a:ext uri="{FF2B5EF4-FFF2-40B4-BE49-F238E27FC236}">
                  <a16:creationId xmlns:a16="http://schemas.microsoft.com/office/drawing/2014/main" id="{A2324839-5884-4936-D9CB-293EDDA35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0388" y="2606675"/>
              <a:ext cx="871537" cy="3048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9016 w 19016"/>
                <a:gd name="T1" fmla="*/ 10244 h 21600"/>
                <a:gd name="T2" fmla="*/ 0 w 19016"/>
                <a:gd name="T3" fmla="*/ 21600 h 21600"/>
                <a:gd name="T4" fmla="*/ 0 w 190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016" h="21600" fill="none" extrusionOk="0">
                  <a:moveTo>
                    <a:pt x="19016" y="10244"/>
                  </a:moveTo>
                  <a:cubicBezTo>
                    <a:pt x="15248" y="17238"/>
                    <a:pt x="7944" y="21600"/>
                    <a:pt x="0" y="21600"/>
                  </a:cubicBezTo>
                </a:path>
                <a:path w="19016" h="21600" stroke="0" extrusionOk="0">
                  <a:moveTo>
                    <a:pt x="19016" y="10244"/>
                  </a:moveTo>
                  <a:cubicBezTo>
                    <a:pt x="15248" y="17238"/>
                    <a:pt x="7944" y="21600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4" name="Rectangle 14">
              <a:extLst>
                <a:ext uri="{FF2B5EF4-FFF2-40B4-BE49-F238E27FC236}">
                  <a16:creationId xmlns:a16="http://schemas.microsoft.com/office/drawing/2014/main" id="{F089B046-2A42-F48A-C0F7-BD938E8DF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1313" y="1981200"/>
              <a:ext cx="674687" cy="50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lIns="92075" tIns="46038" rIns="92075" bIns="92075">
              <a:spAutoFit/>
            </a:bodyPr>
            <a:lstStyle/>
            <a:p>
              <a:pPr eaLnBrk="0" hangingPunct="0"/>
              <a:r>
                <a:rPr lang="en-US" altLang="en-US">
                  <a:cs typeface="Times New Roman" panose="02020603050405020304" pitchFamily="18" charset="0"/>
                </a:rPr>
                <a:t>A</a:t>
              </a:r>
              <a:r>
                <a:rPr lang="en-US" altLang="en-US" baseline="-25000">
                  <a:cs typeface="Times New Roman" panose="02020603050405020304" pitchFamily="18" charset="0"/>
                </a:rPr>
                <a:t>EG</a:t>
              </a:r>
              <a:endParaRPr lang="en-US" altLang="en-US"/>
            </a:p>
          </p:txBody>
        </p:sp>
        <p:sp>
          <p:nvSpPr>
            <p:cNvPr id="5133" name="Rectangle 13">
              <a:extLst>
                <a:ext uri="{FF2B5EF4-FFF2-40B4-BE49-F238E27FC236}">
                  <a16:creationId xmlns:a16="http://schemas.microsoft.com/office/drawing/2014/main" id="{31B32A83-C6FF-8096-0129-D4D2C5E45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1313" y="2514600"/>
              <a:ext cx="641350" cy="50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lIns="92075" tIns="46038" rIns="92075" bIns="92075">
              <a:spAutoFit/>
            </a:bodyPr>
            <a:lstStyle/>
            <a:p>
              <a:pPr eaLnBrk="0" hangingPunct="0"/>
              <a:r>
                <a:rPr lang="en-US" altLang="en-US">
                  <a:cs typeface="Times New Roman" panose="02020603050405020304" pitchFamily="18" charset="0"/>
                </a:rPr>
                <a:t>A</a:t>
              </a:r>
              <a:r>
                <a:rPr lang="en-US" altLang="en-US" baseline="-25000">
                  <a:cs typeface="Times New Roman" panose="02020603050405020304" pitchFamily="18" charset="0"/>
                </a:rPr>
                <a:t>Cu</a:t>
              </a:r>
              <a:endParaRPr lang="en-US" altLang="en-US"/>
            </a:p>
          </p:txBody>
        </p:sp>
        <p:sp>
          <p:nvSpPr>
            <p:cNvPr id="5132" name="Line 12">
              <a:extLst>
                <a:ext uri="{FF2B5EF4-FFF2-40B4-BE49-F238E27FC236}">
                  <a16:creationId xmlns:a16="http://schemas.microsoft.com/office/drawing/2014/main" id="{38A9B9E0-D198-F059-797E-61BE1D0713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9588" y="2454275"/>
              <a:ext cx="152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1" name="Line 11">
              <a:extLst>
                <a:ext uri="{FF2B5EF4-FFF2-40B4-BE49-F238E27FC236}">
                  <a16:creationId xmlns:a16="http://schemas.microsoft.com/office/drawing/2014/main" id="{E62E3CE6-9EF2-7938-94AF-935CBFD555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5788" y="2454275"/>
              <a:ext cx="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0" name="Line 10">
              <a:extLst>
                <a:ext uri="{FF2B5EF4-FFF2-40B4-BE49-F238E27FC236}">
                  <a16:creationId xmlns:a16="http://schemas.microsoft.com/office/drawing/2014/main" id="{742905EC-FED0-48E4-D22E-69B8DCCA2F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9588" y="3063875"/>
              <a:ext cx="152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29" name="Line 9">
              <a:extLst>
                <a:ext uri="{FF2B5EF4-FFF2-40B4-BE49-F238E27FC236}">
                  <a16:creationId xmlns:a16="http://schemas.microsoft.com/office/drawing/2014/main" id="{BA037083-22B7-D03C-CF9A-B47F36290E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5788" y="2454275"/>
              <a:ext cx="762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28" name="Line 8">
              <a:extLst>
                <a:ext uri="{FF2B5EF4-FFF2-40B4-BE49-F238E27FC236}">
                  <a16:creationId xmlns:a16="http://schemas.microsoft.com/office/drawing/2014/main" id="{C7FF63B7-94FF-6D69-66C9-B8FED1DE5F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9588" y="2454275"/>
              <a:ext cx="762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27" name="Line 7">
              <a:extLst>
                <a:ext uri="{FF2B5EF4-FFF2-40B4-BE49-F238E27FC236}">
                  <a16:creationId xmlns:a16="http://schemas.microsoft.com/office/drawing/2014/main" id="{38592ABB-10A7-9FC1-C1E0-C2F45A2591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9588" y="2987675"/>
              <a:ext cx="762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26" name="Line 6">
              <a:extLst>
                <a:ext uri="{FF2B5EF4-FFF2-40B4-BE49-F238E27FC236}">
                  <a16:creationId xmlns:a16="http://schemas.microsoft.com/office/drawing/2014/main" id="{EA6033DD-20EC-F8CF-F31A-300E777F6A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55788" y="2987675"/>
              <a:ext cx="76200" cy="76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25" name="Rectangle 5">
                  <a:extLst>
                    <a:ext uri="{FF2B5EF4-FFF2-40B4-BE49-F238E27FC236}">
                      <a16:creationId xmlns:a16="http://schemas.microsoft.com/office/drawing/2014/main" id="{8C5042BD-B1E4-7AD6-23B8-2B0FB9BF77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06513" y="2438400"/>
                  <a:ext cx="833433" cy="5087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CBCBCB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rgbClr val="393939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92075">
                  <a:spAutoFit/>
                </a:bodyPr>
                <a:lstStyle/>
                <a:p>
                  <a:pPr eaLnBrk="0" hangingPunct="0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𝑃𝐶𝐵</m:t>
                            </m:r>
                          </m:sub>
                        </m:sSub>
                      </m:oMath>
                    </m:oMathPara>
                  </a14:m>
                  <a:endParaRPr lang="en-US" altLang="en-US" dirty="0"/>
                </a:p>
              </p:txBody>
            </p:sp>
          </mc:Choice>
          <mc:Fallback xmlns="">
            <p:sp>
              <p:nvSpPr>
                <p:cNvPr id="5125" name="Rectangle 5">
                  <a:extLst>
                    <a:ext uri="{FF2B5EF4-FFF2-40B4-BE49-F238E27FC236}">
                      <a16:creationId xmlns:a16="http://schemas.microsoft.com/office/drawing/2014/main" id="{8C5042BD-B1E4-7AD6-23B8-2B0FB9BF77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06513" y="2438400"/>
                  <a:ext cx="833433" cy="50879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BCBCB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393939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24" name="Rectangle 4">
                <a:extLst>
                  <a:ext uri="{FF2B5EF4-FFF2-40B4-BE49-F238E27FC236}">
                    <a16:creationId xmlns:a16="http://schemas.microsoft.com/office/drawing/2014/main" id="{4BC1F4B1-422A-B5F9-6FCE-118AD78475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3200400"/>
                <a:ext cx="8252592" cy="31867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393939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92075">
                <a:spAutoFit/>
              </a:bodyPr>
              <a:lstStyle/>
              <a:p>
                <a:pPr>
                  <a:buFontTx/>
                  <a:buChar char="•"/>
                </a:pPr>
                <a:r>
                  <a:rPr lang="en-US" altLang="en-US" sz="2800" dirty="0">
                    <a:cs typeface="Times New Roman" panose="02020603050405020304" pitchFamily="18" charset="0"/>
                  </a:rPr>
                  <a:t> </a:t>
                </a:r>
                <a:r>
                  <a:rPr lang="en-US" altLang="en-US" dirty="0">
                    <a:cs typeface="Times New Roman" panose="02020603050405020304" pitchFamily="18" charset="0"/>
                  </a:rPr>
                  <a:t>Multiple layers in Parallel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𝑃𝐶𝐵</m:t>
                        </m:r>
                      </m:sub>
                    </m:sSub>
                    <m:r>
                      <a:rPr lang="en-US" alt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𝐸𝐺</m:t>
                            </m:r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e>
                    </m:nary>
                    <m:nary>
                      <m:naryPr>
                        <m:chr m:val="∑"/>
                        <m:ctrlP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n-US" alt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alt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𝑐𝑢</m:t>
                            </m:r>
                            <m:r>
                              <a:rPr lang="en-US" alt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alt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e>
                    </m:nary>
                  </m:oMath>
                </a14:m>
                <a:endParaRPr lang="en-US" altLang="en-US" dirty="0"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𝑃𝐶𝐵</m:t>
                              </m:r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𝑝𝑒𝑟𝑝𝑒𝑛𝑑𝑖𝑐𝑢𝑙𝑎𝑟</m:t>
                              </m:r>
                            </m:sub>
                          </m:sSub>
                        </m:den>
                      </m:f>
                      <m:r>
                        <a:rPr lang="en-US" alt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𝐸𝐺</m:t>
                                  </m:r>
                                  <m:r>
                                    <a:rPr lang="en-US" alt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alt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alt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sup>
                        <m:e>
                          <m:f>
                            <m:f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𝐶𝑢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altLang="en-US" dirty="0">
                  <a:cs typeface="Times New Roman" panose="02020603050405020304" pitchFamily="18" charset="0"/>
                </a:endParaRPr>
              </a:p>
              <a:p>
                <a:pPr algn="ctr" eaLnBrk="0" hangingPunct="0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𝐸𝐺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sSub>
                          <m:sSubPr>
                            <m:ctrlP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𝐸𝐺</m:t>
                            </m:r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en-US" sz="2800" dirty="0"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en-US" sz="28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&amp;     </m:t>
                    </m:r>
                    <m:sSub>
                      <m:sSub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𝐶𝑢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alt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sSub>
                          <m:sSubPr>
                            <m:ctrlP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𝐶𝑢</m:t>
                            </m:r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alt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altLang="en-US" sz="2800" dirty="0"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en-US" sz="28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𝑃𝐶𝐵</m:t>
                          </m:r>
                          <m:r>
                            <a:rPr lang="en-US" altLang="en-US" sz="28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𝑝𝑒𝑟𝑝𝑒𝑛𝑑𝑖𝑐𝑢𝑙𝑎𝑟</m:t>
                          </m:r>
                        </m:sub>
                      </m:sSub>
                      <m:r>
                        <a:rPr lang="en-US" altLang="en-US" sz="2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en-US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en-US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𝑃𝐶𝐵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en-US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𝑝𝑒𝑟𝑝𝑒𝑛𝑑𝑖𝑐𝑢𝑙𝑎𝑟</m:t>
                              </m:r>
                              <m:r>
                                <a:rPr lang="en-US" altLang="en-US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en-US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en-US" sz="2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𝑃𝐶𝐵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en-US" sz="28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24" name="Rectangle 4">
                <a:extLst>
                  <a:ext uri="{FF2B5EF4-FFF2-40B4-BE49-F238E27FC236}">
                    <a16:creationId xmlns:a16="http://schemas.microsoft.com/office/drawing/2014/main" id="{4BC1F4B1-422A-B5F9-6FCE-118AD78475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200400"/>
                <a:ext cx="8252592" cy="3186706"/>
              </a:xfrm>
              <a:prstGeom prst="rect">
                <a:avLst/>
              </a:prstGeom>
              <a:blipFill>
                <a:blip r:embed="rId3"/>
                <a:stretch>
                  <a:fillRect l="-1330" t="-172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393939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75172040-55F5-7996-357C-3DC7B9EBE26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8BFBC7B1-5D7B-B082-DF12-FEC85A392E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B4B9D4DF-4370-6EA4-E729-B1EB267579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B27C177-6721-B0C0-D941-F44A3FC746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918861B-86CC-BEF9-8D17-7A95B99A52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FBEF4005-E561-FEA1-7F04-E4C86307BE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78EEE46-6E33-3085-E614-425AB7E586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3EBAA81-17C7-97A3-51B2-AC03197E55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3C70A30E-52D3-74C5-E0B6-7632FD67EA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08217095-0006-13D7-1001-EF8D894E53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CC31DE2D-C970-DC10-0AD9-B68AFEF5BC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BCEA913-7640-C775-F5D9-76A0B4A03E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2E89C72-674B-8DFE-86C5-EFDA959C7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7D6601F-6A71-CB6D-AD09-F1DAE9FBCA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4A80EB4-9BA3-D326-FCCE-0CABC3FC5D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206BED8C-5E24-C92D-E264-AD5C4A351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BCDFDB9-E3FD-8645-AADE-03F3771C6FD1}"/>
              </a:ext>
            </a:extLst>
          </p:cNvPr>
          <p:cNvSpPr txBox="1"/>
          <p:nvPr/>
        </p:nvSpPr>
        <p:spPr>
          <a:xfrm>
            <a:off x="609600" y="106680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 Lateral Conductivity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379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6716-8781-2185-FC8D-375DE4A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D5573EE7-6AF1-5A60-BD14-80AC6C3C21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True Areas of Layers in A PCB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DF118131-8B36-CBF2-D3CE-0691CE8CDC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3B0C346-178A-B9E2-66E8-D5479F53CC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352A4716-6A5D-A09A-3C15-D83FB86ABD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FF0DEDBC-FB6E-20C5-89EC-9EE07C8625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DA4ABFAB-C2A4-C74B-D73A-654132160D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767457D-F2EA-AF3D-FC4E-92AE6BCF16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94DCD72-106C-A759-70BE-0B5454AE41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2B73186-1A7D-A942-CCFE-2A731E4129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3946F96D-4C41-1680-684E-07695B4C45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C8E2066-BBA6-93D0-B814-04E21C3355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B03689F-1BC1-D889-9BFC-C15017BED8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B3E16B46-51AB-ED87-AEF0-AB1262CAF3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F668790D-D6DA-297B-6A0D-F03463BE2C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3596DB5-AE1B-B4DC-31A5-0339AB3E08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CA37BA60-A270-94B7-629C-F21A267EF4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6E6F8304-05C9-1F87-8C43-508DD0E28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86A3DDF-E4D2-C899-4305-732192A63EDB}"/>
                  </a:ext>
                </a:extLst>
              </p:cNvPr>
              <p:cNvSpPr txBox="1"/>
              <p:nvPr/>
            </p:nvSpPr>
            <p:spPr>
              <a:xfrm>
                <a:off x="1447800" y="4302753"/>
                <a:ext cx="5888215" cy="10985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𝑐𝑢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%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𝑐𝑢𝑡𝑜𝑢𝑡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𝐶𝑢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𝑃𝐶𝐵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86A3DDF-E4D2-C899-4305-732192A63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4302753"/>
                <a:ext cx="5888215" cy="10985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C9CD5B1-4F5D-A49D-0CC8-D5BB3ECD60E0}"/>
                  </a:ext>
                </a:extLst>
              </p:cNvPr>
              <p:cNvSpPr txBox="1"/>
              <p:nvPr/>
            </p:nvSpPr>
            <p:spPr>
              <a:xfrm>
                <a:off x="1524856" y="5293353"/>
                <a:ext cx="5941948" cy="10985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𝐸𝐺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%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𝑐𝑢𝑡𝑜𝑢𝑡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𝐸𝐺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𝑃𝐶𝐵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C9CD5B1-4F5D-A49D-0CC8-D5BB3ECD6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856" y="5293353"/>
                <a:ext cx="5941948" cy="10985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 descr="PCB Trace Design: The Ultimate Guide for Beginners">
            <a:extLst>
              <a:ext uri="{FF2B5EF4-FFF2-40B4-BE49-F238E27FC236}">
                <a16:creationId xmlns:a16="http://schemas.microsoft.com/office/drawing/2014/main" id="{24BF5A2C-3C5E-BF11-28B7-1C9461D293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8124" y="1186412"/>
            <a:ext cx="4435412" cy="295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2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0EFE6-0599-FE99-F247-E195167CE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211B1D54-9A39-B989-6304-5F5A7B61E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5707" y="2644793"/>
            <a:ext cx="7772400" cy="1657960"/>
          </a:xfrm>
        </p:spPr>
        <p:txBody>
          <a:bodyPr/>
          <a:lstStyle/>
          <a:p>
            <a:r>
              <a:rPr lang="en-US" altLang="en-US" sz="3600" dirty="0">
                <a:solidFill>
                  <a:srgbClr val="0070C0"/>
                </a:solidFill>
                <a:latin typeface="Script MT Bold" panose="03040602040607080904" pitchFamily="66" charset="0"/>
              </a:rPr>
              <a:t>Smart Methods of 21</a:t>
            </a:r>
            <a:r>
              <a:rPr lang="en-US" altLang="en-US" sz="3600" baseline="30000" dirty="0">
                <a:solidFill>
                  <a:srgbClr val="0070C0"/>
                </a:solidFill>
                <a:latin typeface="Script MT Bold" panose="03040602040607080904" pitchFamily="66" charset="0"/>
              </a:rPr>
              <a:t>st</a:t>
            </a:r>
            <a:r>
              <a:rPr lang="en-US" altLang="en-US" sz="3600" dirty="0">
                <a:solidFill>
                  <a:srgbClr val="0070C0"/>
                </a:solidFill>
                <a:latin typeface="Script MT Bold" panose="03040602040607080904" pitchFamily="66" charset="0"/>
              </a:rPr>
              <a:t> Century…</a:t>
            </a:r>
            <a:br>
              <a:rPr lang="en-US" altLang="en-US" sz="3600" dirty="0">
                <a:solidFill>
                  <a:srgbClr val="0070C0"/>
                </a:solidFill>
                <a:latin typeface="Script MT Bold" panose="03040602040607080904" pitchFamily="66" charset="0"/>
              </a:rPr>
            </a:br>
            <a:br>
              <a:rPr lang="en-US" altLang="en-US" sz="3600" dirty="0">
                <a:solidFill>
                  <a:srgbClr val="0070C0"/>
                </a:solidFill>
                <a:latin typeface="Script MT Bold" panose="03040602040607080904" pitchFamily="66" charset="0"/>
              </a:rPr>
            </a:br>
            <a:r>
              <a:rPr lang="en-US" altLang="en-US" sz="3600" dirty="0">
                <a:solidFill>
                  <a:srgbClr val="0070C0"/>
                </a:solidFill>
                <a:latin typeface="Script MT Bold" panose="03040602040607080904" pitchFamily="66" charset="0"/>
              </a:rPr>
              <a:t>Save time and Accuracy….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FA51828A-C203-09B7-DE55-818D6B6E3B6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325905DF-EFF7-10D8-49E4-BF0C8F661F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970003DC-23C5-BF30-D341-7198838339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7CC3FE62-C066-B203-4AE4-62A2C6408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CF83112-7D4E-544B-BEB4-577D54CF9B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68C72B2A-AFC4-696C-49B9-A5CD6EDE8B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498B088-0A32-A443-91EE-274A7502FF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CFA10E7-86C9-18AB-7D8E-B575F0DCCA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383E3354-0064-68B9-31E4-68A8779BC3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459EFE58-D0A4-4A74-A156-F8297E7A59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ACF64203-DF2E-459E-25A0-54E277139A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3338BEA-2C05-DEF1-25BC-EB0576F2B2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D3556E92-21C1-4652-5FBF-1380491E9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BE2A84D-8E3F-2841-104F-706A9AF6DD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C1A30E7A-C35F-B754-9A21-B7B01E8BA1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72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5C92F171-FD9C-8212-7677-CDE3D60D9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0977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5221B-AB6B-6D62-B899-7D821333C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72A23-BB3B-3288-2B63-192C408EE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6057735" cy="1143000"/>
          </a:xfrm>
        </p:spPr>
        <p:txBody>
          <a:bodyPr/>
          <a:lstStyle/>
          <a:p>
            <a:r>
              <a:rPr lang="en-US" sz="2800" dirty="0"/>
              <a:t>21</a:t>
            </a:r>
            <a:r>
              <a:rPr lang="en-US" sz="2800" baseline="30000" dirty="0"/>
              <a:t>st</a:t>
            </a:r>
            <a:r>
              <a:rPr lang="en-US" sz="2800" dirty="0"/>
              <a:t> Century Industrial Practice</a:t>
            </a:r>
          </a:p>
        </p:txBody>
      </p:sp>
      <p:grpSp>
        <p:nvGrpSpPr>
          <p:cNvPr id="6" name="Group 46">
            <a:extLst>
              <a:ext uri="{FF2B5EF4-FFF2-40B4-BE49-F238E27FC236}">
                <a16:creationId xmlns:a16="http://schemas.microsoft.com/office/drawing/2014/main" id="{2D6AA88F-5D74-FB85-B9E0-4069DB2602F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7E36A83C-784E-27FA-7889-F34DB5EF5A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14CC6BF7-B39C-D098-5761-7D2D44059E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EB7588AF-9995-C7C9-EBEE-2590ECCD39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9D949F5A-B16E-FEFE-0BB6-624040FEDC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FD1C2037-75E3-CF2C-D1C8-AF349B3E70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7C22AD2-87D3-83F5-F366-E6345D7C11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7F0C007E-0762-EB83-F301-5710819DBC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4E3C0A65-4DED-F22F-E7CE-35F3DDA5D9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2F8FCF4A-56D6-EDA4-A1F7-E99012CBB1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706B73FD-EFBC-D15B-F9B1-FE391D7254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BB563D3B-07E2-F853-579F-84B1663115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0F55FECC-3569-34C8-A1F3-CEBB80D9A1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04F11B5C-1D81-F2C8-2F31-1936D80A26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2E5F0B9C-7D60-995B-0B01-FB25C27123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42D58A09-374F-C947-331E-9C5ADACC2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62EBE-3CF5-FC09-928B-AA678CA7B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04900"/>
            <a:ext cx="8763000" cy="2862019"/>
          </a:xfrm>
        </p:spPr>
        <p:txBody>
          <a:bodyPr/>
          <a:lstStyle/>
          <a:p>
            <a:r>
              <a:rPr lang="en-US" sz="2400" dirty="0"/>
              <a:t>The industrial technical article will provide a detailed explanation of the formulas and method used to calculate the thermal resistance of a PCB. </a:t>
            </a:r>
          </a:p>
          <a:p>
            <a:r>
              <a:rPr lang="en-US" sz="2400" dirty="0"/>
              <a:t>The calculation methodology will take into account the PCB insulation (FR4)/copper layer thicknesses, percent copper coverage in each layer, location of these layers with respect to the heat generating component and usage of thermal vias.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F6B25-3EE2-3120-512D-E1B0D8B1F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534" y="1398696"/>
            <a:ext cx="5000255" cy="458814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6E98A53-3C12-8999-33AA-E5623E4C2E60}"/>
              </a:ext>
            </a:extLst>
          </p:cNvPr>
          <p:cNvSpPr txBox="1"/>
          <p:nvPr/>
        </p:nvSpPr>
        <p:spPr>
          <a:xfrm>
            <a:off x="457200" y="5874712"/>
            <a:ext cx="85502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https://www.heatsinkcalculator.com/blog/how-to-calculate-the-thermal-resistance-of-a-pcb/</a:t>
            </a:r>
          </a:p>
        </p:txBody>
      </p:sp>
    </p:spTree>
    <p:extLst>
      <p:ext uri="{BB962C8B-B14F-4D97-AF65-F5344CB8AC3E}">
        <p14:creationId xmlns:p14="http://schemas.microsoft.com/office/powerpoint/2010/main" val="14517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656E2-6E61-A50B-E19D-D10522351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B4989-42FC-1886-573E-92BFA484F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6057735" cy="1143000"/>
          </a:xfrm>
        </p:spPr>
        <p:txBody>
          <a:bodyPr/>
          <a:lstStyle/>
          <a:p>
            <a:r>
              <a:rPr lang="en-US" sz="2800" dirty="0"/>
              <a:t>Equivalent Radius of PCB</a:t>
            </a:r>
          </a:p>
        </p:txBody>
      </p:sp>
      <p:grpSp>
        <p:nvGrpSpPr>
          <p:cNvPr id="6" name="Group 46">
            <a:extLst>
              <a:ext uri="{FF2B5EF4-FFF2-40B4-BE49-F238E27FC236}">
                <a16:creationId xmlns:a16="http://schemas.microsoft.com/office/drawing/2014/main" id="{92745082-3963-F4A4-F12B-E95D0800EF2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DC5691D0-686E-75A4-C7C5-1C236FF678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E29E0A58-4502-33F3-BBA1-94284EB021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D85FC0D0-5419-5158-3B8C-9FB692C656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59AA06DE-CD43-57EF-4D90-DF3047780E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4EA499EF-81EF-C6E5-8F13-59A7D0DA25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B18303C-1AED-B9FE-20E0-D2289C2993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021C60E-25CC-DB1F-B5BB-E74AD6F79D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4B734904-A072-93AE-50D6-1B7FB1F4AC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30C8B4D9-8B3D-95F4-8084-10C8EE464D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6BAAEA86-440B-616A-EA62-8437B7017D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03206C55-5602-422F-C978-18446EB066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E63CB61E-1A56-B27C-B520-263652BEBC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86010FB9-4894-1775-F135-27C995ED6B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2BB00342-3920-3DDF-8C73-C804CE8659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B54EC4E3-65B6-9385-6A21-B7336E72B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9F0069-F2CF-9F67-C5B7-9920A23F38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6950" y="1182321"/>
                <a:ext cx="8416049" cy="5539154"/>
              </a:xfrm>
            </p:spPr>
            <p:txBody>
              <a:bodyPr/>
              <a:lstStyle/>
              <a:p>
                <a:r>
                  <a:rPr lang="en-US" sz="2400" dirty="0"/>
                  <a:t>The composite nature of the PCB complicates the thermal analysis and does not allow for the PCB to be treated as a simple flat plate heat sink made from uniform thermal conductivity material.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To facilitate  the designer with simple methods the rectangular PCB and attached component are converted to circles of equivalent areas with radii  </a:t>
                </a:r>
                <a:r>
                  <a:rPr lang="en-US" sz="2400" i="1" dirty="0" err="1"/>
                  <a:t>r</a:t>
                </a:r>
                <a:r>
                  <a:rPr lang="en-US" sz="2400" i="1" baseline="-25000" dirty="0" err="1"/>
                  <a:t>o</a:t>
                </a:r>
                <a:r>
                  <a:rPr lang="en-US" sz="2400" i="1" dirty="0"/>
                  <a:t> </a:t>
                </a:r>
                <a:r>
                  <a:rPr lang="en-US" sz="2400" dirty="0"/>
                  <a:t>and </a:t>
                </a:r>
                <a:r>
                  <a:rPr lang="en-US" sz="2400" i="1" dirty="0" err="1"/>
                  <a:t>r</a:t>
                </a:r>
                <a:r>
                  <a:rPr lang="en-US" sz="2400" i="1" baseline="-25000" dirty="0" err="1"/>
                  <a:t>i</a:t>
                </a:r>
                <a:r>
                  <a:rPr lang="en-US" sz="2400" dirty="0"/>
                  <a:t> respectively.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400" dirty="0"/>
                  <a:t>  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</m:e>
                    </m:rad>
                  </m:oMath>
                </a14:m>
                <a:endParaRPr lang="en-US" sz="2400" dirty="0"/>
              </a:p>
              <a:p>
                <a:r>
                  <a:rPr lang="en-US" sz="2400" dirty="0"/>
                  <a:t>The approximation of the rectangular areas as circular areas introduces an error of less than 1% at an aspect ratio (width/length) of 1, increasing to an error 8% at aspect ratios of 2.5 or 0.4.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9F0069-F2CF-9F67-C5B7-9920A23F38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6950" y="1182321"/>
                <a:ext cx="8416049" cy="5539154"/>
              </a:xfrm>
              <a:blipFill>
                <a:blip r:embed="rId3"/>
                <a:stretch>
                  <a:fillRect l="-1014" t="-880" r="-2029" b="-3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50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89657-92E5-DD08-F20E-A24EAB030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60AEB-3677-ACA7-DE92-8939C9E6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377" y="181768"/>
            <a:ext cx="6057735" cy="823913"/>
          </a:xfrm>
        </p:spPr>
        <p:txBody>
          <a:bodyPr/>
          <a:lstStyle/>
          <a:p>
            <a:r>
              <a:rPr lang="en-US" sz="2800" dirty="0"/>
              <a:t>Axi-Symmetric Model</a:t>
            </a:r>
          </a:p>
        </p:txBody>
      </p:sp>
      <p:grpSp>
        <p:nvGrpSpPr>
          <p:cNvPr id="6" name="Group 46">
            <a:extLst>
              <a:ext uri="{FF2B5EF4-FFF2-40B4-BE49-F238E27FC236}">
                <a16:creationId xmlns:a16="http://schemas.microsoft.com/office/drawing/2014/main" id="{913CBC61-C0F7-E6CE-F054-8ED44AFF03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C13A867A-E74C-29A5-845E-B39CF3EB10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7F23B6D1-3747-E204-EAD2-544C341950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B4ED481C-17A5-F874-6715-F1BAD795D2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C86B31F5-64C7-D949-6822-882558FCFD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FF6E29AB-08AD-59DA-7EB4-82605BE7DC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E84DBF21-4216-CE0A-C731-F72A9982E5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F2D04C09-DB58-5382-4BBB-6A5956FF76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0E5CEB7F-6AA1-177B-F965-4C3CEB8E7E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B26EFDAE-8602-3089-7889-5C3E6013CE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3D66923F-09F9-E636-CF0C-6C122A687A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56F0BC2D-AF80-ECAA-5337-EFF7E035EE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A21FC3F6-E2E6-EF57-1DB9-BF21157943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A5F8B4FF-D80A-677B-6D31-5723331ECB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F3D1CD07-014B-0CA0-835A-FFC45C93AB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70F1F63F-E31F-2854-AF5A-989B092C1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6F51799-B832-3385-4B05-9FFF170E4E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5437" y="1426148"/>
            <a:ext cx="7186805" cy="497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3428F-2F6F-1ECB-0B83-ACEA7F096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442C3-A731-FCCB-9EE2-0530C14EE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6057735" cy="1143000"/>
          </a:xfrm>
        </p:spPr>
        <p:txBody>
          <a:bodyPr/>
          <a:lstStyle/>
          <a:p>
            <a:r>
              <a:rPr lang="en-US" sz="2800" dirty="0"/>
              <a:t>Industrial Methodology: Step 1</a:t>
            </a:r>
          </a:p>
        </p:txBody>
      </p:sp>
      <p:grpSp>
        <p:nvGrpSpPr>
          <p:cNvPr id="6" name="Group 46">
            <a:extLst>
              <a:ext uri="{FF2B5EF4-FFF2-40B4-BE49-F238E27FC236}">
                <a16:creationId xmlns:a16="http://schemas.microsoft.com/office/drawing/2014/main" id="{BF372189-7620-A71F-D8A0-20188AD522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A2BA1E81-7649-4647-50D7-D7E99DEBD2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7E40EBEA-9F93-35CA-F817-95D1C7F690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A82A2F96-49F1-FDF1-6E8B-DDBCDC08F3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2309E9B3-2C06-8518-4392-3C34B4374A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A0E5787A-C107-6F4E-142A-7AAD8459DB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530EC0F-480A-BAEE-E354-3FF1AA0C15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58862984-C8A2-78A1-CCC0-B7AEA242CD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1BFEEB2D-56B0-43D7-68B2-2118CD1A00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6E4B1043-AD0C-89F7-8E8C-24C09963CD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E8DD1AC8-7F21-1385-D67A-36E3345145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4F251F4D-4615-E6BD-6436-D8E61198F3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3B9EE7FA-6700-6AFB-CB75-B1B273EA2E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EB354811-184C-B2CA-142B-BEBBABC78F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EB2FF824-19EE-E8D4-5290-8FA833C088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32753F54-DE02-A54A-3BC8-5572B2690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213A6-B2A2-BA2A-D679-DAFB3DADA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4114800"/>
          </a:xfrm>
        </p:spPr>
        <p:txBody>
          <a:bodyPr/>
          <a:lstStyle/>
          <a:p>
            <a:r>
              <a:rPr lang="en-US" sz="2400" dirty="0"/>
              <a:t>The thermal resistance calculation is conducted layer by layer to account for the non-uniform thermal conductivity of the PCB. </a:t>
            </a:r>
          </a:p>
          <a:p>
            <a:r>
              <a:rPr lang="en-US" sz="2400" dirty="0"/>
              <a:t>The section of each layer directly under the component is a disk with radius 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i</a:t>
            </a:r>
            <a:r>
              <a:rPr lang="en-US" sz="2400" i="1" dirty="0"/>
              <a:t> </a:t>
            </a:r>
            <a:r>
              <a:rPr lang="en-US" sz="2400" dirty="0"/>
              <a:t>and thickness </a:t>
            </a:r>
            <a:r>
              <a:rPr lang="en-US" sz="2400" i="1" dirty="0"/>
              <a:t>t</a:t>
            </a:r>
            <a:r>
              <a:rPr lang="en-US" sz="2400" i="1" baseline="-25000" dirty="0"/>
              <a:t>n</a:t>
            </a:r>
            <a:r>
              <a:rPr lang="en-US" sz="2400" dirty="0"/>
              <a:t>.  </a:t>
            </a:r>
          </a:p>
          <a:p>
            <a:r>
              <a:rPr lang="en-US" sz="2400" dirty="0"/>
              <a:t>This disk will be referred to as the “inner disk”. </a:t>
            </a:r>
          </a:p>
          <a:p>
            <a:r>
              <a:rPr lang="en-US" sz="2400" dirty="0"/>
              <a:t>The periphery of the disk has an equivalent convection coefficient </a:t>
            </a:r>
            <a:r>
              <a:rPr lang="en-US" sz="2400" i="1" dirty="0" err="1"/>
              <a:t>h</a:t>
            </a:r>
            <a:r>
              <a:rPr lang="en-US" sz="2400" i="1" baseline="-25000" dirty="0" err="1"/>
              <a:t>o,n</a:t>
            </a:r>
            <a:r>
              <a:rPr lang="en-US" sz="2400" dirty="0"/>
              <a:t> that represents the effective cooling of the outer portion of the layer as shown in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7F07121-2426-5A2B-95F7-0276F38BE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75856" y="4378953"/>
            <a:ext cx="3239823" cy="224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25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7D10-F757-C6BF-1EAE-9AAE492A0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B668-17BF-E6F2-E0DC-745DD83F0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6057735" cy="1143000"/>
          </a:xfrm>
        </p:spPr>
        <p:txBody>
          <a:bodyPr/>
          <a:lstStyle/>
          <a:p>
            <a:r>
              <a:rPr lang="en-US" sz="2800" dirty="0"/>
              <a:t>Thermal Resistance Network</a:t>
            </a:r>
          </a:p>
        </p:txBody>
      </p:sp>
      <p:grpSp>
        <p:nvGrpSpPr>
          <p:cNvPr id="6" name="Group 46">
            <a:extLst>
              <a:ext uri="{FF2B5EF4-FFF2-40B4-BE49-F238E27FC236}">
                <a16:creationId xmlns:a16="http://schemas.microsoft.com/office/drawing/2014/main" id="{F2A239D9-9200-0D81-6E42-4011BDE6AE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31346484-C2BF-E655-76A0-4A8DEB85E7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D083F1F1-102E-DEF8-6F51-D4004D22CE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5251C449-6C8F-8995-8047-31CB8BD23F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F0B95C72-4176-7A3E-B73A-C1268907B2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70FEFA91-9436-7AA6-75A1-C9464A2C6B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3FEB7CBE-896D-FBF3-44D3-5719237494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783505A-002A-60F3-B67E-3C6E7C3401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A0E25775-53F8-B55D-6B5A-72F9EE9FF8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D3BB9380-98E2-D7C4-32CD-03B6EFB1A2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CF74B3E1-7E69-88C0-E05F-AEAB4BE0B7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602A8696-B1C7-7B2C-E005-8E49D36D39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C64436E3-521F-F8FE-BDD2-B4C1144090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2E484B6F-99E4-C1EA-6B70-6D40BB95F9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DC7AF73D-C03B-EF34-3DC3-F6EF18A98F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D4F85775-AA7F-8128-BEB1-49D656D80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C9980-F933-2173-FAD6-AF58A4141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289" y="1295400"/>
            <a:ext cx="8413422" cy="4114800"/>
          </a:xfrm>
        </p:spPr>
        <p:txBody>
          <a:bodyPr/>
          <a:lstStyle/>
          <a:p>
            <a:r>
              <a:rPr lang="en-US" sz="2400" dirty="0"/>
              <a:t>The outer portion of each layer is an annulus (referred to as the “outer annulus”) with inner and outer radii </a:t>
            </a:r>
            <a:r>
              <a:rPr lang="en-US" sz="2400" dirty="0" err="1"/>
              <a:t>r</a:t>
            </a:r>
            <a:r>
              <a:rPr lang="en-US" sz="2400" baseline="-25000" dirty="0" err="1"/>
              <a:t>i</a:t>
            </a:r>
            <a:r>
              <a:rPr lang="en-US" sz="2400" dirty="0"/>
              <a:t> and </a:t>
            </a:r>
            <a:r>
              <a:rPr lang="en-US" sz="2400" dirty="0" err="1"/>
              <a:t>r</a:t>
            </a:r>
            <a:r>
              <a:rPr lang="en-US" sz="2400" baseline="-25000" dirty="0" err="1"/>
              <a:t>o</a:t>
            </a:r>
            <a:r>
              <a:rPr lang="en-US" sz="2400" dirty="0"/>
              <a:t> respectively.</a:t>
            </a:r>
          </a:p>
          <a:p>
            <a:r>
              <a:rPr lang="en-US" sz="2400" dirty="0"/>
              <a:t>The calculation for </a:t>
            </a:r>
            <a:r>
              <a:rPr lang="en-US" sz="2400" i="1" dirty="0" err="1"/>
              <a:t>h</a:t>
            </a:r>
            <a:r>
              <a:rPr lang="en-US" sz="2400" i="1" baseline="-25000" dirty="0" err="1"/>
              <a:t>o,n</a:t>
            </a:r>
            <a:r>
              <a:rPr lang="en-US" sz="2400" dirty="0"/>
              <a:t> is developed with the approximation that the temperature difference between the layers of the PCB is small. </a:t>
            </a:r>
          </a:p>
          <a:p>
            <a:r>
              <a:rPr lang="en-US" sz="2400" dirty="0"/>
              <a:t>In reality, the flow of heat is predominantly radial in the outer annulus. </a:t>
            </a:r>
          </a:p>
          <a:p>
            <a:r>
              <a:rPr lang="en-US" sz="2400" dirty="0"/>
              <a:t>The resistance to heat flow in the outer annulus can then be approximated by the thermal resistance network shown 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CB491F-EAF6-64CA-05E1-E6B7EE2F6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366" y="2562006"/>
            <a:ext cx="7678266" cy="383913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6402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4D836-4F3E-82AB-E09D-D081E9A1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66807-2CE2-E913-CD49-BC1D02DDC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6057735" cy="1143000"/>
          </a:xfrm>
        </p:spPr>
        <p:txBody>
          <a:bodyPr/>
          <a:lstStyle/>
          <a:p>
            <a:r>
              <a:rPr lang="en-US" sz="2800" dirty="0"/>
              <a:t>Thermal Resistance Network</a:t>
            </a:r>
          </a:p>
        </p:txBody>
      </p:sp>
      <p:grpSp>
        <p:nvGrpSpPr>
          <p:cNvPr id="6" name="Group 46">
            <a:extLst>
              <a:ext uri="{FF2B5EF4-FFF2-40B4-BE49-F238E27FC236}">
                <a16:creationId xmlns:a16="http://schemas.microsoft.com/office/drawing/2014/main" id="{16DFE020-40B3-2333-E71C-2F89436ECCC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9EF9B506-C6DC-242A-7F26-E8CBC82A94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49F73AFA-A6CC-A77E-FC24-366343B75F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E56C51D8-E278-9F66-00E4-F424AE76D4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FEEFC654-0103-9155-2D20-F5C642FA53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5C54B4F7-3A1D-4FE8-6E7D-C8B96C5D35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1BA625D4-4867-4171-E6BB-0018A3B7DC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57BFE36-07FB-788C-7189-B1A9D2437B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26A8A310-E7C9-3B31-93C2-AB5249D384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A4BEC430-25F0-2930-7BF2-8F6862D68E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476EC82A-4A2C-B990-91A7-8B0549AD70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B120CAB2-1C4E-4BD4-A9FC-33A0FE9170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1951CE59-F527-7770-5DAE-E6BB01570A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EB6E13A2-A8AA-EF25-A9B2-50DB39C24B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991FA288-AAAA-9F39-A9F7-BF874A33BD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8C9A27AC-1A9F-94A8-16B0-918A7CD8A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882589-1B17-924A-BEAC-5CE519D5E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75" y="1129659"/>
            <a:ext cx="8686800" cy="1758411"/>
          </a:xfrm>
        </p:spPr>
        <p:txBody>
          <a:bodyPr/>
          <a:lstStyle/>
          <a:p>
            <a:r>
              <a:rPr lang="en-US" sz="2400" i="1" dirty="0" err="1"/>
              <a:t>R</a:t>
            </a:r>
            <a:r>
              <a:rPr lang="en-US" sz="2400" i="1" baseline="-25000" dirty="0" err="1"/>
              <a:t>cond,o,n</a:t>
            </a:r>
            <a:r>
              <a:rPr lang="en-US" sz="2400" dirty="0"/>
              <a:t> in the thermal resistance network shown in previous figure represents the conduction thermal resistance of each layer.</a:t>
            </a:r>
          </a:p>
          <a:p>
            <a:r>
              <a:rPr lang="en-US" sz="2400" dirty="0"/>
              <a:t> 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ext</a:t>
            </a:r>
            <a:r>
              <a:rPr lang="en-US" sz="2400" dirty="0"/>
              <a:t> is the thermal resistance due to the convection/radiative cooling </a:t>
            </a:r>
            <a:r>
              <a:rPr lang="en-US" sz="2400" i="1" dirty="0" err="1"/>
              <a:t>h</a:t>
            </a:r>
            <a:r>
              <a:rPr lang="en-US" sz="2400" i="1" baseline="-25000" dirty="0" err="1"/>
              <a:t>ext</a:t>
            </a:r>
            <a:r>
              <a:rPr lang="en-US" sz="2400" dirty="0"/>
              <a:t> on the exposed upper and lower surfaces of the PCB.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DE79CD8-9288-8647-889A-5494E44B0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84" y="2888070"/>
            <a:ext cx="7344506" cy="367225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0867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5112</TotalTime>
  <Words>1549</Words>
  <Application>Microsoft Office PowerPoint</Application>
  <PresentationFormat>On-screen Show (4:3)</PresentationFormat>
  <Paragraphs>121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STXingkai</vt:lpstr>
      <vt:lpstr>Calibri</vt:lpstr>
      <vt:lpstr>Cambria Math</vt:lpstr>
      <vt:lpstr>CommercialScript BT</vt:lpstr>
      <vt:lpstr>Script MT Bold</vt:lpstr>
      <vt:lpstr>Tempus Sans ITC</vt:lpstr>
      <vt:lpstr>Times New Roman</vt:lpstr>
      <vt:lpstr>Wingdings</vt:lpstr>
      <vt:lpstr>Blank Presentation</vt:lpstr>
      <vt:lpstr>EFFECTIVE THERMAL CONDUCTIVITY OF A PCB </vt:lpstr>
      <vt:lpstr>The PCB</vt:lpstr>
      <vt:lpstr>Fraction of Heat Transferred to/thru PCB</vt:lpstr>
      <vt:lpstr>Printed Circuit Board (PCB)</vt:lpstr>
      <vt:lpstr>Effective Thermal Conductivity</vt:lpstr>
      <vt:lpstr>Anisotropy of A PCB</vt:lpstr>
      <vt:lpstr>Homogeneous Model for A PCB</vt:lpstr>
      <vt:lpstr>The Daunting Task</vt:lpstr>
      <vt:lpstr>Modelling</vt:lpstr>
      <vt:lpstr>Modelling</vt:lpstr>
      <vt:lpstr>Case Study: Six Layer PCB</vt:lpstr>
      <vt:lpstr>Case Study: Two Layer PCB</vt:lpstr>
      <vt:lpstr>Case Study: Two Layer PCB</vt:lpstr>
      <vt:lpstr>Case Study: Seven Layer PCB</vt:lpstr>
      <vt:lpstr>Case Study: Seven Layer PCB</vt:lpstr>
      <vt:lpstr>Detailed Resistance  Model</vt:lpstr>
      <vt:lpstr> </vt:lpstr>
      <vt:lpstr>True Areas of Layers in A PCB</vt:lpstr>
      <vt:lpstr>Smart Methods of 21st Century…  Save time and Accuracy….</vt:lpstr>
      <vt:lpstr>21st Century Industrial Practice</vt:lpstr>
      <vt:lpstr>Equivalent Radius of PCB</vt:lpstr>
      <vt:lpstr>Axi-Symmetric Model</vt:lpstr>
      <vt:lpstr>Industrial Methodology: Step 1</vt:lpstr>
      <vt:lpstr>Thermal Resistance Network</vt:lpstr>
      <vt:lpstr>Thermal Resistance Network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404</cp:revision>
  <cp:lastPrinted>2002-07-26T02:11:33Z</cp:lastPrinted>
  <dcterms:created xsi:type="dcterms:W3CDTF">2002-07-26T01:39:54Z</dcterms:created>
  <dcterms:modified xsi:type="dcterms:W3CDTF">2026-09-06T01:45:45Z</dcterms:modified>
</cp:coreProperties>
</file>