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6"/>
  </p:notesMasterIdLst>
  <p:sldIdLst>
    <p:sldId id="1345" r:id="rId2"/>
    <p:sldId id="1375" r:id="rId3"/>
    <p:sldId id="1506" r:id="rId4"/>
    <p:sldId id="1510" r:id="rId5"/>
    <p:sldId id="1500" r:id="rId6"/>
    <p:sldId id="1501" r:id="rId7"/>
    <p:sldId id="1508" r:id="rId8"/>
    <p:sldId id="1502" r:id="rId9"/>
    <p:sldId id="1512" r:id="rId10"/>
    <p:sldId id="1509" r:id="rId11"/>
    <p:sldId id="1503" r:id="rId12"/>
    <p:sldId id="1504" r:id="rId13"/>
    <p:sldId id="1487" r:id="rId14"/>
    <p:sldId id="1486" r:id="rId15"/>
    <p:sldId id="1516" r:id="rId16"/>
    <p:sldId id="1517" r:id="rId17"/>
    <p:sldId id="1518" r:id="rId18"/>
    <p:sldId id="1519" r:id="rId19"/>
    <p:sldId id="1376" r:id="rId20"/>
    <p:sldId id="1520" r:id="rId21"/>
    <p:sldId id="1496" r:id="rId22"/>
    <p:sldId id="1380" r:id="rId23"/>
    <p:sldId id="1511" r:id="rId24"/>
    <p:sldId id="1381" r:id="rId25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000099"/>
    <a:srgbClr val="FF6600"/>
    <a:srgbClr val="99CCFF"/>
    <a:srgbClr val="777777"/>
    <a:srgbClr val="76863A"/>
    <a:srgbClr val="FF0066"/>
    <a:srgbClr val="FF9900"/>
    <a:srgbClr val="FFCC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814" autoAdjust="0"/>
    <p:restoredTop sz="82482" autoAdjust="0"/>
  </p:normalViewPr>
  <p:slideViewPr>
    <p:cSldViewPr>
      <p:cViewPr varScale="1">
        <p:scale>
          <a:sx n="61" d="100"/>
          <a:sy n="61" d="100"/>
        </p:scale>
        <p:origin x="1432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2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5T03:28:52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5664 15618 1796 0,'0'0'40'0,"-6"6"8"0,0-4 1 0,6-2 1 15,-6 3-40-15,0 2-10 0,6-5 0 0,0 0 0 0,-6 3 12 0,6-3 0 16,0 0 0-16,0 0 0 0,0 0-12 0,-6 3 0 16,6-3 0-16,0 0 0 0,0 0 0 0,0 0 0 15,-6 2 0-15,6-2 0 16,-6 5-115-16,0-2-18 0,6-3-4 0,-15-5-1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08T05:31:32.1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9625 15230 0</inkml:trace>
  <inkml:trace contextRef="#ctx0" brushRef="#br0" timeOffset="2151.82">17984 17165 0</inkml:trace>
  <inkml:trace contextRef="#ctx0" brushRef="#br0" timeOffset="4182.39">8236 7987 0</inkml:trace>
  <inkml:trace contextRef="#ctx0" brushRef="#br0" timeOffset="11422.55">8856 1414 0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10T05:30:59.63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1-10T05:31:09.734"/>
    </inkml:context>
  </inkml:definitions>
  <inkml:trace contextRef="#ctx0" brushRef="#br0">8930 19025 0</inkml:trace>
  <inkml:trace contextRef="#ctx1" brushRef="#br0">19329 15587 134 0,'4'-22'69'0,"-3"4"-16"16,-2 6-53-16,1 12-19 15,0 0-22-15,0 0-30 0,17 12-2 16,-17-12 22-16,15 19 51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49275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4-01-11T06:27:05.1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20340 12923 0,'25'0'47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7T05:32:16.4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20619 14816 517 0,'9'-16'132'0,"-9"16"-6"0,0 0-142 16,0 0-14-16,13 20-67 16,-6-7-31-16,4 10-2 15,-5-3-3-15,-3 0 4 16,-4-3 18-16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8T06:33:51.0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7822 15361 123 0,'-9'-19'49'0,"1"3"-11"0,2 3-49 16,6 13-19-16,-10-11-8 31,10 11-7-31,0 0-3 0,0 0 11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4T05:29:05.8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21165 15088 132 0,'-2'-13'98'0,"2"13"2"0,0 0-37 15,-5-17-12-15,5 17-13 16,0 0-9-16,0 0-4 15,-1-14-10-15,1 14-5 16,0 0-8-16,0 0-8 16,0 0-11-16,0 0-20 15,0 0-64-15,0 0-7 16,13 6 1-16,-13-6 0 16,0 0 28-16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31T05:29:40.9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7906 14882 248 0,'0'0'93'15,"1"-11"5"-15,-1 11-57 16,0 0-8-16,0 0-8 15,0 0-21-15,0 0-35 16,0 0-54-16,0 0-7 16,0 0-9-16,-1 11-2 15,1-11 0-15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2-07T06:56:40.5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14264 13805 897 0,'8'-23'0'0,"-91"-79"19"0,96 90-13 0,0 0 33 0,0-2-33 0,2-1-6 0,-1-3 1 0,1-2 6 0,0-3-5 0,1-2 8 0,3-1-9 0,-2-6-12 0,2-4 23 0,3-2-18 15,10 0 23-15,-4 1-3 0,7-4 6 0,-2-1 15 0,-2-2-9 0,7-4 4 0,-3-6 11 0,0-4-12 0,0-4 13 0,-2 1-9 0,2-2-6 16,2 2 1-16,15 1-2 0,-6-3 6 0,0-6-21 0,5 3 9 15,-15-5-13-15,13 0 6 0,-6 2-6 0,0 4-2 16,9 1 0-16,-16-4 2 0,10 1-8 0,-5 0 5 16,1 1-6-16,12 7 4 0,-8-6-2 0,2 6-4 15,-10 2 1-15,-3 0-14 0,-3 10 27 16,-4-2-13-16,-10 7 15 16,12 2-14-16,3 3 1 0,-1 1 5 0,11 1-4 0,-15 0-10 0,-3 2 16 15,-2 2-4-15,-3 3 10 0,1 4-12 0,-3 2 0 0,1 4-2 16,-1 2 0-16,-3-1-15 0,-3 1 21 0,1 0-4 15,-9 2 11-15,4 4-9 0,0 3-19 0,-1 0-7 0,-1 1-5 16,1 3-16-16,-4-2-26 0,-1 4-15 0,-2 0-4 0,0 1-33 0,0 0-47 16,4 1-46-16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084995-AD5E-D0F0-1E03-24737D65C8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3E190-6B19-A584-C26A-8DAD848E038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A5D256D-D5A8-4EFA-A6E5-DFCEBB83EC4F}" type="datetimeFigureOut">
              <a:rPr lang="en-US"/>
              <a:pPr>
                <a:defRPr/>
              </a:pPr>
              <a:t>8/29/2026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4663E60-983D-F765-9BD1-7D6C74F834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DE960DA-DC59-218E-AA27-75AE64826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3BA39-C577-ECF0-F62A-150212F59B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CAB27-72B4-99FB-3C53-049231B717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9DD904-8BAB-428F-8997-1BC06B7053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49A8ADED-6C0D-E90B-70FC-6364B803C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56628A5C-5034-158E-2BE0-1362E286C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AD1D7D6-29A9-0471-6973-6E7BBC7B16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1EB01D-4EC2-45E9-B90C-9CF253CA50F9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4628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6076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0560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82BBA5-7429-6BDB-0714-E8BF0AFF3C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142A35-39B2-BA7F-8B56-BAE5033AFF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F91710-1026-5F82-98BD-E2232BDF2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4C9E3-7DE4-4F59-9E2C-6AB38D1E1C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89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51AEF-37A8-46BB-187D-9AA12BD484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332FB2-C1CA-6FAA-BD1E-2EA287021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3302FD-5046-854B-ECF4-13B0F9418D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CB97C-4EF4-445F-9A1C-DE928C36CC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41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8282D0-8C91-4F14-AAF3-9DAB9EAC8F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7C4E49-3A9D-8E6C-EF7D-F009D2840D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057392-4631-3B43-8B94-080483009C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2E730-9E84-4459-8FAF-19B43C72AB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30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80D6C-76FD-2C29-D3A2-993F55DEC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039011-6DDC-0D15-41D9-9473ACFC62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E6376-F37A-9527-9A30-9EAC97EDE6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8D8B4-EAD8-48D5-9442-4B492BF8F0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72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DC6B1C-EE5C-CC8B-5899-27259BDED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7DE378-D498-E2D0-AA2C-4F72C44E5D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334709D-1F52-B8E8-A263-9F237BF655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1FCC1-511E-4871-9B06-92E2517996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39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3BFC0A6-DAD6-3BB2-4467-D59543E1FF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4AE633-BEC8-2439-3FBC-DA63A52D44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537BFF-4706-0F17-3555-B4C2097B93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98E86-C588-4989-A518-AFD358F9E9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0E3859-0B97-01A8-A683-57A596C1DA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82918B-C085-DDAA-B172-2E7D31BEA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0638A01-E12F-937A-F4E8-7225CDEB52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5ABE6-51D8-45A2-B0B9-D5FA77769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2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50B33-78F1-DCAF-5EFC-EC5F95AEA1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E8B653-40DB-11B4-D939-ACED14F85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48B9C8-38E9-0987-2620-BC3537C0E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B24C9-94FB-4DF3-B53B-46EAB04FF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44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D59E73-BB9B-CF6B-D561-97ECEDAAA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146736-E1EE-2FEF-469E-6D822D277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2A781-17FF-5B95-181E-EFE4234B5B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E7C5D-E4BB-41E6-AA7C-15569B2230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5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CACD9F-D639-B082-9F32-E3BB02A891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A0EDCD-7FFE-0F98-D95B-CA4DF48DC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C0F9D4-E7C5-0BE3-E7C6-31E57BFA0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D0E22-450C-47C9-9931-7E6E840D14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35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02CE7E-CE58-4933-D132-D4630BB3A1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217F62-B96E-B6D6-3C4E-1C3C1A260A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15D3BC-73DA-51F5-C0E7-F577DBEE16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DB410-E207-4EC8-A1C9-5CD57F3E71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39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FB3266A-28F9-8D8A-B332-BAEA3970CC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93DB96B-1243-623D-A1D3-B5B48C72E9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827028B-75E0-DB5D-8427-526DA1DA603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B21BD3-8D44-FA33-70C1-554A6119DA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8EBD7AE-4746-7386-DEE1-8EBFC92E2A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2018820-5C12-43B2-BAF7-FA09D1C254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6.png"/><Relationship Id="rId26" Type="http://schemas.openxmlformats.org/officeDocument/2006/relationships/image" Target="../media/image10.png"/><Relationship Id="rId3" Type="http://schemas.openxmlformats.org/officeDocument/2006/relationships/customXml" Target="../ink/ink1.xml"/><Relationship Id="rId21" Type="http://schemas.openxmlformats.org/officeDocument/2006/relationships/image" Target="../media/image9.png"/><Relationship Id="rId7" Type="http://schemas.openxmlformats.org/officeDocument/2006/relationships/image" Target="../media/image3.png"/><Relationship Id="rId12" Type="http://schemas.openxmlformats.org/officeDocument/2006/relationships/customXml" Target="../ink/ink4.xml"/><Relationship Id="rId25" Type="http://schemas.openxmlformats.org/officeDocument/2006/relationships/customXml" Target="../ink/ink9.xml"/><Relationship Id="rId2" Type="http://schemas.openxmlformats.org/officeDocument/2006/relationships/notesSlide" Target="../notesSlides/notesSlide1.xml"/><Relationship Id="rId16" Type="http://schemas.openxmlformats.org/officeDocument/2006/relationships/customXml" Target="../ink/ink6.xml"/><Relationship Id="rId20" Type="http://schemas.openxmlformats.org/officeDocument/2006/relationships/customXml" Target="../ink/ink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5.png"/><Relationship Id="rId24" Type="http://schemas.openxmlformats.org/officeDocument/2006/relationships/image" Target="../media/image8.png"/><Relationship Id="rId5" Type="http://schemas.openxmlformats.org/officeDocument/2006/relationships/customXml" Target="../ink/ink2.xml"/><Relationship Id="rId15" Type="http://schemas.openxmlformats.org/officeDocument/2006/relationships/image" Target="../media/image7.png"/><Relationship Id="rId19" Type="http://schemas.openxmlformats.org/officeDocument/2006/relationships/image" Target="../media/image4.png"/><Relationship Id="rId4" Type="http://schemas.openxmlformats.org/officeDocument/2006/relationships/image" Target="../media/image1.png"/><Relationship Id="rId14" Type="http://schemas.openxmlformats.org/officeDocument/2006/relationships/customXml" Target="../ink/ink5.xml"/><Relationship Id="rId22" Type="http://schemas.openxmlformats.org/officeDocument/2006/relationships/customXml" Target="../ink/ink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customXml" Target="../ink/ink10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B3CF1790-2AF5-2CEC-B1FA-01BD5B7E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7CB245C-34B9-B802-8117-557D8E2069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357188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IN" sz="2800" dirty="0"/>
              <a:t> </a:t>
            </a:r>
            <a:r>
              <a:rPr lang="en-IN" sz="2800" i="0" u="none" strike="noStrike" baseline="0" dirty="0"/>
              <a:t>Thermal Management of</a:t>
            </a:r>
            <a:r>
              <a:rPr lang="en-IN" sz="2800" dirty="0"/>
              <a:t> Printed Circuit Boards</a:t>
            </a:r>
            <a:endParaRPr lang="en-US" altLang="en-US" sz="2800" dirty="0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6F24E5AF-DC6A-044C-B015-F2C6DCAA4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12" y="5370066"/>
            <a:ext cx="90487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70C0"/>
                </a:solidFill>
                <a:latin typeface="Viner Hand ITC" panose="03070502030502020203" pitchFamily="66" charset="0"/>
              </a:rPr>
              <a:t>Material View of  PCB for Thermal Management…..</a:t>
            </a:r>
            <a:endParaRPr lang="en-US" altLang="en-US" b="1" i="1" dirty="0">
              <a:solidFill>
                <a:srgbClr val="0070C0"/>
              </a:solidFill>
              <a:latin typeface="Viner Hand ITC" panose="03070502030502020203" pitchFamily="66" charset="0"/>
              <a:cs typeface="Times New Roman" panose="02020603050405020304" pitchFamily="18" charset="0"/>
            </a:endParaRPr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A712A528-0020-4493-8F9E-3D80347B0F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3" name="Group 8">
              <a:extLst>
                <a:ext uri="{FF2B5EF4-FFF2-40B4-BE49-F238E27FC236}">
                  <a16:creationId xmlns:a16="http://schemas.microsoft.com/office/drawing/2014/main" id="{F75E1619-CA0B-E96A-9E12-5C455B114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3" name="Rectangle 9">
                <a:extLst>
                  <a:ext uri="{FF2B5EF4-FFF2-40B4-BE49-F238E27FC236}">
                    <a16:creationId xmlns:a16="http://schemas.microsoft.com/office/drawing/2014/main" id="{849632BB-EB67-81D4-0AD0-116C9C2F1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4" name="Rectangle 10">
                <a:extLst>
                  <a:ext uri="{FF2B5EF4-FFF2-40B4-BE49-F238E27FC236}">
                    <a16:creationId xmlns:a16="http://schemas.microsoft.com/office/drawing/2014/main" id="{5FF5BFA0-0DD7-FEAB-7AB4-C56B74631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4" name="Group 11">
              <a:extLst>
                <a:ext uri="{FF2B5EF4-FFF2-40B4-BE49-F238E27FC236}">
                  <a16:creationId xmlns:a16="http://schemas.microsoft.com/office/drawing/2014/main" id="{FD12B362-72A5-BE62-6793-AE0CEEDAE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1" name="Rectangle 12">
                <a:extLst>
                  <a:ext uri="{FF2B5EF4-FFF2-40B4-BE49-F238E27FC236}">
                    <a16:creationId xmlns:a16="http://schemas.microsoft.com/office/drawing/2014/main" id="{D19152C4-01A3-3032-50D5-D3AD1D2AB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2" name="Rectangle 13">
                <a:extLst>
                  <a:ext uri="{FF2B5EF4-FFF2-40B4-BE49-F238E27FC236}">
                    <a16:creationId xmlns:a16="http://schemas.microsoft.com/office/drawing/2014/main" id="{A7554AF3-56A8-8DA8-4C6C-CE72661C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5" name="Group 14">
              <a:extLst>
                <a:ext uri="{FF2B5EF4-FFF2-40B4-BE49-F238E27FC236}">
                  <a16:creationId xmlns:a16="http://schemas.microsoft.com/office/drawing/2014/main" id="{0745065B-5E7E-56A2-AE0B-43BB9C9A3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9" name="Rectangle 15">
                <a:extLst>
                  <a:ext uri="{FF2B5EF4-FFF2-40B4-BE49-F238E27FC236}">
                    <a16:creationId xmlns:a16="http://schemas.microsoft.com/office/drawing/2014/main" id="{6583A73D-D122-7702-82A7-890F9168F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0" name="Rectangle 16">
                <a:extLst>
                  <a:ext uri="{FF2B5EF4-FFF2-40B4-BE49-F238E27FC236}">
                    <a16:creationId xmlns:a16="http://schemas.microsoft.com/office/drawing/2014/main" id="{CF2B19A5-72B4-FF53-5494-CD2A60EC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6" name="Group 17">
              <a:extLst>
                <a:ext uri="{FF2B5EF4-FFF2-40B4-BE49-F238E27FC236}">
                  <a16:creationId xmlns:a16="http://schemas.microsoft.com/office/drawing/2014/main" id="{15291F47-C38E-9E2D-2B9B-9B3529744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7" name="Rectangle 18">
                <a:extLst>
                  <a:ext uri="{FF2B5EF4-FFF2-40B4-BE49-F238E27FC236}">
                    <a16:creationId xmlns:a16="http://schemas.microsoft.com/office/drawing/2014/main" id="{51F7BB52-B4ED-E8CB-2F29-06B55E0EF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8" name="Rectangle 19">
                <a:extLst>
                  <a:ext uri="{FF2B5EF4-FFF2-40B4-BE49-F238E27FC236}">
                    <a16:creationId xmlns:a16="http://schemas.microsoft.com/office/drawing/2014/main" id="{2F2FE6BB-9C15-CF15-41BC-37AB11AD1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14:cNvPr>
              <p14:cNvContentPartPr/>
              <p14:nvPr/>
            </p14:nvContentPartPr>
            <p14:xfrm>
              <a:off x="2014200" y="5622480"/>
              <a:ext cx="2520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04840" y="5613120"/>
                <a:ext cx="43920" cy="306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33A478D-DD10-C54A-5671-1CDCD1350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137" y="3692769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kern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kern="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 kern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5" name="Rectangle 19458">
            <a:extLst>
              <a:ext uri="{FF2B5EF4-FFF2-40B4-BE49-F238E27FC236}">
                <a16:creationId xmlns:a16="http://schemas.microsoft.com/office/drawing/2014/main" id="{B08989DA-5235-217B-0445-5014FFA1F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2672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ACEDF16-B372-ECA1-AD9E-8A77FFD3AD14}"/>
                  </a:ext>
                </a:extLst>
              </p14:cNvPr>
              <p14:cNvContentPartPr/>
              <p14:nvPr/>
            </p14:nvContentPartPr>
            <p14:xfrm>
              <a:off x="2964960" y="509040"/>
              <a:ext cx="3509640" cy="56707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ACEDF16-B372-ECA1-AD9E-8A77FFD3AD1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55600" y="499680"/>
                <a:ext cx="3528360" cy="568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14:cNvPr>
              <p14:cNvContentPartPr/>
              <p14:nvPr/>
            </p14:nvContentPartPr>
            <p14:xfrm>
              <a:off x="3214800" y="5592600"/>
              <a:ext cx="3756960" cy="1256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05440" y="5583240"/>
                <a:ext cx="3775680" cy="127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14:cNvPr>
              <p14:cNvContentPartPr/>
              <p14:nvPr/>
            </p14:nvContentPartPr>
            <p14:xfrm>
              <a:off x="7322400" y="4652280"/>
              <a:ext cx="9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313040" y="4642920"/>
                <a:ext cx="28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14:cNvPr>
              <p14:cNvContentPartPr/>
              <p14:nvPr/>
            </p14:nvContentPartPr>
            <p14:xfrm>
              <a:off x="7422840" y="5328000"/>
              <a:ext cx="18000" cy="41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413480" y="5318640"/>
                <a:ext cx="3672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14:cNvPr>
              <p14:cNvContentPartPr/>
              <p14:nvPr/>
            </p14:nvContentPartPr>
            <p14:xfrm>
              <a:off x="2804040" y="5508720"/>
              <a:ext cx="12240" cy="216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94680" y="5499360"/>
                <a:ext cx="3096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14:cNvPr>
              <p14:cNvContentPartPr/>
              <p14:nvPr/>
            </p14:nvContentPartPr>
            <p14:xfrm>
              <a:off x="7616520" y="5415840"/>
              <a:ext cx="5040" cy="162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607160" y="5406480"/>
                <a:ext cx="2376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14:cNvPr>
              <p14:cNvContentPartPr/>
              <p14:nvPr/>
            </p14:nvContentPartPr>
            <p14:xfrm>
              <a:off x="2846160" y="5353560"/>
              <a:ext cx="720" cy="43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836800" y="5344200"/>
                <a:ext cx="19440" cy="2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83808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F99AF-E75A-664D-1D3D-6A1270B8A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DF739-B8F8-0B2F-EC7F-0A5EFAC9A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sz="2800" dirty="0"/>
              <a:t>Printed Circuit Board (PCB)</a:t>
            </a:r>
            <a:endParaRPr lang="en-IN" sz="2800" dirty="0"/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945D8B68-9D42-E287-2620-35BB6BA8B6A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6BF60AE7-2D68-353D-2233-7918F42402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A171B25C-820A-BB90-83BF-1DDF842A0E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53DE2CD3-725D-43EC-C9FF-B71CE5AD76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DE62B99A-D1C8-62CC-543F-79CAD701FF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C18CFB36-8D29-EED7-8A22-CE01A62F6F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>
                  <a:extLst>
                    <a:ext uri="{FF2B5EF4-FFF2-40B4-BE49-F238E27FC236}">
                      <a16:creationId xmlns:a16="http://schemas.microsoft.com/office/drawing/2014/main" id="{FBAFF631-C161-8806-9C4D-2712BE6BF5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>
                  <a:extLst>
                    <a:ext uri="{FF2B5EF4-FFF2-40B4-BE49-F238E27FC236}">
                      <a16:creationId xmlns:a16="http://schemas.microsoft.com/office/drawing/2014/main" id="{FE12B3D3-460D-D17E-296C-24506ABEA9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837AAE3D-8324-18B0-2747-6A38779D45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783B875D-A191-6F5E-E2DD-F62981EF89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5F00924A-A562-74E1-9E92-C6D2439301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8DC77E4C-C680-F337-71BA-DC1F6FED6F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6D5886A4-85AB-FD30-F392-35E4996252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FC56DA55-A9F9-8F43-C030-B26B6A418B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5C1D771B-3C23-1A47-73F6-9B7B647FA1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9F4436A5-9BFC-9C50-AC4B-C5B9003080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2F460-DA4B-C831-3D27-569792F5C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72802"/>
            <a:ext cx="8382000" cy="4924429"/>
          </a:xfrm>
        </p:spPr>
        <p:txBody>
          <a:bodyPr/>
          <a:lstStyle/>
          <a:p>
            <a:r>
              <a:rPr lang="en-US" sz="2400" dirty="0"/>
              <a:t>A printed circuit board (PCB) is a non-conductive substrate that supports and connects electronic components through conductive circuitry materials mounted on its surface and within its layers. </a:t>
            </a:r>
          </a:p>
          <a:p>
            <a:r>
              <a:rPr lang="en-US" sz="2400" dirty="0"/>
              <a:t>Each component on a PCB is interconnected by conductive tracks, known as traces, to form a complete electronic circuit or assembly. </a:t>
            </a:r>
          </a:p>
          <a:p>
            <a:r>
              <a:rPr lang="en-US" sz="2400" dirty="0"/>
              <a:t>PCBs are commonly manufactured from fiberglass-reinforced epoxy laminate or other insulating materials, with copper traces etched onto the board to create reliable electrical pathways. </a:t>
            </a:r>
          </a:p>
          <a:p>
            <a:r>
              <a:rPr lang="en-US" sz="2400" dirty="0"/>
              <a:t>Inner copper layers are precisely etched to route signals, power, and ground connections between components.</a:t>
            </a:r>
          </a:p>
        </p:txBody>
      </p:sp>
    </p:spTree>
    <p:extLst>
      <p:ext uri="{BB962C8B-B14F-4D97-AF65-F5344CB8AC3E}">
        <p14:creationId xmlns:p14="http://schemas.microsoft.com/office/powerpoint/2010/main" val="371334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8AA02-6E28-3E49-3A68-311FA55DF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7772400" cy="1143000"/>
          </a:xfrm>
        </p:spPr>
        <p:txBody>
          <a:bodyPr/>
          <a:lstStyle/>
          <a:p>
            <a:r>
              <a:rPr lang="en-US" sz="2800" dirty="0"/>
              <a:t>Anatomy of A PCB</a:t>
            </a:r>
          </a:p>
        </p:txBody>
      </p:sp>
      <p:grpSp>
        <p:nvGrpSpPr>
          <p:cNvPr id="8" name="Group 46">
            <a:extLst>
              <a:ext uri="{FF2B5EF4-FFF2-40B4-BE49-F238E27FC236}">
                <a16:creationId xmlns:a16="http://schemas.microsoft.com/office/drawing/2014/main" id="{8E061051-C4E9-4030-7F52-1E7EC944AE2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DEC3DA0-5638-F681-442C-9897DC8014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2" name="Group 27">
                <a:extLst>
                  <a:ext uri="{FF2B5EF4-FFF2-40B4-BE49-F238E27FC236}">
                    <a16:creationId xmlns:a16="http://schemas.microsoft.com/office/drawing/2014/main" id="{16C1AF5B-B275-4466-CA08-2391B264AF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2" name="Rectangle 10">
                  <a:extLst>
                    <a:ext uri="{FF2B5EF4-FFF2-40B4-BE49-F238E27FC236}">
                      <a16:creationId xmlns:a16="http://schemas.microsoft.com/office/drawing/2014/main" id="{ED455330-554E-6165-E9EA-920CD5B3F6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Rectangle 11">
                  <a:extLst>
                    <a:ext uri="{FF2B5EF4-FFF2-40B4-BE49-F238E27FC236}">
                      <a16:creationId xmlns:a16="http://schemas.microsoft.com/office/drawing/2014/main" id="{162330A2-5295-32E5-FB80-C09B5634C7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F9422000-DBD4-8C05-3E6D-EB7B1469E8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0" name="Rectangle 13">
                  <a:extLst>
                    <a:ext uri="{FF2B5EF4-FFF2-40B4-BE49-F238E27FC236}">
                      <a16:creationId xmlns:a16="http://schemas.microsoft.com/office/drawing/2014/main" id="{8E1C6AF6-A753-3788-35B2-623B890BEA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14">
                  <a:extLst>
                    <a:ext uri="{FF2B5EF4-FFF2-40B4-BE49-F238E27FC236}">
                      <a16:creationId xmlns:a16="http://schemas.microsoft.com/office/drawing/2014/main" id="{D205E765-DBF9-3D43-8375-E67271A493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4" name="Group 15">
                <a:extLst>
                  <a:ext uri="{FF2B5EF4-FFF2-40B4-BE49-F238E27FC236}">
                    <a16:creationId xmlns:a16="http://schemas.microsoft.com/office/drawing/2014/main" id="{789D8190-3D4B-17D0-6556-681EB63A6A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8" name="Rectangle 16">
                  <a:extLst>
                    <a:ext uri="{FF2B5EF4-FFF2-40B4-BE49-F238E27FC236}">
                      <a16:creationId xmlns:a16="http://schemas.microsoft.com/office/drawing/2014/main" id="{C8696141-5E28-BE65-9DFF-F9A4EB9F1D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7">
                  <a:extLst>
                    <a:ext uri="{FF2B5EF4-FFF2-40B4-BE49-F238E27FC236}">
                      <a16:creationId xmlns:a16="http://schemas.microsoft.com/office/drawing/2014/main" id="{01CB75B1-ABE0-483A-BF07-18D140921D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5" name="Group 18">
                <a:extLst>
                  <a:ext uri="{FF2B5EF4-FFF2-40B4-BE49-F238E27FC236}">
                    <a16:creationId xmlns:a16="http://schemas.microsoft.com/office/drawing/2014/main" id="{22C8A780-0FC8-6596-2EFF-BC62D3C933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6" name="Rectangle 19">
                  <a:extLst>
                    <a:ext uri="{FF2B5EF4-FFF2-40B4-BE49-F238E27FC236}">
                      <a16:creationId xmlns:a16="http://schemas.microsoft.com/office/drawing/2014/main" id="{2E37854D-C91B-B0F4-AE17-5C324A116C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20">
                  <a:extLst>
                    <a:ext uri="{FF2B5EF4-FFF2-40B4-BE49-F238E27FC236}">
                      <a16:creationId xmlns:a16="http://schemas.microsoft.com/office/drawing/2014/main" id="{B571316F-AD55-BAAA-974E-63F2D3A1FD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0" name="Rectangle 19458">
              <a:extLst>
                <a:ext uri="{FF2B5EF4-FFF2-40B4-BE49-F238E27FC236}">
                  <a16:creationId xmlns:a16="http://schemas.microsoft.com/office/drawing/2014/main" id="{6F951A50-ECB9-4121-97DF-4E677CF34C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21">
              <a:extLst>
                <a:ext uri="{FF2B5EF4-FFF2-40B4-BE49-F238E27FC236}">
                  <a16:creationId xmlns:a16="http://schemas.microsoft.com/office/drawing/2014/main" id="{16F4C0E9-5FCA-5ACF-E373-D4D76CB7EF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1B0AB08D-E7D3-716D-B42B-B1B5050543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546851" y="1407153"/>
            <a:ext cx="8063749" cy="496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7625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ED329-2D3B-55E8-40B6-D2C630891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60A8E-CF20-02A5-1839-8A2438816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011" y="38100"/>
            <a:ext cx="7772400" cy="952500"/>
          </a:xfrm>
        </p:spPr>
        <p:txBody>
          <a:bodyPr/>
          <a:lstStyle/>
          <a:p>
            <a:r>
              <a:rPr lang="en-US" sz="2800" dirty="0"/>
              <a:t>Heat Transfer is an Action: Path Function</a:t>
            </a:r>
            <a:endParaRPr lang="en-IN" sz="2800" dirty="0"/>
          </a:p>
        </p:txBody>
      </p:sp>
      <p:pic>
        <p:nvPicPr>
          <p:cNvPr id="4" name="Picture 16">
            <a:extLst>
              <a:ext uri="{FF2B5EF4-FFF2-40B4-BE49-F238E27FC236}">
                <a16:creationId xmlns:a16="http://schemas.microsoft.com/office/drawing/2014/main" id="{1DC11166-3756-5D1E-0C6E-52C10F12630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427" y="2779660"/>
            <a:ext cx="6571013" cy="295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6">
            <a:extLst>
              <a:ext uri="{FF2B5EF4-FFF2-40B4-BE49-F238E27FC236}">
                <a16:creationId xmlns:a16="http://schemas.microsoft.com/office/drawing/2014/main" id="{9E444EB5-8F21-63DD-F967-CBA1B4F7F09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8">
              <a:extLst>
                <a:ext uri="{FF2B5EF4-FFF2-40B4-BE49-F238E27FC236}">
                  <a16:creationId xmlns:a16="http://schemas.microsoft.com/office/drawing/2014/main" id="{907D9A2E-19A5-F028-B333-F901469C31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9" name="Group 27">
                <a:extLst>
                  <a:ext uri="{FF2B5EF4-FFF2-40B4-BE49-F238E27FC236}">
                    <a16:creationId xmlns:a16="http://schemas.microsoft.com/office/drawing/2014/main" id="{DFC7344C-362E-6A01-6C66-C534F2F752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" name="Rectangle 10">
                  <a:extLst>
                    <a:ext uri="{FF2B5EF4-FFF2-40B4-BE49-F238E27FC236}">
                      <a16:creationId xmlns:a16="http://schemas.microsoft.com/office/drawing/2014/main" id="{0EE2E8CC-2D84-B6E8-77BA-EFD71D50D2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11">
                  <a:extLst>
                    <a:ext uri="{FF2B5EF4-FFF2-40B4-BE49-F238E27FC236}">
                      <a16:creationId xmlns:a16="http://schemas.microsoft.com/office/drawing/2014/main" id="{BDB9BE5F-24CC-D47C-326D-77220DBB52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53A49772-8BED-A05A-AEA4-B728B25FA4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7E374F3D-099F-1CCB-E535-0157CE445E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28CAFA38-0614-1E64-FB7D-4FCAE05DA0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40DDCFD7-37AB-7C06-BCCC-BE03187BAB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5" name="Rectangle 16">
                  <a:extLst>
                    <a:ext uri="{FF2B5EF4-FFF2-40B4-BE49-F238E27FC236}">
                      <a16:creationId xmlns:a16="http://schemas.microsoft.com/office/drawing/2014/main" id="{382DC2E2-5965-8ABA-8753-062EA85BF0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7">
                  <a:extLst>
                    <a:ext uri="{FF2B5EF4-FFF2-40B4-BE49-F238E27FC236}">
                      <a16:creationId xmlns:a16="http://schemas.microsoft.com/office/drawing/2014/main" id="{0B4C958B-12CB-8549-A730-FA9D297EF3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8">
                <a:extLst>
                  <a:ext uri="{FF2B5EF4-FFF2-40B4-BE49-F238E27FC236}">
                    <a16:creationId xmlns:a16="http://schemas.microsoft.com/office/drawing/2014/main" id="{BAE2079F-0693-5704-7E80-0E6CDA317F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" name="Rectangle 19">
                  <a:extLst>
                    <a:ext uri="{FF2B5EF4-FFF2-40B4-BE49-F238E27FC236}">
                      <a16:creationId xmlns:a16="http://schemas.microsoft.com/office/drawing/2014/main" id="{2AA8D364-84AB-38B1-5D37-41CB538F63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20">
                  <a:extLst>
                    <a:ext uri="{FF2B5EF4-FFF2-40B4-BE49-F238E27FC236}">
                      <a16:creationId xmlns:a16="http://schemas.microsoft.com/office/drawing/2014/main" id="{68419CAE-B58E-4CBE-7B76-F091205610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7" name="Rectangle 19458">
              <a:extLst>
                <a:ext uri="{FF2B5EF4-FFF2-40B4-BE49-F238E27FC236}">
                  <a16:creationId xmlns:a16="http://schemas.microsoft.com/office/drawing/2014/main" id="{A358B36A-0945-24A3-E6F1-F5F4745522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21">
              <a:extLst>
                <a:ext uri="{FF2B5EF4-FFF2-40B4-BE49-F238E27FC236}">
                  <a16:creationId xmlns:a16="http://schemas.microsoft.com/office/drawing/2014/main" id="{B2FE8163-CBA4-0213-CCB4-1DDE227C9F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4217A31-355B-B773-C167-A0B2725B3794}"/>
              </a:ext>
            </a:extLst>
          </p:cNvPr>
          <p:cNvSpPr txBox="1"/>
          <p:nvPr/>
        </p:nvSpPr>
        <p:spPr>
          <a:xfrm>
            <a:off x="2286000" y="6110411"/>
            <a:ext cx="5090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PCB as a  Hot Thermodynamic System </a:t>
            </a:r>
            <a:endParaRPr lang="en-IN" dirty="0">
              <a:solidFill>
                <a:srgbClr val="FF0000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79B08F4-20A8-ACF8-279F-6AFCF8A52E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9679" y="1066800"/>
            <a:ext cx="6744641" cy="1924319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2D1C9521-7AA1-6073-8DFB-7EAEA7E37373}"/>
              </a:ext>
            </a:extLst>
          </p:cNvPr>
          <p:cNvSpPr/>
          <p:nvPr/>
        </p:nvSpPr>
        <p:spPr bwMode="auto">
          <a:xfrm>
            <a:off x="609600" y="2585776"/>
            <a:ext cx="7942440" cy="3372478"/>
          </a:xfrm>
          <a:prstGeom prst="ellipse">
            <a:avLst/>
          </a:prstGeom>
          <a:noFill/>
          <a:ln w="41275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561DBF7-0F0F-942B-85D3-E0A40D576A55}"/>
              </a:ext>
            </a:extLst>
          </p:cNvPr>
          <p:cNvSpPr txBox="1"/>
          <p:nvPr/>
        </p:nvSpPr>
        <p:spPr>
          <a:xfrm>
            <a:off x="669337" y="1066800"/>
            <a:ext cx="2518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Cold Surroundings</a:t>
            </a:r>
            <a:endParaRPr lang="en-IN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326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8A6A8-514E-48E8-F029-5DAF13659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61107-CDB5-4875-330F-FC9D40C6C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IN" sz="2800" dirty="0"/>
              <a:t>PCB as A Heat Transfer Material</a:t>
            </a:r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CEA318E0-A705-3191-6037-162C35D064A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55B5AD9F-CC1E-1AE9-218E-3CF250AD51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C2C64D90-3837-34B6-4186-D39A6C6CA6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CF4A6C15-9A87-0C5A-4184-15710469C0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E9488472-E793-FF6D-308A-F8F624B304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48F6B4F9-23E3-437D-F980-E8FF3F0F1A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>
                  <a:extLst>
                    <a:ext uri="{FF2B5EF4-FFF2-40B4-BE49-F238E27FC236}">
                      <a16:creationId xmlns:a16="http://schemas.microsoft.com/office/drawing/2014/main" id="{7FCDF286-BB32-669B-2947-AACADFB9F5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>
                  <a:extLst>
                    <a:ext uri="{FF2B5EF4-FFF2-40B4-BE49-F238E27FC236}">
                      <a16:creationId xmlns:a16="http://schemas.microsoft.com/office/drawing/2014/main" id="{5907C18D-2FD9-8069-D8D0-ADA16CDA70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2BA8F498-8EB5-AA68-8EF9-AF4A094DA8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E079F9E5-7EF9-5A35-062E-A00CA96375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7E628694-2F7E-77F4-0F05-EE79B87641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0454D7FB-ED8A-E3F2-954F-82A0C7CB60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02AD5D41-5BC5-83A3-AEA7-B7B71DBCEE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5D1D65DE-46AD-3B36-D39C-DAD7344E65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CB6A4D13-F30C-112D-0FE8-F61F1D0446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53E2B170-2671-4016-CAD6-00E56D6A11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C5DEE-AE29-D4A4-842B-F98284FDF7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31926"/>
            <a:ext cx="8610600" cy="5121274"/>
          </a:xfrm>
        </p:spPr>
        <p:txBody>
          <a:bodyPr/>
          <a:lstStyle/>
          <a:p>
            <a:r>
              <a:rPr lang="en-US" sz="2400" b="0" i="0" dirty="0">
                <a:effectLst/>
              </a:rPr>
              <a:t>Printed circuit boards (PCBs) are the boards that are used as the base in most electronics – both as a physical support piece and as the wiring area for the surface-mounted and socketed components. </a:t>
            </a:r>
          </a:p>
          <a:p>
            <a:r>
              <a:rPr lang="en-US" sz="2400" b="0" i="0" dirty="0">
                <a:effectLst/>
              </a:rPr>
              <a:t>PCBs are most commonly made out of fiberglass, composite epoxy, or another composite material.</a:t>
            </a:r>
          </a:p>
          <a:p>
            <a:r>
              <a:rPr lang="en-US" sz="2400" b="0" i="0" dirty="0">
                <a:effectLst/>
              </a:rPr>
              <a:t>Single-layer PCB</a:t>
            </a:r>
          </a:p>
          <a:p>
            <a:r>
              <a:rPr lang="en-US" sz="2400" b="0" i="0" dirty="0">
                <a:effectLst/>
              </a:rPr>
              <a:t>Double-layer PCB</a:t>
            </a:r>
          </a:p>
          <a:p>
            <a:r>
              <a:rPr lang="en-US" sz="2400" b="0" i="0" dirty="0">
                <a:effectLst/>
              </a:rPr>
              <a:t>Multi-layer PCB</a:t>
            </a:r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01742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4F7D7-E933-D6FA-B7AC-06C871A80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B39A7-3FF1-2DD7-F119-D8FE31108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IN" sz="2800" dirty="0"/>
              <a:t>Single Layered PCBs</a:t>
            </a:r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9FC2A989-05C4-1A1D-0C6C-8DFE9C81277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530ED309-426D-3C88-D01B-16582643E4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38E27DA1-F7FB-7744-84F2-1AAFBA6718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946C3688-52FD-49C0-CAD3-169AC9839F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BDF189F6-453D-4468-5121-8CFC3544DF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09BCA382-224B-56C7-0D93-50B19A8392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>
                  <a:extLst>
                    <a:ext uri="{FF2B5EF4-FFF2-40B4-BE49-F238E27FC236}">
                      <a16:creationId xmlns:a16="http://schemas.microsoft.com/office/drawing/2014/main" id="{3BC2418D-E407-C3A0-BB8B-9EB4F9D542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>
                  <a:extLst>
                    <a:ext uri="{FF2B5EF4-FFF2-40B4-BE49-F238E27FC236}">
                      <a16:creationId xmlns:a16="http://schemas.microsoft.com/office/drawing/2014/main" id="{871F54CB-9D5C-27E9-3E46-54E6D5A5EF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84002519-3594-FE46-1E7A-F23A8BD905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23D87751-FA52-0194-9C9C-9B5F3D7C48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6A47B96D-D88E-FCE7-162B-573E70A3FF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60CF46A1-5423-34B4-A13D-65F73F98E3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3DC6F679-A745-9F91-380D-033F0CE373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D554D4C6-43D3-81A6-9C48-DC52D54941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14DA9C52-7BEA-7EAE-0740-9C022483B8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761E6F56-9973-6B50-6906-B6ECA61408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042069E7-C527-D76B-4759-3EA636018B7F}"/>
              </a:ext>
            </a:extLst>
          </p:cNvPr>
          <p:cNvSpPr txBox="1"/>
          <p:nvPr/>
        </p:nvSpPr>
        <p:spPr>
          <a:xfrm>
            <a:off x="685800" y="5798403"/>
            <a:ext cx="7848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A</a:t>
            </a:r>
            <a:r>
              <a:rPr lang="en-US" b="0" i="0" dirty="0">
                <a:effectLst/>
                <a:latin typeface="+mn-lt"/>
              </a:rPr>
              <a:t>pplications:  calculators, cameras, radio, stereo equipment, solid state drives, printers and power supplies.</a:t>
            </a:r>
            <a:endParaRPr lang="en-US" dirty="0">
              <a:latin typeface="+mn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254A497-A5A9-E72C-D5EF-A42FDE5DAFC1}"/>
              </a:ext>
            </a:extLst>
          </p:cNvPr>
          <p:cNvSpPr txBox="1"/>
          <p:nvPr/>
        </p:nvSpPr>
        <p:spPr>
          <a:xfrm>
            <a:off x="685800" y="4746841"/>
            <a:ext cx="701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Single-layer or single-sided PCB is one that is made from single layer of base material or substrate.</a:t>
            </a:r>
          </a:p>
        </p:txBody>
      </p:sp>
      <p:pic>
        <p:nvPicPr>
          <p:cNvPr id="20" name="Content Placeholder 19" descr="Single Sided PCB">
            <a:extLst>
              <a:ext uri="{FF2B5EF4-FFF2-40B4-BE49-F238E27FC236}">
                <a16:creationId xmlns:a16="http://schemas.microsoft.com/office/drawing/2014/main" id="{3D802B55-3D9F-F6AF-9684-5E5332337C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14400" y="1100356"/>
            <a:ext cx="670560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95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0F6B1-43E1-78C7-C06B-08A4F0CDF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D2950-2154-80F8-7E7A-7D95802C1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IN" sz="2800" dirty="0"/>
              <a:t>Double Layered PCBs</a:t>
            </a:r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4C86FF1E-BC3F-2113-6069-F5ACBB7437C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C5DAA0E4-3A7A-231A-58E0-E145664FAE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66684B5A-2221-69F2-01BB-CD1C63BE7B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54416181-4CA1-2325-7BBC-8768F4CAE2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2BF18BFD-397A-7E5B-E98F-F534D4737F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432211A3-2CB4-3CF5-CC82-19F760797C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>
                  <a:extLst>
                    <a:ext uri="{FF2B5EF4-FFF2-40B4-BE49-F238E27FC236}">
                      <a16:creationId xmlns:a16="http://schemas.microsoft.com/office/drawing/2014/main" id="{69EC912C-7A3C-CA54-5339-C0E7A45FA7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>
                  <a:extLst>
                    <a:ext uri="{FF2B5EF4-FFF2-40B4-BE49-F238E27FC236}">
                      <a16:creationId xmlns:a16="http://schemas.microsoft.com/office/drawing/2014/main" id="{685100E0-6F5A-68E7-A218-653842A0BB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88EBEC1C-EAE8-3A76-5C90-9654C8ED50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26A2E970-4980-76FB-D482-5BA61D94A4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B8E81CC1-9C46-F66C-18F7-8473DD2271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B062AEF1-D810-50F2-70AE-274EBBE75F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F44B6F7C-4ECE-3990-F77B-074E2CA6D8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E7A214FF-C93B-7941-0914-A87BB9861C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D9E4227A-DF71-50A4-3019-693BDFA407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69921244-0BEA-17EC-EF5E-E5366DC0E5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7767E2A1-2D1E-3246-472A-587E8E0DE0CA}"/>
              </a:ext>
            </a:extLst>
          </p:cNvPr>
          <p:cNvSpPr txBox="1"/>
          <p:nvPr/>
        </p:nvSpPr>
        <p:spPr>
          <a:xfrm>
            <a:off x="320675" y="5429071"/>
            <a:ext cx="867092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Double-layer or double-sided PCBs have base material with a thin layer of conductive metal, like copper, applied to both sides of the board.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B469D18-4F00-38F1-47EC-759F1D7C84E5}"/>
              </a:ext>
            </a:extLst>
          </p:cNvPr>
          <p:cNvGrpSpPr/>
          <p:nvPr/>
        </p:nvGrpSpPr>
        <p:grpSpPr>
          <a:xfrm>
            <a:off x="457200" y="1197394"/>
            <a:ext cx="3962399" cy="4063402"/>
            <a:chOff x="-1565600" y="1295400"/>
            <a:chExt cx="3039399" cy="3200400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3EF6923B-0FF5-9B53-BC46-589A7860DC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65600" y="1456401"/>
              <a:ext cx="3039399" cy="30393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CD5663C-08A4-AC03-245D-28F99D2163BF}"/>
                </a:ext>
              </a:extLst>
            </p:cNvPr>
            <p:cNvSpPr txBox="1"/>
            <p:nvPr/>
          </p:nvSpPr>
          <p:spPr>
            <a:xfrm>
              <a:off x="-981100" y="1295400"/>
              <a:ext cx="6585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Top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E8EE382-DF67-7FB4-5103-5E7E3F5AFDC5}"/>
                </a:ext>
              </a:extLst>
            </p:cNvPr>
            <p:cNvSpPr txBox="1"/>
            <p:nvPr/>
          </p:nvSpPr>
          <p:spPr>
            <a:xfrm>
              <a:off x="129450" y="1295400"/>
              <a:ext cx="110639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</a:rPr>
                <a:t>Bottom</a:t>
              </a:r>
            </a:p>
          </p:txBody>
        </p:sp>
      </p:grpSp>
      <p:pic>
        <p:nvPicPr>
          <p:cNvPr id="22" name="Content Placeholder 21" descr="Double Sided PCB">
            <a:extLst>
              <a:ext uri="{FF2B5EF4-FFF2-40B4-BE49-F238E27FC236}">
                <a16:creationId xmlns:a16="http://schemas.microsoft.com/office/drawing/2014/main" id="{482064C5-50E4-DC1D-98BB-1AF0ED80AC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438399" y="1857318"/>
            <a:ext cx="6022537" cy="3387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434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A0FD0-43BA-4399-EE6F-DF691F35E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4CD08-E70A-B696-1726-77883BFCC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IN" sz="2800" dirty="0"/>
              <a:t>Double Layered PCBs</a:t>
            </a:r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17B1A4C1-28BA-3298-E357-984ED9735FB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22FF05CE-A8F3-8CDB-BD40-BC463EB872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3121C262-9FB7-0FA6-FD35-D6281C81DA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0D4F121D-9C65-9A4D-747A-F07B23DA7B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5257C3FE-B694-FED6-EE7C-D96A0815E4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3B0FA7E3-D36E-A7F0-5F16-1A133BEDF6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>
                  <a:extLst>
                    <a:ext uri="{FF2B5EF4-FFF2-40B4-BE49-F238E27FC236}">
                      <a16:creationId xmlns:a16="http://schemas.microsoft.com/office/drawing/2014/main" id="{AF0B1652-E33F-6C0C-2125-3DD0452FAB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>
                  <a:extLst>
                    <a:ext uri="{FF2B5EF4-FFF2-40B4-BE49-F238E27FC236}">
                      <a16:creationId xmlns:a16="http://schemas.microsoft.com/office/drawing/2014/main" id="{CB4829B7-396A-568C-1B9D-E2F6249456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FE9A4901-F544-7502-472E-FC917BE876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6447F9F2-5C57-F91C-5EBE-5578F3A32A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E6607D42-2269-F988-5077-F5A2FC59FE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4CB8B277-E6E0-B9C1-C1EA-C19FB48B9E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83264B0F-9C3F-A79E-BE6B-0C7209B7DD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6FF8EA42-E2C0-D3FA-7877-1745D5EF4B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7EAD90F9-2D4E-C540-AA59-B5D117241E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E79E18ED-E7E2-1D2B-FE77-FC585E5852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D55E4F17-FC45-9FB9-7A58-99E35E399BF0}"/>
              </a:ext>
            </a:extLst>
          </p:cNvPr>
          <p:cNvSpPr txBox="1"/>
          <p:nvPr/>
        </p:nvSpPr>
        <p:spPr>
          <a:xfrm>
            <a:off x="320675" y="5429071"/>
            <a:ext cx="867092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A</a:t>
            </a:r>
            <a:r>
              <a:rPr lang="en-US" b="0" i="0" dirty="0">
                <a:effectLst/>
                <a:latin typeface="+mn-lt"/>
              </a:rPr>
              <a:t>pplications: Industrial controls, power supplies, instrumentation, HVAC systems, LED lighting, automotive dashboards, amplifiers and vending machines.</a:t>
            </a:r>
            <a:endParaRPr lang="en-US" dirty="0">
              <a:latin typeface="+mn-lt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CE2104F-6812-344C-3E87-664962011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742" y="1371600"/>
            <a:ext cx="7763258" cy="176437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70FBDBF-32BF-5189-0908-388DD02A8B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227" y="3200400"/>
            <a:ext cx="8409773" cy="204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29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66A176-08A5-1EAD-2BB8-D6EBC3E3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6873875" cy="1143000"/>
          </a:xfrm>
        </p:spPr>
        <p:txBody>
          <a:bodyPr/>
          <a:lstStyle/>
          <a:p>
            <a:r>
              <a:rPr lang="en-US" sz="2800" dirty="0"/>
              <a:t>Thermal Model of an Encapsulate  Double Layer PCB</a:t>
            </a:r>
          </a:p>
        </p:txBody>
      </p:sp>
      <p:pic>
        <p:nvPicPr>
          <p:cNvPr id="2050" name="Picture 2" descr="A Double-Sided Cooled Split-Phase SiC Power Module With Fuzz Button  Interposer | Fang Luo">
            <a:extLst>
              <a:ext uri="{FF2B5EF4-FFF2-40B4-BE49-F238E27FC236}">
                <a16:creationId xmlns:a16="http://schemas.microsoft.com/office/drawing/2014/main" id="{E5B03910-31E0-AD1E-64C8-05C66E4A808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9158" y="1434098"/>
            <a:ext cx="6477000" cy="481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6">
            <a:extLst>
              <a:ext uri="{FF2B5EF4-FFF2-40B4-BE49-F238E27FC236}">
                <a16:creationId xmlns:a16="http://schemas.microsoft.com/office/drawing/2014/main" id="{76C0C7EB-9DF0-1BA9-BDAD-661DF453451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8">
              <a:extLst>
                <a:ext uri="{FF2B5EF4-FFF2-40B4-BE49-F238E27FC236}">
                  <a16:creationId xmlns:a16="http://schemas.microsoft.com/office/drawing/2014/main" id="{5C2D364E-7663-0416-5057-2F2F15219A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9" name="Group 27">
                <a:extLst>
                  <a:ext uri="{FF2B5EF4-FFF2-40B4-BE49-F238E27FC236}">
                    <a16:creationId xmlns:a16="http://schemas.microsoft.com/office/drawing/2014/main" id="{65ACC0CD-1848-E7EA-5DD3-CA7F146F2D5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" name="Rectangle 10">
                  <a:extLst>
                    <a:ext uri="{FF2B5EF4-FFF2-40B4-BE49-F238E27FC236}">
                      <a16:creationId xmlns:a16="http://schemas.microsoft.com/office/drawing/2014/main" id="{C8087FC4-D3BD-BF96-6549-9F7C4F5E8D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11">
                  <a:extLst>
                    <a:ext uri="{FF2B5EF4-FFF2-40B4-BE49-F238E27FC236}">
                      <a16:creationId xmlns:a16="http://schemas.microsoft.com/office/drawing/2014/main" id="{2C75CDB3-D700-FF78-BB0F-352A2EE3AF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D880B4C8-8E2C-012A-9F91-580EF5A778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3">
                  <a:extLst>
                    <a:ext uri="{FF2B5EF4-FFF2-40B4-BE49-F238E27FC236}">
                      <a16:creationId xmlns:a16="http://schemas.microsoft.com/office/drawing/2014/main" id="{D2DABC64-21DC-5388-E937-301C3E1FD4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4">
                  <a:extLst>
                    <a:ext uri="{FF2B5EF4-FFF2-40B4-BE49-F238E27FC236}">
                      <a16:creationId xmlns:a16="http://schemas.microsoft.com/office/drawing/2014/main" id="{0B324181-0CA3-CED6-6E4E-5B5DD4FE87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C5158EA3-CA46-1A46-B97F-2F5AB414F6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5" name="Rectangle 16">
                  <a:extLst>
                    <a:ext uri="{FF2B5EF4-FFF2-40B4-BE49-F238E27FC236}">
                      <a16:creationId xmlns:a16="http://schemas.microsoft.com/office/drawing/2014/main" id="{630101BA-0CFC-9F5F-4344-588563DB3B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7">
                  <a:extLst>
                    <a:ext uri="{FF2B5EF4-FFF2-40B4-BE49-F238E27FC236}">
                      <a16:creationId xmlns:a16="http://schemas.microsoft.com/office/drawing/2014/main" id="{04FCB66E-BE77-D76C-6F7E-2093BA3F6E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8">
                <a:extLst>
                  <a:ext uri="{FF2B5EF4-FFF2-40B4-BE49-F238E27FC236}">
                    <a16:creationId xmlns:a16="http://schemas.microsoft.com/office/drawing/2014/main" id="{D150C837-FF52-0B99-BB2C-54D6BE5A87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" name="Rectangle 19">
                  <a:extLst>
                    <a:ext uri="{FF2B5EF4-FFF2-40B4-BE49-F238E27FC236}">
                      <a16:creationId xmlns:a16="http://schemas.microsoft.com/office/drawing/2014/main" id="{E26367C2-3A13-5234-4154-D75D3EDD15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20">
                  <a:extLst>
                    <a:ext uri="{FF2B5EF4-FFF2-40B4-BE49-F238E27FC236}">
                      <a16:creationId xmlns:a16="http://schemas.microsoft.com/office/drawing/2014/main" id="{6E8C637D-F15B-A589-CD99-7DE935C549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7" name="Rectangle 19458">
              <a:extLst>
                <a:ext uri="{FF2B5EF4-FFF2-40B4-BE49-F238E27FC236}">
                  <a16:creationId xmlns:a16="http://schemas.microsoft.com/office/drawing/2014/main" id="{7F910FFF-D7C1-E159-76B6-F72D982172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21">
              <a:extLst>
                <a:ext uri="{FF2B5EF4-FFF2-40B4-BE49-F238E27FC236}">
                  <a16:creationId xmlns:a16="http://schemas.microsoft.com/office/drawing/2014/main" id="{64448300-C11F-A2B3-2323-A6A2A6E26D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91E4911-7A1B-DEAD-6C58-E3CB20EBFD3C}"/>
                  </a:ext>
                </a:extLst>
              </p14:cNvPr>
              <p14:cNvContentPartPr/>
              <p14:nvPr/>
            </p14:nvContentPartPr>
            <p14:xfrm>
              <a:off x="5108040" y="3974760"/>
              <a:ext cx="676800" cy="995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91E4911-7A1B-DEAD-6C58-E3CB20EBFD3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98680" y="3965400"/>
                <a:ext cx="695520" cy="101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9583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94453-1D25-2997-B1B4-B14170E50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AC27A-EE41-1D0C-FA77-60B5508BD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IN" sz="2800" dirty="0"/>
              <a:t>Multi Layered PCBs</a:t>
            </a:r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785C797A-5E0C-8288-7299-3F6709B26D6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8B500295-8C98-9C4E-2327-80145E7EA4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2E6A955A-CDCE-EA19-4195-502F3F1D8C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8BDFB132-C574-3A67-A321-644FCE0BC0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F7EA6686-A181-2971-FC75-6ABCEE3088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0CAE3FE7-C2B1-A898-423A-ADE028C2D0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>
                  <a:extLst>
                    <a:ext uri="{FF2B5EF4-FFF2-40B4-BE49-F238E27FC236}">
                      <a16:creationId xmlns:a16="http://schemas.microsoft.com/office/drawing/2014/main" id="{9D8779CF-4A87-BB15-9A2E-13DF14B925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>
                  <a:extLst>
                    <a:ext uri="{FF2B5EF4-FFF2-40B4-BE49-F238E27FC236}">
                      <a16:creationId xmlns:a16="http://schemas.microsoft.com/office/drawing/2014/main" id="{374D4F70-DBCB-A46D-33F5-F2E9E76B7E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85021B63-F072-E710-B8F3-5479C870D0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278B3BC7-D0BD-159B-6881-7E66279C6E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08C728CD-EB31-6E2E-74FE-ADB8795736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61DECEFA-2198-73C9-032B-7D7CFA5096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325EEC14-719E-8048-F317-EBC870C9FA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967B36CA-BCAF-D0EE-9B36-8770F573F3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B8003B14-D83E-4869-3C90-C8ADA61442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DD70E571-54C9-852F-2E9A-29A051FD3F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A304C84A-9ED9-886A-427D-0D1D20EA724C}"/>
              </a:ext>
            </a:extLst>
          </p:cNvPr>
          <p:cNvSpPr txBox="1"/>
          <p:nvPr/>
        </p:nvSpPr>
        <p:spPr>
          <a:xfrm>
            <a:off x="381000" y="4648200"/>
            <a:ext cx="8534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+mn-lt"/>
              </a:rPr>
              <a:t>A multi-layer PCBs consist of a series of three or more double layered PCBs.</a:t>
            </a: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89E97144-782A-AAEC-BD07-326CFE3B5D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5820" y="1423581"/>
            <a:ext cx="8257735" cy="2462618"/>
          </a:xfrm>
        </p:spPr>
      </p:pic>
    </p:spTree>
    <p:extLst>
      <p:ext uri="{BB962C8B-B14F-4D97-AF65-F5344CB8AC3E}">
        <p14:creationId xmlns:p14="http://schemas.microsoft.com/office/powerpoint/2010/main" val="120643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1386A-9907-AE8B-DFFD-2ACF64E28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F85AD-2CFB-D5DD-7A88-D5B9ACFF9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IN" sz="2800" dirty="0"/>
              <a:t>Multi Layered PCBs</a:t>
            </a:r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C01F664A-3D3D-E6D3-A0AF-55F1054E68A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6D7A130B-3BF5-CD0E-233F-DD6ADADD40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85AB0A4A-A271-CA06-A0F2-9F096D6448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9B532D6F-2C55-26F2-B1B6-690715C1B4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08EB3583-A3FC-D8C9-F31B-0399CD1CED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69BC8C5E-559B-C04F-FBAB-636CFB216E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>
                  <a:extLst>
                    <a:ext uri="{FF2B5EF4-FFF2-40B4-BE49-F238E27FC236}">
                      <a16:creationId xmlns:a16="http://schemas.microsoft.com/office/drawing/2014/main" id="{4BA5849E-CA52-A653-57FA-7644B1F71E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>
                  <a:extLst>
                    <a:ext uri="{FF2B5EF4-FFF2-40B4-BE49-F238E27FC236}">
                      <a16:creationId xmlns:a16="http://schemas.microsoft.com/office/drawing/2014/main" id="{0ABC9261-F099-F6E8-51B6-915894F60F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A67CDFA1-3DB9-5CEA-7202-5C251BAFFA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FC3466B3-683A-04B0-CBBD-F3498ED0D6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82FDA5B9-2A94-00BA-CE3E-55CABDE9C2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1DEA1582-3BA9-ADD8-666B-9B8BC6E517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33691955-C8B4-53DC-5C3F-0AC69CCA3C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912BCE71-EAE2-8B2D-A5BA-A063BCFDA1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9FB30849-7A2E-7188-5077-F306365766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6A8484B2-A60F-AA5E-613B-EFFEAE2892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D994D971-F17B-A10F-2F55-218425D27B2C}"/>
              </a:ext>
            </a:extLst>
          </p:cNvPr>
          <p:cNvSpPr txBox="1"/>
          <p:nvPr/>
        </p:nvSpPr>
        <p:spPr>
          <a:xfrm>
            <a:off x="381000" y="5029200"/>
            <a:ext cx="8534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  <a:latin typeface="+mn-lt"/>
              </a:rPr>
              <a:t>Applications: File servers, Data storage, GPS technology, Satellite systems, Weather analysis and Medical equipment.: </a:t>
            </a:r>
            <a:endParaRPr lang="en-US" dirty="0">
              <a:latin typeface="+mn-lt"/>
            </a:endParaRPr>
          </a:p>
        </p:txBody>
      </p: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718BED68-216B-9F0F-0E3B-0DCB628E70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67954" y="1255036"/>
            <a:ext cx="6283815" cy="321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953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974C0-7A60-70C0-4062-315D21B33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3C535-3921-71C4-945E-CC48237D7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IN" sz="2800" dirty="0"/>
              <a:t>High Frequency PCBs</a:t>
            </a:r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67017A12-3DFA-0643-57F9-3663CF2F0EB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DABC06D0-615F-E26A-5182-5DFAD52F1B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15FA3A28-63EB-F03A-91CA-D951D6F47F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B404FAF4-C198-5AB3-0F4A-14337C16DB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6A83254B-8988-6BA9-A781-1158567E16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417287C5-E165-E8A2-6D6B-655F6A21974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>
                  <a:extLst>
                    <a:ext uri="{FF2B5EF4-FFF2-40B4-BE49-F238E27FC236}">
                      <a16:creationId xmlns:a16="http://schemas.microsoft.com/office/drawing/2014/main" id="{9D34F9E4-012B-CDF8-65CF-23CC09F03A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>
                  <a:extLst>
                    <a:ext uri="{FF2B5EF4-FFF2-40B4-BE49-F238E27FC236}">
                      <a16:creationId xmlns:a16="http://schemas.microsoft.com/office/drawing/2014/main" id="{354BCAEE-F1E1-F24C-48B5-7EBB0D16E8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34C6F41D-9E48-48F7-C015-3C02E0F6BBD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75C4B551-E448-404D-7CF0-0DCBCF00E0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BDC69612-78E3-986E-4735-C0D499A9F1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95FB8DAC-775F-06AB-5F19-D7FEF173A3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31B8783F-E40A-58D5-8ABC-18BA1D9E9F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D161714B-38DC-151A-115F-F3C0971911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EF2746D1-8606-2311-70A1-CE9F93D862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567D8207-B2C2-7D3E-F4A4-086146E32A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6E14D6E0-BFD9-DFF7-43D1-204B50DE7761}"/>
              </a:ext>
            </a:extLst>
          </p:cNvPr>
          <p:cNvSpPr txBox="1"/>
          <p:nvPr/>
        </p:nvSpPr>
        <p:spPr>
          <a:xfrm>
            <a:off x="381000" y="4045803"/>
            <a:ext cx="8534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 Instead of the usual fiberglass used in most PCBs, aluminum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-baked PCBs make use of aluminum or copper substrate board.</a:t>
            </a:r>
            <a:endParaRPr lang="en-US" b="0" i="0" dirty="0">
              <a:solidFill>
                <a:srgbClr val="000000"/>
              </a:solidFill>
              <a:effectLst/>
              <a:latin typeface="+mn-lt"/>
            </a:endParaRP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AF65CB1D-66C3-9AD4-8610-F699B27E4F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14400" y="1371600"/>
            <a:ext cx="7135221" cy="2076740"/>
          </a:xfr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0A5FED9-B669-A248-EC16-0BCF505563B2}"/>
              </a:ext>
            </a:extLst>
          </p:cNvPr>
          <p:cNvSpPr txBox="1"/>
          <p:nvPr/>
        </p:nvSpPr>
        <p:spPr>
          <a:xfrm>
            <a:off x="906462" y="5476046"/>
            <a:ext cx="67214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750"/>
              </a:spcAft>
            </a:pPr>
            <a:r>
              <a:rPr lang="en-US" b="1" i="0" dirty="0">
                <a:solidFill>
                  <a:srgbClr val="000000"/>
                </a:solidFill>
                <a:effectLst/>
                <a:latin typeface="+mn-lt"/>
              </a:rPr>
              <a:t>Medical Applications :</a:t>
            </a: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 X-ray, CT-Scan, etc.</a:t>
            </a:r>
          </a:p>
        </p:txBody>
      </p:sp>
    </p:spTree>
    <p:extLst>
      <p:ext uri="{BB962C8B-B14F-4D97-AF65-F5344CB8AC3E}">
        <p14:creationId xmlns:p14="http://schemas.microsoft.com/office/powerpoint/2010/main" val="220815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E079F-1F11-5B90-968C-05BC1BBC6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5867400" cy="1143000"/>
          </a:xfrm>
        </p:spPr>
        <p:txBody>
          <a:bodyPr/>
          <a:lstStyle/>
          <a:p>
            <a:r>
              <a:rPr lang="en-US" sz="2800" dirty="0"/>
              <a:t>Most Frequent Causes of Electronic Failures on a PCB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123C5F-EB08-9128-4075-7373574B6E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107528"/>
            <a:ext cx="7499362" cy="5369472"/>
          </a:xfrm>
        </p:spPr>
      </p:pic>
      <p:grpSp>
        <p:nvGrpSpPr>
          <p:cNvPr id="6" name="Group 46">
            <a:extLst>
              <a:ext uri="{FF2B5EF4-FFF2-40B4-BE49-F238E27FC236}">
                <a16:creationId xmlns:a16="http://schemas.microsoft.com/office/drawing/2014/main" id="{56B9E1FF-9864-A213-61BE-8680CC50865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>
              <a:extLst>
                <a:ext uri="{FF2B5EF4-FFF2-40B4-BE49-F238E27FC236}">
                  <a16:creationId xmlns:a16="http://schemas.microsoft.com/office/drawing/2014/main" id="{9B810608-356B-4244-B1A3-A9001A9402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27">
                <a:extLst>
                  <a:ext uri="{FF2B5EF4-FFF2-40B4-BE49-F238E27FC236}">
                    <a16:creationId xmlns:a16="http://schemas.microsoft.com/office/drawing/2014/main" id="{6AA4FA3F-A835-A264-A6E0-5FF0943E39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>
                  <a:extLst>
                    <a:ext uri="{FF2B5EF4-FFF2-40B4-BE49-F238E27FC236}">
                      <a16:creationId xmlns:a16="http://schemas.microsoft.com/office/drawing/2014/main" id="{106524A5-6D13-95BB-DF42-E29FAD7AC0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11">
                  <a:extLst>
                    <a:ext uri="{FF2B5EF4-FFF2-40B4-BE49-F238E27FC236}">
                      <a16:creationId xmlns:a16="http://schemas.microsoft.com/office/drawing/2014/main" id="{944C84B3-6BD9-058B-077A-474C80545D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EB3425E5-7E36-DC47-559A-D0CF9873E3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3">
                  <a:extLst>
                    <a:ext uri="{FF2B5EF4-FFF2-40B4-BE49-F238E27FC236}">
                      <a16:creationId xmlns:a16="http://schemas.microsoft.com/office/drawing/2014/main" id="{EE00F9EA-7E98-7FEF-A83E-B0807E159C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4">
                  <a:extLst>
                    <a:ext uri="{FF2B5EF4-FFF2-40B4-BE49-F238E27FC236}">
                      <a16:creationId xmlns:a16="http://schemas.microsoft.com/office/drawing/2014/main" id="{9237D5F3-F6F1-9CB0-0300-55EBA5A33A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>
                <a:extLst>
                  <a:ext uri="{FF2B5EF4-FFF2-40B4-BE49-F238E27FC236}">
                    <a16:creationId xmlns:a16="http://schemas.microsoft.com/office/drawing/2014/main" id="{34606E7C-B661-BE0C-C184-D7A9E1D8A7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6">
                  <a:extLst>
                    <a:ext uri="{FF2B5EF4-FFF2-40B4-BE49-F238E27FC236}">
                      <a16:creationId xmlns:a16="http://schemas.microsoft.com/office/drawing/2014/main" id="{D3CF9951-A96B-68C6-285D-153412ED89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7">
                  <a:extLst>
                    <a:ext uri="{FF2B5EF4-FFF2-40B4-BE49-F238E27FC236}">
                      <a16:creationId xmlns:a16="http://schemas.microsoft.com/office/drawing/2014/main" id="{C88DDA9B-4EF4-834F-0F24-9545FD866E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" name="Group 18">
                <a:extLst>
                  <a:ext uri="{FF2B5EF4-FFF2-40B4-BE49-F238E27FC236}">
                    <a16:creationId xmlns:a16="http://schemas.microsoft.com/office/drawing/2014/main" id="{21DE636C-39F8-652E-47DC-608A9BF439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>
                  <a:extLst>
                    <a:ext uri="{FF2B5EF4-FFF2-40B4-BE49-F238E27FC236}">
                      <a16:creationId xmlns:a16="http://schemas.microsoft.com/office/drawing/2014/main" id="{24C6D043-3AA4-2E7B-36B7-6EC942E317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EE40609F-EEE8-1CB3-9175-D14ABDA6BE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8" name="Rectangle 19458">
              <a:extLst>
                <a:ext uri="{FF2B5EF4-FFF2-40B4-BE49-F238E27FC236}">
                  <a16:creationId xmlns:a16="http://schemas.microsoft.com/office/drawing/2014/main" id="{A44B24B7-5613-675A-FFDE-AE91E27CD2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21">
              <a:extLst>
                <a:ext uri="{FF2B5EF4-FFF2-40B4-BE49-F238E27FC236}">
                  <a16:creationId xmlns:a16="http://schemas.microsoft.com/office/drawing/2014/main" id="{EE3DFAD8-E5F2-225A-A2FD-CF7A8A89E8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9921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E8647-DE64-71E1-5CC4-37FC1F4D0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8B5E3-35AA-3A3B-D7F5-391E85D36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sz="2800" dirty="0"/>
              <a:t>Thermal Management on PCB</a:t>
            </a:r>
            <a:endParaRPr lang="en-IN" sz="2800" dirty="0"/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D71A99C4-6938-865F-D01A-F627C2ACFCE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0DF01586-362B-BA7E-ED06-8818DB41BA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C31C05AA-C454-77B1-2637-019B4C68A8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DCEA42D9-B210-9285-1858-F365A68B20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3C5653A4-828F-6002-5014-F42C6C8AC7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83A83C38-8142-223A-3753-AFC6E67B3D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>
                  <a:extLst>
                    <a:ext uri="{FF2B5EF4-FFF2-40B4-BE49-F238E27FC236}">
                      <a16:creationId xmlns:a16="http://schemas.microsoft.com/office/drawing/2014/main" id="{CE910348-009B-0ACC-C9F1-C99EF02250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>
                  <a:extLst>
                    <a:ext uri="{FF2B5EF4-FFF2-40B4-BE49-F238E27FC236}">
                      <a16:creationId xmlns:a16="http://schemas.microsoft.com/office/drawing/2014/main" id="{950A94B9-7AA3-BA04-35A4-692F925A06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331DFA19-E452-769C-D80C-20AF101771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A9BD32F5-799B-E3B2-8048-2CE673621E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79BDE7B4-E6F6-5657-379D-B4AA240F24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8772EFA3-26F3-E0EB-E26B-DED7AD8AF5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9D0E2B47-2913-9185-F8F0-E146C7A727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FE520872-6D0B-68AB-350D-92A87AE086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186D4F39-9835-795F-2521-FDEBFA7B8A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0B5EFB09-4F3A-5409-2715-6BF32083CF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F3D31-C15E-6FB6-F33E-1C3648371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79526"/>
            <a:ext cx="8610600" cy="5121274"/>
          </a:xfrm>
        </p:spPr>
        <p:txBody>
          <a:bodyPr/>
          <a:lstStyle/>
          <a:p>
            <a:r>
              <a:rPr lang="en-US" sz="2400" b="0" i="0" dirty="0">
                <a:solidFill>
                  <a:srgbClr val="001D35"/>
                </a:solidFill>
                <a:effectLst/>
              </a:rPr>
              <a:t>TM for PCB to the techniques and strategies used to control and dissipate heat generated by electronic components on the board.</a:t>
            </a:r>
          </a:p>
          <a:p>
            <a:r>
              <a:rPr lang="en-US" sz="2400" b="0" i="0" dirty="0">
                <a:solidFill>
                  <a:srgbClr val="001D35"/>
                </a:solidFill>
                <a:effectLst/>
              </a:rPr>
              <a:t> </a:t>
            </a:r>
            <a:r>
              <a:rPr lang="en-US" sz="2400" dirty="0">
                <a:solidFill>
                  <a:srgbClr val="001D35"/>
                </a:solidFill>
              </a:rPr>
              <a:t>E</a:t>
            </a:r>
            <a:r>
              <a:rPr lang="en-US" sz="2400" b="0" i="0" dirty="0">
                <a:solidFill>
                  <a:srgbClr val="001D35"/>
                </a:solidFill>
                <a:effectLst/>
              </a:rPr>
              <a:t>nsuring proper functionality by preventing excessive temperatures that could damage the components or affect signal integrity.</a:t>
            </a:r>
          </a:p>
          <a:p>
            <a:r>
              <a:rPr lang="en-US" sz="2400" b="0" i="0" dirty="0">
                <a:solidFill>
                  <a:srgbClr val="001D35"/>
                </a:solidFill>
                <a:effectLst/>
              </a:rPr>
              <a:t>Key aspects include selecting appropriate PCB materials, strategically placing components, utilizing thermal vias, and incorporating heat sinks when necessary. 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04890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68D9E-A7EA-8DF3-8981-14A40F7BB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00B60-45DF-A2FB-48D1-4A6F6C6AF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8" y="197074"/>
            <a:ext cx="7391400" cy="823913"/>
          </a:xfrm>
        </p:spPr>
        <p:txBody>
          <a:bodyPr/>
          <a:lstStyle/>
          <a:p>
            <a:r>
              <a:rPr lang="en-US" sz="2800" dirty="0"/>
              <a:t>Fraction of Heat Transferred to/thru PCB</a:t>
            </a:r>
            <a:endParaRPr lang="en-IN" sz="2800" dirty="0"/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5C6C7E5E-D2B6-5F18-375A-F6A992CAD06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E5A6D4C6-9B21-C78B-6B41-891B7B8A70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F3B78630-4B8E-13F3-DEC7-50280DA268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0346F9FF-6922-80D1-5E85-E6A553CA9E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9FE82528-671A-A6CA-7BC3-7EBE715384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E9ACF1DB-1820-63B8-075C-003AC8BF22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>
                  <a:extLst>
                    <a:ext uri="{FF2B5EF4-FFF2-40B4-BE49-F238E27FC236}">
                      <a16:creationId xmlns:a16="http://schemas.microsoft.com/office/drawing/2014/main" id="{13C4012F-4484-5E84-1F5E-D60E0EAF6F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>
                  <a:extLst>
                    <a:ext uri="{FF2B5EF4-FFF2-40B4-BE49-F238E27FC236}">
                      <a16:creationId xmlns:a16="http://schemas.microsoft.com/office/drawing/2014/main" id="{149B7072-4619-526F-B8A0-BD2C5A318E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898592ED-9B7D-527F-D9A4-A4A6E72A66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7F2C0137-714D-29BC-EAF6-4F2987165C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540125C5-FBAD-FC2C-C133-859E1A14A3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1B36A083-DB2B-35ED-2DFA-1D47F618D3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79E281F2-1DD3-5D77-1B4A-6DA5D7CCD8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C63ED6BD-6CFF-9234-7C5E-117601C38D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C55E471A-D95B-D1FD-37BB-C332CD886F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C63B2C52-ED9E-FF4E-C1EB-1D211780EA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0" name="Content Placeholder 19" descr="How Thermal Vias Dissipate Heat in PCBs | Sierra Circuits">
            <a:extLst>
              <a:ext uri="{FF2B5EF4-FFF2-40B4-BE49-F238E27FC236}">
                <a16:creationId xmlns:a16="http://schemas.microsoft.com/office/drawing/2014/main" id="{8AEFE2F8-C05D-FFC7-856C-218F7E7815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95400" y="1188813"/>
            <a:ext cx="6198221" cy="547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87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C64B0-8110-43FF-4E66-D8D1160EB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D7CDC-F2B8-9A07-F20A-D47CF55BE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8" y="197074"/>
            <a:ext cx="7391400" cy="823913"/>
          </a:xfrm>
        </p:spPr>
        <p:txBody>
          <a:bodyPr/>
          <a:lstStyle/>
          <a:p>
            <a:r>
              <a:rPr lang="en-US" sz="2800" dirty="0"/>
              <a:t>Key Elements of PCB Thermal Management</a:t>
            </a:r>
            <a:endParaRPr lang="en-IN" sz="2800" dirty="0"/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812D969A-A09C-C9C6-8B18-D65734679BB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D33A75C8-9407-3ECB-158B-4DB8FFA152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ABAE68C2-F9CF-9D65-E225-ECA775A803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E92A7E3C-F26A-38B3-1BDF-6DBA6AF829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C85663E9-BCEF-EBB8-D604-DB4EE4F70F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52C8E494-D1FE-FA77-A7A6-234EF20B9A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>
                  <a:extLst>
                    <a:ext uri="{FF2B5EF4-FFF2-40B4-BE49-F238E27FC236}">
                      <a16:creationId xmlns:a16="http://schemas.microsoft.com/office/drawing/2014/main" id="{1D6B9A76-FDCA-30A0-5C1E-5E3FCF2A10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>
                  <a:extLst>
                    <a:ext uri="{FF2B5EF4-FFF2-40B4-BE49-F238E27FC236}">
                      <a16:creationId xmlns:a16="http://schemas.microsoft.com/office/drawing/2014/main" id="{C15ABF17-9F52-9DD4-A1D8-367A2386D6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35217043-563A-7CBC-A544-ED7F3E1876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ABF893EB-21DF-69C6-22A1-CECDF9CC92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BA7B5F7F-2A25-D525-F675-B16151415E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3214128E-3F20-E58D-786D-536F2880DB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C29BB388-79E1-78FB-51C8-3649CE1336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B4F7C99B-C856-C518-3C76-424B560C6E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4A39B578-E318-3B77-9F2E-841AF2B319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1C00430D-1046-14CC-2C5C-6BD048FBE2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1" name="Content Placeholder 20" descr="Thermal map of a PCB showing heat distribution and hot spots">
            <a:extLst>
              <a:ext uri="{FF2B5EF4-FFF2-40B4-BE49-F238E27FC236}">
                <a16:creationId xmlns:a16="http://schemas.microsoft.com/office/drawing/2014/main" id="{C99677E0-0495-2C78-A8BB-B7B5112D9A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26321" y="2419104"/>
            <a:ext cx="6797963" cy="41803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E5F778F-A34B-27FA-CD1D-62FF9C934B80}"/>
              </a:ext>
            </a:extLst>
          </p:cNvPr>
          <p:cNvSpPr txBox="1"/>
          <p:nvPr/>
        </p:nvSpPr>
        <p:spPr>
          <a:xfrm>
            <a:off x="315090" y="1142788"/>
            <a:ext cx="864235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Component placement: </a:t>
            </a:r>
            <a:r>
              <a:rPr lang="en-US" sz="2400" dirty="0"/>
              <a:t>Carefully placing high-power components away from sensitive components and strategically distributing heat sources across the board to optimize heat dissipation. </a:t>
            </a:r>
          </a:p>
        </p:txBody>
      </p:sp>
    </p:spTree>
    <p:extLst>
      <p:ext uri="{BB962C8B-B14F-4D97-AF65-F5344CB8AC3E}">
        <p14:creationId xmlns:p14="http://schemas.microsoft.com/office/powerpoint/2010/main" val="3990290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479D2-43D8-355E-B08D-51E013F24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FEC66-F652-0B36-B983-61C2C46E4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7102475" cy="1143000"/>
          </a:xfrm>
        </p:spPr>
        <p:txBody>
          <a:bodyPr/>
          <a:lstStyle/>
          <a:p>
            <a:r>
              <a:rPr lang="en-US" sz="2800" dirty="0"/>
              <a:t>Key Elements of PCB Thermal Management</a:t>
            </a:r>
            <a:endParaRPr lang="en-IN" sz="2800" dirty="0"/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AE8FBB19-343B-3696-844E-9DAE6A4C1FC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6BF5F952-1842-364B-FE11-ADFE0E1A05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FCDF2CF9-6C9F-628D-B029-0B5FCB2882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44DAA270-AD8E-1F8D-FD9C-8CD2EFD0F4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79837C56-95AD-9AEC-2699-1EB21AC77D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8CBDCEBF-4E27-AAC7-5644-D3CD5E6B4E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>
                  <a:extLst>
                    <a:ext uri="{FF2B5EF4-FFF2-40B4-BE49-F238E27FC236}">
                      <a16:creationId xmlns:a16="http://schemas.microsoft.com/office/drawing/2014/main" id="{C8F27AB5-1BAE-0AB0-0E65-208F190C76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>
                  <a:extLst>
                    <a:ext uri="{FF2B5EF4-FFF2-40B4-BE49-F238E27FC236}">
                      <a16:creationId xmlns:a16="http://schemas.microsoft.com/office/drawing/2014/main" id="{04C32307-2608-85F5-3D0D-258C0610C5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FF94F82C-C8E9-4326-EB63-4FC05317CF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11144BBC-7048-6315-B65D-9CF5552B63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A951500E-C8F2-2B71-FC81-45130878BD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76092AA7-1EE3-2241-C5CD-BE527EC3A6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C1430D97-A6E5-FAE1-7D7A-AE74556667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A371E386-2684-F76C-0D0F-BE6AB2DC0A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33FF6725-EF58-AEF1-7358-10297687F7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24FD3AA3-47E6-E0B2-21D2-9FAB726DAA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C04FF-2A9E-BC4A-9926-89D75C60B6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79526"/>
            <a:ext cx="8610600" cy="1311274"/>
          </a:xfrm>
        </p:spPr>
        <p:txBody>
          <a:bodyPr/>
          <a:lstStyle/>
          <a:p>
            <a:r>
              <a:rPr lang="en-US" sz="2400" b="1" dirty="0"/>
              <a:t>PCB material selection: </a:t>
            </a:r>
            <a:r>
              <a:rPr lang="en-US" sz="2400" dirty="0"/>
              <a:t>Choosing a substrate material with good thermal conductivity, like a metal core PCB, to effectively transfer heat away from components. </a:t>
            </a:r>
          </a:p>
        </p:txBody>
      </p:sp>
      <p:pic>
        <p:nvPicPr>
          <p:cNvPr id="20" name="Picture 19" descr="single layer.jpg">
            <a:extLst>
              <a:ext uri="{FF2B5EF4-FFF2-40B4-BE49-F238E27FC236}">
                <a16:creationId xmlns:a16="http://schemas.microsoft.com/office/drawing/2014/main" id="{FB2CC734-7154-931B-AE13-736770982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2923965"/>
            <a:ext cx="3800475" cy="2238375"/>
          </a:xfrm>
          <a:prstGeom prst="rect">
            <a:avLst/>
          </a:prstGeom>
        </p:spPr>
      </p:pic>
      <p:pic>
        <p:nvPicPr>
          <p:cNvPr id="21" name="Picture 20" descr="heat.jpg">
            <a:extLst>
              <a:ext uri="{FF2B5EF4-FFF2-40B4-BE49-F238E27FC236}">
                <a16:creationId xmlns:a16="http://schemas.microsoft.com/office/drawing/2014/main" id="{352C9D92-10EB-01EB-F625-F691019A88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1475" y="3710354"/>
            <a:ext cx="4471355" cy="262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540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32556-3CBC-E2E4-CE0A-027178ECD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90035-436A-FE09-01A5-1C2B20962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7102475" cy="1143000"/>
          </a:xfrm>
        </p:spPr>
        <p:txBody>
          <a:bodyPr/>
          <a:lstStyle/>
          <a:p>
            <a:r>
              <a:rPr lang="en-US" sz="2800" dirty="0"/>
              <a:t>Key Elements of PCB Thermal Management</a:t>
            </a:r>
            <a:endParaRPr lang="en-IN" sz="2800" dirty="0"/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DFA7BB1E-A70E-1877-421E-DD5748AA8F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2D815C03-3C6B-923D-D5E6-BC3CC80CE1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E33EC8DA-3EA9-7F1C-DB00-FF711F2790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29A20FBE-90D4-607E-95F6-47767DA10B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F8E9EDC2-3A1A-8F07-1D7B-0BCFA2E088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7D1E37C0-2375-838E-FE89-5D9C8CDEFC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>
                  <a:extLst>
                    <a:ext uri="{FF2B5EF4-FFF2-40B4-BE49-F238E27FC236}">
                      <a16:creationId xmlns:a16="http://schemas.microsoft.com/office/drawing/2014/main" id="{9D188A86-EDA9-A1A2-4B86-43562ABFEB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>
                  <a:extLst>
                    <a:ext uri="{FF2B5EF4-FFF2-40B4-BE49-F238E27FC236}">
                      <a16:creationId xmlns:a16="http://schemas.microsoft.com/office/drawing/2014/main" id="{4B396C85-AF2C-12C1-A0FA-0090CB76D7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54AF3259-FB44-E903-B9D7-363947D714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DC98B9AA-ED2B-ADB2-0586-9A35B78BD0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D1B21B1F-9E85-1C71-4D8B-6C9AA0B23E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3A4347E1-124F-9037-2A6D-5E04CFA45C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2E5CDE69-AAD4-4B64-1B04-88071DE0AA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C76C205B-E65D-2E64-7195-ED57981D31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97A0C72D-B5FA-4721-FB8B-499217A052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B1CD2EC6-3A23-82BA-FC82-EB3ACB20B9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36518D-8996-6026-C22D-ABE25A5A6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209" y="1162478"/>
            <a:ext cx="8610600" cy="1235074"/>
          </a:xfrm>
        </p:spPr>
        <p:txBody>
          <a:bodyPr/>
          <a:lstStyle/>
          <a:p>
            <a:r>
              <a:rPr lang="en-US" sz="2400" b="1" dirty="0"/>
              <a:t>Layer </a:t>
            </a:r>
            <a:r>
              <a:rPr lang="en-US" sz="2400" b="1" dirty="0" err="1"/>
              <a:t>stackup</a:t>
            </a:r>
            <a:r>
              <a:rPr lang="en-US" sz="2400" b="1" dirty="0"/>
              <a:t> design: </a:t>
            </a:r>
            <a:r>
              <a:rPr lang="en-US" sz="2400" dirty="0"/>
              <a:t>Arranging the different layers of the PCB to optimize heat flow, including the placement of copper planes for efficient heat conduction. </a:t>
            </a:r>
          </a:p>
        </p:txBody>
      </p:sp>
      <p:pic>
        <p:nvPicPr>
          <p:cNvPr id="20" name="Picture 19" descr="PCB stack-up - PCB Prototype the Easy Way - PCBWay">
            <a:extLst>
              <a:ext uri="{FF2B5EF4-FFF2-40B4-BE49-F238E27FC236}">
                <a16:creationId xmlns:a16="http://schemas.microsoft.com/office/drawing/2014/main" id="{435DD015-9173-FED6-739C-69F4553278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824163"/>
            <a:ext cx="5638800" cy="303847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A7278BB-2B5D-750A-2DA9-2B9F41F495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4706" y="1645811"/>
            <a:ext cx="4113584" cy="5135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34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DAEA6-EC56-71D4-10B5-B20CBB79B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E7A47-5622-3B23-D392-9678A3333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7102475" cy="1143000"/>
          </a:xfrm>
        </p:spPr>
        <p:txBody>
          <a:bodyPr/>
          <a:lstStyle/>
          <a:p>
            <a:r>
              <a:rPr lang="en-US" sz="2800" dirty="0"/>
              <a:t>Key Elements of PCB Thermal Management</a:t>
            </a:r>
            <a:endParaRPr lang="en-IN" sz="2800" dirty="0"/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B25BA4C3-882B-F741-EFBE-7368F38FFC8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AEE20D65-9B94-D369-41B1-A4303AAC71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227E0260-F98C-92A3-BC96-E261E17CC7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8F06C27E-281E-7B15-DC35-1B6F4D6AD4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BB1C7931-0BD6-66C3-F272-D8FA313F97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9F110EF7-DA2C-1A15-9316-DB07052654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>
                  <a:extLst>
                    <a:ext uri="{FF2B5EF4-FFF2-40B4-BE49-F238E27FC236}">
                      <a16:creationId xmlns:a16="http://schemas.microsoft.com/office/drawing/2014/main" id="{B8E2BE70-B663-7424-6517-90CC57E60F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>
                  <a:extLst>
                    <a:ext uri="{FF2B5EF4-FFF2-40B4-BE49-F238E27FC236}">
                      <a16:creationId xmlns:a16="http://schemas.microsoft.com/office/drawing/2014/main" id="{D6540E24-11C5-841E-966C-9A3708A628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9C9EC3DA-B625-FA5F-2DE2-26002FE2F6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9A9354C3-8E5A-5CA1-335D-95B05FA631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D54F9AC4-4260-C787-8865-8ECE7FD8BF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FECF111C-8A93-8FAE-6299-0B5B618AB4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1861416F-8E30-520F-2EDB-341A9B301B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B2686783-386B-AB64-4A11-D21ACBA182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AF841975-076F-E207-9034-28E0D8A30E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664673E3-FD04-8BD0-0F26-66D1EF31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15273-46A1-DCA8-30A7-CA35D525D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79526"/>
            <a:ext cx="8610600" cy="1290270"/>
          </a:xfrm>
        </p:spPr>
        <p:txBody>
          <a:bodyPr/>
          <a:lstStyle/>
          <a:p>
            <a:r>
              <a:rPr lang="en-US" sz="2400" b="1" dirty="0"/>
              <a:t>Thermal vias: </a:t>
            </a:r>
            <a:r>
              <a:rPr lang="en-US" sz="2400" dirty="0"/>
              <a:t>Vertical connections drilled through the PCB that act like heat pipes, transferring heat from one side of the board to the other, particularly around heat-generating components.</a:t>
            </a:r>
          </a:p>
        </p:txBody>
      </p:sp>
      <p:pic>
        <p:nvPicPr>
          <p:cNvPr id="20" name="Picture 19" descr="PCB Fabrication &amp; Thermal Vias for Better Heat Control">
            <a:extLst>
              <a:ext uri="{FF2B5EF4-FFF2-40B4-BE49-F238E27FC236}">
                <a16:creationId xmlns:a16="http://schemas.microsoft.com/office/drawing/2014/main" id="{2DD955B4-7725-666C-EBF4-6E3B69444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037" y="2423216"/>
            <a:ext cx="6430963" cy="4168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08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2F60C-8B99-FD84-3087-A76D9D1C1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A0FD2-4A1D-F022-577C-ED7FF7039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7102475" cy="1143000"/>
          </a:xfrm>
        </p:spPr>
        <p:txBody>
          <a:bodyPr/>
          <a:lstStyle/>
          <a:p>
            <a:r>
              <a:rPr lang="en-US" sz="2800" dirty="0"/>
              <a:t>Key Elements of PCB Thermal Management</a:t>
            </a:r>
            <a:endParaRPr lang="en-IN" sz="2800" dirty="0"/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52BA498F-99F8-137E-4B6D-2DD6F70297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F73048C4-055A-3A5C-2646-0946CACC06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B49E6B0C-092E-2BB5-63BB-D21065E859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A704C438-8BF8-E13D-262B-FCF8BFAE51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A22B9419-A814-40D7-814D-C9BB65A9BD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ADE4F3F9-396C-52CA-0A9A-40CC0ADA0D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>
                  <a:extLst>
                    <a:ext uri="{FF2B5EF4-FFF2-40B4-BE49-F238E27FC236}">
                      <a16:creationId xmlns:a16="http://schemas.microsoft.com/office/drawing/2014/main" id="{1DAED827-C7CA-EBDB-5C20-576B2EB1B8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>
                  <a:extLst>
                    <a:ext uri="{FF2B5EF4-FFF2-40B4-BE49-F238E27FC236}">
                      <a16:creationId xmlns:a16="http://schemas.microsoft.com/office/drawing/2014/main" id="{2B188212-1295-C667-8509-309ADA6669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60691613-571B-6DDB-740C-B2780B51EA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8BE12507-B288-6570-5F2C-32035A6216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4458312A-AD61-8DF9-408E-FE65700BB3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A1AF2723-D921-2818-15B1-813D896AB3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691C2811-65A8-3255-4788-2AB7091991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034316D2-B5FC-1FEC-CF16-DA86E63594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B3940E1E-A901-7470-82CF-98859F8AFF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89A935C2-2AFF-BF1B-E71C-C97161626E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C8423-EE2E-D723-96A9-972F736BB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03326"/>
            <a:ext cx="8610600" cy="912689"/>
          </a:xfrm>
        </p:spPr>
        <p:txBody>
          <a:bodyPr/>
          <a:lstStyle/>
          <a:p>
            <a:r>
              <a:rPr lang="en-US" sz="2400" b="1" dirty="0"/>
              <a:t>Copper weight and trace design: </a:t>
            </a:r>
            <a:r>
              <a:rPr lang="en-US" sz="2400" dirty="0"/>
              <a:t>Adjusting the thickness and width of copper traces to manage heat dissipation on the PCB. </a:t>
            </a:r>
          </a:p>
          <a:p>
            <a:pPr marL="0" indent="0">
              <a:buNone/>
            </a:pPr>
            <a:br>
              <a:rPr lang="en-US" sz="2400" dirty="0"/>
            </a:br>
            <a:endParaRPr lang="en-IN" sz="2400" dirty="0"/>
          </a:p>
        </p:txBody>
      </p:sp>
      <p:pic>
        <p:nvPicPr>
          <p:cNvPr id="20" name="Picture 19" descr="Optimizing PCB Trace Width: Calculations and Best Practices">
            <a:extLst>
              <a:ext uri="{FF2B5EF4-FFF2-40B4-BE49-F238E27FC236}">
                <a16:creationId xmlns:a16="http://schemas.microsoft.com/office/drawing/2014/main" id="{62432B5F-5E0A-66B5-4980-DD92ABDD93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889" y="2116015"/>
            <a:ext cx="3911763" cy="245173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C0D4F8E-DA77-F33F-5B50-ADD073D30316}"/>
              </a:ext>
            </a:extLst>
          </p:cNvPr>
          <p:cNvSpPr txBox="1"/>
          <p:nvPr/>
        </p:nvSpPr>
        <p:spPr>
          <a:xfrm>
            <a:off x="381000" y="4652645"/>
            <a:ext cx="881221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For higher currents, such as 3 amps, a width closer to 50 mils (1.27 mm) is required under similar conditions. </a:t>
            </a:r>
          </a:p>
          <a:p>
            <a:r>
              <a:rPr lang="en-US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These values can vary depending on whether the trace is on an external or internal layer, as external traces dissipate heat more effectively.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25AD261-1A47-1BCE-3BD7-87FA9C160DF6}"/>
              </a:ext>
            </a:extLst>
          </p:cNvPr>
          <p:cNvSpPr txBox="1"/>
          <p:nvPr/>
        </p:nvSpPr>
        <p:spPr>
          <a:xfrm>
            <a:off x="3293024" y="2726791"/>
            <a:ext cx="544643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A</a:t>
            </a:r>
            <a:r>
              <a:rPr lang="en-US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1 oz copper trace (which is about 35 micrometers thick) with a width of 10 mils (0.254 mm) can typically carry around 0.5 amps with a 10°C temperature rise in an internal layer.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4EE35DA-613E-F763-4E40-AFB5C2DD67E7}"/>
                  </a:ext>
                </a:extLst>
              </p:cNvPr>
              <p:cNvSpPr txBox="1"/>
              <p:nvPr/>
            </p:nvSpPr>
            <p:spPr>
              <a:xfrm>
                <a:off x="4131255" y="2197655"/>
                <a:ext cx="227620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4EE35DA-613E-F763-4E40-AFB5C2DD67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1255" y="2197655"/>
                <a:ext cx="2276201" cy="369332"/>
              </a:xfrm>
              <a:prstGeom prst="rect">
                <a:avLst/>
              </a:prstGeom>
              <a:blipFill>
                <a:blip r:embed="rId4"/>
                <a:stretch>
                  <a:fillRect l="-3753" r="-2413" b="-3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6409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 build="p"/>
      <p:bldP spid="24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01BBF-918B-3569-B1E7-125F22B61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2157E-C73A-8D93-61BF-3B78FA46F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7102475" cy="1143000"/>
          </a:xfrm>
        </p:spPr>
        <p:txBody>
          <a:bodyPr/>
          <a:lstStyle/>
          <a:p>
            <a:r>
              <a:rPr lang="en-US" sz="2800" dirty="0"/>
              <a:t>Key Elements of PCB Thermal Management</a:t>
            </a:r>
            <a:endParaRPr lang="en-IN" sz="2800" dirty="0"/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5F2B2AD4-9F71-685A-86CD-E5EA2F70C37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905342E5-19D4-2DFE-1388-984ED439DC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65F274AE-4A39-41C2-83DA-626D9D49D7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99D2CB97-0954-FD4F-41A8-290E696EA8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E0B635B3-E402-07F0-2152-7AAD09326D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72506030-1D7C-2AF2-3543-CF22CF4D41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>
                  <a:extLst>
                    <a:ext uri="{FF2B5EF4-FFF2-40B4-BE49-F238E27FC236}">
                      <a16:creationId xmlns:a16="http://schemas.microsoft.com/office/drawing/2014/main" id="{5E47A498-20C4-A166-05F0-602D28EE24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>
                  <a:extLst>
                    <a:ext uri="{FF2B5EF4-FFF2-40B4-BE49-F238E27FC236}">
                      <a16:creationId xmlns:a16="http://schemas.microsoft.com/office/drawing/2014/main" id="{476E42C7-4A0B-0929-8A56-F34D9B6346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5AB27BDA-257A-5B95-E04D-132A9F5883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05BFBEF3-D500-E8E3-3532-181C22E69C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41CB2B69-4AE9-5D58-6DD0-2B74BF2475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26B97D60-93F5-7D65-6C75-A0BDCEF958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00917F0D-853C-356A-E57C-8A7BA46333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D0DD466C-A450-5E0B-B0F1-C191474599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A175B117-400E-C897-AC07-D7F9652B67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4612816C-FA96-3A34-6BF3-B6EEF169BE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47CB4-721C-909C-6F01-34568765D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79526"/>
            <a:ext cx="8610600" cy="777874"/>
          </a:xfrm>
        </p:spPr>
        <p:txBody>
          <a:bodyPr/>
          <a:lstStyle/>
          <a:p>
            <a:r>
              <a:rPr lang="en-US" sz="2400" b="1" dirty="0"/>
              <a:t>Heat sinks: </a:t>
            </a:r>
            <a:r>
              <a:rPr lang="en-US" sz="2400" dirty="0"/>
              <a:t>Passive cooling mechanisms attached to high-power components to increase their surface area for heat dissipation.</a:t>
            </a:r>
          </a:p>
        </p:txBody>
      </p:sp>
      <p:pic>
        <p:nvPicPr>
          <p:cNvPr id="21" name="Picture 20" descr="Enhancing Heat Dissipation: Adding Heatsinks to Double-Sided PCBs">
            <a:extLst>
              <a:ext uri="{FF2B5EF4-FFF2-40B4-BE49-F238E27FC236}">
                <a16:creationId xmlns:a16="http://schemas.microsoft.com/office/drawing/2014/main" id="{DEB48D84-4F8A-5E12-31E0-E62C4306B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2220682"/>
            <a:ext cx="6324600" cy="420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79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4C7A3-73AC-0CE5-A86E-FD47FEA91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FA160AB-E4FF-D877-7571-6DE91A81A79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" y="76200"/>
            <a:ext cx="6873875" cy="1143000"/>
          </a:xfrm>
        </p:spPr>
        <p:txBody>
          <a:bodyPr anchor="ctr"/>
          <a:lstStyle/>
          <a:p>
            <a:r>
              <a:rPr lang="en-US" alt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Conduction Heat Transfer for  Printed Circuit Boards</a:t>
            </a:r>
          </a:p>
        </p:txBody>
      </p:sp>
      <p:grpSp>
        <p:nvGrpSpPr>
          <p:cNvPr id="3" name="Group 46">
            <a:extLst>
              <a:ext uri="{FF2B5EF4-FFF2-40B4-BE49-F238E27FC236}">
                <a16:creationId xmlns:a16="http://schemas.microsoft.com/office/drawing/2014/main" id="{C7F417C6-531F-2ED6-3330-41995106357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8">
              <a:extLst>
                <a:ext uri="{FF2B5EF4-FFF2-40B4-BE49-F238E27FC236}">
                  <a16:creationId xmlns:a16="http://schemas.microsoft.com/office/drawing/2014/main" id="{D19928A9-0EB9-B691-17B0-A783DE0BE2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27">
                <a:extLst>
                  <a:ext uri="{FF2B5EF4-FFF2-40B4-BE49-F238E27FC236}">
                    <a16:creationId xmlns:a16="http://schemas.microsoft.com/office/drawing/2014/main" id="{296FA9BD-AE25-FB69-4748-2572F8F0B2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C1767FBF-8E00-83F9-1727-4FC5EA7A36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ED50A830-310F-8FC0-B899-B3981DFD22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2">
                <a:extLst>
                  <a:ext uri="{FF2B5EF4-FFF2-40B4-BE49-F238E27FC236}">
                    <a16:creationId xmlns:a16="http://schemas.microsoft.com/office/drawing/2014/main" id="{5D97933C-E1C1-E634-9A06-B46C35A1604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3">
                  <a:extLst>
                    <a:ext uri="{FF2B5EF4-FFF2-40B4-BE49-F238E27FC236}">
                      <a16:creationId xmlns:a16="http://schemas.microsoft.com/office/drawing/2014/main" id="{EA2F4B5F-58F5-0191-6F08-9A2C4F4802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4">
                  <a:extLst>
                    <a:ext uri="{FF2B5EF4-FFF2-40B4-BE49-F238E27FC236}">
                      <a16:creationId xmlns:a16="http://schemas.microsoft.com/office/drawing/2014/main" id="{6056FB86-62C9-6232-84A9-7BE7279239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5">
                <a:extLst>
                  <a:ext uri="{FF2B5EF4-FFF2-40B4-BE49-F238E27FC236}">
                    <a16:creationId xmlns:a16="http://schemas.microsoft.com/office/drawing/2014/main" id="{8350C3DE-533A-75C2-67C7-9A2047EDCB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BC1DB5B8-084E-E562-5E0C-C94AE91B2E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DD320F5B-FEFE-C6B4-C116-BA9E9330CC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8">
                <a:extLst>
                  <a:ext uri="{FF2B5EF4-FFF2-40B4-BE49-F238E27FC236}">
                    <a16:creationId xmlns:a16="http://schemas.microsoft.com/office/drawing/2014/main" id="{8BCFEC92-B666-FFB9-E557-40D13473AD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>
                  <a:extLst>
                    <a:ext uri="{FF2B5EF4-FFF2-40B4-BE49-F238E27FC236}">
                      <a16:creationId xmlns:a16="http://schemas.microsoft.com/office/drawing/2014/main" id="{012567A1-D8BE-4F80-D2CC-42485A53FA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Rectangle 20">
                  <a:extLst>
                    <a:ext uri="{FF2B5EF4-FFF2-40B4-BE49-F238E27FC236}">
                      <a16:creationId xmlns:a16="http://schemas.microsoft.com/office/drawing/2014/main" id="{9288EC17-1714-ECFD-F689-0CC4D0F273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5" name="Rectangle 19458">
              <a:extLst>
                <a:ext uri="{FF2B5EF4-FFF2-40B4-BE49-F238E27FC236}">
                  <a16:creationId xmlns:a16="http://schemas.microsoft.com/office/drawing/2014/main" id="{047737E8-2B48-6432-2516-0541338CE2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AF03AE9E-F8F4-5236-C239-FC1D52504A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4">
                <a:extLst>
                  <a:ext uri="{FF2B5EF4-FFF2-40B4-BE49-F238E27FC236}">
                    <a16:creationId xmlns:a16="http://schemas.microsoft.com/office/drawing/2014/main" id="{EC6C2179-11F3-AE12-2529-7B688C2D9968}"/>
                  </a:ext>
                </a:extLst>
              </p:cNvPr>
              <p:cNvSpPr txBox="1"/>
              <p:nvPr/>
            </p:nvSpPr>
            <p:spPr bwMode="auto">
              <a:xfrm>
                <a:off x="2057400" y="1706563"/>
                <a:ext cx="3995738" cy="11890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/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Object 4">
                <a:extLst>
                  <a:ext uri="{FF2B5EF4-FFF2-40B4-BE49-F238E27FC236}">
                    <a16:creationId xmlns:a16="http://schemas.microsoft.com/office/drawing/2014/main" id="{EC6C2179-11F3-AE12-2529-7B688C2D99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7400" y="1706563"/>
                <a:ext cx="3995738" cy="11890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A27C519F-C00F-034B-8C9B-94D05217F854}"/>
              </a:ext>
            </a:extLst>
          </p:cNvPr>
          <p:cNvSpPr txBox="1"/>
          <p:nvPr/>
        </p:nvSpPr>
        <p:spPr>
          <a:xfrm>
            <a:off x="427038" y="3155086"/>
            <a:ext cx="85344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A common feature of the thermal analysis of A PCB is the complexity of the heat flow paths. </a:t>
            </a:r>
          </a:p>
          <a:p>
            <a:endParaRPr lang="en-US" b="0" i="0" dirty="0">
              <a:solidFill>
                <a:srgbClr val="222222"/>
              </a:solidFill>
              <a:effectLst/>
              <a:latin typeface="Roboto" panose="02000000000000000000" pitchFamily="2" charset="0"/>
            </a:endParaRPr>
          </a:p>
          <a:p>
            <a:r>
              <a:rPr lang="en-US" dirty="0">
                <a:solidFill>
                  <a:srgbClr val="222222"/>
                </a:solidFill>
                <a:latin typeface="Roboto" panose="02000000000000000000" pitchFamily="2" charset="0"/>
              </a:rPr>
              <a:t>T</a:t>
            </a:r>
            <a:r>
              <a:rPr lang="en-US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he multiple layers of complex trace patterns present a daunting thermal modeling task.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60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DEB7B-E29F-FBB7-8A08-7397E2DFD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7772400" cy="1143000"/>
          </a:xfrm>
        </p:spPr>
        <p:txBody>
          <a:bodyPr/>
          <a:lstStyle/>
          <a:p>
            <a:r>
              <a:rPr lang="en-US" sz="2800" dirty="0"/>
              <a:t>The Daunting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74687-E401-0B7E-7CDB-391B41C6C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75" y="1447800"/>
            <a:ext cx="8442325" cy="4876800"/>
          </a:xfrm>
        </p:spPr>
        <p:txBody>
          <a:bodyPr/>
          <a:lstStyle/>
          <a:p>
            <a:r>
              <a:rPr lang="en-US" sz="2400" b="0" i="0" dirty="0">
                <a:solidFill>
                  <a:srgbClr val="222222"/>
                </a:solidFill>
                <a:effectLst/>
              </a:rPr>
              <a:t>Consider a 6 layer, 100 x 100 mm, circuit board, with some traces as small as 0.25 mm (0.010 in) in width. </a:t>
            </a:r>
          </a:p>
          <a:p>
            <a:r>
              <a:rPr lang="en-US" sz="2400" b="0" i="0" dirty="0">
                <a:solidFill>
                  <a:srgbClr val="222222"/>
                </a:solidFill>
                <a:effectLst/>
              </a:rPr>
              <a:t>A thermal model, either finite difference (FDM) or finite element (FEM), would require a mesh of 400 (100/.25) nodes or elements on a side or nearly 160,000 nodes per layer, resulting in almost 1,000,000 nodes for the board.</a:t>
            </a:r>
          </a:p>
          <a:p>
            <a:r>
              <a:rPr lang="en-US" sz="2400" b="0" i="0" dirty="0">
                <a:solidFill>
                  <a:srgbClr val="222222"/>
                </a:solidFill>
                <a:effectLst/>
              </a:rPr>
              <a:t>This is a relatively small PCB. </a:t>
            </a:r>
          </a:p>
          <a:p>
            <a:r>
              <a:rPr lang="en-US" sz="2400" b="0" i="0" dirty="0">
                <a:solidFill>
                  <a:srgbClr val="222222"/>
                </a:solidFill>
                <a:effectLst/>
              </a:rPr>
              <a:t>A large board, say 250 x 250 mm, with 10 layers would generate a model with more than 10,000,000 nodes. </a:t>
            </a:r>
          </a:p>
          <a:p>
            <a:r>
              <a:rPr lang="en-US" sz="2400" b="0" i="0" dirty="0">
                <a:solidFill>
                  <a:srgbClr val="222222"/>
                </a:solidFill>
                <a:effectLst/>
              </a:rPr>
              <a:t>Clearly, computing temperatures for a PCB model that resolves the details of the trace patterns stretches the capabilities of some PC’s.</a:t>
            </a:r>
            <a:endParaRPr lang="en-US" sz="2400" dirty="0"/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1FB85B94-3264-1395-5B2E-91280B89CE9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CC28180B-9F23-D9DC-36E3-DA5AFDC033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558C3A20-13C2-78B3-17F7-2233CA324A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7B966C39-5A7F-404C-6016-833334AC01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F2FDC251-5029-65BB-39CA-A165911A8D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DCD0C1AC-A615-298D-9B19-4B4149A0BC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>
                  <a:extLst>
                    <a:ext uri="{FF2B5EF4-FFF2-40B4-BE49-F238E27FC236}">
                      <a16:creationId xmlns:a16="http://schemas.microsoft.com/office/drawing/2014/main" id="{A1557C34-5B5F-4B5A-69CB-D0180E737C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>
                  <a:extLst>
                    <a:ext uri="{FF2B5EF4-FFF2-40B4-BE49-F238E27FC236}">
                      <a16:creationId xmlns:a16="http://schemas.microsoft.com/office/drawing/2014/main" id="{600D89A9-DD9D-C139-C3B3-72B13B0E3B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7EC62320-8C9F-856B-53E5-070C495C04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9E8A4839-2B72-D7CC-8B18-3331530E4B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06A442F5-7964-A729-8A1B-F29285C02D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30E45C73-0C2F-0CF1-5383-98228BE90E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D17956A3-8270-8D55-ADE1-990EA756F1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0C6E0447-5010-A4E2-3F67-6A57F45478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6DE04A45-A450-57E0-66BA-FADB0096FE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2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EBE43CB4-3E56-686E-7419-2C609860C3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6376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0424D-27E8-3E2A-445B-E7CAEDEA0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C8F5DE3-991A-FD48-1434-D6CC23FFD3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42887"/>
            <a:ext cx="6323013" cy="900113"/>
          </a:xfrm>
        </p:spPr>
        <p:txBody>
          <a:bodyPr/>
          <a:lstStyle/>
          <a:p>
            <a:r>
              <a:rPr lang="en-US" altLang="en-US" sz="2800" dirty="0"/>
              <a:t>Thermal Conductivity of A PCB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475DFDB-C1DC-A1B8-8F2E-A3E95DA9D7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5105400"/>
            <a:ext cx="7772400" cy="160136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>
                <a:solidFill>
                  <a:srgbClr val="000000"/>
                </a:solidFill>
              </a:rPr>
              <a:t>Effective PCB Thermal Conductivity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2400" dirty="0">
                <a:solidFill>
                  <a:srgbClr val="000000"/>
                </a:solidFill>
              </a:rPr>
              <a:t>Lateral Conductivity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2400" dirty="0">
                <a:solidFill>
                  <a:srgbClr val="000000"/>
                </a:solidFill>
              </a:rPr>
              <a:t>Perpendicular Conductivity </a:t>
            </a:r>
          </a:p>
        </p:txBody>
      </p:sp>
      <p:pic>
        <p:nvPicPr>
          <p:cNvPr id="3077" name="Picture 5">
            <a:extLst>
              <a:ext uri="{FF2B5EF4-FFF2-40B4-BE49-F238E27FC236}">
                <a16:creationId xmlns:a16="http://schemas.microsoft.com/office/drawing/2014/main" id="{5364380F-36CC-6DF9-7C3C-B98FE1D36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695325"/>
            <a:ext cx="11113" cy="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>
            <a:extLst>
              <a:ext uri="{FF2B5EF4-FFF2-40B4-BE49-F238E27FC236}">
                <a16:creationId xmlns:a16="http://schemas.microsoft.com/office/drawing/2014/main" id="{78366C8D-5531-ABD6-FAC4-21F46B5EC8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695325"/>
            <a:ext cx="11112" cy="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>
            <a:extLst>
              <a:ext uri="{FF2B5EF4-FFF2-40B4-BE49-F238E27FC236}">
                <a16:creationId xmlns:a16="http://schemas.microsoft.com/office/drawing/2014/main" id="{21A4FFF9-0778-20DE-2B61-24C31485E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695325"/>
            <a:ext cx="11112" cy="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>
            <a:extLst>
              <a:ext uri="{FF2B5EF4-FFF2-40B4-BE49-F238E27FC236}">
                <a16:creationId xmlns:a16="http://schemas.microsoft.com/office/drawing/2014/main" id="{5E464A5C-17C2-3C86-5634-8671EDBF4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695325"/>
            <a:ext cx="11113" cy="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>
            <a:extLst>
              <a:ext uri="{FF2B5EF4-FFF2-40B4-BE49-F238E27FC236}">
                <a16:creationId xmlns:a16="http://schemas.microsoft.com/office/drawing/2014/main" id="{790B3585-4490-E272-E8EE-17A745BDB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695325"/>
            <a:ext cx="11113" cy="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7" name="Picture 15">
            <a:extLst>
              <a:ext uri="{FF2B5EF4-FFF2-40B4-BE49-F238E27FC236}">
                <a16:creationId xmlns:a16="http://schemas.microsoft.com/office/drawing/2014/main" id="{6D2233FA-4A63-C414-14B1-8D2AF90ED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025" y="695325"/>
            <a:ext cx="11113" cy="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9" name="Picture 17">
            <a:extLst>
              <a:ext uri="{FF2B5EF4-FFF2-40B4-BE49-F238E27FC236}">
                <a16:creationId xmlns:a16="http://schemas.microsoft.com/office/drawing/2014/main" id="{CBB3C5FE-D750-48DB-0A2E-6BB5BAC71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925" y="695325"/>
            <a:ext cx="11113" cy="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1" name="Picture 19">
            <a:extLst>
              <a:ext uri="{FF2B5EF4-FFF2-40B4-BE49-F238E27FC236}">
                <a16:creationId xmlns:a16="http://schemas.microsoft.com/office/drawing/2014/main" id="{B8F4D736-71A0-8BA2-5DCC-784ECFC7C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788" y="695325"/>
            <a:ext cx="11112" cy="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46">
            <a:extLst>
              <a:ext uri="{FF2B5EF4-FFF2-40B4-BE49-F238E27FC236}">
                <a16:creationId xmlns:a16="http://schemas.microsoft.com/office/drawing/2014/main" id="{3C68BAEE-0AEF-4AD3-7634-C68709904DC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D1C785F9-1370-1D2F-A025-FEF42ECE0A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46F728C0-3E26-C5FC-EE42-16B861D902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53E2A07A-C0E2-4528-3FCC-7D3E8B50BF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35F9FFFE-FA41-5023-2F39-3DE740E65D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C8046754-A8A6-D267-E557-BF18342C88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7F3F06FF-3C93-6BF2-005C-95277C6DE5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2BED4469-44E1-F51D-5401-68905653A1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EED9312D-332F-EE9D-5B25-C05601BB64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9FD27EC5-A08B-730B-99FE-412B7FAFB0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B38982D2-C73D-E846-8EDA-CECBC320FE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CAB15800-4FD4-CC38-6B23-55738C3BEA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12302218-2A72-097E-45F2-C8906E7DE6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62EE5BD5-E720-8484-6C17-D681D4059B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EEF051EE-C1DD-F22D-9540-2D02B302DF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E1DF1F22-0F44-ED4F-2D69-903F15FCB3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F4D6BFAF-11F5-52CF-BBA9-39FDDCD5ED05}"/>
                  </a:ext>
                </a:extLst>
              </p:cNvPr>
              <p:cNvSpPr txBox="1"/>
              <p:nvPr/>
            </p:nvSpPr>
            <p:spPr bwMode="auto">
              <a:xfrm>
                <a:off x="762000" y="4175125"/>
                <a:ext cx="7315200" cy="10064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/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𝑙𝑎𝑡𝑒𝑟𝑎𝑙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𝑝𝑒𝑟𝑝𝑒𝑛𝑑𝑖𝑐𝑢𝑙𝑎𝑟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F4D6BFAF-11F5-52CF-BBA9-39FDDCD5ED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4175125"/>
                <a:ext cx="7315200" cy="10064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>
            <a:extLst>
              <a:ext uri="{FF2B5EF4-FFF2-40B4-BE49-F238E27FC236}">
                <a16:creationId xmlns:a16="http://schemas.microsoft.com/office/drawing/2014/main" id="{71414AE0-ADD1-8328-FED4-E74E3C642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874" y="1271954"/>
            <a:ext cx="5514750" cy="2823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7FBE9DF-187F-3698-62F5-C0DB1E80C3F5}"/>
              </a:ext>
            </a:extLst>
          </p:cNvPr>
          <p:cNvSpPr/>
          <p:nvPr/>
        </p:nvSpPr>
        <p:spPr bwMode="auto">
          <a:xfrm>
            <a:off x="4724400" y="1676400"/>
            <a:ext cx="2965499" cy="247772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828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3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  <p:bldP spid="18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4824</TotalTime>
  <Words>980</Words>
  <Application>Microsoft Office PowerPoint</Application>
  <PresentationFormat>On-screen Show (4:3)</PresentationFormat>
  <Paragraphs>79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Arial</vt:lpstr>
      <vt:lpstr>Calibri</vt:lpstr>
      <vt:lpstr>Cambria Math</vt:lpstr>
      <vt:lpstr>CommercialScript BT</vt:lpstr>
      <vt:lpstr>Roboto</vt:lpstr>
      <vt:lpstr>Tempus Sans ITC</vt:lpstr>
      <vt:lpstr>Times New Roman</vt:lpstr>
      <vt:lpstr>Viner Hand ITC</vt:lpstr>
      <vt:lpstr>Wingdings</vt:lpstr>
      <vt:lpstr>Blank Presentation</vt:lpstr>
      <vt:lpstr> Thermal Management of Printed Circuit Boards</vt:lpstr>
      <vt:lpstr>Printed Circuit Board (PCB)</vt:lpstr>
      <vt:lpstr>Anatomy of A PCB</vt:lpstr>
      <vt:lpstr>Heat Transfer is an Action: Path Function</vt:lpstr>
      <vt:lpstr>PCB as A Heat Transfer Material</vt:lpstr>
      <vt:lpstr>Single Layered PCBs</vt:lpstr>
      <vt:lpstr>Double Layered PCBs</vt:lpstr>
      <vt:lpstr>Double Layered PCBs</vt:lpstr>
      <vt:lpstr>Thermal Model of an Encapsulate  Double Layer PCB</vt:lpstr>
      <vt:lpstr>Multi Layered PCBs</vt:lpstr>
      <vt:lpstr>Multi Layered PCBs</vt:lpstr>
      <vt:lpstr>High Frequency PCBs</vt:lpstr>
      <vt:lpstr>Most Frequent Causes of Electronic Failures on a PCB</vt:lpstr>
      <vt:lpstr>Thermal Management on PCB</vt:lpstr>
      <vt:lpstr>Fraction of Heat Transferred to/thru PCB</vt:lpstr>
      <vt:lpstr>Key Elements of PCB Thermal Management</vt:lpstr>
      <vt:lpstr>Key Elements of PCB Thermal Management</vt:lpstr>
      <vt:lpstr>Key Elements of PCB Thermal Management</vt:lpstr>
      <vt:lpstr>Key Elements of PCB Thermal Management</vt:lpstr>
      <vt:lpstr>Key Elements of PCB Thermal Management</vt:lpstr>
      <vt:lpstr>Key Elements of PCB Thermal Management</vt:lpstr>
      <vt:lpstr>Conduction Heat Transfer for  Printed Circuit Boards</vt:lpstr>
      <vt:lpstr>The Daunting Task</vt:lpstr>
      <vt:lpstr>Thermal Conductivity of A PCB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376</cp:revision>
  <cp:lastPrinted>2002-07-26T02:11:33Z</cp:lastPrinted>
  <dcterms:created xsi:type="dcterms:W3CDTF">2002-07-26T01:39:54Z</dcterms:created>
  <dcterms:modified xsi:type="dcterms:W3CDTF">2026-08-29T02:59:17Z</dcterms:modified>
</cp:coreProperties>
</file>