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1"/>
  </p:notesMasterIdLst>
  <p:sldIdLst>
    <p:sldId id="1132" r:id="rId2"/>
    <p:sldId id="1405" r:id="rId3"/>
    <p:sldId id="1409" r:id="rId4"/>
    <p:sldId id="1387" r:id="rId5"/>
    <p:sldId id="1411" r:id="rId6"/>
    <p:sldId id="1209" r:id="rId7"/>
    <p:sldId id="1407" r:id="rId8"/>
    <p:sldId id="1408" r:id="rId9"/>
    <p:sldId id="1410" r:id="rId10"/>
    <p:sldId id="1406" r:id="rId11"/>
    <p:sldId id="1388" r:id="rId12"/>
    <p:sldId id="1412" r:id="rId13"/>
    <p:sldId id="1389" r:id="rId14"/>
    <p:sldId id="1413" r:id="rId15"/>
    <p:sldId id="1414" r:id="rId16"/>
    <p:sldId id="1415" r:id="rId17"/>
    <p:sldId id="1416" r:id="rId18"/>
    <p:sldId id="1417" r:id="rId19"/>
    <p:sldId id="1418" r:id="rId20"/>
    <p:sldId id="1386" r:id="rId21"/>
    <p:sldId id="1419" r:id="rId22"/>
    <p:sldId id="1420" r:id="rId23"/>
    <p:sldId id="1391" r:id="rId24"/>
    <p:sldId id="1392" r:id="rId25"/>
    <p:sldId id="1393" r:id="rId26"/>
    <p:sldId id="1394" r:id="rId27"/>
    <p:sldId id="1395" r:id="rId28"/>
    <p:sldId id="1396" r:id="rId29"/>
    <p:sldId id="1390" r:id="rId30"/>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3366FF"/>
    <a:srgbClr val="000099"/>
    <a:srgbClr val="FF6600"/>
    <a:srgbClr val="99CCFF"/>
    <a:srgbClr val="777777"/>
    <a:srgbClr val="76863A"/>
    <a:srgbClr val="FF0066"/>
    <a:srgbClr val="FFCC00"/>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67" autoAdjust="0"/>
    <p:restoredTop sz="82490" autoAdjust="0"/>
  </p:normalViewPr>
  <p:slideViewPr>
    <p:cSldViewPr>
      <p:cViewPr varScale="1">
        <p:scale>
          <a:sx n="61" d="100"/>
          <a:sy n="61" d="100"/>
        </p:scale>
        <p:origin x="1464" y="52"/>
      </p:cViewPr>
      <p:guideLst>
        <p:guide orient="horz" pos="2160"/>
        <p:guide pos="2880"/>
      </p:guideLst>
    </p:cSldViewPr>
  </p:slideViewPr>
  <p:outlineViewPr>
    <p:cViewPr>
      <p:scale>
        <a:sx n="33" d="100"/>
        <a:sy n="33" d="100"/>
      </p:scale>
      <p:origin x="0" y="-8166"/>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3286" units="cm"/>
          <inkml:channel name="Y" type="integer" max="1080" units="cm"/>
          <inkml:channel name="T" type="integer" max="2.14748E9" units="dev"/>
        </inkml:traceFormat>
        <inkml:channelProperties>
          <inkml:channelProperty channel="X" name="resolution" value="119.05797" units="1/cm"/>
          <inkml:channelProperty channel="Y" name="resolution" value="69.67742" units="1/cm"/>
          <inkml:channelProperty channel="T" name="resolution" value="1" units="1/dev"/>
        </inkml:channelProperties>
      </inkml:inkSource>
      <inkml:timestamp xml:id="ts0" timeString="2024-01-08T05:31:32.123"/>
    </inkml:context>
    <inkml:brush xml:id="br0">
      <inkml:brushProperty name="width" value="0.05292" units="cm"/>
      <inkml:brushProperty name="height" value="0.05292" units="cm"/>
      <inkml:brushProperty name="color" value="#FF0000"/>
    </inkml:brush>
  </inkml:definitions>
  <inkml:trace contextRef="#ctx0" brushRef="#br0">9625 15230 0</inkml:trace>
  <inkml:trace contextRef="#ctx0" brushRef="#br0" timeOffset="2151.82">17984 17165 0</inkml:trace>
  <inkml:trace contextRef="#ctx0" brushRef="#br0" timeOffset="4182.39">8236 7987 0</inkml:trace>
  <inkml:trace contextRef="#ctx0" brushRef="#br0" timeOffset="11422.55">8856 1414 0</inkml:trace>
</inkml:ink>
</file>

<file path=ppt/ink/ink3.xml><?xml version="1.0" encoding="utf-8"?>
<inkml:ink xmlns:inkml="http://www.w3.org/2003/InkML">
  <inkml:definitions>
    <inkml:context xml:id="ctx0">
      <inkml:inkSource xml:id="inkSrc0">
        <inkml:traceFormat>
          <inkml:channel name="X" type="integer" max="3286" units="cm"/>
          <inkml:channel name="Y" type="integer" max="1080" units="cm"/>
          <inkml:channel name="T" type="integer" max="2.14748E9" units="dev"/>
        </inkml:traceFormat>
        <inkml:channelProperties>
          <inkml:channelProperty channel="X" name="resolution" value="119.05797" units="1/cm"/>
          <inkml:channelProperty channel="Y" name="resolution" value="69.67742" units="1/cm"/>
          <inkml:channelProperty channel="T" name="resolution" value="1" units="1/dev"/>
        </inkml:channelProperties>
      </inkml:inkSource>
      <inkml:timestamp xml:id="ts0" timeString="2024-01-10T05:30:59.632"/>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1" timeString="2024-01-10T05:31:09.734"/>
    </inkml:context>
  </inkml:definitions>
  <inkml:trace contextRef="#ctx0" brushRef="#br0">8930 19025 0</inkml:trace>
  <inkml:trace contextRef="#ctx1" brushRef="#br0">19329 15587 134 0,'4'-22'69'0,"-3"4"-16"16,-2 6-53-16,1 12-19 15,0 0-22-15,0 0-30 0,17 12-2 16,-17-12 22-16,15 19 51 16</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9.49275" units="1/cm"/>
          <inkml:channelProperty channel="Y" name="resolution" value="49.54839" units="1/cm"/>
          <inkml:channelProperty channel="T" name="resolution" value="1" units="1/dev"/>
        </inkml:channelProperties>
      </inkml:inkSource>
      <inkml:timestamp xml:id="ts0" timeString="2024-01-11T06:27:05.139"/>
    </inkml:context>
    <inkml:brush xml:id="br0">
      <inkml:brushProperty name="width" value="0.05292" units="cm"/>
      <inkml:brushProperty name="height" value="0.05292" units="cm"/>
      <inkml:brushProperty name="color" value="#FF0000"/>
    </inkml:brush>
  </inkml:definitions>
  <inkml:trace contextRef="#ctx0" brushRef="#br0">20340 12923 0,'25'0'47</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17T05:32:16.428"/>
    </inkml:context>
    <inkml:brush xml:id="br0">
      <inkml:brushProperty name="width" value="0.05292" units="cm"/>
      <inkml:brushProperty name="height" value="0.05292" units="cm"/>
      <inkml:brushProperty name="color" value="#FF0000"/>
    </inkml:brush>
  </inkml:definitions>
  <inkml:trace contextRef="#ctx0" brushRef="#br0">20619 14816 517 0,'9'-16'132'0,"-9"16"-6"0,0 0-142 16,0 0-14-16,13 20-67 16,-6-7-31-16,4 10-2 15,-5-3-3-15,-3 0 4 16,-4-3 18-16</inkml:trace>
</inkml:ink>
</file>

<file path=ppt/ink/ink6.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18T06:33:51.069"/>
    </inkml:context>
    <inkml:brush xml:id="br0">
      <inkml:brushProperty name="width" value="0.05292" units="cm"/>
      <inkml:brushProperty name="height" value="0.05292" units="cm"/>
      <inkml:brushProperty name="color" value="#FF0000"/>
    </inkml:brush>
  </inkml:definitions>
  <inkml:trace contextRef="#ctx0" brushRef="#br0">7822 15361 123 0,'-9'-19'49'0,"1"3"-11"0,2 3-49 16,6 13-19-16,-10-11-8 31,10 11-7-31,0 0-3 0,0 0 11 0</inkml:trace>
</inkml:ink>
</file>

<file path=ppt/ink/ink7.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24T05:29:05.862"/>
    </inkml:context>
    <inkml:brush xml:id="br0">
      <inkml:brushProperty name="width" value="0.05292" units="cm"/>
      <inkml:brushProperty name="height" value="0.05292" units="cm"/>
      <inkml:brushProperty name="color" value="#FF0000"/>
    </inkml:brush>
  </inkml:definitions>
  <inkml:trace contextRef="#ctx0" brushRef="#br0">21165 15088 132 0,'-2'-13'98'0,"2"13"2"0,0 0-37 15,-5-17-12-15,5 17-13 16,0 0-9-16,0 0-4 15,-1-14-10-15,1 14-5 16,0 0-8-16,0 0-8 16,0 0-11-16,0 0-20 15,0 0-64-15,0 0-7 16,13 6 1-16,-13-6 0 16,0 0 28-16</inkml:trace>
</inkml:ink>
</file>

<file path=ppt/ink/ink8.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31T05:29:40.954"/>
    </inkml:context>
    <inkml:brush xml:id="br0">
      <inkml:brushProperty name="width" value="0.05292" units="cm"/>
      <inkml:brushProperty name="height" value="0.05292" units="cm"/>
      <inkml:brushProperty name="color" value="#FF0000"/>
    </inkml:brush>
  </inkml:definitions>
  <inkml:trace contextRef="#ctx0" brushRef="#br0">7906 14882 248 0,'0'0'93'15,"1"-11"5"-15,-1 11-57 16,0 0-8-16,0 0-8 15,0 0-21-15,0 0-35 16,0 0-54-16,0 0-7 16,0 0-9-16,-1 11-2 15,1-11 0-15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084995-AD5E-D0F0-1E03-24737D65C87D}"/>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9D03E190-6B19-A584-C26A-8DAD848E038C}"/>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5A5D256D-D5A8-4EFA-A6E5-DFCEBB83EC4F}" type="datetimeFigureOut">
              <a:rPr lang="en-US"/>
              <a:pPr>
                <a:defRPr/>
              </a:pPr>
              <a:t>8/29/2026</a:t>
            </a:fld>
            <a:endParaRPr lang="en-US"/>
          </a:p>
        </p:txBody>
      </p:sp>
      <p:sp>
        <p:nvSpPr>
          <p:cNvPr id="4" name="Slide Image Placeholder 3">
            <a:extLst>
              <a:ext uri="{FF2B5EF4-FFF2-40B4-BE49-F238E27FC236}">
                <a16:creationId xmlns:a16="http://schemas.microsoft.com/office/drawing/2014/main" id="{44663E60-983D-F765-9BD1-7D6C74F834DD}"/>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DE960DA-DC59-218E-AA27-75AE64826A5B}"/>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FD3BA39-C577-ECF0-F62A-150212F59BE9}"/>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8EECAB27-72B4-99FB-3C53-049231B71704}"/>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79DD904-8BAB-428F-8997-1BC06B70538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49A8ADED-6C0D-E90B-70FC-6364B803C2A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6628A5C-5034-158E-2BE0-1362E286CA9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4100" name="Slide Number Placeholder 3">
            <a:extLst>
              <a:ext uri="{FF2B5EF4-FFF2-40B4-BE49-F238E27FC236}">
                <a16:creationId xmlns:a16="http://schemas.microsoft.com/office/drawing/2014/main" id="{5AD1D7D6-29A9-0471-6973-6E7BBC7B16B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A1EB01D-4EC2-45E9-B90C-9CF253CA50F9}" type="slidenum">
              <a:rPr lang="en-US" altLang="en-US" sz="1200"/>
              <a:pPr/>
              <a:t>1</a:t>
            </a:fld>
            <a:endParaRPr lang="en-US" altLang="en-US" sz="1200"/>
          </a:p>
        </p:txBody>
      </p:sp>
    </p:spTree>
    <p:extLst>
      <p:ext uri="{BB962C8B-B14F-4D97-AF65-F5344CB8AC3E}">
        <p14:creationId xmlns:p14="http://schemas.microsoft.com/office/powerpoint/2010/main" val="2744628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79DD904-8BAB-428F-8997-1BC06B705380}" type="slidenum">
              <a:rPr lang="en-US" altLang="en-US" smtClean="0"/>
              <a:pPr>
                <a:defRPr/>
              </a:pPr>
              <a:t>17</a:t>
            </a:fld>
            <a:endParaRPr lang="en-US" altLang="en-US"/>
          </a:p>
        </p:txBody>
      </p:sp>
    </p:spTree>
    <p:extLst>
      <p:ext uri="{BB962C8B-B14F-4D97-AF65-F5344CB8AC3E}">
        <p14:creationId xmlns:p14="http://schemas.microsoft.com/office/powerpoint/2010/main" val="2318150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78C65-F471-A1D2-0BD5-B46BD4DC1B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975C36-8F93-4F89-5636-227B661D62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0C40A8-27CF-73DD-DF77-E1CB276A96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07FB14-3EDD-E047-A90A-88AB015C9F82}"/>
              </a:ext>
            </a:extLst>
          </p:cNvPr>
          <p:cNvSpPr>
            <a:spLocks noGrp="1"/>
          </p:cNvSpPr>
          <p:nvPr>
            <p:ph type="sldNum" sz="quarter" idx="5"/>
          </p:nvPr>
        </p:nvSpPr>
        <p:spPr/>
        <p:txBody>
          <a:bodyPr/>
          <a:lstStyle/>
          <a:p>
            <a:pPr>
              <a:defRPr/>
            </a:pPr>
            <a:fld id="{579DD904-8BAB-428F-8997-1BC06B705380}" type="slidenum">
              <a:rPr lang="en-US" altLang="en-US" smtClean="0"/>
              <a:pPr>
                <a:defRPr/>
              </a:pPr>
              <a:t>18</a:t>
            </a:fld>
            <a:endParaRPr lang="en-US" altLang="en-US"/>
          </a:p>
        </p:txBody>
      </p:sp>
    </p:spTree>
    <p:extLst>
      <p:ext uri="{BB962C8B-B14F-4D97-AF65-F5344CB8AC3E}">
        <p14:creationId xmlns:p14="http://schemas.microsoft.com/office/powerpoint/2010/main" val="718228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60EAE-4253-0FCE-C4ED-474C5AE553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127503-C418-CFEE-8505-643538EDD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5B044B-321A-B71F-DF41-5206AEFEC0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511424-1418-879A-58F4-A4C4A481CC8A}"/>
              </a:ext>
            </a:extLst>
          </p:cNvPr>
          <p:cNvSpPr>
            <a:spLocks noGrp="1"/>
          </p:cNvSpPr>
          <p:nvPr>
            <p:ph type="sldNum" sz="quarter" idx="5"/>
          </p:nvPr>
        </p:nvSpPr>
        <p:spPr/>
        <p:txBody>
          <a:bodyPr/>
          <a:lstStyle/>
          <a:p>
            <a:pPr>
              <a:defRPr/>
            </a:pPr>
            <a:fld id="{579DD904-8BAB-428F-8997-1BC06B705380}" type="slidenum">
              <a:rPr lang="en-US" altLang="en-US" smtClean="0"/>
              <a:pPr>
                <a:defRPr/>
              </a:pPr>
              <a:t>19</a:t>
            </a:fld>
            <a:endParaRPr lang="en-US" altLang="en-US"/>
          </a:p>
        </p:txBody>
      </p:sp>
    </p:spTree>
    <p:extLst>
      <p:ext uri="{BB962C8B-B14F-4D97-AF65-F5344CB8AC3E}">
        <p14:creationId xmlns:p14="http://schemas.microsoft.com/office/powerpoint/2010/main" val="1203008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482BBA5-7429-6BDB-0714-E8BF0AFF3C3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B142A35-39B2-BA7F-8B56-BAE5033AFF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CF91710-1026-5F82-98BD-E2232BDF2D64}"/>
              </a:ext>
            </a:extLst>
          </p:cNvPr>
          <p:cNvSpPr>
            <a:spLocks noGrp="1" noChangeArrowheads="1"/>
          </p:cNvSpPr>
          <p:nvPr>
            <p:ph type="sldNum" sz="quarter" idx="12"/>
          </p:nvPr>
        </p:nvSpPr>
        <p:spPr>
          <a:ln/>
        </p:spPr>
        <p:txBody>
          <a:bodyPr/>
          <a:lstStyle>
            <a:lvl1pPr>
              <a:defRPr/>
            </a:lvl1pPr>
          </a:lstStyle>
          <a:p>
            <a:pPr>
              <a:defRPr/>
            </a:pPr>
            <a:fld id="{0E84C9E3-7DE4-4F59-9E2C-6AB38D1E1CA3}" type="slidenum">
              <a:rPr lang="en-US" altLang="en-US"/>
              <a:pPr>
                <a:defRPr/>
              </a:pPr>
              <a:t>‹#›</a:t>
            </a:fld>
            <a:endParaRPr lang="en-US" altLang="en-US"/>
          </a:p>
        </p:txBody>
      </p:sp>
    </p:spTree>
    <p:extLst>
      <p:ext uri="{BB962C8B-B14F-4D97-AF65-F5344CB8AC3E}">
        <p14:creationId xmlns:p14="http://schemas.microsoft.com/office/powerpoint/2010/main" val="3786899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6051AEF-37A8-46BB-187D-9AA12BD4845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4332FB2-C1CA-6FAA-BD1E-2EA28702105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63302FD-5046-854B-ECF4-13B0F9418D27}"/>
              </a:ext>
            </a:extLst>
          </p:cNvPr>
          <p:cNvSpPr>
            <a:spLocks noGrp="1" noChangeArrowheads="1"/>
          </p:cNvSpPr>
          <p:nvPr>
            <p:ph type="sldNum" sz="quarter" idx="12"/>
          </p:nvPr>
        </p:nvSpPr>
        <p:spPr>
          <a:ln/>
        </p:spPr>
        <p:txBody>
          <a:bodyPr/>
          <a:lstStyle>
            <a:lvl1pPr>
              <a:defRPr/>
            </a:lvl1pPr>
          </a:lstStyle>
          <a:p>
            <a:pPr>
              <a:defRPr/>
            </a:pPr>
            <a:fld id="{1A2CB97C-4EF4-445F-9A1C-DE928C36CC86}" type="slidenum">
              <a:rPr lang="en-US" altLang="en-US"/>
              <a:pPr>
                <a:defRPr/>
              </a:pPr>
              <a:t>‹#›</a:t>
            </a:fld>
            <a:endParaRPr lang="en-US" altLang="en-US"/>
          </a:p>
        </p:txBody>
      </p:sp>
    </p:spTree>
    <p:extLst>
      <p:ext uri="{BB962C8B-B14F-4D97-AF65-F5344CB8AC3E}">
        <p14:creationId xmlns:p14="http://schemas.microsoft.com/office/powerpoint/2010/main" val="762419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18282D0-8C91-4F14-AAF3-9DAB9EAC8F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77C4E49-3A9D-8E6C-EF7D-F009D2840DA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4057392-4631-3B43-8B94-080483009C06}"/>
              </a:ext>
            </a:extLst>
          </p:cNvPr>
          <p:cNvSpPr>
            <a:spLocks noGrp="1" noChangeArrowheads="1"/>
          </p:cNvSpPr>
          <p:nvPr>
            <p:ph type="sldNum" sz="quarter" idx="12"/>
          </p:nvPr>
        </p:nvSpPr>
        <p:spPr>
          <a:ln/>
        </p:spPr>
        <p:txBody>
          <a:bodyPr/>
          <a:lstStyle>
            <a:lvl1pPr>
              <a:defRPr/>
            </a:lvl1pPr>
          </a:lstStyle>
          <a:p>
            <a:pPr>
              <a:defRPr/>
            </a:pPr>
            <a:fld id="{2182E730-9E84-4459-8FAF-19B43C72ABD8}" type="slidenum">
              <a:rPr lang="en-US" altLang="en-US"/>
              <a:pPr>
                <a:defRPr/>
              </a:pPr>
              <a:t>‹#›</a:t>
            </a:fld>
            <a:endParaRPr lang="en-US" altLang="en-US"/>
          </a:p>
        </p:txBody>
      </p:sp>
    </p:spTree>
    <p:extLst>
      <p:ext uri="{BB962C8B-B14F-4D97-AF65-F5344CB8AC3E}">
        <p14:creationId xmlns:p14="http://schemas.microsoft.com/office/powerpoint/2010/main" val="1700302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5D80D6C-76FD-2C29-D3A2-993F55DEC74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1039011-6DDC-0D15-41D9-9473ACFC62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70E6376-F37A-9527-9A30-9EAC97EDE6D8}"/>
              </a:ext>
            </a:extLst>
          </p:cNvPr>
          <p:cNvSpPr>
            <a:spLocks noGrp="1" noChangeArrowheads="1"/>
          </p:cNvSpPr>
          <p:nvPr>
            <p:ph type="sldNum" sz="quarter" idx="12"/>
          </p:nvPr>
        </p:nvSpPr>
        <p:spPr>
          <a:ln/>
        </p:spPr>
        <p:txBody>
          <a:bodyPr/>
          <a:lstStyle>
            <a:lvl1pPr>
              <a:defRPr/>
            </a:lvl1pPr>
          </a:lstStyle>
          <a:p>
            <a:pPr>
              <a:defRPr/>
            </a:pPr>
            <a:fld id="{09F8D8B4-EAD8-48D5-9442-4B492BF8F01B}" type="slidenum">
              <a:rPr lang="en-US" altLang="en-US"/>
              <a:pPr>
                <a:defRPr/>
              </a:pPr>
              <a:t>‹#›</a:t>
            </a:fld>
            <a:endParaRPr lang="en-US" altLang="en-US"/>
          </a:p>
        </p:txBody>
      </p:sp>
    </p:spTree>
    <p:extLst>
      <p:ext uri="{BB962C8B-B14F-4D97-AF65-F5344CB8AC3E}">
        <p14:creationId xmlns:p14="http://schemas.microsoft.com/office/powerpoint/2010/main" val="58772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EDC6B1C-EE5C-CC8B-5899-27259BDED08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77DE378-D498-E2D0-AA2C-4F72C44E5DF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E334709D-1F52-B8E8-A263-9F237BF6553C}"/>
              </a:ext>
            </a:extLst>
          </p:cNvPr>
          <p:cNvSpPr>
            <a:spLocks noGrp="1" noChangeArrowheads="1"/>
          </p:cNvSpPr>
          <p:nvPr>
            <p:ph type="sldNum" sz="quarter" idx="12"/>
          </p:nvPr>
        </p:nvSpPr>
        <p:spPr>
          <a:ln/>
        </p:spPr>
        <p:txBody>
          <a:bodyPr/>
          <a:lstStyle>
            <a:lvl1pPr>
              <a:defRPr/>
            </a:lvl1pPr>
          </a:lstStyle>
          <a:p>
            <a:pPr>
              <a:defRPr/>
            </a:pPr>
            <a:fld id="{2021FCC1-511E-4871-9B06-92E25179968E}" type="slidenum">
              <a:rPr lang="en-US" altLang="en-US"/>
              <a:pPr>
                <a:defRPr/>
              </a:pPr>
              <a:t>‹#›</a:t>
            </a:fld>
            <a:endParaRPr lang="en-US" altLang="en-US"/>
          </a:p>
        </p:txBody>
      </p:sp>
    </p:spTree>
    <p:extLst>
      <p:ext uri="{BB962C8B-B14F-4D97-AF65-F5344CB8AC3E}">
        <p14:creationId xmlns:p14="http://schemas.microsoft.com/office/powerpoint/2010/main" val="2115399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3BFC0A6-DAD6-3BB2-4467-D59543E1FF2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F4AE633-BEC8-2439-3FBC-DA63A52D44E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6537BFF-4706-0F17-3555-B4C2097B93F5}"/>
              </a:ext>
            </a:extLst>
          </p:cNvPr>
          <p:cNvSpPr>
            <a:spLocks noGrp="1" noChangeArrowheads="1"/>
          </p:cNvSpPr>
          <p:nvPr>
            <p:ph type="sldNum" sz="quarter" idx="12"/>
          </p:nvPr>
        </p:nvSpPr>
        <p:spPr>
          <a:ln/>
        </p:spPr>
        <p:txBody>
          <a:bodyPr/>
          <a:lstStyle>
            <a:lvl1pPr>
              <a:defRPr/>
            </a:lvl1pPr>
          </a:lstStyle>
          <a:p>
            <a:pPr>
              <a:defRPr/>
            </a:pPr>
            <a:fld id="{C3D98E86-C588-4989-A518-AFD358F9E9A1}" type="slidenum">
              <a:rPr lang="en-US" altLang="en-US"/>
              <a:pPr>
                <a:defRPr/>
              </a:pPr>
              <a:t>‹#›</a:t>
            </a:fld>
            <a:endParaRPr lang="en-US" altLang="en-US"/>
          </a:p>
        </p:txBody>
      </p:sp>
    </p:spTree>
    <p:extLst>
      <p:ext uri="{BB962C8B-B14F-4D97-AF65-F5344CB8AC3E}">
        <p14:creationId xmlns:p14="http://schemas.microsoft.com/office/powerpoint/2010/main" val="14213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80E3859-0B97-01A8-A683-57A596C1DA6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E82918B-C085-DDAA-B172-2E7D31BEA8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0638A01-E12F-937A-F4E8-7225CDEB521F}"/>
              </a:ext>
            </a:extLst>
          </p:cNvPr>
          <p:cNvSpPr>
            <a:spLocks noGrp="1" noChangeArrowheads="1"/>
          </p:cNvSpPr>
          <p:nvPr>
            <p:ph type="sldNum" sz="quarter" idx="12"/>
          </p:nvPr>
        </p:nvSpPr>
        <p:spPr>
          <a:ln/>
        </p:spPr>
        <p:txBody>
          <a:bodyPr/>
          <a:lstStyle>
            <a:lvl1pPr>
              <a:defRPr/>
            </a:lvl1pPr>
          </a:lstStyle>
          <a:p>
            <a:pPr>
              <a:defRPr/>
            </a:pPr>
            <a:fld id="{FF75ABE6-51D8-45A2-B0B9-D5FA777693B8}" type="slidenum">
              <a:rPr lang="en-US" altLang="en-US"/>
              <a:pPr>
                <a:defRPr/>
              </a:pPr>
              <a:t>‹#›</a:t>
            </a:fld>
            <a:endParaRPr lang="en-US" altLang="en-US"/>
          </a:p>
        </p:txBody>
      </p:sp>
    </p:spTree>
    <p:extLst>
      <p:ext uri="{BB962C8B-B14F-4D97-AF65-F5344CB8AC3E}">
        <p14:creationId xmlns:p14="http://schemas.microsoft.com/office/powerpoint/2010/main" val="370523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9150B33-78F1-DCAF-5EFC-EC5F95AEA13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3E8B653-40DB-11B4-D939-ACED14F85D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648B9C8-38E9-0987-2620-BC3537C0E72C}"/>
              </a:ext>
            </a:extLst>
          </p:cNvPr>
          <p:cNvSpPr>
            <a:spLocks noGrp="1" noChangeArrowheads="1"/>
          </p:cNvSpPr>
          <p:nvPr>
            <p:ph type="sldNum" sz="quarter" idx="12"/>
          </p:nvPr>
        </p:nvSpPr>
        <p:spPr>
          <a:ln/>
        </p:spPr>
        <p:txBody>
          <a:bodyPr/>
          <a:lstStyle>
            <a:lvl1pPr>
              <a:defRPr/>
            </a:lvl1pPr>
          </a:lstStyle>
          <a:p>
            <a:pPr>
              <a:defRPr/>
            </a:pPr>
            <a:fld id="{063B24C9-94FB-4DF3-B53B-46EAB04FF082}" type="slidenum">
              <a:rPr lang="en-US" altLang="en-US"/>
              <a:pPr>
                <a:defRPr/>
              </a:pPr>
              <a:t>‹#›</a:t>
            </a:fld>
            <a:endParaRPr lang="en-US" altLang="en-US"/>
          </a:p>
        </p:txBody>
      </p:sp>
    </p:spTree>
    <p:extLst>
      <p:ext uri="{BB962C8B-B14F-4D97-AF65-F5344CB8AC3E}">
        <p14:creationId xmlns:p14="http://schemas.microsoft.com/office/powerpoint/2010/main" val="3242447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5D59E73-BB9B-CF6B-D561-97ECEDAAADE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D146736-E1EE-2FEF-469E-6D822D2776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412A781-17FF-5B95-181E-EFE4234B5B48}"/>
              </a:ext>
            </a:extLst>
          </p:cNvPr>
          <p:cNvSpPr>
            <a:spLocks noGrp="1" noChangeArrowheads="1"/>
          </p:cNvSpPr>
          <p:nvPr>
            <p:ph type="sldNum" sz="quarter" idx="12"/>
          </p:nvPr>
        </p:nvSpPr>
        <p:spPr>
          <a:ln/>
        </p:spPr>
        <p:txBody>
          <a:bodyPr/>
          <a:lstStyle>
            <a:lvl1pPr>
              <a:defRPr/>
            </a:lvl1pPr>
          </a:lstStyle>
          <a:p>
            <a:pPr>
              <a:defRPr/>
            </a:pPr>
            <a:fld id="{344E7C5D-E4BB-41E6-AA7C-15569B223004}" type="slidenum">
              <a:rPr lang="en-US" altLang="en-US"/>
              <a:pPr>
                <a:defRPr/>
              </a:pPr>
              <a:t>‹#›</a:t>
            </a:fld>
            <a:endParaRPr lang="en-US" altLang="en-US"/>
          </a:p>
        </p:txBody>
      </p:sp>
    </p:spTree>
    <p:extLst>
      <p:ext uri="{BB962C8B-B14F-4D97-AF65-F5344CB8AC3E}">
        <p14:creationId xmlns:p14="http://schemas.microsoft.com/office/powerpoint/2010/main" val="3875654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ACACD9F-D639-B082-9F32-E3BB02A8916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AA0EDCD-7FFE-0F98-D95B-CA4DF48DC2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3C0F9D4-E7C5-0BE3-E7C6-31E57BFA0D03}"/>
              </a:ext>
            </a:extLst>
          </p:cNvPr>
          <p:cNvSpPr>
            <a:spLocks noGrp="1" noChangeArrowheads="1"/>
          </p:cNvSpPr>
          <p:nvPr>
            <p:ph type="sldNum" sz="quarter" idx="12"/>
          </p:nvPr>
        </p:nvSpPr>
        <p:spPr>
          <a:ln/>
        </p:spPr>
        <p:txBody>
          <a:bodyPr/>
          <a:lstStyle>
            <a:lvl1pPr>
              <a:defRPr/>
            </a:lvl1pPr>
          </a:lstStyle>
          <a:p>
            <a:pPr>
              <a:defRPr/>
            </a:pPr>
            <a:fld id="{0A7D0E22-450C-47C9-9931-7E6E840D149F}" type="slidenum">
              <a:rPr lang="en-US" altLang="en-US"/>
              <a:pPr>
                <a:defRPr/>
              </a:pPr>
              <a:t>‹#›</a:t>
            </a:fld>
            <a:endParaRPr lang="en-US" altLang="en-US"/>
          </a:p>
        </p:txBody>
      </p:sp>
    </p:spTree>
    <p:extLst>
      <p:ext uri="{BB962C8B-B14F-4D97-AF65-F5344CB8AC3E}">
        <p14:creationId xmlns:p14="http://schemas.microsoft.com/office/powerpoint/2010/main" val="1662354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A02CE7E-CE58-4933-D132-D4630BB3A1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F217F62-B96E-B6D6-3C4E-1C3C1A260A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915D3BC-73DA-51F5-C0E7-F577DBEE161B}"/>
              </a:ext>
            </a:extLst>
          </p:cNvPr>
          <p:cNvSpPr>
            <a:spLocks noGrp="1" noChangeArrowheads="1"/>
          </p:cNvSpPr>
          <p:nvPr>
            <p:ph type="sldNum" sz="quarter" idx="12"/>
          </p:nvPr>
        </p:nvSpPr>
        <p:spPr>
          <a:ln/>
        </p:spPr>
        <p:txBody>
          <a:bodyPr/>
          <a:lstStyle>
            <a:lvl1pPr>
              <a:defRPr/>
            </a:lvl1pPr>
          </a:lstStyle>
          <a:p>
            <a:pPr>
              <a:defRPr/>
            </a:pPr>
            <a:fld id="{D29DB410-E207-4EC8-A1C9-5CD57F3E716F}" type="slidenum">
              <a:rPr lang="en-US" altLang="en-US"/>
              <a:pPr>
                <a:defRPr/>
              </a:pPr>
              <a:t>‹#›</a:t>
            </a:fld>
            <a:endParaRPr lang="en-US" altLang="en-US"/>
          </a:p>
        </p:txBody>
      </p:sp>
    </p:spTree>
    <p:extLst>
      <p:ext uri="{BB962C8B-B14F-4D97-AF65-F5344CB8AC3E}">
        <p14:creationId xmlns:p14="http://schemas.microsoft.com/office/powerpoint/2010/main" val="2167391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FB3266A-28F9-8D8A-B332-BAEA3970CC36}"/>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93DB96B-1243-623D-A1D3-B5B48C72E9DE}"/>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827028B-75E0-DB5D-8427-526DA1DA6037}"/>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C5B21BD3-8D44-FA33-70C1-554A6119DAA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38EBD7AE-4746-7386-DEE1-8EBFC92E2AF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2018820-5C12-43B2-BAF7-FA09D1C254D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6.png"/><Relationship Id="rId26" Type="http://schemas.openxmlformats.org/officeDocument/2006/relationships/image" Target="../media/image10.png"/><Relationship Id="rId3" Type="http://schemas.openxmlformats.org/officeDocument/2006/relationships/customXml" Target="../ink/ink1.xml"/><Relationship Id="rId21" Type="http://schemas.openxmlformats.org/officeDocument/2006/relationships/image" Target="../media/image9.png"/><Relationship Id="rId12" Type="http://schemas.openxmlformats.org/officeDocument/2006/relationships/customXml" Target="../ink/ink3.xml"/><Relationship Id="rId25" Type="http://schemas.openxmlformats.org/officeDocument/2006/relationships/customXml" Target="../ink/ink8.xml"/><Relationship Id="rId2" Type="http://schemas.openxmlformats.org/officeDocument/2006/relationships/notesSlide" Target="../notesSlides/notesSlide1.xml"/><Relationship Id="rId16" Type="http://schemas.openxmlformats.org/officeDocument/2006/relationships/customXml" Target="../ink/ink5.xml"/><Relationship Id="rId20" Type="http://schemas.openxmlformats.org/officeDocument/2006/relationships/customXml" Target="../ink/ink6.xml"/><Relationship Id="rId1" Type="http://schemas.openxmlformats.org/officeDocument/2006/relationships/slideLayout" Target="../slideLayouts/slideLayout1.xml"/><Relationship Id="rId6" Type="http://schemas.openxmlformats.org/officeDocument/2006/relationships/customXml" Target="../ink/ink2.xml"/><Relationship Id="rId11" Type="http://schemas.openxmlformats.org/officeDocument/2006/relationships/image" Target="../media/image5.png"/><Relationship Id="rId24"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7.png"/><Relationship Id="rId19" Type="http://schemas.openxmlformats.org/officeDocument/2006/relationships/image" Target="../media/image4.png"/><Relationship Id="rId4" Type="http://schemas.openxmlformats.org/officeDocument/2006/relationships/image" Target="../media/image1.png"/><Relationship Id="rId14" Type="http://schemas.openxmlformats.org/officeDocument/2006/relationships/customXml" Target="../ink/ink4.xml"/><Relationship Id="rId22" Type="http://schemas.openxmlformats.org/officeDocument/2006/relationships/customXml" Target="../ink/ink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3.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a:extLst>
              <a:ext uri="{FF2B5EF4-FFF2-40B4-BE49-F238E27FC236}">
                <a16:creationId xmlns:a16="http://schemas.microsoft.com/office/drawing/2014/main" id="{B3CF1790-2AF5-2CEC-B1FA-01BD5B7EBEBE}"/>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3075" name="Rectangle 3">
            <a:extLst>
              <a:ext uri="{FF2B5EF4-FFF2-40B4-BE49-F238E27FC236}">
                <a16:creationId xmlns:a16="http://schemas.microsoft.com/office/drawing/2014/main" id="{37CB245C-34B9-B802-8117-557D8E2069DB}"/>
              </a:ext>
            </a:extLst>
          </p:cNvPr>
          <p:cNvSpPr>
            <a:spLocks noGrp="1" noChangeArrowheads="1"/>
          </p:cNvSpPr>
          <p:nvPr>
            <p:ph type="ctrTitle"/>
          </p:nvPr>
        </p:nvSpPr>
        <p:spPr>
          <a:xfrm>
            <a:off x="457200" y="381000"/>
            <a:ext cx="8382000" cy="914400"/>
          </a:xfrm>
          <a:solidFill>
            <a:schemeClr val="bg1"/>
          </a:solidFill>
          <a:ln>
            <a:solidFill>
              <a:srgbClr val="FF33CC"/>
            </a:solidFill>
            <a:miter lim="800000"/>
            <a:headEnd/>
            <a:tailEnd/>
          </a:ln>
        </p:spPr>
        <p:txBody>
          <a:bodyPr/>
          <a:lstStyle/>
          <a:p>
            <a:r>
              <a:rPr lang="en-IN" sz="2800" i="0" u="none" strike="noStrike" baseline="0" dirty="0"/>
              <a:t> </a:t>
            </a:r>
            <a:r>
              <a:rPr lang="en-US" sz="2800" dirty="0"/>
              <a:t>Oriented Structural Design of Thermal Interface Materials</a:t>
            </a:r>
            <a:endParaRPr lang="en-US" altLang="en-US" sz="2800" dirty="0"/>
          </a:p>
        </p:txBody>
      </p:sp>
      <p:sp>
        <p:nvSpPr>
          <p:cNvPr id="3077" name="Text Box 5">
            <a:extLst>
              <a:ext uri="{FF2B5EF4-FFF2-40B4-BE49-F238E27FC236}">
                <a16:creationId xmlns:a16="http://schemas.microsoft.com/office/drawing/2014/main" id="{D302D3E7-32A4-1BCB-0FCC-12CAB8B80564}"/>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4038" name="Text Box 6">
            <a:extLst>
              <a:ext uri="{FF2B5EF4-FFF2-40B4-BE49-F238E27FC236}">
                <a16:creationId xmlns:a16="http://schemas.microsoft.com/office/drawing/2014/main" id="{6F24E5AF-DC6A-044C-B015-F2C6DCAA47B4}"/>
              </a:ext>
            </a:extLst>
          </p:cNvPr>
          <p:cNvSpPr txBox="1">
            <a:spLocks noChangeArrowheads="1"/>
          </p:cNvSpPr>
          <p:nvPr/>
        </p:nvSpPr>
        <p:spPr bwMode="auto">
          <a:xfrm>
            <a:off x="152400" y="5486400"/>
            <a:ext cx="90487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dirty="0">
                <a:solidFill>
                  <a:srgbClr val="3366FF"/>
                </a:solidFill>
                <a:latin typeface="Viner Hand ITC" panose="03070502030502020203" pitchFamily="66" charset="0"/>
              </a:rPr>
              <a:t>Vector TIMS to Control Heat Flux Vector!!!</a:t>
            </a:r>
            <a:endParaRPr lang="en-US" altLang="en-US" b="1" i="1" dirty="0">
              <a:solidFill>
                <a:srgbClr val="3366FF"/>
              </a:solidFill>
              <a:latin typeface="Viner Hand ITC" panose="03070502030502020203" pitchFamily="66" charset="0"/>
              <a:cs typeface="Times New Roman" panose="02020603050405020304" pitchFamily="18" charset="0"/>
            </a:endParaRPr>
          </a:p>
        </p:txBody>
      </p:sp>
      <p:grpSp>
        <p:nvGrpSpPr>
          <p:cNvPr id="3079" name="Group 7">
            <a:extLst>
              <a:ext uri="{FF2B5EF4-FFF2-40B4-BE49-F238E27FC236}">
                <a16:creationId xmlns:a16="http://schemas.microsoft.com/office/drawing/2014/main" id="{A712A528-0020-4493-8F9E-3D80347B0F88}"/>
              </a:ext>
            </a:extLst>
          </p:cNvPr>
          <p:cNvGrpSpPr>
            <a:grpSpLocks/>
          </p:cNvGrpSpPr>
          <p:nvPr/>
        </p:nvGrpSpPr>
        <p:grpSpPr bwMode="auto">
          <a:xfrm>
            <a:off x="0" y="0"/>
            <a:ext cx="9144000" cy="6858000"/>
            <a:chOff x="0" y="0"/>
            <a:chExt cx="5760" cy="4320"/>
          </a:xfrm>
        </p:grpSpPr>
        <p:grpSp>
          <p:nvGrpSpPr>
            <p:cNvPr id="3083" name="Group 8">
              <a:extLst>
                <a:ext uri="{FF2B5EF4-FFF2-40B4-BE49-F238E27FC236}">
                  <a16:creationId xmlns:a16="http://schemas.microsoft.com/office/drawing/2014/main" id="{F75E1619-CA0B-E96A-9E12-5C455B11433D}"/>
                </a:ext>
              </a:extLst>
            </p:cNvPr>
            <p:cNvGrpSpPr>
              <a:grpSpLocks/>
            </p:cNvGrpSpPr>
            <p:nvPr/>
          </p:nvGrpSpPr>
          <p:grpSpPr bwMode="auto">
            <a:xfrm>
              <a:off x="0" y="0"/>
              <a:ext cx="192" cy="4320"/>
              <a:chOff x="0" y="-48"/>
              <a:chExt cx="144" cy="4368"/>
            </a:xfrm>
          </p:grpSpPr>
          <p:sp>
            <p:nvSpPr>
              <p:cNvPr id="3093" name="Rectangle 9">
                <a:extLst>
                  <a:ext uri="{FF2B5EF4-FFF2-40B4-BE49-F238E27FC236}">
                    <a16:creationId xmlns:a16="http://schemas.microsoft.com/office/drawing/2014/main" id="{849632BB-EB67-81D4-0AD0-116C9C2F18F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94" name="Rectangle 10">
                <a:extLst>
                  <a:ext uri="{FF2B5EF4-FFF2-40B4-BE49-F238E27FC236}">
                    <a16:creationId xmlns:a16="http://schemas.microsoft.com/office/drawing/2014/main" id="{5FF5BFA0-0DD7-FEAB-7AB4-C56B746318A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84" name="Group 11">
              <a:extLst>
                <a:ext uri="{FF2B5EF4-FFF2-40B4-BE49-F238E27FC236}">
                  <a16:creationId xmlns:a16="http://schemas.microsoft.com/office/drawing/2014/main" id="{FD12B362-72A5-BE62-6793-AE0CEEDAE285}"/>
                </a:ext>
              </a:extLst>
            </p:cNvPr>
            <p:cNvGrpSpPr>
              <a:grpSpLocks/>
            </p:cNvGrpSpPr>
            <p:nvPr/>
          </p:nvGrpSpPr>
          <p:grpSpPr bwMode="auto">
            <a:xfrm>
              <a:off x="5674" y="24"/>
              <a:ext cx="86" cy="4296"/>
              <a:chOff x="5616" y="-48"/>
              <a:chExt cx="144" cy="4368"/>
            </a:xfrm>
          </p:grpSpPr>
          <p:sp>
            <p:nvSpPr>
              <p:cNvPr id="3091" name="Rectangle 12">
                <a:extLst>
                  <a:ext uri="{FF2B5EF4-FFF2-40B4-BE49-F238E27FC236}">
                    <a16:creationId xmlns:a16="http://schemas.microsoft.com/office/drawing/2014/main" id="{D19152C4-01A3-3032-50D5-D3AD1D2ABE2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92" name="Rectangle 13">
                <a:extLst>
                  <a:ext uri="{FF2B5EF4-FFF2-40B4-BE49-F238E27FC236}">
                    <a16:creationId xmlns:a16="http://schemas.microsoft.com/office/drawing/2014/main" id="{A7554AF3-56A8-8DA8-4C6C-CE72661CA9E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85" name="Group 14">
              <a:extLst>
                <a:ext uri="{FF2B5EF4-FFF2-40B4-BE49-F238E27FC236}">
                  <a16:creationId xmlns:a16="http://schemas.microsoft.com/office/drawing/2014/main" id="{0745065B-5E7E-56A2-AE0B-43BB9C9A3860}"/>
                </a:ext>
              </a:extLst>
            </p:cNvPr>
            <p:cNvGrpSpPr>
              <a:grpSpLocks/>
            </p:cNvGrpSpPr>
            <p:nvPr/>
          </p:nvGrpSpPr>
          <p:grpSpPr bwMode="auto">
            <a:xfrm>
              <a:off x="144" y="0"/>
              <a:ext cx="5616" cy="144"/>
              <a:chOff x="96" y="-48"/>
              <a:chExt cx="5520" cy="144"/>
            </a:xfrm>
          </p:grpSpPr>
          <p:sp>
            <p:nvSpPr>
              <p:cNvPr id="3089" name="Rectangle 15">
                <a:extLst>
                  <a:ext uri="{FF2B5EF4-FFF2-40B4-BE49-F238E27FC236}">
                    <a16:creationId xmlns:a16="http://schemas.microsoft.com/office/drawing/2014/main" id="{6583A73D-D122-7702-82A7-890F9168F0D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90" name="Rectangle 16">
                <a:extLst>
                  <a:ext uri="{FF2B5EF4-FFF2-40B4-BE49-F238E27FC236}">
                    <a16:creationId xmlns:a16="http://schemas.microsoft.com/office/drawing/2014/main" id="{CF2B19A5-72B4-FF53-5494-CD2A60ECFE1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86" name="Group 17">
              <a:extLst>
                <a:ext uri="{FF2B5EF4-FFF2-40B4-BE49-F238E27FC236}">
                  <a16:creationId xmlns:a16="http://schemas.microsoft.com/office/drawing/2014/main" id="{15291F47-C38E-9E2D-2B9B-9B3529744E08}"/>
                </a:ext>
              </a:extLst>
            </p:cNvPr>
            <p:cNvGrpSpPr>
              <a:grpSpLocks/>
            </p:cNvGrpSpPr>
            <p:nvPr/>
          </p:nvGrpSpPr>
          <p:grpSpPr bwMode="auto">
            <a:xfrm>
              <a:off x="144" y="4234"/>
              <a:ext cx="5616" cy="86"/>
              <a:chOff x="96" y="4176"/>
              <a:chExt cx="5520" cy="144"/>
            </a:xfrm>
          </p:grpSpPr>
          <p:sp>
            <p:nvSpPr>
              <p:cNvPr id="3087" name="Rectangle 18">
                <a:extLst>
                  <a:ext uri="{FF2B5EF4-FFF2-40B4-BE49-F238E27FC236}">
                    <a16:creationId xmlns:a16="http://schemas.microsoft.com/office/drawing/2014/main" id="{51F7BB52-B4ED-E8CB-2F29-06B55E0EF5C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88" name="Rectangle 19">
                <a:extLst>
                  <a:ext uri="{FF2B5EF4-FFF2-40B4-BE49-F238E27FC236}">
                    <a16:creationId xmlns:a16="http://schemas.microsoft.com/office/drawing/2014/main" id="{2F2FE6BB-9C15-CF15-41BC-37AB11AD15D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mc:AlternateContent xmlns:mc="http://schemas.openxmlformats.org/markup-compatibility/2006" xmlns:p14="http://schemas.microsoft.com/office/powerpoint/2010/main">
        <mc:Choice Requires="p14">
          <p:contentPart p14:bwMode="auto" r:id="rId3">
            <p14:nvContentPartPr>
              <p14:cNvPr id="1026" name="Ink 22">
                <a:extLst>
                  <a:ext uri="{FF2B5EF4-FFF2-40B4-BE49-F238E27FC236}">
                    <a16:creationId xmlns:a16="http://schemas.microsoft.com/office/drawing/2014/main" id="{E362A95E-C59D-DCA4-3C4C-A10C5763FFA6}"/>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E362A95E-C59D-DCA4-3C4C-A10C5763FFA6}"/>
                  </a:ext>
                </a:extLst>
              </p:cNvPr>
              <p:cNvPicPr>
                <a:picLocks noRot="1" noChangeAspect="1" noEditPoints="1" noChangeArrowheads="1" noChangeShapeType="1"/>
              </p:cNvPicPr>
              <p:nvPr/>
            </p:nvPicPr>
            <p:blipFill>
              <a:blip r:embed="rId4"/>
              <a:stretch>
                <a:fillRect/>
              </a:stretch>
            </p:blipFill>
            <p:spPr>
              <a:xfrm>
                <a:off x="9059876" y="6543662"/>
                <a:ext cx="84111" cy="84164"/>
              </a:xfrm>
              <a:prstGeom prst="rect">
                <a:avLst/>
              </a:prstGeom>
            </p:spPr>
          </p:pic>
        </mc:Fallback>
      </mc:AlternateContent>
      <p:sp>
        <p:nvSpPr>
          <p:cNvPr id="4" name="Rectangle 3">
            <a:extLst>
              <a:ext uri="{FF2B5EF4-FFF2-40B4-BE49-F238E27FC236}">
                <a16:creationId xmlns:a16="http://schemas.microsoft.com/office/drawing/2014/main" id="{233A478D-DD10-C54A-5671-1CDCD1350172}"/>
              </a:ext>
            </a:extLst>
          </p:cNvPr>
          <p:cNvSpPr txBox="1">
            <a:spLocks noChangeArrowheads="1"/>
          </p:cNvSpPr>
          <p:nvPr/>
        </p:nvSpPr>
        <p:spPr bwMode="auto">
          <a:xfrm>
            <a:off x="1447137" y="3692769"/>
            <a:ext cx="6400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eaLnBrk="1" hangingPunct="1"/>
            <a:r>
              <a:rPr lang="en-US" altLang="en-US" sz="1800" kern="0">
                <a:latin typeface="CommercialScript BT"/>
              </a:rPr>
              <a:t> P M V Subbarao</a:t>
            </a:r>
          </a:p>
          <a:p>
            <a:pPr eaLnBrk="1" hangingPunct="1"/>
            <a:r>
              <a:rPr lang="en-US" altLang="en-US" sz="1800" kern="0">
                <a:latin typeface="CommercialScript BT"/>
              </a:rPr>
              <a:t>Professor</a:t>
            </a:r>
          </a:p>
          <a:p>
            <a:pPr eaLnBrk="1" hangingPunct="1"/>
            <a:r>
              <a:rPr lang="en-US" altLang="en-US" sz="1800" kern="0">
                <a:latin typeface="Tempus Sans ITC" panose="04020404030D07020202" pitchFamily="82" charset="0"/>
              </a:rPr>
              <a:t>Mechanical Engineering Department</a:t>
            </a:r>
          </a:p>
        </p:txBody>
      </p:sp>
      <p:pic>
        <p:nvPicPr>
          <p:cNvPr id="5" name="Rectangle 19458">
            <a:extLst>
              <a:ext uri="{FF2B5EF4-FFF2-40B4-BE49-F238E27FC236}">
                <a16:creationId xmlns:a16="http://schemas.microsoft.com/office/drawing/2014/main" id="{B08989DA-5235-217B-0445-5014FFA1F7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600200"/>
            <a:ext cx="426720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DACEDF16-B372-ECA1-AD9E-8A77FFD3AD14}"/>
                  </a:ext>
                </a:extLst>
              </p14:cNvPr>
              <p14:cNvContentPartPr/>
              <p14:nvPr/>
            </p14:nvContentPartPr>
            <p14:xfrm>
              <a:off x="2964960" y="509040"/>
              <a:ext cx="3509640" cy="5670720"/>
            </p14:xfrm>
          </p:contentPart>
        </mc:Choice>
        <mc:Fallback xmlns="">
          <p:pic>
            <p:nvPicPr>
              <p:cNvPr id="6" name="Ink 5">
                <a:extLst>
                  <a:ext uri="{FF2B5EF4-FFF2-40B4-BE49-F238E27FC236}">
                    <a16:creationId xmlns:a16="http://schemas.microsoft.com/office/drawing/2014/main" id="{DACEDF16-B372-ECA1-AD9E-8A77FFD3AD14}"/>
                  </a:ext>
                </a:extLst>
              </p:cNvPr>
              <p:cNvPicPr/>
              <p:nvPr/>
            </p:nvPicPr>
            <p:blipFill>
              <a:blip r:embed="rId11"/>
              <a:stretch>
                <a:fillRect/>
              </a:stretch>
            </p:blipFill>
            <p:spPr>
              <a:xfrm>
                <a:off x="2955600" y="499680"/>
                <a:ext cx="3528360" cy="5689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Ink 6">
                <a:extLst>
                  <a:ext uri="{FF2B5EF4-FFF2-40B4-BE49-F238E27FC236}">
                    <a16:creationId xmlns:a16="http://schemas.microsoft.com/office/drawing/2014/main" id="{F7CDB601-55D3-9885-C072-875D3F299B6D}"/>
                  </a:ext>
                </a:extLst>
              </p14:cNvPr>
              <p14:cNvContentPartPr/>
              <p14:nvPr/>
            </p14:nvContentPartPr>
            <p14:xfrm>
              <a:off x="3214800" y="5592600"/>
              <a:ext cx="3756960" cy="1256760"/>
            </p14:xfrm>
          </p:contentPart>
        </mc:Choice>
        <mc:Fallback xmlns="">
          <p:pic>
            <p:nvPicPr>
              <p:cNvPr id="7" name="Ink 6">
                <a:extLst>
                  <a:ext uri="{FF2B5EF4-FFF2-40B4-BE49-F238E27FC236}">
                    <a16:creationId xmlns:a16="http://schemas.microsoft.com/office/drawing/2014/main" id="{F7CDB601-55D3-9885-C072-875D3F299B6D}"/>
                  </a:ext>
                </a:extLst>
              </p:cNvPr>
              <p:cNvPicPr/>
              <p:nvPr/>
            </p:nvPicPr>
            <p:blipFill>
              <a:blip r:embed="rId13"/>
              <a:stretch>
                <a:fillRect/>
              </a:stretch>
            </p:blipFill>
            <p:spPr>
              <a:xfrm>
                <a:off x="3205440" y="5583240"/>
                <a:ext cx="3775680" cy="12754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Ink 7">
                <a:extLst>
                  <a:ext uri="{FF2B5EF4-FFF2-40B4-BE49-F238E27FC236}">
                    <a16:creationId xmlns:a16="http://schemas.microsoft.com/office/drawing/2014/main" id="{D57311D6-76F2-4B2B-2413-7D594149BCB9}"/>
                  </a:ext>
                </a:extLst>
              </p14:cNvPr>
              <p14:cNvContentPartPr/>
              <p14:nvPr/>
            </p14:nvContentPartPr>
            <p14:xfrm>
              <a:off x="7322400" y="4652280"/>
              <a:ext cx="9360" cy="360"/>
            </p14:xfrm>
          </p:contentPart>
        </mc:Choice>
        <mc:Fallback xmlns="">
          <p:pic>
            <p:nvPicPr>
              <p:cNvPr id="8" name="Ink 7">
                <a:extLst>
                  <a:ext uri="{FF2B5EF4-FFF2-40B4-BE49-F238E27FC236}">
                    <a16:creationId xmlns:a16="http://schemas.microsoft.com/office/drawing/2014/main" id="{D57311D6-76F2-4B2B-2413-7D594149BCB9}"/>
                  </a:ext>
                </a:extLst>
              </p:cNvPr>
              <p:cNvPicPr/>
              <p:nvPr/>
            </p:nvPicPr>
            <p:blipFill>
              <a:blip r:embed="rId15"/>
              <a:stretch>
                <a:fillRect/>
              </a:stretch>
            </p:blipFill>
            <p:spPr>
              <a:xfrm>
                <a:off x="7313040" y="4642920"/>
                <a:ext cx="2808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 name="Ink 2">
                <a:extLst>
                  <a:ext uri="{FF2B5EF4-FFF2-40B4-BE49-F238E27FC236}">
                    <a16:creationId xmlns:a16="http://schemas.microsoft.com/office/drawing/2014/main" id="{AFBE7D97-7AD2-8DB8-E190-B5489CCEFA5F}"/>
                  </a:ext>
                </a:extLst>
              </p14:cNvPr>
              <p14:cNvContentPartPr/>
              <p14:nvPr/>
            </p14:nvContentPartPr>
            <p14:xfrm>
              <a:off x="7422840" y="5328000"/>
              <a:ext cx="18000" cy="41040"/>
            </p14:xfrm>
          </p:contentPart>
        </mc:Choice>
        <mc:Fallback xmlns="">
          <p:pic>
            <p:nvPicPr>
              <p:cNvPr id="3" name="Ink 2">
                <a:extLst>
                  <a:ext uri="{FF2B5EF4-FFF2-40B4-BE49-F238E27FC236}">
                    <a16:creationId xmlns:a16="http://schemas.microsoft.com/office/drawing/2014/main" id="{AFBE7D97-7AD2-8DB8-E190-B5489CCEFA5F}"/>
                  </a:ext>
                </a:extLst>
              </p:cNvPr>
              <p:cNvPicPr/>
              <p:nvPr/>
            </p:nvPicPr>
            <p:blipFill>
              <a:blip r:embed="rId19"/>
              <a:stretch>
                <a:fillRect/>
              </a:stretch>
            </p:blipFill>
            <p:spPr>
              <a:xfrm>
                <a:off x="7413480" y="5318640"/>
                <a:ext cx="3672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0" name="Ink 9">
                <a:extLst>
                  <a:ext uri="{FF2B5EF4-FFF2-40B4-BE49-F238E27FC236}">
                    <a16:creationId xmlns:a16="http://schemas.microsoft.com/office/drawing/2014/main" id="{16ABEA79-12B2-B2F6-0F5E-D9DBAF19FAC0}"/>
                  </a:ext>
                </a:extLst>
              </p14:cNvPr>
              <p14:cNvContentPartPr/>
              <p14:nvPr/>
            </p14:nvContentPartPr>
            <p14:xfrm>
              <a:off x="2804040" y="5508720"/>
              <a:ext cx="12240" cy="21600"/>
            </p14:xfrm>
          </p:contentPart>
        </mc:Choice>
        <mc:Fallback xmlns="">
          <p:pic>
            <p:nvPicPr>
              <p:cNvPr id="10" name="Ink 9">
                <a:extLst>
                  <a:ext uri="{FF2B5EF4-FFF2-40B4-BE49-F238E27FC236}">
                    <a16:creationId xmlns:a16="http://schemas.microsoft.com/office/drawing/2014/main" id="{16ABEA79-12B2-B2F6-0F5E-D9DBAF19FAC0}"/>
                  </a:ext>
                </a:extLst>
              </p:cNvPr>
              <p:cNvPicPr/>
              <p:nvPr/>
            </p:nvPicPr>
            <p:blipFill>
              <a:blip r:embed="rId21"/>
              <a:stretch>
                <a:fillRect/>
              </a:stretch>
            </p:blipFill>
            <p:spPr>
              <a:xfrm>
                <a:off x="2794680" y="5499360"/>
                <a:ext cx="3096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 name="Ink 8">
                <a:extLst>
                  <a:ext uri="{FF2B5EF4-FFF2-40B4-BE49-F238E27FC236}">
                    <a16:creationId xmlns:a16="http://schemas.microsoft.com/office/drawing/2014/main" id="{327D7541-BB00-9000-09BB-B16F11F74F0C}"/>
                  </a:ext>
                </a:extLst>
              </p14:cNvPr>
              <p14:cNvContentPartPr/>
              <p14:nvPr/>
            </p14:nvContentPartPr>
            <p14:xfrm>
              <a:off x="7616520" y="5415840"/>
              <a:ext cx="5040" cy="16200"/>
            </p14:xfrm>
          </p:contentPart>
        </mc:Choice>
        <mc:Fallback xmlns="">
          <p:pic>
            <p:nvPicPr>
              <p:cNvPr id="9" name="Ink 8">
                <a:extLst>
                  <a:ext uri="{FF2B5EF4-FFF2-40B4-BE49-F238E27FC236}">
                    <a16:creationId xmlns:a16="http://schemas.microsoft.com/office/drawing/2014/main" id="{327D7541-BB00-9000-09BB-B16F11F74F0C}"/>
                  </a:ext>
                </a:extLst>
              </p:cNvPr>
              <p:cNvPicPr/>
              <p:nvPr/>
            </p:nvPicPr>
            <p:blipFill>
              <a:blip r:embed="rId24"/>
              <a:stretch>
                <a:fillRect/>
              </a:stretch>
            </p:blipFill>
            <p:spPr>
              <a:xfrm>
                <a:off x="7607160" y="5406480"/>
                <a:ext cx="237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1" name="Ink 10">
                <a:extLst>
                  <a:ext uri="{FF2B5EF4-FFF2-40B4-BE49-F238E27FC236}">
                    <a16:creationId xmlns:a16="http://schemas.microsoft.com/office/drawing/2014/main" id="{84685767-B34C-C7D3-791F-0A99CC2A7D57}"/>
                  </a:ext>
                </a:extLst>
              </p14:cNvPr>
              <p14:cNvContentPartPr/>
              <p14:nvPr/>
            </p14:nvContentPartPr>
            <p14:xfrm>
              <a:off x="2846160" y="5353560"/>
              <a:ext cx="720" cy="4320"/>
            </p14:xfrm>
          </p:contentPart>
        </mc:Choice>
        <mc:Fallback xmlns="">
          <p:pic>
            <p:nvPicPr>
              <p:cNvPr id="11" name="Ink 10">
                <a:extLst>
                  <a:ext uri="{FF2B5EF4-FFF2-40B4-BE49-F238E27FC236}">
                    <a16:creationId xmlns:a16="http://schemas.microsoft.com/office/drawing/2014/main" id="{84685767-B34C-C7D3-791F-0A99CC2A7D57}"/>
                  </a:ext>
                </a:extLst>
              </p:cNvPr>
              <p:cNvPicPr/>
              <p:nvPr/>
            </p:nvPicPr>
            <p:blipFill>
              <a:blip r:embed="rId26"/>
              <a:stretch>
                <a:fillRect/>
              </a:stretch>
            </p:blipFill>
            <p:spPr>
              <a:xfrm>
                <a:off x="2836800" y="5344200"/>
                <a:ext cx="19440" cy="23040"/>
              </a:xfrm>
              <a:prstGeom prst="rect">
                <a:avLst/>
              </a:prstGeom>
            </p:spPr>
          </p:pic>
        </mc:Fallback>
      </mc:AlternateContent>
    </p:spTree>
    <p:extLst>
      <p:ext uri="{BB962C8B-B14F-4D97-AF65-F5344CB8AC3E}">
        <p14:creationId xmlns:p14="http://schemas.microsoft.com/office/powerpoint/2010/main" val="13164557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4038">
                                            <p:txEl>
                                              <p:pRg st="0" end="0"/>
                                            </p:txEl>
                                          </p:spTgt>
                                        </p:tgtEl>
                                        <p:attrNameLst>
                                          <p:attrName>style.visibility</p:attrName>
                                        </p:attrNameLst>
                                      </p:cBhvr>
                                      <p:to>
                                        <p:strVal val="visible"/>
                                      </p:to>
                                    </p:set>
                                    <p:animEffect transition="in" filter="dissolve">
                                      <p:cBhvr>
                                        <p:cTn id="7" dur="500"/>
                                        <p:tgtEl>
                                          <p:spTgt spid="440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8" grpId="0" build="p" bldLvl="2"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42B00-A8D8-E009-C463-F592DDB79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218085-74E2-38F6-5BF0-7739F599573D}"/>
              </a:ext>
            </a:extLst>
          </p:cNvPr>
          <p:cNvSpPr>
            <a:spLocks noGrp="1"/>
          </p:cNvSpPr>
          <p:nvPr>
            <p:ph type="title"/>
          </p:nvPr>
        </p:nvSpPr>
        <p:spPr>
          <a:xfrm>
            <a:off x="685800" y="346837"/>
            <a:ext cx="5883275" cy="872363"/>
          </a:xfrm>
        </p:spPr>
        <p:txBody>
          <a:bodyPr/>
          <a:lstStyle/>
          <a:p>
            <a:r>
              <a:rPr lang="en-IN" sz="2800" dirty="0"/>
              <a:t>Advanced Manufacturing for future AI</a:t>
            </a:r>
          </a:p>
        </p:txBody>
      </p:sp>
      <p:grpSp>
        <p:nvGrpSpPr>
          <p:cNvPr id="3" name="Group 38">
            <a:extLst>
              <a:ext uri="{FF2B5EF4-FFF2-40B4-BE49-F238E27FC236}">
                <a16:creationId xmlns:a16="http://schemas.microsoft.com/office/drawing/2014/main" id="{69B3C418-FDFA-00B0-21F1-901B1D5DC486}"/>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7F3C7D9D-5A2C-CE03-777D-EFA621B2DBC2}"/>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9F3F72FB-704D-320C-E434-2D86B8418735}"/>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33C8DFB8-B729-3701-0C08-415C41E54B01}"/>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8AF0BD65-144C-85D7-1F48-F1B8496BFD6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FDE48CB0-560B-5D49-A12D-C996EA60024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84893DA8-356B-CDAC-3CD8-5CADEC594F0B}"/>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3474624E-740B-1E0B-0947-C5AEA38FDEA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305A09CF-E03C-40CF-707B-272D4F3F274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CC780A98-363A-3FBF-F339-26A9AF69FBD1}"/>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88712F7B-9BBB-C4BA-19E7-5E04DD534B0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AE027C38-8DED-8535-FE5C-DEA0E96F9B7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58F949BB-19EC-7DAC-53F4-0123DEF14F25}"/>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2CACB312-445A-E9A0-2346-3EED8402F76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34C400BD-B21F-640B-20A3-BE851D6CFB3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352BFCF1-CC45-6436-A3EA-F574E290A38A}"/>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ADF177B8-4942-3F3F-070E-C6D722A031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0FAEF6BA-90E6-9F49-A58D-8263A05DFD6D}"/>
              </a:ext>
            </a:extLst>
          </p:cNvPr>
          <p:cNvSpPr>
            <a:spLocks noGrp="1"/>
          </p:cNvSpPr>
          <p:nvPr>
            <p:ph idx="1"/>
          </p:nvPr>
        </p:nvSpPr>
        <p:spPr>
          <a:xfrm>
            <a:off x="438783" y="1425994"/>
            <a:ext cx="8382000" cy="5161370"/>
          </a:xfrm>
        </p:spPr>
        <p:txBody>
          <a:bodyPr/>
          <a:lstStyle/>
          <a:p>
            <a:r>
              <a:rPr lang="en-US" sz="2400" dirty="0"/>
              <a:t>With the rapid development of artificial intelligence (AI) and bigdata technologies, electronic devices are evolving toward higher integration and power density.</a:t>
            </a:r>
          </a:p>
          <a:p>
            <a:r>
              <a:rPr lang="en-US" sz="2400" dirty="0"/>
              <a:t>Posing severe challenges for thermal dissipation.</a:t>
            </a:r>
          </a:p>
          <a:p>
            <a:r>
              <a:rPr lang="en-US" sz="2400" dirty="0"/>
              <a:t>More than 50% of the thermal resistance is attributed to the interfaces. </a:t>
            </a:r>
          </a:p>
          <a:p>
            <a:r>
              <a:rPr lang="en-US" sz="2400" dirty="0"/>
              <a:t>High-performance thermal interface materials (TIMs) are key to achieving efficient thermal management of electronic devices.</a:t>
            </a:r>
          </a:p>
          <a:p>
            <a:r>
              <a:rPr lang="en-US" sz="2400" dirty="0"/>
              <a:t>New manufacturing methods  for development of advanced low thermal resistance TIMs, are critical for achieving efficient thermal management.</a:t>
            </a:r>
          </a:p>
        </p:txBody>
      </p:sp>
    </p:spTree>
    <p:extLst>
      <p:ext uri="{BB962C8B-B14F-4D97-AF65-F5344CB8AC3E}">
        <p14:creationId xmlns:p14="http://schemas.microsoft.com/office/powerpoint/2010/main" val="4178686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C3C86-F6EF-C8E9-3E66-E362D46CFC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F588AC-B95B-E79E-E351-84F9229B4B12}"/>
              </a:ext>
            </a:extLst>
          </p:cNvPr>
          <p:cNvSpPr>
            <a:spLocks noGrp="1"/>
          </p:cNvSpPr>
          <p:nvPr>
            <p:ph type="title"/>
          </p:nvPr>
        </p:nvSpPr>
        <p:spPr>
          <a:xfrm>
            <a:off x="685800" y="346837"/>
            <a:ext cx="5883275" cy="872363"/>
          </a:xfrm>
        </p:spPr>
        <p:txBody>
          <a:bodyPr/>
          <a:lstStyle/>
          <a:p>
            <a:r>
              <a:rPr lang="en-IN" sz="2800" dirty="0"/>
              <a:t>The Interface Conflict</a:t>
            </a:r>
          </a:p>
        </p:txBody>
      </p:sp>
      <p:grpSp>
        <p:nvGrpSpPr>
          <p:cNvPr id="3" name="Group 38">
            <a:extLst>
              <a:ext uri="{FF2B5EF4-FFF2-40B4-BE49-F238E27FC236}">
                <a16:creationId xmlns:a16="http://schemas.microsoft.com/office/drawing/2014/main" id="{92FBC5F1-E409-6CEE-ACFF-51547E9CCEBC}"/>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4B568AB3-92F7-3D89-2B34-10D214FD0723}"/>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6F547F0A-CB1B-04D2-DC26-CA607A2A75EB}"/>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B146D087-24A8-3B52-2CF3-39E5855CCEE3}"/>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3A95999E-561D-E33E-B84D-C817D1563C6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8B1CC4D7-0558-74F5-C1C2-EA3B71CB8F7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9ADF32CD-315C-34A5-B11A-D3B3E3D2E2D8}"/>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19940FE8-1EC2-038B-EC58-CEF6E79B59D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342489ED-FD8B-39C9-0C9E-4E502435F92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B5DA4260-060D-4F1E-8611-54A6D1C4F03B}"/>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73BAE9EE-0567-4452-595C-E6E034752AB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3EA3185C-A8F5-F02D-1C88-3FA513C5753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A6270BCB-65D2-AF16-A1F1-2C83F614AC63}"/>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D3B971C0-E0BF-B033-F056-A54E3E76BC0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0DB9715C-E4C9-FE72-9089-3F2169FDCA8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AF2B2FA9-2A66-D649-8B89-FAEE442D2B2A}"/>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5CA82DD2-E1EE-2D49-FA22-94942267CA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57BFDC91-B9AA-0D47-0E2B-26A563789382}"/>
              </a:ext>
            </a:extLst>
          </p:cNvPr>
          <p:cNvSpPr>
            <a:spLocks noGrp="1"/>
          </p:cNvSpPr>
          <p:nvPr>
            <p:ph idx="1"/>
          </p:nvPr>
        </p:nvSpPr>
        <p:spPr>
          <a:xfrm>
            <a:off x="381000" y="1393072"/>
            <a:ext cx="8610600" cy="5194292"/>
          </a:xfrm>
        </p:spPr>
        <p:txBody>
          <a:bodyPr/>
          <a:lstStyle/>
          <a:p>
            <a:r>
              <a:rPr lang="en-US" sz="2400" dirty="0"/>
              <a:t>When two rigid solids come into contact, surfaces that appear smooth at the macroscopic scale still exhibit roughness at the microscopic scale.</a:t>
            </a:r>
          </a:p>
          <a:p>
            <a:r>
              <a:rPr lang="en-US" sz="2400" dirty="0"/>
              <a:t>This  results in imperfect contact.</a:t>
            </a:r>
          </a:p>
          <a:p>
            <a:r>
              <a:rPr lang="en-US" sz="2400" dirty="0"/>
              <a:t>Even under a pressure of approximately 400 kPa, the effective contact area between solids is only 1–2%.</a:t>
            </a:r>
          </a:p>
          <a:p>
            <a:r>
              <a:rPr lang="en-US" sz="2400" dirty="0"/>
              <a:t>98 to 99% of the gap is filled by air, whose thermal conductivity is only 0.026 Wm</a:t>
            </a:r>
            <a:r>
              <a:rPr lang="en-US" sz="2400" baseline="30000" dirty="0"/>
              <a:t>−1</a:t>
            </a:r>
            <a:r>
              <a:rPr lang="en-US" sz="2400" dirty="0"/>
              <a:t>K</a:t>
            </a:r>
            <a:r>
              <a:rPr lang="en-US" sz="2400" baseline="30000" dirty="0"/>
              <a:t>−1</a:t>
            </a:r>
            <a:r>
              <a:rPr lang="en-US" sz="2400" dirty="0"/>
              <a:t>.</a:t>
            </a:r>
          </a:p>
          <a:p>
            <a:pPr marL="0" indent="0">
              <a:buNone/>
            </a:pPr>
            <a:endParaRPr lang="en-US" sz="2400" dirty="0">
              <a:latin typeface="Script MT Bold" panose="03040602040607080904" pitchFamily="66" charset="0"/>
            </a:endParaRPr>
          </a:p>
          <a:p>
            <a:pPr marL="0" indent="0" algn="ctr">
              <a:buNone/>
            </a:pPr>
            <a:r>
              <a:rPr lang="en-US" sz="2400" dirty="0">
                <a:latin typeface="Script MT Bold" panose="03040602040607080904" pitchFamily="66" charset="0"/>
              </a:rPr>
              <a:t>It is impossible to completely fill the micron level gaps using rigid solids.</a:t>
            </a:r>
            <a:r>
              <a:rPr lang="en-US" sz="2400" dirty="0"/>
              <a:t> </a:t>
            </a:r>
          </a:p>
          <a:p>
            <a:pPr marL="0" indent="0" algn="ctr">
              <a:buNone/>
            </a:pPr>
            <a:r>
              <a:rPr lang="en-US" sz="2400" dirty="0"/>
              <a:t>Try Soft Polymers…</a:t>
            </a:r>
          </a:p>
        </p:txBody>
      </p:sp>
    </p:spTree>
    <p:extLst>
      <p:ext uri="{BB962C8B-B14F-4D97-AF65-F5344CB8AC3E}">
        <p14:creationId xmlns:p14="http://schemas.microsoft.com/office/powerpoint/2010/main" val="352663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5" end="5"/>
                                            </p:txEl>
                                          </p:spTgt>
                                        </p:tgtEl>
                                        <p:attrNameLst>
                                          <p:attrName>style.visibility</p:attrName>
                                        </p:attrNameLst>
                                      </p:cBhvr>
                                      <p:to>
                                        <p:strVal val="visible"/>
                                      </p:to>
                                    </p:set>
                                    <p:animEffect transition="in" filter="dissolve">
                                      <p:cBhvr>
                                        <p:cTn id="27" dur="500"/>
                                        <p:tgtEl>
                                          <p:spTgt spid="2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
                                            <p:txEl>
                                              <p:pRg st="6" end="6"/>
                                            </p:txEl>
                                          </p:spTgt>
                                        </p:tgtEl>
                                        <p:attrNameLst>
                                          <p:attrName>style.visibility</p:attrName>
                                        </p:attrNameLst>
                                      </p:cBhvr>
                                      <p:to>
                                        <p:strVal val="visible"/>
                                      </p:to>
                                    </p:set>
                                    <p:animEffect transition="in" filter="dissolve">
                                      <p:cBhvr>
                                        <p:cTn id="32" dur="500"/>
                                        <p:tgtEl>
                                          <p:spTgt spid="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1EDA7-C5CF-15FD-FC01-20D3560C02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DC63D9-473C-6183-FA93-CB155260BB6E}"/>
              </a:ext>
            </a:extLst>
          </p:cNvPr>
          <p:cNvSpPr>
            <a:spLocks noGrp="1"/>
          </p:cNvSpPr>
          <p:nvPr>
            <p:ph type="title"/>
          </p:nvPr>
        </p:nvSpPr>
        <p:spPr>
          <a:xfrm>
            <a:off x="685800" y="76200"/>
            <a:ext cx="5883275" cy="1143000"/>
          </a:xfrm>
        </p:spPr>
        <p:txBody>
          <a:bodyPr/>
          <a:lstStyle/>
          <a:p>
            <a:r>
              <a:rPr lang="en-IN" sz="2800" dirty="0"/>
              <a:t>Unconventional Conduction Heat Transfer in Interfaces with TIM</a:t>
            </a:r>
          </a:p>
        </p:txBody>
      </p:sp>
      <p:grpSp>
        <p:nvGrpSpPr>
          <p:cNvPr id="3" name="Group 38">
            <a:extLst>
              <a:ext uri="{FF2B5EF4-FFF2-40B4-BE49-F238E27FC236}">
                <a16:creationId xmlns:a16="http://schemas.microsoft.com/office/drawing/2014/main" id="{CA02E14E-2FAA-3D74-3474-9AC66227C482}"/>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A126EAFF-9649-3797-B159-23757BC10839}"/>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7FD1962B-3A4F-07EA-E2BE-87B4C046BE9E}"/>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7DAA429C-6017-11F0-E7DE-C9630E0C9AB7}"/>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BCC51A1E-2AF1-799A-D64C-0A0CFD0FB55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00824795-4F03-2F92-E8EA-CE4D10724CE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3F100AEF-A2CF-5570-B23C-77F681752AB6}"/>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25DA3AC9-2422-4D76-9689-E5E9D6360A4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252876EE-399C-C977-D906-DA8B6F3B903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E66E8094-0BD1-EE36-B8C1-A4C7E2E84302}"/>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2E5E3DFF-CBA0-78B5-478B-16B8B035063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98AA8C56-CA35-E965-375C-EF40B897A47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6F628C01-A297-75EF-9295-82248D50ED08}"/>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DE71644B-5AB0-68EF-A70E-C4895A7A56A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202D56E3-7ADE-CC77-9C4E-CA07C5199FC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5AF18BD3-D6EC-2642-2939-2DB278C53449}"/>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F34ED600-3EC2-9E5B-7AD1-9E38C7C33F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B6CCC2DB-B1BF-618D-535F-C16D2B3FB006}"/>
                  </a:ext>
                </a:extLst>
              </p:cNvPr>
              <p:cNvSpPr txBox="1"/>
              <p:nvPr/>
            </p:nvSpPr>
            <p:spPr>
              <a:xfrm>
                <a:off x="457200" y="4980916"/>
                <a:ext cx="5561878" cy="465384"/>
              </a:xfrm>
              <a:prstGeom prst="rect">
                <a:avLst/>
              </a:prstGeom>
              <a:noFill/>
            </p:spPr>
            <p:txBody>
              <a:bodyPr wrap="square" lIns="0" tIns="0" rIns="0" bIns="0" rtlCol="0">
                <a:spAutoFit/>
              </a:bodyPr>
              <a:lstStyle/>
              <a:p>
                <a:pPr/>
                <a14:m>
                  <m:oMathPara xmlns:m="http://schemas.openxmlformats.org/officeDocument/2006/math">
                    <m:o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𝑅</m:t>
                          </m:r>
                        </m:e>
                        <m:sub>
                          <m:r>
                            <a:rPr lang="en-US" sz="2800" b="0" i="1" smtClean="0">
                              <a:latin typeface="Cambria Math" panose="02040503050406030204" pitchFamily="18" charset="0"/>
                            </a:rPr>
                            <m:t>𝑡𝑜𝑡</m:t>
                          </m:r>
                          <m:r>
                            <a:rPr lang="en-US" sz="2800" b="0" i="1" smtClean="0">
                              <a:latin typeface="Cambria Math" panose="02040503050406030204" pitchFamily="18" charset="0"/>
                            </a:rPr>
                            <m:t>−</m:t>
                          </m:r>
                          <m:r>
                            <a:rPr lang="en-US" sz="2800" b="0" i="1" smtClean="0">
                              <a:latin typeface="Cambria Math" panose="02040503050406030204" pitchFamily="18" charset="0"/>
                            </a:rPr>
                            <m:t>𝑖𝑛𝑡𝑒𝑟𝑓𝑎𝑐𝑒</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𝑅</m:t>
                          </m:r>
                        </m:e>
                        <m:sub>
                          <m:r>
                            <a:rPr lang="en-US" sz="2800" b="0" i="1" smtClean="0">
                              <a:latin typeface="Cambria Math" panose="02040503050406030204" pitchFamily="18" charset="0"/>
                            </a:rPr>
                            <m:t>𝑇𝐼𝑀</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𝑅</m:t>
                          </m:r>
                        </m:e>
                        <m:sub>
                          <m:r>
                            <a:rPr lang="en-US" sz="2800" b="0" i="1" smtClean="0">
                              <a:latin typeface="Cambria Math" panose="02040503050406030204" pitchFamily="18" charset="0"/>
                            </a:rPr>
                            <m:t>𝑐</m:t>
                          </m:r>
                          <m:r>
                            <a:rPr lang="en-US" sz="2800" b="0" i="1" smtClean="0">
                              <a:latin typeface="Cambria Math" panose="02040503050406030204" pitchFamily="18" charset="0"/>
                            </a:rPr>
                            <m:t>1</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𝑅</m:t>
                          </m:r>
                        </m:e>
                        <m:sub>
                          <m:r>
                            <a:rPr lang="en-US" sz="2800" b="0" i="1" smtClean="0">
                              <a:latin typeface="Cambria Math" panose="02040503050406030204" pitchFamily="18" charset="0"/>
                            </a:rPr>
                            <m:t>𝑐</m:t>
                          </m:r>
                          <m:r>
                            <a:rPr lang="en-US" sz="2800" b="0" i="1" smtClean="0">
                              <a:latin typeface="Cambria Math" panose="02040503050406030204" pitchFamily="18" charset="0"/>
                            </a:rPr>
                            <m:t>2</m:t>
                          </m:r>
                        </m:sub>
                      </m:sSub>
                    </m:oMath>
                  </m:oMathPara>
                </a14:m>
                <a:endParaRPr lang="en-US" sz="2800" dirty="0"/>
              </a:p>
            </p:txBody>
          </p:sp>
        </mc:Choice>
        <mc:Fallback xmlns="">
          <p:sp>
            <p:nvSpPr>
              <p:cNvPr id="25" name="TextBox 24">
                <a:extLst>
                  <a:ext uri="{FF2B5EF4-FFF2-40B4-BE49-F238E27FC236}">
                    <a16:creationId xmlns:a16="http://schemas.microsoft.com/office/drawing/2014/main" id="{B6CCC2DB-B1BF-618D-535F-C16D2B3FB006}"/>
                  </a:ext>
                </a:extLst>
              </p:cNvPr>
              <p:cNvSpPr txBox="1">
                <a:spLocks noRot="1" noChangeAspect="1" noMove="1" noResize="1" noEditPoints="1" noAdjustHandles="1" noChangeArrowheads="1" noChangeShapeType="1" noTextEdit="1"/>
              </p:cNvSpPr>
              <p:nvPr/>
            </p:nvSpPr>
            <p:spPr>
              <a:xfrm>
                <a:off x="457200" y="4980916"/>
                <a:ext cx="5561878" cy="465384"/>
              </a:xfrm>
              <a:prstGeom prst="rect">
                <a:avLst/>
              </a:prstGeom>
              <a:blipFill>
                <a:blip r:embed="rId3"/>
                <a:stretch>
                  <a:fillRect b="-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A876DCE-3829-2591-6AD6-C08E02C3D6BF}"/>
                  </a:ext>
                </a:extLst>
              </p:cNvPr>
              <p:cNvSpPr txBox="1"/>
              <p:nvPr/>
            </p:nvSpPr>
            <p:spPr>
              <a:xfrm>
                <a:off x="2029093" y="5838530"/>
                <a:ext cx="1674753" cy="68903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𝑇𝐼𝑀</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𝐵𝐿𝑇</m:t>
                          </m:r>
                        </m:num>
                        <m:den>
                          <m:r>
                            <a:rPr lang="en-US" b="0" i="1" smtClean="0">
                              <a:latin typeface="Cambria Math" panose="02040503050406030204" pitchFamily="18" charset="0"/>
                            </a:rPr>
                            <m:t>𝑘</m:t>
                          </m:r>
                        </m:den>
                      </m:f>
                    </m:oMath>
                  </m:oMathPara>
                </a14:m>
                <a:endParaRPr lang="en-US" dirty="0"/>
              </a:p>
            </p:txBody>
          </p:sp>
        </mc:Choice>
        <mc:Fallback xmlns="">
          <p:sp>
            <p:nvSpPr>
              <p:cNvPr id="26" name="TextBox 25">
                <a:extLst>
                  <a:ext uri="{FF2B5EF4-FFF2-40B4-BE49-F238E27FC236}">
                    <a16:creationId xmlns:a16="http://schemas.microsoft.com/office/drawing/2014/main" id="{8A876DCE-3829-2591-6AD6-C08E02C3D6BF}"/>
                  </a:ext>
                </a:extLst>
              </p:cNvPr>
              <p:cNvSpPr txBox="1">
                <a:spLocks noRot="1" noChangeAspect="1" noMove="1" noResize="1" noEditPoints="1" noAdjustHandles="1" noChangeArrowheads="1" noChangeShapeType="1" noTextEdit="1"/>
              </p:cNvSpPr>
              <p:nvPr/>
            </p:nvSpPr>
            <p:spPr>
              <a:xfrm>
                <a:off x="2029093" y="5838530"/>
                <a:ext cx="1674753" cy="689035"/>
              </a:xfrm>
              <a:prstGeom prst="rect">
                <a:avLst/>
              </a:prstGeom>
              <a:blipFill>
                <a:blip r:embed="rId4"/>
                <a:stretch>
                  <a:fillRect/>
                </a:stretch>
              </a:blipFill>
            </p:spPr>
            <p:txBody>
              <a:bodyPr/>
              <a:lstStyle/>
              <a:p>
                <a:r>
                  <a:rPr lang="en-US">
                    <a:noFill/>
                  </a:rPr>
                  <a:t> </a:t>
                </a:r>
              </a:p>
            </p:txBody>
          </p:sp>
        </mc:Fallback>
      </mc:AlternateContent>
      <p:pic>
        <p:nvPicPr>
          <p:cNvPr id="23" name="Content Placeholder 22">
            <a:extLst>
              <a:ext uri="{FF2B5EF4-FFF2-40B4-BE49-F238E27FC236}">
                <a16:creationId xmlns:a16="http://schemas.microsoft.com/office/drawing/2014/main" id="{CCFC90D4-4EC5-B94A-EA3B-1154BA6FED79}"/>
              </a:ext>
            </a:extLst>
          </p:cNvPr>
          <p:cNvPicPr>
            <a:picLocks noGrp="1" noChangeAspect="1"/>
          </p:cNvPicPr>
          <p:nvPr>
            <p:ph idx="1"/>
          </p:nvPr>
        </p:nvPicPr>
        <p:blipFill>
          <a:blip r:embed="rId5"/>
          <a:stretch>
            <a:fillRect/>
          </a:stretch>
        </p:blipFill>
        <p:spPr bwMode="auto">
          <a:xfrm>
            <a:off x="203850" y="1367355"/>
            <a:ext cx="5404579" cy="355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a:extLst>
              <a:ext uri="{FF2B5EF4-FFF2-40B4-BE49-F238E27FC236}">
                <a16:creationId xmlns:a16="http://schemas.microsoft.com/office/drawing/2014/main" id="{B07D9885-33A5-531F-7B07-59354D3AAA5D}"/>
              </a:ext>
            </a:extLst>
          </p:cNvPr>
          <p:cNvPicPr>
            <a:picLocks noChangeAspect="1"/>
          </p:cNvPicPr>
          <p:nvPr/>
        </p:nvPicPr>
        <p:blipFill>
          <a:blip r:embed="rId6"/>
          <a:stretch>
            <a:fillRect/>
          </a:stretch>
        </p:blipFill>
        <p:spPr>
          <a:xfrm>
            <a:off x="5203322" y="1874227"/>
            <a:ext cx="3806781" cy="2428525"/>
          </a:xfrm>
          <a:prstGeom prst="rect">
            <a:avLst/>
          </a:prstGeom>
        </p:spPr>
      </p:pic>
    </p:spTree>
    <p:extLst>
      <p:ext uri="{BB962C8B-B14F-4D97-AF65-F5344CB8AC3E}">
        <p14:creationId xmlns:p14="http://schemas.microsoft.com/office/powerpoint/2010/main" val="327422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fltVal val="0"/>
                                          </p:val>
                                        </p:tav>
                                        <p:tav tm="100000">
                                          <p:val>
                                            <p:strVal val="#ppt_w"/>
                                          </p:val>
                                        </p:tav>
                                      </p:tavLst>
                                    </p:anim>
                                    <p:anim calcmode="lin" valueType="num">
                                      <p:cBhvr>
                                        <p:cTn id="14" dur="1000" fill="hold"/>
                                        <p:tgtEl>
                                          <p:spTgt spid="27"/>
                                        </p:tgtEl>
                                        <p:attrNameLst>
                                          <p:attrName>ppt_h</p:attrName>
                                        </p:attrNameLst>
                                      </p:cBhvr>
                                      <p:tavLst>
                                        <p:tav tm="0">
                                          <p:val>
                                            <p:fltVal val="0"/>
                                          </p:val>
                                        </p:tav>
                                        <p:tav tm="100000">
                                          <p:val>
                                            <p:strVal val="#ppt_h"/>
                                          </p:val>
                                        </p:tav>
                                      </p:tavLst>
                                    </p:anim>
                                    <p:anim calcmode="lin" valueType="num">
                                      <p:cBhvr>
                                        <p:cTn id="15" dur="1000" fill="hold"/>
                                        <p:tgtEl>
                                          <p:spTgt spid="27"/>
                                        </p:tgtEl>
                                        <p:attrNameLst>
                                          <p:attrName>style.rotation</p:attrName>
                                        </p:attrNameLst>
                                      </p:cBhvr>
                                      <p:tavLst>
                                        <p:tav tm="0">
                                          <p:val>
                                            <p:fltVal val="90"/>
                                          </p:val>
                                        </p:tav>
                                        <p:tav tm="100000">
                                          <p:val>
                                            <p:fltVal val="0"/>
                                          </p:val>
                                        </p:tav>
                                      </p:tavLst>
                                    </p:anim>
                                    <p:animEffect transition="in" filter="fade">
                                      <p:cBhvr>
                                        <p:cTn id="16" dur="10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ppt_x"/>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B2818-03C1-032C-4B7D-A31BC1E64E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63D81A-648A-AF4B-7E25-228FA55ADDD1}"/>
              </a:ext>
            </a:extLst>
          </p:cNvPr>
          <p:cNvSpPr>
            <a:spLocks noGrp="1"/>
          </p:cNvSpPr>
          <p:nvPr>
            <p:ph type="title"/>
          </p:nvPr>
        </p:nvSpPr>
        <p:spPr>
          <a:xfrm>
            <a:off x="685800" y="346837"/>
            <a:ext cx="5883275" cy="872363"/>
          </a:xfrm>
        </p:spPr>
        <p:txBody>
          <a:bodyPr/>
          <a:lstStyle/>
          <a:p>
            <a:r>
              <a:rPr lang="en-IN" sz="2800" dirty="0"/>
              <a:t>The Interface Conflict</a:t>
            </a:r>
          </a:p>
        </p:txBody>
      </p:sp>
      <p:grpSp>
        <p:nvGrpSpPr>
          <p:cNvPr id="3" name="Group 38">
            <a:extLst>
              <a:ext uri="{FF2B5EF4-FFF2-40B4-BE49-F238E27FC236}">
                <a16:creationId xmlns:a16="http://schemas.microsoft.com/office/drawing/2014/main" id="{02ECF6E2-507E-6A8E-496E-58AA3F58F55B}"/>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84CC5633-0889-5619-8212-8DE5F64DBE6E}"/>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556156F1-2D25-F749-3EE6-B1101A5D3DEE}"/>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3B50C9F9-3A17-7DCE-8442-28979134A9CF}"/>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236E0A43-AEFA-81C9-14F6-23EC9858068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143B536F-0C8C-3CEE-2BF6-8230BCC1255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F12AA7C9-1910-C705-C3F4-6B3F61DDB4D4}"/>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3759325A-1900-640C-673A-F961D79185F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5B479BF7-166D-0B2A-09D1-71F4E421C4E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358E2A96-25C0-D127-59B4-9C33B56F8FFD}"/>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257193B5-E266-7E4E-BE60-98A3DFF035B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2748CD7C-3B68-879B-E5B2-000A39466D3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0AABD86C-744B-782E-C353-F416FB7DBE54}"/>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F98CEB38-158A-5581-09BF-D1FE116DAFC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D360BAC8-B904-48E1-6931-C06B4DC9E87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0EB42252-31C5-F73B-9BA8-4AED61845E5D}"/>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DFAC9392-1ED9-B0B4-1BC5-CF82F1252F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2630E373-C1EB-8E21-3813-00579F7C4BB2}"/>
              </a:ext>
            </a:extLst>
          </p:cNvPr>
          <p:cNvSpPr>
            <a:spLocks noGrp="1"/>
          </p:cNvSpPr>
          <p:nvPr>
            <p:ph idx="1"/>
          </p:nvPr>
        </p:nvSpPr>
        <p:spPr>
          <a:xfrm>
            <a:off x="381000" y="1477155"/>
            <a:ext cx="8610600" cy="4913547"/>
          </a:xfrm>
        </p:spPr>
        <p:txBody>
          <a:bodyPr/>
          <a:lstStyle/>
          <a:p>
            <a:r>
              <a:rPr lang="en-US" sz="2400" dirty="0"/>
              <a:t>Polymers are soft but not crystalline.</a:t>
            </a:r>
          </a:p>
          <a:p>
            <a:r>
              <a:rPr lang="en-US" sz="2400" dirty="0"/>
              <a:t>But polymers exhibit lower </a:t>
            </a:r>
            <a:r>
              <a:rPr lang="en-US" sz="2400" i="1" dirty="0"/>
              <a:t>k</a:t>
            </a:r>
            <a:r>
              <a:rPr lang="en-US" sz="2400" dirty="0"/>
              <a:t>, typically ranging from 0.1 to 0.5 Wm</a:t>
            </a:r>
            <a:r>
              <a:rPr lang="en-US" sz="2400" baseline="30000" dirty="0"/>
              <a:t>−1</a:t>
            </a:r>
            <a:r>
              <a:rPr lang="en-US" sz="2400" dirty="0"/>
              <a:t>K</a:t>
            </a:r>
            <a:r>
              <a:rPr lang="en-US" sz="2400" baseline="30000" dirty="0"/>
              <a:t>−1</a:t>
            </a:r>
            <a:r>
              <a:rPr lang="en-US" sz="2400" dirty="0"/>
              <a:t>.</a:t>
            </a:r>
          </a:p>
          <a:p>
            <a:r>
              <a:rPr lang="en-US" sz="2400" dirty="0"/>
              <a:t>This is due to the disordered arrangement of molecular chains, which causes frequent scattering of phonons.</a:t>
            </a:r>
          </a:p>
          <a:p>
            <a:r>
              <a:rPr lang="en-US" sz="2400" dirty="0"/>
              <a:t>Molecular disorder of polymers make them soft with poor thermal conductivity.</a:t>
            </a:r>
          </a:p>
          <a:p>
            <a:r>
              <a:rPr lang="en-US" sz="2400" dirty="0"/>
              <a:t>However, better than air. </a:t>
            </a:r>
          </a:p>
          <a:p>
            <a:r>
              <a:rPr lang="en-US" sz="2400" dirty="0"/>
              <a:t>Should we compromise???</a:t>
            </a:r>
          </a:p>
          <a:p>
            <a:r>
              <a:rPr lang="en-US" sz="2400" dirty="0"/>
              <a:t>Fourier’s law of conduction is a constitutive relation.</a:t>
            </a:r>
          </a:p>
          <a:p>
            <a:r>
              <a:rPr lang="en-US" sz="2400" dirty="0"/>
              <a:t>Consult a Constitutional  Reformer !!!</a:t>
            </a:r>
          </a:p>
          <a:p>
            <a:endParaRPr lang="en-US" sz="2400" dirty="0"/>
          </a:p>
          <a:p>
            <a:endParaRPr lang="en-US" sz="2400" dirty="0"/>
          </a:p>
        </p:txBody>
      </p:sp>
    </p:spTree>
    <p:extLst>
      <p:ext uri="{BB962C8B-B14F-4D97-AF65-F5344CB8AC3E}">
        <p14:creationId xmlns:p14="http://schemas.microsoft.com/office/powerpoint/2010/main" val="10570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dissolve">
                                      <p:cBhvr>
                                        <p:cTn id="32" dur="500"/>
                                        <p:tgtEl>
                                          <p:spTgt spid="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
                                            <p:txEl>
                                              <p:pRg st="6" end="6"/>
                                            </p:txEl>
                                          </p:spTgt>
                                        </p:tgtEl>
                                        <p:attrNameLst>
                                          <p:attrName>style.visibility</p:attrName>
                                        </p:attrNameLst>
                                      </p:cBhvr>
                                      <p:to>
                                        <p:strVal val="visible"/>
                                      </p:to>
                                    </p:set>
                                    <p:animEffect transition="in" filter="dissolve">
                                      <p:cBhvr>
                                        <p:cTn id="37" dur="500"/>
                                        <p:tgtEl>
                                          <p:spTgt spid="2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0">
                                            <p:txEl>
                                              <p:pRg st="7" end="7"/>
                                            </p:txEl>
                                          </p:spTgt>
                                        </p:tgtEl>
                                        <p:attrNameLst>
                                          <p:attrName>style.visibility</p:attrName>
                                        </p:attrNameLst>
                                      </p:cBhvr>
                                      <p:to>
                                        <p:strVal val="visible"/>
                                      </p:to>
                                    </p:set>
                                    <p:animEffect transition="in" filter="dissolve">
                                      <p:cBhvr>
                                        <p:cTn id="42" dur="500"/>
                                        <p:tgtEl>
                                          <p:spTgt spid="2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483D5FC-2492-8C3E-6935-22DC56212995}"/>
              </a:ext>
            </a:extLst>
          </p:cNvPr>
          <p:cNvSpPr>
            <a:spLocks noGrp="1" noChangeArrowheads="1"/>
          </p:cNvSpPr>
          <p:nvPr>
            <p:ph type="title"/>
          </p:nvPr>
        </p:nvSpPr>
        <p:spPr>
          <a:xfrm>
            <a:off x="152400" y="228600"/>
            <a:ext cx="6934200" cy="914400"/>
          </a:xfrm>
        </p:spPr>
        <p:txBody>
          <a:bodyPr/>
          <a:lstStyle/>
          <a:p>
            <a:r>
              <a:rPr lang="en-US" sz="2800" dirty="0"/>
              <a:t>Max Karl Ernst Ludwig Planck</a:t>
            </a:r>
            <a:r>
              <a:rPr lang="en-US" altLang="en-US" sz="2800" dirty="0"/>
              <a:t>: </a:t>
            </a:r>
            <a:br>
              <a:rPr lang="en-US" altLang="en-US" sz="2800" dirty="0"/>
            </a:br>
            <a:r>
              <a:rPr lang="en-US" altLang="en-US" sz="2800" dirty="0"/>
              <a:t>A Free Thinker</a:t>
            </a:r>
          </a:p>
        </p:txBody>
      </p:sp>
      <p:sp>
        <p:nvSpPr>
          <p:cNvPr id="5123" name="Rectangle 10">
            <a:extLst>
              <a:ext uri="{FF2B5EF4-FFF2-40B4-BE49-F238E27FC236}">
                <a16:creationId xmlns:a16="http://schemas.microsoft.com/office/drawing/2014/main" id="{D5EB653A-3FE6-CE53-4B59-D927D85E9E48}"/>
              </a:ext>
            </a:extLst>
          </p:cNvPr>
          <p:cNvSpPr>
            <a:spLocks noChangeArrowheads="1"/>
          </p:cNvSpPr>
          <p:nvPr/>
        </p:nvSpPr>
        <p:spPr bwMode="auto">
          <a:xfrm>
            <a:off x="6172200" y="1676400"/>
            <a:ext cx="2667000" cy="4572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i="1"/>
          </a:p>
        </p:txBody>
      </p:sp>
      <p:grpSp>
        <p:nvGrpSpPr>
          <p:cNvPr id="5124" name="Group 38">
            <a:extLst>
              <a:ext uri="{FF2B5EF4-FFF2-40B4-BE49-F238E27FC236}">
                <a16:creationId xmlns:a16="http://schemas.microsoft.com/office/drawing/2014/main" id="{BC012527-5416-FB2C-1359-590BC5073C7A}"/>
              </a:ext>
            </a:extLst>
          </p:cNvPr>
          <p:cNvGrpSpPr>
            <a:grpSpLocks/>
          </p:cNvGrpSpPr>
          <p:nvPr/>
        </p:nvGrpSpPr>
        <p:grpSpPr bwMode="auto">
          <a:xfrm>
            <a:off x="0" y="0"/>
            <a:ext cx="9144000" cy="6858000"/>
            <a:chOff x="0" y="0"/>
            <a:chExt cx="9144000" cy="6858000"/>
          </a:xfrm>
        </p:grpSpPr>
        <p:grpSp>
          <p:nvGrpSpPr>
            <p:cNvPr id="5128" name="Group 19">
              <a:extLst>
                <a:ext uri="{FF2B5EF4-FFF2-40B4-BE49-F238E27FC236}">
                  <a16:creationId xmlns:a16="http://schemas.microsoft.com/office/drawing/2014/main" id="{3192BCE5-5953-BF9E-EDEB-FAB497132D80}"/>
                </a:ext>
              </a:extLst>
            </p:cNvPr>
            <p:cNvGrpSpPr>
              <a:grpSpLocks/>
            </p:cNvGrpSpPr>
            <p:nvPr/>
          </p:nvGrpSpPr>
          <p:grpSpPr bwMode="auto">
            <a:xfrm>
              <a:off x="0" y="0"/>
              <a:ext cx="9144000" cy="6858000"/>
              <a:chOff x="0" y="0"/>
              <a:chExt cx="9144000" cy="6858000"/>
            </a:xfrm>
          </p:grpSpPr>
          <p:grpSp>
            <p:nvGrpSpPr>
              <p:cNvPr id="5130" name="Group 8">
                <a:extLst>
                  <a:ext uri="{FF2B5EF4-FFF2-40B4-BE49-F238E27FC236}">
                    <a16:creationId xmlns:a16="http://schemas.microsoft.com/office/drawing/2014/main" id="{40546FB3-2A73-FB32-5CD2-94CF49790602}"/>
                  </a:ext>
                </a:extLst>
              </p:cNvPr>
              <p:cNvGrpSpPr>
                <a:grpSpLocks/>
              </p:cNvGrpSpPr>
              <p:nvPr/>
            </p:nvGrpSpPr>
            <p:grpSpPr bwMode="auto">
              <a:xfrm>
                <a:off x="0" y="0"/>
                <a:ext cx="9144000" cy="6858000"/>
                <a:chOff x="0" y="0"/>
                <a:chExt cx="5760" cy="4320"/>
              </a:xfrm>
            </p:grpSpPr>
            <p:grpSp>
              <p:nvGrpSpPr>
                <p:cNvPr id="5132" name="Group 9">
                  <a:extLst>
                    <a:ext uri="{FF2B5EF4-FFF2-40B4-BE49-F238E27FC236}">
                      <a16:creationId xmlns:a16="http://schemas.microsoft.com/office/drawing/2014/main" id="{CC0C03C8-8862-AA48-E1D7-9C1A43EBF215}"/>
                    </a:ext>
                  </a:extLst>
                </p:cNvPr>
                <p:cNvGrpSpPr>
                  <a:grpSpLocks/>
                </p:cNvGrpSpPr>
                <p:nvPr/>
              </p:nvGrpSpPr>
              <p:grpSpPr bwMode="auto">
                <a:xfrm>
                  <a:off x="0" y="0"/>
                  <a:ext cx="192" cy="4320"/>
                  <a:chOff x="0" y="-48"/>
                  <a:chExt cx="144" cy="4368"/>
                </a:xfrm>
              </p:grpSpPr>
              <p:sp>
                <p:nvSpPr>
                  <p:cNvPr id="5142" name="Rectangle 10">
                    <a:extLst>
                      <a:ext uri="{FF2B5EF4-FFF2-40B4-BE49-F238E27FC236}">
                        <a16:creationId xmlns:a16="http://schemas.microsoft.com/office/drawing/2014/main" id="{BDEDF5EF-A4B8-D314-B46D-8042EE99B2A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43" name="Rectangle 11">
                    <a:extLst>
                      <a:ext uri="{FF2B5EF4-FFF2-40B4-BE49-F238E27FC236}">
                        <a16:creationId xmlns:a16="http://schemas.microsoft.com/office/drawing/2014/main" id="{4924280A-D3E8-3E7C-6746-571CB70FC62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33" name="Group 12">
                  <a:extLst>
                    <a:ext uri="{FF2B5EF4-FFF2-40B4-BE49-F238E27FC236}">
                      <a16:creationId xmlns:a16="http://schemas.microsoft.com/office/drawing/2014/main" id="{D4A27425-2064-886F-61AD-C43AF9935833}"/>
                    </a:ext>
                  </a:extLst>
                </p:cNvPr>
                <p:cNvGrpSpPr>
                  <a:grpSpLocks/>
                </p:cNvGrpSpPr>
                <p:nvPr/>
              </p:nvGrpSpPr>
              <p:grpSpPr bwMode="auto">
                <a:xfrm>
                  <a:off x="5674" y="24"/>
                  <a:ext cx="86" cy="4296"/>
                  <a:chOff x="5616" y="-48"/>
                  <a:chExt cx="144" cy="4368"/>
                </a:xfrm>
              </p:grpSpPr>
              <p:sp>
                <p:nvSpPr>
                  <p:cNvPr id="5140" name="Rectangle 13">
                    <a:extLst>
                      <a:ext uri="{FF2B5EF4-FFF2-40B4-BE49-F238E27FC236}">
                        <a16:creationId xmlns:a16="http://schemas.microsoft.com/office/drawing/2014/main" id="{34994827-2307-55AD-E656-B5A65CA6905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41" name="Rectangle 14">
                    <a:extLst>
                      <a:ext uri="{FF2B5EF4-FFF2-40B4-BE49-F238E27FC236}">
                        <a16:creationId xmlns:a16="http://schemas.microsoft.com/office/drawing/2014/main" id="{7827EFF3-7B21-95C4-90FE-3B3F57BD8E4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34" name="Group 15">
                  <a:extLst>
                    <a:ext uri="{FF2B5EF4-FFF2-40B4-BE49-F238E27FC236}">
                      <a16:creationId xmlns:a16="http://schemas.microsoft.com/office/drawing/2014/main" id="{967FD3B9-6ED2-9AC3-9F00-E77127F92DB7}"/>
                    </a:ext>
                  </a:extLst>
                </p:cNvPr>
                <p:cNvGrpSpPr>
                  <a:grpSpLocks/>
                </p:cNvGrpSpPr>
                <p:nvPr/>
              </p:nvGrpSpPr>
              <p:grpSpPr bwMode="auto">
                <a:xfrm>
                  <a:off x="144" y="0"/>
                  <a:ext cx="5616" cy="144"/>
                  <a:chOff x="96" y="-48"/>
                  <a:chExt cx="5520" cy="144"/>
                </a:xfrm>
              </p:grpSpPr>
              <p:sp>
                <p:nvSpPr>
                  <p:cNvPr id="5138" name="Rectangle 16">
                    <a:extLst>
                      <a:ext uri="{FF2B5EF4-FFF2-40B4-BE49-F238E27FC236}">
                        <a16:creationId xmlns:a16="http://schemas.microsoft.com/office/drawing/2014/main" id="{2B71C971-1320-AF6A-FBAE-89908EF8E62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39" name="Rectangle 17">
                    <a:extLst>
                      <a:ext uri="{FF2B5EF4-FFF2-40B4-BE49-F238E27FC236}">
                        <a16:creationId xmlns:a16="http://schemas.microsoft.com/office/drawing/2014/main" id="{DE1DEAB2-5400-C28E-7816-6AAFBF19A23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35" name="Group 18">
                  <a:extLst>
                    <a:ext uri="{FF2B5EF4-FFF2-40B4-BE49-F238E27FC236}">
                      <a16:creationId xmlns:a16="http://schemas.microsoft.com/office/drawing/2014/main" id="{57BD4A74-DE0A-46B7-1622-67BAB79FE1A3}"/>
                    </a:ext>
                  </a:extLst>
                </p:cNvPr>
                <p:cNvGrpSpPr>
                  <a:grpSpLocks/>
                </p:cNvGrpSpPr>
                <p:nvPr/>
              </p:nvGrpSpPr>
              <p:grpSpPr bwMode="auto">
                <a:xfrm>
                  <a:off x="144" y="4234"/>
                  <a:ext cx="5616" cy="86"/>
                  <a:chOff x="96" y="4176"/>
                  <a:chExt cx="5520" cy="144"/>
                </a:xfrm>
              </p:grpSpPr>
              <p:sp>
                <p:nvSpPr>
                  <p:cNvPr id="5136" name="Rectangle 19">
                    <a:extLst>
                      <a:ext uri="{FF2B5EF4-FFF2-40B4-BE49-F238E27FC236}">
                        <a16:creationId xmlns:a16="http://schemas.microsoft.com/office/drawing/2014/main" id="{D1E98E7B-A2D5-A6CB-1019-4E8C179DBBA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37" name="Rectangle 20">
                    <a:extLst>
                      <a:ext uri="{FF2B5EF4-FFF2-40B4-BE49-F238E27FC236}">
                        <a16:creationId xmlns:a16="http://schemas.microsoft.com/office/drawing/2014/main" id="{6C16023A-FCDC-C2C3-1919-D1B257CA29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0"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9" name="Picture 42" descr="A picture containing shape&#10;&#10;Description automatically generated">
              <a:extLst>
                <a:ext uri="{FF2B5EF4-FFF2-40B4-BE49-F238E27FC236}">
                  <a16:creationId xmlns:a16="http://schemas.microsoft.com/office/drawing/2014/main" id="{C410B772-528F-E102-6A83-9F6F3A12BF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25" name="Content Placeholder 5">
            <a:extLst>
              <a:ext uri="{FF2B5EF4-FFF2-40B4-BE49-F238E27FC236}">
                <a16:creationId xmlns:a16="http://schemas.microsoft.com/office/drawing/2014/main" id="{D645498C-3C17-CAD3-272C-0712B13F289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99654" y="3490777"/>
            <a:ext cx="3057525" cy="1835150"/>
          </a:xfrm>
        </p:spPr>
      </p:pic>
      <p:sp>
        <p:nvSpPr>
          <p:cNvPr id="7" name="Rectangle 6">
            <a:extLst>
              <a:ext uri="{FF2B5EF4-FFF2-40B4-BE49-F238E27FC236}">
                <a16:creationId xmlns:a16="http://schemas.microsoft.com/office/drawing/2014/main" id="{2DFB0446-1B8B-F05C-0DEC-B566397F5046}"/>
              </a:ext>
            </a:extLst>
          </p:cNvPr>
          <p:cNvSpPr>
            <a:spLocks noChangeArrowheads="1"/>
          </p:cNvSpPr>
          <p:nvPr/>
        </p:nvSpPr>
        <p:spPr bwMode="auto">
          <a:xfrm>
            <a:off x="3227607" y="3640035"/>
            <a:ext cx="561159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3600" b="1" dirty="0">
                <a:solidFill>
                  <a:srgbClr val="3366FF"/>
                </a:solidFill>
                <a:latin typeface="Vladimir Script" panose="03050402040407070305" pitchFamily="66" charset="0"/>
              </a:rPr>
              <a:t>Max Planck changed physics and our cognizance of the world forever</a:t>
            </a:r>
            <a:endParaRPr lang="en-IN" altLang="en-US" sz="3600" b="1" dirty="0">
              <a:solidFill>
                <a:srgbClr val="3366FF"/>
              </a:solidFill>
              <a:latin typeface="Vladimir Script" panose="03050402040407070305" pitchFamily="66" charset="0"/>
            </a:endParaRPr>
          </a:p>
        </p:txBody>
      </p:sp>
      <p:sp>
        <p:nvSpPr>
          <p:cNvPr id="8" name="Rectangle 7">
            <a:extLst>
              <a:ext uri="{FF2B5EF4-FFF2-40B4-BE49-F238E27FC236}">
                <a16:creationId xmlns:a16="http://schemas.microsoft.com/office/drawing/2014/main" id="{A883D1D2-EC0E-7854-0940-AB5ECC38A847}"/>
              </a:ext>
            </a:extLst>
          </p:cNvPr>
          <p:cNvSpPr>
            <a:spLocks noChangeArrowheads="1"/>
          </p:cNvSpPr>
          <p:nvPr/>
        </p:nvSpPr>
        <p:spPr bwMode="auto">
          <a:xfrm>
            <a:off x="350837" y="5371044"/>
            <a:ext cx="85344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dirty="0">
                <a:solidFill>
                  <a:srgbClr val="FF0066"/>
                </a:solidFill>
                <a:latin typeface="Blackadder ITC" panose="04020505051007020D02" pitchFamily="82" charset="0"/>
              </a:rPr>
              <a:t>Hermann Müller taught his receptive young student how to visualize the laws of physics in his mind – a vital weapon in the armory of the great physicists</a:t>
            </a:r>
            <a:endParaRPr lang="en-IN" altLang="en-US" dirty="0">
              <a:solidFill>
                <a:srgbClr val="FF0066"/>
              </a:solidFill>
              <a:latin typeface="Blackadder ITC" panose="04020505051007020D02" pitchFamily="82" charset="0"/>
            </a:endParaRPr>
          </a:p>
        </p:txBody>
      </p:sp>
      <p:sp>
        <p:nvSpPr>
          <p:cNvPr id="3" name="TextBox 2">
            <a:extLst>
              <a:ext uri="{FF2B5EF4-FFF2-40B4-BE49-F238E27FC236}">
                <a16:creationId xmlns:a16="http://schemas.microsoft.com/office/drawing/2014/main" id="{A1CFA35F-55D4-D868-E332-E42D548C2FB4}"/>
              </a:ext>
            </a:extLst>
          </p:cNvPr>
          <p:cNvSpPr txBox="1"/>
          <p:nvPr/>
        </p:nvSpPr>
        <p:spPr>
          <a:xfrm>
            <a:off x="228600" y="1124424"/>
            <a:ext cx="8534399" cy="2423740"/>
          </a:xfrm>
          <a:prstGeom prst="rect">
            <a:avLst/>
          </a:prstGeom>
          <a:noFill/>
        </p:spPr>
        <p:txBody>
          <a:bodyPr wrap="square">
            <a:spAutoFit/>
          </a:bodyPr>
          <a:lstStyle/>
          <a:p>
            <a:pPr marL="342900" marR="0" lvl="0" indent="-342900">
              <a:spcAft>
                <a:spcPts val="900"/>
              </a:spcAft>
              <a:buFont typeface="Arial" panose="020B0604020202020204" pitchFamily="34" charset="0"/>
              <a:buChar char="•"/>
            </a:pPr>
            <a:r>
              <a:rPr lang="en-US" sz="2400" b="0" u="none" strike="noStrike" dirty="0">
                <a:effectLst/>
                <a:latin typeface="Times New Roman" panose="02020603050405020304" pitchFamily="18" charset="0"/>
              </a:rPr>
              <a:t>Followed logic past accepted norms: Introduced energy quanta in 1900 as an "act of despair" to solve black-body radiation, dismantling classical physics. </a:t>
            </a:r>
          </a:p>
          <a:p>
            <a:pPr marL="342900" marR="0" lvl="0" indent="-342900">
              <a:spcAft>
                <a:spcPts val="900"/>
              </a:spcAft>
              <a:buFont typeface="Arial" panose="020B0604020202020204" pitchFamily="34" charset="0"/>
              <a:buChar char="•"/>
            </a:pPr>
            <a:r>
              <a:rPr lang="en-US" sz="2400" b="0" u="none" strike="noStrike" dirty="0">
                <a:effectLst/>
                <a:latin typeface="Times New Roman" panose="02020603050405020304" pitchFamily="18" charset="0"/>
              </a:rPr>
              <a:t>Challenged dogmatic resistance: Famously noted that new scientific truths triumph not by convincing opponents, but because opponents eventually die off. </a:t>
            </a:r>
            <a:endParaRPr lang="en-US" sz="1200" b="0" u="none" strike="noStrike" dirty="0">
              <a:effectLst/>
              <a:latin typeface="Google Sans"/>
            </a:endParaRPr>
          </a:p>
        </p:txBody>
      </p:sp>
      <p:sp>
        <p:nvSpPr>
          <p:cNvPr id="5" name="TextBox 4">
            <a:extLst>
              <a:ext uri="{FF2B5EF4-FFF2-40B4-BE49-F238E27FC236}">
                <a16:creationId xmlns:a16="http://schemas.microsoft.com/office/drawing/2014/main" id="{B74D8F7C-8905-8A2C-F075-F7D6346E9E88}"/>
              </a:ext>
            </a:extLst>
          </p:cNvPr>
          <p:cNvSpPr txBox="1"/>
          <p:nvPr/>
        </p:nvSpPr>
        <p:spPr>
          <a:xfrm>
            <a:off x="359979" y="1659285"/>
            <a:ext cx="8534400" cy="4031873"/>
          </a:xfrm>
          <a:prstGeom prst="rect">
            <a:avLst/>
          </a:prstGeom>
          <a:solidFill>
            <a:schemeClr val="bg1"/>
          </a:solidFill>
        </p:spPr>
        <p:txBody>
          <a:bodyPr wrap="square">
            <a:spAutoFit/>
          </a:bodyPr>
          <a:lstStyle/>
          <a:p>
            <a:pPr algn="ctr"/>
            <a:r>
              <a:rPr lang="en-US" sz="3200" b="0" i="1" dirty="0">
                <a:solidFill>
                  <a:srgbClr val="FF9900"/>
                </a:solidFill>
                <a:effectLst/>
                <a:latin typeface="Script MT Bold" panose="03040602040607080904" pitchFamily="66" charset="0"/>
              </a:rPr>
              <a:t>There is no matter as such. </a:t>
            </a:r>
          </a:p>
          <a:p>
            <a:pPr algn="ctr"/>
            <a:r>
              <a:rPr lang="en-US" sz="3200" b="0" i="1" dirty="0">
                <a:solidFill>
                  <a:srgbClr val="FF9900"/>
                </a:solidFill>
                <a:effectLst/>
                <a:latin typeface="Script MT Bold" panose="03040602040607080904" pitchFamily="66" charset="0"/>
              </a:rPr>
              <a:t>All matter originates and exists only by virtue of a force which brings the particle of an atom to vibration and holds this most minute solar system of the atom together. </a:t>
            </a:r>
          </a:p>
          <a:p>
            <a:pPr algn="ctr"/>
            <a:r>
              <a:rPr lang="en-US" sz="3200" b="0" i="1" dirty="0">
                <a:solidFill>
                  <a:srgbClr val="FF9900"/>
                </a:solidFill>
                <a:effectLst/>
                <a:latin typeface="Script MT Bold" panose="03040602040607080904" pitchFamily="66" charset="0"/>
              </a:rPr>
              <a:t>We must assume behind this force the existence of a conscious and intelligent Mind. This Mind is the matrix of all matter.</a:t>
            </a:r>
            <a:endParaRPr lang="en-US" sz="3200" dirty="0">
              <a:solidFill>
                <a:srgbClr val="FF9900"/>
              </a:solidFill>
              <a:latin typeface="Script MT Bold" panose="03040602040607080904" pitchFamily="66" charset="0"/>
            </a:endParaRPr>
          </a:p>
        </p:txBody>
      </p:sp>
    </p:spTree>
    <p:extLst>
      <p:ext uri="{BB962C8B-B14F-4D97-AF65-F5344CB8AC3E}">
        <p14:creationId xmlns:p14="http://schemas.microsoft.com/office/powerpoint/2010/main" val="367665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7" dur="500"/>
                                        <p:tgtEl>
                                          <p:spTgt spid="5">
                                            <p:txEl>
                                              <p:pRg st="0" end="0"/>
                                            </p:txEl>
                                          </p:spTgt>
                                        </p:tgtEl>
                                        <p:attrNameLst>
                                          <p:attrName>ppt_y</p:attrName>
                                        </p:attrNameLst>
                                      </p:cBhvr>
                                      <p:tavLst>
                                        <p:tav tm="0">
                                          <p:val>
                                            <p:strVal val="ppt_y"/>
                                          </p:val>
                                        </p:tav>
                                        <p:tav tm="100000">
                                          <p:val>
                                            <p:strVal val="1+ppt_h/2"/>
                                          </p:val>
                                        </p:tav>
                                      </p:tavLst>
                                    </p:anim>
                                    <p:set>
                                      <p:cBhvr>
                                        <p:cTn id="8" dur="1" fill="hold">
                                          <p:stCondLst>
                                            <p:cond delay="499"/>
                                          </p:stCondLst>
                                        </p:cTn>
                                        <p:tgtEl>
                                          <p:spTgt spid="5">
                                            <p:txEl>
                                              <p:pRg st="0" end="0"/>
                                            </p:txEl>
                                          </p:spTgt>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p:tgtEl>
                                          <p:spTgt spid="5">
                                            <p:txEl>
                                              <p:pRg st="1" end="1"/>
                                            </p:txEl>
                                          </p:spTgt>
                                        </p:tgtEl>
                                        <p:attrNameLst>
                                          <p:attrName>ppt_y</p:attrName>
                                        </p:attrNameLst>
                                      </p:cBhvr>
                                      <p:tavLst>
                                        <p:tav tm="0">
                                          <p:val>
                                            <p:strVal val="ppt_y"/>
                                          </p:val>
                                        </p:tav>
                                        <p:tav tm="100000">
                                          <p:val>
                                            <p:strVal val="1+ppt_h/2"/>
                                          </p:val>
                                        </p:tav>
                                      </p:tavLst>
                                    </p:anim>
                                    <p:set>
                                      <p:cBhvr>
                                        <p:cTn id="14" dur="1" fill="hold">
                                          <p:stCondLst>
                                            <p:cond delay="499"/>
                                          </p:stCondLst>
                                        </p:cTn>
                                        <p:tgtEl>
                                          <p:spTgt spid="5">
                                            <p:txEl>
                                              <p:pRg st="1" end="1"/>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9" dur="500"/>
                                        <p:tgtEl>
                                          <p:spTgt spid="5">
                                            <p:txEl>
                                              <p:pRg st="2" end="2"/>
                                            </p:txEl>
                                          </p:spTgt>
                                        </p:tgtEl>
                                        <p:attrNameLst>
                                          <p:attrName>ppt_y</p:attrName>
                                        </p:attrNameLst>
                                      </p:cBhvr>
                                      <p:tavLst>
                                        <p:tav tm="0">
                                          <p:val>
                                            <p:strVal val="ppt_y"/>
                                          </p:val>
                                        </p:tav>
                                        <p:tav tm="100000">
                                          <p:val>
                                            <p:strVal val="1+ppt_h/2"/>
                                          </p:val>
                                        </p:tav>
                                      </p:tavLst>
                                    </p:anim>
                                    <p:set>
                                      <p:cBhvr>
                                        <p:cTn id="20" dur="1" fill="hold">
                                          <p:stCondLst>
                                            <p:cond delay="499"/>
                                          </p:stCondLst>
                                        </p:cTn>
                                        <p:tgtEl>
                                          <p:spTgt spid="5">
                                            <p:txEl>
                                              <p:pRg st="2" end="2"/>
                                            </p:txEl>
                                          </p:spTgt>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5">
                                            <p:bg/>
                                          </p:spTgt>
                                        </p:tgtEl>
                                        <p:attrNameLst>
                                          <p:attrName>ppt_x</p:attrName>
                                        </p:attrNameLst>
                                      </p:cBhvr>
                                      <p:tavLst>
                                        <p:tav tm="0">
                                          <p:val>
                                            <p:strVal val="ppt_x"/>
                                          </p:val>
                                        </p:tav>
                                        <p:tav tm="100000">
                                          <p:val>
                                            <p:strVal val="ppt_x"/>
                                          </p:val>
                                        </p:tav>
                                      </p:tavLst>
                                    </p:anim>
                                    <p:anim calcmode="lin" valueType="num">
                                      <p:cBhvr additive="base">
                                        <p:cTn id="25" dur="500"/>
                                        <p:tgtEl>
                                          <p:spTgt spid="5">
                                            <p:bg/>
                                          </p:spTgt>
                                        </p:tgtEl>
                                        <p:attrNameLst>
                                          <p:attrName>ppt_y</p:attrName>
                                        </p:attrNameLst>
                                      </p:cBhvr>
                                      <p:tavLst>
                                        <p:tav tm="0">
                                          <p:val>
                                            <p:strVal val="ppt_y"/>
                                          </p:val>
                                        </p:tav>
                                        <p:tav tm="100000">
                                          <p:val>
                                            <p:strVal val="1+ppt_h/2"/>
                                          </p:val>
                                        </p:tav>
                                      </p:tavLst>
                                    </p:anim>
                                    <p:set>
                                      <p:cBhvr>
                                        <p:cTn id="26" dur="1" fill="hold">
                                          <p:stCondLst>
                                            <p:cond delay="499"/>
                                          </p:stCondLst>
                                        </p:cTn>
                                        <p:tgtEl>
                                          <p:spTgt spid="5">
                                            <p:bg/>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5125"/>
                                        </p:tgtEl>
                                        <p:attrNameLst>
                                          <p:attrName>style.visibility</p:attrName>
                                        </p:attrNameLst>
                                      </p:cBhvr>
                                      <p:to>
                                        <p:strVal val="visible"/>
                                      </p:to>
                                    </p:set>
                                    <p:anim calcmode="lin" valueType="num">
                                      <p:cBhvr>
                                        <p:cTn id="31" dur="1000" fill="hold"/>
                                        <p:tgtEl>
                                          <p:spTgt spid="5125"/>
                                        </p:tgtEl>
                                        <p:attrNameLst>
                                          <p:attrName>ppt_w</p:attrName>
                                        </p:attrNameLst>
                                      </p:cBhvr>
                                      <p:tavLst>
                                        <p:tav tm="0">
                                          <p:val>
                                            <p:fltVal val="0"/>
                                          </p:val>
                                        </p:tav>
                                        <p:tav tm="100000">
                                          <p:val>
                                            <p:strVal val="#ppt_w"/>
                                          </p:val>
                                        </p:tav>
                                      </p:tavLst>
                                    </p:anim>
                                    <p:anim calcmode="lin" valueType="num">
                                      <p:cBhvr>
                                        <p:cTn id="32" dur="1000" fill="hold"/>
                                        <p:tgtEl>
                                          <p:spTgt spid="5125"/>
                                        </p:tgtEl>
                                        <p:attrNameLst>
                                          <p:attrName>ppt_h</p:attrName>
                                        </p:attrNameLst>
                                      </p:cBhvr>
                                      <p:tavLst>
                                        <p:tav tm="0">
                                          <p:val>
                                            <p:fltVal val="0"/>
                                          </p:val>
                                        </p:tav>
                                        <p:tav tm="100000">
                                          <p:val>
                                            <p:strVal val="#ppt_h"/>
                                          </p:val>
                                        </p:tav>
                                      </p:tavLst>
                                    </p:anim>
                                    <p:animEffect transition="in" filter="fade">
                                      <p:cBhvr>
                                        <p:cTn id="33" dur="1000"/>
                                        <p:tgtEl>
                                          <p:spTgt spid="512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3">
                                            <p:txEl>
                                              <p:pRg st="0" end="0"/>
                                            </p:txEl>
                                          </p:spTgt>
                                        </p:tgtEl>
                                        <p:attrNameLst>
                                          <p:attrName>style.visibility</p:attrName>
                                        </p:attrNameLst>
                                      </p:cBhvr>
                                      <p:to>
                                        <p:strVal val="visible"/>
                                      </p:to>
                                    </p:set>
                                    <p:animEffect transition="in" filter="dissolve">
                                      <p:cBhvr>
                                        <p:cTn id="38" dur="500"/>
                                        <p:tgtEl>
                                          <p:spTgt spid="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dissolve">
                                      <p:cBhvr>
                                        <p:cTn id="43" dur="500"/>
                                        <p:tgtEl>
                                          <p:spTgt spid="3">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ppt_x"/>
                                          </p:val>
                                        </p:tav>
                                        <p:tav tm="100000">
                                          <p:val>
                                            <p:strVal val="#ppt_x"/>
                                          </p:val>
                                        </p:tav>
                                      </p:tavLst>
                                    </p:anim>
                                    <p:anim calcmode="lin" valueType="num">
                                      <p:cBhvr additive="base">
                                        <p:cTn id="4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ppt_x"/>
                                          </p:val>
                                        </p:tav>
                                        <p:tav tm="100000">
                                          <p:val>
                                            <p:strVal val="#ppt_x"/>
                                          </p:val>
                                        </p:tav>
                                      </p:tavLst>
                                    </p:anim>
                                    <p:anim calcmode="lin" valueType="num">
                                      <p:cBhvr additive="base">
                                        <p:cTn id="5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3" grpId="0" build="p"/>
      <p:bldP spid="5"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F47A6-4BF3-672B-EC6B-FA014AB788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62450A-A744-534C-99FA-57D2305E234A}"/>
              </a:ext>
            </a:extLst>
          </p:cNvPr>
          <p:cNvSpPr>
            <a:spLocks noGrp="1"/>
          </p:cNvSpPr>
          <p:nvPr>
            <p:ph type="title"/>
          </p:nvPr>
        </p:nvSpPr>
        <p:spPr>
          <a:xfrm>
            <a:off x="685800" y="346837"/>
            <a:ext cx="5883275" cy="872363"/>
          </a:xfrm>
        </p:spPr>
        <p:txBody>
          <a:bodyPr/>
          <a:lstStyle/>
          <a:p>
            <a:r>
              <a:rPr lang="en-IN" sz="2800" dirty="0"/>
              <a:t>Microscopic View of Thermal Conductivity</a:t>
            </a:r>
          </a:p>
        </p:txBody>
      </p:sp>
      <p:grpSp>
        <p:nvGrpSpPr>
          <p:cNvPr id="3" name="Group 38">
            <a:extLst>
              <a:ext uri="{FF2B5EF4-FFF2-40B4-BE49-F238E27FC236}">
                <a16:creationId xmlns:a16="http://schemas.microsoft.com/office/drawing/2014/main" id="{A6E46030-FDF4-292F-2542-B7B65F9FC84B}"/>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F0B32738-F7E7-CDB9-D96C-6657CFBD6492}"/>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3065CD6D-529E-498E-307D-ABEAEDD22DD8}"/>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63EE3287-0541-5097-DBEA-D804B4DD43AB}"/>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61EE2B97-E6D7-3B3B-EFF4-14CA933ACDA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C8E57D4C-73ED-7310-0F5F-5F4663BD654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C797A372-C6A8-A579-F749-2998C955F68E}"/>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4AB171B7-A785-43D4-26BF-0E3D6CB1DAB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1404E668-4D25-4C0D-F8B1-AB2CD3BD7C1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821156B5-B8D9-AB34-A096-B1BDAD3B459C}"/>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A8884D30-CFDD-4E77-2CFC-CF3D167CC00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7160FE7B-5BC5-9BAE-3AC9-22E8D866AC3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5E00D3D7-440C-0889-338E-84CE92559A1F}"/>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0ED5A935-42AD-7979-25C3-BD1F984CA46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6EB427C7-203E-E962-6A8C-30AEE217F98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F8206388-56D3-1146-F1B9-98F22D4B864A}"/>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9C8760E9-5E6B-DEF8-821A-043F85BD38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44AFEB8B-B7CD-70A9-6444-69B37CD871DA}"/>
              </a:ext>
            </a:extLst>
          </p:cNvPr>
          <p:cNvSpPr>
            <a:spLocks noGrp="1"/>
          </p:cNvSpPr>
          <p:nvPr>
            <p:ph idx="1"/>
          </p:nvPr>
        </p:nvSpPr>
        <p:spPr>
          <a:xfrm>
            <a:off x="299654" y="1454570"/>
            <a:ext cx="8610600" cy="4550528"/>
          </a:xfrm>
        </p:spPr>
        <p:txBody>
          <a:bodyPr/>
          <a:lstStyle/>
          <a:p>
            <a:r>
              <a:rPr lang="en-US" sz="2400" dirty="0"/>
              <a:t>The thermal conductivity (</a:t>
            </a:r>
            <a:r>
              <a:rPr lang="en-US" sz="2400" i="1" dirty="0"/>
              <a:t>k</a:t>
            </a:r>
            <a:r>
              <a:rPr lang="en-US" sz="2400" dirty="0"/>
              <a:t>) can be categorized into in-plane and through-plane thermal conductivity based on the transfer direction of heat flow. </a:t>
            </a:r>
          </a:p>
          <a:p>
            <a:r>
              <a:rPr lang="en-US" sz="2400" dirty="0"/>
              <a:t>For TIM, high through-plane </a:t>
            </a:r>
            <a:r>
              <a:rPr lang="en-US" sz="2400" i="1" dirty="0"/>
              <a:t>k</a:t>
            </a:r>
            <a:r>
              <a:rPr lang="en-US" sz="2400" dirty="0"/>
              <a:t> is particularly critical, as it enables rapid transfer of waste heat from the bottom to the top of the TIM. </a:t>
            </a:r>
          </a:p>
          <a:p>
            <a:r>
              <a:rPr lang="en-US" sz="2400" dirty="0"/>
              <a:t>This transfer facilitates heat dissipation. </a:t>
            </a:r>
          </a:p>
          <a:p>
            <a:r>
              <a:rPr lang="en-US" sz="2400" dirty="0"/>
              <a:t>High in-plane </a:t>
            </a:r>
            <a:r>
              <a:rPr lang="en-US" sz="2400" i="1" dirty="0"/>
              <a:t>k</a:t>
            </a:r>
            <a:r>
              <a:rPr lang="en-US" sz="2400" dirty="0"/>
              <a:t> helps prevent the generation of hot spots. </a:t>
            </a:r>
          </a:p>
          <a:p>
            <a:r>
              <a:rPr lang="en-US" sz="2400" dirty="0"/>
              <a:t>In solid materials, heat transfer is typically conducted through either electrons or atomic vibrations known as phonons.</a:t>
            </a:r>
          </a:p>
          <a:p>
            <a:r>
              <a:rPr lang="en-US" sz="2400" dirty="0"/>
              <a:t>Thermal conductivity of solids can be described by the Debye equation:</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2F941FD-33ED-3504-D64C-3B2D3CA94825}"/>
                  </a:ext>
                </a:extLst>
              </p:cNvPr>
              <p:cNvSpPr txBox="1"/>
              <p:nvPr/>
            </p:nvSpPr>
            <p:spPr>
              <a:xfrm>
                <a:off x="2133600" y="5649775"/>
                <a:ext cx="1783480" cy="710644"/>
              </a:xfrm>
              <a:prstGeom prst="rect">
                <a:avLst/>
              </a:prstGeom>
              <a:noFill/>
            </p:spPr>
            <p:txBody>
              <a:bodyPr wrap="square" lIns="0" tIns="0" rIns="0" bIns="0" rtlCol="0">
                <a:spAutoFit/>
              </a:bodyPr>
              <a:lstStyle/>
              <a:p>
                <a:pPr/>
                <a14:m>
                  <m:oMathPara xmlns:m="http://schemas.openxmlformats.org/officeDocument/2006/math">
                    <m:oMath>
                      <m:r>
                        <a:rPr lang="en-US" b="0" i="1" smtClean="0">
                          <a:latin typeface="Cambria Math" panose="02040503050406030204" pitchFamily="18" charset="0"/>
                        </a:rPr>
                        <m:t>𝑘</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𝑐</m:t>
                                  </m:r>
                                </m:e>
                              </m:acc>
                            </m:e>
                            <m:sub>
                              <m:r>
                                <a:rPr lang="en-US" b="0" i="1" smtClean="0">
                                  <a:latin typeface="Cambria Math" panose="02040503050406030204" pitchFamily="18" charset="0"/>
                                </a:rPr>
                                <m:t>𝑝</m:t>
                              </m:r>
                            </m:sub>
                          </m:sSub>
                          <m:r>
                            <a:rPr lang="en-US" b="0" i="1" smtClean="0">
                              <a:latin typeface="Cambria Math" panose="02040503050406030204" pitchFamily="18" charset="0"/>
                            </a:rPr>
                            <m:t>𝑣𝑙</m:t>
                          </m:r>
                        </m:num>
                        <m:den>
                          <m:r>
                            <a:rPr lang="en-US" b="0" i="1" smtClean="0">
                              <a:latin typeface="Cambria Math" panose="02040503050406030204" pitchFamily="18" charset="0"/>
                            </a:rPr>
                            <m:t>3</m:t>
                          </m:r>
                        </m:den>
                      </m:f>
                    </m:oMath>
                  </m:oMathPara>
                </a14:m>
                <a:endParaRPr lang="en-US" dirty="0"/>
              </a:p>
            </p:txBody>
          </p:sp>
        </mc:Choice>
        <mc:Fallback xmlns="">
          <p:sp>
            <p:nvSpPr>
              <p:cNvPr id="23" name="TextBox 22">
                <a:extLst>
                  <a:ext uri="{FF2B5EF4-FFF2-40B4-BE49-F238E27FC236}">
                    <a16:creationId xmlns:a16="http://schemas.microsoft.com/office/drawing/2014/main" id="{32F941FD-33ED-3504-D64C-3B2D3CA94825}"/>
                  </a:ext>
                </a:extLst>
              </p:cNvPr>
              <p:cNvSpPr txBox="1">
                <a:spLocks noRot="1" noChangeAspect="1" noMove="1" noResize="1" noEditPoints="1" noAdjustHandles="1" noChangeArrowheads="1" noChangeShapeType="1" noTextEdit="1"/>
              </p:cNvSpPr>
              <p:nvPr/>
            </p:nvSpPr>
            <p:spPr>
              <a:xfrm>
                <a:off x="2133600" y="5649775"/>
                <a:ext cx="1783480" cy="71064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A72760E-0FF3-FD3D-3C04-32DA3001BA18}"/>
                  </a:ext>
                </a:extLst>
              </p:cNvPr>
              <p:cNvSpPr txBox="1"/>
              <p:nvPr/>
            </p:nvSpPr>
            <p:spPr>
              <a:xfrm>
                <a:off x="4127667" y="5471857"/>
                <a:ext cx="4572000" cy="1228863"/>
              </a:xfrm>
              <a:prstGeom prst="rect">
                <a:avLst/>
              </a:prstGeom>
              <a:noFill/>
            </p:spPr>
            <p:txBody>
              <a:bodyPr wrap="square">
                <a:spAutoFit/>
              </a:bodyPr>
              <a:lstStyle/>
              <a:p>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𝑐</m:t>
                            </m:r>
                          </m:e>
                        </m:acc>
                      </m:e>
                      <m:sub>
                        <m:r>
                          <a:rPr lang="en-US" i="1">
                            <a:latin typeface="Cambria Math" panose="02040503050406030204" pitchFamily="18" charset="0"/>
                          </a:rPr>
                          <m:t>𝑝</m:t>
                        </m:r>
                      </m:sub>
                    </m:sSub>
                    <m:r>
                      <a:rPr lang="en-US" i="1">
                        <a:latin typeface="Cambria Math" panose="02040503050406030204" pitchFamily="18" charset="0"/>
                      </a:rPr>
                      <m:t> </m:t>
                    </m:r>
                    <m:r>
                      <a:rPr lang="en-US" b="0" i="1" smtClean="0">
                        <a:latin typeface="Cambria Math" panose="02040503050406030204" pitchFamily="18" charset="0"/>
                      </a:rPr>
                      <m:t>:</m:t>
                    </m:r>
                  </m:oMath>
                </a14:m>
                <a:r>
                  <a:rPr lang="en-US" dirty="0"/>
                  <a:t>heat capacity per unit volume, </a:t>
                </a:r>
              </a:p>
              <a:p>
                <a:r>
                  <a:rPr lang="en-US" i="1" dirty="0"/>
                  <a:t>v</a:t>
                </a:r>
                <a:r>
                  <a:rPr lang="en-US" dirty="0"/>
                  <a:t> is the average phonon velocity</a:t>
                </a:r>
              </a:p>
              <a:p>
                <a:r>
                  <a:rPr lang="en-US" i="1" dirty="0"/>
                  <a:t>l</a:t>
                </a:r>
                <a:r>
                  <a:rPr lang="en-US" dirty="0"/>
                  <a:t> is the phonon mean free path.</a:t>
                </a:r>
              </a:p>
            </p:txBody>
          </p:sp>
        </mc:Choice>
        <mc:Fallback xmlns="">
          <p:sp>
            <p:nvSpPr>
              <p:cNvPr id="25" name="TextBox 24">
                <a:extLst>
                  <a:ext uri="{FF2B5EF4-FFF2-40B4-BE49-F238E27FC236}">
                    <a16:creationId xmlns:a16="http://schemas.microsoft.com/office/drawing/2014/main" id="{5A72760E-0FF3-FD3D-3C04-32DA3001BA18}"/>
                  </a:ext>
                </a:extLst>
              </p:cNvPr>
              <p:cNvSpPr txBox="1">
                <a:spLocks noRot="1" noChangeAspect="1" noMove="1" noResize="1" noEditPoints="1" noAdjustHandles="1" noChangeArrowheads="1" noChangeShapeType="1" noTextEdit="1"/>
              </p:cNvSpPr>
              <p:nvPr/>
            </p:nvSpPr>
            <p:spPr>
              <a:xfrm>
                <a:off x="4127667" y="5471857"/>
                <a:ext cx="4572000" cy="1228863"/>
              </a:xfrm>
              <a:prstGeom prst="rect">
                <a:avLst/>
              </a:prstGeom>
              <a:blipFill>
                <a:blip r:embed="rId4"/>
                <a:stretch>
                  <a:fillRect l="-2000" t="-3980" b="-10945"/>
                </a:stretch>
              </a:blipFill>
            </p:spPr>
            <p:txBody>
              <a:bodyPr/>
              <a:lstStyle/>
              <a:p>
                <a:r>
                  <a:rPr lang="en-US">
                    <a:noFill/>
                  </a:rPr>
                  <a:t> </a:t>
                </a:r>
              </a:p>
            </p:txBody>
          </p:sp>
        </mc:Fallback>
      </mc:AlternateContent>
    </p:spTree>
    <p:extLst>
      <p:ext uri="{BB962C8B-B14F-4D97-AF65-F5344CB8AC3E}">
        <p14:creationId xmlns:p14="http://schemas.microsoft.com/office/powerpoint/2010/main" val="73402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dissolve">
                                      <p:cBhvr>
                                        <p:cTn id="32" dur="500"/>
                                        <p:tgtEl>
                                          <p:spTgt spid="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3"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2D2CB-D77E-636F-84D6-6E19210DCF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5ACCE-B9C9-03B4-4DD6-60E8716477BE}"/>
              </a:ext>
            </a:extLst>
          </p:cNvPr>
          <p:cNvSpPr>
            <a:spLocks noGrp="1"/>
          </p:cNvSpPr>
          <p:nvPr>
            <p:ph type="title"/>
          </p:nvPr>
        </p:nvSpPr>
        <p:spPr>
          <a:xfrm>
            <a:off x="685800" y="346837"/>
            <a:ext cx="5883275" cy="872363"/>
          </a:xfrm>
        </p:spPr>
        <p:txBody>
          <a:bodyPr/>
          <a:lstStyle/>
          <a:p>
            <a:r>
              <a:rPr lang="en-IN" sz="2800" dirty="0"/>
              <a:t>Microscopic View of A TIM</a:t>
            </a:r>
          </a:p>
        </p:txBody>
      </p:sp>
      <p:grpSp>
        <p:nvGrpSpPr>
          <p:cNvPr id="3" name="Group 38">
            <a:extLst>
              <a:ext uri="{FF2B5EF4-FFF2-40B4-BE49-F238E27FC236}">
                <a16:creationId xmlns:a16="http://schemas.microsoft.com/office/drawing/2014/main" id="{737760B8-2BEE-0F70-C66E-D2691BE17D33}"/>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3302AA63-C48F-319D-D3CE-FBD176485AD4}"/>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008FE237-A563-5023-5250-C412B99BFC4F}"/>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4D279985-D7D1-93A0-3CF8-8227D2E8FF70}"/>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E570E8A6-F182-550C-0493-E007DCEFF55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25FF3D51-0C49-9CFD-C1AB-ABECA23C198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AE9D9371-D15E-009B-8928-2DC49C79B556}"/>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E107B0E8-3EDD-9B1F-2258-38A31D62420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1A6C996B-1F2B-B803-A738-4256C887D95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D61F4F13-02F7-4007-483E-DCCE0998C8CF}"/>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3CA301D1-C981-1D76-EDD0-680D19A2502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1B70261B-B7DB-CAAC-F932-91E804048FF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D14F388D-226A-7E7F-0D9A-F109BBB67F0B}"/>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CBCFE6BD-A412-3725-BF04-24E1699B82C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49000381-4D48-CF65-FC1B-AD7B88B97E4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B1B43274-B72E-EDEC-2587-D990C2DB6A3F}"/>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29976545-0AB2-EB53-7AC8-2D9F05433F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F6257908-D2B6-A99B-C377-E68F1CDFC217}"/>
              </a:ext>
            </a:extLst>
          </p:cNvPr>
          <p:cNvSpPr>
            <a:spLocks noGrp="1"/>
          </p:cNvSpPr>
          <p:nvPr>
            <p:ph idx="1"/>
          </p:nvPr>
        </p:nvSpPr>
        <p:spPr>
          <a:xfrm>
            <a:off x="304800" y="1601946"/>
            <a:ext cx="8610600" cy="4550528"/>
          </a:xfrm>
        </p:spPr>
        <p:txBody>
          <a:bodyPr/>
          <a:lstStyle/>
          <a:p>
            <a:r>
              <a:rPr lang="en-US" sz="2400" dirty="0"/>
              <a:t>The phonon mean free path is relatively long  in  the regular lattice structure in crystalline materials.</a:t>
            </a:r>
          </a:p>
          <a:p>
            <a:r>
              <a:rPr lang="en-US" sz="2400" dirty="0"/>
              <a:t>Long MFP results in high </a:t>
            </a:r>
            <a:r>
              <a:rPr lang="en-US" sz="2400" i="1" dirty="0"/>
              <a:t>k</a:t>
            </a:r>
            <a:r>
              <a:rPr lang="en-US" sz="2400" dirty="0"/>
              <a:t>.</a:t>
            </a:r>
          </a:p>
          <a:p>
            <a:r>
              <a:rPr lang="en-US" sz="2400" dirty="0"/>
              <a:t>In contrast, polymers exhibit lower </a:t>
            </a:r>
            <a:r>
              <a:rPr lang="en-US" sz="2400" i="1" dirty="0"/>
              <a:t>k</a:t>
            </a:r>
            <a:r>
              <a:rPr lang="en-US" sz="2400" dirty="0"/>
              <a:t>, typically ranging from 0.1 to 0.5 Wm</a:t>
            </a:r>
            <a:r>
              <a:rPr lang="en-US" sz="2400" baseline="30000" dirty="0"/>
              <a:t>−1</a:t>
            </a:r>
            <a:r>
              <a:rPr lang="en-US" sz="2400" dirty="0"/>
              <a:t>K</a:t>
            </a:r>
            <a:r>
              <a:rPr lang="en-US" sz="2400" baseline="30000" dirty="0"/>
              <a:t>−1</a:t>
            </a:r>
            <a:r>
              <a:rPr lang="en-US" sz="2400" dirty="0"/>
              <a:t>, due to the disordered arrangement of molecular chains, which causes frequent scattering of phonons.</a:t>
            </a:r>
          </a:p>
          <a:p>
            <a:r>
              <a:rPr lang="en-US" sz="2400" dirty="0"/>
              <a:t>Molecular disorder significantly shortens their mean free path. </a:t>
            </a:r>
          </a:p>
          <a:p>
            <a:r>
              <a:rPr lang="en-US" sz="2400" dirty="0"/>
              <a:t>Enhancement the </a:t>
            </a:r>
            <a:r>
              <a:rPr lang="en-US" sz="2400" i="1" dirty="0"/>
              <a:t>k</a:t>
            </a:r>
            <a:r>
              <a:rPr lang="en-US" sz="2400" dirty="0"/>
              <a:t> of polymer TIMs primarily depends on incorporating thermally conductive fillers and maximizing filler loading. </a:t>
            </a:r>
          </a:p>
        </p:txBody>
      </p:sp>
    </p:spTree>
    <p:extLst>
      <p:ext uri="{BB962C8B-B14F-4D97-AF65-F5344CB8AC3E}">
        <p14:creationId xmlns:p14="http://schemas.microsoft.com/office/powerpoint/2010/main" val="321236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D3D3C-4887-2E13-737C-703711A0E9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C7B228-33E9-10EF-C81D-F5CE3AF1687B}"/>
              </a:ext>
            </a:extLst>
          </p:cNvPr>
          <p:cNvSpPr>
            <a:spLocks noGrp="1"/>
          </p:cNvSpPr>
          <p:nvPr>
            <p:ph type="title"/>
          </p:nvPr>
        </p:nvSpPr>
        <p:spPr>
          <a:xfrm>
            <a:off x="685800" y="346837"/>
            <a:ext cx="5883275" cy="872363"/>
          </a:xfrm>
        </p:spPr>
        <p:txBody>
          <a:bodyPr/>
          <a:lstStyle/>
          <a:p>
            <a:r>
              <a:rPr lang="en-IN" sz="2800" dirty="0"/>
              <a:t>Microscopic View of A TIM</a:t>
            </a:r>
          </a:p>
        </p:txBody>
      </p:sp>
      <p:grpSp>
        <p:nvGrpSpPr>
          <p:cNvPr id="3" name="Group 38">
            <a:extLst>
              <a:ext uri="{FF2B5EF4-FFF2-40B4-BE49-F238E27FC236}">
                <a16:creationId xmlns:a16="http://schemas.microsoft.com/office/drawing/2014/main" id="{FD66F88F-C6CC-AFF2-0FC8-52EF46F8CABA}"/>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EFEB914F-482A-69F7-5F66-DEF2F88DB9DC}"/>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E54983D5-6659-CF82-C2BA-4E276B56DA1D}"/>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E6E23DE1-DEC8-FEAE-6233-12A2F9042CE1}"/>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2436D691-9554-ADDD-178E-14ACA2BF2B6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9E1A1F88-8484-E064-8EBD-CB8273F6727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8A51E762-3D43-BC8D-FA03-9C3E55442AF1}"/>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C826AEE9-839A-EBE7-2F3A-AF22DC7905C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563F890D-28D1-CC63-854B-1CFDF2A93B9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7F9ACFF7-C591-716A-F718-A1B2F4891764}"/>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E5D05549-6386-B90C-5B23-976C9133A6D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84C5C130-BD74-9211-5992-21F756C0448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665410D7-142A-3F59-57CB-C4CA9A70002B}"/>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836B86BB-0BB2-282B-C722-D1505B81964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17AEA12C-2EB0-4C0F-78FA-CD52C71809F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7F60F9DF-C5AE-BC47-B50B-92000206C70C}"/>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10AC9194-1029-AC68-9FC4-E994982629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611753F1-6B8D-DD14-FC5C-C22D7919310E}"/>
              </a:ext>
            </a:extLst>
          </p:cNvPr>
          <p:cNvSpPr>
            <a:spLocks noGrp="1"/>
          </p:cNvSpPr>
          <p:nvPr>
            <p:ph idx="1"/>
          </p:nvPr>
        </p:nvSpPr>
        <p:spPr>
          <a:xfrm>
            <a:off x="299654" y="1454569"/>
            <a:ext cx="8610600" cy="5056593"/>
          </a:xfrm>
        </p:spPr>
        <p:txBody>
          <a:bodyPr/>
          <a:lstStyle/>
          <a:p>
            <a:r>
              <a:rPr lang="en-US" sz="2400" dirty="0"/>
              <a:t>Phonon scattering at the filler-matrix interface severely limits the improvement in thermal conductivity.</a:t>
            </a:r>
          </a:p>
          <a:p>
            <a:r>
              <a:rPr lang="en-US" sz="2400" dirty="0"/>
              <a:t>The intrinsic </a:t>
            </a:r>
            <a:r>
              <a:rPr lang="en-US" sz="2400" i="1" dirty="0"/>
              <a:t>k</a:t>
            </a:r>
            <a:r>
              <a:rPr lang="en-US" sz="2400" dirty="0"/>
              <a:t> of polymer-based TIM is mainly determined by </a:t>
            </a:r>
          </a:p>
          <a:p>
            <a:r>
              <a:rPr lang="en-US" sz="2400" dirty="0"/>
              <a:t>the thermal conductivity of the polymer matrix and filler, </a:t>
            </a:r>
          </a:p>
          <a:p>
            <a:r>
              <a:rPr lang="en-US" sz="2400" dirty="0"/>
              <a:t>the loading of the filler, </a:t>
            </a:r>
          </a:p>
          <a:p>
            <a:r>
              <a:rPr lang="en-US" sz="2400" dirty="0"/>
              <a:t>the distribution of the filler, and </a:t>
            </a:r>
          </a:p>
          <a:p>
            <a:r>
              <a:rPr lang="en-US" sz="2400" dirty="0"/>
              <a:t>the ITR between the filler and the matrix.</a:t>
            </a:r>
          </a:p>
          <a:p>
            <a:r>
              <a:rPr lang="en-US" sz="2400" dirty="0"/>
              <a:t>To improve the </a:t>
            </a:r>
            <a:r>
              <a:rPr lang="en-US" sz="2400" i="1" dirty="0"/>
              <a:t>k</a:t>
            </a:r>
            <a:r>
              <a:rPr lang="en-US" sz="2400" dirty="0"/>
              <a:t> of TIMs, the key is to minimize the inefficient heat transfer paths within the polymer matrix and reduce the filler-matrix interface.</a:t>
            </a:r>
          </a:p>
          <a:p>
            <a:r>
              <a:rPr lang="en-US" sz="2400" dirty="0"/>
              <a:t>Demands New manufacturing methods to  filler Orientation at microscopic level. </a:t>
            </a:r>
          </a:p>
        </p:txBody>
      </p:sp>
    </p:spTree>
    <p:extLst>
      <p:ext uri="{BB962C8B-B14F-4D97-AF65-F5344CB8AC3E}">
        <p14:creationId xmlns:p14="http://schemas.microsoft.com/office/powerpoint/2010/main" val="40878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dissolve">
                                      <p:cBhvr>
                                        <p:cTn id="32" dur="500"/>
                                        <p:tgtEl>
                                          <p:spTgt spid="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
                                            <p:txEl>
                                              <p:pRg st="6" end="6"/>
                                            </p:txEl>
                                          </p:spTgt>
                                        </p:tgtEl>
                                        <p:attrNameLst>
                                          <p:attrName>style.visibility</p:attrName>
                                        </p:attrNameLst>
                                      </p:cBhvr>
                                      <p:to>
                                        <p:strVal val="visible"/>
                                      </p:to>
                                    </p:set>
                                    <p:animEffect transition="in" filter="dissolve">
                                      <p:cBhvr>
                                        <p:cTn id="37" dur="500"/>
                                        <p:tgtEl>
                                          <p:spTgt spid="2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0">
                                            <p:txEl>
                                              <p:pRg st="7" end="7"/>
                                            </p:txEl>
                                          </p:spTgt>
                                        </p:tgtEl>
                                        <p:attrNameLst>
                                          <p:attrName>style.visibility</p:attrName>
                                        </p:attrNameLst>
                                      </p:cBhvr>
                                      <p:to>
                                        <p:strVal val="visible"/>
                                      </p:to>
                                    </p:set>
                                    <p:animEffect transition="in" filter="dissolve">
                                      <p:cBhvr>
                                        <p:cTn id="42" dur="500"/>
                                        <p:tgtEl>
                                          <p:spTgt spid="2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58632-C4FB-8E05-0F96-A43A58C907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C0327B-0723-F66E-A922-A4529EAF6959}"/>
              </a:ext>
            </a:extLst>
          </p:cNvPr>
          <p:cNvSpPr>
            <a:spLocks noGrp="1"/>
          </p:cNvSpPr>
          <p:nvPr>
            <p:ph type="title"/>
          </p:nvPr>
        </p:nvSpPr>
        <p:spPr>
          <a:xfrm>
            <a:off x="685800" y="346837"/>
            <a:ext cx="5883275" cy="872363"/>
          </a:xfrm>
        </p:spPr>
        <p:txBody>
          <a:bodyPr/>
          <a:lstStyle/>
          <a:p>
            <a:r>
              <a:rPr lang="en-IN" sz="2800" dirty="0"/>
              <a:t>Compliant Composites as TIMs </a:t>
            </a:r>
          </a:p>
        </p:txBody>
      </p:sp>
      <p:grpSp>
        <p:nvGrpSpPr>
          <p:cNvPr id="3" name="Group 38">
            <a:extLst>
              <a:ext uri="{FF2B5EF4-FFF2-40B4-BE49-F238E27FC236}">
                <a16:creationId xmlns:a16="http://schemas.microsoft.com/office/drawing/2014/main" id="{582480C1-AC9C-5E8F-EA82-07ABC078E9B8}"/>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E0D96C36-1939-0633-AC55-5C8E92D82951}"/>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A964573D-25D5-87D5-153B-4C81EE892380}"/>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12258B37-ECFC-0E08-158B-316AE6775D52}"/>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FCA907EC-7602-6246-C5DA-1FFFE6DD237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3CAD5C4B-9FA4-4C53-F6EE-CCF98363E78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091BE02C-7EBB-17F0-CE79-A10646A2B7BE}"/>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2B7F0AD1-D238-174C-5FA9-B6906F1916E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098F40BA-3419-6525-0DBD-B946ACD5262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5C8708FC-8D21-D49C-A968-81EB207A9BDA}"/>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7152A2F3-3D98-E52D-D151-5414BE2C789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04D58523-7726-F072-CC57-504B8DE3229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26AC9A3F-8EE0-9A64-73EA-52BC75D0E7D8}"/>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DEBC97E7-2157-AF6D-E255-07C9205CB5C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8811E61B-373E-1DE7-B00D-C7A6CB17FB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39C40999-D81B-2EC0-EBA3-226917BACBAA}"/>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D4EABA56-6E52-F83D-6800-FEFCDC6407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28DAED21-0795-3A32-DD2A-EE304996D71D}"/>
              </a:ext>
            </a:extLst>
          </p:cNvPr>
          <p:cNvSpPr>
            <a:spLocks noGrp="1"/>
          </p:cNvSpPr>
          <p:nvPr>
            <p:ph idx="1"/>
          </p:nvPr>
        </p:nvSpPr>
        <p:spPr>
          <a:xfrm>
            <a:off x="381000" y="1393072"/>
            <a:ext cx="8610600" cy="5194292"/>
          </a:xfrm>
        </p:spPr>
        <p:txBody>
          <a:bodyPr/>
          <a:lstStyle/>
          <a:p>
            <a:r>
              <a:rPr lang="en-US" sz="2400" dirty="0"/>
              <a:t>Compliant composites with high thermal conductivity can be soft with decent thermal conductivity. </a:t>
            </a:r>
          </a:p>
          <a:p>
            <a:r>
              <a:rPr lang="en-US" sz="2400" dirty="0"/>
              <a:t>They are best to fill the gaps, as TIMs.</a:t>
            </a:r>
          </a:p>
          <a:p>
            <a:r>
              <a:rPr lang="en-US" sz="2400" dirty="0"/>
              <a:t>The TIM between the chip and the heat spreader is referred to as TIM1, while the TIM between the heat spreader and the heat sink is referred to as TIM 2. </a:t>
            </a:r>
          </a:p>
          <a:p>
            <a:r>
              <a:rPr lang="en-US" sz="2400" dirty="0"/>
              <a:t>TIM 1 is in direct contact with the chip and hence it requires not only a high </a:t>
            </a:r>
            <a:r>
              <a:rPr lang="en-US" sz="2400" i="1" dirty="0"/>
              <a:t>k</a:t>
            </a:r>
            <a:r>
              <a:rPr lang="en-US" sz="2400" dirty="0"/>
              <a:t> but also excellent electrical insulation properties.</a:t>
            </a:r>
          </a:p>
          <a:p>
            <a:r>
              <a:rPr lang="en-US" sz="2400" dirty="0"/>
              <a:t>Advancements in compliant composite TIM are fundamentally contingent upon optimizing </a:t>
            </a:r>
            <a:r>
              <a:rPr lang="en-US" sz="2400" i="1" dirty="0"/>
              <a:t>R</a:t>
            </a:r>
            <a:r>
              <a:rPr lang="en-US" sz="2400" i="1" baseline="-25000" dirty="0"/>
              <a:t>TIM </a:t>
            </a:r>
            <a:r>
              <a:rPr lang="en-US" sz="2400" dirty="0"/>
              <a:t>and </a:t>
            </a:r>
            <a:r>
              <a:rPr lang="en-US" sz="2400" i="1" dirty="0" err="1"/>
              <a:t>R</a:t>
            </a:r>
            <a:r>
              <a:rPr lang="en-US" sz="2400" i="1" baseline="-25000" dirty="0" err="1"/>
              <a:t>c</a:t>
            </a:r>
            <a:r>
              <a:rPr lang="en-US" sz="2400" i="1" baseline="-25000" dirty="0"/>
              <a:t>.</a:t>
            </a:r>
          </a:p>
          <a:p>
            <a:r>
              <a:rPr lang="en-US" sz="2400" dirty="0"/>
              <a:t>Manufacturing processes for  production of Compliant composites with high thermal conductivity to fill the gaps is the challenge for next two decades. </a:t>
            </a:r>
          </a:p>
        </p:txBody>
      </p:sp>
    </p:spTree>
    <p:extLst>
      <p:ext uri="{BB962C8B-B14F-4D97-AF65-F5344CB8AC3E}">
        <p14:creationId xmlns:p14="http://schemas.microsoft.com/office/powerpoint/2010/main" val="1709126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dissolve">
                                      <p:cBhvr>
                                        <p:cTn id="32" dur="500"/>
                                        <p:tgtEl>
                                          <p:spTgt spid="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78646-221B-89FD-5A92-D7FBFA439F03}"/>
            </a:ext>
          </a:extLst>
        </p:cNvPr>
        <p:cNvGrpSpPr/>
        <p:nvPr/>
      </p:nvGrpSpPr>
      <p:grpSpPr>
        <a:xfrm>
          <a:off x="0" y="0"/>
          <a:ext cx="0" cy="0"/>
          <a:chOff x="0" y="0"/>
          <a:chExt cx="0" cy="0"/>
        </a:xfrm>
      </p:grpSpPr>
      <p:pic>
        <p:nvPicPr>
          <p:cNvPr id="22" name="Content Placeholder 21">
            <a:extLst>
              <a:ext uri="{FF2B5EF4-FFF2-40B4-BE49-F238E27FC236}">
                <a16:creationId xmlns:a16="http://schemas.microsoft.com/office/drawing/2014/main" id="{E19F81CB-08A4-5C1D-6630-6FEF61402332}"/>
              </a:ext>
            </a:extLst>
          </p:cNvPr>
          <p:cNvPicPr>
            <a:picLocks noGrp="1" noChangeAspect="1"/>
          </p:cNvPicPr>
          <p:nvPr>
            <p:ph idx="1"/>
          </p:nvPr>
        </p:nvPicPr>
        <p:blipFill>
          <a:blip r:embed="rId2"/>
          <a:stretch>
            <a:fillRect/>
          </a:stretch>
        </p:blipFill>
        <p:spPr bwMode="auto">
          <a:xfrm>
            <a:off x="112323" y="1431348"/>
            <a:ext cx="4670846" cy="1957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a:extLst>
              <a:ext uri="{FF2B5EF4-FFF2-40B4-BE49-F238E27FC236}">
                <a16:creationId xmlns:a16="http://schemas.microsoft.com/office/drawing/2014/main" id="{EFD24856-6B27-9A82-C94F-2F51A289B5B5}"/>
              </a:ext>
            </a:extLst>
          </p:cNvPr>
          <p:cNvPicPr>
            <a:picLocks noChangeAspect="1"/>
          </p:cNvPicPr>
          <p:nvPr/>
        </p:nvPicPr>
        <p:blipFill>
          <a:blip r:embed="rId3"/>
          <a:stretch>
            <a:fillRect/>
          </a:stretch>
        </p:blipFill>
        <p:spPr>
          <a:xfrm>
            <a:off x="0" y="3572581"/>
            <a:ext cx="5533717" cy="3148894"/>
          </a:xfrm>
          <a:prstGeom prst="rect">
            <a:avLst/>
          </a:prstGeom>
        </p:spPr>
      </p:pic>
      <p:sp>
        <p:nvSpPr>
          <p:cNvPr id="2" name="Title 1">
            <a:extLst>
              <a:ext uri="{FF2B5EF4-FFF2-40B4-BE49-F238E27FC236}">
                <a16:creationId xmlns:a16="http://schemas.microsoft.com/office/drawing/2014/main" id="{F7FB134E-1DFF-E224-F183-6432B661E40E}"/>
              </a:ext>
            </a:extLst>
          </p:cNvPr>
          <p:cNvSpPr>
            <a:spLocks noGrp="1"/>
          </p:cNvSpPr>
          <p:nvPr>
            <p:ph type="title"/>
          </p:nvPr>
        </p:nvSpPr>
        <p:spPr>
          <a:xfrm>
            <a:off x="727022" y="238049"/>
            <a:ext cx="5883275" cy="1143000"/>
          </a:xfrm>
        </p:spPr>
        <p:txBody>
          <a:bodyPr/>
          <a:lstStyle/>
          <a:p>
            <a:r>
              <a:rPr lang="en-US" sz="2800" dirty="0"/>
              <a:t>Schematic Representation of Phonon Transport</a:t>
            </a:r>
            <a:endParaRPr lang="en-IN" sz="2800" dirty="0"/>
          </a:p>
        </p:txBody>
      </p:sp>
      <p:grpSp>
        <p:nvGrpSpPr>
          <p:cNvPr id="3" name="Group 38">
            <a:extLst>
              <a:ext uri="{FF2B5EF4-FFF2-40B4-BE49-F238E27FC236}">
                <a16:creationId xmlns:a16="http://schemas.microsoft.com/office/drawing/2014/main" id="{CE9AA80A-2B95-138D-FF76-FBFC8FBCCE4A}"/>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DCE7C774-AD3F-E2F8-D92F-9229F1559B6D}"/>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5DBB04F3-211F-D177-77D3-29EFE200EFB1}"/>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7B0005BB-8D1B-23F0-4AE5-DC1173418A1C}"/>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E061D103-8F49-4F87-B052-522A8546BB6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2F202849-E72C-0C36-062A-06B96FFE4F0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FC1343A8-D0AD-2C7A-F5AF-49C2DF6907F0}"/>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546971EA-610C-E1A9-4D0D-9B1238DDDB4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4EF3E9F1-1ED1-F1EF-8FC9-F54DD601BF1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7C1FFB14-BB70-048B-3B14-E31E2F2B75C8}"/>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E8B9C2B4-741D-2F5C-3EB7-99E9CC5D525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3A82091A-42E6-AFE9-47E5-1D20F3D307C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ABD655CA-6296-ABEA-17D2-8B26D77173E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C80092FC-3F38-4718-281D-9761E876049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F3D7CBBF-7BC6-8E54-2AAB-00CF6BF48C8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491241AF-0427-345E-26F7-A6CA21DD4A48}"/>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2567B676-6C8D-938C-989A-F15022314D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TextBox 25">
            <a:extLst>
              <a:ext uri="{FF2B5EF4-FFF2-40B4-BE49-F238E27FC236}">
                <a16:creationId xmlns:a16="http://schemas.microsoft.com/office/drawing/2014/main" id="{40DCA22F-047B-C472-5B8B-F15D63E648B3}"/>
              </a:ext>
            </a:extLst>
          </p:cNvPr>
          <p:cNvSpPr txBox="1"/>
          <p:nvPr/>
        </p:nvSpPr>
        <p:spPr>
          <a:xfrm>
            <a:off x="4581750" y="1703427"/>
            <a:ext cx="4572000" cy="1938992"/>
          </a:xfrm>
          <a:prstGeom prst="rect">
            <a:avLst/>
          </a:prstGeom>
          <a:noFill/>
        </p:spPr>
        <p:txBody>
          <a:bodyPr wrap="square">
            <a:spAutoFit/>
          </a:bodyPr>
          <a:lstStyle/>
          <a:p>
            <a:r>
              <a:rPr lang="en-US" dirty="0"/>
              <a:t>The in-plane thermal conductivity of superlattices is calculated by using the well-established Fourier’s law of heat conduction, which is given by</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ED0F137-79D5-C2E4-AEEE-17399D7E7895}"/>
                  </a:ext>
                </a:extLst>
              </p:cNvPr>
              <p:cNvSpPr txBox="1"/>
              <p:nvPr/>
            </p:nvSpPr>
            <p:spPr>
              <a:xfrm>
                <a:off x="6092827" y="3353729"/>
                <a:ext cx="1604991" cy="417678"/>
              </a:xfrm>
              <a:prstGeom prst="rect">
                <a:avLst/>
              </a:prstGeom>
              <a:noFill/>
            </p:spPr>
            <p:txBody>
              <a:bodyPr wrap="none" lIns="0" tIns="0" rIns="0" bIns="0" rtlCol="0">
                <a:spAutoFit/>
              </a:bodyPr>
              <a:lstStyle/>
              <a:p>
                <a:pPr/>
                <a14:m>
                  <m:oMathPara xmlns:m="http://schemas.openxmlformats.org/officeDocument/2006/math">
                    <m:oMath>
                      <m:acc>
                        <m:accPr>
                          <m:chr m:val="⃗"/>
                          <m:ctrlPr>
                            <a:rPr lang="en-US" b="0" i="1" smtClean="0">
                              <a:latin typeface="Cambria Math" panose="02040503050406030204" pitchFamily="18" charset="0"/>
                            </a:rPr>
                          </m:ctrlPr>
                        </m:acc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m:t>
                              </m:r>
                            </m:sup>
                          </m:sSup>
                        </m:e>
                      </m:acc>
                      <m:r>
                        <a:rPr lang="en-US" b="0" i="1" smtClean="0">
                          <a:latin typeface="Cambria Math" panose="02040503050406030204" pitchFamily="18" charset="0"/>
                        </a:rPr>
                        <m:t>=−</m:t>
                      </m:r>
                      <m:r>
                        <a:rPr lang="en-US" b="0" i="1" smtClean="0">
                          <a:latin typeface="Cambria Math" panose="02040503050406030204" pitchFamily="18" charset="0"/>
                        </a:rPr>
                        <m:t>𝑘</m:t>
                      </m:r>
                      <m:r>
                        <m:rPr>
                          <m:sty m:val="p"/>
                        </m:rP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𝑇</m:t>
                      </m:r>
                    </m:oMath>
                  </m:oMathPara>
                </a14:m>
                <a:endParaRPr lang="en-US" dirty="0"/>
              </a:p>
            </p:txBody>
          </p:sp>
        </mc:Choice>
        <mc:Fallback xmlns="">
          <p:sp>
            <p:nvSpPr>
              <p:cNvPr id="27" name="TextBox 26">
                <a:extLst>
                  <a:ext uri="{FF2B5EF4-FFF2-40B4-BE49-F238E27FC236}">
                    <a16:creationId xmlns:a16="http://schemas.microsoft.com/office/drawing/2014/main" id="{0ED0F137-79D5-C2E4-AEEE-17399D7E7895}"/>
                  </a:ext>
                </a:extLst>
              </p:cNvPr>
              <p:cNvSpPr txBox="1">
                <a:spLocks noRot="1" noChangeAspect="1" noMove="1" noResize="1" noEditPoints="1" noAdjustHandles="1" noChangeArrowheads="1" noChangeShapeType="1" noTextEdit="1"/>
              </p:cNvSpPr>
              <p:nvPr/>
            </p:nvSpPr>
            <p:spPr>
              <a:xfrm>
                <a:off x="6092827" y="3353729"/>
                <a:ext cx="1604991" cy="417678"/>
              </a:xfrm>
              <a:prstGeom prst="rect">
                <a:avLst/>
              </a:prstGeom>
              <a:blipFill>
                <a:blip r:embed="rId5"/>
                <a:stretch>
                  <a:fillRect/>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45F9CA50-2FD6-99C9-CE65-85AB20CDC79F}"/>
              </a:ext>
            </a:extLst>
          </p:cNvPr>
          <p:cNvSpPr txBox="1"/>
          <p:nvPr/>
        </p:nvSpPr>
        <p:spPr>
          <a:xfrm>
            <a:off x="5250455" y="3903920"/>
            <a:ext cx="3597276" cy="830997"/>
          </a:xfrm>
          <a:prstGeom prst="rect">
            <a:avLst/>
          </a:prstGeom>
          <a:noFill/>
        </p:spPr>
        <p:txBody>
          <a:bodyPr wrap="square" rtlCol="0">
            <a:spAutoFit/>
          </a:bodyPr>
          <a:lstStyle/>
          <a:p>
            <a:pPr algn="ctr"/>
            <a:r>
              <a:rPr lang="en-US" dirty="0"/>
              <a:t>Kinematics of Phonons &amp; thermal conductivity</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F7D0A308-34FE-59E2-1547-595407B68727}"/>
                  </a:ext>
                </a:extLst>
              </p:cNvPr>
              <p:cNvSpPr txBox="1"/>
              <p:nvPr/>
            </p:nvSpPr>
            <p:spPr>
              <a:xfrm>
                <a:off x="5953557" y="4882613"/>
                <a:ext cx="1828386" cy="519438"/>
              </a:xfrm>
              <a:prstGeom prst="rect">
                <a:avLst/>
              </a:prstGeom>
              <a:noFill/>
            </p:spPr>
            <p:txBody>
              <a:bodyPr wrap="none" lIns="0" tIns="0" rIns="0" bIns="0" rtlCol="0">
                <a:spAutoFit/>
              </a:bodyPr>
              <a:lstStyle/>
              <a:p>
                <a:pPr/>
                <a14:m>
                  <m:oMathPara xmlns:m="http://schemas.openxmlformats.org/officeDocument/2006/math">
                    <m:oMath>
                      <m:acc>
                        <m:accPr>
                          <m:chr m:val="⃗"/>
                          <m:ctrlPr>
                            <a:rPr lang="en-US" b="0" i="1" smtClean="0">
                              <a:latin typeface="Cambria Math" panose="02040503050406030204" pitchFamily="18" charset="0"/>
                            </a:rPr>
                          </m:ctrlPr>
                        </m:acc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m:t>
                              </m:r>
                            </m:sup>
                          </m:sSup>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𝑘</m:t>
                              </m:r>
                            </m:e>
                          </m:acc>
                        </m:e>
                      </m:acc>
                      <m:r>
                        <a:rPr lang="en-US"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𝑇</m:t>
                      </m:r>
                    </m:oMath>
                  </m:oMathPara>
                </a14:m>
                <a:endParaRPr lang="en-US" dirty="0"/>
              </a:p>
            </p:txBody>
          </p:sp>
        </mc:Choice>
        <mc:Fallback xmlns="">
          <p:sp>
            <p:nvSpPr>
              <p:cNvPr id="21" name="TextBox 20">
                <a:extLst>
                  <a:ext uri="{FF2B5EF4-FFF2-40B4-BE49-F238E27FC236}">
                    <a16:creationId xmlns:a16="http://schemas.microsoft.com/office/drawing/2014/main" id="{F7D0A308-34FE-59E2-1547-595407B68727}"/>
                  </a:ext>
                </a:extLst>
              </p:cNvPr>
              <p:cNvSpPr txBox="1">
                <a:spLocks noRot="1" noChangeAspect="1" noMove="1" noResize="1" noEditPoints="1" noAdjustHandles="1" noChangeArrowheads="1" noChangeShapeType="1" noTextEdit="1"/>
              </p:cNvSpPr>
              <p:nvPr/>
            </p:nvSpPr>
            <p:spPr>
              <a:xfrm>
                <a:off x="5953557" y="4882613"/>
                <a:ext cx="1828386" cy="51943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B600501-6F8A-C4E4-D8E3-9D5D69FFC554}"/>
                  </a:ext>
                </a:extLst>
              </p:cNvPr>
              <p:cNvSpPr txBox="1"/>
              <p:nvPr/>
            </p:nvSpPr>
            <p:spPr>
              <a:xfrm>
                <a:off x="5772444" y="5501360"/>
                <a:ext cx="2915542" cy="1204240"/>
              </a:xfrm>
              <a:prstGeom prst="rect">
                <a:avLst/>
              </a:prstGeom>
              <a:noFill/>
            </p:spPr>
            <p:txBody>
              <a:bodyPr wrap="none" lIns="0" tIns="0" rIns="0" bIns="0" rtlCol="0">
                <a:spAutoFit/>
              </a:bodyPr>
              <a:lstStyle/>
              <a:p>
                <a:pPr/>
                <a14:m>
                  <m:oMathPara xmlns:m="http://schemas.openxmlformats.org/officeDocument/2006/math">
                    <m:oMath>
                      <m:acc>
                        <m:accPr>
                          <m:chr m:val="⃗"/>
                          <m:ctrlPr>
                            <a:rPr lang="en-US" b="0" i="1" smtClean="0">
                              <a:latin typeface="Cambria Math" panose="02040503050406030204" pitchFamily="18" charset="0"/>
                            </a:rPr>
                          </m:ctrlPr>
                        </m:acc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𝑘</m:t>
                              </m:r>
                            </m:e>
                          </m:acc>
                        </m:e>
                      </m:acc>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𝑥𝑥</m:t>
                                    </m:r>
                                  </m:sub>
                                </m:sSub>
                              </m:e>
                              <m:e>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𝑥</m:t>
                                    </m:r>
                                    <m:r>
                                      <a:rPr lang="en-US" b="0" i="1" smtClean="0">
                                        <a:latin typeface="Cambria Math" panose="02040503050406030204" pitchFamily="18" charset="0"/>
                                      </a:rPr>
                                      <m:t>𝑦</m:t>
                                    </m:r>
                                  </m:sub>
                                </m:sSub>
                              </m:e>
                              <m:e>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𝑥</m:t>
                                    </m:r>
                                    <m:r>
                                      <a:rPr lang="en-US" b="0" i="1" smtClean="0">
                                        <a:latin typeface="Cambria Math" panose="02040503050406030204" pitchFamily="18" charset="0"/>
                                      </a:rPr>
                                      <m:t>𝑧</m:t>
                                    </m:r>
                                  </m:sub>
                                </m:sSub>
                              </m:e>
                            </m:mr>
                            <m:mr>
                              <m:e>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𝑦</m:t>
                                    </m:r>
                                    <m:r>
                                      <a:rPr lang="en-US" b="0" i="1" smtClean="0">
                                        <a:latin typeface="Cambria Math" panose="02040503050406030204" pitchFamily="18" charset="0"/>
                                      </a:rPr>
                                      <m:t>𝑥</m:t>
                                    </m:r>
                                  </m:sub>
                                </m:sSub>
                              </m:e>
                              <m:e>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b="0" i="1" smtClean="0">
                                        <a:latin typeface="Cambria Math" panose="02040503050406030204" pitchFamily="18" charset="0"/>
                                      </a:rPr>
                                      <m:t>𝑦𝑦</m:t>
                                    </m:r>
                                  </m:sub>
                                </m:sSub>
                              </m:e>
                              <m:e>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𝑦</m:t>
                                    </m:r>
                                    <m:r>
                                      <a:rPr lang="en-US" b="0" i="1" smtClean="0">
                                        <a:latin typeface="Cambria Math" panose="02040503050406030204" pitchFamily="18" charset="0"/>
                                      </a:rPr>
                                      <m:t>𝑧</m:t>
                                    </m:r>
                                  </m:sub>
                                </m:sSub>
                              </m:e>
                            </m:mr>
                            <m:mr>
                              <m:e>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b="0" i="1" smtClean="0">
                                        <a:latin typeface="Cambria Math" panose="02040503050406030204" pitchFamily="18" charset="0"/>
                                      </a:rPr>
                                      <m:t>𝑧𝑥</m:t>
                                    </m:r>
                                  </m:sub>
                                </m:sSub>
                              </m:e>
                              <m:e>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b="0" i="1" smtClean="0">
                                        <a:latin typeface="Cambria Math" panose="02040503050406030204" pitchFamily="18" charset="0"/>
                                      </a:rPr>
                                      <m:t>𝑧</m:t>
                                    </m:r>
                                    <m:r>
                                      <a:rPr lang="en-US" i="1">
                                        <a:latin typeface="Cambria Math" panose="02040503050406030204" pitchFamily="18" charset="0"/>
                                      </a:rPr>
                                      <m:t>𝑦</m:t>
                                    </m:r>
                                  </m:sub>
                                </m:sSub>
                              </m:e>
                              <m:e>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b="0" i="1" smtClean="0">
                                        <a:latin typeface="Cambria Math" panose="02040503050406030204" pitchFamily="18" charset="0"/>
                                      </a:rPr>
                                      <m:t>𝑧𝑧</m:t>
                                    </m:r>
                                  </m:sub>
                                </m:sSub>
                              </m:e>
                            </m:mr>
                          </m:m>
                        </m:e>
                      </m:d>
                    </m:oMath>
                  </m:oMathPara>
                </a14:m>
                <a:endParaRPr lang="en-US" dirty="0"/>
              </a:p>
            </p:txBody>
          </p:sp>
        </mc:Choice>
        <mc:Fallback xmlns="">
          <p:sp>
            <p:nvSpPr>
              <p:cNvPr id="25" name="TextBox 24">
                <a:extLst>
                  <a:ext uri="{FF2B5EF4-FFF2-40B4-BE49-F238E27FC236}">
                    <a16:creationId xmlns:a16="http://schemas.microsoft.com/office/drawing/2014/main" id="{5B600501-6F8A-C4E4-D8E3-9D5D69FFC554}"/>
                  </a:ext>
                </a:extLst>
              </p:cNvPr>
              <p:cNvSpPr txBox="1">
                <a:spLocks noRot="1" noChangeAspect="1" noMove="1" noResize="1" noEditPoints="1" noAdjustHandles="1" noChangeArrowheads="1" noChangeShapeType="1" noTextEdit="1"/>
              </p:cNvSpPr>
              <p:nvPr/>
            </p:nvSpPr>
            <p:spPr>
              <a:xfrm>
                <a:off x="5772444" y="5501360"/>
                <a:ext cx="2915542" cy="1204240"/>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1077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1250" fill="hold"/>
                                        <p:tgtEl>
                                          <p:spTgt spid="24"/>
                                        </p:tgtEl>
                                        <p:attrNameLst>
                                          <p:attrName>ppt_w</p:attrName>
                                        </p:attrNameLst>
                                      </p:cBhvr>
                                      <p:tavLst>
                                        <p:tav tm="0">
                                          <p:val>
                                            <p:fltVal val="0"/>
                                          </p:val>
                                        </p:tav>
                                        <p:tav tm="100000">
                                          <p:val>
                                            <p:strVal val="#ppt_w"/>
                                          </p:val>
                                        </p:tav>
                                      </p:tavLst>
                                    </p:anim>
                                    <p:anim calcmode="lin" valueType="num">
                                      <p:cBhvr>
                                        <p:cTn id="32" dur="1250" fill="hold"/>
                                        <p:tgtEl>
                                          <p:spTgt spid="24"/>
                                        </p:tgtEl>
                                        <p:attrNameLst>
                                          <p:attrName>ppt_h</p:attrName>
                                        </p:attrNameLst>
                                      </p:cBhvr>
                                      <p:tavLst>
                                        <p:tav tm="0">
                                          <p:val>
                                            <p:fltVal val="0"/>
                                          </p:val>
                                        </p:tav>
                                        <p:tav tm="100000">
                                          <p:val>
                                            <p:strVal val="#ppt_h"/>
                                          </p:val>
                                        </p:tav>
                                      </p:tavLst>
                                    </p:anim>
                                    <p:animEffect transition="in" filter="fade">
                                      <p:cBhvr>
                                        <p:cTn id="33" dur="125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ppt_x"/>
                                          </p:val>
                                        </p:tav>
                                        <p:tav tm="100000">
                                          <p:val>
                                            <p:strVal val="#ppt_x"/>
                                          </p:val>
                                        </p:tav>
                                      </p:tavLst>
                                    </p:anim>
                                    <p:anim calcmode="lin" valueType="num">
                                      <p:cBhvr additive="base">
                                        <p:cTn id="3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ppt_x"/>
                                          </p:val>
                                        </p:tav>
                                        <p:tav tm="100000">
                                          <p:val>
                                            <p:strVal val="#ppt_x"/>
                                          </p:val>
                                        </p:tav>
                                      </p:tavLst>
                                    </p:anim>
                                    <p:anim calcmode="lin" valueType="num">
                                      <p:cBhvr additive="base">
                                        <p:cTn id="4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0" grpId="0"/>
      <p:bldP spid="21"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B0577-2A86-3C26-F57B-254C60032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27BA88-FFE5-0A2F-8B57-A39490A7AAB5}"/>
              </a:ext>
            </a:extLst>
          </p:cNvPr>
          <p:cNvSpPr>
            <a:spLocks noGrp="1"/>
          </p:cNvSpPr>
          <p:nvPr>
            <p:ph type="title"/>
          </p:nvPr>
        </p:nvSpPr>
        <p:spPr>
          <a:xfrm>
            <a:off x="685800" y="76200"/>
            <a:ext cx="5883275" cy="1143000"/>
          </a:xfrm>
        </p:spPr>
        <p:txBody>
          <a:bodyPr/>
          <a:lstStyle/>
          <a:p>
            <a:r>
              <a:rPr lang="en-IN" sz="2800" dirty="0"/>
              <a:t>Phonons &amp; Thermal Conductivity</a:t>
            </a:r>
          </a:p>
        </p:txBody>
      </p:sp>
      <p:grpSp>
        <p:nvGrpSpPr>
          <p:cNvPr id="3" name="Group 38">
            <a:extLst>
              <a:ext uri="{FF2B5EF4-FFF2-40B4-BE49-F238E27FC236}">
                <a16:creationId xmlns:a16="http://schemas.microsoft.com/office/drawing/2014/main" id="{D5632FB6-DDC0-00BC-C37E-2A7F055DC50E}"/>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5EBCB9E2-0211-2494-5B48-CABBAECAA2B1}"/>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A6304724-AD57-2F78-7020-49820634C650}"/>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72564383-1EC2-59D5-11C5-D76234B23062}"/>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A6CA9868-8AD7-30D9-07C1-37CB813617A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C18D916F-5755-B502-5B4C-A9A077DF19A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B0C79EC5-3B43-1998-750E-798294F7F2DF}"/>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32B5501D-BBDF-8160-85C9-AC90BDC5063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FEC4A3D4-4401-69CA-45F9-E622AB22085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00ACB8DE-A979-98E8-5C47-7983DBCCEFD9}"/>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F1C26F41-69AD-AFFF-C19F-998BB5E2B1E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1FA7C85F-AA00-4336-5BCE-DB3FEF9DE9D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6F2B884F-A0CC-99F6-02C6-B3A5A816D7C1}"/>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3EDABE69-ECF1-BA2E-C941-FD671B8B593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035A652E-2535-8E74-3B31-7C0758A96CE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F2F1A720-C43B-0C22-60D4-4345C809214B}"/>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CFCBF539-B596-EBAF-5034-C5DFAFB80F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0" name="Content Placeholder 19">
                <a:extLst>
                  <a:ext uri="{FF2B5EF4-FFF2-40B4-BE49-F238E27FC236}">
                    <a16:creationId xmlns:a16="http://schemas.microsoft.com/office/drawing/2014/main" id="{C055FA3A-88FB-1FFF-C377-2D6CED00547A}"/>
                  </a:ext>
                </a:extLst>
              </p:cNvPr>
              <p:cNvSpPr>
                <a:spLocks noGrp="1"/>
              </p:cNvSpPr>
              <p:nvPr>
                <p:ph idx="1"/>
              </p:nvPr>
            </p:nvSpPr>
            <p:spPr>
              <a:xfrm>
                <a:off x="488443" y="2038105"/>
                <a:ext cx="8503157" cy="4114800"/>
              </a:xfrm>
            </p:spPr>
            <p:txBody>
              <a:bodyPr/>
              <a:lstStyle/>
              <a:p>
                <a:r>
                  <a:rPr lang="en-US" sz="2400" dirty="0"/>
                  <a:t>where </a:t>
                </a:r>
                <a14:m>
                  <m:oMath xmlns:m="http://schemas.openxmlformats.org/officeDocument/2006/math">
                    <m:acc>
                      <m:accPr>
                        <m:chr m:val="⃗"/>
                        <m:ctrlPr>
                          <a:rPr lang="en-US" sz="2400" i="1">
                            <a:latin typeface="Cambria Math" panose="02040503050406030204" pitchFamily="18" charset="0"/>
                          </a:rPr>
                        </m:ctrlPr>
                      </m:accPr>
                      <m:e>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e>
                    </m:acc>
                  </m:oMath>
                </a14:m>
                <a:r>
                  <a:rPr lang="en-US" sz="2400" dirty="0"/>
                  <a:t> is the heat flux, </a:t>
                </a:r>
                <a14:m>
                  <m:oMath xmlns:m="http://schemas.openxmlformats.org/officeDocument/2006/math">
                    <m:acc>
                      <m:accPr>
                        <m:chr m:val="⃗"/>
                        <m:ctrlPr>
                          <a:rPr lang="en-US" sz="2400" i="1">
                            <a:latin typeface="Cambria Math" panose="02040503050406030204" pitchFamily="18" charset="0"/>
                          </a:rPr>
                        </m:ctrlPr>
                      </m:accPr>
                      <m:e>
                        <m:acc>
                          <m:accPr>
                            <m:chr m:val="⃗"/>
                            <m:ctrlPr>
                              <a:rPr lang="en-US" sz="2400" i="1">
                                <a:latin typeface="Cambria Math" panose="02040503050406030204" pitchFamily="18" charset="0"/>
                              </a:rPr>
                            </m:ctrlPr>
                          </m:accPr>
                          <m:e>
                            <m:r>
                              <a:rPr lang="en-US" sz="2400" i="1">
                                <a:latin typeface="Cambria Math" panose="02040503050406030204" pitchFamily="18" charset="0"/>
                              </a:rPr>
                              <m:t>𝑘</m:t>
                            </m:r>
                          </m:e>
                        </m:acc>
                      </m:e>
                    </m:acc>
                    <m:r>
                      <a:rPr lang="en-US" sz="2400" i="1">
                        <a:latin typeface="Cambria Math" panose="02040503050406030204" pitchFamily="18" charset="0"/>
                      </a:rPr>
                      <m:t> </m:t>
                    </m:r>
                  </m:oMath>
                </a14:m>
                <a:r>
                  <a:rPr lang="en-US" sz="2400" dirty="0"/>
                  <a:t>is thermal conductivity tensor and </a:t>
                </a:r>
                <a:r>
                  <a:rPr lang="en-US" sz="2400" i="1" dirty="0"/>
                  <a:t>∇T</a:t>
                </a:r>
                <a:r>
                  <a:rPr lang="en-US" sz="2400" dirty="0"/>
                  <a:t> is the temperature gradient. </a:t>
                </a:r>
              </a:p>
              <a:p>
                <a:r>
                  <a:rPr lang="en-US" sz="2400" dirty="0"/>
                  <a:t>Kinetic theory establishes that the heat flux </a:t>
                </a:r>
                <a14:m>
                  <m:oMath xmlns:m="http://schemas.openxmlformats.org/officeDocument/2006/math">
                    <m:acc>
                      <m:accPr>
                        <m:chr m:val="⃗"/>
                        <m:ctrlPr>
                          <a:rPr lang="en-US" sz="2400" i="1">
                            <a:latin typeface="Cambria Math" panose="02040503050406030204" pitchFamily="18" charset="0"/>
                          </a:rPr>
                        </m:ctrlPr>
                      </m:accPr>
                      <m:e>
                        <m:sSup>
                          <m:sSupPr>
                            <m:ctrlPr>
                              <a:rPr lang="en-US" sz="2400" i="1">
                                <a:latin typeface="Cambria Math" panose="02040503050406030204" pitchFamily="18" charset="0"/>
                              </a:rPr>
                            </m:ctrlPr>
                          </m:sSupPr>
                          <m:e>
                            <m:r>
                              <a:rPr lang="en-US" sz="2400" i="1">
                                <a:latin typeface="Cambria Math" panose="02040503050406030204" pitchFamily="18" charset="0"/>
                              </a:rPr>
                              <m:t>𝑞</m:t>
                            </m:r>
                          </m:e>
                          <m:sup>
                            <m:r>
                              <a:rPr lang="en-US" sz="2400" i="1">
                                <a:latin typeface="Cambria Math" panose="02040503050406030204" pitchFamily="18" charset="0"/>
                              </a:rPr>
                              <m:t>′′</m:t>
                            </m:r>
                          </m:sup>
                        </m:sSup>
                      </m:e>
                    </m:acc>
                  </m:oMath>
                </a14:m>
                <a:r>
                  <a:rPr lang="en-US" sz="2400" dirty="0"/>
                  <a:t> is given by the product of </a:t>
                </a:r>
              </a:p>
              <a:p>
                <a:r>
                  <a:rPr lang="en-US" sz="2400" dirty="0"/>
                  <a:t>the energy </a:t>
                </a:r>
                <a:r>
                  <a:rPr lang="en-US" sz="2400" i="1" dirty="0" err="1"/>
                  <a:t>hω</a:t>
                </a:r>
                <a:r>
                  <a:rPr lang="en-US" sz="2400" dirty="0"/>
                  <a:t> carried by phonons.</a:t>
                </a:r>
              </a:p>
              <a:p>
                <a:r>
                  <a:rPr lang="en-US" sz="2400" dirty="0"/>
                  <a:t>Phonon distribution functions </a:t>
                </a:r>
                <a:r>
                  <a:rPr lang="en-US" sz="2400" i="1" dirty="0"/>
                  <a:t>f</a:t>
                </a:r>
                <a:r>
                  <a:rPr lang="en-US" sz="2400" dirty="0"/>
                  <a:t> </a:t>
                </a:r>
              </a:p>
              <a:p>
                <a:r>
                  <a:rPr lang="en-US" sz="2400" dirty="0"/>
                  <a:t>Phonon  velocities </a:t>
                </a:r>
                <a14:m>
                  <m:oMath xmlns:m="http://schemas.openxmlformats.org/officeDocument/2006/math">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𝑣</m:t>
                        </m:r>
                      </m:e>
                    </m:acc>
                  </m:oMath>
                </a14:m>
                <a:r>
                  <a:rPr lang="en-US" sz="2400" dirty="0"/>
                  <a:t>. </a:t>
                </a:r>
              </a:p>
              <a:p>
                <a:r>
                  <a:rPr lang="en-US" sz="2400" dirty="0"/>
                  <a:t>How to streamline the phonon flow ???</a:t>
                </a:r>
              </a:p>
            </p:txBody>
          </p:sp>
        </mc:Choice>
        <mc:Fallback xmlns="">
          <p:sp>
            <p:nvSpPr>
              <p:cNvPr id="20" name="Content Placeholder 19">
                <a:extLst>
                  <a:ext uri="{FF2B5EF4-FFF2-40B4-BE49-F238E27FC236}">
                    <a16:creationId xmlns:a16="http://schemas.microsoft.com/office/drawing/2014/main" id="{C055FA3A-88FB-1FFF-C377-2D6CED00547A}"/>
                  </a:ext>
                </a:extLst>
              </p:cNvPr>
              <p:cNvSpPr>
                <a:spLocks noGrp="1" noRot="1" noChangeAspect="1" noMove="1" noResize="1" noEditPoints="1" noAdjustHandles="1" noChangeArrowheads="1" noChangeShapeType="1" noTextEdit="1"/>
              </p:cNvSpPr>
              <p:nvPr>
                <p:ph idx="1"/>
              </p:nvPr>
            </p:nvSpPr>
            <p:spPr>
              <a:xfrm>
                <a:off x="488443" y="2038105"/>
                <a:ext cx="8503157" cy="4114800"/>
              </a:xfrm>
              <a:blipFill>
                <a:blip r:embed="rId3"/>
                <a:stretch>
                  <a:fillRect l="-9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921ABAD9-2FF9-FAC7-1482-DC78F298C25E}"/>
                  </a:ext>
                </a:extLst>
              </p:cNvPr>
              <p:cNvSpPr txBox="1"/>
              <p:nvPr/>
            </p:nvSpPr>
            <p:spPr>
              <a:xfrm>
                <a:off x="3380393" y="1329255"/>
                <a:ext cx="1828386" cy="519438"/>
              </a:xfrm>
              <a:prstGeom prst="rect">
                <a:avLst/>
              </a:prstGeom>
              <a:noFill/>
            </p:spPr>
            <p:txBody>
              <a:bodyPr wrap="none" lIns="0" tIns="0" rIns="0" bIns="0" rtlCol="0">
                <a:spAutoFit/>
              </a:bodyPr>
              <a:lstStyle/>
              <a:p>
                <a:pPr/>
                <a14:m>
                  <m:oMathPara xmlns:m="http://schemas.openxmlformats.org/officeDocument/2006/math">
                    <m:oMath>
                      <m:acc>
                        <m:accPr>
                          <m:chr m:val="⃗"/>
                          <m:ctrlPr>
                            <a:rPr lang="en-US" b="0" i="1" smtClean="0">
                              <a:latin typeface="Cambria Math" panose="02040503050406030204" pitchFamily="18" charset="0"/>
                            </a:rPr>
                          </m:ctrlPr>
                        </m:acc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m:t>
                              </m:r>
                            </m:sup>
                          </m:sSup>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𝑘</m:t>
                              </m:r>
                            </m:e>
                          </m:acc>
                        </m:e>
                      </m:acc>
                      <m:r>
                        <a:rPr lang="en-US"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𝑇</m:t>
                      </m:r>
                    </m:oMath>
                  </m:oMathPara>
                </a14:m>
                <a:endParaRPr lang="en-US" dirty="0"/>
              </a:p>
            </p:txBody>
          </p:sp>
        </mc:Choice>
        <mc:Fallback xmlns="">
          <p:sp>
            <p:nvSpPr>
              <p:cNvPr id="21" name="TextBox 20">
                <a:extLst>
                  <a:ext uri="{FF2B5EF4-FFF2-40B4-BE49-F238E27FC236}">
                    <a16:creationId xmlns:a16="http://schemas.microsoft.com/office/drawing/2014/main" id="{921ABAD9-2FF9-FAC7-1482-DC78F298C25E}"/>
                  </a:ext>
                </a:extLst>
              </p:cNvPr>
              <p:cNvSpPr txBox="1">
                <a:spLocks noRot="1" noChangeAspect="1" noMove="1" noResize="1" noEditPoints="1" noAdjustHandles="1" noChangeArrowheads="1" noChangeShapeType="1" noTextEdit="1"/>
              </p:cNvSpPr>
              <p:nvPr/>
            </p:nvSpPr>
            <p:spPr>
              <a:xfrm>
                <a:off x="3380393" y="1329255"/>
                <a:ext cx="1828386" cy="519438"/>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5623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dissolve">
                                      <p:cBhvr>
                                        <p:cTn id="32" dur="500"/>
                                        <p:tgtEl>
                                          <p:spTgt spid="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19DAC-058D-2E21-A356-7FF6EDC140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89D2BA-EA92-F68D-C3F7-61151A04CE6D}"/>
              </a:ext>
            </a:extLst>
          </p:cNvPr>
          <p:cNvSpPr>
            <a:spLocks noGrp="1"/>
          </p:cNvSpPr>
          <p:nvPr>
            <p:ph type="title"/>
          </p:nvPr>
        </p:nvSpPr>
        <p:spPr>
          <a:xfrm>
            <a:off x="685800" y="76200"/>
            <a:ext cx="5883275" cy="1143000"/>
          </a:xfrm>
        </p:spPr>
        <p:txBody>
          <a:bodyPr/>
          <a:lstStyle/>
          <a:p>
            <a:r>
              <a:rPr lang="en-IN" sz="2800" dirty="0"/>
              <a:t>Phonons &amp; Thermal Conductivity</a:t>
            </a:r>
          </a:p>
        </p:txBody>
      </p:sp>
      <p:grpSp>
        <p:nvGrpSpPr>
          <p:cNvPr id="3" name="Group 38">
            <a:extLst>
              <a:ext uri="{FF2B5EF4-FFF2-40B4-BE49-F238E27FC236}">
                <a16:creationId xmlns:a16="http://schemas.microsoft.com/office/drawing/2014/main" id="{078D1067-A4D6-FCBE-9766-C298B23A075F}"/>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A8511FAB-151D-90EF-22AB-D779737BC294}"/>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CF450977-0E1D-8508-285E-1D799E6C2696}"/>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4B29DE2D-8953-4B9D-2DBC-C14003174256}"/>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F93CF44C-F27B-E805-E24B-9313A064ABD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02CA92BF-BC1C-6203-382B-B3A31D2FBE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A9D0563A-31EE-CEB1-EF91-D70BE45D0888}"/>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020DAE9A-62F6-743D-0812-87BA3FA5CDB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5AC80A95-7A68-5E95-E146-304FDF33D33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7723733B-B4D7-7B40-2707-0EFB2A9CDD9B}"/>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6756269C-DBBB-8829-B9DD-4DDEC3823C6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41EC2F54-E92E-5009-C575-B8E81844997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41E4AFDD-3EAE-C068-732B-D100347EF8F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CD058ABA-47F3-30C0-F913-C2FC79D8F95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5659FD3A-41A1-D7DF-2B32-7918C40FAC5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9EE96C4F-A5E5-0A23-90B4-CCFBC91DA110}"/>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B2868012-C8E9-C90F-C40A-692D51421F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0" name="Content Placeholder 19">
                <a:extLst>
                  <a:ext uri="{FF2B5EF4-FFF2-40B4-BE49-F238E27FC236}">
                    <a16:creationId xmlns:a16="http://schemas.microsoft.com/office/drawing/2014/main" id="{3BEA0AF6-790C-1A07-A2FD-76FB576A8FAF}"/>
                  </a:ext>
                </a:extLst>
              </p:cNvPr>
              <p:cNvSpPr>
                <a:spLocks noGrp="1"/>
              </p:cNvSpPr>
              <p:nvPr>
                <p:ph idx="1"/>
              </p:nvPr>
            </p:nvSpPr>
            <p:spPr>
              <a:xfrm>
                <a:off x="292897" y="1874227"/>
                <a:ext cx="8503157" cy="973985"/>
              </a:xfrm>
            </p:spPr>
            <p:txBody>
              <a:bodyPr/>
              <a:lstStyle/>
              <a:p>
                <a:r>
                  <a:rPr lang="en-US" sz="2400" dirty="0"/>
                  <a:t>Integration over all possible phonons with wavevectors </a:t>
                </a:r>
                <a14:m>
                  <m:oMath xmlns:m="http://schemas.openxmlformats.org/officeDocument/2006/math">
                    <m:acc>
                      <m:accPr>
                        <m:chr m:val="⃗"/>
                        <m:ctrlPr>
                          <a:rPr lang="en-US" sz="2400" i="1" smtClean="0">
                            <a:latin typeface="Cambria Math" panose="02040503050406030204" pitchFamily="18" charset="0"/>
                            <a:ea typeface="Cambria Math" panose="02040503050406030204" pitchFamily="18" charset="0"/>
                          </a:rPr>
                        </m:ctrlPr>
                      </m:accPr>
                      <m:e>
                        <m:r>
                          <a:rPr lang="en-US" sz="2400" i="1" smtClean="0">
                            <a:latin typeface="Cambria Math" panose="02040503050406030204" pitchFamily="18" charset="0"/>
                            <a:ea typeface="Cambria Math" panose="02040503050406030204" pitchFamily="18" charset="0"/>
                          </a:rPr>
                          <m:t>𝜆</m:t>
                        </m:r>
                      </m:e>
                    </m:acc>
                  </m:oMath>
                </a14:m>
                <a:r>
                  <a:rPr lang="en-US" sz="2400" dirty="0"/>
                  <a:t> gives the thermal flux as</a:t>
                </a:r>
              </a:p>
            </p:txBody>
          </p:sp>
        </mc:Choice>
        <mc:Fallback xmlns="">
          <p:sp>
            <p:nvSpPr>
              <p:cNvPr id="20" name="Content Placeholder 19">
                <a:extLst>
                  <a:ext uri="{FF2B5EF4-FFF2-40B4-BE49-F238E27FC236}">
                    <a16:creationId xmlns:a16="http://schemas.microsoft.com/office/drawing/2014/main" id="{3BEA0AF6-790C-1A07-A2FD-76FB576A8FAF}"/>
                  </a:ext>
                </a:extLst>
              </p:cNvPr>
              <p:cNvSpPr>
                <a:spLocks noGrp="1" noRot="1" noChangeAspect="1" noMove="1" noResize="1" noEditPoints="1" noAdjustHandles="1" noChangeArrowheads="1" noChangeShapeType="1" noTextEdit="1"/>
              </p:cNvSpPr>
              <p:nvPr>
                <p:ph idx="1"/>
              </p:nvPr>
            </p:nvSpPr>
            <p:spPr>
              <a:xfrm>
                <a:off x="292897" y="1874227"/>
                <a:ext cx="8503157" cy="973985"/>
              </a:xfrm>
              <a:blipFill>
                <a:blip r:embed="rId3"/>
                <a:stretch>
                  <a:fillRect l="-932" b="-4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E4BB1EA-0D71-CA95-92F3-014B8A5F0234}"/>
                  </a:ext>
                </a:extLst>
              </p:cNvPr>
              <p:cNvSpPr txBox="1"/>
              <p:nvPr/>
            </p:nvSpPr>
            <p:spPr>
              <a:xfrm>
                <a:off x="3276600" y="2268212"/>
                <a:ext cx="4700774" cy="973985"/>
              </a:xfrm>
              <a:prstGeom prst="rect">
                <a:avLst/>
              </a:prstGeom>
              <a:noFill/>
            </p:spPr>
            <p:txBody>
              <a:bodyPr wrap="none" lIns="0" tIns="0" rIns="0" bIns="0" rtlCol="0">
                <a:spAutoFit/>
              </a:bodyPr>
              <a:lstStyle/>
              <a:p>
                <a:pPr/>
                <a14:m>
                  <m:oMathPara xmlns:m="http://schemas.openxmlformats.org/officeDocument/2006/math">
                    <m:oMath>
                      <m:acc>
                        <m:accPr>
                          <m:chr m:val="⃗"/>
                          <m:ctrlPr>
                            <a:rPr lang="en-US" i="1">
                              <a:latin typeface="Cambria Math" panose="02040503050406030204" pitchFamily="18" charset="0"/>
                            </a:rPr>
                          </m:ctrlPr>
                        </m:accPr>
                        <m:e>
                          <m:sSup>
                            <m:sSupPr>
                              <m:ctrlPr>
                                <a:rPr lang="en-US" i="1">
                                  <a:latin typeface="Cambria Math" panose="02040503050406030204" pitchFamily="18" charset="0"/>
                                </a:rPr>
                              </m:ctrlPr>
                            </m:sSupPr>
                            <m:e>
                              <m:r>
                                <a:rPr lang="en-US" i="1">
                                  <a:latin typeface="Cambria Math" panose="02040503050406030204" pitchFamily="18" charset="0"/>
                                </a:rPr>
                                <m:t>𝑞</m:t>
                              </m:r>
                            </m:e>
                            <m:sup>
                              <m:r>
                                <a:rPr lang="en-US" i="1">
                                  <a:latin typeface="Cambria Math" panose="02040503050406030204" pitchFamily="18" charset="0"/>
                                </a:rPr>
                                <m:t>′′</m:t>
                              </m:r>
                            </m:sup>
                          </m:sSup>
                        </m:e>
                      </m:acc>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e>
                              </m:d>
                            </m:e>
                            <m:sup>
                              <m:r>
                                <a:rPr lang="en-US" b="0" i="1" smtClean="0">
                                  <a:latin typeface="Cambria Math" panose="02040503050406030204" pitchFamily="18" charset="0"/>
                                </a:rPr>
                                <m:t>3</m:t>
                              </m:r>
                            </m:sup>
                          </m:sSup>
                        </m:den>
                      </m:f>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𝑝</m:t>
                          </m:r>
                        </m:sub>
                        <m:sup/>
                        <m:e>
                          <m:nary>
                            <m:naryPr>
                              <m:limLoc m:val="undOvr"/>
                              <m:subHide m:val="on"/>
                              <m:supHide m:val="on"/>
                              <m:ctrlPr>
                                <a:rPr lang="en-US" b="0" i="1" smtClean="0">
                                  <a:latin typeface="Cambria Math" panose="02040503050406030204" pitchFamily="18" charset="0"/>
                                </a:rPr>
                              </m:ctrlPr>
                            </m:naryPr>
                            <m:sub/>
                            <m:sup/>
                            <m:e>
                              <m:r>
                                <a:rPr lang="en-US" b="0" i="1" smtClean="0">
                                  <a:latin typeface="Cambria Math" panose="02040503050406030204" pitchFamily="18" charset="0"/>
                                </a:rPr>
                                <m:t>ℎ</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𝜔</m:t>
                                  </m:r>
                                </m:e>
                                <m:sub>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𝜆</m:t>
                                      </m:r>
                                    </m:e>
                                  </m:acc>
                                  <m:r>
                                    <a:rPr lang="en-US" b="0" i="1" smtClean="0">
                                      <a:latin typeface="Cambria Math" panose="02040503050406030204" pitchFamily="18" charset="0"/>
                                    </a:rPr>
                                    <m:t>,</m:t>
                                  </m:r>
                                  <m:r>
                                    <a:rPr lang="en-US" b="0" i="1" smtClean="0">
                                      <a:latin typeface="Cambria Math" panose="02040503050406030204" pitchFamily="18" charset="0"/>
                                    </a:rPr>
                                    <m:t>𝑝</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acc>
                                    <m:accPr>
                                      <m:chr m:val="⃗"/>
                                      <m:ctrlPr>
                                        <a:rPr lang="en-US" i="1" smtClean="0">
                                          <a:latin typeface="Cambria Math" panose="02040503050406030204" pitchFamily="18" charset="0"/>
                                          <a:ea typeface="Cambria Math" panose="02040503050406030204" pitchFamily="18" charset="0"/>
                                        </a:rPr>
                                      </m:ctrlPr>
                                    </m:accPr>
                                    <m:e>
                                      <m:r>
                                        <a:rPr lang="en-US" i="1" smtClean="0">
                                          <a:latin typeface="Cambria Math" panose="02040503050406030204" pitchFamily="18" charset="0"/>
                                          <a:ea typeface="Cambria Math" panose="02040503050406030204" pitchFamily="18" charset="0"/>
                                        </a:rPr>
                                        <m:t>𝜆</m:t>
                                      </m:r>
                                    </m:e>
                                  </m:acc>
                                  <m:r>
                                    <a:rPr lang="en-US" i="1">
                                      <a:latin typeface="Cambria Math" panose="02040503050406030204" pitchFamily="18" charset="0"/>
                                    </a:rPr>
                                    <m:t>,</m:t>
                                  </m:r>
                                  <m:r>
                                    <a:rPr lang="en-US" i="1">
                                      <a:latin typeface="Cambria Math" panose="02040503050406030204" pitchFamily="18" charset="0"/>
                                    </a:rPr>
                                    <m:t>𝑝</m:t>
                                  </m:r>
                                </m:sub>
                              </m:sSub>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e>
                                <m:sub>
                                  <m:acc>
                                    <m:accPr>
                                      <m:chr m:val="⃗"/>
                                      <m:ctrlPr>
                                        <a:rPr lang="en-US" i="1" smtClean="0">
                                          <a:latin typeface="Cambria Math" panose="02040503050406030204" pitchFamily="18" charset="0"/>
                                          <a:ea typeface="Cambria Math" panose="02040503050406030204" pitchFamily="18" charset="0"/>
                                        </a:rPr>
                                      </m:ctrlPr>
                                    </m:accPr>
                                    <m:e>
                                      <m:r>
                                        <a:rPr lang="en-US" i="1" smtClean="0">
                                          <a:latin typeface="Cambria Math" panose="02040503050406030204" pitchFamily="18" charset="0"/>
                                          <a:ea typeface="Cambria Math" panose="02040503050406030204" pitchFamily="18" charset="0"/>
                                        </a:rPr>
                                        <m:t>𝜆</m:t>
                                      </m:r>
                                    </m:e>
                                  </m:acc>
                                  <m:r>
                                    <a:rPr lang="en-US" i="1">
                                      <a:latin typeface="Cambria Math" panose="02040503050406030204" pitchFamily="18" charset="0"/>
                                    </a:rPr>
                                    <m:t>,</m:t>
                                  </m:r>
                                  <m:r>
                                    <a:rPr lang="en-US" i="1">
                                      <a:latin typeface="Cambria Math" panose="02040503050406030204" pitchFamily="18" charset="0"/>
                                    </a:rPr>
                                    <m:t>𝑝</m:t>
                                  </m:r>
                                </m:sub>
                              </m:sSub>
                            </m:e>
                          </m:nary>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3</m:t>
                              </m:r>
                            </m:sup>
                          </m:sSup>
                        </m:e>
                      </m:nary>
                      <m:r>
                        <a:rPr lang="en-US" b="0" i="1" smtClean="0">
                          <a:latin typeface="Cambria Math" panose="02040503050406030204" pitchFamily="18" charset="0"/>
                          <a:ea typeface="Cambria Math" panose="02040503050406030204" pitchFamily="18" charset="0"/>
                        </a:rPr>
                        <m:t>𝜆</m:t>
                      </m:r>
                    </m:oMath>
                  </m:oMathPara>
                </a14:m>
                <a:endParaRPr lang="en-US" dirty="0"/>
              </a:p>
            </p:txBody>
          </p:sp>
        </mc:Choice>
        <mc:Fallback xmlns="">
          <p:sp>
            <p:nvSpPr>
              <p:cNvPr id="25" name="TextBox 24">
                <a:extLst>
                  <a:ext uri="{FF2B5EF4-FFF2-40B4-BE49-F238E27FC236}">
                    <a16:creationId xmlns:a16="http://schemas.microsoft.com/office/drawing/2014/main" id="{0E4BB1EA-0D71-CA95-92F3-014B8A5F0234}"/>
                  </a:ext>
                </a:extLst>
              </p:cNvPr>
              <p:cNvSpPr txBox="1">
                <a:spLocks noRot="1" noChangeAspect="1" noMove="1" noResize="1" noEditPoints="1" noAdjustHandles="1" noChangeArrowheads="1" noChangeShapeType="1" noTextEdit="1"/>
              </p:cNvSpPr>
              <p:nvPr/>
            </p:nvSpPr>
            <p:spPr>
              <a:xfrm>
                <a:off x="3276600" y="2268212"/>
                <a:ext cx="4700774" cy="973985"/>
              </a:xfrm>
              <a:prstGeom prst="rect">
                <a:avLst/>
              </a:prstGeom>
              <a:blipFill>
                <a:blip r:embed="rId4"/>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5B026B83-D8EF-6E4D-6D19-91A81235479C}"/>
              </a:ext>
            </a:extLst>
          </p:cNvPr>
          <p:cNvSpPr txBox="1"/>
          <p:nvPr/>
        </p:nvSpPr>
        <p:spPr>
          <a:xfrm>
            <a:off x="351489" y="3135166"/>
            <a:ext cx="8550275" cy="1938992"/>
          </a:xfrm>
          <a:prstGeom prst="rect">
            <a:avLst/>
          </a:prstGeom>
          <a:noFill/>
        </p:spPr>
        <p:txBody>
          <a:bodyPr wrap="square">
            <a:spAutoFit/>
          </a:bodyPr>
          <a:lstStyle/>
          <a:p>
            <a:r>
              <a:rPr lang="en-US" dirty="0"/>
              <a:t>where the subscript </a:t>
            </a:r>
            <a:r>
              <a:rPr lang="en-US" i="1" dirty="0"/>
              <a:t>p</a:t>
            </a:r>
            <a:r>
              <a:rPr lang="en-US" dirty="0"/>
              <a:t> denotes the different polarizations of phonons (i.e. longitudinal and transverse).</a:t>
            </a:r>
          </a:p>
          <a:p>
            <a:r>
              <a:rPr lang="en-US" dirty="0"/>
              <a:t>The thermal conductivity </a:t>
            </a:r>
            <a:r>
              <a:rPr lang="en-US" i="1" dirty="0" err="1"/>
              <a:t>κ</a:t>
            </a:r>
            <a:r>
              <a:rPr lang="en-US" i="1" baseline="-25000" dirty="0" err="1"/>
              <a:t>p</a:t>
            </a:r>
            <a:r>
              <a:rPr lang="en-US" dirty="0"/>
              <a:t> of the superlattice is calculated by combining above equations and integrating the flux along the </a:t>
            </a:r>
            <a:r>
              <a:rPr lang="en-US" i="1" dirty="0"/>
              <a:t>p</a:t>
            </a:r>
            <a:r>
              <a:rPr lang="en-US" dirty="0"/>
              <a:t> over a period </a:t>
            </a:r>
            <a:r>
              <a:rPr lang="en-US" i="1" dirty="0"/>
              <a:t>t</a:t>
            </a:r>
            <a:r>
              <a:rPr lang="en-US" i="1" baseline="-25000" dirty="0"/>
              <a:t>0</a:t>
            </a:r>
            <a:r>
              <a:rPr lang="en-US" dirty="0"/>
              <a:t> as</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90A8D04A-723E-D7BF-3677-B1352E969CC8}"/>
                  </a:ext>
                </a:extLst>
              </p:cNvPr>
              <p:cNvSpPr txBox="1"/>
              <p:nvPr/>
            </p:nvSpPr>
            <p:spPr>
              <a:xfrm>
                <a:off x="3380393" y="1329255"/>
                <a:ext cx="1828386" cy="519438"/>
              </a:xfrm>
              <a:prstGeom prst="rect">
                <a:avLst/>
              </a:prstGeom>
              <a:noFill/>
            </p:spPr>
            <p:txBody>
              <a:bodyPr wrap="none" lIns="0" tIns="0" rIns="0" bIns="0" rtlCol="0">
                <a:spAutoFit/>
              </a:bodyPr>
              <a:lstStyle/>
              <a:p>
                <a:pPr/>
                <a14:m>
                  <m:oMathPara xmlns:m="http://schemas.openxmlformats.org/officeDocument/2006/math">
                    <m:oMath>
                      <m:acc>
                        <m:accPr>
                          <m:chr m:val="⃗"/>
                          <m:ctrlPr>
                            <a:rPr lang="en-US" b="0" i="1" smtClean="0">
                              <a:latin typeface="Cambria Math" panose="02040503050406030204" pitchFamily="18" charset="0"/>
                            </a:rPr>
                          </m:ctrlPr>
                        </m:acc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m:t>
                              </m:r>
                            </m:sup>
                          </m:sSup>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𝑘</m:t>
                              </m:r>
                            </m:e>
                          </m:acc>
                        </m:e>
                      </m:acc>
                      <m:r>
                        <a:rPr lang="en-US"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𝑇</m:t>
                      </m:r>
                    </m:oMath>
                  </m:oMathPara>
                </a14:m>
                <a:endParaRPr lang="en-US" dirty="0"/>
              </a:p>
            </p:txBody>
          </p:sp>
        </mc:Choice>
        <mc:Fallback xmlns="">
          <p:sp>
            <p:nvSpPr>
              <p:cNvPr id="21" name="TextBox 20">
                <a:extLst>
                  <a:ext uri="{FF2B5EF4-FFF2-40B4-BE49-F238E27FC236}">
                    <a16:creationId xmlns:a16="http://schemas.microsoft.com/office/drawing/2014/main" id="{90A8D04A-723E-D7BF-3677-B1352E969CC8}"/>
                  </a:ext>
                </a:extLst>
              </p:cNvPr>
              <p:cNvSpPr txBox="1">
                <a:spLocks noRot="1" noChangeAspect="1" noMove="1" noResize="1" noEditPoints="1" noAdjustHandles="1" noChangeArrowheads="1" noChangeShapeType="1" noTextEdit="1"/>
              </p:cNvSpPr>
              <p:nvPr/>
            </p:nvSpPr>
            <p:spPr>
              <a:xfrm>
                <a:off x="3380393" y="1329255"/>
                <a:ext cx="1828386" cy="51943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36F3FF3-A072-E75A-A2DA-6820CB8735DD}"/>
                  </a:ext>
                </a:extLst>
              </p:cNvPr>
              <p:cNvSpPr txBox="1"/>
              <p:nvPr/>
            </p:nvSpPr>
            <p:spPr>
              <a:xfrm>
                <a:off x="3380393" y="4794354"/>
                <a:ext cx="2824106" cy="968727"/>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𝑝</m:t>
                          </m:r>
                        </m:sub>
                      </m:sSub>
                      <m:r>
                        <m:rPr>
                          <m:sty m:val="p"/>
                        </m:rP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𝑇</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0</m:t>
                              </m:r>
                            </m:sub>
                          </m:sSub>
                        </m:den>
                      </m:f>
                      <m:nary>
                        <m:naryPr>
                          <m:limLoc m:val="undOvr"/>
                          <m:subHide m:val="on"/>
                          <m:supHide m:val="on"/>
                          <m:ctrlPr>
                            <a:rPr lang="en-US" b="0" i="1" smtClean="0">
                              <a:latin typeface="Cambria Math" panose="02040503050406030204" pitchFamily="18" charset="0"/>
                              <a:ea typeface="Cambria Math" panose="02040503050406030204" pitchFamily="18" charset="0"/>
                            </a:rPr>
                          </m:ctrlPr>
                        </m:naryPr>
                        <m:sub/>
                        <m:sup/>
                        <m:e>
                          <m:acc>
                            <m:accPr>
                              <m:chr m:val="⃗"/>
                              <m:ctrlPr>
                                <a:rPr lang="en-US" i="1">
                                  <a:latin typeface="Cambria Math" panose="02040503050406030204" pitchFamily="18" charset="0"/>
                                </a:rPr>
                              </m:ctrlPr>
                            </m:accPr>
                            <m:e>
                              <m:sSup>
                                <m:sSupPr>
                                  <m:ctrlPr>
                                    <a:rPr lang="en-US" i="1">
                                      <a:latin typeface="Cambria Math" panose="02040503050406030204" pitchFamily="18" charset="0"/>
                                    </a:rPr>
                                  </m:ctrlPr>
                                </m:sSupPr>
                                <m:e>
                                  <m:r>
                                    <a:rPr lang="en-US" i="1">
                                      <a:latin typeface="Cambria Math" panose="02040503050406030204" pitchFamily="18" charset="0"/>
                                    </a:rPr>
                                    <m:t>𝑞</m:t>
                                  </m:r>
                                </m:e>
                                <m:sup>
                                  <m:r>
                                    <a:rPr lang="en-US" i="1">
                                      <a:latin typeface="Cambria Math" panose="02040503050406030204" pitchFamily="18" charset="0"/>
                                    </a:rPr>
                                    <m:t>′′</m:t>
                                  </m:r>
                                </m:sup>
                              </m:sSup>
                              <m:r>
                                <a:rPr lang="en-US" b="0" i="1" baseline="-25000" smtClean="0">
                                  <a:latin typeface="Cambria Math" panose="02040503050406030204" pitchFamily="18" charset="0"/>
                                </a:rPr>
                                <m:t>𝑝</m:t>
                              </m:r>
                            </m:e>
                          </m:acc>
                          <m:r>
                            <a:rPr lang="en-US" b="0" i="1" smtClean="0">
                              <a:latin typeface="Cambria Math" panose="02040503050406030204" pitchFamily="18" charset="0"/>
                            </a:rPr>
                            <m:t>𝑑𝑙</m:t>
                          </m:r>
                        </m:e>
                      </m:nary>
                    </m:oMath>
                  </m:oMathPara>
                </a14:m>
                <a:endParaRPr lang="en-US" dirty="0"/>
              </a:p>
            </p:txBody>
          </p:sp>
        </mc:Choice>
        <mc:Fallback xmlns="">
          <p:sp>
            <p:nvSpPr>
              <p:cNvPr id="26" name="TextBox 25">
                <a:extLst>
                  <a:ext uri="{FF2B5EF4-FFF2-40B4-BE49-F238E27FC236}">
                    <a16:creationId xmlns:a16="http://schemas.microsoft.com/office/drawing/2014/main" id="{D36F3FF3-A072-E75A-A2DA-6820CB8735DD}"/>
                  </a:ext>
                </a:extLst>
              </p:cNvPr>
              <p:cNvSpPr txBox="1">
                <a:spLocks noRot="1" noChangeAspect="1" noMove="1" noResize="1" noEditPoints="1" noAdjustHandles="1" noChangeArrowheads="1" noChangeShapeType="1" noTextEdit="1"/>
              </p:cNvSpPr>
              <p:nvPr/>
            </p:nvSpPr>
            <p:spPr>
              <a:xfrm>
                <a:off x="3380393" y="4794354"/>
                <a:ext cx="2824106" cy="96872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663B5756-D842-9EBD-5367-65E413A68895}"/>
                  </a:ext>
                </a:extLst>
              </p:cNvPr>
              <p:cNvSpPr txBox="1"/>
              <p:nvPr/>
            </p:nvSpPr>
            <p:spPr>
              <a:xfrm>
                <a:off x="428904" y="5653872"/>
                <a:ext cx="8472860" cy="912879"/>
              </a:xfrm>
              <a:prstGeom prst="rect">
                <a:avLst/>
              </a:prstGeom>
              <a:noFill/>
            </p:spPr>
            <p:txBody>
              <a:bodyPr wrap="square">
                <a:spAutoFit/>
              </a:bodyPr>
              <a:lstStyle/>
              <a:p>
                <a:r>
                  <a:rPr lang="en-US" dirty="0"/>
                  <a:t>The distribution of phonons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𝜆</m:t>
                            </m:r>
                          </m:e>
                        </m:acc>
                        <m:r>
                          <a:rPr lang="en-US" i="1">
                            <a:latin typeface="Cambria Math" panose="02040503050406030204" pitchFamily="18" charset="0"/>
                          </a:rPr>
                          <m:t>,</m:t>
                        </m:r>
                        <m:r>
                          <a:rPr lang="en-US" i="1">
                            <a:latin typeface="Cambria Math" panose="02040503050406030204" pitchFamily="18" charset="0"/>
                          </a:rPr>
                          <m:t>𝑝</m:t>
                        </m:r>
                      </m:sub>
                    </m:sSub>
                  </m:oMath>
                </a14:m>
                <a:r>
                  <a:rPr lang="en-US" dirty="0"/>
                  <a:t>, for the composite, which is determined by the Boltzmann Transport Equation (BTE).</a:t>
                </a:r>
              </a:p>
            </p:txBody>
          </p:sp>
        </mc:Choice>
        <mc:Fallback xmlns="">
          <p:sp>
            <p:nvSpPr>
              <p:cNvPr id="31" name="TextBox 30">
                <a:extLst>
                  <a:ext uri="{FF2B5EF4-FFF2-40B4-BE49-F238E27FC236}">
                    <a16:creationId xmlns:a16="http://schemas.microsoft.com/office/drawing/2014/main" id="{663B5756-D842-9EBD-5367-65E413A68895}"/>
                  </a:ext>
                </a:extLst>
              </p:cNvPr>
              <p:cNvSpPr txBox="1">
                <a:spLocks noRot="1" noChangeAspect="1" noMove="1" noResize="1" noEditPoints="1" noAdjustHandles="1" noChangeArrowheads="1" noChangeShapeType="1" noTextEdit="1"/>
              </p:cNvSpPr>
              <p:nvPr/>
            </p:nvSpPr>
            <p:spPr>
              <a:xfrm>
                <a:off x="428904" y="5653872"/>
                <a:ext cx="8472860" cy="912879"/>
              </a:xfrm>
              <a:prstGeom prst="rect">
                <a:avLst/>
              </a:prstGeom>
              <a:blipFill>
                <a:blip r:embed="rId7"/>
                <a:stretch>
                  <a:fillRect l="-1079" t="-5333" b="-14667"/>
                </a:stretch>
              </a:blipFill>
            </p:spPr>
            <p:txBody>
              <a:bodyPr/>
              <a:lstStyle/>
              <a:p>
                <a:r>
                  <a:rPr lang="en-US">
                    <a:noFill/>
                  </a:rPr>
                  <a:t> </a:t>
                </a:r>
              </a:p>
            </p:txBody>
          </p:sp>
        </mc:Fallback>
      </mc:AlternateContent>
    </p:spTree>
    <p:extLst>
      <p:ext uri="{BB962C8B-B14F-4D97-AF65-F5344CB8AC3E}">
        <p14:creationId xmlns:p14="http://schemas.microsoft.com/office/powerpoint/2010/main" val="245973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9">
                                            <p:txEl>
                                              <p:pRg st="0" end="0"/>
                                            </p:txEl>
                                          </p:spTgt>
                                        </p:tgtEl>
                                        <p:attrNameLst>
                                          <p:attrName>style.visibility</p:attrName>
                                        </p:attrNameLst>
                                      </p:cBhvr>
                                      <p:to>
                                        <p:strVal val="visible"/>
                                      </p:to>
                                    </p:set>
                                    <p:animEffect transition="in" filter="dissolve">
                                      <p:cBhvr>
                                        <p:cTn id="19" dur="500"/>
                                        <p:tgtEl>
                                          <p:spTgt spid="2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9">
                                            <p:txEl>
                                              <p:pRg st="1" end="1"/>
                                            </p:txEl>
                                          </p:spTgt>
                                        </p:tgtEl>
                                        <p:attrNameLst>
                                          <p:attrName>style.visibility</p:attrName>
                                        </p:attrNameLst>
                                      </p:cBhvr>
                                      <p:to>
                                        <p:strVal val="visible"/>
                                      </p:to>
                                    </p:set>
                                    <p:animEffect transition="in" filter="dissolve">
                                      <p:cBhvr>
                                        <p:cTn id="24" dur="500"/>
                                        <p:tgtEl>
                                          <p:spTgt spid="2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ppt_x"/>
                                          </p:val>
                                        </p:tav>
                                        <p:tav tm="100000">
                                          <p:val>
                                            <p:strVal val="#ppt_x"/>
                                          </p:val>
                                        </p:tav>
                                      </p:tavLst>
                                    </p:anim>
                                    <p:anim calcmode="lin" valueType="num">
                                      <p:cBhvr additive="base">
                                        <p:cTn id="3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5" grpId="0"/>
      <p:bldP spid="29" grpId="0" build="p"/>
      <p:bldP spid="26"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14BC0-EC92-50AE-B3ED-D8464449BA4E}"/>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E37EF048-9421-66E3-2C34-8898E7EA3A8B}"/>
              </a:ext>
            </a:extLst>
          </p:cNvPr>
          <p:cNvPicPr>
            <a:picLocks noChangeAspect="1"/>
          </p:cNvPicPr>
          <p:nvPr/>
        </p:nvPicPr>
        <p:blipFill>
          <a:blip r:embed="rId2"/>
          <a:stretch>
            <a:fillRect/>
          </a:stretch>
        </p:blipFill>
        <p:spPr>
          <a:xfrm>
            <a:off x="240289" y="2411930"/>
            <a:ext cx="3867150" cy="3400425"/>
          </a:xfrm>
          <a:prstGeom prst="rect">
            <a:avLst/>
          </a:prstGeom>
        </p:spPr>
      </p:pic>
      <p:sp>
        <p:nvSpPr>
          <p:cNvPr id="2" name="Title 1">
            <a:extLst>
              <a:ext uri="{FF2B5EF4-FFF2-40B4-BE49-F238E27FC236}">
                <a16:creationId xmlns:a16="http://schemas.microsoft.com/office/drawing/2014/main" id="{7C70671D-EFCC-F39F-1D67-B25FBF68ADC6}"/>
              </a:ext>
            </a:extLst>
          </p:cNvPr>
          <p:cNvSpPr>
            <a:spLocks noGrp="1"/>
          </p:cNvSpPr>
          <p:nvPr>
            <p:ph type="title"/>
          </p:nvPr>
        </p:nvSpPr>
        <p:spPr>
          <a:xfrm>
            <a:off x="685800" y="76200"/>
            <a:ext cx="5883275" cy="1143000"/>
          </a:xfrm>
        </p:spPr>
        <p:txBody>
          <a:bodyPr/>
          <a:lstStyle/>
          <a:p>
            <a:r>
              <a:rPr lang="en-US" sz="2800" dirty="0"/>
              <a:t>Phonon scattering at rough surfaces</a:t>
            </a:r>
            <a:endParaRPr lang="en-IN" sz="2800" dirty="0"/>
          </a:p>
        </p:txBody>
      </p:sp>
      <p:grpSp>
        <p:nvGrpSpPr>
          <p:cNvPr id="3" name="Group 38">
            <a:extLst>
              <a:ext uri="{FF2B5EF4-FFF2-40B4-BE49-F238E27FC236}">
                <a16:creationId xmlns:a16="http://schemas.microsoft.com/office/drawing/2014/main" id="{8064BBD1-B775-23A3-1059-F7DC316EFB87}"/>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CDCD1B79-5440-99E2-07E6-2187DFF577D9}"/>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0CC58A04-67F6-BF5B-26CF-35ACABED243B}"/>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F2AB74F5-6B8B-64EC-78DE-5B9EA8A1C04E}"/>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3A823D50-2E38-7BF5-2FFC-3DD9ED7E5F9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BACC56AE-E680-CF5E-8980-CDDB4B15A9E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931BA119-1542-C264-1CF5-2E03ABE4F73C}"/>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72B63DD3-3061-989F-DA28-69287140E95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DB25CFFB-C128-BBFB-1108-9DED0DC559B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50AE74EE-CB21-9BA5-A93F-FFCFDDB3AC4A}"/>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0FCD1695-8DD0-68B5-BBDC-2CDC3E81849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401EB5DB-6874-DFB3-43E6-74C1BE0091D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89E63E21-5F1F-FC78-5161-457BCD228CE1}"/>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244C0928-7693-5180-4B3D-3110974FB2E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65ABC082-69D0-493F-DEB5-57CB169C484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AD37CDAE-43CB-0627-18BA-F159C2DE99DB}"/>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FEEAED9F-4D13-8FBD-FE1A-BDE14FCEEE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E95709D9-FDA2-D92A-9A6B-D6B4B23A2D80}"/>
              </a:ext>
            </a:extLst>
          </p:cNvPr>
          <p:cNvSpPr>
            <a:spLocks noGrp="1"/>
          </p:cNvSpPr>
          <p:nvPr>
            <p:ph idx="1"/>
          </p:nvPr>
        </p:nvSpPr>
        <p:spPr>
          <a:xfrm>
            <a:off x="320675" y="1435039"/>
            <a:ext cx="8335084" cy="1299671"/>
          </a:xfrm>
        </p:spPr>
        <p:txBody>
          <a:bodyPr/>
          <a:lstStyle/>
          <a:p>
            <a:r>
              <a:rPr lang="en-US" sz="2400" dirty="0"/>
              <a:t>For infinitely periodic interfaces between filler particles and polymer, the boundary conditions are given by an energy balance upon scattering of phonons at the rough interfaces.</a:t>
            </a:r>
          </a:p>
        </p:txBody>
      </p:sp>
      <p:sp>
        <p:nvSpPr>
          <p:cNvPr id="24" name="TextBox 23">
            <a:extLst>
              <a:ext uri="{FF2B5EF4-FFF2-40B4-BE49-F238E27FC236}">
                <a16:creationId xmlns:a16="http://schemas.microsoft.com/office/drawing/2014/main" id="{B40CF333-4340-7581-BAB4-653597DBA873}"/>
              </a:ext>
            </a:extLst>
          </p:cNvPr>
          <p:cNvSpPr txBox="1"/>
          <p:nvPr/>
        </p:nvSpPr>
        <p:spPr>
          <a:xfrm>
            <a:off x="4105990" y="2851089"/>
            <a:ext cx="4929899" cy="2677656"/>
          </a:xfrm>
          <a:prstGeom prst="rect">
            <a:avLst/>
          </a:prstGeom>
          <a:noFill/>
        </p:spPr>
        <p:txBody>
          <a:bodyPr wrap="square">
            <a:spAutoFit/>
          </a:bodyPr>
          <a:lstStyle/>
          <a:p>
            <a:pPr marL="342900" indent="-342900">
              <a:buFont typeface="Arial" panose="020B0604020202020204" pitchFamily="34" charset="0"/>
              <a:buChar char="•"/>
            </a:pPr>
            <a:r>
              <a:rPr lang="en-US" dirty="0"/>
              <a:t>A rigorous statistical analysis is required to study the scattering of thermal phonons from rough surfaces and finally corresponding macroscopic variables are obtained.</a:t>
            </a:r>
          </a:p>
          <a:p>
            <a:pPr marL="342900" indent="-342900">
              <a:buFont typeface="Arial" panose="020B0604020202020204" pitchFamily="34" charset="0"/>
              <a:buChar char="•"/>
            </a:pPr>
            <a:r>
              <a:rPr lang="en-US" dirty="0"/>
              <a:t>Boundary Line Matrix (BLT) is one such macro variable.</a:t>
            </a:r>
          </a:p>
        </p:txBody>
      </p:sp>
    </p:spTree>
    <p:extLst>
      <p:ext uri="{BB962C8B-B14F-4D97-AF65-F5344CB8AC3E}">
        <p14:creationId xmlns:p14="http://schemas.microsoft.com/office/powerpoint/2010/main" val="90369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10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4">
                                            <p:txEl>
                                              <p:pRg st="0" end="0"/>
                                            </p:txEl>
                                          </p:spTgt>
                                        </p:tgtEl>
                                        <p:attrNameLst>
                                          <p:attrName>style.visibility</p:attrName>
                                        </p:attrNameLst>
                                      </p:cBhvr>
                                      <p:to>
                                        <p:strVal val="visible"/>
                                      </p:to>
                                    </p:set>
                                    <p:animEffect transition="in" filter="dissolve">
                                      <p:cBhvr>
                                        <p:cTn id="18" dur="500"/>
                                        <p:tgtEl>
                                          <p:spTgt spid="2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4">
                                            <p:txEl>
                                              <p:pRg st="1" end="1"/>
                                            </p:txEl>
                                          </p:spTgt>
                                        </p:tgtEl>
                                        <p:attrNameLst>
                                          <p:attrName>style.visibility</p:attrName>
                                        </p:attrNameLst>
                                      </p:cBhvr>
                                      <p:to>
                                        <p:strVal val="visible"/>
                                      </p:to>
                                    </p:set>
                                    <p:animEffect transition="in" filter="dissolve">
                                      <p:cBhvr>
                                        <p:cTn id="23" dur="500"/>
                                        <p:tgtEl>
                                          <p:spTgt spid="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B0BC2-CFA2-A85F-EDEF-41D94CA180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DB98C-5C73-3130-4CF7-E89AECB2BB94}"/>
              </a:ext>
            </a:extLst>
          </p:cNvPr>
          <p:cNvSpPr>
            <a:spLocks noGrp="1"/>
          </p:cNvSpPr>
          <p:nvPr>
            <p:ph type="title"/>
          </p:nvPr>
        </p:nvSpPr>
        <p:spPr>
          <a:xfrm>
            <a:off x="685800" y="76200"/>
            <a:ext cx="5883275" cy="1143000"/>
          </a:xfrm>
        </p:spPr>
        <p:txBody>
          <a:bodyPr/>
          <a:lstStyle/>
          <a:p>
            <a:r>
              <a:rPr lang="en-IN" sz="2800" dirty="0"/>
              <a:t>BLT: A macroscopic equivalent of Phonon Kinematics</a:t>
            </a:r>
          </a:p>
        </p:txBody>
      </p:sp>
      <p:grpSp>
        <p:nvGrpSpPr>
          <p:cNvPr id="3" name="Group 38">
            <a:extLst>
              <a:ext uri="{FF2B5EF4-FFF2-40B4-BE49-F238E27FC236}">
                <a16:creationId xmlns:a16="http://schemas.microsoft.com/office/drawing/2014/main" id="{8AFCA6C9-915B-9779-C457-5FE25A8DF8E9}"/>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A1757E22-A0C9-66BD-D7B1-889A6D3284C2}"/>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3C0B15D1-7342-A9E6-665E-DF0CEB523BE1}"/>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0113680D-2EA5-D366-F39C-C5ADE660C8C6}"/>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B5C3F732-FB97-9545-4E6F-73C4F63D6E4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1C70B7F4-3869-FE48-C62B-CC96F43332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A11F89C2-5E70-EEE8-F552-CEA1391B6C0E}"/>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60EA356F-2555-7970-1278-B9C93F66AEA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E23C815D-2787-9345-166F-9231917967A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61115B59-6B46-7D0F-F2FF-62F63384268F}"/>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E4CB00DA-A7AE-DC90-DAE4-2776EDBFD46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8DEE4C7D-82A7-B359-2A6E-64E2C53F810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919B4FCA-A916-1408-4543-C5D45B5A161C}"/>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E92390F1-59A6-FDB6-63F5-4C6FE5AECA6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643A43B9-F446-C457-3DAF-1B283CE37F6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321851E0-ECB6-8137-F340-E132102C682F}"/>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31240E39-3657-46D6-4192-7F4C9AB2AB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C3057567-7E31-BEB2-8486-5CE7ECB5D6F6}"/>
              </a:ext>
            </a:extLst>
          </p:cNvPr>
          <p:cNvSpPr>
            <a:spLocks noGrp="1"/>
          </p:cNvSpPr>
          <p:nvPr>
            <p:ph idx="1"/>
          </p:nvPr>
        </p:nvSpPr>
        <p:spPr>
          <a:xfrm>
            <a:off x="462241" y="1481656"/>
            <a:ext cx="8335084" cy="3372478"/>
          </a:xfrm>
        </p:spPr>
        <p:txBody>
          <a:bodyPr/>
          <a:lstStyle/>
          <a:p>
            <a:r>
              <a:rPr lang="en-US" sz="2400" dirty="0"/>
              <a:t>The BLT of TIMs should be as thin as possible. </a:t>
            </a:r>
          </a:p>
          <a:p>
            <a:r>
              <a:rPr lang="en-US" sz="2400" dirty="0"/>
              <a:t>In practical applications, too thin a TIM is prone to gaps during thermal cycling, reducing its reliability. </a:t>
            </a:r>
          </a:p>
          <a:p>
            <a:r>
              <a:rPr lang="en-US" sz="2400" dirty="0"/>
              <a:t>A suitable BLT not only effectively fills the gaps between a rigid component but also relieves the stress caused by the thermal expansion mismatch and absorbs vibrations.</a:t>
            </a:r>
          </a:p>
          <a:p>
            <a:r>
              <a:rPr lang="en-US" sz="2400" dirty="0"/>
              <a:t>BLT based on rheological models, known as the scaling–bulk (S–B) model, expressed as follows:</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146C31D-E28C-82B2-1AAD-4F6494DA4FC5}"/>
                  </a:ext>
                </a:extLst>
              </p:cNvPr>
              <p:cNvSpPr txBox="1"/>
              <p:nvPr/>
            </p:nvSpPr>
            <p:spPr>
              <a:xfrm>
                <a:off x="1981200" y="4926061"/>
                <a:ext cx="5562600" cy="1059136"/>
              </a:xfrm>
              <a:prstGeom prst="rect">
                <a:avLst/>
              </a:prstGeom>
              <a:noFill/>
            </p:spPr>
            <p:txBody>
              <a:bodyPr wrap="square">
                <a:spAutoFit/>
              </a:bodyPr>
              <a:lstStyle/>
              <a:p>
                <a:pPr/>
                <a14:m>
                  <m:oMathPara xmlns:m="http://schemas.openxmlformats.org/officeDocument/2006/math">
                    <m:oMath>
                      <m:r>
                        <a:rPr lang="en-US" altLang="en-US" sz="2400" b="0" i="1" smtClean="0">
                          <a:latin typeface="Cambria Math" panose="02040503050406030204" pitchFamily="18" charset="0"/>
                        </a:rPr>
                        <m:t>𝐵𝐿𝑇</m:t>
                      </m:r>
                      <m:r>
                        <a:rPr lang="en-US" altLang="en-US" sz="2400" b="0" i="1" smtClean="0">
                          <a:latin typeface="Cambria Math" panose="02040503050406030204" pitchFamily="18" charset="0"/>
                        </a:rPr>
                        <m:t>=</m:t>
                      </m:r>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rPr>
                            <m:t>2</m:t>
                          </m:r>
                        </m:num>
                        <m:den>
                          <m:r>
                            <a:rPr lang="en-US" altLang="en-US" sz="2400" b="0" i="1" smtClean="0">
                              <a:latin typeface="Cambria Math" panose="02040503050406030204" pitchFamily="18" charset="0"/>
                            </a:rPr>
                            <m:t>3</m:t>
                          </m:r>
                        </m:den>
                      </m:f>
                      <m:r>
                        <a:rPr lang="en-US" altLang="en-US" sz="2400" b="0" i="1" smtClean="0">
                          <a:latin typeface="Cambria Math" panose="02040503050406030204" pitchFamily="18" charset="0"/>
                        </a:rPr>
                        <m:t>𝑟</m:t>
                      </m:r>
                      <m:d>
                        <m:dPr>
                          <m:begChr m:val="["/>
                          <m:endChr m:val="]"/>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𝑐</m:t>
                          </m:r>
                          <m:sSup>
                            <m:sSupPr>
                              <m:ctrlPr>
                                <a:rPr lang="en-US" altLang="en-US" sz="2400" b="0" i="1" smtClean="0">
                                  <a:latin typeface="Cambria Math" panose="02040503050406030204" pitchFamily="18" charset="0"/>
                                </a:rPr>
                              </m:ctrlPr>
                            </m:sSupPr>
                            <m:e>
                              <m:d>
                                <m:dPr>
                                  <m:ctrlPr>
                                    <a:rPr lang="en-US" altLang="en-US" sz="2400" b="0" i="1" smtClean="0">
                                      <a:latin typeface="Cambria Math" panose="02040503050406030204" pitchFamily="18" charset="0"/>
                                    </a:rPr>
                                  </m:ctrlPr>
                                </m:dPr>
                                <m:e>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rPr>
                                        <m:t>𝑑</m:t>
                                      </m:r>
                                    </m:num>
                                    <m:den>
                                      <m:r>
                                        <a:rPr lang="en-US" altLang="en-US" sz="2400" b="0" i="1" smtClean="0">
                                          <a:latin typeface="Cambria Math" panose="02040503050406030204" pitchFamily="18" charset="0"/>
                                        </a:rPr>
                                        <m:t>𝐵𝐿𝑇</m:t>
                                      </m:r>
                                    </m:den>
                                  </m:f>
                                </m:e>
                              </m:d>
                            </m:e>
                            <m:sup>
                              <m:r>
                                <a:rPr lang="en-US" altLang="en-US" sz="2400" b="0" i="1" smtClean="0">
                                  <a:latin typeface="Cambria Math" panose="02040503050406030204" pitchFamily="18" charset="0"/>
                                </a:rPr>
                                <m:t>4.3</m:t>
                              </m:r>
                            </m:sup>
                          </m:sSup>
                          <m:r>
                            <a:rPr lang="en-US" altLang="en-US" sz="2400" b="0" i="1" smtClean="0">
                              <a:latin typeface="Cambria Math" panose="02040503050406030204" pitchFamily="18" charset="0"/>
                            </a:rPr>
                            <m:t>+1</m:t>
                          </m:r>
                        </m:e>
                      </m:d>
                      <m:r>
                        <a:rPr lang="en-US" altLang="en-US" sz="2400" b="0" i="1" smtClean="0">
                          <a:latin typeface="Cambria Math" panose="02040503050406030204" pitchFamily="18" charset="0"/>
                          <a:ea typeface="Cambria Math" panose="02040503050406030204" pitchFamily="18" charset="0"/>
                        </a:rPr>
                        <m:t>×</m:t>
                      </m:r>
                      <m:d>
                        <m:dPr>
                          <m:ctrlPr>
                            <a:rPr lang="en-US" altLang="en-US" sz="2400" i="1">
                              <a:latin typeface="Cambria Math" panose="02040503050406030204" pitchFamily="18" charset="0"/>
                              <a:ea typeface="Cambria Math" panose="02040503050406030204" pitchFamily="18" charset="0"/>
                            </a:rPr>
                          </m:ctrlPr>
                        </m:dPr>
                        <m:e>
                          <m:f>
                            <m:fPr>
                              <m:ctrlPr>
                                <a:rPr lang="en-US" altLang="en-US" sz="2400" i="1">
                                  <a:latin typeface="Cambria Math" panose="02040503050406030204" pitchFamily="18" charset="0"/>
                                  <a:ea typeface="Cambria Math" panose="02040503050406030204" pitchFamily="18" charset="0"/>
                                </a:rPr>
                              </m:ctrlPr>
                            </m:fPr>
                            <m:num>
                              <m:sSub>
                                <m:sSubPr>
                                  <m:ctrlPr>
                                    <a:rPr lang="en-US" altLang="en-US" sz="2400" i="1">
                                      <a:latin typeface="Cambria Math" panose="02040503050406030204" pitchFamily="18" charset="0"/>
                                      <a:ea typeface="Cambria Math" panose="02040503050406030204" pitchFamily="18" charset="0"/>
                                    </a:rPr>
                                  </m:ctrlPr>
                                </m:sSubPr>
                                <m:e>
                                  <m:r>
                                    <a:rPr lang="en-US" altLang="en-US" sz="2400" i="1">
                                      <a:latin typeface="Cambria Math" panose="02040503050406030204" pitchFamily="18" charset="0"/>
                                      <a:ea typeface="Cambria Math" panose="02040503050406030204" pitchFamily="18" charset="0"/>
                                    </a:rPr>
                                    <m:t>𝜏</m:t>
                                  </m:r>
                                </m:e>
                                <m:sub>
                                  <m:r>
                                    <a:rPr lang="en-US" altLang="en-US" sz="2400" i="1">
                                      <a:latin typeface="Cambria Math" panose="02040503050406030204" pitchFamily="18" charset="0"/>
                                      <a:ea typeface="Cambria Math" panose="02040503050406030204" pitchFamily="18" charset="0"/>
                                    </a:rPr>
                                    <m:t>𝑦𝑖𝑒𝑙𝑑</m:t>
                                  </m:r>
                                </m:sub>
                              </m:sSub>
                            </m:num>
                            <m:den>
                              <m:r>
                                <a:rPr lang="en-US" altLang="en-US" sz="2400" i="1">
                                  <a:latin typeface="Cambria Math" panose="02040503050406030204" pitchFamily="18" charset="0"/>
                                  <a:ea typeface="Cambria Math" panose="02040503050406030204" pitchFamily="18" charset="0"/>
                                </a:rPr>
                                <m:t>𝑝</m:t>
                              </m:r>
                            </m:den>
                          </m:f>
                        </m:e>
                      </m:d>
                    </m:oMath>
                  </m:oMathPara>
                </a14:m>
                <a:endParaRPr lang="en-US" dirty="0"/>
              </a:p>
            </p:txBody>
          </p:sp>
        </mc:Choice>
        <mc:Fallback xmlns="">
          <p:sp>
            <p:nvSpPr>
              <p:cNvPr id="22" name="TextBox 21">
                <a:extLst>
                  <a:ext uri="{FF2B5EF4-FFF2-40B4-BE49-F238E27FC236}">
                    <a16:creationId xmlns:a16="http://schemas.microsoft.com/office/drawing/2014/main" id="{F146C31D-E28C-82B2-1AAD-4F6494DA4FC5}"/>
                  </a:ext>
                </a:extLst>
              </p:cNvPr>
              <p:cNvSpPr txBox="1">
                <a:spLocks noRot="1" noChangeAspect="1" noMove="1" noResize="1" noEditPoints="1" noAdjustHandles="1" noChangeArrowheads="1" noChangeShapeType="1" noTextEdit="1"/>
              </p:cNvSpPr>
              <p:nvPr/>
            </p:nvSpPr>
            <p:spPr>
              <a:xfrm>
                <a:off x="1981200" y="4926061"/>
                <a:ext cx="5562600" cy="105913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5078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6F8DB-C2CF-8203-7020-ECE77A7177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DECD53-69A8-7178-7D53-8009E5271BCC}"/>
              </a:ext>
            </a:extLst>
          </p:cNvPr>
          <p:cNvSpPr>
            <a:spLocks noGrp="1"/>
          </p:cNvSpPr>
          <p:nvPr>
            <p:ph type="title"/>
          </p:nvPr>
        </p:nvSpPr>
        <p:spPr>
          <a:xfrm>
            <a:off x="685800" y="76200"/>
            <a:ext cx="5883275" cy="1143000"/>
          </a:xfrm>
        </p:spPr>
        <p:txBody>
          <a:bodyPr/>
          <a:lstStyle/>
          <a:p>
            <a:r>
              <a:rPr lang="en-IN" sz="2800" dirty="0"/>
              <a:t>Contact Resistance due to TIM</a:t>
            </a:r>
          </a:p>
        </p:txBody>
      </p:sp>
      <p:grpSp>
        <p:nvGrpSpPr>
          <p:cNvPr id="3" name="Group 38">
            <a:extLst>
              <a:ext uri="{FF2B5EF4-FFF2-40B4-BE49-F238E27FC236}">
                <a16:creationId xmlns:a16="http://schemas.microsoft.com/office/drawing/2014/main" id="{EB1461AA-0AFD-E472-A383-EEF6609135DA}"/>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3D3B55D4-092C-4C4E-561A-E51E98A01F47}"/>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17606599-A934-A230-B738-6CECFE876B84}"/>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F85F3B74-6B9A-7C98-26B0-5CB6A87FFD0D}"/>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1B009D5C-8675-F8A2-61AE-38FB7F11556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2E01AEF9-B51A-5DAE-E98A-3CA983D2E8B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157EEED4-CAEC-887A-0B75-E48290455946}"/>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4FF8C7C9-C92E-DBD8-03E5-80D03D7642E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79EF90A3-F16D-CB5A-AF68-EB398BE40A3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11700042-4FB1-B323-6256-83B34C1A8E47}"/>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FA5317BE-8A90-523D-2D5C-287FA59AB6C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AB3883E4-4827-00AF-0CC6-827DD49EFED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A75BDB9B-4236-CE39-49E6-042D70A225B8}"/>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A8978ED0-3C42-6F11-12FC-B85D6CC323F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8367D9E9-57BA-C5BF-FC15-875CB320D6E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60FFAAD5-A39B-CE66-027A-8C612A85B63D}"/>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BB2CBBBB-5DE2-9487-C128-4DD550A57A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4F56B9CA-F3EA-20A5-B6AA-FAE0872228E1}"/>
              </a:ext>
            </a:extLst>
          </p:cNvPr>
          <p:cNvSpPr>
            <a:spLocks noGrp="1"/>
          </p:cNvSpPr>
          <p:nvPr>
            <p:ph idx="1"/>
          </p:nvPr>
        </p:nvSpPr>
        <p:spPr>
          <a:xfrm>
            <a:off x="462075" y="1481656"/>
            <a:ext cx="8607973" cy="4747450"/>
          </a:xfrm>
        </p:spPr>
        <p:txBody>
          <a:bodyPr/>
          <a:lstStyle/>
          <a:p>
            <a:r>
              <a:rPr lang="en-US" sz="2400" dirty="0"/>
              <a:t>TIMs can effectively fill these gaps, under limited packaging pressure.</a:t>
            </a:r>
          </a:p>
          <a:p>
            <a:r>
              <a:rPr lang="en-US" sz="2400" dirty="0"/>
              <a:t>However, the TIM itself cannot perfectly conform to the roughness of rigid components.</a:t>
            </a:r>
          </a:p>
          <a:p>
            <a:r>
              <a:rPr lang="en-US" sz="2400" dirty="0"/>
              <a:t>Some tiny gaps inevitably remain. </a:t>
            </a:r>
          </a:p>
          <a:p>
            <a:r>
              <a:rPr lang="en-US" sz="2400" dirty="0"/>
              <a:t>Heat flow is conducted not only through the actual contact areas between the solids but also through the gaps in the noncontact regions of the interface. </a:t>
            </a:r>
          </a:p>
          <a:p>
            <a:r>
              <a:rPr lang="en-US" sz="2400" dirty="0"/>
              <a:t>This contraction of heat flow leads to the formation of </a:t>
            </a:r>
            <a:r>
              <a:rPr lang="en-US" sz="2400" dirty="0" err="1"/>
              <a:t>Rc</a:t>
            </a:r>
            <a:r>
              <a:rPr lang="en-US" sz="2400" dirty="0"/>
              <a:t>, related to the roughness and hardness of the material and contact pressure. </a:t>
            </a:r>
          </a:p>
        </p:txBody>
      </p:sp>
    </p:spTree>
    <p:extLst>
      <p:ext uri="{BB962C8B-B14F-4D97-AF65-F5344CB8AC3E}">
        <p14:creationId xmlns:p14="http://schemas.microsoft.com/office/powerpoint/2010/main" val="295442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81186-310A-EF9C-45F1-5BA59908F4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BAE4F2-9D94-F3B2-CB8D-E052467C1345}"/>
              </a:ext>
            </a:extLst>
          </p:cNvPr>
          <p:cNvSpPr>
            <a:spLocks noGrp="1"/>
          </p:cNvSpPr>
          <p:nvPr>
            <p:ph type="title"/>
          </p:nvPr>
        </p:nvSpPr>
        <p:spPr>
          <a:xfrm>
            <a:off x="685800" y="76200"/>
            <a:ext cx="5883275" cy="1143000"/>
          </a:xfrm>
        </p:spPr>
        <p:txBody>
          <a:bodyPr/>
          <a:lstStyle/>
          <a:p>
            <a:r>
              <a:rPr lang="en-IN" sz="2800" dirty="0"/>
              <a:t>Contact Resistance due to TIM</a:t>
            </a:r>
          </a:p>
        </p:txBody>
      </p:sp>
      <p:grpSp>
        <p:nvGrpSpPr>
          <p:cNvPr id="3" name="Group 38">
            <a:extLst>
              <a:ext uri="{FF2B5EF4-FFF2-40B4-BE49-F238E27FC236}">
                <a16:creationId xmlns:a16="http://schemas.microsoft.com/office/drawing/2014/main" id="{7A9C9E2D-5A0B-1C43-0555-929456CE7D44}"/>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EC574C6F-A010-5788-2323-5E2109DB97F0}"/>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BC3AECE5-FDC2-F892-FFA5-5B7B39191828}"/>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DE5328CD-22E3-9E1D-F636-D4A3E7228BC8}"/>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BB59CB30-9A44-C040-E471-83B7BF9D62E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0124C325-CCB8-03AB-DC96-769CD0E6E01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E50A38B7-E415-E72A-627E-FA7C804D1974}"/>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BB6EE3B2-EE1D-BC63-49DD-3E3910BC66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92026D70-D02A-E3AB-9966-096271E290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52D83E53-EB13-6076-3F36-4217CF125391}"/>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DCC9B8B2-D676-22F0-E971-6A08C37E16A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2410EDDC-573A-D04C-8EA8-B6D79709DA2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07A2A7BE-1873-2AF0-A943-8A3E26687A6C}"/>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2067A750-4F5C-6014-0E25-B4A95018A40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320421C7-9B6F-D18A-4718-CE335F73DAA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0FE9DAD1-D0EA-C837-37BE-BFFDB6D1F700}"/>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CB9CD626-C79F-8898-990F-DCCF62D05F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0" name="Content Placeholder 19">
                <a:extLst>
                  <a:ext uri="{FF2B5EF4-FFF2-40B4-BE49-F238E27FC236}">
                    <a16:creationId xmlns:a16="http://schemas.microsoft.com/office/drawing/2014/main" id="{BCE24766-4DA2-1352-4237-C31348328103}"/>
                  </a:ext>
                </a:extLst>
              </p:cNvPr>
              <p:cNvSpPr>
                <a:spLocks noGrp="1"/>
              </p:cNvSpPr>
              <p:nvPr>
                <p:ph idx="1"/>
              </p:nvPr>
            </p:nvSpPr>
            <p:spPr>
              <a:xfrm>
                <a:off x="454626" y="1367355"/>
                <a:ext cx="8607973" cy="5220009"/>
              </a:xfrm>
            </p:spPr>
            <p:txBody>
              <a:bodyPr/>
              <a:lstStyle/>
              <a:p>
                <a:r>
                  <a:rPr lang="en-US" sz="2400" dirty="0"/>
                  <a:t>Typically, the </a:t>
                </a:r>
                <a:r>
                  <a:rPr lang="en-US" sz="2400" i="1" dirty="0" err="1"/>
                  <a:t>R</a:t>
                </a:r>
                <a:r>
                  <a:rPr lang="en-US" sz="2400" i="1" baseline="-25000" dirty="0" err="1"/>
                  <a:t>c</a:t>
                </a:r>
                <a:r>
                  <a:rPr lang="en-US" sz="2400" dirty="0"/>
                  <a:t> between two materials under plastic deformation can be described by</a:t>
                </a:r>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0.4</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2</m:t>
                                  </m:r>
                                </m:sub>
                              </m:sSub>
                            </m:e>
                          </m:d>
                          <m:rad>
                            <m:radPr>
                              <m:degHide m:val="on"/>
                              <m:ctrlPr>
                                <a:rPr lang="en-US" sz="2400" b="0" i="1" smtClean="0">
                                  <a:latin typeface="Cambria Math" panose="02040503050406030204" pitchFamily="18" charset="0"/>
                                </a:rPr>
                              </m:ctrlPr>
                            </m:radPr>
                            <m:deg/>
                            <m:e>
                              <m:sSubSup>
                                <m:sSubSupPr>
                                  <m:ctrlPr>
                                    <a:rPr lang="en-US" sz="2400" b="0" i="1" smtClean="0">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rPr>
                                    <m:t>1</m:t>
                                  </m:r>
                                </m:sub>
                                <m:sup>
                                  <m:r>
                                    <a:rPr lang="en-US" sz="2400" b="0" i="1" smtClean="0">
                                      <a:latin typeface="Cambria Math" panose="02040503050406030204" pitchFamily="18" charset="0"/>
                                    </a:rPr>
                                    <m:t>2</m:t>
                                  </m:r>
                                </m:sup>
                              </m:sSubSup>
                              <m:r>
                                <a:rPr lang="en-US" sz="2400" b="0" i="1" smtClean="0">
                                  <a:latin typeface="Cambria Math" panose="02040503050406030204" pitchFamily="18" charset="0"/>
                                </a:rPr>
                                <m:t>+</m:t>
                              </m:r>
                              <m:sSubSup>
                                <m:sSubSupPr>
                                  <m:ctrlPr>
                                    <a:rPr lang="en-US" sz="2400" i="1">
                                      <a:latin typeface="Cambria Math" panose="02040503050406030204" pitchFamily="18" charset="0"/>
                                      <a:ea typeface="Cambria Math" panose="02040503050406030204" pitchFamily="18" charset="0"/>
                                    </a:rPr>
                                  </m:ctrlPr>
                                </m:sSubSupPr>
                                <m:e>
                                  <m:r>
                                    <a:rPr lang="en-US" sz="2400" i="1">
                                      <a:latin typeface="Cambria Math" panose="02040503050406030204" pitchFamily="18" charset="0"/>
                                      <a:ea typeface="Cambria Math" panose="02040503050406030204" pitchFamily="18" charset="0"/>
                                    </a:rPr>
                                    <m:t>𝜎</m:t>
                                  </m:r>
                                </m:e>
                                <m:sub>
                                  <m:r>
                                    <a:rPr lang="en-US" sz="2400" i="1">
                                      <a:latin typeface="Cambria Math" panose="02040503050406030204" pitchFamily="18" charset="0"/>
                                    </a:rPr>
                                    <m:t>1</m:t>
                                  </m:r>
                                </m:sub>
                                <m:sup>
                                  <m:r>
                                    <a:rPr lang="en-US" sz="2400" i="1">
                                      <a:latin typeface="Cambria Math" panose="02040503050406030204" pitchFamily="18" charset="0"/>
                                    </a:rPr>
                                    <m:t>2</m:t>
                                  </m:r>
                                </m:sup>
                              </m:sSubSup>
                            </m:e>
                          </m:rad>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𝑚</m:t>
                          </m:r>
                        </m:den>
                      </m:f>
                      <m:r>
                        <a:rPr lang="en-US" sz="2400" b="0" i="1"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d>
                            <m:dPr>
                              <m:ctrlPr>
                                <a:rPr lang="en-US" sz="2400" b="0" i="1" smtClean="0">
                                  <a:latin typeface="Cambria Math" panose="02040503050406030204" pitchFamily="18" charset="0"/>
                                  <a:ea typeface="Cambria Math" panose="02040503050406030204" pitchFamily="18" charset="0"/>
                                </a:rPr>
                              </m:ctrlPr>
                            </m:dPr>
                            <m:e>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𝐻</m:t>
                                  </m:r>
                                </m:num>
                                <m:den>
                                  <m:r>
                                    <a:rPr lang="en-US" sz="2400" b="0" i="1" smtClean="0">
                                      <a:latin typeface="Cambria Math" panose="02040503050406030204" pitchFamily="18" charset="0"/>
                                      <a:ea typeface="Cambria Math" panose="02040503050406030204" pitchFamily="18" charset="0"/>
                                    </a:rPr>
                                    <m:t>𝑝</m:t>
                                  </m:r>
                                </m:den>
                              </m:f>
                            </m:e>
                          </m:d>
                        </m:e>
                        <m:sup>
                          <m:r>
                            <a:rPr lang="en-US" sz="2400" b="0" i="1" smtClean="0">
                              <a:latin typeface="Cambria Math" panose="02040503050406030204" pitchFamily="18" charset="0"/>
                              <a:ea typeface="Cambria Math" panose="02040503050406030204" pitchFamily="18" charset="0"/>
                            </a:rPr>
                            <m:t>0.95</m:t>
                          </m:r>
                        </m:sup>
                      </m:sSup>
                    </m:oMath>
                  </m:oMathPara>
                </a14:m>
                <a:endParaRPr lang="en-US" sz="2400" dirty="0"/>
              </a:p>
              <a:p>
                <a:r>
                  <a:rPr lang="en-US" sz="2400" dirty="0"/>
                  <a:t>where </a:t>
                </a:r>
                <a:r>
                  <a:rPr lang="en-US" sz="2400" i="1" dirty="0"/>
                  <a:t>σ</a:t>
                </a:r>
                <a:r>
                  <a:rPr lang="en-US" sz="2400" i="1" baseline="-25000" dirty="0"/>
                  <a:t>1</a:t>
                </a:r>
                <a:r>
                  <a:rPr lang="en-US" sz="2400" i="1" dirty="0"/>
                  <a:t> </a:t>
                </a:r>
                <a:r>
                  <a:rPr lang="en-US" sz="2400" dirty="0"/>
                  <a:t>and </a:t>
                </a:r>
                <a:r>
                  <a:rPr lang="en-US" sz="2400" i="1" dirty="0"/>
                  <a:t>σ</a:t>
                </a:r>
                <a:r>
                  <a:rPr lang="en-US" sz="2400" i="1" baseline="-25000" dirty="0"/>
                  <a:t>2</a:t>
                </a:r>
                <a:r>
                  <a:rPr lang="en-US" sz="2400" dirty="0"/>
                  <a:t> are the surface roughness of the two contact surfaces, </a:t>
                </a:r>
                <a:r>
                  <a:rPr lang="en-US" sz="2400" i="1" dirty="0"/>
                  <a:t>p</a:t>
                </a:r>
                <a:r>
                  <a:rPr lang="en-US" sz="2400" dirty="0"/>
                  <a:t> is the contact pressure.</a:t>
                </a:r>
              </a:p>
              <a:p>
                <a:r>
                  <a:rPr lang="en-US" sz="2400" i="1" dirty="0"/>
                  <a:t>H</a:t>
                </a:r>
                <a:r>
                  <a:rPr lang="en-US" sz="2400" dirty="0"/>
                  <a:t> is the microhardness of the softer of the two-contact surface.</a:t>
                </a:r>
              </a:p>
              <a:p>
                <a:r>
                  <a:rPr lang="en-US" sz="2400" i="1" dirty="0"/>
                  <a:t>m</a:t>
                </a:r>
                <a:r>
                  <a:rPr lang="en-US" sz="2400" dirty="0"/>
                  <a:t> is the average roughness slope.</a:t>
                </a:r>
              </a:p>
              <a:p>
                <a:r>
                  <a:rPr lang="en-US" sz="2400" dirty="0"/>
                  <a:t>When the thermal conductivity of the TIM is negligible compared to that of the mating surfaces, the </a:t>
                </a:r>
                <a:r>
                  <a:rPr lang="en-US" sz="2400" i="1" dirty="0" err="1"/>
                  <a:t>R</a:t>
                </a:r>
                <a:r>
                  <a:rPr lang="en-US" sz="2400" i="1" baseline="-25000" dirty="0" err="1"/>
                  <a:t>c</a:t>
                </a:r>
                <a:r>
                  <a:rPr lang="en-US" sz="2400" dirty="0"/>
                  <a:t> can be described by:</a:t>
                </a:r>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𝑐</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𝑐</m:t>
                          </m:r>
                          <m:r>
                            <a:rPr lang="en-US" sz="2400" b="0" i="1" smtClean="0">
                              <a:latin typeface="Cambria Math" panose="02040503050406030204" pitchFamily="18" charset="0"/>
                            </a:rPr>
                            <m:t>2</m:t>
                          </m:r>
                        </m:sub>
                      </m:sSub>
                      <m:r>
                        <a:rPr lang="en-US" sz="2400" b="0" i="1" smtClean="0">
                          <a:latin typeface="Cambria Math" panose="02040503050406030204" pitchFamily="18" charset="0"/>
                        </a:rPr>
                        <m:t>=</m:t>
                      </m:r>
                      <m:d>
                        <m:dPr>
                          <m:ctrlPr>
                            <a:rPr lang="en-US" sz="2400" b="0" i="1" smtClean="0">
                              <a:latin typeface="Cambria Math" panose="02040503050406030204" pitchFamily="18" charset="0"/>
                              <a:ea typeface="Cambria Math" panose="02040503050406030204" pitchFamily="18" charset="0"/>
                            </a:rPr>
                          </m:ctrlPr>
                        </m:dPr>
                        <m:e>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ea typeface="Cambria Math" panose="02040503050406030204" pitchFamily="18" charset="0"/>
                                    </a:rPr>
                                    <m:t>2</m:t>
                                  </m:r>
                                </m:sub>
                              </m:sSub>
                            </m:num>
                            <m:den>
                              <m:r>
                                <a:rPr lang="en-US" sz="2400" b="0" i="1" smtClean="0">
                                  <a:latin typeface="Cambria Math" panose="02040503050406030204" pitchFamily="18" charset="0"/>
                                </a:rPr>
                                <m:t>2</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𝑡𝑖𝑚</m:t>
                                  </m:r>
                                </m:sub>
                              </m:sSub>
                            </m:den>
                          </m:f>
                        </m:e>
                      </m:d>
                      <m:r>
                        <a:rPr lang="en-US" sz="2400" b="0" i="1" smtClean="0">
                          <a:latin typeface="Cambria Math" panose="02040503050406030204" pitchFamily="18" charset="0"/>
                          <a:ea typeface="Cambria Math" panose="02040503050406030204" pitchFamily="18" charset="0"/>
                        </a:rPr>
                        <m:t>×</m:t>
                      </m:r>
                      <m:d>
                        <m:dPr>
                          <m:ctrlPr>
                            <a:rPr lang="en-US" sz="2400" b="0" i="1" smtClean="0">
                              <a:latin typeface="Cambria Math" panose="02040503050406030204" pitchFamily="18" charset="0"/>
                              <a:ea typeface="Cambria Math" panose="02040503050406030204" pitchFamily="18" charset="0"/>
                            </a:rPr>
                          </m:ctrlPr>
                        </m:dPr>
                        <m:e>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𝐴</m:t>
                                  </m:r>
                                </m:e>
                                <m:sub>
                                  <m:r>
                                    <a:rPr lang="en-US" sz="2400" b="0" i="1" smtClean="0">
                                      <a:latin typeface="Cambria Math" panose="02040503050406030204" pitchFamily="18" charset="0"/>
                                      <a:ea typeface="Cambria Math" panose="02040503050406030204" pitchFamily="18" charset="0"/>
                                    </a:rPr>
                                    <m:t>𝑛𝑜𝑚𝑖𝑛𝑎𝑙</m:t>
                                  </m:r>
                                </m:sub>
                              </m:sSub>
                            </m:num>
                            <m:den>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𝐴</m:t>
                                  </m:r>
                                </m:e>
                                <m:sub>
                                  <m:r>
                                    <a:rPr lang="en-US" sz="2400" b="0" i="1" smtClean="0">
                                      <a:latin typeface="Cambria Math" panose="02040503050406030204" pitchFamily="18" charset="0"/>
                                      <a:ea typeface="Cambria Math" panose="02040503050406030204" pitchFamily="18" charset="0"/>
                                    </a:rPr>
                                    <m:t>𝑟𝑒𝑎𝑙</m:t>
                                  </m:r>
                                </m:sub>
                              </m:sSub>
                            </m:den>
                          </m:f>
                        </m:e>
                      </m:d>
                    </m:oMath>
                  </m:oMathPara>
                </a14:m>
                <a:endParaRPr lang="en-US" sz="2400" dirty="0"/>
              </a:p>
            </p:txBody>
          </p:sp>
        </mc:Choice>
        <mc:Fallback xmlns="">
          <p:sp>
            <p:nvSpPr>
              <p:cNvPr id="20" name="Content Placeholder 19">
                <a:extLst>
                  <a:ext uri="{FF2B5EF4-FFF2-40B4-BE49-F238E27FC236}">
                    <a16:creationId xmlns:a16="http://schemas.microsoft.com/office/drawing/2014/main" id="{BCE24766-4DA2-1352-4237-C31348328103}"/>
                  </a:ext>
                </a:extLst>
              </p:cNvPr>
              <p:cNvSpPr>
                <a:spLocks noGrp="1" noRot="1" noChangeAspect="1" noMove="1" noResize="1" noEditPoints="1" noAdjustHandles="1" noChangeArrowheads="1" noChangeShapeType="1" noTextEdit="1"/>
              </p:cNvSpPr>
              <p:nvPr>
                <p:ph idx="1"/>
              </p:nvPr>
            </p:nvSpPr>
            <p:spPr>
              <a:xfrm>
                <a:off x="454626" y="1367355"/>
                <a:ext cx="8607973" cy="5220009"/>
              </a:xfrm>
              <a:blipFill>
                <a:blip r:embed="rId4"/>
                <a:stretch>
                  <a:fillRect l="-992" t="-933" r="-1700"/>
                </a:stretch>
              </a:blipFill>
            </p:spPr>
            <p:txBody>
              <a:bodyPr/>
              <a:lstStyle/>
              <a:p>
                <a:r>
                  <a:rPr lang="en-US">
                    <a:noFill/>
                  </a:rPr>
                  <a:t> </a:t>
                </a:r>
              </a:p>
            </p:txBody>
          </p:sp>
        </mc:Fallback>
      </mc:AlternateContent>
    </p:spTree>
    <p:extLst>
      <p:ext uri="{BB962C8B-B14F-4D97-AF65-F5344CB8AC3E}">
        <p14:creationId xmlns:p14="http://schemas.microsoft.com/office/powerpoint/2010/main" val="58446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dissolve">
                                      <p:cBhvr>
                                        <p:cTn id="32" dur="500"/>
                                        <p:tgtEl>
                                          <p:spTgt spid="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
                                            <p:txEl>
                                              <p:pRg st="6" end="6"/>
                                            </p:txEl>
                                          </p:spTgt>
                                        </p:tgtEl>
                                        <p:attrNameLst>
                                          <p:attrName>style.visibility</p:attrName>
                                        </p:attrNameLst>
                                      </p:cBhvr>
                                      <p:to>
                                        <p:strVal val="visible"/>
                                      </p:to>
                                    </p:set>
                                    <p:animEffect transition="in" filter="dissolve">
                                      <p:cBhvr>
                                        <p:cTn id="37" dur="500"/>
                                        <p:tgtEl>
                                          <p:spTgt spid="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86E84-AC1F-CC80-9D0E-95673EF029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A8E780-6FF4-9FF8-78DC-FE18A41F3C93}"/>
              </a:ext>
            </a:extLst>
          </p:cNvPr>
          <p:cNvSpPr>
            <a:spLocks noGrp="1"/>
          </p:cNvSpPr>
          <p:nvPr>
            <p:ph type="title"/>
          </p:nvPr>
        </p:nvSpPr>
        <p:spPr>
          <a:xfrm>
            <a:off x="685800" y="76200"/>
            <a:ext cx="5883275" cy="1143000"/>
          </a:xfrm>
        </p:spPr>
        <p:txBody>
          <a:bodyPr/>
          <a:lstStyle/>
          <a:p>
            <a:r>
              <a:rPr lang="en-IN" sz="2800" dirty="0"/>
              <a:t>Contact Resistance due to TIM</a:t>
            </a:r>
          </a:p>
        </p:txBody>
      </p:sp>
      <p:grpSp>
        <p:nvGrpSpPr>
          <p:cNvPr id="3" name="Group 38">
            <a:extLst>
              <a:ext uri="{FF2B5EF4-FFF2-40B4-BE49-F238E27FC236}">
                <a16:creationId xmlns:a16="http://schemas.microsoft.com/office/drawing/2014/main" id="{27A52762-2F4D-2D9D-2EA7-5662EB306A90}"/>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4AD889F1-8F3B-3788-CBB7-96DBF44FFA11}"/>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996D5EE5-8BE0-BEF2-AEFB-39E05AD967EC}"/>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78FFC35A-555D-ADE6-936F-104DB91BF6EF}"/>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F8A65BD4-0B90-6781-6772-81F59159E60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C6C13757-5967-5CFA-A669-1BE22FC3220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DEC68A53-1540-F3F1-B0FA-644B8D1DD8AF}"/>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9FF0FD4D-0FB0-27D8-859D-B671F2DDC3A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F8C01470-2785-9EA8-8680-9885E6B07E9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8E145154-A7AF-DB70-27FD-A023AA07DBDD}"/>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C21EFFD3-94E9-6F5D-57E4-AE413BDC670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08BD1369-F996-49E9-FA8C-7656A3F880B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1CA41A2A-F3A2-C01F-1674-240CCD20A9A2}"/>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DCF8B132-2F3D-F250-4DC5-090C96F7116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4A6F9425-11AA-880A-DF88-E98A63C1543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827745FC-F153-F8DE-6E7C-AB5265F17016}"/>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F901768B-555A-12B8-63B7-CA01D29EFE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08A9C03A-C8E9-CD13-6430-8A2683F6A1B5}"/>
              </a:ext>
            </a:extLst>
          </p:cNvPr>
          <p:cNvSpPr>
            <a:spLocks noGrp="1"/>
          </p:cNvSpPr>
          <p:nvPr>
            <p:ph idx="1"/>
          </p:nvPr>
        </p:nvSpPr>
        <p:spPr>
          <a:xfrm>
            <a:off x="291662" y="2782643"/>
            <a:ext cx="8607973" cy="3501674"/>
          </a:xfrm>
        </p:spPr>
        <p:txBody>
          <a:bodyPr/>
          <a:lstStyle/>
          <a:p>
            <a:r>
              <a:rPr lang="en-US" sz="2400"/>
              <a:t>where </a:t>
            </a:r>
            <a:r>
              <a:rPr lang="en-US" sz="2400" i="1"/>
              <a:t>A</a:t>
            </a:r>
            <a:r>
              <a:rPr lang="en-US" sz="2400" i="1" baseline="-25000"/>
              <a:t>nominal</a:t>
            </a:r>
            <a:r>
              <a:rPr lang="en-US" sz="2400"/>
              <a:t> and </a:t>
            </a:r>
            <a:r>
              <a:rPr lang="en-US" sz="2400" i="1"/>
              <a:t>A</a:t>
            </a:r>
            <a:r>
              <a:rPr lang="en-US" sz="2400" i="1" baseline="-25000"/>
              <a:t>real </a:t>
            </a:r>
            <a:r>
              <a:rPr lang="en-US" sz="2400"/>
              <a:t>represent the nominal and actual microscopic contact areas of the two contact surfaces.</a:t>
            </a:r>
          </a:p>
          <a:p>
            <a:r>
              <a:rPr lang="en-US" sz="2400"/>
              <a:t>Traditional polymer-based TIMs, even with an excessively high loading of thermally conductive fillers, show limited improvement in </a:t>
            </a:r>
            <a:r>
              <a:rPr lang="en-US" sz="2400" i="1"/>
              <a:t>k</a:t>
            </a:r>
            <a:r>
              <a:rPr lang="en-US" sz="2400"/>
              <a:t>. </a:t>
            </a:r>
          </a:p>
          <a:p>
            <a:r>
              <a:rPr lang="en-US" sz="2400"/>
              <a:t>This is primarily attributed to the weak phonon transport in the disordered polymer chains, the lack of continuous and efficient heat transfer pathways, and the strong phonon scattering at the interface between the fillers and the polymer matrix. </a:t>
            </a:r>
            <a:endParaRPr lang="en-US" sz="2400" dirty="0"/>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8B1428EE-8FFB-4AE0-68B4-F532EF547A72}"/>
                  </a:ext>
                </a:extLst>
              </p:cNvPr>
              <p:cNvSpPr txBox="1"/>
              <p:nvPr/>
            </p:nvSpPr>
            <p:spPr>
              <a:xfrm>
                <a:off x="2141538" y="1512912"/>
                <a:ext cx="5630862" cy="922176"/>
              </a:xfrm>
              <a:prstGeom prst="rect">
                <a:avLst/>
              </a:prstGeom>
              <a:noFill/>
            </p:spPr>
            <p:txBody>
              <a:bodyPr wrap="square">
                <a:spAutoFit/>
              </a:bodyPr>
              <a:lstStyle/>
              <a:p>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𝑐</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𝑐</m:t>
                          </m:r>
                          <m:r>
                            <a:rPr lang="en-US" sz="2400" b="0" i="1" smtClean="0">
                              <a:latin typeface="Cambria Math" panose="02040503050406030204" pitchFamily="18" charset="0"/>
                            </a:rPr>
                            <m:t>2</m:t>
                          </m:r>
                        </m:sub>
                      </m:sSub>
                      <m:r>
                        <a:rPr lang="en-US" sz="2400" b="0" i="1" smtClean="0">
                          <a:latin typeface="Cambria Math" panose="02040503050406030204" pitchFamily="18" charset="0"/>
                        </a:rPr>
                        <m:t>=</m:t>
                      </m:r>
                      <m:d>
                        <m:dPr>
                          <m:ctrlPr>
                            <a:rPr lang="en-US" sz="2400" b="0" i="1" smtClean="0">
                              <a:latin typeface="Cambria Math" panose="02040503050406030204" pitchFamily="18" charset="0"/>
                              <a:ea typeface="Cambria Math" panose="02040503050406030204" pitchFamily="18" charset="0"/>
                            </a:rPr>
                          </m:ctrlPr>
                        </m:dPr>
                        <m:e>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ea typeface="Cambria Math" panose="02040503050406030204" pitchFamily="18" charset="0"/>
                                    </a:rPr>
                                    <m:t>2</m:t>
                                  </m:r>
                                </m:sub>
                              </m:sSub>
                            </m:num>
                            <m:den>
                              <m:r>
                                <a:rPr lang="en-US" sz="2400" b="0" i="1" smtClean="0">
                                  <a:latin typeface="Cambria Math" panose="02040503050406030204" pitchFamily="18" charset="0"/>
                                </a:rPr>
                                <m:t>2</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𝑡𝑖𝑚</m:t>
                                  </m:r>
                                </m:sub>
                              </m:sSub>
                            </m:den>
                          </m:f>
                        </m:e>
                      </m:d>
                      <m:r>
                        <a:rPr lang="en-US" sz="2400" b="0" i="1" smtClean="0">
                          <a:latin typeface="Cambria Math" panose="02040503050406030204" pitchFamily="18" charset="0"/>
                          <a:ea typeface="Cambria Math" panose="02040503050406030204" pitchFamily="18" charset="0"/>
                        </a:rPr>
                        <m:t>×</m:t>
                      </m:r>
                      <m:d>
                        <m:dPr>
                          <m:ctrlPr>
                            <a:rPr lang="en-US" sz="2400" b="0" i="1" smtClean="0">
                              <a:latin typeface="Cambria Math" panose="02040503050406030204" pitchFamily="18" charset="0"/>
                              <a:ea typeface="Cambria Math" panose="02040503050406030204" pitchFamily="18" charset="0"/>
                            </a:rPr>
                          </m:ctrlPr>
                        </m:dPr>
                        <m:e>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𝐴</m:t>
                                  </m:r>
                                </m:e>
                                <m:sub>
                                  <m:r>
                                    <a:rPr lang="en-US" sz="2400" b="0" i="1" smtClean="0">
                                      <a:latin typeface="Cambria Math" panose="02040503050406030204" pitchFamily="18" charset="0"/>
                                      <a:ea typeface="Cambria Math" panose="02040503050406030204" pitchFamily="18" charset="0"/>
                                    </a:rPr>
                                    <m:t>𝑛𝑜𝑚𝑖𝑛𝑎𝑙</m:t>
                                  </m:r>
                                </m:sub>
                              </m:sSub>
                            </m:num>
                            <m:den>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𝐴</m:t>
                                  </m:r>
                                </m:e>
                                <m:sub>
                                  <m:r>
                                    <a:rPr lang="en-US" sz="2400" b="0" i="1" smtClean="0">
                                      <a:latin typeface="Cambria Math" panose="02040503050406030204" pitchFamily="18" charset="0"/>
                                      <a:ea typeface="Cambria Math" panose="02040503050406030204" pitchFamily="18" charset="0"/>
                                    </a:rPr>
                                    <m:t>𝑟𝑒𝑎𝑙</m:t>
                                  </m:r>
                                </m:sub>
                              </m:sSub>
                            </m:den>
                          </m:f>
                        </m:e>
                      </m:d>
                    </m:oMath>
                  </m:oMathPara>
                </a14:m>
                <a:endParaRPr lang="en-US" dirty="0"/>
              </a:p>
            </p:txBody>
          </p:sp>
        </mc:Choice>
        <mc:Fallback xmlns="">
          <p:sp>
            <p:nvSpPr>
              <p:cNvPr id="22" name="TextBox 21">
                <a:extLst>
                  <a:ext uri="{FF2B5EF4-FFF2-40B4-BE49-F238E27FC236}">
                    <a16:creationId xmlns:a16="http://schemas.microsoft.com/office/drawing/2014/main" id="{8B1428EE-8FFB-4AE0-68B4-F532EF547A72}"/>
                  </a:ext>
                </a:extLst>
              </p:cNvPr>
              <p:cNvSpPr txBox="1">
                <a:spLocks noRot="1" noChangeAspect="1" noMove="1" noResize="1" noEditPoints="1" noAdjustHandles="1" noChangeArrowheads="1" noChangeShapeType="1" noTextEdit="1"/>
              </p:cNvSpPr>
              <p:nvPr/>
            </p:nvSpPr>
            <p:spPr>
              <a:xfrm>
                <a:off x="2141538" y="1512912"/>
                <a:ext cx="5630862" cy="922176"/>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9194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7A5A0-3176-BECD-E45F-E4E8469F5C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37EA15-F44A-0394-EA3E-15DA5A71B93F}"/>
              </a:ext>
            </a:extLst>
          </p:cNvPr>
          <p:cNvSpPr>
            <a:spLocks noGrp="1"/>
          </p:cNvSpPr>
          <p:nvPr>
            <p:ph type="title"/>
          </p:nvPr>
        </p:nvSpPr>
        <p:spPr>
          <a:xfrm>
            <a:off x="685800" y="76200"/>
            <a:ext cx="5883275" cy="1143000"/>
          </a:xfrm>
        </p:spPr>
        <p:txBody>
          <a:bodyPr/>
          <a:lstStyle/>
          <a:p>
            <a:r>
              <a:rPr lang="en-IN" sz="2800" dirty="0"/>
              <a:t>Contact Resistance due to TIM</a:t>
            </a:r>
          </a:p>
        </p:txBody>
      </p:sp>
      <p:grpSp>
        <p:nvGrpSpPr>
          <p:cNvPr id="3" name="Group 38">
            <a:extLst>
              <a:ext uri="{FF2B5EF4-FFF2-40B4-BE49-F238E27FC236}">
                <a16:creationId xmlns:a16="http://schemas.microsoft.com/office/drawing/2014/main" id="{8CC39AAD-1E50-2087-11EB-13E12E9F9424}"/>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B8400937-66FF-99DE-22FA-9F28BA5E3779}"/>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59BB33A5-243C-6180-7F2E-6A828D4EA02A}"/>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E9164253-5F71-039D-915E-247E3413FC7D}"/>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BDF49BF4-E908-D071-E90C-85C708B998C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39DD4F20-4474-F491-6ECA-F5F9671A0CE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40C0D102-BB6C-9885-0D2A-E3D6E543488F}"/>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85CC6A11-9367-2993-6805-60A200C2A17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E3D88A17-431B-FC9E-858A-EDB12DAF763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1F589A18-F4C2-A89C-8725-4AE7706B9FB2}"/>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61BE2EC5-0297-CDB7-C0C6-942B7D85A98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9A67DB18-EE36-76BB-B0B6-7A9BEA2AEA1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82F785A3-B37D-3966-D15F-C17A24227D56}"/>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D042F5D8-E9F8-D151-F8DA-8759839DC15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C531B19A-958F-2993-68C5-805738F58B3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EFC75A68-AF6F-3075-331E-61792F902255}"/>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0B1DDA56-27CB-2301-7F98-1F2E461BE8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B43B3E20-22D9-03DC-1382-8FA23A6CF058}"/>
              </a:ext>
            </a:extLst>
          </p:cNvPr>
          <p:cNvSpPr>
            <a:spLocks noGrp="1"/>
          </p:cNvSpPr>
          <p:nvPr>
            <p:ph idx="1"/>
          </p:nvPr>
        </p:nvSpPr>
        <p:spPr>
          <a:xfrm>
            <a:off x="360751" y="2845922"/>
            <a:ext cx="8607973" cy="2803967"/>
          </a:xfrm>
        </p:spPr>
        <p:txBody>
          <a:bodyPr/>
          <a:lstStyle/>
          <a:p>
            <a:r>
              <a:rPr lang="en-US" sz="2400" dirty="0"/>
              <a:t>There fore, the key to improving </a:t>
            </a:r>
            <a:r>
              <a:rPr lang="en-US" sz="2400" i="1" dirty="0"/>
              <a:t>k</a:t>
            </a:r>
            <a:r>
              <a:rPr lang="en-US" sz="2400" dirty="0"/>
              <a:t> of TIMs is to prevent fillers from being separated by the polymer matrix, thereby reducing inefficient filler-matrix-filler thermal pathways. </a:t>
            </a:r>
          </a:p>
          <a:p>
            <a:r>
              <a:rPr lang="en-US" sz="2400" dirty="0"/>
              <a:t>Advanced manufacturing methods for enhancing </a:t>
            </a:r>
            <a:r>
              <a:rPr lang="en-US" sz="2400" i="1" dirty="0"/>
              <a:t>k</a:t>
            </a:r>
            <a:r>
              <a:rPr lang="en-US" sz="2400" dirty="0"/>
              <a:t> based on oriented structure design is future TIM development.</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E8EF3DE-0E3C-9580-3692-4B6444BDCF10}"/>
                  </a:ext>
                </a:extLst>
              </p:cNvPr>
              <p:cNvSpPr txBox="1"/>
              <p:nvPr/>
            </p:nvSpPr>
            <p:spPr>
              <a:xfrm>
                <a:off x="1905000" y="1554865"/>
                <a:ext cx="5809484" cy="922176"/>
              </a:xfrm>
              <a:prstGeom prst="rect">
                <a:avLst/>
              </a:prstGeom>
              <a:noFill/>
            </p:spPr>
            <p:txBody>
              <a:bodyPr wrap="square">
                <a:spAutoFit/>
              </a:bodyPr>
              <a:lstStyle/>
              <a:p>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𝑐</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𝑐</m:t>
                          </m:r>
                          <m:r>
                            <a:rPr lang="en-US" sz="2400" b="0" i="1" smtClean="0">
                              <a:latin typeface="Cambria Math" panose="02040503050406030204" pitchFamily="18" charset="0"/>
                            </a:rPr>
                            <m:t>2</m:t>
                          </m:r>
                        </m:sub>
                      </m:sSub>
                      <m:r>
                        <a:rPr lang="en-US" sz="2400" b="0" i="1" smtClean="0">
                          <a:latin typeface="Cambria Math" panose="02040503050406030204" pitchFamily="18" charset="0"/>
                        </a:rPr>
                        <m:t>=</m:t>
                      </m:r>
                      <m:d>
                        <m:dPr>
                          <m:ctrlPr>
                            <a:rPr lang="en-US" sz="2400" b="0" i="1" smtClean="0">
                              <a:latin typeface="Cambria Math" panose="02040503050406030204" pitchFamily="18" charset="0"/>
                              <a:ea typeface="Cambria Math" panose="02040503050406030204" pitchFamily="18" charset="0"/>
                            </a:rPr>
                          </m:ctrlPr>
                        </m:dPr>
                        <m:e>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ea typeface="Cambria Math" panose="02040503050406030204" pitchFamily="18" charset="0"/>
                                    </a:rPr>
                                    <m:t>2</m:t>
                                  </m:r>
                                </m:sub>
                              </m:sSub>
                            </m:num>
                            <m:den>
                              <m:r>
                                <a:rPr lang="en-US" sz="2400" b="0" i="1" smtClean="0">
                                  <a:latin typeface="Cambria Math" panose="02040503050406030204" pitchFamily="18" charset="0"/>
                                </a:rPr>
                                <m:t>2</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𝑡𝑖𝑚</m:t>
                                  </m:r>
                                </m:sub>
                              </m:sSub>
                            </m:den>
                          </m:f>
                        </m:e>
                      </m:d>
                      <m:r>
                        <a:rPr lang="en-US" sz="2400" b="0" i="1" smtClean="0">
                          <a:latin typeface="Cambria Math" panose="02040503050406030204" pitchFamily="18" charset="0"/>
                          <a:ea typeface="Cambria Math" panose="02040503050406030204" pitchFamily="18" charset="0"/>
                        </a:rPr>
                        <m:t>×</m:t>
                      </m:r>
                      <m:d>
                        <m:dPr>
                          <m:ctrlPr>
                            <a:rPr lang="en-US" sz="2400" b="0" i="1" smtClean="0">
                              <a:latin typeface="Cambria Math" panose="02040503050406030204" pitchFamily="18" charset="0"/>
                              <a:ea typeface="Cambria Math" panose="02040503050406030204" pitchFamily="18" charset="0"/>
                            </a:rPr>
                          </m:ctrlPr>
                        </m:dPr>
                        <m:e>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𝐴</m:t>
                                  </m:r>
                                </m:e>
                                <m:sub>
                                  <m:r>
                                    <a:rPr lang="en-US" sz="2400" b="0" i="1" smtClean="0">
                                      <a:latin typeface="Cambria Math" panose="02040503050406030204" pitchFamily="18" charset="0"/>
                                      <a:ea typeface="Cambria Math" panose="02040503050406030204" pitchFamily="18" charset="0"/>
                                    </a:rPr>
                                    <m:t>𝑛𝑜𝑚𝑖𝑛𝑎𝑙</m:t>
                                  </m:r>
                                </m:sub>
                              </m:sSub>
                            </m:num>
                            <m:den>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𝐴</m:t>
                                  </m:r>
                                </m:e>
                                <m:sub>
                                  <m:r>
                                    <a:rPr lang="en-US" sz="2400" b="0" i="1" smtClean="0">
                                      <a:latin typeface="Cambria Math" panose="02040503050406030204" pitchFamily="18" charset="0"/>
                                      <a:ea typeface="Cambria Math" panose="02040503050406030204" pitchFamily="18" charset="0"/>
                                    </a:rPr>
                                    <m:t>𝑟𝑒𝑎𝑙</m:t>
                                  </m:r>
                                </m:sub>
                              </m:sSub>
                            </m:den>
                          </m:f>
                        </m:e>
                      </m:d>
                    </m:oMath>
                  </m:oMathPara>
                </a14:m>
                <a:endParaRPr lang="en-US" dirty="0"/>
              </a:p>
            </p:txBody>
          </p:sp>
        </mc:Choice>
        <mc:Fallback xmlns="">
          <p:sp>
            <p:nvSpPr>
              <p:cNvPr id="22" name="TextBox 21">
                <a:extLst>
                  <a:ext uri="{FF2B5EF4-FFF2-40B4-BE49-F238E27FC236}">
                    <a16:creationId xmlns:a16="http://schemas.microsoft.com/office/drawing/2014/main" id="{7E8EF3DE-0E3C-9580-3692-4B6444BDCF10}"/>
                  </a:ext>
                </a:extLst>
              </p:cNvPr>
              <p:cNvSpPr txBox="1">
                <a:spLocks noRot="1" noChangeAspect="1" noMove="1" noResize="1" noEditPoints="1" noAdjustHandles="1" noChangeArrowheads="1" noChangeShapeType="1" noTextEdit="1"/>
              </p:cNvSpPr>
              <p:nvPr/>
            </p:nvSpPr>
            <p:spPr>
              <a:xfrm>
                <a:off x="1905000" y="1554865"/>
                <a:ext cx="5809484" cy="922176"/>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79650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82C25-6934-2ED5-D19D-DC06B6CCF2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40B4E-D903-A96A-035F-7F84F22252AD}"/>
              </a:ext>
            </a:extLst>
          </p:cNvPr>
          <p:cNvSpPr>
            <a:spLocks noGrp="1"/>
          </p:cNvSpPr>
          <p:nvPr>
            <p:ph type="title"/>
          </p:nvPr>
        </p:nvSpPr>
        <p:spPr>
          <a:xfrm>
            <a:off x="320675" y="346837"/>
            <a:ext cx="6842125" cy="872363"/>
          </a:xfrm>
        </p:spPr>
        <p:txBody>
          <a:bodyPr/>
          <a:lstStyle/>
          <a:p>
            <a:r>
              <a:rPr lang="en-IN" sz="2800" dirty="0"/>
              <a:t>Macro Manufacturing Methods to control Microscopic Filler  Orientation</a:t>
            </a:r>
          </a:p>
        </p:txBody>
      </p:sp>
      <p:grpSp>
        <p:nvGrpSpPr>
          <p:cNvPr id="3" name="Group 38">
            <a:extLst>
              <a:ext uri="{FF2B5EF4-FFF2-40B4-BE49-F238E27FC236}">
                <a16:creationId xmlns:a16="http://schemas.microsoft.com/office/drawing/2014/main" id="{61990E79-D23D-7103-D7AC-40B779743081}"/>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EBB6F73D-8292-F75A-13FC-FF97304C1F21}"/>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25FE3EF9-D924-60CF-9AD4-5084154B855E}"/>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C24FFE61-B0C3-E224-AF1A-725E4CF4A03C}"/>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1B6A7BAF-A0B9-6D3A-FC77-2B6CF41F41D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EE1DA071-820C-A674-81EF-9998E5C7DB9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648F3A25-D148-A455-9417-390087DDC61A}"/>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9B122995-45CC-88EE-EEC6-68869D256AF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D207E347-3BD0-E874-F2BC-3F4496AF4EA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FC6203CD-2226-60CF-FD42-98C396DF118E}"/>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5D96B5F8-AAB7-F76B-E631-AD6BCC2A4BC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BDEC822A-D5AE-36BB-4046-6597DCA0F6D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9D42B1FA-FE48-6108-9BF8-4E476DF9BD7E}"/>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F1FC13F6-949F-A04D-FB2D-071BC0BD8CF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66E60994-7353-20D6-590F-405A443CAE4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D679C082-665F-C464-D52F-0094F296EE4E}"/>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E2F26813-F26B-ED0F-328D-9E5B4ED0F9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Content Placeholder 21">
            <a:extLst>
              <a:ext uri="{FF2B5EF4-FFF2-40B4-BE49-F238E27FC236}">
                <a16:creationId xmlns:a16="http://schemas.microsoft.com/office/drawing/2014/main" id="{F559924B-6B41-70E3-4F79-75C9CA19EF76}"/>
              </a:ext>
            </a:extLst>
          </p:cNvPr>
          <p:cNvPicPr>
            <a:picLocks noGrp="1" noChangeAspect="1"/>
          </p:cNvPicPr>
          <p:nvPr>
            <p:ph idx="1"/>
          </p:nvPr>
        </p:nvPicPr>
        <p:blipFill>
          <a:blip r:embed="rId3"/>
          <a:stretch>
            <a:fillRect/>
          </a:stretch>
        </p:blipFill>
        <p:spPr bwMode="auto">
          <a:xfrm>
            <a:off x="1692275" y="1447800"/>
            <a:ext cx="5318125" cy="5189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887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6505D-0F8A-E47B-475E-DA7ADE9CE7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872F6-F81F-7E67-AF21-939BD48C2FF6}"/>
              </a:ext>
            </a:extLst>
          </p:cNvPr>
          <p:cNvSpPr>
            <a:spLocks noGrp="1"/>
          </p:cNvSpPr>
          <p:nvPr>
            <p:ph type="title"/>
          </p:nvPr>
        </p:nvSpPr>
        <p:spPr>
          <a:xfrm>
            <a:off x="685800" y="76200"/>
            <a:ext cx="5883275" cy="1143000"/>
          </a:xfrm>
        </p:spPr>
        <p:txBody>
          <a:bodyPr/>
          <a:lstStyle/>
          <a:p>
            <a:r>
              <a:rPr lang="en-US" sz="2800" dirty="0"/>
              <a:t>Ice-template Assisted Orientation</a:t>
            </a:r>
            <a:endParaRPr lang="en-IN" sz="2800" dirty="0"/>
          </a:p>
        </p:txBody>
      </p:sp>
      <p:grpSp>
        <p:nvGrpSpPr>
          <p:cNvPr id="3" name="Group 38">
            <a:extLst>
              <a:ext uri="{FF2B5EF4-FFF2-40B4-BE49-F238E27FC236}">
                <a16:creationId xmlns:a16="http://schemas.microsoft.com/office/drawing/2014/main" id="{81FF32A1-0D30-7B89-8F37-2CAD9FBBC81F}"/>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31DA548C-5A33-E7E9-5132-D6C7D4CF3BB5}"/>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33A739C6-8055-5565-25CF-7E783972459F}"/>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3EF3C276-7428-3CA9-7B1E-BDEC45D6D4AF}"/>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A9643E96-75A6-CA0B-5C80-A856C8D5582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B0DD5FB6-C5AB-00D1-6EE8-96A494595ED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B0BD9672-ED1A-1E12-82C0-EA2C7E18C5A6}"/>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C4421327-33EB-852F-011A-37B8373418A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91C45556-ADE3-D66D-551A-E476C553D3D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12FA772D-4E03-0EB4-3C14-9BDD844EBC00}"/>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C484EBFE-B4F7-2F0D-8872-AD1475C8FCB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45BAF4ED-707B-7E51-2FD9-97810107E57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851670CE-B913-22D4-60DE-817992C6CF3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5C7DAE7A-5893-983C-E96F-9A45D155872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7FF532EB-E197-B4AC-3BC1-55721311CB7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CDE92AB3-015D-D388-0CD2-9B8A36891EAA}"/>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026A5511-3290-A299-7FEC-9267B5CD88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91C5A406-E998-1CEB-EDF4-8A22C296A887}"/>
              </a:ext>
            </a:extLst>
          </p:cNvPr>
          <p:cNvSpPr>
            <a:spLocks noGrp="1"/>
          </p:cNvSpPr>
          <p:nvPr>
            <p:ph idx="1"/>
          </p:nvPr>
        </p:nvSpPr>
        <p:spPr>
          <a:xfrm>
            <a:off x="495299" y="1448104"/>
            <a:ext cx="8512175" cy="5087116"/>
          </a:xfrm>
        </p:spPr>
        <p:txBody>
          <a:bodyPr/>
          <a:lstStyle/>
          <a:p>
            <a:r>
              <a:rPr lang="en-US" sz="2400" dirty="0"/>
              <a:t>Ice-templated orientation utilizes ice crystals as templates to align fillers in an aqueous solution along the direction of ice crystal growth.</a:t>
            </a:r>
          </a:p>
          <a:p>
            <a:r>
              <a:rPr lang="en-US" sz="2400" dirty="0"/>
              <a:t>Also known as directional freeze-casting.</a:t>
            </a:r>
          </a:p>
          <a:p>
            <a:r>
              <a:rPr lang="en-US" sz="2400" dirty="0"/>
              <a:t>In this process, a cold metal finger, whose temperature is controlled by a liquid nitrogen bath, is used to create a temperature gradient. </a:t>
            </a:r>
          </a:p>
          <a:p>
            <a:r>
              <a:rPr lang="en-US" sz="2400" dirty="0"/>
              <a:t>The aqueous slurry containing fillers is placed onto the cold metal finger, driving the growth of ice crystals in a specific direction. </a:t>
            </a:r>
          </a:p>
          <a:p>
            <a:r>
              <a:rPr lang="en-US" sz="2400" dirty="0"/>
              <a:t>Simultaneously, the fillers are confined within the ice crystal gaps and align along the ice growth direction. </a:t>
            </a:r>
          </a:p>
        </p:txBody>
      </p:sp>
    </p:spTree>
    <p:extLst>
      <p:ext uri="{BB962C8B-B14F-4D97-AF65-F5344CB8AC3E}">
        <p14:creationId xmlns:p14="http://schemas.microsoft.com/office/powerpoint/2010/main" val="55942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9B516-CBDE-9391-AA7C-065B3FDB33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7C75EE-8401-93E1-548A-FAD8BDC9FA8E}"/>
              </a:ext>
            </a:extLst>
          </p:cNvPr>
          <p:cNvSpPr>
            <a:spLocks noGrp="1"/>
          </p:cNvSpPr>
          <p:nvPr>
            <p:ph type="title"/>
          </p:nvPr>
        </p:nvSpPr>
        <p:spPr>
          <a:xfrm>
            <a:off x="685800" y="76200"/>
            <a:ext cx="5883275" cy="1143000"/>
          </a:xfrm>
        </p:spPr>
        <p:txBody>
          <a:bodyPr/>
          <a:lstStyle/>
          <a:p>
            <a:r>
              <a:rPr lang="en-US" sz="2800" dirty="0"/>
              <a:t>Ice-template Assisted Orientation</a:t>
            </a:r>
            <a:endParaRPr lang="en-IN" sz="2800" dirty="0"/>
          </a:p>
        </p:txBody>
      </p:sp>
      <p:grpSp>
        <p:nvGrpSpPr>
          <p:cNvPr id="3" name="Group 38">
            <a:extLst>
              <a:ext uri="{FF2B5EF4-FFF2-40B4-BE49-F238E27FC236}">
                <a16:creationId xmlns:a16="http://schemas.microsoft.com/office/drawing/2014/main" id="{B13E60FF-59B3-24E8-8B23-EC96E5D20E4A}"/>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EEFB1415-38F7-960D-66DF-A1A1C613F955}"/>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C4146F39-CA09-F91B-E277-3C4AAD60DC65}"/>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0ECF3246-FD1F-B1BA-BF74-ECBF48A0795B}"/>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B802B3C9-73B0-0D00-83EA-3F30E5B0894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039710CC-142F-DB2F-943F-7541A8896D5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6293BA70-1B0D-570F-6458-864873E49B37}"/>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C01B3198-F764-B342-3B7D-A9292BC5AE7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9C18F7E0-EEC6-93EE-E699-BAA27BB1009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1FBE9B03-AEC9-A321-7FA2-D04FE460A5E4}"/>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6C38E997-F7CA-9412-35EE-B68C757807A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1170AD84-8DB9-9136-48AE-394A713D74C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EF7B62D1-6230-3EFA-950B-E926253236C4}"/>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1167E7B9-E37A-076B-5FE4-CA349539491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DD8C1231-139A-A24A-D8BB-5C039D88C9F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14DAD6D5-D70F-2D06-37BF-E55D44A3363E}"/>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A26766E5-0F9D-E4CA-9728-5E2330574B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5225A03F-FF07-0EA3-A76B-AEE97DAB644F}"/>
              </a:ext>
            </a:extLst>
          </p:cNvPr>
          <p:cNvSpPr>
            <a:spLocks noGrp="1"/>
          </p:cNvSpPr>
          <p:nvPr>
            <p:ph idx="1"/>
          </p:nvPr>
        </p:nvSpPr>
        <p:spPr>
          <a:xfrm>
            <a:off x="551786" y="1897875"/>
            <a:ext cx="8191501" cy="4374846"/>
          </a:xfrm>
        </p:spPr>
        <p:txBody>
          <a:bodyPr/>
          <a:lstStyle/>
          <a:p>
            <a:r>
              <a:rPr lang="en-US" sz="2400" dirty="0"/>
              <a:t>After freeze-casting, the ice crystals are removed through vacuum freeze-drying at low temperatures, resulting in an oriented filler skeleton. </a:t>
            </a:r>
          </a:p>
          <a:p>
            <a:r>
              <a:rPr lang="en-US" sz="2400" dirty="0"/>
              <a:t>Generally, directional freeze-casting is suitable for 1D or 2D thermally conductive fillers to design oriented structures.</a:t>
            </a:r>
          </a:p>
        </p:txBody>
      </p:sp>
    </p:spTree>
    <p:extLst>
      <p:ext uri="{BB962C8B-B14F-4D97-AF65-F5344CB8AC3E}">
        <p14:creationId xmlns:p14="http://schemas.microsoft.com/office/powerpoint/2010/main" val="79588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7F0DF-24D2-6391-3850-83E7BBED20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F166E6-A60A-006A-0DE7-30F403672869}"/>
              </a:ext>
            </a:extLst>
          </p:cNvPr>
          <p:cNvSpPr>
            <a:spLocks noGrp="1"/>
          </p:cNvSpPr>
          <p:nvPr>
            <p:ph type="title"/>
          </p:nvPr>
        </p:nvSpPr>
        <p:spPr>
          <a:xfrm>
            <a:off x="685800" y="76200"/>
            <a:ext cx="5883275" cy="1143000"/>
          </a:xfrm>
        </p:spPr>
        <p:txBody>
          <a:bodyPr/>
          <a:lstStyle/>
          <a:p>
            <a:r>
              <a:rPr lang="en-US" sz="2800" dirty="0"/>
              <a:t>CFs Oriented Skeleton</a:t>
            </a:r>
            <a:endParaRPr lang="en-IN" sz="2800" dirty="0"/>
          </a:p>
        </p:txBody>
      </p:sp>
      <p:grpSp>
        <p:nvGrpSpPr>
          <p:cNvPr id="3" name="Group 38">
            <a:extLst>
              <a:ext uri="{FF2B5EF4-FFF2-40B4-BE49-F238E27FC236}">
                <a16:creationId xmlns:a16="http://schemas.microsoft.com/office/drawing/2014/main" id="{088CF68B-4583-D8E6-C0E1-F40930C33F31}"/>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B2DE2020-A85A-CE43-F1EA-E36262783F1A}"/>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E7A0849F-CD4A-5FF5-9E5C-3FFBC031251F}"/>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1DBFB4E1-1B61-453B-C74C-0E4499C6FFE0}"/>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272D8461-2E83-60C1-BBDF-5025FB539F6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7E526D5D-56EF-CFE3-69CF-F795F15F961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15646B77-121A-1E86-C9CE-4FF2B7FCE06C}"/>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FA9A73D4-107C-3596-6FB7-7C17851E7E9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90E85EE9-05A0-4CF4-B041-EA071D5E424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6EBE0A80-10F3-0F55-5F4E-F43C653D35DD}"/>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E0CCB65B-888B-58DA-FDF0-20B77ADA09A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9CE1E8F3-0382-CF73-0870-CE25DEC912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7A8DE314-5159-CE4D-4AC7-3D3D2C793AAD}"/>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0A24AC57-EACB-E36E-52F3-9FEB9AB130B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555B52A2-FDB4-89FD-0E26-96779B5BFC4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A15487E6-DE53-F2EF-C579-E74D6F39C376}"/>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F4F4D025-9458-812D-26C3-228E9C69D0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Content Placeholder 21">
            <a:extLst>
              <a:ext uri="{FF2B5EF4-FFF2-40B4-BE49-F238E27FC236}">
                <a16:creationId xmlns:a16="http://schemas.microsoft.com/office/drawing/2014/main" id="{B341FE96-62F4-1705-4F5B-A58B826AB9D4}"/>
              </a:ext>
            </a:extLst>
          </p:cNvPr>
          <p:cNvPicPr>
            <a:picLocks noGrp="1" noChangeAspect="1"/>
          </p:cNvPicPr>
          <p:nvPr>
            <p:ph idx="1"/>
          </p:nvPr>
        </p:nvPicPr>
        <p:blipFill>
          <a:blip r:embed="rId3"/>
          <a:stretch>
            <a:fillRect/>
          </a:stretch>
        </p:blipFill>
        <p:spPr bwMode="auto">
          <a:xfrm>
            <a:off x="953639" y="2002576"/>
            <a:ext cx="7663231" cy="4121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D98D5B50-BE50-FF16-7825-48110AF8F41D}"/>
              </a:ext>
            </a:extLst>
          </p:cNvPr>
          <p:cNvSpPr txBox="1"/>
          <p:nvPr/>
        </p:nvSpPr>
        <p:spPr>
          <a:xfrm>
            <a:off x="393883" y="1367355"/>
            <a:ext cx="8198910" cy="830997"/>
          </a:xfrm>
          <a:prstGeom prst="rect">
            <a:avLst/>
          </a:prstGeom>
          <a:noFill/>
        </p:spPr>
        <p:txBody>
          <a:bodyPr wrap="square">
            <a:spAutoFit/>
          </a:bodyPr>
          <a:lstStyle/>
          <a:p>
            <a:r>
              <a:rPr lang="en-US" dirty="0"/>
              <a:t>Construction of the CFs oriented skeleton using the ice template method.</a:t>
            </a:r>
          </a:p>
        </p:txBody>
      </p:sp>
      <p:sp>
        <p:nvSpPr>
          <p:cNvPr id="25" name="TextBox 24">
            <a:extLst>
              <a:ext uri="{FF2B5EF4-FFF2-40B4-BE49-F238E27FC236}">
                <a16:creationId xmlns:a16="http://schemas.microsoft.com/office/drawing/2014/main" id="{93F052AA-0627-2533-6BB4-04B28C5D0EDB}"/>
              </a:ext>
            </a:extLst>
          </p:cNvPr>
          <p:cNvSpPr txBox="1"/>
          <p:nvPr/>
        </p:nvSpPr>
        <p:spPr>
          <a:xfrm>
            <a:off x="223677" y="5822750"/>
            <a:ext cx="8539323" cy="830997"/>
          </a:xfrm>
          <a:prstGeom prst="rect">
            <a:avLst/>
          </a:prstGeom>
          <a:noFill/>
        </p:spPr>
        <p:txBody>
          <a:bodyPr wrap="square">
            <a:spAutoFit/>
          </a:bodyPr>
          <a:lstStyle/>
          <a:p>
            <a:r>
              <a:rPr lang="en-US" dirty="0"/>
              <a:t>The fabricated TIM exhibited a through-plane λ of 6.04 Wm</a:t>
            </a:r>
            <a:r>
              <a:rPr lang="en-US" baseline="30000" dirty="0"/>
              <a:t>−1</a:t>
            </a:r>
            <a:r>
              <a:rPr lang="en-US" dirty="0"/>
              <a:t> K</a:t>
            </a:r>
            <a:r>
              <a:rPr lang="en-US" baseline="30000" dirty="0"/>
              <a:t>−1</a:t>
            </a:r>
            <a:r>
              <a:rPr lang="en-US" dirty="0"/>
              <a:t> at a CF loading of 12.8 vol % in polydimethylsiloxane (PDMS).</a:t>
            </a:r>
          </a:p>
        </p:txBody>
      </p:sp>
    </p:spTree>
    <p:extLst>
      <p:ext uri="{BB962C8B-B14F-4D97-AF65-F5344CB8AC3E}">
        <p14:creationId xmlns:p14="http://schemas.microsoft.com/office/powerpoint/2010/main" val="1664067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1000" fill="hold"/>
                                        <p:tgtEl>
                                          <p:spTgt spid="22"/>
                                        </p:tgtEl>
                                        <p:attrNameLst>
                                          <p:attrName>ppt_w</p:attrName>
                                        </p:attrNameLst>
                                      </p:cBhvr>
                                      <p:tavLst>
                                        <p:tav tm="0">
                                          <p:val>
                                            <p:fltVal val="0"/>
                                          </p:val>
                                        </p:tav>
                                        <p:tav tm="100000">
                                          <p:val>
                                            <p:strVal val="#ppt_w"/>
                                          </p:val>
                                        </p:tav>
                                      </p:tavLst>
                                    </p:anim>
                                    <p:anim calcmode="lin" valueType="num">
                                      <p:cBhvr>
                                        <p:cTn id="14" dur="1000" fill="hold"/>
                                        <p:tgtEl>
                                          <p:spTgt spid="22"/>
                                        </p:tgtEl>
                                        <p:attrNameLst>
                                          <p:attrName>ppt_h</p:attrName>
                                        </p:attrNameLst>
                                      </p:cBhvr>
                                      <p:tavLst>
                                        <p:tav tm="0">
                                          <p:val>
                                            <p:fltVal val="0"/>
                                          </p:val>
                                        </p:tav>
                                        <p:tav tm="100000">
                                          <p:val>
                                            <p:strVal val="#ppt_h"/>
                                          </p:val>
                                        </p:tav>
                                      </p:tavLst>
                                    </p:anim>
                                    <p:animEffect transition="in" filter="fade">
                                      <p:cBhvr>
                                        <p:cTn id="15" dur="10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C260E-74BF-3E1F-92F2-02A53069CA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5F9964-612E-0AFC-A632-91F86F2DAB7E}"/>
              </a:ext>
            </a:extLst>
          </p:cNvPr>
          <p:cNvSpPr>
            <a:spLocks noGrp="1"/>
          </p:cNvSpPr>
          <p:nvPr>
            <p:ph type="title"/>
          </p:nvPr>
        </p:nvSpPr>
        <p:spPr>
          <a:xfrm>
            <a:off x="685800" y="76200"/>
            <a:ext cx="5883275" cy="1143000"/>
          </a:xfrm>
        </p:spPr>
        <p:txBody>
          <a:bodyPr/>
          <a:lstStyle/>
          <a:p>
            <a:r>
              <a:rPr lang="en-US" sz="2800" dirty="0"/>
              <a:t>Lamellar-structured Graphene Aerogels</a:t>
            </a:r>
            <a:endParaRPr lang="en-IN" sz="2800" dirty="0"/>
          </a:p>
        </p:txBody>
      </p:sp>
      <p:grpSp>
        <p:nvGrpSpPr>
          <p:cNvPr id="3" name="Group 38">
            <a:extLst>
              <a:ext uri="{FF2B5EF4-FFF2-40B4-BE49-F238E27FC236}">
                <a16:creationId xmlns:a16="http://schemas.microsoft.com/office/drawing/2014/main" id="{493DD460-5554-6664-68C5-A19A1570AEFF}"/>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5BC04810-FE20-29E8-4F62-9A997AEB20E4}"/>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1C3955E5-C6A0-D6AD-5F04-03187F18458E}"/>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3442A0B2-4E06-1786-1240-6BFD6511993A}"/>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F765AD43-62FF-2F54-3E09-76DE8B5631D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6192884F-B6B6-5D39-A7D1-31DE7582BF4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54A79E4E-3A59-4735-A4DB-194F2CA53EDE}"/>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2CB92BA4-B4F2-54C8-5D79-3D6B43B0D4B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880D0437-23C3-AD94-9E52-50BA68E554C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A7020DE3-BC0C-061A-9D54-C045F3CF2006}"/>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C33F2593-83F6-164F-4D2E-8258EFB3464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5956DA59-845A-ECC1-0FC6-AA6CD935CF0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8B90BFCD-2F3C-3339-6B80-EDFAC1B521C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A1AA8FA2-6925-735F-3B0F-E08D75EC759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F25E0BCE-75AD-45F0-B408-F9F1B0DBAEA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D0A63061-1228-3590-6FE3-3381768A1FC7}"/>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1FC7E881-4980-B886-4CBF-2C47710CF1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Content Placeholder 21">
            <a:extLst>
              <a:ext uri="{FF2B5EF4-FFF2-40B4-BE49-F238E27FC236}">
                <a16:creationId xmlns:a16="http://schemas.microsoft.com/office/drawing/2014/main" id="{C51A3BB0-8660-F553-85DD-8540F7835339}"/>
              </a:ext>
            </a:extLst>
          </p:cNvPr>
          <p:cNvPicPr>
            <a:picLocks noGrp="1" noChangeAspect="1"/>
          </p:cNvPicPr>
          <p:nvPr>
            <p:ph idx="1"/>
          </p:nvPr>
        </p:nvPicPr>
        <p:blipFill>
          <a:blip r:embed="rId3"/>
          <a:stretch>
            <a:fillRect/>
          </a:stretch>
        </p:blipFill>
        <p:spPr bwMode="auto">
          <a:xfrm>
            <a:off x="420826" y="1481656"/>
            <a:ext cx="8523737" cy="3547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B136A511-CFA5-5E5C-4C16-4CD77EDD821B}"/>
              </a:ext>
            </a:extLst>
          </p:cNvPr>
          <p:cNvSpPr txBox="1"/>
          <p:nvPr/>
        </p:nvSpPr>
        <p:spPr>
          <a:xfrm>
            <a:off x="384190" y="4782483"/>
            <a:ext cx="8418374" cy="1938992"/>
          </a:xfrm>
          <a:prstGeom prst="rect">
            <a:avLst/>
          </a:prstGeom>
          <a:noFill/>
        </p:spPr>
        <p:txBody>
          <a:bodyPr wrap="square">
            <a:spAutoFit/>
          </a:bodyPr>
          <a:lstStyle/>
          <a:p>
            <a:pPr marL="342900" indent="-342900">
              <a:buFont typeface="Arial" panose="020B0604020202020204" pitchFamily="34" charset="0"/>
              <a:buChar char="•"/>
            </a:pPr>
            <a:r>
              <a:rPr lang="en-US" dirty="0"/>
              <a:t>Preparation of lamellar-structured graphene aerogels with oriented and closely stacked graphene lamellae by bidirectional freezing, </a:t>
            </a:r>
            <a:r>
              <a:rPr lang="en-US" dirty="0" err="1"/>
              <a:t>imidization</a:t>
            </a:r>
            <a:r>
              <a:rPr lang="en-US" dirty="0"/>
              <a:t>, and graphitization treatments.</a:t>
            </a:r>
          </a:p>
          <a:p>
            <a:pPr marL="342900" indent="-342900">
              <a:buFont typeface="Arial" panose="020B0604020202020204" pitchFamily="34" charset="0"/>
              <a:buChar char="•"/>
            </a:pPr>
            <a:r>
              <a:rPr lang="en-US" dirty="0"/>
              <a:t>The resulting epoxy composite exhibits a through plane λ of up to 20.0 Wm−1 K−1 with 2% graphene loading in epoxy.</a:t>
            </a:r>
          </a:p>
        </p:txBody>
      </p:sp>
    </p:spTree>
    <p:extLst>
      <p:ext uri="{BB962C8B-B14F-4D97-AF65-F5344CB8AC3E}">
        <p14:creationId xmlns:p14="http://schemas.microsoft.com/office/powerpoint/2010/main" val="259916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1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xEl>
                                              <p:pRg st="0" end="0"/>
                                            </p:txEl>
                                          </p:spTgt>
                                        </p:tgtEl>
                                        <p:attrNameLst>
                                          <p:attrName>style.visibility</p:attrName>
                                        </p:attrNameLst>
                                      </p:cBhvr>
                                      <p:to>
                                        <p:strVal val="visible"/>
                                      </p:to>
                                    </p:set>
                                    <p:animEffect transition="in" filter="dissolve">
                                      <p:cBhvr>
                                        <p:cTn id="12" dur="500"/>
                                        <p:tgtEl>
                                          <p:spTgt spid="2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xEl>
                                              <p:pRg st="1" end="1"/>
                                            </p:txEl>
                                          </p:spTgt>
                                        </p:tgtEl>
                                        <p:attrNameLst>
                                          <p:attrName>style.visibility</p:attrName>
                                        </p:attrNameLst>
                                      </p:cBhvr>
                                      <p:to>
                                        <p:strVal val="visible"/>
                                      </p:to>
                                    </p:set>
                                    <p:animEffect transition="in" filter="dissolve">
                                      <p:cBhvr>
                                        <p:cTn id="17" dur="500"/>
                                        <p:tgtEl>
                                          <p:spTgt spid="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CC39F-FB21-836E-D1EA-5758564882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F8DFEF-B5F2-3339-60DB-A93B8621C8FC}"/>
              </a:ext>
            </a:extLst>
          </p:cNvPr>
          <p:cNvSpPr>
            <a:spLocks noGrp="1"/>
          </p:cNvSpPr>
          <p:nvPr>
            <p:ph type="title"/>
          </p:nvPr>
        </p:nvSpPr>
        <p:spPr>
          <a:xfrm>
            <a:off x="565263" y="186255"/>
            <a:ext cx="5883275" cy="1143000"/>
          </a:xfrm>
        </p:spPr>
        <p:txBody>
          <a:bodyPr/>
          <a:lstStyle/>
          <a:p>
            <a:r>
              <a:rPr lang="en-US" sz="2800" dirty="0"/>
              <a:t>Oriented LM-modified BN skeleton</a:t>
            </a:r>
            <a:endParaRPr lang="en-IN" sz="2800" dirty="0"/>
          </a:p>
        </p:txBody>
      </p:sp>
      <p:grpSp>
        <p:nvGrpSpPr>
          <p:cNvPr id="3" name="Group 38">
            <a:extLst>
              <a:ext uri="{FF2B5EF4-FFF2-40B4-BE49-F238E27FC236}">
                <a16:creationId xmlns:a16="http://schemas.microsoft.com/office/drawing/2014/main" id="{51AC734F-E996-2AB1-F7BB-8C04643CB763}"/>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DF2D5D93-2DEA-76C3-B939-5820091D5BCF}"/>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4FB1BA57-1004-50BB-29B0-47C0448C6E73}"/>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FB321E9F-B9DA-8518-3934-61B53CAC955C}"/>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C8011280-747E-4DC2-6D2A-DC2EA5BF915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E709F4F2-A8B2-AC86-2818-5C3055ABB54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E47F2816-BB0E-75D5-29E3-ED3B3B197454}"/>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B45E4FDB-9607-5B3C-5F2D-E295415C75D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B751B627-F3B5-CA2A-1051-F22D7D7D4ED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481A3550-1A3D-98F3-A955-DFA693C0456D}"/>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2F01D15D-9974-9955-1520-B1F852DA15A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C0BC2323-8AC4-02B6-C1E6-965AB3C18B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0F5274CC-434E-AFBE-2C7B-9BCA220D9B34}"/>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1BCC534B-E294-00C7-66F5-8B86848A32D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C72B32BC-2BEE-15DF-40F7-56250E4600C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4AA58A5C-B34B-3863-DCB9-3B02368FAD6D}"/>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1F98459B-4730-9643-B2DE-C6ADB0146B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Content Placeholder 21">
            <a:extLst>
              <a:ext uri="{FF2B5EF4-FFF2-40B4-BE49-F238E27FC236}">
                <a16:creationId xmlns:a16="http://schemas.microsoft.com/office/drawing/2014/main" id="{1285C51D-1388-B2BF-18A0-2BA41FBB9DC6}"/>
              </a:ext>
            </a:extLst>
          </p:cNvPr>
          <p:cNvPicPr>
            <a:picLocks noGrp="1" noChangeAspect="1"/>
          </p:cNvPicPr>
          <p:nvPr>
            <p:ph idx="1"/>
          </p:nvPr>
        </p:nvPicPr>
        <p:blipFill>
          <a:blip r:embed="rId3"/>
          <a:stretch>
            <a:fillRect/>
          </a:stretch>
        </p:blipFill>
        <p:spPr bwMode="auto">
          <a:xfrm>
            <a:off x="914400" y="1447800"/>
            <a:ext cx="7146969" cy="4475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45485BBF-89A6-53B9-39AE-286F54205035}"/>
              </a:ext>
            </a:extLst>
          </p:cNvPr>
          <p:cNvSpPr txBox="1"/>
          <p:nvPr/>
        </p:nvSpPr>
        <p:spPr>
          <a:xfrm>
            <a:off x="435638" y="5814278"/>
            <a:ext cx="8458200" cy="830997"/>
          </a:xfrm>
          <a:prstGeom prst="rect">
            <a:avLst/>
          </a:prstGeom>
          <a:noFill/>
        </p:spPr>
        <p:txBody>
          <a:bodyPr wrap="square">
            <a:spAutoFit/>
          </a:bodyPr>
          <a:lstStyle/>
          <a:p>
            <a:r>
              <a:rPr lang="en-US" dirty="0"/>
              <a:t>Construction of oriented LM-modified BN skeleton using the ice template method. </a:t>
            </a:r>
          </a:p>
        </p:txBody>
      </p:sp>
    </p:spTree>
    <p:extLst>
      <p:ext uri="{BB962C8B-B14F-4D97-AF65-F5344CB8AC3E}">
        <p14:creationId xmlns:p14="http://schemas.microsoft.com/office/powerpoint/2010/main" val="204598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Effect transition="in" filter="fade">
                                      <p:cBhvr>
                                        <p:cTn id="9" dur="10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ppt_x"/>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5BDDB-C824-D21D-229E-FE32F4922B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5E2A69-F26F-D7D1-0A7A-3FCC30F6B424}"/>
              </a:ext>
            </a:extLst>
          </p:cNvPr>
          <p:cNvSpPr>
            <a:spLocks noGrp="1"/>
          </p:cNvSpPr>
          <p:nvPr>
            <p:ph type="title"/>
          </p:nvPr>
        </p:nvSpPr>
        <p:spPr>
          <a:xfrm>
            <a:off x="549498" y="215457"/>
            <a:ext cx="6477000" cy="1143000"/>
          </a:xfrm>
        </p:spPr>
        <p:txBody>
          <a:bodyPr/>
          <a:lstStyle/>
          <a:p>
            <a:r>
              <a:rPr lang="en-US" sz="2800" dirty="0"/>
              <a:t>Biaxially oriented BN skeleton by modified bidirectional freeze-casting.</a:t>
            </a:r>
            <a:endParaRPr lang="en-IN" sz="2800" dirty="0"/>
          </a:p>
        </p:txBody>
      </p:sp>
      <p:grpSp>
        <p:nvGrpSpPr>
          <p:cNvPr id="3" name="Group 38">
            <a:extLst>
              <a:ext uri="{FF2B5EF4-FFF2-40B4-BE49-F238E27FC236}">
                <a16:creationId xmlns:a16="http://schemas.microsoft.com/office/drawing/2014/main" id="{E0B1E3A9-B283-43DD-FA60-C4690D52127E}"/>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72F864FD-47FE-9BE9-08C1-15652B0B02D5}"/>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13F5BCC4-55FD-B58C-C258-78329ED9DF1D}"/>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1F14C891-3907-E73C-C717-BCBFE473E2A7}"/>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9E75DE80-CC42-B76D-5DB3-F8D22931350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6F079342-B891-C40B-1BFD-F29DBAF77BB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405692B0-5A7C-EB9B-E120-2550A2102853}"/>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2255E258-D1FC-6647-F0BD-E76FB7C4E9E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EC8C698A-0832-3811-C50B-5CB08F6F882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AEDEE660-30BD-88F7-C197-C521C0410302}"/>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45032764-5E33-370F-B4DE-83695EF3133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D5068C4A-47BF-3139-8C4E-B46CE37BCB4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FCC05CF3-98CB-EBF5-1847-E1F3F3A949CF}"/>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6F9DE821-D388-95D8-582A-4BC5249AFFC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00E1632B-B1C6-FFF0-8869-68A2074D226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75223D85-B025-2B18-F221-242D704A427F}"/>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B29C1428-CC9C-6088-4C9F-28800C0E5A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Content Placeholder 21">
            <a:extLst>
              <a:ext uri="{FF2B5EF4-FFF2-40B4-BE49-F238E27FC236}">
                <a16:creationId xmlns:a16="http://schemas.microsoft.com/office/drawing/2014/main" id="{7B9A5D52-5CCA-03D4-EEF0-D31968D77673}"/>
              </a:ext>
            </a:extLst>
          </p:cNvPr>
          <p:cNvPicPr>
            <a:picLocks noGrp="1" noChangeAspect="1"/>
          </p:cNvPicPr>
          <p:nvPr>
            <p:ph idx="1"/>
          </p:nvPr>
        </p:nvPicPr>
        <p:blipFill>
          <a:blip r:embed="rId3"/>
          <a:stretch>
            <a:fillRect/>
          </a:stretch>
        </p:blipFill>
        <p:spPr bwMode="auto">
          <a:xfrm>
            <a:off x="384203" y="1561918"/>
            <a:ext cx="8526667"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D6BF204F-D2CC-FF0F-C325-2B9BE731F603}"/>
              </a:ext>
            </a:extLst>
          </p:cNvPr>
          <p:cNvSpPr txBox="1"/>
          <p:nvPr/>
        </p:nvSpPr>
        <p:spPr>
          <a:xfrm>
            <a:off x="765996" y="5635599"/>
            <a:ext cx="7848600" cy="830997"/>
          </a:xfrm>
          <a:prstGeom prst="rect">
            <a:avLst/>
          </a:prstGeom>
          <a:noFill/>
        </p:spPr>
        <p:txBody>
          <a:bodyPr wrap="square">
            <a:spAutoFit/>
          </a:bodyPr>
          <a:lstStyle/>
          <a:p>
            <a:r>
              <a:rPr lang="en-US" dirty="0"/>
              <a:t>Construction of biaxially oriented BN skeleton by modified bidirectional freeze-casting. </a:t>
            </a:r>
          </a:p>
        </p:txBody>
      </p:sp>
    </p:spTree>
    <p:extLst>
      <p:ext uri="{BB962C8B-B14F-4D97-AF65-F5344CB8AC3E}">
        <p14:creationId xmlns:p14="http://schemas.microsoft.com/office/powerpoint/2010/main" val="69133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1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DC364-4300-96F6-EFD9-7CE31E169A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5EB73-4955-9C0F-D79D-7C7124069CE7}"/>
              </a:ext>
            </a:extLst>
          </p:cNvPr>
          <p:cNvSpPr>
            <a:spLocks noGrp="1"/>
          </p:cNvSpPr>
          <p:nvPr>
            <p:ph type="title"/>
          </p:nvPr>
        </p:nvSpPr>
        <p:spPr>
          <a:xfrm>
            <a:off x="685800" y="76200"/>
            <a:ext cx="5883275" cy="1143000"/>
          </a:xfrm>
        </p:spPr>
        <p:txBody>
          <a:bodyPr/>
          <a:lstStyle/>
          <a:p>
            <a:r>
              <a:rPr lang="en-US" sz="2800" dirty="0"/>
              <a:t>vertically aligned and high-density CF arrays</a:t>
            </a:r>
            <a:endParaRPr lang="en-IN" sz="2800" dirty="0"/>
          </a:p>
        </p:txBody>
      </p:sp>
      <p:grpSp>
        <p:nvGrpSpPr>
          <p:cNvPr id="3" name="Group 38">
            <a:extLst>
              <a:ext uri="{FF2B5EF4-FFF2-40B4-BE49-F238E27FC236}">
                <a16:creationId xmlns:a16="http://schemas.microsoft.com/office/drawing/2014/main" id="{A632F661-B6D9-D936-BE1F-334D3142EA83}"/>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18213ADD-1E96-4128-CF0A-20AB4A556985}"/>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5E54C130-B0B4-BC3D-D70A-97AE42847098}"/>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22933D09-8EF8-428D-9B23-843FA01C898B}"/>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8D5576E4-77B1-34F9-3872-F73C59D0661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29A3FA54-EF54-EB48-7E89-E0C868EEDE8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04FA2026-57AE-EDAC-0A42-D8FE77E10FA2}"/>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182245C0-973F-FA94-8007-AAF6544423C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6C0F772D-704C-282E-8746-EC6639D4C75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BF3C9972-DA7E-C823-682D-831D1178D327}"/>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CB9D5A06-18AB-F868-5BD7-CBEB2107668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507E6577-6058-303F-C5A4-3F46C92BC7D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CC170671-73CC-1C28-BDA0-7624296E1B06}"/>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8C9C701F-4A2B-FBFC-F036-F31AE0A9271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31409C18-8F57-0118-81F9-3E8D598ACAB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8A982DB2-068D-31A0-5024-A1B892AE7F96}"/>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F9000053-773F-6F83-489E-5779B74990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Content Placeholder 21">
            <a:extLst>
              <a:ext uri="{FF2B5EF4-FFF2-40B4-BE49-F238E27FC236}">
                <a16:creationId xmlns:a16="http://schemas.microsoft.com/office/drawing/2014/main" id="{E987120F-6667-D0B4-58CC-5C41088C7B3D}"/>
              </a:ext>
            </a:extLst>
          </p:cNvPr>
          <p:cNvPicPr>
            <a:picLocks noGrp="1" noChangeAspect="1"/>
          </p:cNvPicPr>
          <p:nvPr>
            <p:ph idx="1"/>
          </p:nvPr>
        </p:nvPicPr>
        <p:blipFill>
          <a:blip r:embed="rId3"/>
          <a:stretch>
            <a:fillRect/>
          </a:stretch>
        </p:blipFill>
        <p:spPr bwMode="auto">
          <a:xfrm>
            <a:off x="701675" y="1586758"/>
            <a:ext cx="7968556" cy="4343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45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10FCD-7F18-AF5F-3324-85118ED373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43BAA0-6795-06D5-DFA2-80FF7DF17552}"/>
              </a:ext>
            </a:extLst>
          </p:cNvPr>
          <p:cNvSpPr>
            <a:spLocks noGrp="1"/>
          </p:cNvSpPr>
          <p:nvPr>
            <p:ph type="title"/>
          </p:nvPr>
        </p:nvSpPr>
        <p:spPr>
          <a:xfrm>
            <a:off x="685800" y="76200"/>
            <a:ext cx="5883275" cy="1143000"/>
          </a:xfrm>
        </p:spPr>
        <p:txBody>
          <a:bodyPr/>
          <a:lstStyle/>
          <a:p>
            <a:r>
              <a:rPr lang="en-US" sz="2800" dirty="0"/>
              <a:t>Vertically aligned GFs scaffold</a:t>
            </a:r>
            <a:endParaRPr lang="en-IN" sz="2800" dirty="0"/>
          </a:p>
        </p:txBody>
      </p:sp>
      <p:grpSp>
        <p:nvGrpSpPr>
          <p:cNvPr id="3" name="Group 38">
            <a:extLst>
              <a:ext uri="{FF2B5EF4-FFF2-40B4-BE49-F238E27FC236}">
                <a16:creationId xmlns:a16="http://schemas.microsoft.com/office/drawing/2014/main" id="{E3F66E83-9821-D839-C2BE-B89A55B71252}"/>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C367D565-CF7C-1BF6-293B-5E0445A11778}"/>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9EC208D9-9D9C-CEDF-34C1-5A22D211A8C1}"/>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1D8E54E9-8345-FEF8-2410-FC4FDF7645D0}"/>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3A10902A-0885-0532-81F9-4310494B21A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840EB6E4-84DB-102B-8EBD-ECAC90B3E6D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523FA119-14AE-6684-6399-6CCF5FF2E91C}"/>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DEE9D760-178B-76D7-A05A-AC8D7B89AF3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FCD7B38F-C793-33CF-10D9-7D7D21D4BE4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E705C3CF-8614-7677-6E61-641EFEC095F5}"/>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538C7FC0-D355-C4A1-9F74-125E2B41067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3C156B19-94B0-EEBF-0C74-C182BD3BB3A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023DED5A-89F5-D071-E678-07D4EEE3A2E4}"/>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AD9E4E94-E0F2-2921-EC68-8F934FE4251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A5499DAF-4B1F-4141-1C0F-BF05E78A262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2B44F3D9-94CA-CBD0-BAF3-11CB4E49FA09}"/>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03B80C78-6972-2AD3-2FC1-773C9FD000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Content Placeholder 21">
            <a:extLst>
              <a:ext uri="{FF2B5EF4-FFF2-40B4-BE49-F238E27FC236}">
                <a16:creationId xmlns:a16="http://schemas.microsoft.com/office/drawing/2014/main" id="{19AF87E4-5B2E-AE57-F435-ED72482DF2D9}"/>
              </a:ext>
            </a:extLst>
          </p:cNvPr>
          <p:cNvPicPr>
            <a:picLocks noGrp="1" noChangeAspect="1"/>
          </p:cNvPicPr>
          <p:nvPr>
            <p:ph idx="1"/>
          </p:nvPr>
        </p:nvPicPr>
        <p:blipFill>
          <a:blip r:embed="rId3"/>
          <a:stretch>
            <a:fillRect/>
          </a:stretch>
        </p:blipFill>
        <p:spPr bwMode="auto">
          <a:xfrm>
            <a:off x="549938" y="1481656"/>
            <a:ext cx="8229600" cy="4954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26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082D1-52FB-FF87-ECD4-9A44EF80C1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A3B227-2488-6CDC-486D-42E07D2FFCF8}"/>
              </a:ext>
            </a:extLst>
          </p:cNvPr>
          <p:cNvSpPr>
            <a:spLocks noGrp="1"/>
          </p:cNvSpPr>
          <p:nvPr>
            <p:ph type="title"/>
          </p:nvPr>
        </p:nvSpPr>
        <p:spPr>
          <a:xfrm>
            <a:off x="685800" y="76200"/>
            <a:ext cx="5883275" cy="1143000"/>
          </a:xfrm>
        </p:spPr>
        <p:txBody>
          <a:bodyPr/>
          <a:lstStyle/>
          <a:p>
            <a:r>
              <a:rPr lang="en-IN" sz="2800" dirty="0"/>
              <a:t>Closure on TIMS</a:t>
            </a:r>
          </a:p>
        </p:txBody>
      </p:sp>
      <p:grpSp>
        <p:nvGrpSpPr>
          <p:cNvPr id="3" name="Group 38">
            <a:extLst>
              <a:ext uri="{FF2B5EF4-FFF2-40B4-BE49-F238E27FC236}">
                <a16:creationId xmlns:a16="http://schemas.microsoft.com/office/drawing/2014/main" id="{FB95A9AC-8749-7A72-23CD-E2C344C9CB57}"/>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40CC799D-9716-44EF-1B2A-DD03621931D0}"/>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83713943-6893-E0ED-DA73-4CBBE0149E9F}"/>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F5D4510C-00B1-DE5F-B1A3-BE2AB1BAB3D6}"/>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6EF2156C-2CEA-917E-70D8-642B150571A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9" name="Rectangle 11">
                    <a:extLst>
                      <a:ext uri="{FF2B5EF4-FFF2-40B4-BE49-F238E27FC236}">
                        <a16:creationId xmlns:a16="http://schemas.microsoft.com/office/drawing/2014/main" id="{75DE00B7-A350-70E1-4F48-AA10242CE73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E67F03BB-C562-FC45-F0C3-F8F29070A2B3}"/>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993932AC-52D5-3647-117C-6FC6F6B65C8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7DE20460-9570-5316-4937-C70E890E174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887A796B-2E6C-C683-B48C-4AEB839FE7BA}"/>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F462C8A4-0F54-815A-5B11-7AD08737DF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79E8B898-15CC-8E1B-B8F6-AAC3DA2E8C3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B66DC517-5728-258D-2D1D-F6BAC67C7E13}"/>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3E0F6360-187B-63FA-E4CD-00435457304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FC23CC25-7261-CA58-E3A8-9FE1EF23A50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3EE41C8A-C0F2-B4D9-4462-84E57CADD5B6}"/>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AE688FD8-9B7A-2D83-4323-CAEB3019C6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19">
            <a:extLst>
              <a:ext uri="{FF2B5EF4-FFF2-40B4-BE49-F238E27FC236}">
                <a16:creationId xmlns:a16="http://schemas.microsoft.com/office/drawing/2014/main" id="{D6133473-8761-CC78-3AA7-6480A19E02B8}"/>
              </a:ext>
            </a:extLst>
          </p:cNvPr>
          <p:cNvSpPr>
            <a:spLocks noGrp="1"/>
          </p:cNvSpPr>
          <p:nvPr>
            <p:ph idx="1"/>
          </p:nvPr>
        </p:nvSpPr>
        <p:spPr>
          <a:xfrm>
            <a:off x="427916" y="1635369"/>
            <a:ext cx="8335084" cy="4747450"/>
          </a:xfrm>
        </p:spPr>
        <p:txBody>
          <a:bodyPr/>
          <a:lstStyle/>
          <a:p>
            <a:r>
              <a:rPr lang="en-US" sz="2400" dirty="0"/>
              <a:t>Two modern problems of thermal transport of micro- and nanostructures: </a:t>
            </a:r>
          </a:p>
          <a:p>
            <a:pPr marL="0" indent="0">
              <a:buNone/>
            </a:pPr>
            <a:r>
              <a:rPr lang="en-US" sz="2400" dirty="0"/>
              <a:t>1) heat transfer through the contact surfaces between two solids (through interfaces).</a:t>
            </a:r>
          </a:p>
          <a:p>
            <a:r>
              <a:rPr lang="en-US" sz="2400" dirty="0"/>
              <a:t> A quantitative measure of the rate of heat transfer through interfaces is the </a:t>
            </a:r>
            <a:r>
              <a:rPr lang="en-US" sz="2400" dirty="0" err="1"/>
              <a:t>Kapitza</a:t>
            </a:r>
            <a:r>
              <a:rPr lang="en-US" sz="2400" dirty="0"/>
              <a:t> conductance (the reciprocal is the thermal boundary resistance (TBR). </a:t>
            </a:r>
          </a:p>
          <a:p>
            <a:pPr marL="0" indent="0">
              <a:buNone/>
            </a:pPr>
            <a:r>
              <a:rPr lang="en-US" sz="2400" dirty="0"/>
              <a:t>2) Scattering of heat carriers (phonons) at the free boundary of a sample during the propagation of heat along the films (tubes). </a:t>
            </a:r>
          </a:p>
          <a:p>
            <a:r>
              <a:rPr lang="en-US" sz="2400" dirty="0"/>
              <a:t>Quantitatively, this process is characterized by the effective longitudinal thermal conductivity (ETC).</a:t>
            </a:r>
          </a:p>
        </p:txBody>
      </p:sp>
    </p:spTree>
    <p:extLst>
      <p:ext uri="{BB962C8B-B14F-4D97-AF65-F5344CB8AC3E}">
        <p14:creationId xmlns:p14="http://schemas.microsoft.com/office/powerpoint/2010/main" val="131163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5392</TotalTime>
  <Words>2023</Words>
  <Application>Microsoft Office PowerPoint</Application>
  <PresentationFormat>On-screen Show (4:3)</PresentationFormat>
  <Paragraphs>159</Paragraphs>
  <Slides>29</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29</vt:i4>
      </vt:variant>
    </vt:vector>
  </HeadingPairs>
  <TitlesOfParts>
    <vt:vector size="41" baseType="lpstr">
      <vt:lpstr>Arial</vt:lpstr>
      <vt:lpstr>Blackadder ITC</vt:lpstr>
      <vt:lpstr>Calibri</vt:lpstr>
      <vt:lpstr>Cambria Math</vt:lpstr>
      <vt:lpstr>CommercialScript BT</vt:lpstr>
      <vt:lpstr>Google Sans</vt:lpstr>
      <vt:lpstr>Script MT Bold</vt:lpstr>
      <vt:lpstr>Tempus Sans ITC</vt:lpstr>
      <vt:lpstr>Times New Roman</vt:lpstr>
      <vt:lpstr>Viner Hand ITC</vt:lpstr>
      <vt:lpstr>Vladimir Script</vt:lpstr>
      <vt:lpstr>Blank Presentation</vt:lpstr>
      <vt:lpstr> Oriented Structural Design of Thermal Interface Materials</vt:lpstr>
      <vt:lpstr>Advanced Manufacturing for future AI</vt:lpstr>
      <vt:lpstr>The Interface Conflict</vt:lpstr>
      <vt:lpstr>Unconventional Conduction Heat Transfer in Interfaces with TIM</vt:lpstr>
      <vt:lpstr>The Interface Conflict</vt:lpstr>
      <vt:lpstr>Max Karl Ernst Ludwig Planck:  A Free Thinker</vt:lpstr>
      <vt:lpstr>Microscopic View of Thermal Conductivity</vt:lpstr>
      <vt:lpstr>Microscopic View of A TIM</vt:lpstr>
      <vt:lpstr>Microscopic View of A TIM</vt:lpstr>
      <vt:lpstr>Compliant Composites as TIMs </vt:lpstr>
      <vt:lpstr>Schematic Representation of Phonon Transport</vt:lpstr>
      <vt:lpstr>Phonons &amp; Thermal Conductivity</vt:lpstr>
      <vt:lpstr>Phonons &amp; Thermal Conductivity</vt:lpstr>
      <vt:lpstr>Phonon scattering at rough surfaces</vt:lpstr>
      <vt:lpstr>BLT: A macroscopic equivalent of Phonon Kinematics</vt:lpstr>
      <vt:lpstr>Contact Resistance due to TIM</vt:lpstr>
      <vt:lpstr>Contact Resistance due to TIM</vt:lpstr>
      <vt:lpstr>Contact Resistance due to TIM</vt:lpstr>
      <vt:lpstr>Contact Resistance due to TIM</vt:lpstr>
      <vt:lpstr>Macro Manufacturing Methods to control Microscopic Filler  Orientation</vt:lpstr>
      <vt:lpstr>Ice-template Assisted Orientation</vt:lpstr>
      <vt:lpstr>Ice-template Assisted Orientation</vt:lpstr>
      <vt:lpstr>CFs Oriented Skeleton</vt:lpstr>
      <vt:lpstr>Lamellar-structured Graphene Aerogels</vt:lpstr>
      <vt:lpstr>Oriented LM-modified BN skeleton</vt:lpstr>
      <vt:lpstr>Biaxially oriented BN skeleton by modified bidirectional freeze-casting.</vt:lpstr>
      <vt:lpstr>vertically aligned and high-density CF arrays</vt:lpstr>
      <vt:lpstr>Vertically aligned GFs scaffold</vt:lpstr>
      <vt:lpstr>Closure on TIMS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370</cp:revision>
  <cp:lastPrinted>2002-07-26T02:11:33Z</cp:lastPrinted>
  <dcterms:created xsi:type="dcterms:W3CDTF">2002-07-26T01:39:54Z</dcterms:created>
  <dcterms:modified xsi:type="dcterms:W3CDTF">2026-08-29T02:58:20Z</dcterms:modified>
</cp:coreProperties>
</file>