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132" r:id="rId2"/>
    <p:sldId id="1386" r:id="rId3"/>
    <p:sldId id="1390" r:id="rId4"/>
    <p:sldId id="1398" r:id="rId5"/>
    <p:sldId id="1395" r:id="rId6"/>
    <p:sldId id="1382" r:id="rId7"/>
    <p:sldId id="1379" r:id="rId8"/>
    <p:sldId id="1381" r:id="rId9"/>
    <p:sldId id="1387" r:id="rId10"/>
    <p:sldId id="1363" r:id="rId11"/>
    <p:sldId id="1364" r:id="rId12"/>
    <p:sldId id="1365" r:id="rId13"/>
    <p:sldId id="1391" r:id="rId14"/>
    <p:sldId id="1353" r:id="rId15"/>
    <p:sldId id="1362" r:id="rId16"/>
    <p:sldId id="1366" r:id="rId17"/>
    <p:sldId id="1399" r:id="rId18"/>
    <p:sldId id="1392" r:id="rId19"/>
    <p:sldId id="1393" r:id="rId20"/>
    <p:sldId id="1394" r:id="rId21"/>
    <p:sldId id="1400" r:id="rId22"/>
    <p:sldId id="1401" r:id="rId23"/>
    <p:sldId id="1396" r:id="rId24"/>
    <p:sldId id="1402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6600"/>
    <a:srgbClr val="99CCFF"/>
    <a:srgbClr val="777777"/>
    <a:srgbClr val="76863A"/>
    <a:srgbClr val="FF0066"/>
    <a:srgbClr val="FF9900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7" autoAdjust="0"/>
    <p:restoredTop sz="82490" autoAdjust="0"/>
  </p:normalViewPr>
  <p:slideViewPr>
    <p:cSldViewPr>
      <p:cViewPr varScale="1">
        <p:scale>
          <a:sx n="61" d="100"/>
          <a:sy n="61" d="100"/>
        </p:scale>
        <p:origin x="146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8/21/2026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323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422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67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891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441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A751F-9A4D-DEEC-1296-3A0E9B7D1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D5B9C6-65A1-92A8-428C-CC62D3E58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75196-268A-3025-66CE-F666459D4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4EB66-01FD-00E6-8063-828FD69F3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840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12" Type="http://schemas.openxmlformats.org/officeDocument/2006/relationships/customXml" Target="../ink/ink3.xml"/><Relationship Id="rId25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5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24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4.xml"/><Relationship Id="rId22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N" sz="2800" i="0" u="none" strike="noStrike" baseline="0" dirty="0"/>
              <a:t> Thermal Interfacing Materials for Electronic Packaging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3366FF"/>
                </a:solidFill>
                <a:latin typeface="Viner Hand ITC" panose="03070502030502020203" pitchFamily="66" charset="0"/>
              </a:rPr>
              <a:t>More layers  for less Total Thermal Resistance!?!?</a:t>
            </a:r>
            <a:endParaRPr lang="en-US" altLang="en-US" b="1" i="1" dirty="0">
              <a:solidFill>
                <a:srgbClr val="3366FF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82C25-6934-2ED5-D19D-DC06B6CCF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PCB Layers Introduction: Stackup, Thickness, Applications">
            <a:extLst>
              <a:ext uri="{FF2B5EF4-FFF2-40B4-BE49-F238E27FC236}">
                <a16:creationId xmlns:a16="http://schemas.microsoft.com/office/drawing/2014/main" id="{42BE6DA8-2A37-A8D5-4D65-7A4E73481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792" y="2018434"/>
            <a:ext cx="3166537" cy="2059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540B4E-D903-A96A-035F-7F84F2225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5883275" cy="1143000"/>
          </a:xfrm>
        </p:spPr>
        <p:txBody>
          <a:bodyPr/>
          <a:lstStyle/>
          <a:p>
            <a:r>
              <a:rPr lang="en-IN" sz="2800" dirty="0"/>
              <a:t>An Electronic System is </a:t>
            </a:r>
            <a:r>
              <a:rPr lang="en-US" sz="2800" dirty="0" err="1"/>
              <a:t>अन्तर्बहिश्च</a:t>
            </a:r>
            <a:r>
              <a:rPr lang="en-US" sz="2800" dirty="0"/>
              <a:t> </a:t>
            </a:r>
            <a:r>
              <a:rPr lang="en-US" sz="2800" dirty="0" err="1"/>
              <a:t>तत्</a:t>
            </a:r>
            <a:r>
              <a:rPr lang="en-US" sz="2800" dirty="0"/>
              <a:t> </a:t>
            </a:r>
            <a:r>
              <a:rPr lang="en-US" sz="2800" dirty="0" err="1"/>
              <a:t>सर्वं</a:t>
            </a:r>
            <a:r>
              <a:rPr lang="en-US" sz="2800" dirty="0"/>
              <a:t> </a:t>
            </a:r>
            <a:r>
              <a:rPr lang="en-US" sz="2800" dirty="0" err="1"/>
              <a:t>व्याप्य</a:t>
            </a:r>
            <a:r>
              <a:rPr lang="en-US" sz="2800" dirty="0"/>
              <a:t> Interfaces</a:t>
            </a:r>
            <a:endParaRPr lang="en-IN" sz="2800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61990E79-D23D-7103-D7AC-40B7797430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BB6F73D-8292-F75A-13FC-FF97304C1F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5FE3EF9-D924-60CF-9AD4-5084154B85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24FFE61-B0C3-E224-AF1A-725E4CF4A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B6A7BAF-A0B9-6D3A-FC77-2B6CF41F4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E1DA071-820C-A674-81EF-9998E5C7DB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48F3A25-D148-A455-9417-390087DDC6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B122995-45CC-88EE-EEC6-68869D256A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207E347-3BD0-E874-F2BC-3F4496AF4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C6203CD-2226-60CF-FD42-98C396DF1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D96B5F8-AAB7-F76B-E631-AD6BCC2A4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DEC822A-D5AE-36BB-4046-6597DCA0F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D42B1FA-FE48-6108-9BF8-4E476DF9BD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1FC13F6-949F-A04D-FB2D-071BC0BD8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6E60994-7353-20D6-590F-405A443CA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679C082-665F-C464-D52F-0094F296E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F26813-F26B-ED0F-328D-9E5B4ED0F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E0F2EF41-F1B6-AF70-C492-82C01C44B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68362" y="3915070"/>
            <a:ext cx="4764316" cy="20594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123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12B2-883E-5400-3FCE-6D289100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858000" cy="1143000"/>
          </a:xfrm>
        </p:spPr>
        <p:txBody>
          <a:bodyPr/>
          <a:lstStyle/>
          <a:p>
            <a:r>
              <a:rPr lang="en-US" sz="2800" dirty="0"/>
              <a:t>Deviation from Conventional Heat Conduction at Interface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CBEB87-AAC5-719E-42CE-D52D7A1FA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" y="1980752"/>
            <a:ext cx="4867214" cy="350564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6CB091-24D4-74A3-92B5-BB929F0FA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1742090"/>
            <a:ext cx="2490859" cy="3910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5EC6FE-187E-DAF3-14A0-0955AE36E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1000"/>
                    </a14:imgEffect>
                    <a14:imgEffect>
                      <a14:brightnessContrast bright="-40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306" y="1978832"/>
            <a:ext cx="3200494" cy="3278968"/>
          </a:xfrm>
          <a:prstGeom prst="rect">
            <a:avLst/>
          </a:prstGeom>
        </p:spPr>
      </p:pic>
      <p:grpSp>
        <p:nvGrpSpPr>
          <p:cNvPr id="12" name="Group 38">
            <a:extLst>
              <a:ext uri="{FF2B5EF4-FFF2-40B4-BE49-F238E27FC236}">
                <a16:creationId xmlns:a16="http://schemas.microsoft.com/office/drawing/2014/main" id="{5957AF94-8E78-3FCA-787B-5017B21C55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743616D8-909E-F7A3-F05E-FEA276DB8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>
                <a:extLst>
                  <a:ext uri="{FF2B5EF4-FFF2-40B4-BE49-F238E27FC236}">
                    <a16:creationId xmlns:a16="http://schemas.microsoft.com/office/drawing/2014/main" id="{EC82D51B-B073-BEE7-3DFE-D3B5CC3EBD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2214A62A-59D4-0352-DCF5-957650CBB8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1CBA6746-0142-A634-2DE8-AEF05CD49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3800C7EE-81E6-FE9E-7B9C-B447F4CB33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E6274B5A-2476-2F96-79B9-31509CA650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9D1889AB-DBF3-DEDF-CEA0-D01B185BD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A549D3E8-D5D5-0549-D10C-186D82482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>
                  <a:extLst>
                    <a:ext uri="{FF2B5EF4-FFF2-40B4-BE49-F238E27FC236}">
                      <a16:creationId xmlns:a16="http://schemas.microsoft.com/office/drawing/2014/main" id="{4CF1A9FC-346F-9632-61D7-368937ADE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5309D47A-E4C0-066A-E4FA-203A8BEC9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D0020E50-19A1-354E-9157-7CE427C23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>
                  <a:extLst>
                    <a:ext uri="{FF2B5EF4-FFF2-40B4-BE49-F238E27FC236}">
                      <a16:creationId xmlns:a16="http://schemas.microsoft.com/office/drawing/2014/main" id="{BD05C04B-18D1-576D-D366-D4904FE22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AB799D29-D5F8-2F86-D574-B58075A70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F50ACB69-D506-9148-D371-2D69512E29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33B7AFE1-11E9-BEAD-0064-23268C893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BF1F6F-6B1C-7333-5A11-1327773186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E8AAA-DAC8-9473-9F73-8FB2D9884F06}"/>
                  </a:ext>
                </a:extLst>
              </p:cNvPr>
              <p:cNvSpPr txBox="1"/>
              <p:nvPr/>
            </p:nvSpPr>
            <p:spPr>
              <a:xfrm>
                <a:off x="2971800" y="5600029"/>
                <a:ext cx="4572000" cy="8769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× 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𝑗𝑢𝑚𝑝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????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E8AAA-DAC8-9473-9F73-8FB2D9884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600029"/>
                <a:ext cx="4572000" cy="8769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2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0C232-2679-76F8-AEA2-CDE556409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A6B9-30E2-B785-E70A-88D33369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360880"/>
            <a:ext cx="6760669" cy="744020"/>
          </a:xfrm>
        </p:spPr>
        <p:txBody>
          <a:bodyPr/>
          <a:lstStyle/>
          <a:p>
            <a:r>
              <a:rPr lang="en-US" sz="2800" dirty="0"/>
              <a:t>Primary Physics behind Temperature Jump</a:t>
            </a:r>
            <a:endParaRPr lang="en-IN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118647A3-ADB5-9180-EF2A-7025E7D3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304" y="1413286"/>
            <a:ext cx="5343526" cy="2397370"/>
          </a:xfrm>
        </p:spPr>
        <p:txBody>
          <a:bodyPr/>
          <a:lstStyle/>
          <a:p>
            <a:r>
              <a:rPr lang="en-US" sz="2400" dirty="0"/>
              <a:t>A view of the two surfaces of a heat sink and a heat source shows the rough machined surface. </a:t>
            </a:r>
          </a:p>
          <a:p>
            <a:r>
              <a:rPr lang="en-US" sz="2400" dirty="0"/>
              <a:t>Machined surfaces can lead to few contact points between surfaces of the heat sink and the heat source. 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F6260814-0492-75D3-1EBF-EACA973299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0E67982-D6C9-2411-5B02-40151C048A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8AD936B-1D64-472D-18A8-03BAD52A25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2C8ECCC-B670-DB55-7F36-31D0F63F77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04E7A77-DB82-64FB-DEBA-91763D9392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F33B1CC-B44D-94E8-BC0C-EB75CFF6AF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96414D2-89C2-6C51-06C7-A168648BAD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A710961-E6C0-20A8-11DF-69FA7272D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7887E2A-DC57-3980-F333-2EA59EAE2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2DA045E-9703-B370-1953-6CF33DEBE0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33596C1-0CBC-A87A-FC61-906CAA9939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B390167-6608-8AA1-2AE2-52FD3C20FD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00EAFA1-8977-47B5-C18B-C21253EC8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AA9DE68-7C21-4D46-CC94-E69326B2C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4469AFD-D704-F4CC-BE0D-3EDEDF5139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6FD9E88-89D4-236D-6943-17610737A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59948D-3D23-D377-FD26-210947EDEC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72BDCBE-5AE0-5B21-F490-471166D51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257300"/>
            <a:ext cx="3438525" cy="2095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1A79A9F-F6FF-D8A2-1B7D-0513CC2CD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024" y="3352800"/>
            <a:ext cx="3254375" cy="182496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77266DA-4978-B8DF-ED01-039C809C8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5105400"/>
            <a:ext cx="3183071" cy="1647304"/>
          </a:xfrm>
          <a:prstGeom prst="rect">
            <a:avLst/>
          </a:prstGeom>
        </p:spPr>
      </p:pic>
      <p:sp>
        <p:nvSpPr>
          <p:cNvPr id="21" name="Content Placeholder 19">
            <a:extLst>
              <a:ext uri="{FF2B5EF4-FFF2-40B4-BE49-F238E27FC236}">
                <a16:creationId xmlns:a16="http://schemas.microsoft.com/office/drawing/2014/main" id="{E6F8CFCE-C03A-2C64-ABFC-622A01AB5967}"/>
              </a:ext>
            </a:extLst>
          </p:cNvPr>
          <p:cNvSpPr txBox="1">
            <a:spLocks/>
          </p:cNvSpPr>
          <p:nvPr/>
        </p:nvSpPr>
        <p:spPr bwMode="auto">
          <a:xfrm>
            <a:off x="94910" y="3764724"/>
            <a:ext cx="6251163" cy="276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solidFill>
                  <a:srgbClr val="FF0000"/>
                </a:solidFill>
              </a:rPr>
              <a:t>Typically, less than 2% of the overall area interacts with each other when two surfaces, metallic or semiconductor, are placed in contact</a:t>
            </a:r>
          </a:p>
          <a:p>
            <a:r>
              <a:rPr lang="en-US" sz="2400" kern="0" dirty="0">
                <a:solidFill>
                  <a:srgbClr val="FF0000"/>
                </a:solidFill>
              </a:rPr>
              <a:t>The remaining area is occupied by air, which has a low thermal conductivity of 0.026 Wm−1 K−1 at room temperature (RT)</a:t>
            </a:r>
          </a:p>
        </p:txBody>
      </p:sp>
    </p:spTree>
    <p:extLst>
      <p:ext uri="{BB962C8B-B14F-4D97-AF65-F5344CB8AC3E}">
        <p14:creationId xmlns:p14="http://schemas.microsoft.com/office/powerpoint/2010/main" val="350160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E320F-088F-7EC4-37EE-EA69A4E90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60259-935C-07E0-00DD-0E2AC1128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360880"/>
            <a:ext cx="6760669" cy="744020"/>
          </a:xfrm>
        </p:spPr>
        <p:txBody>
          <a:bodyPr/>
          <a:lstStyle/>
          <a:p>
            <a:r>
              <a:rPr lang="en-US" sz="2800" dirty="0"/>
              <a:t>Primary Physics behind Temperature Jump</a:t>
            </a:r>
            <a:endParaRPr lang="en-IN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4CA3A3-E05B-52D1-9BB1-6E18E318D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328" y="1413286"/>
            <a:ext cx="5095874" cy="2397370"/>
          </a:xfrm>
        </p:spPr>
        <p:txBody>
          <a:bodyPr/>
          <a:lstStyle/>
          <a:p>
            <a:r>
              <a:rPr lang="en-US" sz="2400" dirty="0"/>
              <a:t>A view of the two surfaces of a heat sink and a heat source shows the rough machined surface. </a:t>
            </a:r>
          </a:p>
          <a:p>
            <a:r>
              <a:rPr lang="en-US" sz="2400" dirty="0"/>
              <a:t>Machined surfaces can lead to few contact points between surfaces of the heat sink and the heat source. 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72362B63-6676-8424-13FB-2FCB217A60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BFF3DCE-968F-DE56-0087-18CDDD07BC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F85F7F2-4315-E628-C802-B1FA8B1CC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4BD5F98-DAC1-A3E3-4E1C-11845BB59A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23F6DA3-6FB5-F6E6-0CCB-CE27E5A82A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54BEC52-F06D-D12E-77CD-43948771C8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6084B78-8221-2BB7-65DB-937F53E7E5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4DE73FB-0FD9-EEE4-3501-DE713C8CAD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071AF0F-F4E0-0A45-0467-1668EE2267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95C6A28-BF65-B8C6-A273-6FFCEF9FC7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33EF12B-9063-C07A-AA2C-DFA5975A6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5B121ECF-77CE-9DE7-1EE0-0EE67BCCB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E07DFA2-D060-81AA-F1D5-06A12C9AB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DF9CAD1-9210-BE4D-5327-7B6340B17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7396831-9FE0-0B74-4C31-D6120FB9C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DB2CC35-8659-148B-9438-E2EA1DE387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DD464E-22B3-BF0F-BC2D-2A5B90E572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3F1498B-ACFE-CCEF-8EED-5CCDE2A2F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257300"/>
            <a:ext cx="3438525" cy="2095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EF375A-F741-4FD0-225C-119CC9C99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024" y="3352800"/>
            <a:ext cx="3254375" cy="182496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CBD5B8-161D-A362-5258-A88A77B18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5105400"/>
            <a:ext cx="3183071" cy="16473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8258BD7-6F3E-8F30-1B41-D75ECA1AD0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25" y="4038600"/>
            <a:ext cx="34194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4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EAD8A-C883-1839-9E13-C35AEEBA1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FBC04-835B-8619-6BB4-DBBD4599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Interfacial thermal resistance</a:t>
            </a:r>
            <a:endParaRPr lang="en-IN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D01625D-DA96-CD58-D3CE-A64847ED2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399"/>
            <a:ext cx="8534400" cy="5426075"/>
          </a:xfrm>
        </p:spPr>
        <p:txBody>
          <a:bodyPr/>
          <a:lstStyle/>
          <a:p>
            <a:r>
              <a:rPr lang="en-US" sz="2400" dirty="0"/>
              <a:t>Even assuming perfect contact at the atomic level, the boundary between two solid phases is resistive to heat flow. </a:t>
            </a:r>
          </a:p>
          <a:p>
            <a:r>
              <a:rPr lang="en-US" sz="2400" dirty="0"/>
              <a:t>This is due to differences in vibrational and electronic properties in different materials. </a:t>
            </a:r>
          </a:p>
          <a:p>
            <a:r>
              <a:rPr lang="en-US" sz="2400" dirty="0"/>
              <a:t>The heat carrier (phonon or electron) arriving at the interface will undergo scattering.</a:t>
            </a:r>
          </a:p>
          <a:p>
            <a:r>
              <a:rPr lang="en-US" sz="2400" dirty="0"/>
              <a:t>The probability of transmission after scattering will depend on available energy states on both sides of the interface</a:t>
            </a:r>
          </a:p>
          <a:p>
            <a:r>
              <a:rPr lang="en-US" sz="2400" dirty="0"/>
              <a:t>The transfer of thermal energy at interfaces involves complex interactions and scattering processes.</a:t>
            </a:r>
          </a:p>
          <a:p>
            <a:r>
              <a:rPr lang="en-US" sz="2400" dirty="0"/>
              <a:t>Electron–phonon interactions.</a:t>
            </a:r>
          </a:p>
          <a:p>
            <a:r>
              <a:rPr lang="en-US" sz="2400" dirty="0"/>
              <a:t>Phonon–phonon interactions. </a:t>
            </a:r>
          </a:p>
          <a:p>
            <a:r>
              <a:rPr lang="en-US" sz="2400" dirty="0"/>
              <a:t>Phonon-interface scattering.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BFC24B9B-B184-3B07-6E0D-1FE825538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10B90AE-B095-C7CF-080B-E7F57598C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1BFD304-851E-4A8D-5E40-7C252192A4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CCA560A-F047-5935-3CB3-1B1E15CFF3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A3F648B-58C2-D99F-5EE5-ACBB383038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A2AE7B3-7FC6-6B83-08AC-C1B0F94DE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CCF13CD-2510-C195-09E9-557B9B9894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871F5A1-4A42-D7EA-625B-4E69FFF036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032264D-0D55-B80A-CD35-41B2F948B1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A52DED1-EB7F-7405-4193-0BC8B92B7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EF02846-16B3-0DB0-E46D-3450EB6B57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0612348-1F5C-ABF7-B218-31CE4AC4B9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56FE3B5-DDE2-5874-D681-EC35A65740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E11FD5D-1788-288A-FDB4-0CDC5C4CE2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7E300E4-59AC-610E-5064-0788A2902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F72A739-51C4-0D53-5279-31BFE6470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346061-4AB9-5D1B-D13C-53A38A891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141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85AF-D958-0BCE-33FC-F4771057A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D2EFF47-1727-A780-D82B-B71056487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" y="1405455"/>
            <a:ext cx="4258269" cy="44202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EAF26-8708-D503-4B78-C69934D4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Filling Materials for Interfaces and ITR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24B8AA0F-A3E3-E63C-7D95-369A90A285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AD93D0E-E849-11CD-42A2-98FDCBCEA5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5DC20A8-A744-ED40-635B-1570715ACC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98E013F-9A16-C9B6-F30B-EBCE463D14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3DA1C23-8D6C-CC32-3F43-441C78C8B9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88B0DC1-D055-6732-AF06-FFA0FBA27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DE35D69-B402-FA7B-075D-3549D170A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F06B9D7-37F1-9615-E174-FDD2306C3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3D682E6-C6FB-3723-F5CD-703DDAC944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480AB56-74E8-04EA-BEA5-5E63D37E8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7535E4F-E235-016A-EFB6-79D2CE89C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395566F-0A9D-EF35-1F23-282376B5B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92FB4CF-728C-27E9-1540-4097D58548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EACB5A8-B808-D8F2-66BF-BB533B682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BFE1691-5C89-A7AF-99BD-DE1AD9C8A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B2967C4-78AD-CAE0-A40A-41FB8F933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C48BA2-71A9-FA5C-A6EF-8773B5CF9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15FC0EA-063A-FD5B-65B0-83D5489A6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endParaRPr lang="en-US" sz="2400" b="0" i="0" u="none" strike="noStrike" baseline="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57EE75-3831-575C-C581-7E8DDAC104D7}"/>
              </a:ext>
            </a:extLst>
          </p:cNvPr>
          <p:cNvSpPr txBox="1"/>
          <p:nvPr/>
        </p:nvSpPr>
        <p:spPr>
          <a:xfrm>
            <a:off x="4290848" y="1536174"/>
            <a:ext cx="4876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From a materials perspective, thermal interface materials (TIMs) play a crucial role in electronic devices.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These materials are specifically engineered to fill </a:t>
            </a:r>
            <a:r>
              <a:rPr lang="en-US" dirty="0" err="1"/>
              <a:t>microgaps</a:t>
            </a:r>
            <a:r>
              <a:rPr lang="en-US" dirty="0"/>
              <a:t> and address surface irregularities that emerge when electronic devices interface with heat dissipation elements.</a:t>
            </a:r>
          </a:p>
        </p:txBody>
      </p:sp>
    </p:spTree>
    <p:extLst>
      <p:ext uri="{BB962C8B-B14F-4D97-AF65-F5344CB8AC3E}">
        <p14:creationId xmlns:p14="http://schemas.microsoft.com/office/powerpoint/2010/main" val="37228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58F2F-0593-7B06-8825-95B8E668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74244B6-CFF2-EB39-1B39-E602B7CBD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881" y="1367355"/>
            <a:ext cx="3780719" cy="4894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D13A09-77F9-CF91-CDC7-01FB63B8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More Interfaces due to TIM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635299A2-1C07-EEE5-650B-FBF71AAA29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1248CE2-C038-5E8E-3072-EF30531544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5438969-DFE4-329C-616B-C0756D6A93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A519534-0CE7-4269-F1CC-263FA10995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0C33CD9-3202-86B2-C5AA-053D99EFB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77D20FB-99C9-1786-DFC9-2DB24B51AD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E0B560D-D5B3-2CDC-43C9-B8D2CB64F8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D02BA94-812A-26E2-8A07-0508E194B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8E53C86-EA10-EF9A-A237-846EC1773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70CE14A-68F8-4EFF-739B-660CA4BEF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FA783E2-8FFE-583C-3451-B11534B5D3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D87438F-B7F8-324A-29D3-A0382F61E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8BD8E8B-C7B8-E76D-2EC3-380CB7607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8A85709-2F5B-4F1B-87DE-A92DC6FE1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C707C15-D1CB-2C86-DFED-F9DE1BEDB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2CBCC81-7B4A-FF21-FBE1-E6A25600E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37BDA9-A4E7-1F08-C195-6C72DEECCF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FEF644A-6D1D-0642-ADCB-722CED884096}"/>
              </a:ext>
            </a:extLst>
          </p:cNvPr>
          <p:cNvSpPr txBox="1"/>
          <p:nvPr/>
        </p:nvSpPr>
        <p:spPr>
          <a:xfrm>
            <a:off x="533400" y="5943600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primary objective is to reduce the overall contact thermal resistance that impedes heat transfer at the interface,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DB639ED-0921-A769-B3A7-C8522F116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3400" y="1456095"/>
            <a:ext cx="2819400" cy="451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9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32500-10AD-2D98-19C5-8686739AC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098E1F0-0C7F-AF73-C830-FC36B0E65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5" y="2903538"/>
            <a:ext cx="7856154" cy="3886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3078B2-C2DF-C439-B545-E83275BA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32" y="194436"/>
            <a:ext cx="7772400" cy="1143000"/>
          </a:xfrm>
        </p:spPr>
        <p:txBody>
          <a:bodyPr/>
          <a:lstStyle/>
          <a:p>
            <a:r>
              <a:rPr lang="en-US" sz="2800" dirty="0"/>
              <a:t>Interfacial thermal resistance with TIM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20431780-05B2-27D4-6D56-F7E4C87CAE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371600"/>
                <a:ext cx="8534400" cy="1600200"/>
              </a:xfrm>
            </p:spPr>
            <p:txBody>
              <a:bodyPr/>
              <a:lstStyle/>
              <a:p>
                <a:r>
                  <a:rPr lang="en-US" sz="2400" dirty="0"/>
                  <a:t>The key indicator for evaluating various types of TIM is the difficulty of heat flow through the interface, which is determined by the total thermal resistance of the interface (</a:t>
                </a:r>
                <a:r>
                  <a:rPr lang="en-US" sz="2400" i="1" dirty="0" err="1"/>
                  <a:t>R</a:t>
                </a:r>
                <a:r>
                  <a:rPr lang="en-US" sz="2400" i="1" baseline="-25000" dirty="0" err="1"/>
                  <a:t>iface</a:t>
                </a:r>
                <a:r>
                  <a:rPr lang="en-US" sz="2400" dirty="0"/>
                  <a:t>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𝑖𝑓𝑎𝑐𝑒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𝑇𝐼𝑀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20431780-05B2-27D4-6D56-F7E4C87CAE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371600"/>
                <a:ext cx="8534400" cy="1600200"/>
              </a:xfrm>
              <a:blipFill>
                <a:blip r:embed="rId3"/>
                <a:stretch>
                  <a:fillRect l="-1000" t="-3042" r="-786" b="-2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06E20790-07C5-1735-68B1-045EE14AEB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8B618C1-9F5A-6DC8-B4B5-F53212868F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74476FA-F0E9-CA39-B97C-3B1CA8B074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80B1F34-C631-6A98-01D1-30538B721C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D6FA878-A429-1237-36AE-C592185E11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4E3F7D0-911E-F27D-87F8-F9F1198F62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E5840FF-2757-B2F5-5BF2-FA00334955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EDB8117-FB78-E903-869C-173944658A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A3107BC-0EF0-BB52-4AE4-120AFFAB1E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0DF26D3-5C48-2EEC-F69A-544889219B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7F27FB8-1542-D82A-9AA5-360F5210E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E6F20BE-E458-4528-E7F1-5EFA577A1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A998FE2-E797-99AF-5990-3562165E54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47E6DFA-96A7-0BDF-25B8-B827639BCD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8216386-5B2A-0C7A-4CA1-4F0B6408A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E8E40B7-EACF-01DA-9F7D-F10E3FA12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4728AC-2693-7E12-241D-B3402876B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3EA45403-E399-DAE8-A57C-B208E58FB599}"/>
              </a:ext>
            </a:extLst>
          </p:cNvPr>
          <p:cNvSpPr/>
          <p:nvPr/>
        </p:nvSpPr>
        <p:spPr bwMode="auto">
          <a:xfrm>
            <a:off x="1600200" y="6019800"/>
            <a:ext cx="1905000" cy="685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49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50C871-1767-1519-F0CE-D87F2E09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6416675" cy="889376"/>
          </a:xfrm>
        </p:spPr>
        <p:txBody>
          <a:bodyPr/>
          <a:lstStyle/>
          <a:p>
            <a:r>
              <a:rPr lang="en-US" altLang="en-US" sz="2800" dirty="0"/>
              <a:t>Thermal Interface Materials &amp; Thermal Conductivity 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E6179F8-E5E0-024E-262D-6A4349B940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568450"/>
            <a:ext cx="8763000" cy="4298950"/>
          </a:xfrm>
        </p:spPr>
        <p:txBody>
          <a:bodyPr/>
          <a:lstStyle/>
          <a:p>
            <a:r>
              <a:rPr lang="en-US" sz="2400" dirty="0"/>
              <a:t>The TIM serves to conduct heat through its thickness. </a:t>
            </a:r>
          </a:p>
          <a:p>
            <a:r>
              <a:rPr lang="en-US" sz="2400" dirty="0"/>
              <a:t>The thermal conductivity of a TIM is typically enhanced by loading a soft, sometimes liquid-like polymeric material matrix with conducting solid particles, such as aluminum, alumina and boron nitride. </a:t>
            </a:r>
          </a:p>
          <a:p>
            <a:r>
              <a:rPr lang="en-US" sz="2400" dirty="0"/>
              <a:t>If the design requirement is that the TIM should be thermally conducting but electrically insulating, then the ceramic based filler particles are more typically chosen. </a:t>
            </a:r>
          </a:p>
          <a:p>
            <a:pPr>
              <a:lnSpc>
                <a:spcPct val="90000"/>
              </a:lnSpc>
            </a:pPr>
            <a:endParaRPr lang="en-US" altLang="en-US" sz="2400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51C0CA-1A46-E93B-A3D9-23D9DD6A1652}"/>
              </a:ext>
            </a:extLst>
          </p:cNvPr>
          <p:cNvGrpSpPr/>
          <p:nvPr/>
        </p:nvGrpSpPr>
        <p:grpSpPr>
          <a:xfrm>
            <a:off x="461469" y="1477391"/>
            <a:ext cx="8072931" cy="5075809"/>
            <a:chOff x="152400" y="1276127"/>
            <a:chExt cx="8072931" cy="50758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A29BC6D-FF86-9F8E-06E9-FFA8ECD3C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0200" y="1276127"/>
              <a:ext cx="6625131" cy="507580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A44E30AB-3628-4225-C31B-5B75061D0CCA}"/>
                    </a:ext>
                  </a:extLst>
                </p:cNvPr>
                <p:cNvSpPr txBox="1"/>
                <p:nvPr/>
              </p:nvSpPr>
              <p:spPr>
                <a:xfrm>
                  <a:off x="152400" y="2971800"/>
                  <a:ext cx="1939249" cy="910634"/>
                </a:xfrm>
                <a:prstGeom prst="rect">
                  <a:avLst/>
                </a:prstGeom>
                <a:solidFill>
                  <a:schemeClr val="bg1"/>
                </a:solidFill>
                <a:scene3d>
                  <a:camera prst="orthographicFront">
                    <a:rot lat="0" lon="0" rev="5400000"/>
                  </a:camera>
                  <a:lightRig rig="threePt" dir="t"/>
                </a:scene3d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𝑇𝐼𝑀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𝑛𝑝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𝑇𝐼𝑀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𝑛𝑝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A44E30AB-3628-4225-C31B-5B75061D0C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" y="2971800"/>
                  <a:ext cx="1939249" cy="91063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31441AFD-E7E7-5531-D33C-013962A6AA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EB0B2D5-AC27-E21A-B3E6-B61B477E53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FBA2C94-FA80-0CE8-2604-F9FE8F1DDF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483C348-ADE8-E48D-7601-406C028443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5A8BFC9-00A4-E58E-43B4-C5F97AD968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437EFC9-E025-6233-895F-95E193511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658816B-AE29-963E-2CB9-64DDE0BBFA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F9598CB-9E0D-C654-6B5F-E6A75D93C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4FECACF-7A81-19A5-3343-F4F0343EB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7341968-CD9F-3008-B753-159346B978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A219D64-099B-CED2-5652-F369BEBBE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A08C069-80D0-F7AC-08D1-C8CFBFB53E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CF6DEC58-2BBE-F0F8-9D99-07AB27A3C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400B4B4-FBB1-B9C5-6C41-5A3A705BEB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9591FF3-9581-B8DB-3B0B-30B90AFFE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8EFCA6A-143D-03F9-3969-E38FE1736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F5133A-B99E-50C6-789E-B6DCB95AF6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581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50C871-1767-1519-F0CE-D87F2E09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06024"/>
            <a:ext cx="6416675" cy="889376"/>
          </a:xfrm>
        </p:spPr>
        <p:txBody>
          <a:bodyPr/>
          <a:lstStyle/>
          <a:p>
            <a:r>
              <a:rPr lang="en-US" altLang="en-US" sz="2800" dirty="0"/>
              <a:t>Thermal Interface Materials &amp; Thermal Conductivity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524000"/>
                <a:ext cx="8763000" cy="4865426"/>
              </a:xfrm>
            </p:spPr>
            <p:txBody>
              <a:bodyPr/>
              <a:lstStyle/>
              <a:p>
                <a:r>
                  <a:rPr lang="en-US" sz="2400" dirty="0"/>
                  <a:t>Thermal conductivity of particle laden TIMs can be functionally expressed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𝑇𝐼𝑀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𝑏𝑎𝑠𝑒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𝑇𝐼𝑀</m:t>
                              </m:r>
                            </m:sub>
                          </m:s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𝑁𝑃</m:t>
                              </m:r>
                            </m:sub>
                          </m:s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en-US" sz="2400" b="0" dirty="0"/>
              </a:p>
              <a:p>
                <a:r>
                  <a:rPr lang="en-US" altLang="en-US" sz="2400" dirty="0">
                    <a:solidFill>
                      <a:srgbClr val="222222"/>
                    </a:solidFill>
                  </a:rPr>
                  <a:t>where </a:t>
                </a:r>
                <a:r>
                  <a:rPr lang="en-US" altLang="en-US" sz="2400" i="1" dirty="0" err="1">
                    <a:solidFill>
                      <a:srgbClr val="222222"/>
                    </a:solidFill>
                  </a:rPr>
                  <a:t>k</a:t>
                </a:r>
                <a:r>
                  <a:rPr lang="en-US" altLang="en-US" sz="2400" i="1" baseline="-30000" dirty="0" err="1">
                    <a:solidFill>
                      <a:srgbClr val="222222"/>
                    </a:solidFill>
                  </a:rPr>
                  <a:t>base</a:t>
                </a:r>
                <a:r>
                  <a:rPr lang="en-US" altLang="en-US" sz="2400" i="1" baseline="-30000" dirty="0">
                    <a:solidFill>
                      <a:srgbClr val="222222"/>
                    </a:solidFill>
                  </a:rPr>
                  <a:t>-TIM</a:t>
                </a:r>
                <a:r>
                  <a:rPr lang="en-US" altLang="en-US" sz="2400" dirty="0">
                    <a:solidFill>
                      <a:srgbClr val="222222"/>
                    </a:solidFill>
                  </a:rPr>
                  <a:t> is the filler thermal conductivity</a:t>
                </a:r>
              </a:p>
              <a:p>
                <a:r>
                  <a:rPr lang="en-US" altLang="en-US" sz="2400" i="1" dirty="0">
                    <a:sym typeface="Symbol" panose="05050102010706020507" pitchFamily="18" charset="2"/>
                  </a:rPr>
                  <a:t></a:t>
                </a:r>
                <a:r>
                  <a:rPr lang="en-US" altLang="en-US" sz="2400" dirty="0">
                    <a:solidFill>
                      <a:srgbClr val="222222"/>
                    </a:solidFill>
                  </a:rPr>
                  <a:t>, filler volume fraction, and </a:t>
                </a:r>
              </a:p>
              <a:p>
                <a:r>
                  <a:rPr lang="en-US" altLang="en-US" sz="2400" i="1" dirty="0">
                    <a:solidFill>
                      <a:srgbClr val="222222"/>
                    </a:solidFill>
                  </a:rPr>
                  <a:t>R</a:t>
                </a:r>
                <a:r>
                  <a:rPr lang="en-US" altLang="en-US" sz="2400" i="1" baseline="-30000" dirty="0">
                    <a:solidFill>
                      <a:srgbClr val="222222"/>
                    </a:solidFill>
                  </a:rPr>
                  <a:t>b</a:t>
                </a:r>
                <a:r>
                  <a:rPr lang="en-US" altLang="en-US" sz="2400" dirty="0">
                    <a:solidFill>
                      <a:srgbClr val="222222"/>
                    </a:solidFill>
                  </a:rPr>
                  <a:t> is the contact resistance between the fillers and the polymeric matrix. </a:t>
                </a:r>
              </a:p>
              <a:p>
                <a:r>
                  <a:rPr lang="en-US" altLang="en-US" sz="2400" dirty="0">
                    <a:solidFill>
                      <a:srgbClr val="222222"/>
                    </a:solidFill>
                  </a:rPr>
                  <a:t>Bruggeman model is used here to predict thermal conductivity from TIMs with low to high volume particle fraction.</a:t>
                </a:r>
              </a:p>
              <a:p>
                <a:r>
                  <a:rPr lang="en-US" altLang="en-US" sz="2400" dirty="0">
                    <a:solidFill>
                      <a:srgbClr val="222222"/>
                    </a:solidFill>
                  </a:rPr>
                  <a:t>This model includes the effect of the interface resistance between the filler and the matrix on the effective thermal conductivity of composites. </a:t>
                </a:r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524000"/>
                <a:ext cx="8763000" cy="4865426"/>
              </a:xfrm>
              <a:blipFill>
                <a:blip r:embed="rId3"/>
                <a:stretch>
                  <a:fillRect l="-904" t="-1003" b="-2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3" name="Picture 5">
            <a:extLst>
              <a:ext uri="{FF2B5EF4-FFF2-40B4-BE49-F238E27FC236}">
                <a16:creationId xmlns:a16="http://schemas.microsoft.com/office/drawing/2014/main" id="{5D62E4EF-6460-F554-04B1-C99C4DC15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-92075"/>
            <a:ext cx="952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119B81E-17F0-F13D-811C-4B7BCF4C74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96EECEC-5174-8EC1-F873-5DC0F4D490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AAA4FB3-5554-A137-7B73-718780689F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D0C79E4-8073-B106-A25F-9DFB9879E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91345BB-B518-D77B-F13E-4668E73B66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D3A283A-BDEB-52FE-8A72-675CA19851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F6AB2F2-97AB-B926-8BA2-6046E70D15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9B87E35-57C0-0AD4-6954-19D10BF858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D21C55F-A4BA-E3F9-179B-CF4497521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931C3F7-B5DA-C9A7-B5C5-5758F63D0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5730025-544B-A2C8-45CF-7691FC735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8156928-3230-1110-B4CB-E9AF1B0516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EA4483C-C31C-A6DC-2D80-382951BF68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87A3636-41CE-CF87-C5FD-AD28391E7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F181B54-3FF1-9A8A-61D7-1465B06DE4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79FFA51-D6C5-BB71-F752-FD22A8B43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3CDB7E-9213-7DCD-2476-C65851A4A4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75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50C871-1767-1519-F0CE-D87F2E09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0114" y="302745"/>
            <a:ext cx="6416675" cy="889376"/>
          </a:xfrm>
        </p:spPr>
        <p:txBody>
          <a:bodyPr/>
          <a:lstStyle/>
          <a:p>
            <a:r>
              <a:rPr lang="en-US" altLang="en-US" sz="2800" dirty="0">
                <a:solidFill>
                  <a:srgbClr val="222222"/>
                </a:solidFill>
              </a:rPr>
              <a:t>Bruggeman model and </a:t>
            </a:r>
            <a:r>
              <a:rPr lang="en-US" altLang="en-US" sz="2800" dirty="0" err="1">
                <a:solidFill>
                  <a:srgbClr val="222222"/>
                </a:solidFill>
              </a:rPr>
              <a:t>Biot</a:t>
            </a:r>
            <a:r>
              <a:rPr lang="en-US" altLang="en-US" sz="2800" dirty="0">
                <a:solidFill>
                  <a:srgbClr val="222222"/>
                </a:solidFill>
              </a:rPr>
              <a:t> Number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382974"/>
                <a:ext cx="8382000" cy="486542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𝑇𝐼𝑀</m:t>
                            </m:r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𝑁𝑃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360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𝑇𝐼𝑀</m:t>
                            </m:r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3600" i="1">
                                <a:latin typeface="Cambria Math" panose="02040503050406030204" pitchFamily="18" charset="0"/>
                              </a:rPr>
                              <m:t>𝑁𝑃</m:t>
                            </m:r>
                          </m:sub>
                        </m:sSub>
                      </m:den>
                    </m:f>
                    <m:r>
                      <a:rPr lang="en-US" alt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p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en-US" sz="3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en-US" sz="3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d>
                                      <m:dPr>
                                        <m:ctrlPr>
                                          <a:rPr lang="en-US" altLang="en-US" sz="3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en-US" sz="3600" i="1"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altLang="en-US" sz="3600" i="1">
                                            <a:latin typeface="Cambria Math" panose="02040503050406030204" pitchFamily="18" charset="0"/>
                                          </a:rPr>
                                          <m:t>𝐵𝑖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altLang="en-US" sz="3600" b="0" i="1" smtClean="0">
                                        <a:latin typeface="Cambria Math" panose="02040503050406030204" pitchFamily="18" charset="0"/>
                                      </a:rPr>
                                      <m:t>1+2</m:t>
                                    </m:r>
                                    <m:r>
                                      <a:rPr lang="en-US" altLang="en-US" sz="3600" b="0" i="1" smtClean="0">
                                        <a:latin typeface="Cambria Math" panose="02040503050406030204" pitchFamily="18" charset="0"/>
                                      </a:rPr>
                                      <m:t>𝐵𝑖</m:t>
                                    </m:r>
                                  </m:den>
                                </m:f>
                              </m:e>
                            </m:d>
                          </m:sup>
                        </m:sSup>
                      </m:den>
                    </m:f>
                  </m:oMath>
                </a14:m>
                <a:endParaRPr lang="en-US" altLang="en-US" sz="3600" dirty="0"/>
              </a:p>
              <a:p>
                <a:r>
                  <a:rPr lang="en-US" altLang="en-US" sz="2400" dirty="0"/>
                  <a:t>Where </a:t>
                </a:r>
                <a:r>
                  <a:rPr lang="en-US" altLang="en-US" sz="2400" i="1" dirty="0"/>
                  <a:t>Bi</a:t>
                </a:r>
                <a:r>
                  <a:rPr lang="en-US" altLang="en-US" sz="2400" dirty="0"/>
                  <a:t> is the </a:t>
                </a:r>
                <a:r>
                  <a:rPr lang="en-US" altLang="en-US" sz="2400" dirty="0" err="1"/>
                  <a:t>Biot</a:t>
                </a:r>
                <a:r>
                  <a:rPr lang="en-US" altLang="en-US" sz="2400" dirty="0"/>
                  <a:t> number of filler-Nano particle duo.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𝐵𝑖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</a:rPr>
                              <m:t>𝑚𝑎𝑡𝑟𝑖𝑥</m:t>
                            </m:r>
                          </m:sub>
                        </m:sSub>
                      </m:num>
                      <m:den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endParaRPr lang="en-US" altLang="en-US" sz="2800" dirty="0"/>
              </a:p>
              <a:p>
                <a:r>
                  <a:rPr lang="en-US" altLang="en-US" sz="2400" i="1" dirty="0"/>
                  <a:t>d</a:t>
                </a:r>
                <a:r>
                  <a:rPr lang="en-US" altLang="en-US" sz="2400" dirty="0"/>
                  <a:t> is the particle diameter.</a:t>
                </a:r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382974"/>
                <a:ext cx="8382000" cy="4865426"/>
              </a:xfrm>
              <a:blipFill>
                <a:blip r:embed="rId3"/>
                <a:stretch>
                  <a:fillRect l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3" name="Picture 5">
            <a:extLst>
              <a:ext uri="{FF2B5EF4-FFF2-40B4-BE49-F238E27FC236}">
                <a16:creationId xmlns:a16="http://schemas.microsoft.com/office/drawing/2014/main" id="{5D62E4EF-6460-F554-04B1-C99C4DC15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-92075"/>
            <a:ext cx="952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E0827B8-DAAF-B942-AFE1-017F62FCA111}"/>
              </a:ext>
            </a:extLst>
          </p:cNvPr>
          <p:cNvGrpSpPr/>
          <p:nvPr/>
        </p:nvGrpSpPr>
        <p:grpSpPr>
          <a:xfrm>
            <a:off x="840609" y="1505877"/>
            <a:ext cx="7769991" cy="4971123"/>
            <a:chOff x="840609" y="1981200"/>
            <a:chExt cx="7769991" cy="4971123"/>
          </a:xfrm>
          <a:solidFill>
            <a:schemeClr val="bg1"/>
          </a:solidFill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88FB6DF-F8D7-E645-BBC4-F28413A66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0609" y="1981200"/>
              <a:ext cx="7769991" cy="4971123"/>
            </a:xfrm>
            <a:prstGeom prst="rect">
              <a:avLst/>
            </a:prstGeom>
            <a:grpFill/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CD1204-C5D0-B76A-7828-5951A35E75EC}"/>
                </a:ext>
              </a:extLst>
            </p:cNvPr>
            <p:cNvSpPr txBox="1"/>
            <p:nvPr/>
          </p:nvSpPr>
          <p:spPr>
            <a:xfrm>
              <a:off x="3248480" y="2649285"/>
              <a:ext cx="322524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Bi</a:t>
              </a:r>
              <a:endParaRPr lang="en-IN" sz="1200" i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9804A0-984D-7297-2A77-D44A498BCAA1}"/>
                </a:ext>
              </a:extLst>
            </p:cNvPr>
            <p:cNvSpPr txBox="1"/>
            <p:nvPr/>
          </p:nvSpPr>
          <p:spPr>
            <a:xfrm>
              <a:off x="3237045" y="2959572"/>
              <a:ext cx="322524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Bi</a:t>
              </a:r>
              <a:endParaRPr lang="en-IN" sz="1200" i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844AE8D-A684-7A67-FEE9-7EC91841B813}"/>
                </a:ext>
              </a:extLst>
            </p:cNvPr>
            <p:cNvSpPr txBox="1"/>
            <p:nvPr/>
          </p:nvSpPr>
          <p:spPr>
            <a:xfrm>
              <a:off x="3248480" y="3223433"/>
              <a:ext cx="322524" cy="2769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Bi</a:t>
              </a:r>
              <a:endParaRPr lang="en-IN" sz="1200" i="1" dirty="0"/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8824E102-4A27-A01A-C575-4D419D1117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0F5F0B8-6433-4D76-3358-304B8322E1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2268621-895F-E2D5-63C2-36820680BD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3DE33CE-0D6D-FFC0-93FC-9BE011A1B0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FAF707DE-62AF-A8E2-2200-33A77A1C7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49182D49-1AB3-BB37-3CAF-91589B377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5D7A7EC-A8E2-0392-5168-7D231C4A47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DC1B6E4C-C960-D423-C4E0-9F1AE42CF7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309584DB-6260-2987-0918-A1CC42A34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58F2A59-0692-AB38-DA69-EF4A7BC6EA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469CEF57-5716-D7B8-80C8-26E00E3942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89291C26-2E51-1E35-F7D1-2A9D8E3DE2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E82D2CD7-4276-B25E-6EB7-FA3F73E819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38045BB7-9A1B-41F7-84DA-1A421D32B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9C3ADFEC-FDE7-26E1-F1A2-E0D47D80A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00F8EB4-7E76-5471-2B62-34A525FBD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46824F-F9C3-9863-6E16-74DB4D22C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918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99E049B-1A4E-1763-EA01-C64B494C2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6D29E9D-32FB-1233-F97C-91B06F044D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6942" y="304800"/>
            <a:ext cx="7772400" cy="685800"/>
          </a:xfrm>
        </p:spPr>
        <p:txBody>
          <a:bodyPr/>
          <a:lstStyle/>
          <a:p>
            <a:r>
              <a:rPr lang="en-US" sz="2800" i="0" dirty="0">
                <a:solidFill>
                  <a:srgbClr val="222222"/>
                </a:solidFill>
                <a:effectLst/>
              </a:rPr>
              <a:t>Characteristics of a TIM Layer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B5A0D-D0C1-822C-9605-422A34145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43" y="2923711"/>
            <a:ext cx="3502050" cy="38580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176949-6014-891D-3235-EC962B982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764" y="2895600"/>
            <a:ext cx="4126779" cy="3971704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B421E95-7B9E-6E62-42D3-6BFBE77DFA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BC679C8-CFFD-3C04-A3EE-9C177D35E3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9A52955-10B7-0C91-6783-AF86F09A21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2E73B5C-440F-31E8-1607-48B0780D74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5D9F52E-E784-224A-A48E-1FDDE8086B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69E8CD0-64E8-DEAA-9F9B-DE713ED2D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77000AA-AE5A-B502-ED9B-0AA670FE7A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4BE473F-711D-8910-B309-313F2405C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57A9A52-11E3-2B12-564A-3EC3FF29B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84E767-DB42-918E-8233-4DE7BA16E6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1D083C1-BD5E-2176-306B-A7C22B8303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8DF0913-7B1C-104F-742D-510E48BCE4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A20690B-3E38-B703-D324-EBBC186F27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9517650-E2CA-D6AB-49A6-6F4EEEDE4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C21136F-98AC-D4FB-5D4D-EF4B9AC0B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666670E-7087-6F73-3783-B28289506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1A2E28-A637-B279-69ED-47EB1AED67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9D0145-0FBE-E5DD-E4F6-89559FB7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1210710"/>
          </a:xfrm>
        </p:spPr>
        <p:txBody>
          <a:bodyPr/>
          <a:lstStyle/>
          <a:p>
            <a:r>
              <a:rPr lang="en-US" sz="2400" dirty="0"/>
              <a:t>Achieving low ITR not only necessitates a high intrinsic </a:t>
            </a:r>
            <a:r>
              <a:rPr lang="en-US" sz="2400" i="1" dirty="0"/>
              <a:t>k</a:t>
            </a:r>
            <a:r>
              <a:rPr lang="en-US" sz="2400" dirty="0"/>
              <a:t> to enhance heat conduction but also demands the reduction of the heat path between the gaps, known as the Bond Line </a:t>
            </a:r>
            <a:r>
              <a:rPr lang="en-US" sz="2400" dirty="0" err="1"/>
              <a:t>Thichkness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508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50C871-1767-1519-F0CE-D87F2E09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6942" y="304800"/>
            <a:ext cx="7772400" cy="685800"/>
          </a:xfrm>
        </p:spPr>
        <p:txBody>
          <a:bodyPr/>
          <a:lstStyle/>
          <a:p>
            <a:r>
              <a:rPr lang="en-US" sz="2800" i="0" dirty="0">
                <a:solidFill>
                  <a:srgbClr val="222222"/>
                </a:solidFill>
                <a:effectLst/>
              </a:rPr>
              <a:t>Characteristics of a TIM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5072140"/>
                <a:ext cx="7961657" cy="1709660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𝑇𝐼𝑀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𝐵𝐿𝑇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𝑇𝐼𝑀</m:t>
                              </m:r>
                            </m:sub>
                          </m:sSub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++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en-US" sz="24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400" b="0" i="1" dirty="0">
                    <a:solidFill>
                      <a:srgbClr val="222222"/>
                    </a:solidFill>
                    <a:effectLst/>
                  </a:rPr>
                  <a:t>BLT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 is the bond-line thickness of the TIM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altLang="en-US" sz="1600" dirty="0">
                    <a:solidFill>
                      <a:srgbClr val="FF0000"/>
                    </a:solidFill>
                  </a:rPr>
                  <a:t>https://www.electronics-cooling.com/2004/02/thermal-interface-materials-a-brief-review-of-design-characteristics-and-materials/</a:t>
                </a:r>
              </a:p>
            </p:txBody>
          </p:sp>
        </mc:Choice>
        <mc:Fallback xmlns="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5072140"/>
                <a:ext cx="7961657" cy="1709660"/>
              </a:xfrm>
              <a:blipFill>
                <a:blip r:embed="rId2"/>
                <a:stretch>
                  <a:fillRect l="-1149" b="-10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6C12484-510B-2D12-E419-3A3A91F44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43" y="1235075"/>
            <a:ext cx="3502050" cy="38580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5113BD-6352-7C5D-1A4B-4C0F76834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811" y="2580667"/>
            <a:ext cx="2804189" cy="904856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CE2EEDD-2BE2-C0A4-5651-2E6DDF1064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172DE86-5D77-8018-EAFB-A65C0E4117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FBB75EB-D35F-FF0D-8A55-8C1E33E055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B0F345C-6CDF-EBCC-7904-CA212C6E32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B6E6708-DFE7-484B-3E8F-C8AA4AFD19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744EF25-4AFB-F3D5-847E-2A8444BC3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700A16F-8C0F-7632-E3F3-17B2D6A962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AF93C96-A9BA-1CDD-4446-429AD23D5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C7CEE9D-CDEC-B650-4386-875176FBD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A83EF4F-380C-3907-F06C-C4685F25D2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C048ECC-0B66-2072-C7EA-A07E47C5EC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87FCCEE-C2D5-8A91-2404-A920CDB1D6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94E0628-526F-2681-9B3B-87297F5E9E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8B4C399-4D7C-71D3-007B-73B271DAF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168ADA2-F0E1-D24A-1838-B5D268CBB2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2EE2AA-FF22-2A55-75FD-2CFF86F1DB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C7DBB7-DF4E-64E4-15FA-97F1095BD9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305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5113BD-6352-7C5D-1A4B-4C0F76834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38496"/>
            <a:ext cx="3036511" cy="3971704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5850C871-1767-1519-F0CE-D87F2E09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655" y="482356"/>
            <a:ext cx="7772400" cy="685800"/>
          </a:xfrm>
        </p:spPr>
        <p:txBody>
          <a:bodyPr/>
          <a:lstStyle/>
          <a:p>
            <a:r>
              <a:rPr lang="en-US" sz="2800" i="0" dirty="0">
                <a:solidFill>
                  <a:srgbClr val="222222"/>
                </a:solidFill>
                <a:effectLst/>
              </a:rPr>
              <a:t>Desired Characteristics of a TIM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730248" y="1581226"/>
                <a:ext cx="5040689" cy="933374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𝑇𝐼𝑀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𝐵𝐿𝑇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𝑇𝐼𝑀</m:t>
                              </m:r>
                            </m:sub>
                          </m:sSub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30248" y="1581226"/>
                <a:ext cx="5040689" cy="933374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53C5B8B-A0B4-39E8-9D06-71941A655E75}"/>
              </a:ext>
            </a:extLst>
          </p:cNvPr>
          <p:cNvSpPr txBox="1"/>
          <p:nvPr/>
        </p:nvSpPr>
        <p:spPr>
          <a:xfrm>
            <a:off x="3657599" y="2427744"/>
            <a:ext cx="51133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c1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 and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c2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 are the contact resistances of the TIM with the two adjoining surfaces. </a:t>
            </a:r>
          </a:p>
          <a:p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TIM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c1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, and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c2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 are area-normalized thermal resistances (k-m</a:t>
            </a:r>
            <a:r>
              <a:rPr lang="en-US" b="0" i="0" baseline="30000" dirty="0">
                <a:solidFill>
                  <a:srgbClr val="222222"/>
                </a:solidFill>
                <a:effectLst/>
                <a:latin typeface="+mn-lt"/>
              </a:rPr>
              <a:t>2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/W). </a:t>
            </a:r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One of the goals of thermal design is to reduce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TIM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59241-4B8B-49D6-6A76-0E4DDFC65F6C}"/>
              </a:ext>
            </a:extLst>
          </p:cNvPr>
          <p:cNvSpPr txBox="1"/>
          <p:nvPr/>
        </p:nvSpPr>
        <p:spPr>
          <a:xfrm>
            <a:off x="458525" y="5493603"/>
            <a:ext cx="85330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Accomplished by reducing the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BLT,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 increasing the thermal conductivity and reducing the contact resistances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c1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 and 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R</a:t>
            </a:r>
            <a:r>
              <a:rPr lang="en-US" b="0" i="1" baseline="-25000" dirty="0">
                <a:solidFill>
                  <a:srgbClr val="222222"/>
                </a:solidFill>
                <a:effectLst/>
                <a:latin typeface="+mn-lt"/>
              </a:rPr>
              <a:t>c2</a:t>
            </a:r>
            <a:r>
              <a:rPr lang="en-US" b="0" i="1" dirty="0">
                <a:solidFill>
                  <a:srgbClr val="222222"/>
                </a:solidFill>
                <a:effectLst/>
                <a:latin typeface="+mn-lt"/>
              </a:rPr>
              <a:t>.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 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29F0802-930A-6AD8-9187-E806DCB8F4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0ACC9A7-34BD-84E3-E93F-FD091C53D3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1CBBCD0-62EE-CDA1-C68E-0F22019E49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66536A1-5B60-E3EE-8AB5-1636C00C2A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E6F30C1-F002-0193-C0B3-5D4C55606B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5973BC1-2FB0-406F-1756-9094662FBD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EE9DDEB-DDD8-4CB7-1437-BE40F9F789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5847114-5B7F-709A-8A4B-73C973ADE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DA6144B2-7C7A-729E-809F-91FEAF281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41CCF65-98B0-8E09-F2A1-CA07A1296B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536CDD0E-483E-2DED-04B8-B6FA913CB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CDB8513-C051-72E8-D2A3-27495F4A06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254F889-CE4A-651C-8A42-09D74AF3B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09A111F7-9753-CFCF-8060-DB7DA31370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EA6CD86-957D-AD3E-175B-44884BE764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5639CF7-5FA7-F1E2-3944-117BE22061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C6499F-F2D7-0E73-2093-E078285ED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37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50C871-1767-1519-F0CE-D87F2E095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443" y="396875"/>
            <a:ext cx="7772400" cy="685800"/>
          </a:xfrm>
        </p:spPr>
        <p:txBody>
          <a:bodyPr/>
          <a:lstStyle/>
          <a:p>
            <a:r>
              <a:rPr lang="en-IN" sz="2800" i="0" dirty="0">
                <a:solidFill>
                  <a:srgbClr val="222222"/>
                </a:solidFill>
                <a:effectLst/>
                <a:latin typeface="+mn-lt"/>
              </a:rPr>
              <a:t>Bond-Line Thickness (BLT)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720850"/>
                <a:ext cx="8382000" cy="414655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BLT reduction is often another parallel goal of thermal design.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BLT is a function of various parameters such as application pressure (i.e., pressure applied in bringing the two contact surfaces together) and particle volume fraction.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Primary Correlation for BLT: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𝐵𝐿𝑇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=1.31×</m:t>
                      </m:r>
                      <m:sSup>
                        <m:s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𝑦𝑖𝑒𝑙𝑑</m:t>
                              </m:r>
                            </m:sub>
                          </m:sSub>
                        </m:num>
                        <m:den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altLang="en-US" sz="2400" dirty="0"/>
              </a:p>
              <a:p>
                <a:pPr>
                  <a:lnSpc>
                    <a:spcPct val="90000"/>
                  </a:lnSpc>
                </a:pP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222222"/>
                    </a:solidFill>
                    <a:effectLst/>
                  </a:rPr>
                  <a:t>where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 </a:t>
                </a:r>
                <a:r>
                  <a:rPr kumimoji="0" lang="en-US" altLang="en-US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sym typeface="Symbol" panose="05050102010706020507" pitchFamily="18" charset="2"/>
                  </a:rPr>
                  <a:t></a:t>
                </a:r>
                <a:r>
                  <a:rPr kumimoji="0" lang="en-US" altLang="en-US" sz="2400" b="0" i="1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  <a:sym typeface="Symbol" panose="05050102010706020507" pitchFamily="18" charset="2"/>
                  </a:rPr>
                  <a:t>yield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sym typeface="Symbol" panose="05050102010706020507" pitchFamily="18" charset="2"/>
                  </a:rPr>
                  <a:t> 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222222"/>
                    </a:solidFill>
                    <a:effectLst/>
                  </a:rPr>
                  <a:t>is the yield stress of the TIM and </a:t>
                </a:r>
              </a:p>
              <a:p>
                <a:pPr>
                  <a:lnSpc>
                    <a:spcPct val="90000"/>
                  </a:lnSpc>
                </a:pPr>
                <a:r>
                  <a:rPr kumimoji="0" lang="en-US" altLang="en-US" sz="2400" b="0" i="1" u="none" strike="noStrike" cap="none" normalizeH="0" baseline="0" dirty="0">
                    <a:ln>
                      <a:noFill/>
                    </a:ln>
                    <a:solidFill>
                      <a:srgbClr val="222222"/>
                    </a:solidFill>
                    <a:effectLst/>
                  </a:rPr>
                  <a:t>p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222222"/>
                    </a:solidFill>
                    <a:effectLst/>
                  </a:rPr>
                  <a:t> is the applied pressure.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en-US" sz="2400" dirty="0">
                    <a:solidFill>
                      <a:srgbClr val="222222"/>
                    </a:solidFill>
                  </a:rPr>
                  <a:t>BLT in meters.</a:t>
                </a:r>
              </a:p>
              <a:p>
                <a:pPr>
                  <a:lnSpc>
                    <a:spcPct val="90000"/>
                  </a:lnSpc>
                </a:pPr>
                <a:endParaRPr lang="en-US" altLang="en-US" sz="2400" dirty="0"/>
              </a:p>
              <a:p>
                <a:pPr>
                  <a:lnSpc>
                    <a:spcPct val="90000"/>
                  </a:lnSpc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9E6179F8-E5E0-024E-262D-6A4349B94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720850"/>
                <a:ext cx="8382000" cy="4146550"/>
              </a:xfrm>
              <a:blipFill>
                <a:blip r:embed="rId2"/>
                <a:stretch>
                  <a:fillRect l="-945" t="-2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325040D-9F85-DF98-00B9-A6B887FF0B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BE4F83-DF45-3D62-5F29-C37B9F354F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9D308AC-5D55-1A1F-9FAB-1ECF2B9562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5AD62A1-E890-99A1-0679-DD88F09090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A44775A-2112-DBC8-553A-961DC83804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E06D104-6D3B-5DA1-357F-2573BE8403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12DEF41-2C8C-73C9-4299-5B3D39B76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680FD13-836F-F643-2135-3A2F1D991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A8BBF36-A03B-D00B-BEF2-CE28ADA1B4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E534696-7B61-4625-D8D2-ED9F989BC5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1203417-25B9-042A-6810-1CE54ED299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88BF89A-C789-62CA-35B3-B80E756B8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FA6A918-6117-96C6-B2B1-59B30CCCDB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086AB72-46E0-06F3-AE9C-C262A02914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E6DD00A-C50C-50CF-656F-E06345DEB4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F9F4506-C79A-4B0C-8A5E-9EEB42FEA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8CED1F-DA02-BB6E-9408-A9964EEE27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78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DAA55C5-114D-4BE5-0F24-DE2439D1D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6F5B9D6-F64D-7A4C-D748-983240121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9443" y="228600"/>
            <a:ext cx="7772400" cy="1040637"/>
          </a:xfrm>
        </p:spPr>
        <p:txBody>
          <a:bodyPr/>
          <a:lstStyle/>
          <a:p>
            <a:r>
              <a:rPr lang="en-IN" sz="2800" i="0" dirty="0">
                <a:solidFill>
                  <a:srgbClr val="222222"/>
                </a:solidFill>
                <a:effectLst/>
                <a:latin typeface="+mn-lt"/>
              </a:rPr>
              <a:t>Advanced Correlations for </a:t>
            </a:r>
            <a:br>
              <a:rPr lang="en-IN" sz="2800" i="0" dirty="0">
                <a:solidFill>
                  <a:srgbClr val="222222"/>
                </a:solidFill>
                <a:effectLst/>
                <a:latin typeface="+mn-lt"/>
              </a:rPr>
            </a:br>
            <a:r>
              <a:rPr lang="en-IN" sz="2800" i="0" dirty="0">
                <a:solidFill>
                  <a:srgbClr val="222222"/>
                </a:solidFill>
                <a:effectLst/>
                <a:latin typeface="+mn-lt"/>
              </a:rPr>
              <a:t>Bond-Line Thickness (BLT)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17BA753B-DFA8-B45D-DC08-41F3E5A3B6F9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720850"/>
                <a:ext cx="8382000" cy="414655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400" dirty="0"/>
                  <a:t>Advanced empirical expressions for BLT demands through use of Rheology for TIM.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Based on rheological models expressed as</a:t>
                </a:r>
                <a:endParaRPr lang="en-US" altLang="en-US" sz="2400" dirty="0"/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𝐵𝐿𝑇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en-US" alt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𝐵𝐿𝑇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4.3</m:t>
                              </m:r>
                            </m:sup>
                          </m:s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𝑦𝑖𝑒𝑙𝑑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where </a:t>
                </a:r>
                <a:r>
                  <a:rPr lang="en-US" sz="2400" i="1" dirty="0"/>
                  <a:t>c = 13708</a:t>
                </a:r>
                <a:r>
                  <a:rPr lang="en-US" sz="2400" dirty="0"/>
                  <a:t>, </a:t>
                </a:r>
                <a:r>
                  <a:rPr lang="en-US" sz="2400" i="1" dirty="0" err="1"/>
                  <a:t>τ</a:t>
                </a:r>
                <a:r>
                  <a:rPr lang="en-US" sz="2400" i="1" baseline="-25000" dirty="0" err="1"/>
                  <a:t>y</a:t>
                </a:r>
                <a:r>
                  <a:rPr lang="en-US" sz="2400" dirty="0"/>
                  <a:t> represents the yield stress of the polymer,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i="1" dirty="0"/>
                  <a:t>p</a:t>
                </a:r>
                <a:r>
                  <a:rPr lang="en-US" sz="2400" dirty="0"/>
                  <a:t> is the pressure, and </a:t>
                </a:r>
                <a:r>
                  <a:rPr lang="en-US" sz="2400" i="1" dirty="0"/>
                  <a:t>r </a:t>
                </a:r>
                <a:r>
                  <a:rPr lang="en-US" sz="2400" dirty="0"/>
                  <a:t>is the radius of the matrix.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It can be seen that the BLT is related to pressure and material yield stress.</a:t>
                </a:r>
                <a:endParaRPr lang="en-US" altLang="en-US" sz="2400" dirty="0"/>
              </a:p>
            </p:txBody>
          </p:sp>
        </mc:Choice>
        <mc:Fallback>
          <p:sp>
            <p:nvSpPr>
              <p:cNvPr id="29699" name="Rectangle 3">
                <a:extLst>
                  <a:ext uri="{FF2B5EF4-FFF2-40B4-BE49-F238E27FC236}">
                    <a16:creationId xmlns:a16="http://schemas.microsoft.com/office/drawing/2014/main" id="{17BA753B-DFA8-B45D-DC08-41F3E5A3B6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720850"/>
                <a:ext cx="8382000" cy="4146550"/>
              </a:xfrm>
              <a:blipFill>
                <a:blip r:embed="rId2"/>
                <a:stretch>
                  <a:fillRect l="-945" t="-2056" r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34739D8-4EA3-848F-743B-120C3C372A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034F0C6-7A29-9295-26B7-7C828ED59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3C5975F-829C-CF6C-429C-9FB6DD3006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B9C5436-CABE-E39A-486E-34DBF59C6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91594AB-CECE-C32A-BEF7-17CD5ECD6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45E0ADB-DC77-6ECE-D36A-EB2CA13791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E45056E-486D-276B-BE0F-86E9B233E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F97CF72-7B04-541A-978F-9DDF1EF924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3B8CAAE-19BA-84D5-8098-00D275CF80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03E8A07-CF66-6902-14FA-72D22FE5F8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E73313F-6B65-814B-FD36-9485577D4E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1818256-734B-7C3F-8379-0164AE71B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C2B9A9E-2BB4-3D33-79F2-8F35B6EBA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D585A04-73D0-7D63-06E3-044F84D913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5F6B7E0-A9C4-B4AB-3FC3-E1418D2C5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711AA69-A8C6-5D1A-6F3E-DC6446731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29CA31-B8DC-5034-C48C-C29E4F3E6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089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39436-EFE6-224C-A39E-F02DBAC1A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4B0DC-59DB-3278-C389-9680B00A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Recent TIMs</a:t>
            </a:r>
            <a:endParaRPr lang="en-IN" sz="2800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C06E731B-E201-650C-574C-5F711B0AA2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8015FAA-5119-62CB-B48B-6D86D9799F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BDA516D-E7EE-8C95-F140-89A6B6B5B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3A88184-4805-89DA-D2E5-7F03F5A81E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135BF85-7E37-6E10-46E7-8D68FB5F9A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FA2B8C42-63F4-0285-E2F6-7DFA8793EA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F33D8B77-691C-0C17-EEE1-0C99E89DB5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84EA139-80CE-B032-667A-C0EC165F7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028FA9FA-4CC2-6BA4-B844-9B1CD47753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2566523F-511D-A423-D0B5-FB0ED1CF38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F69CD286-7362-9A3A-34BC-C418EA76F9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CEF069C5-FB75-7EBC-E61D-0BCD8EC741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363A337-8A90-2767-4B33-7555CB2503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8E2BA3C2-E441-169E-1E62-A536D1F07C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5A1991D3-96C1-4A9B-4016-0224D51D2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3D2C1859-0EA3-A2FA-B75B-E55404C1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B684770-BC82-1DAB-133D-191E6287F5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0BC933-B338-DCDD-6EA2-34C5B096C7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675" y="1557854"/>
            <a:ext cx="8608256" cy="4461945"/>
          </a:xfrm>
        </p:spPr>
      </p:pic>
    </p:spTree>
    <p:extLst>
      <p:ext uri="{BB962C8B-B14F-4D97-AF65-F5344CB8AC3E}">
        <p14:creationId xmlns:p14="http://schemas.microsoft.com/office/powerpoint/2010/main" val="127649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8674-670E-2B6C-D7A0-8F2B21734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A2B8-A322-2A96-2D9A-551E40E35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7772400" cy="1143000"/>
          </a:xfrm>
        </p:spPr>
        <p:txBody>
          <a:bodyPr/>
          <a:lstStyle/>
          <a:p>
            <a:r>
              <a:rPr lang="en-IN" sz="2800" dirty="0"/>
              <a:t>Contact Resistance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78816-679B-0809-C9E4-718722EBD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610600" cy="3505200"/>
          </a:xfrm>
        </p:spPr>
        <p:txBody>
          <a:bodyPr/>
          <a:lstStyle/>
          <a:p>
            <a:r>
              <a:rPr lang="en-US" sz="2400" dirty="0"/>
              <a:t>Contact thermal resistance, </a:t>
            </a:r>
            <a:r>
              <a:rPr lang="en-US" sz="2400" i="1" dirty="0"/>
              <a:t>R</a:t>
            </a:r>
            <a:r>
              <a:rPr lang="en-US" sz="2400" i="1" baseline="-25000" dirty="0"/>
              <a:t>c1</a:t>
            </a:r>
            <a:r>
              <a:rPr lang="en-US" sz="2400" dirty="0"/>
              <a:t> and </a:t>
            </a:r>
            <a:r>
              <a:rPr lang="en-US" sz="2400" i="1" dirty="0"/>
              <a:t>R</a:t>
            </a:r>
            <a:r>
              <a:rPr lang="en-US" sz="2400" i="1" baseline="-25000" dirty="0"/>
              <a:t>c2</a:t>
            </a:r>
            <a:r>
              <a:rPr lang="en-US" sz="2400" dirty="0"/>
              <a:t>, are related to interface surface roughness, material TC , hardness, Young’s  modulus, wettability, and other properties. </a:t>
            </a:r>
          </a:p>
          <a:p>
            <a:r>
              <a:rPr lang="en-US" sz="2400" dirty="0"/>
              <a:t>For fluid TIMs, the wetting characteristics of liquid materials on solid surfaces depend on surface chemistry. </a:t>
            </a:r>
          </a:p>
          <a:p>
            <a:r>
              <a:rPr lang="en-US" sz="2400" dirty="0"/>
              <a:t>It  is assumed that the solid surface roughness profile consists of a series of V-shaped grooves of equal height, and the half-width lengths of all V-shaped grooves are equal and equal to a parameter, as shown below</a:t>
            </a:r>
            <a:endParaRPr lang="en-IN" sz="24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6AF141C1-5E76-1D66-0D29-F3EACF2205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6BC86237-B852-05F2-CAFB-996E98F23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C9BFE61-ABAC-6EC2-53B4-ABDF446A93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A153A9D-73F3-AAC2-80E9-7EA50CC48B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85600BD-FC81-EDCE-8FD9-D9B2DFAE8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FB8FB4BB-0C1C-DDED-043A-47149B9F9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4112CFE4-AABC-64AB-41AA-7EED2AED77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1F1AD76A-6E8B-4795-A033-8B508C7D2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DA3D09E-1B3E-4116-1D86-156D2C3B4B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93E3E49D-DCAC-D1C5-0C62-81622B708F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A68E0250-630A-8863-7591-CE9D59482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58FB7D4-EE29-23D9-F085-89DEE6E18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AE27923-AA98-A87D-6EBE-602CFD7E5B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2384CB07-6E67-DAD4-4695-A07962192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326C2551-B978-F04E-3188-72B007DBE1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0BA3373-21DA-59F5-E335-48EFF4F90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4F2B34-5849-030E-8A89-00BFF6922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E0A4D73-E998-1E09-E710-191AEB35D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997" y="5016366"/>
            <a:ext cx="5601482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5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C22A8-98A1-31F8-4BE5-DD99EE325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E13DF5-0EB6-CB0A-9E96-02D9CE52A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8280753" cy="2168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65FCF4-1F85-8590-7F12-B91A25818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7772400" cy="1143000"/>
          </a:xfrm>
        </p:spPr>
        <p:txBody>
          <a:bodyPr/>
          <a:lstStyle/>
          <a:p>
            <a:r>
              <a:rPr lang="en-IN" sz="2800" dirty="0"/>
              <a:t>Contact Resistance </a:t>
            </a:r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94B38401-8005-D54E-AA16-1F8508BD80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52405288-2999-F9EB-54F9-8533830E1C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0565F6D6-61B7-541A-3DF7-276668C4C7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2704AA27-E3CD-F138-64C4-D995119DE9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11D160F1-DF3B-4D72-4C97-03E67D1C79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6FAA3542-AFAE-C1AC-FEFF-E8C15EAF7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2D3599E6-60E9-232B-8623-2C0CBA64EE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85C96786-1689-315D-D5F5-0B6CA0BEB7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90673AE9-7A0D-E0C8-BA5D-DC14B2BAE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2D58305-E103-4979-E391-A7FE2B3DEE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12813660-3AC8-240E-4DA7-637B2EC7A8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24CD9EF-3115-B866-7026-D63DFBF6C5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6844385F-CB9D-ED9D-E6FE-12097AE93A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CE1617D5-90EA-A927-850B-5478529BB3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F11A4D50-2F08-059C-3D94-3DE4B6CA13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76DD44F1-3353-F7D3-9B99-6E656AF30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EF8FE9-E110-9244-A0F8-A3BF635858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1F86FA3-2B03-D7A0-2E7F-965083207E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3352800"/>
                <a:ext cx="7772400" cy="1295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𝑇𝐼𝑀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𝑛𝑜𝑚𝑖𝑛𝑎𝑙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𝑟𝑒𝑎𝑙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1F86FA3-2B03-D7A0-2E7F-965083207E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3352800"/>
                <a:ext cx="7772400" cy="12954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FA3392C-A5C4-8B98-3AC2-DAA1F6D66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4419600"/>
            <a:ext cx="5166800" cy="17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4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D3414-BD89-0A09-DC6B-AB6B8BB63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D1D7C-8810-8812-25DE-F30B6A6D0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553200" cy="1143000"/>
          </a:xfrm>
        </p:spPr>
        <p:txBody>
          <a:bodyPr/>
          <a:lstStyle/>
          <a:p>
            <a:r>
              <a:rPr lang="en-US" sz="2800" dirty="0"/>
              <a:t>New Models for  TIM–solid interface profile</a:t>
            </a:r>
            <a:endParaRPr lang="en-IN" sz="28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FDF3B69B-767E-B2E3-7BB6-A6025E50409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531FA84D-0173-4678-EF29-986838F12F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6713C049-E399-8763-AED5-38F2F0CA67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7974B69-F63E-C01A-2DD1-9309378BA3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3344013-7385-4F9A-65FE-19E7E10EB5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2B4119D-645B-5B4A-B8BE-503FBE1AE1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E97A2E01-E8AF-EFD5-1CBF-AA57C2F7B1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9F42681-7D18-032E-ED85-EB23B78940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5CFAEBA-ABC6-C3E3-91C6-4B7004A2DC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74E34420-0CBC-E66D-5D55-6F1FB1440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5CA059E-43B0-B36D-D4BB-FB2B4FBB2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2DDA12A7-9200-DEAD-0CB9-CAFC27AFF5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063B67A6-1BF7-5798-4BCA-6FC229959C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F65B58F7-F0ED-982D-A6B4-34628A1D51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071209CC-CC01-491A-131C-615FA0C47C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305EC908-8F8F-3A04-3AB6-2E8888849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FB54EE-8EEF-D6A2-A908-54D591C74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C69B9-47E2-754F-8BB3-B90B2ACAA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29" y="1405455"/>
            <a:ext cx="8529193" cy="1752600"/>
          </a:xfrm>
        </p:spPr>
        <p:txBody>
          <a:bodyPr/>
          <a:lstStyle/>
          <a:p>
            <a:r>
              <a:rPr lang="en-US" sz="2400" dirty="0"/>
              <a:t>The “Gaussian distribution assumption” is more widely adopted for solid surface roughness.</a:t>
            </a:r>
          </a:p>
          <a:p>
            <a:r>
              <a:rPr lang="en-US" sz="2400" dirty="0"/>
              <a:t> More standardized roughness parameters, such as the mean asperity peak spacing (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sm</a:t>
            </a:r>
            <a:r>
              <a:rPr lang="en-US" sz="2400" dirty="0"/>
              <a:t>) need to implemented in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c</a:t>
            </a:r>
            <a:r>
              <a:rPr lang="en-US" sz="2400" dirty="0"/>
              <a:t> model.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05B5EA-089B-CEB5-2E14-08CCAFAF2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29" y="3047867"/>
            <a:ext cx="8441617" cy="32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7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F76C2-9B23-B964-4FEE-927F20F45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E6337D-3517-E38C-2854-ABB15B19E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13" y="1313489"/>
            <a:ext cx="4832352" cy="1845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1C47C9-5752-DE27-C774-E75532641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553200" cy="1143000"/>
          </a:xfrm>
        </p:spPr>
        <p:txBody>
          <a:bodyPr/>
          <a:lstStyle/>
          <a:p>
            <a:r>
              <a:rPr lang="en-US" sz="2800" dirty="0"/>
              <a:t>New Models for  TIM–solid interface profile</a:t>
            </a:r>
            <a:endParaRPr lang="en-IN" sz="28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5DB4A3B0-A9C9-2BE6-56A2-6A994E5436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1CADC033-066C-65CF-D13C-A55E9C604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5C9092B3-3F7B-BFA5-3191-D08940A8BF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D41600B-8366-85CF-90A8-507E3A756A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6EB283F-2452-12AC-0977-08B1103F3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85E7B7CF-9AEF-4660-FC1B-76366B2F0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02C93579-CCD7-291F-928F-C8BD456776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B1337B7-E1FB-F606-E303-298D581DC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BE77BB14-26FC-37C1-FC39-1FBB71393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A66B2255-2E44-37A7-C63D-AFD68D3896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823D4A95-F46D-DAF5-26EC-3A12A5592D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65FCAA06-D425-277F-1BF8-BA8A9A9DD7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70E59A8-58FB-0DD8-867A-75A0C576D4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E050C923-E76A-35B0-A0FE-46F94B2B3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2A3F620C-59D8-EF02-6F85-A46E9B297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971B895C-A26E-BF06-F6A2-B4D01D097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C8C46E-C37F-3158-CEA0-C08AF685DF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4A42C-C9D1-9E7A-C5C2-7A3D24072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90" y="4778006"/>
            <a:ext cx="8741599" cy="1752600"/>
          </a:xfrm>
        </p:spPr>
        <p:txBody>
          <a:bodyPr/>
          <a:lstStyle/>
          <a:p>
            <a:r>
              <a:rPr lang="en-US" sz="2400" dirty="0"/>
              <a:t>Where 𝜅</a:t>
            </a:r>
            <a:r>
              <a:rPr lang="en-US" sz="2400" baseline="-25000" dirty="0"/>
              <a:t>s</a:t>
            </a:r>
            <a:r>
              <a:rPr lang="en-US" sz="2400" dirty="0"/>
              <a:t>=2𝜅</a:t>
            </a:r>
            <a:r>
              <a:rPr lang="en-US" sz="2400" baseline="-25000" dirty="0"/>
              <a:t>1</a:t>
            </a:r>
            <a:r>
              <a:rPr lang="en-US" sz="2400" dirty="0"/>
              <a:t>𝜅</a:t>
            </a:r>
            <a:r>
              <a:rPr lang="en-US" sz="2400" baseline="-25000" dirty="0"/>
              <a:t>2</a:t>
            </a:r>
            <a:r>
              <a:rPr lang="en-US" sz="2400" dirty="0"/>
              <a:t>/(𝜅</a:t>
            </a:r>
            <a:r>
              <a:rPr lang="en-US" sz="2400" baseline="-25000" dirty="0"/>
              <a:t>1</a:t>
            </a:r>
            <a:r>
              <a:rPr lang="en-US" sz="2400" dirty="0"/>
              <a:t>+𝜅</a:t>
            </a:r>
            <a:r>
              <a:rPr lang="en-US" sz="2400" baseline="-25000" dirty="0"/>
              <a:t>2</a:t>
            </a:r>
            <a:r>
              <a:rPr lang="en-US" sz="2400" dirty="0"/>
              <a:t>) is the effective TC of the contacting materials.</a:t>
            </a:r>
          </a:p>
          <a:p>
            <a:r>
              <a:rPr lang="en-US" sz="2400" i="1" dirty="0"/>
              <a:t>Y</a:t>
            </a:r>
            <a:r>
              <a:rPr lang="en-US" sz="2400" dirty="0"/>
              <a:t> is mean trapped air thickness, which has great influence on the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c</a:t>
            </a:r>
            <a:r>
              <a:rPr lang="en-US" sz="24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554C48-90A5-1FF5-4531-11B2C4A58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980" y="3050251"/>
            <a:ext cx="7778020" cy="155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3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CD422-2C35-4F91-F42F-9AB53F2BB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011D-2607-9D60-0654-BFDA259B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553200" cy="1143000"/>
          </a:xfrm>
        </p:spPr>
        <p:txBody>
          <a:bodyPr/>
          <a:lstStyle/>
          <a:p>
            <a:r>
              <a:rPr lang="en-US" sz="2800" dirty="0"/>
              <a:t>New Models for  TIM–solid interface profile</a:t>
            </a:r>
            <a:endParaRPr lang="en-IN" sz="28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417A6598-0E3A-4D7C-FA02-968ED12856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E8BD1333-4C6C-FDAE-CFB7-C30FE0A780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72551086-AB9D-FE58-EFCD-8792B9546C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6F3FF755-EF47-122F-9DEE-ED2E7666B9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449FF3DD-82CB-B53F-5D81-DAED3D08F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8CCDF9C-A819-81F8-E56C-D3161FA16E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808BD86E-5871-A7D0-66FD-2142E0D031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5B455410-3EAB-17A7-75C0-ECF9999FB3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53FD5679-1FA1-0AC2-33DD-F5D4877EC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BAA8A78C-260B-DD46-184E-767BAFB6C1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A4B7DFA-2B50-015B-AB2A-ECD2B127B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C6F75A53-3D86-4244-3DCF-36C0C382C7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5FA0ABA0-B7D2-9F1A-8E87-308C51858C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EFE4E2E0-473D-0FD3-18D6-2AE69AE3F9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CBFAA54F-877D-4162-4850-33029A99CB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98171E7-6EF8-B835-A6E3-C374888F7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71C862-8A92-4022-876D-B3D6E259A3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11C41B7-6860-9730-DAB6-03F2CA997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35632" y="1521069"/>
            <a:ext cx="787273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295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00EC2-DE0B-2EFA-2871-6A41CFE5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D57AD-4718-A9B6-A71A-068EA8FC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894135" cy="1143000"/>
          </a:xfrm>
        </p:spPr>
        <p:txBody>
          <a:bodyPr/>
          <a:lstStyle/>
          <a:p>
            <a:r>
              <a:rPr lang="en-US" sz="2800" dirty="0"/>
              <a:t>Challenges and opportunities Manufacture of TIMs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836F3-7AE3-6FB9-8C0A-0149F9172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67911"/>
            <a:ext cx="8153400" cy="4438894"/>
          </a:xfrm>
        </p:spPr>
        <p:txBody>
          <a:bodyPr/>
          <a:lstStyle/>
          <a:p>
            <a:r>
              <a:rPr lang="en-US" sz="2400" dirty="0"/>
              <a:t>The rapid growth of consumer electronics is the main driving force for widespread utilization of TIMs.</a:t>
            </a:r>
          </a:p>
          <a:p>
            <a:r>
              <a:rPr lang="en-US" sz="2400" dirty="0"/>
              <a:t>The thermal resistance generated between different fillers at the interface (RF-F) becomes key factors limiting the TC improvement of composite materials. </a:t>
            </a:r>
          </a:p>
          <a:p>
            <a:r>
              <a:rPr lang="en-US" sz="2400" dirty="0"/>
              <a:t>Most modern manufacturing techniques are used to adjust and enhance the TIM interface structure to reduce </a:t>
            </a:r>
            <a:r>
              <a:rPr lang="en-US" sz="2400" i="1" dirty="0"/>
              <a:t>R</a:t>
            </a:r>
            <a:r>
              <a:rPr lang="en-US" sz="2400" i="1" baseline="-25000" dirty="0"/>
              <a:t>F-F</a:t>
            </a:r>
            <a:r>
              <a:rPr lang="en-US" sz="2400" dirty="0"/>
              <a:t>.</a:t>
            </a:r>
          </a:p>
          <a:p>
            <a:r>
              <a:rPr lang="en-US" sz="2400" dirty="0"/>
              <a:t>The manufacturing processes optimize filler distribution. </a:t>
            </a:r>
          </a:p>
          <a:p>
            <a:r>
              <a:rPr lang="en-US" sz="2400" dirty="0"/>
              <a:t>Advanced manufacturing of composite materials focused on enhancing the dispersion of fillers to augment κ.</a:t>
            </a:r>
          </a:p>
          <a:p>
            <a:endParaRPr lang="en-US" sz="24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D65FFA88-9D0E-F0CA-0DEA-3B275707EF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05FB6BEA-70CA-A3DB-9C14-F801C09675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92DF0AC0-6EFD-5C20-3455-60B22A6C91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CC19743-2470-176D-0DDF-5CB524DFE8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795EE131-ADA1-26FA-5585-D15788C95F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5B7C5A72-649A-9C8C-3CEF-2A99209248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B1536B7C-0962-1091-6490-4F8005BA5C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C773731D-637B-35D1-739A-42025EA41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27BFFCE-AFFA-BB82-E238-54BEF99009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DB75EB2E-2322-458F-A168-CABAFABCF6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B6054D9-B239-5748-D9E2-9DF5DF98C0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FBB971E2-6C8D-DC74-C999-D9B3B7272A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5EDEF16D-9A79-7FA5-2912-C9BB31125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3EB37F73-BDDE-F720-994C-280F02A9E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B4A97F5A-D136-6628-3F10-7C672CF6B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94076472-B57E-C719-F087-BE56953F50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41720C-BDD4-4F7A-276D-C27FC51A93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843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4392</TotalTime>
  <Words>1202</Words>
  <Application>Microsoft Office PowerPoint</Application>
  <PresentationFormat>On-screen Show (4:3)</PresentationFormat>
  <Paragraphs>109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Cambria Math</vt:lpstr>
      <vt:lpstr>CommercialScript BT</vt:lpstr>
      <vt:lpstr>Symbol</vt:lpstr>
      <vt:lpstr>Tempus Sans ITC</vt:lpstr>
      <vt:lpstr>Times New Roman</vt:lpstr>
      <vt:lpstr>Viner Hand ITC</vt:lpstr>
      <vt:lpstr>Blank Presentation</vt:lpstr>
      <vt:lpstr> Thermal Interfacing Materials for Electronic Packaging</vt:lpstr>
      <vt:lpstr>An Electronic System is अन्तर्बहिश्च तत् सर्वं व्याप्य Interfaces</vt:lpstr>
      <vt:lpstr>Deviation from Conventional Heat Conduction at Interface </vt:lpstr>
      <vt:lpstr>Primary Physics behind Temperature Jump</vt:lpstr>
      <vt:lpstr>Primary Physics behind Temperature Jump</vt:lpstr>
      <vt:lpstr>Interfacial thermal resistance</vt:lpstr>
      <vt:lpstr>Filling Materials for Interfaces and ITR</vt:lpstr>
      <vt:lpstr>More Interfaces due to TIM</vt:lpstr>
      <vt:lpstr>Interfacial thermal resistance with TIM</vt:lpstr>
      <vt:lpstr>Thermal Interface Materials &amp; Thermal Conductivity </vt:lpstr>
      <vt:lpstr>Thermal Interface Materials &amp; Thermal Conductivity </vt:lpstr>
      <vt:lpstr>Bruggeman model and Biot Number</vt:lpstr>
      <vt:lpstr>Characteristics of a TIM Layer</vt:lpstr>
      <vt:lpstr>Characteristics of a TIM Layer</vt:lpstr>
      <vt:lpstr>Desired Characteristics of a TIM Layer</vt:lpstr>
      <vt:lpstr>Bond-Line Thickness (BLT)</vt:lpstr>
      <vt:lpstr>Advanced Correlations for  Bond-Line Thickness (BLT)</vt:lpstr>
      <vt:lpstr>Recent TIMs</vt:lpstr>
      <vt:lpstr>Contact Resistance </vt:lpstr>
      <vt:lpstr>Contact Resistance </vt:lpstr>
      <vt:lpstr>New Models for  TIM–solid interface profile</vt:lpstr>
      <vt:lpstr>New Models for  TIM–solid interface profile</vt:lpstr>
      <vt:lpstr>New Models for  TIM–solid interface profile</vt:lpstr>
      <vt:lpstr>Challenges and opportunities Manufacture of TIMs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350</cp:revision>
  <cp:lastPrinted>2002-07-26T02:11:33Z</cp:lastPrinted>
  <dcterms:created xsi:type="dcterms:W3CDTF">2002-07-26T01:39:54Z</dcterms:created>
  <dcterms:modified xsi:type="dcterms:W3CDTF">2026-08-21T07:25:22Z</dcterms:modified>
</cp:coreProperties>
</file>