
<file path=[Content_Types].xml><?xml version="1.0" encoding="utf-8"?>
<Types xmlns="http://schemas.openxmlformats.org/package/2006/content-types">
  <Default Extension="*_ga_LYK9KXNLWJ*czE3ODcwMzI0MjgkbzEkZzEkdDE3ODcwMzI3MzckajYwJGwwJGgw" ContentType="image/png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9"/>
  </p:notesMasterIdLst>
  <p:sldIdLst>
    <p:sldId id="1132" r:id="rId2"/>
    <p:sldId id="1328" r:id="rId3"/>
    <p:sldId id="1348" r:id="rId4"/>
    <p:sldId id="1391" r:id="rId5"/>
    <p:sldId id="1349" r:id="rId6"/>
    <p:sldId id="1352" r:id="rId7"/>
    <p:sldId id="1361" r:id="rId8"/>
    <p:sldId id="1362" r:id="rId9"/>
    <p:sldId id="1317" r:id="rId10"/>
    <p:sldId id="1318" r:id="rId11"/>
    <p:sldId id="1338" r:id="rId12"/>
    <p:sldId id="1355" r:id="rId13"/>
    <p:sldId id="1356" r:id="rId14"/>
    <p:sldId id="1357" r:id="rId15"/>
    <p:sldId id="1358" r:id="rId16"/>
    <p:sldId id="1359" r:id="rId17"/>
    <p:sldId id="1325" r:id="rId18"/>
    <p:sldId id="1329" r:id="rId19"/>
    <p:sldId id="1322" r:id="rId20"/>
    <p:sldId id="1323" r:id="rId21"/>
    <p:sldId id="1324" r:id="rId22"/>
    <p:sldId id="1313" r:id="rId23"/>
    <p:sldId id="1314" r:id="rId24"/>
    <p:sldId id="1315" r:id="rId25"/>
    <p:sldId id="1320" r:id="rId26"/>
    <p:sldId id="1333" r:id="rId27"/>
    <p:sldId id="1378" r:id="rId28"/>
    <p:sldId id="1390" r:id="rId29"/>
    <p:sldId id="1388" r:id="rId30"/>
    <p:sldId id="1389" r:id="rId31"/>
    <p:sldId id="1382" r:id="rId32"/>
    <p:sldId id="1380" r:id="rId33"/>
    <p:sldId id="1379" r:id="rId34"/>
    <p:sldId id="1386" r:id="rId35"/>
    <p:sldId id="1381" r:id="rId36"/>
    <p:sldId id="1384" r:id="rId37"/>
    <p:sldId id="1385" r:id="rId38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3366FF"/>
    <a:srgbClr val="000099"/>
    <a:srgbClr val="FF9900"/>
    <a:srgbClr val="FFCC00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9" autoAdjust="0"/>
    <p:restoredTop sz="90929"/>
  </p:normalViewPr>
  <p:slideViewPr>
    <p:cSldViewPr>
      <p:cViewPr varScale="1">
        <p:scale>
          <a:sx n="67" d="100"/>
          <a:sy n="67" d="100"/>
        </p:scale>
        <p:origin x="1284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2-01-04T09:31:46.20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36.48792" units="1/cm"/>
          <inkml:channelProperty channel="Y" name="resolution" value="378.54889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4-05T03:28:52.08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5664 15618 1796 0,'0'0'40'0,"-6"6"8"0,0-4 1 0,6-2 1 15,-6 3-40-15,0 2-10 0,6-5 0 0,0 0 0 0,-6 3 12 0,6-3 0 16,0 0 0-16,0 0 0 0,0 0-12 0,-6 3 0 16,6-3 0-16,0 0 0 0,0 0 0 0,0 0 0 15,-6 2 0-15,6-2 0 16,-6 5-115-16,0-2-18 0,6-3-4 0,-15-5-1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86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19.05797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4-01-08T05:31:32.12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9625 15230 0</inkml:trace>
  <inkml:trace contextRef="#ctx0" brushRef="#br0" timeOffset="2151.82">17984 17165 0</inkml:trace>
  <inkml:trace contextRef="#ctx0" brushRef="#br0" timeOffset="4182.39">8236 7987 0</inkml:trace>
  <inkml:trace contextRef="#ctx0" brushRef="#br0" timeOffset="11422.55">8856 1414 0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86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119.05797" units="1/cm"/>
          <inkml:channelProperty channel="Y" name="resolution" value="69.67742" units="1/cm"/>
          <inkml:channelProperty channel="T" name="resolution" value="1" units="1/dev"/>
        </inkml:channelProperties>
      </inkml:inkSource>
      <inkml:timestamp xml:id="ts0" timeString="2024-01-10T05:30:59.632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1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1" timeString="2024-01-10T05:31:09.734"/>
    </inkml:context>
  </inkml:definitions>
  <inkml:trace contextRef="#ctx0" brushRef="#br0">8930 19025 0</inkml:trace>
  <inkml:trace contextRef="#ctx1" brushRef="#br0">19329 15587 134 0,'4'-22'69'0,"-3"4"-16"16,-2 6-53-16,1 12-19 15,0 0-22-15,0 0-30 0,17 12-2 16,-17-12 22-16,15 19 51 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9.49275" units="1/cm"/>
          <inkml:channelProperty channel="Y" name="resolution" value="49.54839" units="1/cm"/>
          <inkml:channelProperty channel="T" name="resolution" value="1" units="1/dev"/>
        </inkml:channelProperties>
      </inkml:inkSource>
      <inkml:timestamp xml:id="ts0" timeString="2024-01-11T06:27:05.13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20340 12923 0,'25'0'47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1-17T05:32:16.42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20619 14816 517 0,'9'-16'132'0,"-9"16"-6"0,0 0-142 16,0 0-14-16,13 20-67 16,-6-7-31-16,4 10-2 15,-5-3-3-15,-3 0 4 16,-4-3 18-16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1-18T06:33:51.06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7822 15361 123 0,'-9'-19'49'0,"1"3"-11"0,2 3-49 16,6 13-19-16,-10-11-8 31,10 11-7-31,0 0-3 0,0 0 11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1-24T05:29:05.86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21165 15088 132 0,'-2'-13'98'0,"2"13"2"0,0 0-37 15,-5-17-12-15,5 17-13 16,0 0-9-16,0 0-4 15,-1-14-10-15,1 14-5 16,0 0-8-16,0 0-8 16,0 0-11-16,0 0-20 15,0 0-64-15,0 0-7 16,13 6 1-16,-13-6 0 16,0 0 28-16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6084995-AD5E-D0F0-1E03-24737D65C87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03E190-6B19-A584-C26A-8DAD848E038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A5D256D-D5A8-4EFA-A6E5-DFCEBB83EC4F}" type="datetimeFigureOut">
              <a:rPr lang="en-US"/>
              <a:pPr>
                <a:defRPr/>
              </a:pPr>
              <a:t>8/19/2026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44663E60-983D-F765-9BD1-7D6C74F834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DE960DA-DC59-218E-AA27-75AE64826A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D3BA39-C577-ECF0-F62A-150212F59BE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ECAB27-72B4-99FB-3C53-049231B717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79DD904-8BAB-428F-8997-1BC06B70538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49A8ADED-6C0D-E90B-70FC-6364B803C2A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56628A5C-5034-158E-2BE0-1362E286CA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N" altLang="en-US"/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5AD1D7D6-29A9-0471-6973-6E7BBC7B16B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A1EB01D-4EC2-45E9-B90C-9CF253CA50F9}" type="slidenum">
              <a:rPr lang="en-US" altLang="en-US" sz="1200"/>
              <a:pPr/>
              <a:t>1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7446283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79DD904-8BAB-428F-8997-1BC06B705380}" type="slidenum">
              <a:rPr lang="en-US" altLang="en-US" smtClean="0"/>
              <a:pPr>
                <a:defRPr/>
              </a:pPr>
              <a:t>25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35495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79DD904-8BAB-428F-8997-1BC06B705380}" type="slidenum">
              <a:rPr lang="en-US" altLang="en-US" smtClean="0"/>
              <a:pPr>
                <a:defRPr/>
              </a:pPr>
              <a:t>28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13233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482BBA5-7429-6BDB-0714-E8BF0AFF3C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B142A35-39B2-BA7F-8B56-BAE5033AFFB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CF91710-1026-5F82-98BD-E2232BDF2D6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84C9E3-7DE4-4F59-9E2C-6AB38D1E1CA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6899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6051AEF-37A8-46BB-187D-9AA12BD4845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4332FB2-C1CA-6FAA-BD1E-2EA28702105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63302FD-5046-854B-ECF4-13B0F9418D2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2CB97C-4EF4-445F-9A1C-DE928C36CC8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2419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18282D0-8C91-4F14-AAF3-9DAB9EAC8FE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77C4E49-3A9D-8E6C-EF7D-F009D2840DA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4057392-4631-3B43-8B94-080483009C0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82E730-9E84-4459-8FAF-19B43C72ABD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0302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D80D6C-76FD-2C29-D3A2-993F55DEC74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1039011-6DDC-0D15-41D9-9473ACFC626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70E6376-F37A-9527-9A30-9EAC97EDE6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F8D8B4-EAD8-48D5-9442-4B492BF8F01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7727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EDC6B1C-EE5C-CC8B-5899-27259BDED08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77DE378-D498-E2D0-AA2C-4F72C44E5DF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334709D-1F52-B8E8-A263-9F237BF6553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21FCC1-511E-4871-9B06-92E25179968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5399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63BFC0A6-DAD6-3BB2-4467-D59543E1FF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F4AE633-BEC8-2439-3FBC-DA63A52D44E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6537BFF-4706-0F17-3555-B4C2097B93F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D98E86-C588-4989-A518-AFD358F9E9A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13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80E3859-0B97-01A8-A683-57A596C1DA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E82918B-C085-DDAA-B172-2E7D31BEA8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0638A01-E12F-937A-F4E8-7225CDEB521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75ABE6-51D8-45A2-B0B9-D5FA777693B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523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9150B33-78F1-DCAF-5EFC-EC5F95AEA1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3E8B653-40DB-11B4-D939-ACED14F85D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648B9C8-38E9-0987-2620-BC3537C0E72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3B24C9-94FB-4DF3-B53B-46EAB04FF0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2447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5D59E73-BB9B-CF6B-D561-97ECEDAAADE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D146736-E1EE-2FEF-469E-6D822D2776D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12A781-17FF-5B95-181E-EFE4234B5B4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4E7C5D-E4BB-41E6-AA7C-15569B22300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5654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ACACD9F-D639-B082-9F32-E3BB02A8916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AA0EDCD-7FFE-0F98-D95B-CA4DF48DC23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3C0F9D4-E7C5-0BE3-E7C6-31E57BFA0D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7D0E22-450C-47C9-9931-7E6E840D149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2354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A02CE7E-CE58-4933-D132-D4630BB3A1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F217F62-B96E-B6D6-3C4E-1C3C1A260A4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915D3BC-73DA-51F5-C0E7-F577DBEE161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9DB410-E207-4EC8-A1C9-5CD57F3E716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7391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FB3266A-28F9-8D8A-B332-BAEA3970CC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93DB96B-1243-623D-A1D3-B5B48C72E9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827028B-75E0-DB5D-8427-526DA1DA603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5B21BD3-8D44-FA33-70C1-554A6119DAA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8EBD7AE-4746-7386-DEE1-8EBFC92E2AF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C2018820-5C12-43B2-BAF7-FA09D1C254D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13" Type="http://schemas.openxmlformats.org/officeDocument/2006/relationships/image" Target="NULL"/><Relationship Id="rId3" Type="http://schemas.openxmlformats.org/officeDocument/2006/relationships/customXml" Target="../ink/ink1.xml"/><Relationship Id="rId21" Type="http://schemas.openxmlformats.org/officeDocument/2006/relationships/image" Target="NULL"/><Relationship Id="rId7" Type="http://schemas.openxmlformats.org/officeDocument/2006/relationships/image" Target="../media/image1.png"/><Relationship Id="rId12" Type="http://schemas.openxmlformats.org/officeDocument/2006/relationships/customXml" Target="../ink/ink4.xml"/><Relationship Id="rId25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6" Type="http://schemas.openxmlformats.org/officeDocument/2006/relationships/customXml" Target="../ink/ink6.xml"/><Relationship Id="rId20" Type="http://schemas.openxmlformats.org/officeDocument/2006/relationships/customXml" Target="../ink/ink7.xm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11" Type="http://schemas.openxmlformats.org/officeDocument/2006/relationships/image" Target="NULL"/><Relationship Id="rId24" Type="http://schemas.openxmlformats.org/officeDocument/2006/relationships/image" Target="NULL"/><Relationship Id="rId5" Type="http://schemas.openxmlformats.org/officeDocument/2006/relationships/customXml" Target="../ink/ink2.xml"/><Relationship Id="rId15" Type="http://schemas.openxmlformats.org/officeDocument/2006/relationships/image" Target="NULL"/><Relationship Id="rId19" Type="http://schemas.openxmlformats.org/officeDocument/2006/relationships/image" Target="NULL"/><Relationship Id="rId4" Type="http://schemas.openxmlformats.org/officeDocument/2006/relationships/image" Target="NULL"/><Relationship Id="rId14" Type="http://schemas.openxmlformats.org/officeDocument/2006/relationships/customXml" Target="../ink/ink5.xml"/><Relationship Id="rId22" Type="http://schemas.openxmlformats.org/officeDocument/2006/relationships/customXml" Target="../ink/ink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*_ga_LYK9KXNLWJ*czE3ODcwMzI0MjgkbzEkZzEkdDE3ODcwMzI3MzckajYwJGwwJGgw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g"/><Relationship Id="rId4" Type="http://schemas.microsoft.com/office/2007/relationships/hdphoto" Target="../media/hdphoto2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microsoft.com/office/2007/relationships/hdphoto" Target="../media/hdphoto3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emf"/><Relationship Id="rId5" Type="http://schemas.openxmlformats.org/officeDocument/2006/relationships/image" Target="../media/image25.png"/><Relationship Id="rId4" Type="http://schemas.microsoft.com/office/2007/relationships/hdphoto" Target="../media/hdphoto3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3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emf"/><Relationship Id="rId5" Type="http://schemas.openxmlformats.org/officeDocument/2006/relationships/image" Target="../media/image25.png"/><Relationship Id="rId4" Type="http://schemas.microsoft.com/office/2007/relationships/hdphoto" Target="../media/hdphoto3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3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emf"/><Relationship Id="rId5" Type="http://schemas.openxmlformats.org/officeDocument/2006/relationships/image" Target="../media/image25.png"/><Relationship Id="rId4" Type="http://schemas.microsoft.com/office/2007/relationships/hdphoto" Target="../media/hdphoto3.wdp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24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png"/><Relationship Id="rId3" Type="http://schemas.openxmlformats.org/officeDocument/2006/relationships/image" Target="../media/image39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>
            <a:extLst>
              <a:ext uri="{FF2B5EF4-FFF2-40B4-BE49-F238E27FC236}">
                <a16:creationId xmlns:a16="http://schemas.microsoft.com/office/drawing/2014/main" id="{B3CF1790-2AF5-2CEC-B1FA-01BD5B7EBE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37CB245C-34B9-B802-8117-557D8E2069D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81000" y="357188"/>
            <a:ext cx="8382000" cy="9144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sz="2800" b="0" i="0" dirty="0">
                <a:solidFill>
                  <a:srgbClr val="363636"/>
                </a:solidFill>
                <a:effectLst/>
              </a:rPr>
              <a:t>Spreading/Constriction Resistance</a:t>
            </a:r>
            <a:endParaRPr lang="en-US" altLang="en-US" sz="2800" dirty="0"/>
          </a:p>
        </p:txBody>
      </p:sp>
      <p:sp>
        <p:nvSpPr>
          <p:cNvPr id="3077" name="Text Box 5">
            <a:extLst>
              <a:ext uri="{FF2B5EF4-FFF2-40B4-BE49-F238E27FC236}">
                <a16:creationId xmlns:a16="http://schemas.microsoft.com/office/drawing/2014/main" id="{D302D3E7-32A4-1BCB-0FCC-12CAB8B805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44038" name="Text Box 6">
            <a:extLst>
              <a:ext uri="{FF2B5EF4-FFF2-40B4-BE49-F238E27FC236}">
                <a16:creationId xmlns:a16="http://schemas.microsoft.com/office/drawing/2014/main" id="{6F24E5AF-DC6A-044C-B015-F2C6DCAA47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988" y="5323582"/>
            <a:ext cx="8242305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dirty="0">
                <a:latin typeface="STXingkai" panose="02010800040101010101" pitchFamily="2" charset="-122"/>
                <a:ea typeface="STXingkai" panose="02010800040101010101" pitchFamily="2" charset="-122"/>
              </a:rPr>
              <a:t>A High-Power Density Processor Needs Larger Convective Cooling Area …</a:t>
            </a:r>
            <a:endParaRPr lang="en-US" altLang="en-US" b="1" i="1" dirty="0">
              <a:solidFill>
                <a:srgbClr val="FFC000"/>
              </a:solidFill>
              <a:latin typeface="STXingkai" panose="02010800040101010101" pitchFamily="2" charset="-122"/>
              <a:ea typeface="STXingkai" panose="0201080004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3079" name="Group 7">
            <a:extLst>
              <a:ext uri="{FF2B5EF4-FFF2-40B4-BE49-F238E27FC236}">
                <a16:creationId xmlns:a16="http://schemas.microsoft.com/office/drawing/2014/main" id="{A712A528-0020-4493-8F9E-3D80347B0F8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3" name="Group 8">
              <a:extLst>
                <a:ext uri="{FF2B5EF4-FFF2-40B4-BE49-F238E27FC236}">
                  <a16:creationId xmlns:a16="http://schemas.microsoft.com/office/drawing/2014/main" id="{F75E1619-CA0B-E96A-9E12-5C455B11433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3" name="Rectangle 9">
                <a:extLst>
                  <a:ext uri="{FF2B5EF4-FFF2-40B4-BE49-F238E27FC236}">
                    <a16:creationId xmlns:a16="http://schemas.microsoft.com/office/drawing/2014/main" id="{849632BB-EB67-81D4-0AD0-116C9C2F18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94" name="Rectangle 10">
                <a:extLst>
                  <a:ext uri="{FF2B5EF4-FFF2-40B4-BE49-F238E27FC236}">
                    <a16:creationId xmlns:a16="http://schemas.microsoft.com/office/drawing/2014/main" id="{5FF5BFA0-0DD7-FEAB-7AB4-C56B746318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3084" name="Group 11">
              <a:extLst>
                <a:ext uri="{FF2B5EF4-FFF2-40B4-BE49-F238E27FC236}">
                  <a16:creationId xmlns:a16="http://schemas.microsoft.com/office/drawing/2014/main" id="{FD12B362-72A5-BE62-6793-AE0CEEDAE28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91" name="Rectangle 12">
                <a:extLst>
                  <a:ext uri="{FF2B5EF4-FFF2-40B4-BE49-F238E27FC236}">
                    <a16:creationId xmlns:a16="http://schemas.microsoft.com/office/drawing/2014/main" id="{D19152C4-01A3-3032-50D5-D3AD1D2ABE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92" name="Rectangle 13">
                <a:extLst>
                  <a:ext uri="{FF2B5EF4-FFF2-40B4-BE49-F238E27FC236}">
                    <a16:creationId xmlns:a16="http://schemas.microsoft.com/office/drawing/2014/main" id="{A7554AF3-56A8-8DA8-4C6C-CE72661CA9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3085" name="Group 14">
              <a:extLst>
                <a:ext uri="{FF2B5EF4-FFF2-40B4-BE49-F238E27FC236}">
                  <a16:creationId xmlns:a16="http://schemas.microsoft.com/office/drawing/2014/main" id="{0745065B-5E7E-56A2-AE0B-43BB9C9A386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9" name="Rectangle 15">
                <a:extLst>
                  <a:ext uri="{FF2B5EF4-FFF2-40B4-BE49-F238E27FC236}">
                    <a16:creationId xmlns:a16="http://schemas.microsoft.com/office/drawing/2014/main" id="{6583A73D-D122-7702-82A7-890F9168F0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90" name="Rectangle 16">
                <a:extLst>
                  <a:ext uri="{FF2B5EF4-FFF2-40B4-BE49-F238E27FC236}">
                    <a16:creationId xmlns:a16="http://schemas.microsoft.com/office/drawing/2014/main" id="{CF2B19A5-72B4-FF53-5494-CD2A60ECFE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3086" name="Group 17">
              <a:extLst>
                <a:ext uri="{FF2B5EF4-FFF2-40B4-BE49-F238E27FC236}">
                  <a16:creationId xmlns:a16="http://schemas.microsoft.com/office/drawing/2014/main" id="{15291F47-C38E-9E2D-2B9B-9B3529744E0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7" name="Rectangle 18">
                <a:extLst>
                  <a:ext uri="{FF2B5EF4-FFF2-40B4-BE49-F238E27FC236}">
                    <a16:creationId xmlns:a16="http://schemas.microsoft.com/office/drawing/2014/main" id="{51F7BB52-B4ED-E8CB-2F29-06B55E0EF5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3088" name="Rectangle 19">
                <a:extLst>
                  <a:ext uri="{FF2B5EF4-FFF2-40B4-BE49-F238E27FC236}">
                    <a16:creationId xmlns:a16="http://schemas.microsoft.com/office/drawing/2014/main" id="{2F2FE6BB-9C15-CF15-41BC-37AB11AD15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26" name="Ink 22">
                <a:extLst>
                  <a:ext uri="{FF2B5EF4-FFF2-40B4-BE49-F238E27FC236}">
                    <a16:creationId xmlns:a16="http://schemas.microsoft.com/office/drawing/2014/main" id="{E362A95E-C59D-DCA4-3C4C-A10C5763FFA6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9101138" y="6584950"/>
              <a:ext cx="1587" cy="1588"/>
            </p14:xfrm>
          </p:contentPart>
        </mc:Choice>
        <mc:Fallback xmlns="">
          <p:pic>
            <p:nvPicPr>
              <p:cNvPr id="1026" name="Ink 22">
                <a:extLst>
                  <a:ext uri="{FF2B5EF4-FFF2-40B4-BE49-F238E27FC236}">
                    <a16:creationId xmlns:a16="http://schemas.microsoft.com/office/drawing/2014/main" id="{E362A95E-C59D-DCA4-3C4C-A10C5763FFA6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059876" y="6543662"/>
                <a:ext cx="84111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4513D32-BD02-D40B-3C66-40DCC9275E4E}"/>
                  </a:ext>
                </a:extLst>
              </p14:cNvPr>
              <p14:cNvContentPartPr/>
              <p14:nvPr/>
            </p14:nvContentPartPr>
            <p14:xfrm>
              <a:off x="2014200" y="5622480"/>
              <a:ext cx="25200" cy="118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4513D32-BD02-D40B-3C66-40DCC9275E4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004840" y="5613120"/>
                <a:ext cx="43920" cy="306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233A478D-DD10-C54A-5671-1CDCD13501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137" y="3692769"/>
            <a:ext cx="64008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en-US" altLang="en-US" sz="1800" kern="0" dirty="0">
                <a:latin typeface="CommercialScript BT"/>
              </a:rPr>
              <a:t> P M V Subbarao</a:t>
            </a:r>
          </a:p>
          <a:p>
            <a:pPr eaLnBrk="1" hangingPunct="1"/>
            <a:r>
              <a:rPr lang="en-US" altLang="en-US" sz="1800" kern="0" dirty="0">
                <a:latin typeface="CommercialScript BT"/>
              </a:rPr>
              <a:t>Professor</a:t>
            </a:r>
          </a:p>
          <a:p>
            <a:pPr eaLnBrk="1" hangingPunct="1"/>
            <a:r>
              <a:rPr lang="en-US" altLang="en-US" sz="1800" kern="0" dirty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pic>
        <p:nvPicPr>
          <p:cNvPr id="5" name="Rectangle 19458">
            <a:extLst>
              <a:ext uri="{FF2B5EF4-FFF2-40B4-BE49-F238E27FC236}">
                <a16:creationId xmlns:a16="http://schemas.microsoft.com/office/drawing/2014/main" id="{B08989DA-5235-217B-0445-5014FFA1F7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600200"/>
            <a:ext cx="4267200" cy="186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DACEDF16-B372-ECA1-AD9E-8A77FFD3AD14}"/>
                  </a:ext>
                </a:extLst>
              </p14:cNvPr>
              <p14:cNvContentPartPr/>
              <p14:nvPr/>
            </p14:nvContentPartPr>
            <p14:xfrm>
              <a:off x="2964960" y="509040"/>
              <a:ext cx="3509640" cy="567072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DACEDF16-B372-ECA1-AD9E-8A77FFD3AD14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955600" y="499680"/>
                <a:ext cx="3528360" cy="568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F7CDB601-55D3-9885-C072-875D3F299B6D}"/>
                  </a:ext>
                </a:extLst>
              </p14:cNvPr>
              <p14:cNvContentPartPr/>
              <p14:nvPr/>
            </p14:nvContentPartPr>
            <p14:xfrm>
              <a:off x="3214800" y="5592600"/>
              <a:ext cx="3756960" cy="12567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F7CDB601-55D3-9885-C072-875D3F299B6D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205440" y="5583240"/>
                <a:ext cx="3775680" cy="1275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D57311D6-76F2-4B2B-2413-7D594149BCB9}"/>
                  </a:ext>
                </a:extLst>
              </p14:cNvPr>
              <p14:cNvContentPartPr/>
              <p14:nvPr/>
            </p14:nvContentPartPr>
            <p14:xfrm>
              <a:off x="7322400" y="4652280"/>
              <a:ext cx="9360" cy="3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D57311D6-76F2-4B2B-2413-7D594149BCB9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313040" y="4642920"/>
                <a:ext cx="28080" cy="19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AFBE7D97-7AD2-8DB8-E190-B5489CCEFA5F}"/>
                  </a:ext>
                </a:extLst>
              </p14:cNvPr>
              <p14:cNvContentPartPr/>
              <p14:nvPr/>
            </p14:nvContentPartPr>
            <p14:xfrm>
              <a:off x="7422840" y="5328000"/>
              <a:ext cx="18000" cy="410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AFBE7D97-7AD2-8DB8-E190-B5489CCEFA5F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7413480" y="5318640"/>
                <a:ext cx="36720" cy="59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16ABEA79-12B2-B2F6-0F5E-D9DBAF19FAC0}"/>
                  </a:ext>
                </a:extLst>
              </p14:cNvPr>
              <p14:cNvContentPartPr/>
              <p14:nvPr/>
            </p14:nvContentPartPr>
            <p14:xfrm>
              <a:off x="2804040" y="5508720"/>
              <a:ext cx="12240" cy="2160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16ABEA79-12B2-B2F6-0F5E-D9DBAF19FAC0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2794680" y="5499360"/>
                <a:ext cx="30960" cy="4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327D7541-BB00-9000-09BB-B16F11F74F0C}"/>
                  </a:ext>
                </a:extLst>
              </p14:cNvPr>
              <p14:cNvContentPartPr/>
              <p14:nvPr/>
            </p14:nvContentPartPr>
            <p14:xfrm>
              <a:off x="7616520" y="5415840"/>
              <a:ext cx="5040" cy="1620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327D7541-BB00-9000-09BB-B16F11F74F0C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7607160" y="5406480"/>
                <a:ext cx="23760" cy="34920"/>
              </a:xfrm>
              <a:prstGeom prst="rect">
                <a:avLst/>
              </a:prstGeom>
            </p:spPr>
          </p:pic>
        </mc:Fallback>
      </mc:AlternateContent>
      <p:pic>
        <p:nvPicPr>
          <p:cNvPr id="11" name="Picture 10">
            <a:extLst>
              <a:ext uri="{FF2B5EF4-FFF2-40B4-BE49-F238E27FC236}">
                <a16:creationId xmlns:a16="http://schemas.microsoft.com/office/drawing/2014/main" id="{EA4CADED-7147-7C7B-634D-90AB57534EEC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2519362" y="1880943"/>
            <a:ext cx="4136935" cy="3121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455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8" grpId="0" build="p" bldLvl="2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558BF-5384-DE76-727D-46EBFFABA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675" y="326850"/>
            <a:ext cx="7162800" cy="981835"/>
          </a:xfrm>
        </p:spPr>
        <p:txBody>
          <a:bodyPr/>
          <a:lstStyle/>
          <a:p>
            <a:r>
              <a:rPr lang="en-US" sz="2800" dirty="0"/>
              <a:t>Constriction/Spreading Resistance</a:t>
            </a:r>
            <a:endParaRPr lang="en-IN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D9B98D-BDB7-3893-C2D0-8039C06015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600200"/>
            <a:ext cx="8458200" cy="4724400"/>
          </a:xfrm>
        </p:spPr>
        <p:txBody>
          <a:bodyPr/>
          <a:lstStyle/>
          <a:p>
            <a:pPr algn="l"/>
            <a:r>
              <a:rPr lang="en-US" sz="2400" dirty="0"/>
              <a:t>Constriction/spreading resistance exists whenever heat flows from one region to another of different cross-sectional area. </a:t>
            </a:r>
          </a:p>
          <a:p>
            <a:pPr algn="l"/>
            <a:r>
              <a:rPr lang="en-US" sz="2400" dirty="0"/>
              <a:t>The term constriction is used describe the situation where heat flows into a narrower region.</a:t>
            </a:r>
          </a:p>
          <a:p>
            <a:pPr algn="l"/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The term spreading is used to describe the case where heat flows out of a narrow region into a larger cross-sectional area.</a:t>
            </a:r>
          </a:p>
          <a:p>
            <a:pPr algn="l"/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Phenomenologically the constriction resistance and spreading resistance are different.  </a:t>
            </a:r>
          </a:p>
          <a:p>
            <a:pPr algn="l"/>
            <a:r>
              <a:rPr lang="en-US" sz="2400" dirty="0">
                <a:latin typeface="Times New Roman" panose="02020603050405020304" pitchFamily="18" charset="0"/>
              </a:rPr>
              <a:t>However, quantitative analysis </a:t>
            </a: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of  thermal rectification due to the direction of heat flow, the constriction and spreading resistances are  assumed to be identical in magnitude. </a:t>
            </a:r>
            <a:endParaRPr lang="en-IN" sz="2400" dirty="0"/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07288545-1A5E-CFCD-E8E2-A63CAA9B646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3191C35F-730C-DA16-A6BD-C3C15C991C3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C694DEC5-8398-74B0-0C39-B5C588DE5A8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B0AF93AE-E174-F39D-6034-1FC04330F77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9A90F42C-9E31-B327-507B-7C9F645972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 dirty="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CCF68A06-0057-A193-67EE-351D6FB4F0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467A4A24-FF8D-6D78-4A0A-1958E72CC41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48C3AB13-3421-3A8A-0F94-565F5593DE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76D9022A-C499-CE96-E97A-26BC1D774C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96390449-CC42-2D23-DFFB-5601E5F703A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D5C79EA1-5A68-E8E3-B1D6-B9B2FED056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7EFDB296-5CD5-90E2-F366-727B6AF9E50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693F909C-C3ED-C073-09CC-156D59EF888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F437855D-02FB-94D4-F299-9A16C4BF63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52F34C2D-29DF-FCF8-8948-8812284830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C8C4F19C-551A-0263-CB1B-19382082BC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77" y="1329255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E605A40-BE20-5814-4219-18DDBE76D3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33742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3CD3B5-E9DF-33DD-8503-1BAA59F93F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08F40-8159-6D2E-92FE-F02D6C2D17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020" y="76200"/>
            <a:ext cx="6988040" cy="1143000"/>
          </a:xfrm>
        </p:spPr>
        <p:txBody>
          <a:bodyPr/>
          <a:lstStyle/>
          <a:p>
            <a:r>
              <a:rPr lang="en-IN" sz="2800" dirty="0"/>
              <a:t>Temperature distribution in IHS</a:t>
            </a:r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1344FE05-3067-F70B-DD90-1B8FCD91018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5B870CBB-80D4-EEC0-A8D6-48CBEBD486F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54B06053-450F-923B-63BC-4FAF4DA30FA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87640041-0A7B-202A-284E-767A21C1AB0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CAEFB4FA-5631-43A0-CF7F-1777282E07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8175CD8F-63EA-7A30-2481-3D3564B25B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C13AAA6D-6469-F833-B897-69EF87D28FF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70FE12DC-6067-F77D-4099-6740B3F7AF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495E3553-B547-F61A-3BFC-F9557A38CC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3618960D-EDC3-D553-5CB5-1E6FA0D72F5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0809ACE6-10A3-6516-12D9-FAC1B0543C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92D4EE06-1650-BD6F-CF97-8D51E57AD4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8BB223BB-6D37-AF0D-BEEC-E8D410B2012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C90A4BA5-6D12-72EA-ACFE-C24262DC38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D36462B5-5F1F-3F2C-0AD3-1497AFC67B5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3ECBD98A-72D6-3C45-BBD8-318C2D4618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F3CF089-B61B-49B8-A52F-EE53B54897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5" name="Content Placeholder 24">
            <a:extLst>
              <a:ext uri="{FF2B5EF4-FFF2-40B4-BE49-F238E27FC236}">
                <a16:creationId xmlns:a16="http://schemas.microsoft.com/office/drawing/2014/main" id="{9338D49D-7E6A-03B1-E4C3-D1362E2B07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03872" y="1460282"/>
            <a:ext cx="4172928" cy="5016718"/>
          </a:xfrm>
        </p:spPr>
      </p:pic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AC92C4A5-449E-8D94-6E91-031C3EFC4291}"/>
              </a:ext>
            </a:extLst>
          </p:cNvPr>
          <p:cNvCxnSpPr>
            <a:cxnSpLocks/>
          </p:cNvCxnSpPr>
          <p:nvPr/>
        </p:nvCxnSpPr>
        <p:spPr bwMode="auto">
          <a:xfrm>
            <a:off x="533400" y="1752600"/>
            <a:ext cx="0" cy="3962400"/>
          </a:xfrm>
          <a:prstGeom prst="straightConnector1">
            <a:avLst/>
          </a:prstGeom>
          <a:solidFill>
            <a:schemeClr val="accent1"/>
          </a:solidFill>
          <a:ln w="85725" cap="flat" cmpd="dbl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205C43DB-DBC4-BCF9-D5ED-CBDACAD93507}"/>
              </a:ext>
            </a:extLst>
          </p:cNvPr>
          <p:cNvSpPr txBox="1"/>
          <p:nvPr/>
        </p:nvSpPr>
        <p:spPr>
          <a:xfrm rot="5400000">
            <a:off x="101746" y="3073546"/>
            <a:ext cx="17732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accent2"/>
                </a:solidFill>
              </a:rPr>
              <a:t>h</a:t>
            </a:r>
            <a:r>
              <a:rPr lang="en-US" dirty="0">
                <a:solidFill>
                  <a:schemeClr val="accent2"/>
                </a:solidFill>
              </a:rPr>
              <a:t>, Increasing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57E3A53B-1EDE-C330-2C12-47DF1C4925A3}"/>
                  </a:ext>
                </a:extLst>
              </p:cNvPr>
              <p:cNvSpPr txBox="1"/>
              <p:nvPr/>
            </p:nvSpPr>
            <p:spPr>
              <a:xfrm>
                <a:off x="4953000" y="1905000"/>
                <a:ext cx="3886199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Criteria to select a value of </a:t>
                </a:r>
                <a:r>
                  <a:rPr lang="en-US" i="1" dirty="0"/>
                  <a:t>h</a:t>
                </a:r>
              </a:p>
              <a:p>
                <a:endParaRPr lang="en-US" i="1" dirty="0"/>
              </a:p>
              <a:p>
                <a:r>
                  <a:rPr lang="en-US" i="1" dirty="0"/>
                  <a:t>Theoretical approach is to select value of h as a fraction of the product of thermal conductivity of IHS material and thickness.</a:t>
                </a:r>
              </a:p>
              <a:p>
                <a:endParaRPr lang="en-US" i="1" dirty="0"/>
              </a:p>
              <a:p>
                <a:r>
                  <a:rPr lang="en-US" i="1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ℎ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𝑘𝑑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ℎ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𝑘𝑑</m:t>
                    </m:r>
                  </m:oMath>
                </a14:m>
                <a:endParaRPr lang="en-US" b="0" i="1" dirty="0">
                  <a:ea typeface="Cambria Math" panose="02040503050406030204" pitchFamily="18" charset="0"/>
                </a:endParaRPr>
              </a:p>
              <a:p>
                <a:endParaRPr lang="en-US" i="1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57E3A53B-1EDE-C330-2C12-47DF1C4925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3000" y="1905000"/>
                <a:ext cx="3886199" cy="3785652"/>
              </a:xfrm>
              <a:prstGeom prst="rect">
                <a:avLst/>
              </a:prstGeom>
              <a:blipFill>
                <a:blip r:embed="rId4"/>
                <a:stretch>
                  <a:fillRect l="-2512" t="-12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C9B94A65-FA8A-1510-27AA-B5F6ED3B7E5B}"/>
                  </a:ext>
                </a:extLst>
              </p:cNvPr>
              <p:cNvSpPr txBox="1"/>
              <p:nvPr/>
            </p:nvSpPr>
            <p:spPr>
              <a:xfrm>
                <a:off x="2209800" y="1595735"/>
                <a:ext cx="182880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8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ℎ</m:t>
                      </m:r>
                      <m:r>
                        <a:rPr lang="en-US" sz="18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=0.05</m:t>
                      </m:r>
                      <m:r>
                        <a:rPr lang="en-US" sz="18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𝑘𝑑</m:t>
                      </m:r>
                    </m:oMath>
                  </m:oMathPara>
                </a14:m>
                <a:endParaRPr lang="en-US" sz="18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C9B94A65-FA8A-1510-27AA-B5F6ED3B7E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9800" y="1595735"/>
                <a:ext cx="1828800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8F64F7EF-25CE-7D53-F792-E8CFA03CE417}"/>
                  </a:ext>
                </a:extLst>
              </p:cNvPr>
              <p:cNvSpPr txBox="1"/>
              <p:nvPr/>
            </p:nvSpPr>
            <p:spPr>
              <a:xfrm>
                <a:off x="2209800" y="3048000"/>
                <a:ext cx="182880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8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ℎ</m:t>
                      </m:r>
                      <m:r>
                        <a:rPr lang="en-US" sz="18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=0.1</m:t>
                      </m:r>
                      <m:r>
                        <a:rPr lang="en-US" sz="18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𝑘𝑑</m:t>
                      </m:r>
                    </m:oMath>
                  </m:oMathPara>
                </a14:m>
                <a:endParaRPr lang="en-US" sz="18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8F64F7EF-25CE-7D53-F792-E8CFA03CE4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9800" y="3048000"/>
                <a:ext cx="1828800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127BE616-4221-F209-8621-38D9867A1C3A}"/>
                  </a:ext>
                </a:extLst>
              </p:cNvPr>
              <p:cNvSpPr txBox="1"/>
              <p:nvPr/>
            </p:nvSpPr>
            <p:spPr>
              <a:xfrm>
                <a:off x="2286000" y="4431268"/>
                <a:ext cx="182880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8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ℎ</m:t>
                      </m:r>
                      <m:r>
                        <a:rPr lang="en-US" sz="18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=0.25</m:t>
                      </m:r>
                      <m:r>
                        <a:rPr lang="en-US" sz="18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𝑘𝑑</m:t>
                      </m:r>
                    </m:oMath>
                  </m:oMathPara>
                </a14:m>
                <a:endParaRPr lang="en-US" sz="18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127BE616-4221-F209-8621-38D9867A1C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0" y="4431268"/>
                <a:ext cx="1828800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B886E2B0-DD79-151B-0F96-00AD8CA80979}"/>
              </a:ext>
            </a:extLst>
          </p:cNvPr>
          <p:cNvSpPr txBox="1"/>
          <p:nvPr/>
        </p:nvSpPr>
        <p:spPr>
          <a:xfrm>
            <a:off x="1128834" y="6034385"/>
            <a:ext cx="35359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Temperature Profile in IHS</a:t>
            </a:r>
          </a:p>
        </p:txBody>
      </p:sp>
    </p:spTree>
    <p:extLst>
      <p:ext uri="{BB962C8B-B14F-4D97-AF65-F5344CB8AC3E}">
        <p14:creationId xmlns:p14="http://schemas.microsoft.com/office/powerpoint/2010/main" val="1653114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 build="p"/>
      <p:bldP spid="32" grpId="0"/>
      <p:bldP spid="33" grpId="0"/>
      <p:bldP spid="34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109712-05E0-1FDC-A353-BAFF2399CB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8C529-DFE3-6446-79D0-7C74C933CA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020" y="76200"/>
            <a:ext cx="6988040" cy="1143000"/>
          </a:xfrm>
        </p:spPr>
        <p:txBody>
          <a:bodyPr/>
          <a:lstStyle/>
          <a:p>
            <a:r>
              <a:rPr lang="en-IN" sz="2800" dirty="0"/>
              <a:t>Temperature distribution in IHS</a:t>
            </a:r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5CD843D3-2B85-FB3B-A497-FB4F3AB69BAF}"/>
              </a:ext>
            </a:extLst>
          </p:cNvPr>
          <p:cNvGrpSpPr>
            <a:grpSpLocks/>
          </p:cNvGrpSpPr>
          <p:nvPr/>
        </p:nvGrpSpPr>
        <p:grpSpPr bwMode="auto">
          <a:xfrm>
            <a:off x="0" y="-11668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3FFE67B3-6801-836F-2454-2B0D469A6F8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B778FA77-808D-77C9-7F72-38DD21CF0AA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DE6DE0C2-0F59-5988-A52D-DF16240E195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FBD637BE-DDBE-29E2-B1AB-06F55E7B29A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C13FA043-7C6A-8E5F-80A7-F21B80306B8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0F7F5B84-6809-478F-9B01-9CA9EDAB728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5DD678B5-D870-EA85-75E0-0D7C22EAC21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B34C3544-D76B-8BFF-432B-43EC2127161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3CD71E34-0BD0-2D50-19F0-8614C5A8D20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7913B735-D7B4-263F-03C8-787DB27153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1A611A9E-A620-E64F-CF28-329BBA854A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072E0628-5B5C-15A7-EFCF-5E7750FAD2B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683239AB-8427-2D4B-783E-05AD677AE38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2DEC84C3-F6A9-5244-456D-C93E604721C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9785A1DF-EC0B-DF14-A760-380EC2D1CB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DB8275B-D70F-84DB-602A-49FC701FFEF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1" name="Content Placeholder 30">
            <a:extLst>
              <a:ext uri="{FF2B5EF4-FFF2-40B4-BE49-F238E27FC236}">
                <a16:creationId xmlns:a16="http://schemas.microsoft.com/office/drawing/2014/main" id="{B23B4236-1D23-99E8-B006-4091C8662A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304799" y="1484136"/>
            <a:ext cx="8686801" cy="4541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64722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640D8B-7CA8-6958-1743-D577E43F23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245856-3D43-3244-4F1F-9BFD5B7330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675" y="326850"/>
            <a:ext cx="7162800" cy="981835"/>
          </a:xfrm>
        </p:spPr>
        <p:txBody>
          <a:bodyPr/>
          <a:lstStyle/>
          <a:p>
            <a:r>
              <a:rPr lang="en-IN" sz="2800" dirty="0"/>
              <a:t>Spreading Resistance of an IHS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ACDED76-6CA6-3383-689A-607ECF2D087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80999" y="1371600"/>
                <a:ext cx="8654889" cy="4224944"/>
              </a:xfrm>
            </p:spPr>
            <p:txBody>
              <a:bodyPr/>
              <a:lstStyle/>
              <a:p>
                <a:r>
                  <a:rPr lang="en-US" sz="2400" dirty="0"/>
                  <a:t>The numerical simulation generates temperature distribution in the solid domain. </a:t>
                </a:r>
              </a:p>
              <a:p>
                <a:r>
                  <a:rPr lang="en-US" sz="2400" dirty="0"/>
                  <a:t>The average net thermal resistance is typically presented as the sum of those associated with the heat spreader and convective heat transfer from the top face.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𝑛𝑒𝑡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𝑎𝑣𝑔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𝐼𝐻𝑆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𝑎𝑣𝑔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𝑐𝑜𝑜𝑙𝑎𝑛𝑡</m:t>
                            </m:r>
                          </m:sub>
                        </m:sSub>
                      </m:num>
                      <m:den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̇"/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</m:acc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′′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400" dirty="0"/>
                  <a:t> 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𝑛𝑒𝑡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𝑎𝑣𝑔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𝐼𝐻𝑆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𝑠𝑝𝑟𝑒𝑎𝑑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𝑐𝑜𝑛𝑣</m:t>
                          </m:r>
                        </m:sub>
                      </m:sSub>
                    </m:oMath>
                  </m:oMathPara>
                </a14:m>
                <a:endParaRPr lang="en-IN" sz="2400" dirty="0"/>
              </a:p>
              <a:p>
                <a:pPr marL="0" indent="0" algn="ctr">
                  <a:buNone/>
                </a:pPr>
                <a:endParaRPr lang="en-IN" sz="2400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num>
                                    <m:den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𝑘𝐴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𝐼𝐻𝑆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𝑠𝑝𝑟𝑒𝑎𝑑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ℎ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𝐼𝐻𝑆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 sz="2400" dirty="0"/>
              </a:p>
              <a:p>
                <a:pPr marL="0" indent="0" algn="ctr">
                  <a:buNone/>
                </a:pPr>
                <a:endParaRPr lang="en-IN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ACDED76-6CA6-3383-689A-607ECF2D087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0999" y="1371600"/>
                <a:ext cx="8654889" cy="4224944"/>
              </a:xfrm>
              <a:blipFill>
                <a:blip r:embed="rId2"/>
                <a:stretch>
                  <a:fillRect l="-915" t="-1154" r="-1901" b="-3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8">
            <a:extLst>
              <a:ext uri="{FF2B5EF4-FFF2-40B4-BE49-F238E27FC236}">
                <a16:creationId xmlns:a16="http://schemas.microsoft.com/office/drawing/2014/main" id="{7CED89DC-2AB1-61E8-43D5-33B153A68FA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D01753CE-2C6B-F7E7-4276-DC5DADE696E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F86C1C7A-E2F7-982F-BCFC-1906983EDBC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E0CF8CC3-1344-1568-68A9-B74E65A01A6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AD1CEA53-1F01-F4A1-4EC7-45D8F58C92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 dirty="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B8C74582-CCB0-CE6E-2FF1-A979A25621B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CACE2663-E00B-FF07-0EA2-6A79A7BCADB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8D0C6056-C576-E3C8-5428-0110BC17146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07EF70B4-6DF1-C702-F2C8-B79B8AA93A2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921B70D0-9B2A-D68C-31AE-E14791B5B4C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2F716AE8-102C-5E39-8C17-B57DF234AE7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C4E51970-BFE9-AC84-9FFB-A38CD728086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2F0D0A7C-3E63-810B-5127-23A712F6FFE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ED72F11A-7DF7-A840-3D6A-AFB0F6D344B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46225FEB-3A38-8743-079C-3FF9ADB12F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C21CA4C1-9D0E-C76C-3016-C551898EFA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77" y="1329255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6241AB8-2A18-E8F7-CE7D-980D94984B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3ECF7600-F1D1-C183-EE26-C510099F5634}"/>
              </a:ext>
            </a:extLst>
          </p:cNvPr>
          <p:cNvSpPr txBox="1"/>
          <p:nvPr/>
        </p:nvSpPr>
        <p:spPr>
          <a:xfrm>
            <a:off x="304800" y="5657671"/>
            <a:ext cx="84582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where </a:t>
            </a:r>
            <a:r>
              <a:rPr lang="en-US" i="1" dirty="0"/>
              <a:t>T</a:t>
            </a:r>
            <a:r>
              <a:rPr lang="en-US" i="1" baseline="-25000" dirty="0"/>
              <a:t>IHS-avg</a:t>
            </a:r>
            <a:r>
              <a:rPr lang="en-US" dirty="0"/>
              <a:t> is the average temperature of the </a:t>
            </a:r>
            <a:r>
              <a:rPr lang="en-US" dirty="0">
                <a:solidFill>
                  <a:srgbClr val="FF0000"/>
                </a:solidFill>
              </a:rPr>
              <a:t>heat source area</a:t>
            </a:r>
            <a:r>
              <a:rPr lang="en-US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i="1" dirty="0"/>
              <a:t>R</a:t>
            </a:r>
            <a:r>
              <a:rPr lang="en-US" i="1" baseline="-25000" dirty="0"/>
              <a:t>IHS</a:t>
            </a:r>
            <a:r>
              <a:rPr lang="en-US" dirty="0"/>
              <a:t> is the conductive thermal resistance of HIS.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i="1" dirty="0" err="1"/>
              <a:t>R</a:t>
            </a:r>
            <a:r>
              <a:rPr lang="en-US" i="1" baseline="-25000" dirty="0" err="1"/>
              <a:t>spread</a:t>
            </a:r>
            <a:r>
              <a:rPr lang="en-US" dirty="0"/>
              <a:t> Spreading Resistance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40A36746-7F56-90A7-283D-6CAA6D025C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839" y="2102028"/>
            <a:ext cx="7832321" cy="3902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816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D6A0C-7EFA-FD43-0970-EBD390FA55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28600"/>
            <a:ext cx="7106860" cy="1143000"/>
          </a:xfrm>
        </p:spPr>
        <p:txBody>
          <a:bodyPr/>
          <a:lstStyle/>
          <a:p>
            <a:r>
              <a:rPr lang="en-US" sz="2800" dirty="0"/>
              <a:t>Nature of  IHS</a:t>
            </a:r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1D4D0707-091A-6228-52FE-D3DB1EFA419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A7AB73EE-5A8E-E71E-C83B-2B6F7A01B96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5E29BF19-44F5-E30E-2EDE-02478173E41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7BF60D0D-2C81-0764-7CB8-51A43319304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82E1E6EA-6C53-E1DA-0308-4C862A75DF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 dirty="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E212C85C-8357-6B0E-8725-9264683571A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C91C8524-BB4A-9C21-234F-4189DE099D1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132BB337-49C0-7BD4-ACC9-5F5C4C7CEE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0A38A851-5106-E08B-8517-521AB17A453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7AF45CFD-2436-5C35-F23D-F44D6ABC7C7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CFE29B45-598D-0980-63C6-8AD0F32E646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C80D54AB-95B8-7BC5-EDE1-ED0DBF81F99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71254C94-F48D-5499-0A6F-737F7BD9F02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A1B93F49-6630-4A69-B60B-DE589D906D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10C30547-486B-C2C4-EE2B-099B4257517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9919813D-C56D-4A8B-2622-35F131C1C2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77" y="1329255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011C515-9A3A-CEBD-BB3B-5B185BA50C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408CFC2B-4A3C-B334-5B9D-D605789165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600200"/>
            <a:ext cx="8077200" cy="4764641"/>
          </a:xfrm>
        </p:spPr>
        <p:txBody>
          <a:bodyPr/>
          <a:lstStyle/>
          <a:p>
            <a:r>
              <a:rPr lang="en-US" sz="2400" dirty="0"/>
              <a:t>Heat spreaders are, in principle, lateral fins since they are intended to increase the heat transfer surface area.</a:t>
            </a:r>
          </a:p>
          <a:p>
            <a:r>
              <a:rPr lang="en-US" sz="2400" dirty="0"/>
              <a:t>It is like the function of traditional fins, though in a different orientation in relation to the heat source. </a:t>
            </a:r>
          </a:p>
          <a:p>
            <a:r>
              <a:rPr lang="en-US" sz="2400" dirty="0"/>
              <a:t>Fins themselves are a classical scenario of conjugate heat transfer, where the solid phase conductive heat transfer is strongly </a:t>
            </a:r>
            <a:r>
              <a:rPr lang="en-US" sz="2400" dirty="0" err="1"/>
              <a:t>dependant</a:t>
            </a:r>
            <a:r>
              <a:rPr lang="en-US" sz="2400" dirty="0"/>
              <a:t> on the convective heat transfer that acts on the solid boundaries. </a:t>
            </a:r>
          </a:p>
          <a:p>
            <a:r>
              <a:rPr lang="en-US" sz="2400" dirty="0"/>
              <a:t>This is also the case for heat spreaders and is an important consideration since, like fins, a heat spreader’s purpose is to increase the surface area for convection to act. </a:t>
            </a:r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24" name="Picture 23" descr="Dinosaurs With Spikes on Back – Facts, List, Pictures">
            <a:extLst>
              <a:ext uri="{FF2B5EF4-FFF2-40B4-BE49-F238E27FC236}">
                <a16:creationId xmlns:a16="http://schemas.microsoft.com/office/drawing/2014/main" id="{0947E56D-3B41-2671-A22C-1734F947DB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5390" y="1395930"/>
            <a:ext cx="5090734" cy="5233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382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2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2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875D5-439B-F8D1-C482-161BB4EBC6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8A47A-B884-B47C-2AD2-2C3AEEAB40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28600"/>
            <a:ext cx="7106860" cy="1143000"/>
          </a:xfrm>
        </p:spPr>
        <p:txBody>
          <a:bodyPr/>
          <a:lstStyle/>
          <a:p>
            <a:r>
              <a:rPr lang="en-US" sz="2800" dirty="0"/>
              <a:t>Efficiency of  IHS</a:t>
            </a:r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84F4ADDE-9500-85E2-A753-DA691EE7177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39398812-5079-5882-2A5A-4BCDFEE4665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33D00F22-DAE3-C53F-FE7A-54AAE03F137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9D8D4C11-6C39-F54C-72C4-C55CD3753A8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B4B95062-6B74-5ED6-1B6C-A44C557538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 dirty="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8BD01C9A-9C32-BF6F-7F3D-E6B0E37299A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69DCDA25-7D02-FCD9-4A83-DF6A26C78A6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FBF66614-7E99-03A3-A5CF-9836073F299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9446573B-F4EA-8694-F37B-FFB49DA8795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E4211E2C-057C-5073-4AE0-99379063B7E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EC01E018-A4AF-7A28-48F8-52C617F2FC4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77C7768E-EC04-207B-A205-50A8ED95280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ED313DDB-7FB6-529A-BDA2-361F463B00A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EEE97ADD-7224-63FC-465D-5DDA48D133B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23EEA500-DA59-2EDB-1361-11CC766B74E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BBFFFE3C-E74F-EF4B-556A-D4CAA33092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77" y="1329255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EA13F51-F2B8-FE48-A191-46863BDE069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BF4F51F8-1866-3F4A-7A61-D21AE6803C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325" y="1405455"/>
            <a:ext cx="8812212" cy="2153964"/>
          </a:xfrm>
        </p:spPr>
        <p:txBody>
          <a:bodyPr/>
          <a:lstStyle/>
          <a:p>
            <a:r>
              <a:rPr lang="en-US" sz="2400" dirty="0"/>
              <a:t>Therefore, considering the heat spreader as a fin can provide a more effective means to describe the conjugate heat transfer problem being considered.</a:t>
            </a:r>
          </a:p>
          <a:p>
            <a:r>
              <a:rPr lang="en-US" sz="2400" dirty="0"/>
              <a:t>The efficiency of the heat spreader can be defined as the thermal resistance to one of an infinite thermal conductivity.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6FD88A81-26FB-D336-503B-1C8ACA54B0EE}"/>
                  </a:ext>
                </a:extLst>
              </p:cNvPr>
              <p:cNvSpPr txBox="1"/>
              <p:nvPr/>
            </p:nvSpPr>
            <p:spPr>
              <a:xfrm>
                <a:off x="3505200" y="3311927"/>
                <a:ext cx="1773884" cy="7616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𝜂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ℎ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𝐼𝐻𝑆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𝑆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6FD88A81-26FB-D336-503B-1C8ACA54B0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5200" y="3311927"/>
                <a:ext cx="1773884" cy="76168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>
            <a:extLst>
              <a:ext uri="{FF2B5EF4-FFF2-40B4-BE49-F238E27FC236}">
                <a16:creationId xmlns:a16="http://schemas.microsoft.com/office/drawing/2014/main" id="{91FD9FD8-EA65-7D04-8C80-D1BF8814DBCB}"/>
              </a:ext>
            </a:extLst>
          </p:cNvPr>
          <p:cNvSpPr txBox="1"/>
          <p:nvPr/>
        </p:nvSpPr>
        <p:spPr>
          <a:xfrm>
            <a:off x="262724" y="4084020"/>
            <a:ext cx="880402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where </a:t>
            </a:r>
            <a:r>
              <a:rPr lang="en-US" i="1" dirty="0"/>
              <a:t>A</a:t>
            </a:r>
            <a:r>
              <a:rPr lang="en-US" i="1" baseline="-25000" dirty="0"/>
              <a:t>IHS</a:t>
            </a:r>
            <a:r>
              <a:rPr lang="en-US" dirty="0"/>
              <a:t> is the surface area of the convective surface on the spreader. </a:t>
            </a:r>
          </a:p>
          <a:p>
            <a:r>
              <a:rPr lang="en-US" dirty="0"/>
              <a:t>The spreader efficiency, </a:t>
            </a:r>
            <a:r>
              <a:rPr lang="en-US" i="1" dirty="0" err="1"/>
              <a:t>η</a:t>
            </a:r>
            <a:r>
              <a:rPr lang="en-US" i="1" baseline="-25000" dirty="0" err="1"/>
              <a:t>IHS</a:t>
            </a:r>
            <a:r>
              <a:rPr lang="en-US" dirty="0"/>
              <a:t>, thus provides a representation of the heat spreading performance.</a:t>
            </a:r>
          </a:p>
          <a:p>
            <a:r>
              <a:rPr lang="en-US" dirty="0" err="1"/>
              <a:t>η</a:t>
            </a:r>
            <a:r>
              <a:rPr lang="en-US" baseline="-25000" dirty="0" err="1"/>
              <a:t>IHS</a:t>
            </a:r>
            <a:r>
              <a:rPr lang="en-US" dirty="0"/>
              <a:t> closer to unity, the more effective area of the spreader’s top surface is active for convection to act. </a:t>
            </a:r>
          </a:p>
        </p:txBody>
      </p:sp>
    </p:spTree>
    <p:extLst>
      <p:ext uri="{BB962C8B-B14F-4D97-AF65-F5344CB8AC3E}">
        <p14:creationId xmlns:p14="http://schemas.microsoft.com/office/powerpoint/2010/main" val="1988117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E9C84F-74EB-E112-FA17-C93BE66896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Content Placeholder 21">
            <a:extLst>
              <a:ext uri="{FF2B5EF4-FFF2-40B4-BE49-F238E27FC236}">
                <a16:creationId xmlns:a16="http://schemas.microsoft.com/office/drawing/2014/main" id="{7FC28678-CA51-5567-F0AC-17AB2A082E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71000"/>
                    </a14:imgEffect>
                    <a14:imgEffect>
                      <a14:brightnessContrast bright="-47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 bwMode="auto">
          <a:xfrm>
            <a:off x="533400" y="1329256"/>
            <a:ext cx="7543800" cy="5358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8A4BDE4-4D2A-B753-0493-C9B367ED28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28600"/>
            <a:ext cx="7106860" cy="1143000"/>
          </a:xfrm>
        </p:spPr>
        <p:txBody>
          <a:bodyPr/>
          <a:lstStyle/>
          <a:p>
            <a:r>
              <a:rPr lang="en-US" sz="2800" dirty="0"/>
              <a:t>Efficiency of  IHS</a:t>
            </a:r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744EA922-E52B-46F2-A2FA-F0C96263A65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49B1FD45-170D-1DB3-05B9-10F7579704E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14B2DD4E-0991-A52B-EF98-91753287DBC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9EBB251B-E40B-A3C5-FB39-732AF4D0ED1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460947AE-6E31-F709-30B8-E2AC0E2486C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 dirty="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9DEE58F8-92F3-D495-4712-3728102B68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E79FE803-9F9B-C968-58A0-D3394B2B616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C5DA8F47-F862-8F9C-74D1-10D77B4E24A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14F980A1-6D0B-326D-5770-78C8AAFEB39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81794800-52ED-639E-4E30-6D5543D280F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CC7AEBE1-931D-4BEE-FF1C-65E9A2F136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90413933-2225-93EA-5F5D-7C269559B08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90099E8B-FB15-B70A-7292-55DBB1C0042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D9414F65-C104-B4E7-E151-6396414348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7830B0FA-CB41-75C3-21E5-E38E2410488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2125A4E3-1602-0C5A-A4CA-D1647F25DE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77" y="1329255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4D12E4F-434C-B17A-A01A-D38B65E167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16A4DF60-3034-D9D5-9AE7-F4CC9A650639}"/>
                  </a:ext>
                </a:extLst>
              </p:cNvPr>
              <p:cNvSpPr txBox="1"/>
              <p:nvPr/>
            </p:nvSpPr>
            <p:spPr>
              <a:xfrm>
                <a:off x="4305300" y="2042079"/>
                <a:ext cx="1087477" cy="70121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𝐵𝑖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ℎ𝑡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16A4DF60-3034-D9D5-9AE7-F4CC9A6506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5300" y="2042079"/>
                <a:ext cx="1087477" cy="70121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1C4AB34F-7734-E72C-BB06-91A19511C06A}"/>
                  </a:ext>
                </a:extLst>
              </p:cNvPr>
              <p:cNvSpPr txBox="1"/>
              <p:nvPr/>
            </p:nvSpPr>
            <p:spPr>
              <a:xfrm>
                <a:off x="4038600" y="2899206"/>
                <a:ext cx="22860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𝑘𝑑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1C4AB34F-7734-E72C-BB06-91A19511C0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600" y="2899206"/>
                <a:ext cx="2286000" cy="461665"/>
              </a:xfrm>
              <a:prstGeom prst="rect">
                <a:avLst/>
              </a:prstGeom>
              <a:blipFill>
                <a:blip r:embed="rId6"/>
                <a:stretch>
                  <a:fillRect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40590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558BF-5384-DE76-727D-46EBFFABA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675" y="326850"/>
            <a:ext cx="7162800" cy="981835"/>
          </a:xfrm>
        </p:spPr>
        <p:txBody>
          <a:bodyPr/>
          <a:lstStyle/>
          <a:p>
            <a:r>
              <a:rPr lang="en-US" sz="2800" dirty="0"/>
              <a:t>Variables Effecting the Value of Spreading Thermal Resistance</a:t>
            </a:r>
            <a:endParaRPr lang="en-IN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D9B98D-BDB7-3893-C2D0-8039C06015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600200"/>
            <a:ext cx="8458200" cy="4114800"/>
          </a:xfrm>
        </p:spPr>
        <p:txBody>
          <a:bodyPr/>
          <a:lstStyle/>
          <a:p>
            <a:pPr algn="l"/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Spreading (constriction) resistance depends on several factors such as </a:t>
            </a:r>
          </a:p>
          <a:p>
            <a:pPr algn="l"/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(1) geometry (2) domain, (3) boundary condition and (4) time (steady-state, transient). </a:t>
            </a:r>
          </a:p>
          <a:p>
            <a:pPr algn="l"/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The analytical solutions may be </a:t>
            </a:r>
            <a:r>
              <a:rPr lang="en-US" sz="2400" dirty="0">
                <a:latin typeface="Times New Roman" panose="02020603050405020304" pitchFamily="18" charset="0"/>
              </a:rPr>
              <a:t>expressed </a:t>
            </a: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in the form of infinite series.</a:t>
            </a:r>
          </a:p>
          <a:p>
            <a:pPr algn="l"/>
            <a:r>
              <a:rPr lang="en-US" sz="2400" dirty="0">
                <a:latin typeface="Times New Roman" panose="02020603050405020304" pitchFamily="18" charset="0"/>
              </a:rPr>
              <a:t>I</a:t>
            </a: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ntegrals can be computed quickly and accurately by means of computer algebra systems.</a:t>
            </a:r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07288545-1A5E-CFCD-E8E2-A63CAA9B646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3191C35F-730C-DA16-A6BD-C3C15C991C3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C694DEC5-8398-74B0-0C39-B5C588DE5A8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B0AF93AE-E174-F39D-6034-1FC04330F77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9A90F42C-9E31-B327-507B-7C9F645972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 dirty="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CCF68A06-0057-A193-67EE-351D6FB4F0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467A4A24-FF8D-6D78-4A0A-1958E72CC41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48C3AB13-3421-3A8A-0F94-565F5593DE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76D9022A-C499-CE96-E97A-26BC1D774C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96390449-CC42-2D23-DFFB-5601E5F703A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D5C79EA1-5A68-E8E3-B1D6-B9B2FED056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7EFDB296-5CD5-90E2-F366-727B6AF9E50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693F909C-C3ED-C073-09CC-156D59EF888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F437855D-02FB-94D4-F299-9A16C4BF63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52F34C2D-29DF-FCF8-8948-8812284830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C8C4F19C-551A-0263-CB1B-19382082BC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77" y="1329255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E605A40-BE20-5814-4219-18DDBE76D3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814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558BF-5384-DE76-727D-46EBFFABA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675" y="326850"/>
            <a:ext cx="6067125" cy="981835"/>
          </a:xfrm>
        </p:spPr>
        <p:txBody>
          <a:bodyPr/>
          <a:lstStyle/>
          <a:p>
            <a:r>
              <a:rPr lang="en-US" sz="2800" dirty="0"/>
              <a:t>Role of Domain on  Spreading Resistance Model</a:t>
            </a:r>
            <a:endParaRPr lang="en-IN" sz="2800" dirty="0"/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07288545-1A5E-CFCD-E8E2-A63CAA9B646B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3191C35F-730C-DA16-A6BD-C3C15C991C3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C694DEC5-8398-74B0-0C39-B5C588DE5A8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B0AF93AE-E174-F39D-6034-1FC04330F77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9A90F42C-9E31-B327-507B-7C9F645972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 dirty="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CCF68A06-0057-A193-67EE-351D6FB4F0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467A4A24-FF8D-6D78-4A0A-1958E72CC41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48C3AB13-3421-3A8A-0F94-565F5593DE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76D9022A-C499-CE96-E97A-26BC1D774C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96390449-CC42-2D23-DFFB-5601E5F703A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D5C79EA1-5A68-E8E3-B1D6-B9B2FED056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7EFDB296-5CD5-90E2-F366-727B6AF9E50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693F909C-C3ED-C073-09CC-156D59EF888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F437855D-02FB-94D4-F299-9A16C4BF63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52F34C2D-29DF-FCF8-8948-8812284830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C8C4F19C-551A-0263-CB1B-19382082BC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77" y="1329255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E605A40-BE20-5814-4219-18DDBE76D3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1" name="Content Placeholder 20">
            <a:extLst>
              <a:ext uri="{FF2B5EF4-FFF2-40B4-BE49-F238E27FC236}">
                <a16:creationId xmlns:a16="http://schemas.microsoft.com/office/drawing/2014/main" id="{F8668BBF-FA81-1F3E-F828-35AE205081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62000" y="1685296"/>
            <a:ext cx="7786054" cy="4334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3603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558BF-5384-DE76-727D-46EBFFABA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675" y="326850"/>
            <a:ext cx="7162800" cy="981835"/>
          </a:xfrm>
        </p:spPr>
        <p:txBody>
          <a:bodyPr/>
          <a:lstStyle/>
          <a:p>
            <a:r>
              <a:rPr lang="en-US" sz="2800" dirty="0"/>
              <a:t>Role of Domain on  Constriction Resistance Model</a:t>
            </a:r>
            <a:endParaRPr lang="en-IN" sz="2800" dirty="0"/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07288545-1A5E-CFCD-E8E2-A63CAA9B646B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3191C35F-730C-DA16-A6BD-C3C15C991C3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C694DEC5-8398-74B0-0C39-B5C588DE5A8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B0AF93AE-E174-F39D-6034-1FC04330F77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9A90F42C-9E31-B327-507B-7C9F645972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 dirty="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CCF68A06-0057-A193-67EE-351D6FB4F0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467A4A24-FF8D-6D78-4A0A-1958E72CC41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48C3AB13-3421-3A8A-0F94-565F5593DE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76D9022A-C499-CE96-E97A-26BC1D774C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96390449-CC42-2D23-DFFB-5601E5F703A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D5C79EA1-5A68-E8E3-B1D6-B9B2FED056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7EFDB296-5CD5-90E2-F366-727B6AF9E50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693F909C-C3ED-C073-09CC-156D59EF888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F437855D-02FB-94D4-F299-9A16C4BF63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52F34C2D-29DF-FCF8-8948-8812284830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C8C4F19C-551A-0263-CB1B-19382082BC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77" y="1329255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E605A40-BE20-5814-4219-18DDBE76D3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6" name="Content Placeholder 25">
            <a:extLst>
              <a:ext uri="{FF2B5EF4-FFF2-40B4-BE49-F238E27FC236}">
                <a16:creationId xmlns:a16="http://schemas.microsoft.com/office/drawing/2014/main" id="{85309BA9-9154-8D42-105E-E965B2FA9E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333675" y="1441592"/>
            <a:ext cx="6537325" cy="2489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0F822F6-42B0-38ED-C6D7-72B3193B38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5479" y="4103320"/>
            <a:ext cx="6396121" cy="2325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355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021C0A-4E84-61A5-A576-094999A35D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EB0ED3-C147-E6C7-FC36-D2E36ACA4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13565"/>
            <a:ext cx="7162800" cy="981835"/>
          </a:xfrm>
        </p:spPr>
        <p:txBody>
          <a:bodyPr/>
          <a:lstStyle/>
          <a:p>
            <a:r>
              <a:rPr lang="en-IN" sz="2800" b="0" i="0" u="none" strike="noStrike" baseline="0" dirty="0">
                <a:latin typeface="Times New Roman" panose="02020603050405020304" pitchFamily="18" charset="0"/>
              </a:rPr>
              <a:t> Spreading Resistances </a:t>
            </a:r>
            <a:r>
              <a:rPr lang="en-IN" sz="2800" dirty="0">
                <a:latin typeface="Times New Roman" panose="02020603050405020304" pitchFamily="18" charset="0"/>
              </a:rPr>
              <a:t>in </a:t>
            </a:r>
            <a:r>
              <a:rPr lang="en-IN" sz="2800" b="0" i="0" u="none" strike="noStrike" baseline="0" dirty="0">
                <a:latin typeface="Times New Roman" panose="02020603050405020304" pitchFamily="18" charset="0"/>
              </a:rPr>
              <a:t>Electronics Packaging</a:t>
            </a:r>
            <a:endParaRPr lang="en-IN" sz="2800" dirty="0"/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46C94B04-EE78-37E6-424F-2E607CA28BD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3A1A420E-F850-4F26-1B3A-444F50B194B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D114E2EC-CEE8-6C22-5E3B-508CC3A942B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FAF2B629-4F81-EE8C-C653-61F6106BC73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DA1D9778-C27B-BDE7-63F2-E15A0B1037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 dirty="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88D94D67-30CD-D6E5-D3E0-666CE86AF10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FDA0AF9D-4B40-0A12-43F6-19C5DF34F45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3FE63BB7-DEB2-654F-72DF-AD54B78CE3A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B3F2D7B8-C746-5B54-19DA-1803B93C7DB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9609441E-8BAD-7591-D614-721540C59BC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CCAD2C03-27B4-1A37-8FF7-8BDC080A10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3751A781-C5FB-7AB3-2A8F-0A26ADF0BD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917B2E14-644A-9303-4B70-6DB141A1A36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686022DC-188B-65B6-0F82-32FE0164DB0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B7452206-611D-3921-C704-5330926149E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40DB3149-40D1-FB8E-9235-2061193BFA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77" y="1329255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384C670-9007-73DD-51F4-08DDD1949F4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3048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702ABEE-2A75-9A1B-694A-FA7C62C4FA8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13074" y="1447800"/>
                <a:ext cx="8349926" cy="5037964"/>
              </a:xfrm>
            </p:spPr>
            <p:txBody>
              <a:bodyPr/>
              <a:lstStyle/>
              <a:p>
                <a:r>
                  <a:rPr lang="en-US" sz="2400" dirty="0"/>
                  <a:t>For any geometry of die and IHS combinations, heat spreads nearly </a:t>
                </a:r>
                <a:r>
                  <a:rPr lang="en-US" sz="2400" dirty="0" err="1"/>
                  <a:t>axi</a:t>
                </a:r>
                <a:r>
                  <a:rPr lang="en-US" sz="2400" dirty="0"/>
                  <a:t>-symmetric.</a:t>
                </a:r>
              </a:p>
              <a:p>
                <a:r>
                  <a:rPr lang="en-US" sz="2400" dirty="0"/>
                  <a:t> For the square-structured devices, the equivalent heat source diameter </a:t>
                </a:r>
                <a:r>
                  <a:rPr lang="en-US" sz="2400" i="1" dirty="0"/>
                  <a:t>d</a:t>
                </a:r>
                <a:r>
                  <a:rPr lang="en-US" sz="2400" i="1" baseline="-25000" dirty="0"/>
                  <a:t>h</a:t>
                </a:r>
                <a:r>
                  <a:rPr lang="en-US" sz="2400" dirty="0"/>
                  <a:t> and heat sink diameter </a:t>
                </a:r>
                <a:r>
                  <a:rPr lang="en-US" sz="2400" i="1" dirty="0"/>
                  <a:t>d</a:t>
                </a:r>
                <a:r>
                  <a:rPr lang="en-US" sz="2400" i="1" baseline="-25000" dirty="0"/>
                  <a:t>c</a:t>
                </a:r>
                <a:r>
                  <a:rPr lang="en-US" sz="2400" dirty="0"/>
                  <a:t> are obtained from the following equations: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𝑑𝑖𝑒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𝑑𝑖𝑒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den>
                          </m:f>
                        </m:e>
                      </m:ra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&amp; 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𝐼𝐻𝑆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𝐼𝐻𝑆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where </a:t>
                </a:r>
                <a:r>
                  <a:rPr lang="en-US" sz="2400" i="1" dirty="0"/>
                  <a:t>A</a:t>
                </a:r>
                <a:r>
                  <a:rPr lang="en-US" sz="2400" i="1" baseline="-25000" dirty="0"/>
                  <a:t>die</a:t>
                </a:r>
                <a:r>
                  <a:rPr lang="en-US" sz="2400" dirty="0"/>
                  <a:t> and </a:t>
                </a:r>
                <a:r>
                  <a:rPr lang="en-US" sz="2400" i="1" dirty="0"/>
                  <a:t>A</a:t>
                </a:r>
                <a:r>
                  <a:rPr lang="en-US" sz="2400" i="1" baseline="-25000" dirty="0"/>
                  <a:t>IHS</a:t>
                </a:r>
                <a:r>
                  <a:rPr lang="en-US" sz="2400" dirty="0"/>
                  <a:t> refer to die (heat source) area and the Internal Heat Spreader area, respectively.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702ABEE-2A75-9A1B-694A-FA7C62C4FA8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13074" y="1447800"/>
                <a:ext cx="8349926" cy="5037964"/>
              </a:xfrm>
              <a:blipFill>
                <a:blip r:embed="rId3"/>
                <a:stretch>
                  <a:fillRect l="-1022" t="-9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1" name="Picture 20" descr="picture showing Transformation of a Square Spreader and Heat Source into Circular Geometry">
            <a:extLst>
              <a:ext uri="{FF2B5EF4-FFF2-40B4-BE49-F238E27FC236}">
                <a16:creationId xmlns:a16="http://schemas.microsoft.com/office/drawing/2014/main" id="{7AF97A95-8FF0-68CD-F1F5-A89757E490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2276" y="1463446"/>
            <a:ext cx="5479448" cy="4493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960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25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25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D7DF8D-493D-EAB4-AD94-19E09630E8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8">
            <a:extLst>
              <a:ext uri="{FF2B5EF4-FFF2-40B4-BE49-F238E27FC236}">
                <a16:creationId xmlns:a16="http://schemas.microsoft.com/office/drawing/2014/main" id="{79E39ED0-8744-49FC-9ADB-E9D7B200F75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D857C770-D5D8-1E3A-8308-8F43B11FEA8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2D5BD56B-05E1-C480-9ECE-6C53C1F122C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C2439227-DB3A-B4B4-73EB-46486EAD8B7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609E5E09-BC54-B10C-6F97-4EF2AA00762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 dirty="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9B5DBA96-1ADC-EDBE-6D58-F138242DCA7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54A28E26-8216-9D34-58D4-4DCEB020F91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81B97B2F-5AC3-66AA-BB10-A55890D90F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019596BC-1C8E-2844-09F6-6E759DBEF72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458C4AF3-7E50-F5F7-95D4-1EA6F73CC59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0F968305-8023-09F8-7A43-431A2BB17C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44AE0C9C-11DA-30C3-A618-244803D996E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562C6E32-AD8F-CB2D-6EC2-7C9D174D681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DC0BB8DF-B2A1-576F-13BB-0A13211FC25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9DE6EE93-F3F7-92D4-5C4E-F37FC78C7F2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D4B316E8-1C71-BBA4-4BBA-F512FAB5D7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77" y="1329255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CEF9BFB-46D8-2ED6-F390-A0D76B0CB56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DE7D1F8-D21C-F2D8-38E5-256DFD9515E8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397037" y="4942523"/>
                <a:ext cx="8349926" cy="12041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r>
                  <a:rPr lang="en-US" sz="2400" kern="0" dirty="0"/>
                  <a:t>Define Non-dimensional die diameter, </a:t>
                </a:r>
                <a:r>
                  <a:rPr lang="en-US" sz="2400" kern="0" dirty="0">
                    <a:sym typeface="Symbol" panose="05050102010706020507" pitchFamily="18" charset="2"/>
                  </a:rPr>
                  <a:t>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2400" i="1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  <m:r>
                        <a:rPr lang="en-US" sz="2400" i="1" kern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 kern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 kern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en-US" sz="2400" i="1" kern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𝑑𝑖𝑒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i="1" kern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 kern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en-US" sz="2400" i="1" kern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𝐼𝐻𝑆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kern="0" dirty="0"/>
              </a:p>
              <a:p>
                <a:endParaRPr lang="en-US" sz="2400" kern="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DE7D1F8-D21C-F2D8-38E5-256DFD9515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7037" y="4942523"/>
                <a:ext cx="8349926" cy="1204193"/>
              </a:xfrm>
              <a:prstGeom prst="rect">
                <a:avLst/>
              </a:prstGeom>
              <a:blipFill>
                <a:blip r:embed="rId3"/>
                <a:stretch>
                  <a:fillRect l="-949" t="-456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itle 20">
            <a:extLst>
              <a:ext uri="{FF2B5EF4-FFF2-40B4-BE49-F238E27FC236}">
                <a16:creationId xmlns:a16="http://schemas.microsoft.com/office/drawing/2014/main" id="{4886BFE1-7F1D-2F12-7DEA-6214A28C7B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111" y="163362"/>
            <a:ext cx="7772400" cy="1143000"/>
          </a:xfrm>
        </p:spPr>
        <p:txBody>
          <a:bodyPr/>
          <a:lstStyle/>
          <a:p>
            <a:r>
              <a:rPr lang="en-US" sz="2800" dirty="0"/>
              <a:t>Radial Symmetry of Spread</a:t>
            </a:r>
          </a:p>
        </p:txBody>
      </p:sp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E54F104B-9E0B-AF57-AD3B-B8500C1F94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 bwMode="auto">
          <a:xfrm>
            <a:off x="1447800" y="1524000"/>
            <a:ext cx="2911636" cy="3644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099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9C6907-7DB8-2753-BDFD-9FACB53074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5FE362-9624-4914-57ED-863DBFB1DE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675" y="326850"/>
            <a:ext cx="7162800" cy="981835"/>
          </a:xfrm>
        </p:spPr>
        <p:txBody>
          <a:bodyPr/>
          <a:lstStyle/>
          <a:p>
            <a:r>
              <a:rPr lang="en-IN" sz="2800" b="0" i="0" u="none" strike="noStrike" baseline="0" dirty="0">
                <a:latin typeface="Times New Roman" panose="02020603050405020304" pitchFamily="18" charset="0"/>
              </a:rPr>
              <a:t> Semi-Analytical Models for Temperature </a:t>
            </a:r>
            <a:r>
              <a:rPr lang="en-IN" sz="2800" dirty="0">
                <a:latin typeface="Times New Roman" panose="02020603050405020304" pitchFamily="18" charset="0"/>
              </a:rPr>
              <a:t>Spreading</a:t>
            </a:r>
            <a:r>
              <a:rPr lang="en-IN" sz="2800" b="0" i="0" u="none" strike="noStrike" baseline="0" dirty="0">
                <a:latin typeface="Times New Roman" panose="02020603050405020304" pitchFamily="18" charset="0"/>
              </a:rPr>
              <a:t> Function</a:t>
            </a:r>
            <a:endParaRPr lang="en-IN" sz="2800" dirty="0"/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6A217A62-E607-309D-C25E-807AE734D21B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3A1CB2B9-0C17-2D68-745C-A4F5CFC80F7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1FA7F3B2-BA1F-EDFF-560A-B00F1000D81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77B2A040-55B1-8F93-BB39-675882AAAC0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6BCE31AE-94D0-F591-44CD-44E2FC2114C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 dirty="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CC82D736-3AB0-CC30-B14C-7BA884EFE6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FB356854-09E1-E0CF-9431-97F8AFFBC99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E6EA10D0-7DB4-087C-0D3D-64FB52BCDC3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F2395D44-91AD-B0B2-AB74-5F3F5E65476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76F4341B-3E7D-1D3F-7677-5CD1D77EEB4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1EB62F51-EB36-A34B-8306-1F8F54917A8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74F2E504-3B9E-B8B5-8539-1C433EAE4E5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9C962CBF-BF88-E323-5BF4-6EAD3B17027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4DC58341-06FF-1C47-A354-DA46AD7A467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B81E0064-BA8C-9C07-3394-5F5731094F6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91B74CF2-3D8E-F2B5-7463-1A0707440C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77" y="1329255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09DBC21-626D-CB68-2E5D-9F18D99F75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8E8B13B-E573-1F5C-ECA4-4A49E2E711E2}"/>
                  </a:ext>
                </a:extLst>
              </p:cNvPr>
              <p:cNvSpPr txBox="1"/>
              <p:nvPr/>
            </p:nvSpPr>
            <p:spPr>
              <a:xfrm>
                <a:off x="3505200" y="5377796"/>
                <a:ext cx="1981200" cy="56009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𝜋𝜀</m:t>
                            </m:r>
                          </m:e>
                        </m:rad>
                      </m:den>
                    </m:f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8E8B13B-E573-1F5C-ECA4-4A49E2E711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5200" y="5377796"/>
                <a:ext cx="1981200" cy="56009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FD27794-C3A1-0E80-6ED4-9C28DA8D66F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33400" y="1756421"/>
                <a:ext cx="7772400" cy="3372478"/>
              </a:xfrm>
            </p:spPr>
            <p:txBody>
              <a:bodyPr/>
              <a:lstStyle/>
              <a:p>
                <a:r>
                  <a:rPr lang="en-US" sz="2400" dirty="0"/>
                  <a:t>Define dimensionless plate thickness, τ as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𝜏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num>
                        <m:den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𝐼𝐻𝑆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 Analytical solutions showed that the variables </a:t>
                </a:r>
                <a:r>
                  <a:rPr lang="en-US" sz="2400" dirty="0">
                    <a:sym typeface="Symbol" panose="05050102010706020507" pitchFamily="18" charset="2"/>
                  </a:rPr>
                  <a:t> and  played the role of primary variables of symmetric temperature distribution.</a:t>
                </a:r>
              </a:p>
              <a:p>
                <a:r>
                  <a:rPr lang="en-US" sz="2400" dirty="0">
                    <a:sym typeface="Symbol" panose="05050102010706020507" pitchFamily="18" charset="2"/>
                  </a:rPr>
                  <a:t>A single variable,   was introduced to get a universal spreading shape function.</a:t>
                </a:r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FD27794-C3A1-0E80-6ED4-9C28DA8D66F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400" y="1756421"/>
                <a:ext cx="7772400" cy="3372478"/>
              </a:xfrm>
              <a:blipFill>
                <a:blip r:embed="rId4"/>
                <a:stretch>
                  <a:fillRect l="-1098" t="-14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62874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16F6F-EF1D-056A-D78A-2CFB2888DD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D3BD9-B598-35DF-5776-BCBE6B225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675" y="326850"/>
            <a:ext cx="7162800" cy="981835"/>
          </a:xfrm>
        </p:spPr>
        <p:txBody>
          <a:bodyPr/>
          <a:lstStyle/>
          <a:p>
            <a:r>
              <a:rPr lang="en-IN" sz="2800" b="0" i="0" u="none" strike="noStrike" baseline="0" dirty="0">
                <a:latin typeface="Times New Roman" panose="02020603050405020304" pitchFamily="18" charset="0"/>
              </a:rPr>
              <a:t> Semi-Analytical Models for Temperature </a:t>
            </a:r>
            <a:r>
              <a:rPr lang="en-IN" sz="2800" dirty="0">
                <a:latin typeface="Times New Roman" panose="02020603050405020304" pitchFamily="18" charset="0"/>
              </a:rPr>
              <a:t>Spreading</a:t>
            </a:r>
            <a:r>
              <a:rPr lang="en-IN" sz="2800" b="0" i="0" u="none" strike="noStrike" baseline="0" dirty="0">
                <a:latin typeface="Times New Roman" panose="02020603050405020304" pitchFamily="18" charset="0"/>
              </a:rPr>
              <a:t> Function</a:t>
            </a:r>
            <a:endParaRPr lang="en-IN" sz="2800" dirty="0"/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91FD3512-AED8-405D-1146-FA4F6C9806FF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771D59F6-0580-EF70-8C21-B951E62697B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8176EC6C-B50E-DD02-0694-DC0036BDC48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2596380B-F0BB-3E08-DFD6-25B4112232C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3C686B2A-7D97-8885-1275-32E5BAF1255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 dirty="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B791670A-4FA5-DA92-7E0E-233304A9086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0F6D207F-145A-4F67-3B7B-78CAD7F109F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B8EC4700-A10D-97F6-04CF-045BDCC40A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CA1A390B-B88F-39D2-D82E-EA49187A1E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93834FD5-EA5F-06FF-F38A-B9213E259F6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47BF94F8-5CEB-9D9B-1641-9E3B0787633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02A7E171-65D4-2AA6-EF86-9222B7062B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D88DE559-7957-4526-D1EC-F0465A6A3FD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1467F399-3037-C3E0-55A7-C0A94677C8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DD35F1C9-94DE-F08F-2FFF-EA2BB98BFFF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67D8F8D3-8490-1C78-C14A-6EC87E6C8E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77" y="1329255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70266FB-EA44-4950-C30F-D3F63DB66C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ECFAB87-6DAB-5330-1B35-73D8DB651617}"/>
                  </a:ext>
                </a:extLst>
              </p:cNvPr>
              <p:cNvSpPr txBox="1"/>
              <p:nvPr/>
            </p:nvSpPr>
            <p:spPr>
              <a:xfrm>
                <a:off x="3561865" y="1371600"/>
                <a:ext cx="5505935" cy="39928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>
                    <a:sym typeface="Symbol" panose="05050102010706020507" pitchFamily="18" charset="2"/>
                  </a:rPr>
                  <a:t>The universal spreading shape function,  was obtained using analytical solutions and parametric analysis.</a:t>
                </a:r>
              </a:p>
              <a:p>
                <a:endParaRPr lang="en-US" dirty="0">
                  <a:sym typeface="Symbol" panose="05050102010706020507" pitchFamily="18" charset="2"/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l-G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Φ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𝑡𝑎𝑛ℎ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𝜆𝜏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𝜆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𝐵𝑖</m:t>
                              </m:r>
                            </m:den>
                          </m:f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1+</m:t>
                          </m:r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𝜆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𝐵𝑖</m:t>
                              </m:r>
                            </m:den>
                          </m:f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𝑡𝑎𝑛ℎ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𝜆𝜏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𝐵𝑖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ℎ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𝐼𝐻𝑆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𝐼𝐻𝑆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ECFAB87-6DAB-5330-1B35-73D8DB6516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1865" y="1371600"/>
                <a:ext cx="5505935" cy="3992824"/>
              </a:xfrm>
              <a:prstGeom prst="rect">
                <a:avLst/>
              </a:prstGeom>
              <a:blipFill>
                <a:blip r:embed="rId3"/>
                <a:stretch>
                  <a:fillRect l="-1659" t="-1374" r="-23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Content Placeholder 22">
            <a:extLst>
              <a:ext uri="{FF2B5EF4-FFF2-40B4-BE49-F238E27FC236}">
                <a16:creationId xmlns:a16="http://schemas.microsoft.com/office/drawing/2014/main" id="{9EDB5593-BF10-5DD8-5DF4-71AB69F50A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 bwMode="auto">
          <a:xfrm>
            <a:off x="333675" y="1556785"/>
            <a:ext cx="3228190" cy="4040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9128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75F68C-B8C7-A447-2413-3119CFF222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30751-F0F4-0CD2-DFED-F4DDEA8D82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675" y="326850"/>
            <a:ext cx="7162800" cy="981835"/>
          </a:xfrm>
        </p:spPr>
        <p:txBody>
          <a:bodyPr/>
          <a:lstStyle/>
          <a:p>
            <a:r>
              <a:rPr lang="en-US" sz="2800" dirty="0"/>
              <a:t>Correlations for the Value of Spreading Thermal Resistance</a:t>
            </a:r>
            <a:endParaRPr lang="en-IN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892C830-0E9A-76AC-73F3-6CCFC163936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11150" y="1846384"/>
                <a:ext cx="8654889" cy="2673105"/>
              </a:xfrm>
            </p:spPr>
            <p:txBody>
              <a:bodyPr/>
              <a:lstStyle/>
              <a:p>
                <a:r>
                  <a:rPr lang="en-US" sz="2400" dirty="0"/>
                  <a:t>The spreading thermal resistance of the flat IHS can be estimated by using the approximation solutions of the conductive heat transfer below: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b="0" i="1" u="none" strike="noStrike" baseline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u="none" strike="noStrike" baseline="0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b="0" i="1" u="none" strike="noStrike" baseline="0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sub>
                      </m:sSub>
                      <m:r>
                        <a:rPr lang="en-US" sz="2400" b="0" i="1" u="none" strike="noStrike" baseline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𝜀𝜏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</m:rad>
                            </m:den>
                          </m:f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+ </m:t>
                          </m:r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𝜀</m:t>
                              </m:r>
                            </m:e>
                          </m:d>
                          <m:r>
                            <m:rPr>
                              <m:sty m:val="p"/>
                            </m:rPr>
                            <a:rPr lang="el-GR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Φ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400" b="0" i="1" u="none" strike="noStrike" baseline="0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u="none" strike="noStrike" baseline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</m:rad>
                          <m:sSub>
                            <m:sSubPr>
                              <m:ctrlPr>
                                <a:rPr lang="en-US" sz="2400" b="0" i="1" u="none" strike="noStrike" baseline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u="none" strike="noStrike" baseline="0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sz="2400" b="0" i="1" u="none" strike="noStrike" baseline="0" smtClean="0">
                                  <a:latin typeface="Cambria Math" panose="02040503050406030204" pitchFamily="18" charset="0"/>
                                </a:rPr>
                                <m:t>𝑒𝑓𝑓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b="0" i="1" u="none" strike="noStrike" baseline="0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u="none" strike="noStrike" baseline="0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en-US" sz="2400" b="0" i="1" u="none" strike="noStrike" baseline="0" smtClean="0">
                                  <a:latin typeface="Cambria Math" panose="02040503050406030204" pitchFamily="18" charset="0"/>
                                </a:rPr>
                                <m:t>𝑑𝑖𝑒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b="0" i="0" u="none" strike="noStrike" baseline="0" dirty="0">
                  <a:latin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892C830-0E9A-76AC-73F3-6CCFC163936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11150" y="1846384"/>
                <a:ext cx="8654889" cy="2673105"/>
              </a:xfrm>
              <a:blipFill>
                <a:blip r:embed="rId2"/>
                <a:stretch>
                  <a:fillRect l="-915" t="-18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8">
            <a:extLst>
              <a:ext uri="{FF2B5EF4-FFF2-40B4-BE49-F238E27FC236}">
                <a16:creationId xmlns:a16="http://schemas.microsoft.com/office/drawing/2014/main" id="{BB19A616-0238-E72D-EBB1-709BDCE9264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874EF2F5-B71B-C9EE-EA83-115DD7C701F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F556EF88-617D-11A8-BAC5-86E5DEC479D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AD29ADFA-A9E4-AE46-9A01-19EBE958A41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45C273C5-7758-35F8-731F-810EEA7DAE4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 dirty="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9726C9F9-F974-E6EE-C082-9FAD4E99AB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780CDA89-9E4E-99F3-2484-B5950B7B006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689ACBF6-D446-EBFD-9FF7-A9EC3E7C457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7E8E3F7E-7CC8-C278-BCA0-DBBB61F231A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CA685120-9E70-EAE8-1B93-6C074B87593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3BEC3BB3-2B61-0B28-6C17-F167239E63B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FCC3C4CE-4E50-C971-2F8C-5215B752736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1424BCBD-F33F-8505-E167-049B64BE1E1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4E22FF88-ACE3-AA8C-430A-8829D7F65B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758BF3AB-3C72-8FFE-8734-70222BD2F46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334A7BAA-F3E4-8CDA-670F-3C90294F53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77" y="1329255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1B4AE69-AB49-7A74-E857-79982FD7B07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88162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558BF-5384-DE76-727D-46EBFFABA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675" y="326850"/>
            <a:ext cx="7162800" cy="981835"/>
          </a:xfrm>
        </p:spPr>
        <p:txBody>
          <a:bodyPr/>
          <a:lstStyle/>
          <a:p>
            <a:r>
              <a:rPr lang="en-IN" sz="2800" b="0" i="0" u="none" strike="noStrike" baseline="0" dirty="0">
                <a:latin typeface="Times New Roman" panose="02020603050405020304" pitchFamily="18" charset="0"/>
              </a:rPr>
              <a:t>Constriction</a:t>
            </a:r>
            <a:r>
              <a:rPr lang="en-IN" sz="2800" dirty="0">
                <a:latin typeface="Times New Roman" panose="02020603050405020304" pitchFamily="18" charset="0"/>
              </a:rPr>
              <a:t> &amp;</a:t>
            </a:r>
            <a:r>
              <a:rPr lang="en-IN" sz="2800" b="0" i="0" u="none" strike="noStrike" baseline="0" dirty="0">
                <a:latin typeface="Times New Roman" panose="02020603050405020304" pitchFamily="18" charset="0"/>
              </a:rPr>
              <a:t> Spreading Resistances </a:t>
            </a:r>
            <a:r>
              <a:rPr lang="en-IN" sz="2800" dirty="0">
                <a:latin typeface="Times New Roman" panose="02020603050405020304" pitchFamily="18" charset="0"/>
              </a:rPr>
              <a:t>in </a:t>
            </a:r>
            <a:r>
              <a:rPr lang="en-IN" sz="2800" b="0" i="0" u="none" strike="noStrike" baseline="0" dirty="0">
                <a:latin typeface="Times New Roman" panose="02020603050405020304" pitchFamily="18" charset="0"/>
              </a:rPr>
              <a:t>Electronics Boards</a:t>
            </a:r>
            <a:endParaRPr lang="en-IN" sz="2800" dirty="0"/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07288545-1A5E-CFCD-E8E2-A63CAA9B646B}"/>
              </a:ext>
            </a:extLst>
          </p:cNvPr>
          <p:cNvGrpSpPr>
            <a:grpSpLocks/>
          </p:cNvGrpSpPr>
          <p:nvPr/>
        </p:nvGrpSpPr>
        <p:grpSpPr bwMode="auto">
          <a:xfrm>
            <a:off x="0" y="-9525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3191C35F-730C-DA16-A6BD-C3C15C991C3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C694DEC5-8398-74B0-0C39-B5C588DE5A8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B0AF93AE-E174-F39D-6034-1FC04330F77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9A90F42C-9E31-B327-507B-7C9F645972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 dirty="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CCF68A06-0057-A193-67EE-351D6FB4F0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467A4A24-FF8D-6D78-4A0A-1958E72CC41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48C3AB13-3421-3A8A-0F94-565F5593DE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76D9022A-C499-CE96-E97A-26BC1D774C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96390449-CC42-2D23-DFFB-5601E5F703A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D5C79EA1-5A68-E8E3-B1D6-B9B2FED056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7EFDB296-5CD5-90E2-F366-727B6AF9E50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693F909C-C3ED-C073-09CC-156D59EF888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F437855D-02FB-94D4-F299-9A16C4BF63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52F34C2D-29DF-FCF8-8948-8812284830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C8C4F19C-551A-0263-CB1B-19382082BC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77" y="1329255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E605A40-BE20-5814-4219-18DDBE76D3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6E446129-3288-AE53-FDB4-F2CE986F4C6F}"/>
              </a:ext>
            </a:extLst>
          </p:cNvPr>
          <p:cNvSpPr txBox="1"/>
          <p:nvPr/>
        </p:nvSpPr>
        <p:spPr>
          <a:xfrm>
            <a:off x="457200" y="1600200"/>
            <a:ext cx="68804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Consider a case of chip package on PCB &amp; Heat Sink:</a:t>
            </a:r>
            <a:endParaRPr lang="en-IN" dirty="0"/>
          </a:p>
        </p:txBody>
      </p:sp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C59D5E60-D0F7-D158-8C4C-35906ED97D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8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96773" y="2286000"/>
            <a:ext cx="6847027" cy="3091786"/>
          </a:xfrm>
        </p:spPr>
      </p:pic>
      <p:pic>
        <p:nvPicPr>
          <p:cNvPr id="3" name="Picture 2" descr="GPU: High Density Interconnect (HDI) Graphic Card PCBs | MADPCB">
            <a:extLst>
              <a:ext uri="{FF2B5EF4-FFF2-40B4-BE49-F238E27FC236}">
                <a16:creationId xmlns:a16="http://schemas.microsoft.com/office/drawing/2014/main" id="{60BFE240-59FE-851F-1689-A01E8CD1ED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4668" y="2062230"/>
            <a:ext cx="6261807" cy="4174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623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25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558BF-5384-DE76-727D-46EBFFABA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675" y="326850"/>
            <a:ext cx="7162800" cy="981835"/>
          </a:xfrm>
        </p:spPr>
        <p:txBody>
          <a:bodyPr/>
          <a:lstStyle/>
          <a:p>
            <a:r>
              <a:rPr lang="en-IN" sz="2800" b="0" i="0" u="none" strike="noStrike" baseline="0" dirty="0">
                <a:latin typeface="Times New Roman" panose="02020603050405020304" pitchFamily="18" charset="0"/>
              </a:rPr>
              <a:t>Constriction</a:t>
            </a:r>
            <a:r>
              <a:rPr lang="en-IN" sz="2800" dirty="0">
                <a:latin typeface="Times New Roman" panose="02020603050405020304" pitchFamily="18" charset="0"/>
              </a:rPr>
              <a:t> &amp;</a:t>
            </a:r>
            <a:r>
              <a:rPr lang="en-IN" sz="2800" b="0" i="0" u="none" strike="noStrike" baseline="0" dirty="0">
                <a:latin typeface="Times New Roman" panose="02020603050405020304" pitchFamily="18" charset="0"/>
              </a:rPr>
              <a:t> Spreading Resistances </a:t>
            </a:r>
            <a:r>
              <a:rPr lang="en-IN" sz="2800" dirty="0">
                <a:latin typeface="Times New Roman" panose="02020603050405020304" pitchFamily="18" charset="0"/>
              </a:rPr>
              <a:t>in </a:t>
            </a:r>
            <a:r>
              <a:rPr lang="en-IN" sz="2800" b="0" i="0" u="none" strike="noStrike" baseline="0" dirty="0">
                <a:latin typeface="Times New Roman" panose="02020603050405020304" pitchFamily="18" charset="0"/>
              </a:rPr>
              <a:t>Electronics Boards</a:t>
            </a:r>
            <a:endParaRPr lang="en-IN" sz="2800" dirty="0"/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07288545-1A5E-CFCD-E8E2-A63CAA9B646B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3191C35F-730C-DA16-A6BD-C3C15C991C3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C694DEC5-8398-74B0-0C39-B5C588DE5A8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B0AF93AE-E174-F39D-6034-1FC04330F77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9A90F42C-9E31-B327-507B-7C9F645972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 dirty="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CCF68A06-0057-A193-67EE-351D6FB4F0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467A4A24-FF8D-6D78-4A0A-1958E72CC41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48C3AB13-3421-3A8A-0F94-565F5593DE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76D9022A-C499-CE96-E97A-26BC1D774C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96390449-CC42-2D23-DFFB-5601E5F703A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D5C79EA1-5A68-E8E3-B1D6-B9B2FED056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7EFDB296-5CD5-90E2-F366-727B6AF9E50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693F909C-C3ED-C073-09CC-156D59EF888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F437855D-02FB-94D4-F299-9A16C4BF63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52F34C2D-29DF-FCF8-8948-8812284830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C8C4F19C-551A-0263-CB1B-19382082BC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77" y="1329255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E605A40-BE20-5814-4219-18DDBE76D3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5" name="Content Placeholder 24">
            <a:extLst>
              <a:ext uri="{FF2B5EF4-FFF2-40B4-BE49-F238E27FC236}">
                <a16:creationId xmlns:a16="http://schemas.microsoft.com/office/drawing/2014/main" id="{150ECC53-F751-8FAA-A61F-B05A578397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44000"/>
                    </a14:imgEffect>
                    <a14:imgEffect>
                      <a14:brightnessContrast contrast="1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3400" y="3647829"/>
            <a:ext cx="7163800" cy="1762371"/>
          </a:xfrm>
          <a:effectLst>
            <a:softEdge rad="12700"/>
          </a:effectLst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6E446129-3288-AE53-FDB4-F2CE986F4C6F}"/>
              </a:ext>
            </a:extLst>
          </p:cNvPr>
          <p:cNvSpPr txBox="1"/>
          <p:nvPr/>
        </p:nvSpPr>
        <p:spPr>
          <a:xfrm>
            <a:off x="457200" y="1600200"/>
            <a:ext cx="44037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Consider a chip package on PCB:</a:t>
            </a:r>
            <a:endParaRPr lang="en-IN" dirty="0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2B74582D-3AA2-0728-7AC7-266C7CEEB6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1668" y="2768237"/>
            <a:ext cx="2493407" cy="88534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1922113D-C9AB-68FE-46B2-D2E9259DADF4}"/>
              </a:ext>
            </a:extLst>
          </p:cNvPr>
          <p:cNvSpPr txBox="1"/>
          <p:nvPr/>
        </p:nvSpPr>
        <p:spPr>
          <a:xfrm>
            <a:off x="5206989" y="2276229"/>
            <a:ext cx="32512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Chip to Substrate Spread</a:t>
            </a:r>
            <a:endParaRPr lang="en-IN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5CD0686E-047D-ACF9-3547-45ADA5780985}"/>
              </a:ext>
            </a:extLst>
          </p:cNvPr>
          <p:cNvSpPr/>
          <p:nvPr/>
        </p:nvSpPr>
        <p:spPr bwMode="auto">
          <a:xfrm>
            <a:off x="4419600" y="3495429"/>
            <a:ext cx="1371600" cy="78341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862BE95-4240-0553-4514-193C321B0914}"/>
              </a:ext>
            </a:extLst>
          </p:cNvPr>
          <p:cNvSpPr/>
          <p:nvPr/>
        </p:nvSpPr>
        <p:spPr bwMode="auto">
          <a:xfrm>
            <a:off x="3200400" y="3733800"/>
            <a:ext cx="1660570" cy="136525"/>
          </a:xfrm>
          <a:prstGeom prst="rect">
            <a:avLst/>
          </a:prstGeom>
          <a:solidFill>
            <a:srgbClr val="FF00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6183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558BF-5384-DE76-727D-46EBFFABA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675" y="326850"/>
            <a:ext cx="7162800" cy="981835"/>
          </a:xfrm>
        </p:spPr>
        <p:txBody>
          <a:bodyPr/>
          <a:lstStyle/>
          <a:p>
            <a:r>
              <a:rPr lang="en-IN" sz="2800" b="0" i="0" u="none" strike="noStrike" baseline="0" dirty="0">
                <a:latin typeface="Times New Roman" panose="02020603050405020304" pitchFamily="18" charset="0"/>
              </a:rPr>
              <a:t>Constriction</a:t>
            </a:r>
            <a:r>
              <a:rPr lang="en-IN" sz="2800" dirty="0">
                <a:latin typeface="Times New Roman" panose="02020603050405020304" pitchFamily="18" charset="0"/>
              </a:rPr>
              <a:t> &amp;</a:t>
            </a:r>
            <a:r>
              <a:rPr lang="en-IN" sz="2800" b="0" i="0" u="none" strike="noStrike" baseline="0" dirty="0">
                <a:latin typeface="Times New Roman" panose="02020603050405020304" pitchFamily="18" charset="0"/>
              </a:rPr>
              <a:t> Spreading Resistances </a:t>
            </a:r>
            <a:r>
              <a:rPr lang="en-IN" sz="2800" dirty="0">
                <a:latin typeface="Times New Roman" panose="02020603050405020304" pitchFamily="18" charset="0"/>
              </a:rPr>
              <a:t>in </a:t>
            </a:r>
            <a:r>
              <a:rPr lang="en-IN" sz="2800" b="0" i="0" u="none" strike="noStrike" baseline="0" dirty="0">
                <a:latin typeface="Times New Roman" panose="02020603050405020304" pitchFamily="18" charset="0"/>
              </a:rPr>
              <a:t>Electronics Packaging</a:t>
            </a:r>
            <a:endParaRPr lang="en-IN" sz="2800" dirty="0"/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07288545-1A5E-CFCD-E8E2-A63CAA9B646B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3191C35F-730C-DA16-A6BD-C3C15C991C3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C694DEC5-8398-74B0-0C39-B5C588DE5A8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B0AF93AE-E174-F39D-6034-1FC04330F77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9A90F42C-9E31-B327-507B-7C9F645972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 dirty="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CCF68A06-0057-A193-67EE-351D6FB4F0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467A4A24-FF8D-6D78-4A0A-1958E72CC41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48C3AB13-3421-3A8A-0F94-565F5593DE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76D9022A-C499-CE96-E97A-26BC1D774C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96390449-CC42-2D23-DFFB-5601E5F703A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D5C79EA1-5A68-E8E3-B1D6-B9B2FED056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7EFDB296-5CD5-90E2-F366-727B6AF9E50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693F909C-C3ED-C073-09CC-156D59EF888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F437855D-02FB-94D4-F299-9A16C4BF63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52F34C2D-29DF-FCF8-8948-8812284830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C8C4F19C-551A-0263-CB1B-19382082BC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77" y="1329255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E605A40-BE20-5814-4219-18DDBE76D3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5" name="Content Placeholder 24">
            <a:extLst>
              <a:ext uri="{FF2B5EF4-FFF2-40B4-BE49-F238E27FC236}">
                <a16:creationId xmlns:a16="http://schemas.microsoft.com/office/drawing/2014/main" id="{150ECC53-F751-8FAA-A61F-B05A578397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44000"/>
                    </a14:imgEffect>
                    <a14:imgEffect>
                      <a14:brightnessContrast contrast="1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4800" y="2971800"/>
            <a:ext cx="7163800" cy="1762371"/>
          </a:xfrm>
          <a:effectLst>
            <a:softEdge rad="12700"/>
          </a:effectLst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6E446129-3288-AE53-FDB4-F2CE986F4C6F}"/>
              </a:ext>
            </a:extLst>
          </p:cNvPr>
          <p:cNvSpPr txBox="1"/>
          <p:nvPr/>
        </p:nvSpPr>
        <p:spPr>
          <a:xfrm>
            <a:off x="457200" y="1600200"/>
            <a:ext cx="44037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Consider a chip package on PCB:</a:t>
            </a:r>
            <a:endParaRPr lang="en-IN" dirty="0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2B74582D-3AA2-0728-7AC7-266C7CEEB6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3068" y="2092208"/>
            <a:ext cx="2493407" cy="88534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9F4747B1-EFDB-5D0A-A3FD-5D780282DE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600" y="3505200"/>
            <a:ext cx="2351314" cy="143691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8A6EEA1-492F-2A94-A53E-A61CDAC80BFE}"/>
              </a:ext>
            </a:extLst>
          </p:cNvPr>
          <p:cNvSpPr txBox="1"/>
          <p:nvPr/>
        </p:nvSpPr>
        <p:spPr>
          <a:xfrm>
            <a:off x="4978389" y="1600200"/>
            <a:ext cx="32512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Chip to Substrate Spread</a:t>
            </a:r>
            <a:endParaRPr lang="en-IN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CD95523-7ECE-4604-5603-F64F1B0B9D70}"/>
              </a:ext>
            </a:extLst>
          </p:cNvPr>
          <p:cNvSpPr txBox="1"/>
          <p:nvPr/>
        </p:nvSpPr>
        <p:spPr>
          <a:xfrm>
            <a:off x="330189" y="5029200"/>
            <a:ext cx="53864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Constriction &amp; Spread across Solder Balls</a:t>
            </a:r>
            <a:endParaRPr lang="en-IN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12711015-35C4-82BE-D9AE-B8EE7698C9B5}"/>
              </a:ext>
            </a:extLst>
          </p:cNvPr>
          <p:cNvSpPr/>
          <p:nvPr/>
        </p:nvSpPr>
        <p:spPr bwMode="auto">
          <a:xfrm>
            <a:off x="2438068" y="3113446"/>
            <a:ext cx="1371600" cy="489364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0403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558BF-5384-DE76-727D-46EBFFABA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675" y="326850"/>
            <a:ext cx="7162800" cy="981835"/>
          </a:xfrm>
        </p:spPr>
        <p:txBody>
          <a:bodyPr/>
          <a:lstStyle/>
          <a:p>
            <a:r>
              <a:rPr lang="en-IN" sz="2800" b="0" i="0" u="none" strike="noStrike" baseline="0" dirty="0">
                <a:latin typeface="Times New Roman" panose="02020603050405020304" pitchFamily="18" charset="0"/>
              </a:rPr>
              <a:t>Constriction</a:t>
            </a:r>
            <a:r>
              <a:rPr lang="en-IN" sz="2800" dirty="0">
                <a:latin typeface="Times New Roman" panose="02020603050405020304" pitchFamily="18" charset="0"/>
              </a:rPr>
              <a:t> &amp;</a:t>
            </a:r>
            <a:r>
              <a:rPr lang="en-IN" sz="2800" b="0" i="0" u="none" strike="noStrike" baseline="0" dirty="0">
                <a:latin typeface="Times New Roman" panose="02020603050405020304" pitchFamily="18" charset="0"/>
              </a:rPr>
              <a:t> Spreading Resistances </a:t>
            </a:r>
            <a:r>
              <a:rPr lang="en-IN" sz="2800" dirty="0">
                <a:latin typeface="Times New Roman" panose="02020603050405020304" pitchFamily="18" charset="0"/>
              </a:rPr>
              <a:t>in </a:t>
            </a:r>
            <a:r>
              <a:rPr lang="en-IN" sz="2800" b="0" i="0" u="none" strike="noStrike" baseline="0" dirty="0">
                <a:latin typeface="Times New Roman" panose="02020603050405020304" pitchFamily="18" charset="0"/>
              </a:rPr>
              <a:t>Electronics Packaging</a:t>
            </a:r>
            <a:endParaRPr lang="en-IN" sz="2800" dirty="0"/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07288545-1A5E-CFCD-E8E2-A63CAA9B646B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3191C35F-730C-DA16-A6BD-C3C15C991C3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C694DEC5-8398-74B0-0C39-B5C588DE5A8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B0AF93AE-E174-F39D-6034-1FC04330F77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9A90F42C-9E31-B327-507B-7C9F645972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 dirty="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CCF68A06-0057-A193-67EE-351D6FB4F0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467A4A24-FF8D-6D78-4A0A-1958E72CC41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48C3AB13-3421-3A8A-0F94-565F5593DE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76D9022A-C499-CE96-E97A-26BC1D774C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96390449-CC42-2D23-DFFB-5601E5F703A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D5C79EA1-5A68-E8E3-B1D6-B9B2FED056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7EFDB296-5CD5-90E2-F366-727B6AF9E50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693F909C-C3ED-C073-09CC-156D59EF888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F437855D-02FB-94D4-F299-9A16C4BF63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52F34C2D-29DF-FCF8-8948-8812284830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C8C4F19C-551A-0263-CB1B-19382082BC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77" y="1329255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E605A40-BE20-5814-4219-18DDBE76D3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5" name="Content Placeholder 24">
            <a:extLst>
              <a:ext uri="{FF2B5EF4-FFF2-40B4-BE49-F238E27FC236}">
                <a16:creationId xmlns:a16="http://schemas.microsoft.com/office/drawing/2014/main" id="{150ECC53-F751-8FAA-A61F-B05A578397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44000"/>
                    </a14:imgEffect>
                    <a14:imgEffect>
                      <a14:brightnessContrast contrast="1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4800" y="2971800"/>
            <a:ext cx="7163800" cy="1762371"/>
          </a:xfrm>
          <a:effectLst>
            <a:softEdge rad="12700"/>
          </a:effectLst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6E446129-3288-AE53-FDB4-F2CE986F4C6F}"/>
              </a:ext>
            </a:extLst>
          </p:cNvPr>
          <p:cNvSpPr txBox="1"/>
          <p:nvPr/>
        </p:nvSpPr>
        <p:spPr>
          <a:xfrm>
            <a:off x="457200" y="1600200"/>
            <a:ext cx="44037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Consider a chip package on PCB:</a:t>
            </a:r>
            <a:endParaRPr lang="en-IN" dirty="0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2B74582D-3AA2-0728-7AC7-266C7CEEB6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3068" y="2092208"/>
            <a:ext cx="2493407" cy="88534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9F4747B1-EFDB-5D0A-A3FD-5D780282DE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600" y="3505200"/>
            <a:ext cx="2351314" cy="1436914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E8FBA0C8-B84B-6915-17F2-E42430E5350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43675" y="4800600"/>
            <a:ext cx="2593000" cy="191273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B57512A-A2D2-78A0-5B40-61AC7A144514}"/>
              </a:ext>
            </a:extLst>
          </p:cNvPr>
          <p:cNvSpPr txBox="1"/>
          <p:nvPr/>
        </p:nvSpPr>
        <p:spPr>
          <a:xfrm>
            <a:off x="4978389" y="1600200"/>
            <a:ext cx="32512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Chip to Substrate Spread</a:t>
            </a:r>
            <a:endParaRPr lang="en-IN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D3853F3-323F-DF23-83F6-34FBF829F4D9}"/>
              </a:ext>
            </a:extLst>
          </p:cNvPr>
          <p:cNvSpPr txBox="1"/>
          <p:nvPr/>
        </p:nvSpPr>
        <p:spPr>
          <a:xfrm>
            <a:off x="152400" y="2438400"/>
            <a:ext cx="20852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/>
              <a:t>Constriction &amp; Spread across Solder Balls</a:t>
            </a:r>
            <a:endParaRPr lang="en-IN" sz="18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E990DEF-72AB-87E0-F5B7-BF8AE01F652E}"/>
              </a:ext>
            </a:extLst>
          </p:cNvPr>
          <p:cNvSpPr txBox="1"/>
          <p:nvPr/>
        </p:nvSpPr>
        <p:spPr>
          <a:xfrm>
            <a:off x="3886200" y="5405735"/>
            <a:ext cx="503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Constriction &amp; Spread Through Thermal Vias</a:t>
            </a:r>
            <a:endParaRPr lang="en-IN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0D82A8F7-E93B-5C2A-5345-7B5B0FD58F45}"/>
              </a:ext>
            </a:extLst>
          </p:cNvPr>
          <p:cNvSpPr/>
          <p:nvPr/>
        </p:nvSpPr>
        <p:spPr bwMode="auto">
          <a:xfrm>
            <a:off x="3284537" y="3407590"/>
            <a:ext cx="1371600" cy="78341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9720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558BF-5384-DE76-727D-46EBFFABA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675" y="326850"/>
            <a:ext cx="7162800" cy="981835"/>
          </a:xfrm>
        </p:spPr>
        <p:txBody>
          <a:bodyPr/>
          <a:lstStyle/>
          <a:p>
            <a:r>
              <a:rPr lang="en-IN" sz="2800" b="0" i="0" u="none" strike="noStrike" baseline="0" dirty="0">
                <a:latin typeface="Times New Roman" panose="02020603050405020304" pitchFamily="18" charset="0"/>
              </a:rPr>
              <a:t>Constriction</a:t>
            </a:r>
            <a:r>
              <a:rPr lang="en-IN" sz="2800" dirty="0">
                <a:latin typeface="Times New Roman" panose="02020603050405020304" pitchFamily="18" charset="0"/>
              </a:rPr>
              <a:t> &amp;</a:t>
            </a:r>
            <a:r>
              <a:rPr lang="en-IN" sz="2800" b="0" i="0" u="none" strike="noStrike" baseline="0" dirty="0">
                <a:latin typeface="Times New Roman" panose="02020603050405020304" pitchFamily="18" charset="0"/>
              </a:rPr>
              <a:t> Spreading Resistances </a:t>
            </a:r>
            <a:r>
              <a:rPr lang="en-IN" sz="2800" dirty="0">
                <a:latin typeface="Times New Roman" panose="02020603050405020304" pitchFamily="18" charset="0"/>
              </a:rPr>
              <a:t>in </a:t>
            </a:r>
            <a:r>
              <a:rPr lang="en-IN" sz="2800" b="0" i="0" u="none" strike="noStrike" baseline="0" dirty="0">
                <a:latin typeface="Times New Roman" panose="02020603050405020304" pitchFamily="18" charset="0"/>
              </a:rPr>
              <a:t>Electronics Packaging</a:t>
            </a:r>
            <a:endParaRPr lang="en-IN" sz="2800" dirty="0"/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07288545-1A5E-CFCD-E8E2-A63CAA9B646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3191C35F-730C-DA16-A6BD-C3C15C991C3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C694DEC5-8398-74B0-0C39-B5C588DE5A8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B0AF93AE-E174-F39D-6034-1FC04330F77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9A90F42C-9E31-B327-507B-7C9F645972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 dirty="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CCF68A06-0057-A193-67EE-351D6FB4F0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467A4A24-FF8D-6D78-4A0A-1958E72CC41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48C3AB13-3421-3A8A-0F94-565F5593DE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76D9022A-C499-CE96-E97A-26BC1D774C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96390449-CC42-2D23-DFFB-5601E5F703A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D5C79EA1-5A68-E8E3-B1D6-B9B2FED056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7EFDB296-5CD5-90E2-F366-727B6AF9E50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693F909C-C3ED-C073-09CC-156D59EF888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F437855D-02FB-94D4-F299-9A16C4BF63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52F34C2D-29DF-FCF8-8948-8812284830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C8C4F19C-551A-0263-CB1B-19382082BC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77" y="1329255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E605A40-BE20-5814-4219-18DDBE76D3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5" name="Content Placeholder 24">
            <a:extLst>
              <a:ext uri="{FF2B5EF4-FFF2-40B4-BE49-F238E27FC236}">
                <a16:creationId xmlns:a16="http://schemas.microsoft.com/office/drawing/2014/main" id="{150ECC53-F751-8FAA-A61F-B05A578397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44000"/>
                    </a14:imgEffect>
                    <a14:imgEffect>
                      <a14:brightnessContrast contrast="1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4800" y="2971800"/>
            <a:ext cx="7163800" cy="1762371"/>
          </a:xfrm>
          <a:effectLst>
            <a:softEdge rad="12700"/>
          </a:effectLst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6E446129-3288-AE53-FDB4-F2CE986F4C6F}"/>
              </a:ext>
            </a:extLst>
          </p:cNvPr>
          <p:cNvSpPr txBox="1"/>
          <p:nvPr/>
        </p:nvSpPr>
        <p:spPr>
          <a:xfrm>
            <a:off x="457200" y="1600200"/>
            <a:ext cx="44037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Consider a chip package on PCB:</a:t>
            </a:r>
            <a:endParaRPr lang="en-IN" dirty="0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2B74582D-3AA2-0728-7AC7-266C7CEEB6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3068" y="2092208"/>
            <a:ext cx="2493407" cy="88534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9F4747B1-EFDB-5D0A-A3FD-5D780282DE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600" y="3505200"/>
            <a:ext cx="2351314" cy="1436914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E8FBA0C8-B84B-6915-17F2-E42430E5350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43675" y="4800600"/>
            <a:ext cx="2593000" cy="1912738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86582482-BD51-D3B0-F585-5830A3CED0E1}"/>
              </a:ext>
            </a:extLst>
          </p:cNvPr>
          <p:cNvGrpSpPr/>
          <p:nvPr/>
        </p:nvGrpSpPr>
        <p:grpSpPr>
          <a:xfrm>
            <a:off x="4514300" y="4724400"/>
            <a:ext cx="4324900" cy="1535653"/>
            <a:chOff x="4514300" y="4924229"/>
            <a:chExt cx="4324900" cy="1535653"/>
          </a:xfrm>
        </p:grpSpPr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C86F7323-A207-88BF-3155-21846CE23D9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514300" y="4924229"/>
              <a:ext cx="4324900" cy="1535653"/>
            </a:xfrm>
            <a:prstGeom prst="rect">
              <a:avLst/>
            </a:prstGeom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08451A9-3D3F-1F30-9603-A64BD5F8E147}"/>
                </a:ext>
              </a:extLst>
            </p:cNvPr>
            <p:cNvSpPr/>
            <p:nvPr/>
          </p:nvSpPr>
          <p:spPr bwMode="auto">
            <a:xfrm>
              <a:off x="4647537" y="4942114"/>
              <a:ext cx="2503177" cy="613125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AD33FD03-E956-316D-7107-EAAA1C76EF34}"/>
              </a:ext>
            </a:extLst>
          </p:cNvPr>
          <p:cNvSpPr txBox="1"/>
          <p:nvPr/>
        </p:nvSpPr>
        <p:spPr>
          <a:xfrm>
            <a:off x="4978389" y="1856601"/>
            <a:ext cx="17219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Chip to Substrate Spread</a:t>
            </a:r>
            <a:endParaRPr lang="en-IN" sz="12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7DC2F27-87B3-98BE-F6A0-BC33AD4041A4}"/>
              </a:ext>
            </a:extLst>
          </p:cNvPr>
          <p:cNvSpPr txBox="1"/>
          <p:nvPr/>
        </p:nvSpPr>
        <p:spPr>
          <a:xfrm>
            <a:off x="381000" y="2514600"/>
            <a:ext cx="20852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/>
              <a:t>Constriction &amp; Spread across Solder Balls</a:t>
            </a:r>
            <a:endParaRPr lang="en-IN" sz="18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8E4686D-8EB8-7F53-7F90-834C608B5C2C}"/>
              </a:ext>
            </a:extLst>
          </p:cNvPr>
          <p:cNvSpPr txBox="1"/>
          <p:nvPr/>
        </p:nvSpPr>
        <p:spPr>
          <a:xfrm>
            <a:off x="381000" y="5405735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Constriction &amp; Spread Through Thermal Vias</a:t>
            </a:r>
            <a:endParaRPr lang="en-IN" sz="12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3013A13-EB17-C8EA-5F73-87E3D918B723}"/>
              </a:ext>
            </a:extLst>
          </p:cNvPr>
          <p:cNvSpPr txBox="1"/>
          <p:nvPr/>
        </p:nvSpPr>
        <p:spPr>
          <a:xfrm>
            <a:off x="6126654" y="6172200"/>
            <a:ext cx="23807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PCB to Heat Sink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338776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D9B98D-BDB7-3893-C2D0-8039C06015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9081" y="1532147"/>
            <a:ext cx="8458200" cy="4563853"/>
          </a:xfrm>
        </p:spPr>
        <p:txBody>
          <a:bodyPr/>
          <a:lstStyle/>
          <a:p>
            <a:pPr marL="0" indent="0" algn="ctr">
              <a:buNone/>
            </a:pPr>
            <a:r>
              <a:rPr lang="en-US" sz="3600" b="1" i="0" u="none" strike="noStrike" baseline="0" dirty="0">
                <a:solidFill>
                  <a:srgbClr val="002060"/>
                </a:solidFill>
                <a:latin typeface="Vivaldi" panose="03020602050506090804" pitchFamily="66" charset="0"/>
              </a:rPr>
              <a:t>In many instances, </a:t>
            </a:r>
          </a:p>
          <a:p>
            <a:pPr marL="0" indent="0" algn="ctr">
              <a:buNone/>
            </a:pPr>
            <a:r>
              <a:rPr lang="en-US" sz="3600" b="1" i="0" u="none" strike="noStrike" baseline="0" dirty="0">
                <a:solidFill>
                  <a:srgbClr val="002060"/>
                </a:solidFill>
                <a:latin typeface="Vivaldi" panose="03020602050506090804" pitchFamily="66" charset="0"/>
              </a:rPr>
              <a:t>the constriction and spreading resistances may become greater than one-dimensional material resistances in a system and represent an essential part of the total thermal resistance in predicting the overall thermal performance of the device.</a:t>
            </a:r>
          </a:p>
          <a:p>
            <a:pPr marL="0" indent="0" algn="l">
              <a:buNone/>
            </a:pPr>
            <a:endParaRPr lang="en-US" sz="1800" b="0" i="0" u="none" strike="noStrike" baseline="0" dirty="0">
              <a:latin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400" b="0" i="1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</a:rPr>
              <a:t>Many studies have been carried out to determine the constriction/spreading resistances since 1960.!!!</a:t>
            </a:r>
            <a:endParaRPr lang="en-IN" sz="2400" b="1" i="1" dirty="0">
              <a:solidFill>
                <a:srgbClr val="FF0000"/>
              </a:solidFill>
              <a:latin typeface="Vivaldi" panose="03020602050506090804" pitchFamily="66" charset="0"/>
            </a:endParaRPr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07288545-1A5E-CFCD-E8E2-A63CAA9B646B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3191C35F-730C-DA16-A6BD-C3C15C991C3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C694DEC5-8398-74B0-0C39-B5C588DE5A8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B0AF93AE-E174-F39D-6034-1FC04330F77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9A90F42C-9E31-B327-507B-7C9F645972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 dirty="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CCF68A06-0057-A193-67EE-351D6FB4F0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467A4A24-FF8D-6D78-4A0A-1958E72CC41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48C3AB13-3421-3A8A-0F94-565F5593DE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76D9022A-C499-CE96-E97A-26BC1D774C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96390449-CC42-2D23-DFFB-5601E5F703A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D5C79EA1-5A68-E8E3-B1D6-B9B2FED056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7EFDB296-5CD5-90E2-F366-727B6AF9E50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693F909C-C3ED-C073-09CC-156D59EF888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F437855D-02FB-94D4-F299-9A16C4BF63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52F34C2D-29DF-FCF8-8948-8812284830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C8C4F19C-551A-0263-CB1B-19382082BC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77" y="1329255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E605A40-BE20-5814-4219-18DDBE76D3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54060" y="355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85262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558BF-5384-DE76-727D-46EBFFABA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675" y="326850"/>
            <a:ext cx="7162800" cy="981835"/>
          </a:xfrm>
        </p:spPr>
        <p:txBody>
          <a:bodyPr/>
          <a:lstStyle/>
          <a:p>
            <a:r>
              <a:rPr lang="en-US" sz="2800" dirty="0"/>
              <a:t>Theory of Constriction Resistance</a:t>
            </a:r>
            <a:endParaRPr lang="en-IN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D9B98D-BDB7-3893-C2D0-8039C06015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600200"/>
            <a:ext cx="8458200" cy="4114800"/>
          </a:xfrm>
        </p:spPr>
        <p:txBody>
          <a:bodyPr/>
          <a:lstStyle/>
          <a:p>
            <a:pPr algn="l"/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Models for Steady-state and Transient constriction (spreading) resistances for a range of geometries </a:t>
            </a:r>
            <a:r>
              <a:rPr lang="en-US" sz="2400" b="0" i="0" u="none" strike="noStrike" dirty="0">
                <a:latin typeface="Times New Roman" panose="02020603050405020304" pitchFamily="18" charset="0"/>
              </a:rPr>
              <a:t> </a:t>
            </a: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for isothermal and iso-flux boundary conditions are essential for chip level thermal management. </a:t>
            </a:r>
          </a:p>
          <a:p>
            <a:pPr algn="l"/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Analytical/Numerical</a:t>
            </a:r>
            <a:r>
              <a:rPr lang="en-US" sz="2400" b="0" i="0" u="none" strike="noStrike" dirty="0">
                <a:latin typeface="Times New Roman" panose="02020603050405020304" pitchFamily="18" charset="0"/>
              </a:rPr>
              <a:t> </a:t>
            </a: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solutions will help in obtaining </a:t>
            </a:r>
            <a:r>
              <a:rPr lang="en-US" sz="2400" dirty="0">
                <a:latin typeface="Times New Roman" panose="02020603050405020304" pitchFamily="18" charset="0"/>
              </a:rPr>
              <a:t>simple models </a:t>
            </a: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for constriction resistance. </a:t>
            </a:r>
          </a:p>
          <a:p>
            <a:pPr algn="l"/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Elastoconstriction resistance and gap and joint resistances for line and point contacts are also equally important.</a:t>
            </a:r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07288545-1A5E-CFCD-E8E2-A63CAA9B646B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3191C35F-730C-DA16-A6BD-C3C15C991C3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C694DEC5-8398-74B0-0C39-B5C588DE5A8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B0AF93AE-E174-F39D-6034-1FC04330F77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9A90F42C-9E31-B327-507B-7C9F645972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 dirty="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CCF68A06-0057-A193-67EE-351D6FB4F0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467A4A24-FF8D-6D78-4A0A-1958E72CC41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48C3AB13-3421-3A8A-0F94-565F5593DE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76D9022A-C499-CE96-E97A-26BC1D774C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96390449-CC42-2D23-DFFB-5601E5F703A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D5C79EA1-5A68-E8E3-B1D6-B9B2FED056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7EFDB296-5CD5-90E2-F366-727B6AF9E50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693F909C-C3ED-C073-09CC-156D59EF888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F437855D-02FB-94D4-F299-9A16C4BF63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52F34C2D-29DF-FCF8-8948-8812284830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C8C4F19C-551A-0263-CB1B-19382082BC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77" y="1329255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E605A40-BE20-5814-4219-18DDBE76D3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53146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558BF-5384-DE76-727D-46EBFFABA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675" y="326850"/>
            <a:ext cx="7162800" cy="981835"/>
          </a:xfrm>
        </p:spPr>
        <p:txBody>
          <a:bodyPr/>
          <a:lstStyle/>
          <a:p>
            <a:r>
              <a:rPr lang="en-US" sz="2800" dirty="0"/>
              <a:t>Geometrical Models for Generalized Constriction Resistance</a:t>
            </a:r>
            <a:endParaRPr lang="en-IN" sz="2800" dirty="0"/>
          </a:p>
        </p:txBody>
      </p:sp>
      <p:pic>
        <p:nvPicPr>
          <p:cNvPr id="22" name="Content Placeholder 21">
            <a:extLst>
              <a:ext uri="{FF2B5EF4-FFF2-40B4-BE49-F238E27FC236}">
                <a16:creationId xmlns:a16="http://schemas.microsoft.com/office/drawing/2014/main" id="{F68E8212-C36C-D661-4C8B-E0CBE5DFA5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800" y="1531839"/>
            <a:ext cx="4577582" cy="3391319"/>
          </a:xfrm>
        </p:spPr>
      </p:pic>
      <p:grpSp>
        <p:nvGrpSpPr>
          <p:cNvPr id="4" name="Group 38">
            <a:extLst>
              <a:ext uri="{FF2B5EF4-FFF2-40B4-BE49-F238E27FC236}">
                <a16:creationId xmlns:a16="http://schemas.microsoft.com/office/drawing/2014/main" id="{07288545-1A5E-CFCD-E8E2-A63CAA9B646B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3191C35F-730C-DA16-A6BD-C3C15C991C3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C694DEC5-8398-74B0-0C39-B5C588DE5A8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B0AF93AE-E174-F39D-6034-1FC04330F77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9A90F42C-9E31-B327-507B-7C9F645972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 dirty="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CCF68A06-0057-A193-67EE-351D6FB4F0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467A4A24-FF8D-6D78-4A0A-1958E72CC41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48C3AB13-3421-3A8A-0F94-565F5593DE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76D9022A-C499-CE96-E97A-26BC1D774C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96390449-CC42-2D23-DFFB-5601E5F703A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D5C79EA1-5A68-E8E3-B1D6-B9B2FED056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7EFDB296-5CD5-90E2-F366-727B6AF9E50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693F909C-C3ED-C073-09CC-156D59EF888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F437855D-02FB-94D4-F299-9A16C4BF63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52F34C2D-29DF-FCF8-8948-8812284830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C8C4F19C-551A-0263-CB1B-19382082BC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77" y="1329255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E605A40-BE20-5814-4219-18DDBE76D3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3EC9E687-290E-78CC-BF17-ABD5727503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1925" y="4069245"/>
            <a:ext cx="3368675" cy="2636355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EFE6277D-8ED3-50F2-29E0-6608AE164FFA}"/>
              </a:ext>
            </a:extLst>
          </p:cNvPr>
          <p:cNvSpPr txBox="1"/>
          <p:nvPr/>
        </p:nvSpPr>
        <p:spPr>
          <a:xfrm>
            <a:off x="333675" y="5154521"/>
            <a:ext cx="46572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Similar</a:t>
            </a: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 Constrictions</a:t>
            </a:r>
            <a:endParaRPr lang="en-IN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03BB89C-592A-BA1B-1446-B57212649D1C}"/>
              </a:ext>
            </a:extLst>
          </p:cNvPr>
          <p:cNvSpPr txBox="1"/>
          <p:nvPr/>
        </p:nvSpPr>
        <p:spPr>
          <a:xfrm>
            <a:off x="4882382" y="1371600"/>
            <a:ext cx="39822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Dissimilar</a:t>
            </a:r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 Constrictions</a:t>
            </a:r>
            <a:endParaRPr lang="en-IN" dirty="0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343E11C8-0040-0684-6C67-59881680A2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36000"/>
                    </a14:imgEffect>
                    <a14:imgEffect>
                      <a14:brightnessContrast bright="-27000" contrast="7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87975" y="1712211"/>
            <a:ext cx="3194025" cy="2474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153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558BF-5384-DE76-727D-46EBFFABA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675" y="326850"/>
            <a:ext cx="7162800" cy="981835"/>
          </a:xfrm>
        </p:spPr>
        <p:txBody>
          <a:bodyPr/>
          <a:lstStyle/>
          <a:p>
            <a:r>
              <a:rPr lang="en-IN" sz="2800" b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</a:rPr>
              <a:t>Spreading Resistance.</a:t>
            </a:r>
            <a:endParaRPr lang="en-IN" sz="28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5D9B98D-BDB7-3893-C2D0-8039C06015F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00683" y="1796963"/>
                <a:ext cx="8458200" cy="4339464"/>
              </a:xfrm>
            </p:spPr>
            <p:txBody>
              <a:bodyPr/>
              <a:lstStyle/>
              <a:p>
                <a:r>
                  <a:rPr lang="en-IN" sz="2400" dirty="0"/>
                  <a:t>The dimensionless </a:t>
                </a:r>
                <a:r>
                  <a:rPr lang="en-US" sz="2400" dirty="0"/>
                  <a:t>spreading resistance is generally defined as </a:t>
                </a:r>
              </a:p>
              <a:p>
                <a:pPr marL="0" indent="0" algn="ctr">
                  <a:buNone/>
                </a:pPr>
                <a:r>
                  <a:rPr lang="en-US" sz="2400" i="1" dirty="0"/>
                  <a:t>R*</a:t>
                </a:r>
                <a:r>
                  <a:rPr lang="en-US" sz="2400" i="1" baseline="-25000" dirty="0" err="1"/>
                  <a:t>th</a:t>
                </a:r>
                <a:r>
                  <a:rPr lang="en-US" sz="2400" i="1" baseline="-25000" dirty="0"/>
                  <a:t>-c</a:t>
                </a:r>
                <a:r>
                  <a:rPr lang="en-US" sz="2400" i="1" dirty="0"/>
                  <a:t>= </a:t>
                </a:r>
                <a:r>
                  <a:rPr lang="en-US" sz="2400" i="1" dirty="0" err="1"/>
                  <a:t>kℒR</a:t>
                </a:r>
                <a:r>
                  <a:rPr lang="en-US" sz="2400" i="1" baseline="-25000" dirty="0" err="1"/>
                  <a:t>s</a:t>
                </a:r>
                <a:endParaRPr lang="en-US" sz="2400" i="1" baseline="-25000" dirty="0"/>
              </a:p>
              <a:p>
                <a:r>
                  <a:rPr lang="en-US" sz="2400" dirty="0"/>
                  <a:t>where </a:t>
                </a:r>
                <a:r>
                  <a:rPr lang="en-US" sz="2400" i="1" dirty="0"/>
                  <a:t>k</a:t>
                </a:r>
                <a:r>
                  <a:rPr lang="en-US" sz="2400" dirty="0"/>
                  <a:t> is the thermal conductivity of the region.</a:t>
                </a:r>
              </a:p>
              <a:p>
                <a:r>
                  <a:rPr lang="en-US" sz="2400" i="1" dirty="0"/>
                  <a:t>ℒ </a:t>
                </a:r>
                <a:r>
                  <a:rPr lang="en-US" sz="2400" dirty="0"/>
                  <a:t>is some length scale related to the contact area. </a:t>
                </a:r>
              </a:p>
              <a:p>
                <a:r>
                  <a:rPr lang="en-US" sz="2400" dirty="0"/>
                  <a:t>For Singly connected contact areas, </a:t>
                </a:r>
                <a:r>
                  <a:rPr lang="en-US" sz="2400" i="1" dirty="0"/>
                  <a:t>ℒ </a:t>
                </a:r>
                <a:r>
                  <a:rPr lang="en-US" sz="2400" dirty="0"/>
                  <a:t>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rad>
                  </m:oMath>
                </a14:m>
                <a:r>
                  <a:rPr lang="en-US" sz="2400" dirty="0"/>
                  <a:t>, where </a:t>
                </a:r>
                <a:r>
                  <a:rPr lang="en-US" sz="2400" i="1" dirty="0"/>
                  <a:t>A </a:t>
                </a:r>
                <a:r>
                  <a:rPr lang="en-US" sz="2400" dirty="0"/>
                  <a:t>is the active area of the heat source. </a:t>
                </a:r>
              </a:p>
              <a:p>
                <a:pPr marL="0" indent="0">
                  <a:buNone/>
                </a:pPr>
                <a:endParaRPr lang="en-IN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5D9B98D-BDB7-3893-C2D0-8039C06015F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00683" y="1796963"/>
                <a:ext cx="8458200" cy="4339464"/>
              </a:xfrm>
              <a:blipFill>
                <a:blip r:embed="rId3"/>
                <a:stretch>
                  <a:fillRect l="-1009" t="-11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8">
            <a:extLst>
              <a:ext uri="{FF2B5EF4-FFF2-40B4-BE49-F238E27FC236}">
                <a16:creationId xmlns:a16="http://schemas.microsoft.com/office/drawing/2014/main" id="{07288545-1A5E-CFCD-E8E2-A63CAA9B646B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3191C35F-730C-DA16-A6BD-C3C15C991C3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C694DEC5-8398-74B0-0C39-B5C588DE5A8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B0AF93AE-E174-F39D-6034-1FC04330F77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9A90F42C-9E31-B327-507B-7C9F645972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 dirty="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CCF68A06-0057-A193-67EE-351D6FB4F0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467A4A24-FF8D-6D78-4A0A-1958E72CC41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48C3AB13-3421-3A8A-0F94-565F5593DE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76D9022A-C499-CE96-E97A-26BC1D774C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96390449-CC42-2D23-DFFB-5601E5F703A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D5C79EA1-5A68-E8E3-B1D6-B9B2FED056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7EFDB296-5CD5-90E2-F366-727B6AF9E50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693F909C-C3ED-C073-09CC-156D59EF888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F437855D-02FB-94D4-F299-9A16C4BF63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52F34C2D-29DF-FCF8-8948-8812284830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C8C4F19C-551A-0263-CB1B-19382082BC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77" y="1329255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E605A40-BE20-5814-4219-18DDBE76D3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36105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558BF-5384-DE76-727D-46EBFFABA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675" y="326850"/>
            <a:ext cx="7162800" cy="981835"/>
          </a:xfrm>
        </p:spPr>
        <p:txBody>
          <a:bodyPr/>
          <a:lstStyle/>
          <a:p>
            <a:r>
              <a:rPr lang="en-US" sz="2800" dirty="0"/>
              <a:t>Generalized Models for Dimensionless Constriction Resistance</a:t>
            </a:r>
            <a:endParaRPr lang="en-IN" sz="2800" dirty="0"/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07288545-1A5E-CFCD-E8E2-A63CAA9B646B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3191C35F-730C-DA16-A6BD-C3C15C991C3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C694DEC5-8398-74B0-0C39-B5C588DE5A8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B0AF93AE-E174-F39D-6034-1FC04330F77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9A90F42C-9E31-B327-507B-7C9F645972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 dirty="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CCF68A06-0057-A193-67EE-351D6FB4F0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467A4A24-FF8D-6D78-4A0A-1958E72CC41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48C3AB13-3421-3A8A-0F94-565F5593DE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76D9022A-C499-CE96-E97A-26BC1D774C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96390449-CC42-2D23-DFFB-5601E5F703A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D5C79EA1-5A68-E8E3-B1D6-B9B2FED056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7EFDB296-5CD5-90E2-F366-727B6AF9E50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693F909C-C3ED-C073-09CC-156D59EF888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F437855D-02FB-94D4-F299-9A16C4BF634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52F34C2D-29DF-FCF8-8948-8812284830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C8C4F19C-551A-0263-CB1B-19382082BC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77" y="1329255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E605A40-BE20-5814-4219-18DDBE76D3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F385864-A131-FCE5-074C-5C4F8F7B78F7}"/>
                  </a:ext>
                </a:extLst>
              </p:cNvPr>
              <p:cNvSpPr txBox="1"/>
              <p:nvPr/>
            </p:nvSpPr>
            <p:spPr>
              <a:xfrm rot="16200000">
                <a:off x="-677082" y="3033398"/>
                <a:ext cx="2848461" cy="9173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𝑡ℎ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𝑑𝑖𝑚𝑒𝑛𝑠𝑖𝑜𝑛𝑙𝑒𝑠𝑠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𝑘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𝑠𝑜𝑢𝑟𝑐𝑒</m:t>
                              </m:r>
                            </m:sub>
                          </m:sSub>
                        </m:e>
                      </m:rad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𝑡ℎ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F385864-A131-FCE5-074C-5C4F8F7B78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-677082" y="3033398"/>
                <a:ext cx="2848461" cy="91736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77A7392-35AA-2B4D-DEB6-CA439649BF39}"/>
                  </a:ext>
                </a:extLst>
              </p:cNvPr>
              <p:cNvSpPr txBox="1"/>
              <p:nvPr/>
            </p:nvSpPr>
            <p:spPr>
              <a:xfrm>
                <a:off x="2790954" y="6106794"/>
                <a:ext cx="2645231" cy="7001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type m:val="skw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𝑠𝑜𝑢𝑟𝑐𝑒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𝑠𝑢𝑏𝑠𝑡𝑟𝑎𝑡𝑒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77A7392-35AA-2B4D-DEB6-CA439649BF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0954" y="6106794"/>
                <a:ext cx="2645231" cy="70019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9" name="Content Placeholder 28">
            <a:extLst>
              <a:ext uri="{FF2B5EF4-FFF2-40B4-BE49-F238E27FC236}">
                <a16:creationId xmlns:a16="http://schemas.microsoft.com/office/drawing/2014/main" id="{A37AB025-3A96-BAB0-952F-6B707C670C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1403828" y="1391383"/>
            <a:ext cx="7426921" cy="4780817"/>
          </a:xfr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26749DB3-78A9-5C10-3F23-A37371856D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6760" y="1530061"/>
            <a:ext cx="2057400" cy="3598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0798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4ECD44-0028-D088-B357-78AA213152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EE1116-F06F-0334-EB53-844616411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675" y="233336"/>
            <a:ext cx="7772400" cy="1143000"/>
          </a:xfrm>
        </p:spPr>
        <p:txBody>
          <a:bodyPr/>
          <a:lstStyle/>
          <a:p>
            <a:r>
              <a:rPr lang="en-IN" sz="2800" dirty="0"/>
              <a:t>Interfaces in Chip Packaging</a:t>
            </a:r>
          </a:p>
        </p:txBody>
      </p:sp>
      <p:grpSp>
        <p:nvGrpSpPr>
          <p:cNvPr id="3" name="Group 38">
            <a:extLst>
              <a:ext uri="{FF2B5EF4-FFF2-40B4-BE49-F238E27FC236}">
                <a16:creationId xmlns:a16="http://schemas.microsoft.com/office/drawing/2014/main" id="{9F97AA97-D0D6-9B09-BC98-35131F7425B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BD382A54-84D8-F6BB-7FA0-036D0D8A93C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5C75A9B5-5AD8-E72F-90AA-F25063992BC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2DB82EEB-E617-18DE-F3F2-C0FD46F76B4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702A1D77-3215-DF79-0895-D2958B04C11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 dirty="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3897AD17-0EB0-9A73-342D-52643B9B59C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15E89BA3-859D-5894-2A8B-FF3C3DA0F92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58F4EC71-1ABA-C825-405A-5176F0FEFAF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8D137D7E-EADD-722E-E4DC-4130ED7B329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55162C0C-7EC1-78E3-8815-A34714BE05C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5BFDE4CC-E90A-0115-B858-F19A7CD7F2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A002DB25-FEF7-5186-B65C-EE4791F385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1BD5EB25-335D-2E31-9434-10409939BB2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B78C9DC3-9000-175B-4B21-2E77F62C6B5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235C88A5-C792-AD31-5C8A-6D608C42F4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F44BCD15-8F0F-8DFA-5965-213E2E659B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77" y="1329255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3BAB473-0E35-10FA-DACA-2089E7A787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766A48F7-AF56-0B21-622F-47B69E03AD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675" y="1752600"/>
            <a:ext cx="8670925" cy="4114800"/>
          </a:xfrm>
        </p:spPr>
        <p:txBody>
          <a:bodyPr/>
          <a:lstStyle/>
          <a:p>
            <a:r>
              <a:rPr lang="en-US" sz="2400" dirty="0"/>
              <a:t>In any microelectronic device, interfaces play a pivotal role.</a:t>
            </a:r>
          </a:p>
          <a:p>
            <a:r>
              <a:rPr lang="en-US" sz="2400" dirty="0"/>
              <a:t>Interfaces can broadly be categorized into two types. </a:t>
            </a:r>
          </a:p>
          <a:p>
            <a:r>
              <a:rPr lang="en-US" sz="2400" dirty="0"/>
              <a:t>First, within the intricate structures of the main devices, </a:t>
            </a:r>
          </a:p>
          <a:p>
            <a:r>
              <a:rPr lang="en-US" sz="2400" dirty="0"/>
              <a:t>different materials may be employed for various components, resulting in numerous interfaces. </a:t>
            </a:r>
          </a:p>
          <a:p>
            <a:r>
              <a:rPr lang="en-US" sz="2400" dirty="0"/>
              <a:t>Second, during the packaging process, additional components such as heat dissipation elements are encapsulated alongside the main device. </a:t>
            </a:r>
          </a:p>
          <a:p>
            <a:r>
              <a:rPr lang="en-US" sz="2400" dirty="0"/>
              <a:t>Interfaces emerge at the connections between the primary device and these supplementary components. 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0F2EF41-F1B6-AF70-C492-82C01C44BA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075" y="1981200"/>
            <a:ext cx="8086725" cy="3495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15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612B2-883E-5400-3FCE-6D2891008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28600"/>
            <a:ext cx="6858000" cy="1143000"/>
          </a:xfrm>
        </p:spPr>
        <p:txBody>
          <a:bodyPr/>
          <a:lstStyle/>
          <a:p>
            <a:r>
              <a:rPr lang="en-US" sz="2800" dirty="0"/>
              <a:t>Deviation from Conventional Heat Conduction at Interface 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3CBEB87-AAC5-719E-42CE-D52D7A1FA7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28600" y="1980752"/>
            <a:ext cx="4867214" cy="3505647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B6CB091-24D4-74A3-92B5-BB929F0FA7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0" y="1742090"/>
            <a:ext cx="2490859" cy="391088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85EC6FE-187E-DAF3-14A0-0955AE36E5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1000"/>
                    </a14:imgEffect>
                    <a14:imgEffect>
                      <a14:brightnessContrast bright="-40000" contrast="8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86306" y="1978832"/>
            <a:ext cx="3200494" cy="3278968"/>
          </a:xfrm>
          <a:prstGeom prst="rect">
            <a:avLst/>
          </a:prstGeom>
        </p:spPr>
      </p:pic>
      <p:grpSp>
        <p:nvGrpSpPr>
          <p:cNvPr id="12" name="Group 38">
            <a:extLst>
              <a:ext uri="{FF2B5EF4-FFF2-40B4-BE49-F238E27FC236}">
                <a16:creationId xmlns:a16="http://schemas.microsoft.com/office/drawing/2014/main" id="{5957AF94-8E78-3FCA-787B-5017B21C559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3" name="Group 19">
              <a:extLst>
                <a:ext uri="{FF2B5EF4-FFF2-40B4-BE49-F238E27FC236}">
                  <a16:creationId xmlns:a16="http://schemas.microsoft.com/office/drawing/2014/main" id="{743616D8-909E-F7A3-F05E-FEA276DB800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5" name="Group 8">
                <a:extLst>
                  <a:ext uri="{FF2B5EF4-FFF2-40B4-BE49-F238E27FC236}">
                    <a16:creationId xmlns:a16="http://schemas.microsoft.com/office/drawing/2014/main" id="{EC82D51B-B073-BEE7-3DFE-D3B5CC3EBDC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7" name="Group 16">
                  <a:extLst>
                    <a:ext uri="{FF2B5EF4-FFF2-40B4-BE49-F238E27FC236}">
                      <a16:creationId xmlns:a16="http://schemas.microsoft.com/office/drawing/2014/main" id="{2214A62A-59D4-0352-DCF5-957650CBB83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7" name="Rectangle 10">
                    <a:extLst>
                      <a:ext uri="{FF2B5EF4-FFF2-40B4-BE49-F238E27FC236}">
                        <a16:creationId xmlns:a16="http://schemas.microsoft.com/office/drawing/2014/main" id="{1CBA6746-0142-A634-2DE8-AEF05CD49AA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 dirty="0"/>
                  </a:p>
                </p:txBody>
              </p:sp>
              <p:sp>
                <p:nvSpPr>
                  <p:cNvPr id="28" name="Rectangle 11">
                    <a:extLst>
                      <a:ext uri="{FF2B5EF4-FFF2-40B4-BE49-F238E27FC236}">
                        <a16:creationId xmlns:a16="http://schemas.microsoft.com/office/drawing/2014/main" id="{3800C7EE-81E6-FE9E-7B9C-B447F4CB33C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8" name="Group 12">
                  <a:extLst>
                    <a:ext uri="{FF2B5EF4-FFF2-40B4-BE49-F238E27FC236}">
                      <a16:creationId xmlns:a16="http://schemas.microsoft.com/office/drawing/2014/main" id="{E6274B5A-2476-2F96-79B9-31509CA6508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5" name="Rectangle 13">
                    <a:extLst>
                      <a:ext uri="{FF2B5EF4-FFF2-40B4-BE49-F238E27FC236}">
                        <a16:creationId xmlns:a16="http://schemas.microsoft.com/office/drawing/2014/main" id="{9D1889AB-DBF3-DEDF-CEA0-D01B185BDFF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6" name="Rectangle 14">
                    <a:extLst>
                      <a:ext uri="{FF2B5EF4-FFF2-40B4-BE49-F238E27FC236}">
                        <a16:creationId xmlns:a16="http://schemas.microsoft.com/office/drawing/2014/main" id="{A549D3E8-D5D5-0549-D10C-186D824824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9" name="Group 15">
                  <a:extLst>
                    <a:ext uri="{FF2B5EF4-FFF2-40B4-BE49-F238E27FC236}">
                      <a16:creationId xmlns:a16="http://schemas.microsoft.com/office/drawing/2014/main" id="{4CF1A9FC-346F-9632-61D7-368937ADEAD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3" name="Rectangle 16">
                    <a:extLst>
                      <a:ext uri="{FF2B5EF4-FFF2-40B4-BE49-F238E27FC236}">
                        <a16:creationId xmlns:a16="http://schemas.microsoft.com/office/drawing/2014/main" id="{5309D47A-E4C0-066A-E4FA-203A8BEC9B7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4" name="Rectangle 17">
                    <a:extLst>
                      <a:ext uri="{FF2B5EF4-FFF2-40B4-BE49-F238E27FC236}">
                        <a16:creationId xmlns:a16="http://schemas.microsoft.com/office/drawing/2014/main" id="{D0020E50-19A1-354E-9157-7CE427C23FA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0" name="Group 18">
                  <a:extLst>
                    <a:ext uri="{FF2B5EF4-FFF2-40B4-BE49-F238E27FC236}">
                      <a16:creationId xmlns:a16="http://schemas.microsoft.com/office/drawing/2014/main" id="{BD05C04B-18D1-576D-D366-D4904FE22C9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1" name="Rectangle 19">
                    <a:extLst>
                      <a:ext uri="{FF2B5EF4-FFF2-40B4-BE49-F238E27FC236}">
                        <a16:creationId xmlns:a16="http://schemas.microsoft.com/office/drawing/2014/main" id="{AB799D29-D5F8-2F86-D574-B58075A7090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20">
                    <a:extLst>
                      <a:ext uri="{FF2B5EF4-FFF2-40B4-BE49-F238E27FC236}">
                        <a16:creationId xmlns:a16="http://schemas.microsoft.com/office/drawing/2014/main" id="{F50ACB69-D506-9148-D371-2D69512E290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6" name="Rectangle 21">
                <a:extLst>
                  <a:ext uri="{FF2B5EF4-FFF2-40B4-BE49-F238E27FC236}">
                    <a16:creationId xmlns:a16="http://schemas.microsoft.com/office/drawing/2014/main" id="{33B7AFE1-11E9-BEAD-0064-23268C8936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77" y="1329255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ABF1F6F-6B1C-7333-5A11-1327773186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0EE8AAA-DAC8-9473-9F73-8FB2D9884F06}"/>
                  </a:ext>
                </a:extLst>
              </p:cNvPr>
              <p:cNvSpPr txBox="1"/>
              <p:nvPr/>
            </p:nvSpPr>
            <p:spPr>
              <a:xfrm>
                <a:off x="2971800" y="5600029"/>
                <a:ext cx="4572000" cy="8769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× ∆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𝑗𝑢𝑚𝑝</m:t>
                              </m:r>
                            </m:sub>
                          </m:sSub>
                        </m:num>
                        <m:den>
                          <m:acc>
                            <m:accPr>
                              <m:chr m:val="̇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acc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 ????</m:t>
                      </m:r>
                    </m:oMath>
                  </m:oMathPara>
                </a14:m>
                <a:endParaRPr lang="en-IN" sz="2400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0EE8AAA-DAC8-9473-9F73-8FB2D9884F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1800" y="5600029"/>
                <a:ext cx="4572000" cy="87697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05291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59272E-7CA9-50FE-CD14-364AFC47C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5FAB5-DBB0-A275-126B-0B001F4289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r>
              <a:rPr lang="en-US" sz="2800" dirty="0"/>
              <a:t>Interfacial thermal resistance</a:t>
            </a:r>
            <a:endParaRPr lang="en-IN" sz="2800" dirty="0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C30E6A3F-B295-D927-309F-D351C341A3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447800"/>
            <a:ext cx="8534400" cy="5011220"/>
          </a:xfrm>
        </p:spPr>
        <p:txBody>
          <a:bodyPr/>
          <a:lstStyle/>
          <a:p>
            <a:r>
              <a:rPr lang="en-US" sz="2400" dirty="0"/>
              <a:t>When heat flows through an interface between the constituents of a composite, a temperature drop occurs at the interface. </a:t>
            </a:r>
          </a:p>
          <a:p>
            <a:r>
              <a:rPr lang="en-US" sz="2400" dirty="0"/>
              <a:t>This disturbance of heat flow can be described by means of thermal resistance. </a:t>
            </a:r>
          </a:p>
          <a:p>
            <a:r>
              <a:rPr lang="en-US" sz="2400" dirty="0"/>
              <a:t>It is known as interfacial thermal resistance (ITR) and refers to the combined effect of two thermal resistances. </a:t>
            </a:r>
          </a:p>
          <a:p>
            <a:r>
              <a:rPr lang="en-US" sz="2400" dirty="0"/>
              <a:t>The first is referred to as thermal contact resistance (TCR) and is caused by poor mechanical and chemical bonding between constituent phases. </a:t>
            </a:r>
          </a:p>
          <a:p>
            <a:r>
              <a:rPr lang="en-US" sz="2400" dirty="0"/>
              <a:t>The second is thermal boundary resistance (TBR), which occurs due to differences in the physical properties of constituent materials. </a:t>
            </a:r>
            <a:endParaRPr lang="en-IN" sz="2400" dirty="0"/>
          </a:p>
        </p:txBody>
      </p:sp>
      <p:grpSp>
        <p:nvGrpSpPr>
          <p:cNvPr id="3" name="Group 38">
            <a:extLst>
              <a:ext uri="{FF2B5EF4-FFF2-40B4-BE49-F238E27FC236}">
                <a16:creationId xmlns:a16="http://schemas.microsoft.com/office/drawing/2014/main" id="{1E2ADA5A-BD32-4C31-6AE6-188481C9898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ADEBB14E-70EC-51E0-102B-217588BB9B9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E81F1C90-A10F-793E-BE22-5C544B9273B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ED0D19BF-0C69-C53E-4BB0-D0A3AFDCCC6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9AF1F8F2-EC79-2479-1527-95881B6E38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 dirty="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C7A3576A-9405-9089-4E4C-7396AF4679A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94C876EC-C3F1-0315-8B42-6D850AE77DA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448E910F-E793-98FA-F4DB-BFFC14D506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A7B994F5-05C1-F91C-319B-F117B1639F8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E7962ACA-D35B-6A43-EB7E-79DF753F3BC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CC2BCAC4-00DA-5A79-3E8C-B48AE72EF4C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40B3AB0C-8910-4F29-6D99-8358EFF1F0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C92C65CD-3D23-FD8E-F43B-26EEAD16704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269E781E-D81F-3BD6-AA6F-33F43AC9A0D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F9D324AA-8D36-9CFB-2825-FC38076162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2193E4AA-52D3-A9AC-EEFB-3DC3F51FA2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77" y="1329255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DAD74D3-C263-C10E-74A4-68D4CD7BC78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9008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B4B376-80CD-9E83-3767-620A6CDCC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C56459-4188-C475-A647-C2D7C21868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r>
              <a:rPr lang="en-US" sz="2800" dirty="0"/>
              <a:t>Interfacial thermal resistance</a:t>
            </a:r>
            <a:endParaRPr lang="en-IN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ontent Placeholder 19">
                <a:extLst>
                  <a:ext uri="{FF2B5EF4-FFF2-40B4-BE49-F238E27FC236}">
                    <a16:creationId xmlns:a16="http://schemas.microsoft.com/office/drawing/2014/main" id="{A951F4AF-AD01-CC9B-CB66-4C9B9843EFB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81000" y="1447800"/>
                <a:ext cx="8534400" cy="5011220"/>
              </a:xfrm>
            </p:spPr>
            <p:txBody>
              <a:bodyPr/>
              <a:lstStyle/>
              <a:p>
                <a:r>
                  <a:rPr lang="en-US" sz="2400" dirty="0"/>
                  <a:t>TBR is also known as </a:t>
                </a:r>
                <a:r>
                  <a:rPr lang="en-US" sz="2400" dirty="0" err="1"/>
                  <a:t>Kapitza</a:t>
                </a:r>
                <a:r>
                  <a:rPr lang="en-US" sz="2400" dirty="0"/>
                  <a:t> resistance in memory of P. </a:t>
                </a:r>
                <a:r>
                  <a:rPr lang="en-US" sz="2400" dirty="0" err="1"/>
                  <a:t>Kapitza</a:t>
                </a:r>
                <a:r>
                  <a:rPr lang="en-US" sz="2400" dirty="0"/>
                  <a:t> who was the first to observe a temperature drop at a boundary between liquid helium and metals in 1941. </a:t>
                </a:r>
              </a:p>
              <a:p>
                <a:r>
                  <a:rPr lang="en-US" sz="2400" dirty="0"/>
                  <a:t>The ITR is defined as the ratio of temperature discontinuity occurring at the interface to the heat rate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per unit area A flowing across the interface between two phases in contact, according to the equation: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𝑖𝑓𝑎𝑐𝑒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× ∆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𝑗𝑢𝑚𝑝</m:t>
                              </m:r>
                            </m:sub>
                          </m:sSub>
                        </m:num>
                        <m:den>
                          <m:acc>
                            <m:accPr>
                              <m:chr m:val="̇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acc>
                        </m:den>
                      </m:f>
                    </m:oMath>
                  </m:oMathPara>
                </a14:m>
                <a:endParaRPr lang="en-IN" sz="2400" dirty="0"/>
              </a:p>
              <a:p>
                <a:pPr marL="0" indent="0">
                  <a:buNone/>
                </a:pPr>
                <a:r>
                  <a:rPr lang="en-US" sz="2400" dirty="0"/>
                  <a:t>where </a:t>
                </a:r>
                <a:r>
                  <a:rPr lang="en-US" sz="2400" i="1" dirty="0" err="1"/>
                  <a:t>R</a:t>
                </a:r>
                <a:r>
                  <a:rPr lang="en-US" sz="2400" i="1" baseline="-25000" dirty="0" err="1"/>
                  <a:t>iface</a:t>
                </a:r>
                <a:r>
                  <a:rPr lang="en-US" sz="2400" dirty="0"/>
                  <a:t> is the interfacial thermal resistance</a:t>
                </a:r>
                <a:endParaRPr lang="en-IN" sz="2400" dirty="0"/>
              </a:p>
            </p:txBody>
          </p:sp>
        </mc:Choice>
        <mc:Fallback xmlns="">
          <p:sp>
            <p:nvSpPr>
              <p:cNvPr id="20" name="Content Placeholder 19">
                <a:extLst>
                  <a:ext uri="{FF2B5EF4-FFF2-40B4-BE49-F238E27FC236}">
                    <a16:creationId xmlns:a16="http://schemas.microsoft.com/office/drawing/2014/main" id="{A951F4AF-AD01-CC9B-CB66-4C9B9843EFB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1447800"/>
                <a:ext cx="8534400" cy="5011220"/>
              </a:xfrm>
              <a:blipFill>
                <a:blip r:embed="rId2"/>
                <a:stretch>
                  <a:fillRect l="-1143" t="-9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38">
            <a:extLst>
              <a:ext uri="{FF2B5EF4-FFF2-40B4-BE49-F238E27FC236}">
                <a16:creationId xmlns:a16="http://schemas.microsoft.com/office/drawing/2014/main" id="{0DA3E9B2-258B-BE6F-E98C-39897CE8A81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332E4B98-729D-C839-5C4E-B3E7B6B3E1E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A15A1D69-7FCD-8B2C-793C-F4E331C9725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F5C20AA5-7B1A-BCDA-39BC-5F312A761FD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FB7C102E-C486-F2D6-58EA-EC2ACA8178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 dirty="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4F45D421-EC71-F95C-CBC5-F0DFAD09BB1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289D3184-E358-0DEC-808C-A4E83800865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F9D6C0D6-B047-9550-FDB6-041C1C16839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4A255EDA-4DF1-66A6-5540-A3B416301B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4A84888B-09B9-1251-3221-42DED118176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805EFA31-208D-F2A3-BF89-70723BDD1E6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E96E8F30-C276-2469-1D72-873C53F427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0837C6FA-481D-E7A3-1BED-AA2720CC422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612A3141-F061-964F-24BE-E18CF52E57F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62E93970-3BA3-F666-3252-7CDAD7C50DA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A7D3EE93-CF05-41E5-AFA1-B0C00AAD16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77" y="1329255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A6CE6A0-7A20-A1C0-6A98-962019095D7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93376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CEAD8A-C883-1839-9E13-C35AEEBA1A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FBC04-835B-8619-6BB4-DBBD4599F0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r>
              <a:rPr lang="en-US" sz="2800" dirty="0"/>
              <a:t>Interfacial thermal resistance</a:t>
            </a:r>
            <a:endParaRPr lang="en-IN" sz="2800" dirty="0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4D01625D-DA96-CD58-D3CE-A64847ED2C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95399"/>
            <a:ext cx="8534400" cy="5426075"/>
          </a:xfrm>
        </p:spPr>
        <p:txBody>
          <a:bodyPr/>
          <a:lstStyle/>
          <a:p>
            <a:r>
              <a:rPr lang="en-US" sz="2400" dirty="0"/>
              <a:t>Even assuming perfect contact at the atomic level, the boundary between two solid phases is resistive to heat flow. </a:t>
            </a:r>
          </a:p>
          <a:p>
            <a:r>
              <a:rPr lang="en-US" sz="2400" dirty="0"/>
              <a:t>This is due to differences in vibrational and electronic properties in different materials. </a:t>
            </a:r>
          </a:p>
          <a:p>
            <a:r>
              <a:rPr lang="en-US" sz="2400" dirty="0"/>
              <a:t>The heat carrier (phonon or electron) arriving at the interface will undergo scattering.</a:t>
            </a:r>
          </a:p>
          <a:p>
            <a:r>
              <a:rPr lang="en-US" sz="2400" dirty="0"/>
              <a:t>The probability of transmission after scattering will depend on available energy states on both sides of the interface</a:t>
            </a:r>
          </a:p>
          <a:p>
            <a:r>
              <a:rPr lang="en-US" sz="2400" dirty="0"/>
              <a:t>The transfer of thermal energy at interfaces involves complex interactions and scattering processes.</a:t>
            </a:r>
          </a:p>
          <a:p>
            <a:r>
              <a:rPr lang="en-US" sz="2400" dirty="0"/>
              <a:t>Electron–phonon interactions.</a:t>
            </a:r>
          </a:p>
          <a:p>
            <a:r>
              <a:rPr lang="en-US" sz="2400" dirty="0"/>
              <a:t>Phonon–phonon interactions. </a:t>
            </a:r>
          </a:p>
          <a:p>
            <a:r>
              <a:rPr lang="en-US" sz="2400" dirty="0"/>
              <a:t>Phonon-interface scattering.</a:t>
            </a:r>
          </a:p>
        </p:txBody>
      </p:sp>
      <p:grpSp>
        <p:nvGrpSpPr>
          <p:cNvPr id="3" name="Group 38">
            <a:extLst>
              <a:ext uri="{FF2B5EF4-FFF2-40B4-BE49-F238E27FC236}">
                <a16:creationId xmlns:a16="http://schemas.microsoft.com/office/drawing/2014/main" id="{BFC24B9B-B184-3B07-6E0D-1FE82553882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310B90AE-B095-C7CF-080B-E7F57598C9D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E1BFD304-851E-4A8D-5E40-7C252192A48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6CCA560A-F047-5935-3CB3-1B1E15CFF38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DA3F648B-58C2-D99F-5EE5-ACBB383038D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 dirty="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EA2AE7B3-7FC6-6B83-08AC-C1B0F94DEA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2CCF13CD-2510-C195-09E9-557B9B98942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E871F5A1-4A42-D7EA-625B-4E69FFF0366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7032264D-0D55-B80A-CD35-41B2F948B1B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EA52DED1-EB7F-7405-4193-0BC8B92B767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9EF02846-16B3-0DB0-E46D-3450EB6B57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40612348-1F5C-ABF7-B218-31CE4AC4B9F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B56FE3B5-DDE2-5874-D681-EC35A657404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4E11FD5D-1788-288A-FDB4-0CDC5C4CE29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77E300E4-59AC-610E-5064-0788A2902CF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9F72A739-51C4-0D53-5279-31BFE6470B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77" y="1329255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2346061-4AB9-5D1B-D13C-53A38A891C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9141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EC45FB-4972-9CE7-C67C-B1AB4E9862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DFAF1997-917E-C696-DB18-9884204E52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12033"/>
            <a:ext cx="4037937" cy="53476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F2DBFBD-C4B3-5788-CEE3-FB06E1171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675" y="233336"/>
            <a:ext cx="7772400" cy="1143000"/>
          </a:xfrm>
        </p:spPr>
        <p:txBody>
          <a:bodyPr/>
          <a:lstStyle/>
          <a:p>
            <a:r>
              <a:rPr lang="en-IN" sz="2800" dirty="0"/>
              <a:t>Real Interfaces and ITR</a:t>
            </a:r>
          </a:p>
        </p:txBody>
      </p:sp>
      <p:grpSp>
        <p:nvGrpSpPr>
          <p:cNvPr id="3" name="Group 38">
            <a:extLst>
              <a:ext uri="{FF2B5EF4-FFF2-40B4-BE49-F238E27FC236}">
                <a16:creationId xmlns:a16="http://schemas.microsoft.com/office/drawing/2014/main" id="{037B3D4D-A0E7-102A-23AE-D678BA69878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6007E095-1CE2-DEB7-C5AD-21AAC39CC23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DCA46E17-7F88-5A24-CEE4-BA4FB437001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F71A16A9-B68C-5526-3DCA-EAF567C966A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4370FBA6-3D55-30FA-E3C3-101AC10A2A7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 dirty="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38403EB4-9C36-8975-81A5-36C4113FE3B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26AFB0A8-CD2D-EA35-6002-2C28EC2B2D5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BE73317D-463C-7D62-80AB-2A69AF3F5D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8E66B4B7-C7C2-3FF8-B2A1-D2D217777B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6760B5B4-EE88-8833-1280-7A1A1AC7A03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32C1A971-F0AC-C8BD-1E8D-8C928C3397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9B6481D4-077B-0623-287C-BB9CA27BB3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4C6B3915-E838-64DE-FA3A-CD982155917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654CD091-456C-2364-2508-7D780FCFC68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6F6C9B4D-BB70-8717-611B-3AFDE1D4C35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D62DB7D5-927D-C51E-BA66-C7E353129E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77" y="1329255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1901B34-4822-183C-1C45-54FE07335E4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15630489-9DE7-78A2-30F2-60AC212EAD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675" y="1752600"/>
            <a:ext cx="8670925" cy="4114800"/>
          </a:xfrm>
        </p:spPr>
        <p:txBody>
          <a:bodyPr/>
          <a:lstStyle/>
          <a:p>
            <a:endParaRPr lang="en-US" sz="2400" b="0" i="0" u="none" strike="noStrike" baseline="0" dirty="0"/>
          </a:p>
          <a:p>
            <a:pPr marL="0" indent="0">
              <a:buNone/>
            </a:pPr>
            <a:endParaRPr lang="en-IN" sz="24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A1BDE32-8B18-1C84-5900-79DE71833B86}"/>
              </a:ext>
            </a:extLst>
          </p:cNvPr>
          <p:cNvSpPr txBox="1"/>
          <p:nvPr/>
        </p:nvSpPr>
        <p:spPr>
          <a:xfrm>
            <a:off x="4038599" y="1723467"/>
            <a:ext cx="4997289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Typically, less than 2% of the overall area interacts with each other when two surfaces, metallic or semiconductor, are placed in contact.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The remaining area is occupied by air, which has a low thermal conductivity of 0.026 W/</a:t>
            </a:r>
            <a:r>
              <a:rPr lang="en-US" sz="2400" dirty="0" err="1"/>
              <a:t>m.K</a:t>
            </a:r>
            <a:r>
              <a:rPr lang="en-US" sz="2400" dirty="0"/>
              <a:t>  at room temperature. </a:t>
            </a:r>
          </a:p>
        </p:txBody>
      </p:sp>
    </p:spTree>
    <p:extLst>
      <p:ext uri="{BB962C8B-B14F-4D97-AF65-F5344CB8AC3E}">
        <p14:creationId xmlns:p14="http://schemas.microsoft.com/office/powerpoint/2010/main" val="3761208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F285AF-D958-0BCE-33FC-F4771057A6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9EB6BFD1-ED46-54DC-B762-EDD5B926AA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12033"/>
            <a:ext cx="4037937" cy="53476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8FEAF26-8708-D503-4B78-C69934D4AF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675" y="233336"/>
            <a:ext cx="7772400" cy="1143000"/>
          </a:xfrm>
        </p:spPr>
        <p:txBody>
          <a:bodyPr/>
          <a:lstStyle/>
          <a:p>
            <a:r>
              <a:rPr lang="en-IN" sz="2800" dirty="0"/>
              <a:t>Filling Materials for Interfaces and ITR</a:t>
            </a:r>
          </a:p>
        </p:txBody>
      </p:sp>
      <p:grpSp>
        <p:nvGrpSpPr>
          <p:cNvPr id="3" name="Group 38">
            <a:extLst>
              <a:ext uri="{FF2B5EF4-FFF2-40B4-BE49-F238E27FC236}">
                <a16:creationId xmlns:a16="http://schemas.microsoft.com/office/drawing/2014/main" id="{24B8AA0F-A3E3-E63C-7D95-369A90A285D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4AD93D0E-E849-11CD-42A2-98FDCBCEA56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B5DC20A8-A744-ED40-635B-1570715ACC8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D98E013F-9A16-C9B6-F30B-EBCE463D144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E3DA1C23-8D6C-CC32-3F43-441C78C8B90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 dirty="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F88B0DC1-D055-6732-AF06-FFA0FBA27F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2DE35D69-B402-FA7B-075D-3549D170A2E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1F06B9D7-37F1-9615-E174-FDD2306C30D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83D682E6-C6FB-3723-F5CD-703DDAC944A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D480AB56-74E8-04EA-BEA5-5E63D37E88B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47535E4F-E235-016A-EFB6-79D2CE89C2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2395566F-0A9D-EF35-1F23-282376B5BB4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A92FB4CF-728C-27E9-1540-4097D58548D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5EACB5A8-B808-D8F2-66BF-BB533B682D5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9BFE1691-5C89-A7AF-99BD-DE1AD9C8A0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2B2967C4-78AD-CAE0-A40A-41FB8F933B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77" y="1329255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7C48BA2-71A9-FA5C-A6EF-8773B5CF9F9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915FC0EA-063A-FD5B-65B0-83D5489A6F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675" y="1752600"/>
            <a:ext cx="8670925" cy="4114800"/>
          </a:xfrm>
        </p:spPr>
        <p:txBody>
          <a:bodyPr/>
          <a:lstStyle/>
          <a:p>
            <a:endParaRPr lang="en-US" sz="2400" b="0" i="0" u="none" strike="noStrike" baseline="0" dirty="0"/>
          </a:p>
          <a:p>
            <a:pPr marL="0" indent="0">
              <a:buNone/>
            </a:pPr>
            <a:endParaRPr lang="en-IN" sz="24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B57EE75-3831-575C-C581-7E8DDAC104D7}"/>
              </a:ext>
            </a:extLst>
          </p:cNvPr>
          <p:cNvSpPr txBox="1"/>
          <p:nvPr/>
        </p:nvSpPr>
        <p:spPr>
          <a:xfrm>
            <a:off x="4114800" y="1647885"/>
            <a:ext cx="487680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From a materials perspective, thermal interface </a:t>
            </a:r>
            <a:r>
              <a:rPr lang="en-US" dirty="0" err="1"/>
              <a:t>materi</a:t>
            </a:r>
            <a:r>
              <a:rPr lang="en-US" dirty="0"/>
              <a:t> </a:t>
            </a:r>
            <a:r>
              <a:rPr lang="en-US" dirty="0" err="1"/>
              <a:t>als</a:t>
            </a:r>
            <a:r>
              <a:rPr lang="en-US" dirty="0"/>
              <a:t> (TIMs) play a crucial role in electronic devices. </a:t>
            </a:r>
          </a:p>
          <a:p>
            <a:r>
              <a:rPr lang="en-US" dirty="0"/>
              <a:t>These materials are specifically engineered to fill </a:t>
            </a:r>
            <a:r>
              <a:rPr lang="en-US" dirty="0" err="1"/>
              <a:t>microgaps</a:t>
            </a:r>
            <a:r>
              <a:rPr lang="en-US" dirty="0"/>
              <a:t> and address surface irregularities that emerge when electronic devices interface with heat dissipation elements.</a:t>
            </a:r>
          </a:p>
        </p:txBody>
      </p:sp>
    </p:spTree>
    <p:extLst>
      <p:ext uri="{BB962C8B-B14F-4D97-AF65-F5344CB8AC3E}">
        <p14:creationId xmlns:p14="http://schemas.microsoft.com/office/powerpoint/2010/main" val="3722822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982C25-6934-2ED5-D19D-DC06B6CCF2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540B4E-D903-A96A-035F-7F84F2225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875" y="262455"/>
            <a:ext cx="7772400" cy="1143000"/>
          </a:xfrm>
        </p:spPr>
        <p:txBody>
          <a:bodyPr/>
          <a:lstStyle/>
          <a:p>
            <a:r>
              <a:rPr lang="en-US" sz="2800" dirty="0"/>
              <a:t>Interfacial thermal resistance</a:t>
            </a:r>
            <a:endParaRPr lang="en-IN" sz="2800" dirty="0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F0DFA5A9-BD81-49A6-8748-B08AC4F800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524000"/>
            <a:ext cx="8534400" cy="4724400"/>
          </a:xfrm>
        </p:spPr>
        <p:txBody>
          <a:bodyPr/>
          <a:lstStyle/>
          <a:p>
            <a:r>
              <a:rPr lang="en-US" sz="2400" dirty="0"/>
              <a:t>ITR was first revealed in 1936 in the study of heat transfer at solid–liquid interfaces. </a:t>
            </a:r>
          </a:p>
          <a:p>
            <a:r>
              <a:rPr lang="en-US" sz="2400" dirty="0"/>
              <a:t>Historically, ITR is </a:t>
            </a:r>
            <a:r>
              <a:rPr lang="en-US" sz="2400" dirty="0" err="1"/>
              <a:t>Kapitza</a:t>
            </a:r>
            <a:r>
              <a:rPr lang="en-US" sz="2400" dirty="0"/>
              <a:t> resistance for solid–liquid interfaces. </a:t>
            </a:r>
          </a:p>
          <a:p>
            <a:r>
              <a:rPr lang="en-US" sz="2400" dirty="0"/>
              <a:t>ITR is Boundary thermal resistance for solid–solid interfaces. </a:t>
            </a:r>
          </a:p>
          <a:p>
            <a:r>
              <a:rPr lang="en-US" sz="2400" dirty="0"/>
              <a:t>It measures the difficulty of heat go through the junction between two different materials. </a:t>
            </a:r>
          </a:p>
          <a:p>
            <a:r>
              <a:rPr lang="en-US" sz="2400" dirty="0"/>
              <a:t>Due to the differences in material composition and structure on both sides of the interface, hot carriers will be scattered when passing through the interface.</a:t>
            </a:r>
          </a:p>
          <a:p>
            <a:r>
              <a:rPr lang="en-US" sz="2400" dirty="0"/>
              <a:t>This causes a temperature discontinuity (jump) at both sides of the interface at the micro–nano scale. </a:t>
            </a:r>
            <a:endParaRPr lang="en-IN" sz="2400" dirty="0"/>
          </a:p>
        </p:txBody>
      </p:sp>
      <p:grpSp>
        <p:nvGrpSpPr>
          <p:cNvPr id="3" name="Group 38">
            <a:extLst>
              <a:ext uri="{FF2B5EF4-FFF2-40B4-BE49-F238E27FC236}">
                <a16:creationId xmlns:a16="http://schemas.microsoft.com/office/drawing/2014/main" id="{61990E79-D23D-7103-D7AC-40B77974308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EBB6F73D-8292-F75A-13FC-FF97304C1F2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25FE3EF9-D924-60CF-9AD4-5084154B855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C24FFE61-B0C3-E224-AF1A-725E4CF4A03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1B6A7BAF-A0B9-6D3A-FC77-2B6CF41F41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 dirty="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EE1DA071-820C-A674-81EF-9998E5C7DB9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648F3A25-D148-A455-9417-390087DDC61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9B122995-45CC-88EE-EEC6-68869D256A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D207E347-3BD0-E874-F2BC-3F4496AF4E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FC6203CD-2226-60CF-FD42-98C396DF118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5D96B5F8-AAB7-F76B-E631-AD6BCC2A4BC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BDEC822A-D5AE-36BB-4046-6597DCA0F6D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9D42B1FA-FE48-6108-9BF8-4E476DF9BD7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F1FC13F6-949F-A04D-FB2D-071BC0BD8C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66E60994-7353-20D6-590F-405A443CAE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D679C082-665F-C464-D52F-0094F296EE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77" y="1329255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2F26813-F26B-ED0F-328D-9E5B4ED0F9A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0401595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058F2F-0593-7B06-8825-95B8E66870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88ACBBC0-6EE7-629F-A8F4-C368444F07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205545"/>
            <a:ext cx="4037937" cy="5347655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F74244B6-CFF2-EB39-1B39-E602B7CBDF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9887" y="1372899"/>
            <a:ext cx="3783188" cy="489761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BD13A09-77F9-CF91-CDC7-01FB63B8E6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675" y="233336"/>
            <a:ext cx="7772400" cy="1143000"/>
          </a:xfrm>
        </p:spPr>
        <p:txBody>
          <a:bodyPr/>
          <a:lstStyle/>
          <a:p>
            <a:r>
              <a:rPr lang="en-IN" sz="2800" dirty="0"/>
              <a:t>Interfaces and ITR</a:t>
            </a:r>
          </a:p>
        </p:txBody>
      </p:sp>
      <p:grpSp>
        <p:nvGrpSpPr>
          <p:cNvPr id="3" name="Group 38">
            <a:extLst>
              <a:ext uri="{FF2B5EF4-FFF2-40B4-BE49-F238E27FC236}">
                <a16:creationId xmlns:a16="http://schemas.microsoft.com/office/drawing/2014/main" id="{635299A2-1C07-EEE5-650B-FBF71AAA292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C1248CE2-C038-5E8E-3072-EF30531544F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45438969-DFE4-329C-616B-C0756D6A933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CA519534-0CE7-4269-F1CC-263FA10995A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10C33CD9-3202-86B2-C5AA-053D99EFB23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 dirty="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E77D20FB-99C9-1786-DFC9-2DB24B51ADA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8E0B560D-D5B3-2CDC-43C9-B8D2CB64F87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DD02BA94-812A-26E2-8A07-0508E194BAB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38E53C86-EA10-EF9A-A237-846EC177300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A70CE14A-68F8-4EFF-739B-660CA4BEF2F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DFA783E2-8FFE-583C-3451-B11534B5D36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AD87438F-B7F8-324A-29D3-A0382F61E8D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F8BD8E8B-C7B8-E76D-2EC3-380CB7607E4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88A85709-2F5B-4F1B-87DE-A92DC6FE1FF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EC707C15-D1CB-2C86-DFED-F9DE1BEDBA8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22CBCC81-7B4A-FF21-FBE1-E6A25600EA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77" y="1329255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B37BDA9-A4E7-1F08-C195-6C72DEECCFD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1B3D8872-40DB-684A-6581-CFDCF466F6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675" y="1752600"/>
            <a:ext cx="8670925" cy="4114800"/>
          </a:xfrm>
        </p:spPr>
        <p:txBody>
          <a:bodyPr/>
          <a:lstStyle/>
          <a:p>
            <a:endParaRPr lang="en-US" sz="2400" b="0" i="0" u="none" strike="noStrike" baseline="0" dirty="0"/>
          </a:p>
          <a:p>
            <a:pPr marL="0" indent="0">
              <a:buNone/>
            </a:pPr>
            <a:endParaRPr lang="en-IN" sz="24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FEF644A-6D1D-0642-ADCB-722CED884096}"/>
              </a:ext>
            </a:extLst>
          </p:cNvPr>
          <p:cNvSpPr txBox="1"/>
          <p:nvPr/>
        </p:nvSpPr>
        <p:spPr>
          <a:xfrm>
            <a:off x="533400" y="5943600"/>
            <a:ext cx="83058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The primary objective is to reduce the thermal resistance that impedes heat transfer at the interface,</a:t>
            </a:r>
          </a:p>
        </p:txBody>
      </p:sp>
    </p:spTree>
    <p:extLst>
      <p:ext uri="{BB962C8B-B14F-4D97-AF65-F5344CB8AC3E}">
        <p14:creationId xmlns:p14="http://schemas.microsoft.com/office/powerpoint/2010/main" val="77849818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C7F8B7-EF4F-71FE-CF09-BBC0BF6BC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B0317BCB-3AAD-BDE3-D7DF-0735C54F7F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205545"/>
            <a:ext cx="4037937" cy="5347655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44D6E28-24DE-8F96-8EFC-036D81EB18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9887" y="1372899"/>
            <a:ext cx="3783188" cy="489761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4BDC74F-FE2A-A637-FA19-F86B43FC7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675" y="233336"/>
            <a:ext cx="7772400" cy="1143000"/>
          </a:xfrm>
        </p:spPr>
        <p:txBody>
          <a:bodyPr/>
          <a:lstStyle/>
          <a:p>
            <a:r>
              <a:rPr lang="en-IN" sz="2800" dirty="0"/>
              <a:t>Interfaces and ITR</a:t>
            </a:r>
          </a:p>
        </p:txBody>
      </p:sp>
      <p:grpSp>
        <p:nvGrpSpPr>
          <p:cNvPr id="3" name="Group 38">
            <a:extLst>
              <a:ext uri="{FF2B5EF4-FFF2-40B4-BE49-F238E27FC236}">
                <a16:creationId xmlns:a16="http://schemas.microsoft.com/office/drawing/2014/main" id="{B9DA6F02-7B93-60D8-0FEF-4C538AF0A04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C1424297-7B57-8632-BFB1-ED45B047EDF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404CD147-6B61-A3A7-97E0-0418D73EB2B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A061FB6C-C72E-82EA-7FA1-0AB4517291F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0E15007E-E4E5-ABEB-A4EB-77EFA991C29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 dirty="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6D33617B-2601-5212-9533-B1A97495A63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FFEA1E2F-CB1E-43EB-1C77-390CFA0A2CA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AEE4D9D3-0FA1-546D-925F-DE12867383B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CD5D63E0-9383-975A-6C7E-0B688687F7D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A41C5E3C-7B42-489F-BE12-5720E751C85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784089E7-4901-F8D9-EC19-2C6B3565787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1B32F520-3653-7A46-7BFC-313F5C6E4E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D35994AD-E1DA-304E-65F9-36BE66C4B75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772FCFAD-F0E9-6DD2-0F7A-63C38E4E244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5BC72371-5038-6F25-B91D-E08F8C6C897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E4A7AE1C-615D-995D-0669-7F9321F719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77" y="1329255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DEE953B-53EB-50A1-1DFF-12D837CD88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A9624905-B9F1-9846-7400-415D486342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675" y="1752600"/>
            <a:ext cx="8670925" cy="4114800"/>
          </a:xfrm>
        </p:spPr>
        <p:txBody>
          <a:bodyPr/>
          <a:lstStyle/>
          <a:p>
            <a:endParaRPr lang="en-US" sz="2400" b="0" i="0" u="none" strike="noStrike" baseline="0" dirty="0"/>
          </a:p>
          <a:p>
            <a:pPr marL="0" indent="0">
              <a:buNone/>
            </a:pPr>
            <a:endParaRPr lang="en-IN" sz="24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24F8B9E-D0C0-BC03-D626-93E76D3164D3}"/>
              </a:ext>
            </a:extLst>
          </p:cNvPr>
          <p:cNvSpPr txBox="1"/>
          <p:nvPr/>
        </p:nvSpPr>
        <p:spPr>
          <a:xfrm>
            <a:off x="533400" y="5943600"/>
            <a:ext cx="83058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TIMs play a pivotal role in modern thermal management strategies.</a:t>
            </a:r>
          </a:p>
        </p:txBody>
      </p:sp>
    </p:spTree>
    <p:extLst>
      <p:ext uri="{BB962C8B-B14F-4D97-AF65-F5344CB8AC3E}">
        <p14:creationId xmlns:p14="http://schemas.microsoft.com/office/powerpoint/2010/main" val="100413938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DFE3BF-F983-E958-BDDD-2C61FAFFCC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26E2B683-38A4-5D8B-FDF5-A25E2486AF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205545"/>
            <a:ext cx="4037937" cy="5347655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F1D96756-67C2-799B-2B3C-70DE4C1C90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9887" y="1372899"/>
            <a:ext cx="3783188" cy="489761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5BE1D2E-D9B9-B74E-E60B-25D969180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675" y="233336"/>
            <a:ext cx="7772400" cy="1143000"/>
          </a:xfrm>
        </p:spPr>
        <p:txBody>
          <a:bodyPr/>
          <a:lstStyle/>
          <a:p>
            <a:r>
              <a:rPr lang="en-IN" sz="2800" dirty="0"/>
              <a:t>Interfaces and ITR</a:t>
            </a:r>
          </a:p>
        </p:txBody>
      </p:sp>
      <p:grpSp>
        <p:nvGrpSpPr>
          <p:cNvPr id="3" name="Group 38">
            <a:extLst>
              <a:ext uri="{FF2B5EF4-FFF2-40B4-BE49-F238E27FC236}">
                <a16:creationId xmlns:a16="http://schemas.microsoft.com/office/drawing/2014/main" id="{CADBDFA9-5E16-1EEA-1FD2-8B67496B7D7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19">
              <a:extLst>
                <a:ext uri="{FF2B5EF4-FFF2-40B4-BE49-F238E27FC236}">
                  <a16:creationId xmlns:a16="http://schemas.microsoft.com/office/drawing/2014/main" id="{27331A7B-9752-2C37-5E93-D5171798C79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>
                <a:extLst>
                  <a:ext uri="{FF2B5EF4-FFF2-40B4-BE49-F238E27FC236}">
                    <a16:creationId xmlns:a16="http://schemas.microsoft.com/office/drawing/2014/main" id="{3D2784D0-35F9-CF68-3992-208DA6D2B58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FCB8785F-CF69-7A6F-CA78-B505FC94B97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>
                    <a:extLst>
                      <a:ext uri="{FF2B5EF4-FFF2-40B4-BE49-F238E27FC236}">
                        <a16:creationId xmlns:a16="http://schemas.microsoft.com/office/drawing/2014/main" id="{223A8FE1-97CF-8530-E7AD-FC906561764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 dirty="0"/>
                  </a:p>
                </p:txBody>
              </p:sp>
              <p:sp>
                <p:nvSpPr>
                  <p:cNvPr id="19" name="Rectangle 11">
                    <a:extLst>
                      <a:ext uri="{FF2B5EF4-FFF2-40B4-BE49-F238E27FC236}">
                        <a16:creationId xmlns:a16="http://schemas.microsoft.com/office/drawing/2014/main" id="{773915B2-F09D-D6A1-11C8-21EA1945C20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>
                  <a:extLst>
                    <a:ext uri="{FF2B5EF4-FFF2-40B4-BE49-F238E27FC236}">
                      <a16:creationId xmlns:a16="http://schemas.microsoft.com/office/drawing/2014/main" id="{8A6E5097-A252-F23E-9070-8D76EC9C388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>
                    <a:extLst>
                      <a:ext uri="{FF2B5EF4-FFF2-40B4-BE49-F238E27FC236}">
                        <a16:creationId xmlns:a16="http://schemas.microsoft.com/office/drawing/2014/main" id="{98D6BB6C-05F7-E8E4-ABD0-DEB80A21672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>
                    <a:extLst>
                      <a:ext uri="{FF2B5EF4-FFF2-40B4-BE49-F238E27FC236}">
                        <a16:creationId xmlns:a16="http://schemas.microsoft.com/office/drawing/2014/main" id="{3AE6754D-03F8-BA46-91BE-9BB1DCDF35B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>
                  <a:extLst>
                    <a:ext uri="{FF2B5EF4-FFF2-40B4-BE49-F238E27FC236}">
                      <a16:creationId xmlns:a16="http://schemas.microsoft.com/office/drawing/2014/main" id="{DEB0E70C-F6DA-E2D5-0D9F-D77273CA782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>
                    <a:extLst>
                      <a:ext uri="{FF2B5EF4-FFF2-40B4-BE49-F238E27FC236}">
                        <a16:creationId xmlns:a16="http://schemas.microsoft.com/office/drawing/2014/main" id="{9AF93A26-A15C-09A6-A3C6-1574EFBC966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>
                    <a:extLst>
                      <a:ext uri="{FF2B5EF4-FFF2-40B4-BE49-F238E27FC236}">
                        <a16:creationId xmlns:a16="http://schemas.microsoft.com/office/drawing/2014/main" id="{DFD8C9DB-0AD0-1D35-E982-D55197B232E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>
                  <a:extLst>
                    <a:ext uri="{FF2B5EF4-FFF2-40B4-BE49-F238E27FC236}">
                      <a16:creationId xmlns:a16="http://schemas.microsoft.com/office/drawing/2014/main" id="{0F6A22C9-00A3-E914-4408-3FC4A8D5308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>
                    <a:extLst>
                      <a:ext uri="{FF2B5EF4-FFF2-40B4-BE49-F238E27FC236}">
                        <a16:creationId xmlns:a16="http://schemas.microsoft.com/office/drawing/2014/main" id="{09D162FF-D387-5601-02C5-264D7383EAB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>
                    <a:extLst>
                      <a:ext uri="{FF2B5EF4-FFF2-40B4-BE49-F238E27FC236}">
                        <a16:creationId xmlns:a16="http://schemas.microsoft.com/office/drawing/2014/main" id="{56C61E3E-7840-0A1F-C5B5-DE58EFBF20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E0EEAB78-2BC0-8524-EF2F-E47B4D2C56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677" y="1329255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9263B94-98B7-0ECA-201F-6DD2F49E58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A1784466-2907-77FB-F978-CB30949640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675" y="1752600"/>
            <a:ext cx="8670925" cy="4114800"/>
          </a:xfrm>
        </p:spPr>
        <p:txBody>
          <a:bodyPr/>
          <a:lstStyle/>
          <a:p>
            <a:endParaRPr lang="en-US" sz="2400" b="0" i="0" u="none" strike="noStrike" baseline="0" dirty="0"/>
          </a:p>
          <a:p>
            <a:pPr marL="0" indent="0">
              <a:buNone/>
            </a:pPr>
            <a:endParaRPr lang="en-IN" sz="24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28EB797-AE7A-373D-0359-A468C7057DE8}"/>
              </a:ext>
            </a:extLst>
          </p:cNvPr>
          <p:cNvSpPr txBox="1"/>
          <p:nvPr/>
        </p:nvSpPr>
        <p:spPr>
          <a:xfrm>
            <a:off x="533400" y="5943600"/>
            <a:ext cx="83058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TIMs profoundly influences the performance and reliability of electronic devices</a:t>
            </a:r>
          </a:p>
        </p:txBody>
      </p:sp>
    </p:spTree>
    <p:extLst>
      <p:ext uri="{BB962C8B-B14F-4D97-AF65-F5344CB8AC3E}">
        <p14:creationId xmlns:p14="http://schemas.microsoft.com/office/powerpoint/2010/main" val="1010454642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4846</TotalTime>
  <Words>1751</Words>
  <Application>Microsoft Office PowerPoint</Application>
  <PresentationFormat>On-screen Show (4:3)</PresentationFormat>
  <Paragraphs>169</Paragraphs>
  <Slides>37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7" baseType="lpstr">
      <vt:lpstr>STXingkai</vt:lpstr>
      <vt:lpstr>Arial</vt:lpstr>
      <vt:lpstr>Calibri</vt:lpstr>
      <vt:lpstr>Cambria Math</vt:lpstr>
      <vt:lpstr>CommercialScript BT</vt:lpstr>
      <vt:lpstr>Symbol</vt:lpstr>
      <vt:lpstr>Tempus Sans ITC</vt:lpstr>
      <vt:lpstr>Times New Roman</vt:lpstr>
      <vt:lpstr>Vivaldi</vt:lpstr>
      <vt:lpstr>Blank Presentation</vt:lpstr>
      <vt:lpstr>Spreading/Constriction Resistance</vt:lpstr>
      <vt:lpstr>Constriction/Spreading Resistance</vt:lpstr>
      <vt:lpstr>Temperature distribution in IHS</vt:lpstr>
      <vt:lpstr>Temperature distribution in IHS</vt:lpstr>
      <vt:lpstr>Spreading Resistance of an IHS</vt:lpstr>
      <vt:lpstr>Nature of  IHS</vt:lpstr>
      <vt:lpstr>Efficiency of  IHS</vt:lpstr>
      <vt:lpstr>Efficiency of  IHS</vt:lpstr>
      <vt:lpstr>Variables Effecting the Value of Spreading Thermal Resistance</vt:lpstr>
      <vt:lpstr>Role of Domain on  Spreading Resistance Model</vt:lpstr>
      <vt:lpstr>Role of Domain on  Constriction Resistance Model</vt:lpstr>
      <vt:lpstr> Spreading Resistances in Electronics Packaging</vt:lpstr>
      <vt:lpstr>Radial Symmetry of Spread</vt:lpstr>
      <vt:lpstr> Semi-Analytical Models for Temperature Spreading Function</vt:lpstr>
      <vt:lpstr> Semi-Analytical Models for Temperature Spreading Function</vt:lpstr>
      <vt:lpstr>Correlations for the Value of Spreading Thermal Resistance</vt:lpstr>
      <vt:lpstr>Constriction &amp; Spreading Resistances in Electronics Boards</vt:lpstr>
      <vt:lpstr>Constriction &amp; Spreading Resistances in Electronics Boards</vt:lpstr>
      <vt:lpstr>Constriction &amp; Spreading Resistances in Electronics Packaging</vt:lpstr>
      <vt:lpstr>Constriction &amp; Spreading Resistances in Electronics Packaging</vt:lpstr>
      <vt:lpstr>Constriction &amp; Spreading Resistances in Electronics Packaging</vt:lpstr>
      <vt:lpstr>PowerPoint Presentation</vt:lpstr>
      <vt:lpstr>Theory of Constriction Resistance</vt:lpstr>
      <vt:lpstr>Geometrical Models for Generalized Constriction Resistance</vt:lpstr>
      <vt:lpstr>Spreading Resistance.</vt:lpstr>
      <vt:lpstr>Generalized Models for Dimensionless Constriction Resistance</vt:lpstr>
      <vt:lpstr>Interfaces in Chip Packaging</vt:lpstr>
      <vt:lpstr>Deviation from Conventional Heat Conduction at Interface </vt:lpstr>
      <vt:lpstr>Interfacial thermal resistance</vt:lpstr>
      <vt:lpstr>Interfacial thermal resistance</vt:lpstr>
      <vt:lpstr>Interfacial thermal resistance</vt:lpstr>
      <vt:lpstr>Real Interfaces and ITR</vt:lpstr>
      <vt:lpstr>Filling Materials for Interfaces and ITR</vt:lpstr>
      <vt:lpstr>Interfacial thermal resistance</vt:lpstr>
      <vt:lpstr>Interfaces and ITR</vt:lpstr>
      <vt:lpstr>Interfaces and ITR</vt:lpstr>
      <vt:lpstr>Interfaces and ITR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348</cp:revision>
  <cp:lastPrinted>2002-07-26T02:11:33Z</cp:lastPrinted>
  <dcterms:created xsi:type="dcterms:W3CDTF">2002-07-26T01:39:54Z</dcterms:created>
  <dcterms:modified xsi:type="dcterms:W3CDTF">2026-08-19T03:56:57Z</dcterms:modified>
</cp:coreProperties>
</file>