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eb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2"/>
  </p:notesMasterIdLst>
  <p:sldIdLst>
    <p:sldId id="1132" r:id="rId2"/>
    <p:sldId id="1341" r:id="rId3"/>
    <p:sldId id="1342" r:id="rId4"/>
    <p:sldId id="1343" r:id="rId5"/>
    <p:sldId id="1344" r:id="rId6"/>
    <p:sldId id="1339" r:id="rId7"/>
    <p:sldId id="1390" r:id="rId8"/>
    <p:sldId id="1391" r:id="rId9"/>
    <p:sldId id="1340" r:id="rId10"/>
    <p:sldId id="1371" r:id="rId11"/>
    <p:sldId id="1372" r:id="rId12"/>
    <p:sldId id="1331" r:id="rId13"/>
    <p:sldId id="1360" r:id="rId14"/>
    <p:sldId id="1345" r:id="rId15"/>
    <p:sldId id="1346" r:id="rId16"/>
    <p:sldId id="1347" r:id="rId17"/>
    <p:sldId id="1332" r:id="rId18"/>
    <p:sldId id="1348" r:id="rId19"/>
    <p:sldId id="1349" r:id="rId20"/>
    <p:sldId id="1328" r:id="rId21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000099"/>
    <a:srgbClr val="FF0066"/>
    <a:srgbClr val="FF9900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09" autoAdjust="0"/>
    <p:restoredTop sz="90929"/>
  </p:normalViewPr>
  <p:slideViewPr>
    <p:cSldViewPr>
      <p:cViewPr varScale="1">
        <p:scale>
          <a:sx n="67" d="100"/>
          <a:sy n="67" d="100"/>
        </p:scale>
        <p:origin x="12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8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08T05:31:32.1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9625 15230 0</inkml:trace>
  <inkml:trace contextRef="#ctx0" brushRef="#br0" timeOffset="2151.82">17984 17165 0</inkml:trace>
  <inkml:trace contextRef="#ctx0" brushRef="#br0" timeOffset="4182.39">8236 7987 0</inkml:trace>
  <inkml:trace contextRef="#ctx0" brushRef="#br0" timeOffset="11422.55">8856 1414 0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10T05:30:59.63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10T05:31:09.734"/>
    </inkml:context>
  </inkml:definitions>
  <inkml:trace contextRef="#ctx0" brushRef="#br0">8930 19025 0</inkml:trace>
  <inkml:trace contextRef="#ctx1" brushRef="#br0">19329 15587 134 0,'4'-22'69'0,"-3"4"-16"16,-2 6-53-16,1 12-19 15,0 0-22-15,0 0-30 0,17 12-2 16,-17-12 22-16,15 19 51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1-11T06:27:05.1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20340 12923 0,'25'0'47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7T05:32:16.4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20619 14816 517 0,'9'-16'132'0,"-9"16"-6"0,0 0-142 16,0 0-14-16,13 20-67 16,-6-7-31-16,4 10-2 15,-5-3-3-15,-3 0 4 16,-4-3 18-16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6:33:51.0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7822 15361 123 0,'-9'-19'49'0,"1"3"-11"0,2 3-49 16,6 13-19-16,-10-11-8 31,10 11-7-31,0 0-3 0,0 0 11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4T05:29:05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21165 15088 132 0,'-2'-13'98'0,"2"13"2"0,0 0-37 15,-5-17-12-15,5 17-13 16,0 0-9-16,0 0-4 15,-1-14-10-15,1 14-5 16,0 0-8-16,0 0-8 16,0 0-11-16,0 0-20 15,0 0-64-15,0 0-7 16,13 6 1-16,-13-6 0 16,0 0 28-16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8/19/2026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1323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NULL"/><Relationship Id="rId3" Type="http://schemas.openxmlformats.org/officeDocument/2006/relationships/customXml" Target="../ink/ink1.xml"/><Relationship Id="rId21" Type="http://schemas.openxmlformats.org/officeDocument/2006/relationships/image" Target="NULL"/><Relationship Id="rId7" Type="http://schemas.openxmlformats.org/officeDocument/2006/relationships/image" Target="../media/image1.png"/><Relationship Id="rId12" Type="http://schemas.openxmlformats.org/officeDocument/2006/relationships/customXml" Target="../ink/ink4.xml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6.xml"/><Relationship Id="rId20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24" Type="http://schemas.openxmlformats.org/officeDocument/2006/relationships/image" Target="NULL"/><Relationship Id="rId5" Type="http://schemas.openxmlformats.org/officeDocument/2006/relationships/customXml" Target="../ink/ink2.xml"/><Relationship Id="rId15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14" Type="http://schemas.openxmlformats.org/officeDocument/2006/relationships/customXml" Target="../ink/ink5.xml"/><Relationship Id="rId22" Type="http://schemas.openxmlformats.org/officeDocument/2006/relationships/customXml" Target="../ink/ink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webp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8.png"/><Relationship Id="rId10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1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png"/><Relationship Id="rId5" Type="http://schemas.openxmlformats.org/officeDocument/2006/relationships/image" Target="../media/image220.png"/><Relationship Id="rId4" Type="http://schemas.openxmlformats.org/officeDocument/2006/relationships/image" Target="../media/image2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800" b="0" i="0" dirty="0">
                <a:solidFill>
                  <a:srgbClr val="363636"/>
                </a:solidFill>
                <a:effectLst/>
              </a:rPr>
              <a:t>Internal Heat Spreaders in Chip Packaging</a:t>
            </a:r>
            <a:endParaRPr lang="en-US" altLang="en-US" sz="2800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8" y="4750463"/>
            <a:ext cx="824230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dirty="0">
                <a:latin typeface="STXingkai" panose="02010800040101010101" pitchFamily="2" charset="-122"/>
                <a:ea typeface="STXingkai" panose="02010800040101010101" pitchFamily="2" charset="-122"/>
              </a:rPr>
              <a:t>Thermal Management Needs are Opposite to the needs of High-Power Chips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dirty="0">
                <a:latin typeface="STXingkai" panose="02010800040101010101" pitchFamily="2" charset="-122"/>
                <a:ea typeface="STXingkai" panose="02010800040101010101" pitchFamily="2" charset="-122"/>
              </a:rPr>
              <a:t>A High-Power Density Processor Needs Larger Convective Cooling Area …</a:t>
            </a:r>
            <a:endParaRPr lang="en-US" altLang="en-US" b="1" i="1" dirty="0">
              <a:solidFill>
                <a:srgbClr val="FFC000"/>
              </a:solidFill>
              <a:latin typeface="STXingkai" panose="02010800040101010101" pitchFamily="2" charset="-122"/>
              <a:ea typeface="STXingkai" panose="0201080004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137" y="3692769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 dirty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 dirty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kern="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14:cNvPr>
              <p14:cNvContentPartPr/>
              <p14:nvPr/>
            </p14:nvContentPartPr>
            <p14:xfrm>
              <a:off x="2964960" y="509040"/>
              <a:ext cx="3509640" cy="5670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55600" y="499680"/>
                <a:ext cx="3528360" cy="56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14:cNvPr>
              <p14:cNvContentPartPr/>
              <p14:nvPr/>
            </p14:nvContentPartPr>
            <p14:xfrm>
              <a:off x="3214800" y="5592600"/>
              <a:ext cx="3756960" cy="1256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05440" y="5583240"/>
                <a:ext cx="3775680" cy="12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14:cNvPr>
              <p14:cNvContentPartPr/>
              <p14:nvPr/>
            </p14:nvContentPartPr>
            <p14:xfrm>
              <a:off x="7322400" y="4652280"/>
              <a:ext cx="9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13040" y="4642920"/>
                <a:ext cx="28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14:cNvPr>
              <p14:cNvContentPartPr/>
              <p14:nvPr/>
            </p14:nvContentPartPr>
            <p14:xfrm>
              <a:off x="7422840" y="5328000"/>
              <a:ext cx="18000" cy="41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13480" y="5318640"/>
                <a:ext cx="367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14:cNvPr>
              <p14:cNvContentPartPr/>
              <p14:nvPr/>
            </p14:nvContentPartPr>
            <p14:xfrm>
              <a:off x="2804040" y="5508720"/>
              <a:ext cx="12240" cy="21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94680" y="5499360"/>
                <a:ext cx="309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14:cNvPr>
              <p14:cNvContentPartPr/>
              <p14:nvPr/>
            </p14:nvContentPartPr>
            <p14:xfrm>
              <a:off x="7616520" y="5415840"/>
              <a:ext cx="5040" cy="16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07160" y="5406480"/>
                <a:ext cx="23760" cy="3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645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6B3D3-D081-4DC3-1706-927B94F05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48836-2C8A-DDFC-B479-02EF18274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716" y="189293"/>
            <a:ext cx="7140440" cy="872363"/>
          </a:xfrm>
        </p:spPr>
        <p:txBody>
          <a:bodyPr/>
          <a:lstStyle/>
          <a:p>
            <a:r>
              <a:rPr lang="en-IN" sz="2800" dirty="0"/>
              <a:t>A Die can Generate Heat but Cannot Eject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9AA9B-C535-B046-AE18-E154E5713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88833"/>
            <a:ext cx="4661936" cy="3692768"/>
          </a:xfrm>
        </p:spPr>
        <p:txBody>
          <a:bodyPr/>
          <a:lstStyle/>
          <a:p>
            <a:r>
              <a:rPr lang="en-US" sz="2400" dirty="0"/>
              <a:t>Successful thermal management of the electronic component requires maximization of convection cooling area.</a:t>
            </a:r>
          </a:p>
          <a:p>
            <a:r>
              <a:rPr lang="en-US" sz="2400" dirty="0"/>
              <a:t>The convection cooling area available with modern die is not sufficient to achieve acceptable thermal management.</a:t>
            </a:r>
          </a:p>
          <a:p>
            <a:pPr marL="0" indent="0">
              <a:buNone/>
            </a:pPr>
            <a:endParaRPr lang="en-US" sz="24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ABBD1FF2-9E40-8CAE-18E0-793480614AE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A7A5B64-6A67-9336-11E4-CA66503CDD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F04BD5C-C23F-7F63-3756-9FCA79013C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E4E6134C-AA0A-4A6B-F5A2-D4B3FB9BC0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FE96EAE7-2DE2-3CE3-6CDA-C0FD1DA810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1AF535D5-9E65-DC32-20A0-2CDC3BEE4A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FFE9D3BE-7118-D45B-F30C-41A38EE2BF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67DAA354-80AC-D16B-7EAF-D154104E13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160CBDA2-D6F9-136D-1C24-DB89217F82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02ABA77A-2F36-E361-796D-C85A5F3A68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53DAAF22-76FE-BC6A-9C17-DE03DB1B23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58C75428-D573-120D-06EC-1E8E3EA803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1B9B83F7-3DCF-0816-C72B-97E1F52826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48AE698-5D69-D7AF-3FEE-378D6F54FD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AEAF1C4-783F-D219-0A21-47D5BB272B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D9A8544B-4BF0-3E0C-4AE7-8A8F47CA57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A30F0C9-2881-64C1-07D2-32305E9DB0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C44A0945-031F-AD7A-3B31-C56BC09C7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950" y="1113572"/>
            <a:ext cx="4250662" cy="547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728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3E684-5236-9EFB-C1C0-FCC242BDF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31A6C-CF18-AA4F-CCBC-845589E11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716" y="189293"/>
            <a:ext cx="7140440" cy="872363"/>
          </a:xfrm>
        </p:spPr>
        <p:txBody>
          <a:bodyPr/>
          <a:lstStyle/>
          <a:p>
            <a:r>
              <a:rPr lang="en-IN" sz="2800" dirty="0"/>
              <a:t>Convective Incapability of A Die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A23B1C-9C5A-91E3-1D50-035CCE9F801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799" y="1261235"/>
                <a:ext cx="8702675" cy="5063365"/>
              </a:xfrm>
            </p:spPr>
            <p:txBody>
              <a:bodyPr/>
              <a:lstStyle/>
              <a:p>
                <a:r>
                  <a:rPr lang="en-US" sz="2400" dirty="0"/>
                  <a:t>The required heat transfer coefficient: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 </a:t>
                </a:r>
              </a:p>
              <a:p>
                <a:r>
                  <a:rPr lang="en-US" sz="2400" dirty="0"/>
                  <a:t>When a source-to-sink =55 K must be maintained. </a:t>
                </a:r>
              </a:p>
              <a:p>
                <a:r>
                  <a:rPr lang="en-US" sz="2400" dirty="0"/>
                  <a:t>This corresponds with a maximum allowable average junction temperature of </a:t>
                </a:r>
                <a:r>
                  <a:rPr lang="en-US" sz="2400" dirty="0" err="1"/>
                  <a:t>T</a:t>
                </a:r>
                <a:r>
                  <a:rPr lang="en-US" sz="2400" baseline="-25000" dirty="0" err="1"/>
                  <a:t>j</a:t>
                </a:r>
                <a:r>
                  <a:rPr lang="en-US" sz="2400" dirty="0"/>
                  <a:t> =90 </a:t>
                </a:r>
                <a:r>
                  <a:rPr lang="en-US" sz="2400" baseline="30000" dirty="0"/>
                  <a:t>◦</a:t>
                </a:r>
                <a:r>
                  <a:rPr lang="en-US" sz="2400" dirty="0"/>
                  <a:t>C at the source, typical of modern CPUs, and a coolant temperature of T</a:t>
                </a:r>
                <a:r>
                  <a:rPr lang="en-US" sz="2400" baseline="-25000" dirty="0"/>
                  <a:t>c</a:t>
                </a:r>
                <a:r>
                  <a:rPr lang="en-US" sz="2400" dirty="0"/>
                  <a:t> =35 </a:t>
                </a:r>
                <a:r>
                  <a:rPr lang="en-US" sz="2400" dirty="0">
                    <a:sym typeface="Symbol" panose="05050102010706020507" pitchFamily="18" charset="2"/>
                  </a:rPr>
                  <a:t></a:t>
                </a:r>
                <a:r>
                  <a:rPr lang="en-US" sz="2400" dirty="0"/>
                  <a:t>C, which is the suggested heat sink design temperature for CPUs.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A23B1C-9C5A-91E3-1D50-035CCE9F80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799" y="1261235"/>
                <a:ext cx="8702675" cy="5063365"/>
              </a:xfrm>
              <a:blipFill>
                <a:blip r:embed="rId2"/>
                <a:stretch>
                  <a:fillRect l="-910" t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AD12938A-DB91-F357-0F2F-F68C77B9215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A8A1E04B-1A34-CB08-2C08-B213033000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E599E29-02EA-F624-9005-DBD3EFA39F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49FEE67E-1D34-F735-9C58-421633E3ED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CAE15B93-FEC5-563D-8BD8-72BBE7B80B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81E94CA1-6A11-639D-95CC-6B888B7B1A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E464383-6CD5-07BA-7357-E085E9FCCC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77B63D91-C966-D98A-DF30-D5C6539295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4D0FA2A-D7DF-7AEC-990C-D70199EDCA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5E7C57AA-7CB8-2967-DEC3-E72C811592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5CAC83A8-4356-A847-0966-1987DDB29D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417AB4E4-4970-2CF9-CB19-61C6B57B7D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CDBFA6F-2DF6-0B63-4DB6-2B414B16F0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62C6DC7-EB69-50AA-F633-89A15969F0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916BF0E-C5E6-DF51-4B4D-871615028C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FB27C8E6-A146-A309-5FA8-1F491EE24D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3CF6D6C-D615-C5EB-7557-66C7312D63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6360624C-A1E0-579D-110F-4AE8DAFEEE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3000"/>
                    </a14:imgEffect>
                    <a14:imgEffect>
                      <a14:brightnessContrast bright="-35000" contrast="8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9200" y="1458531"/>
            <a:ext cx="6934200" cy="489850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12080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50F17-E33E-47E9-E888-D34146EB1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EB840-1B18-57D5-5E12-BD1DB59E9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716" y="189293"/>
            <a:ext cx="7140440" cy="872363"/>
          </a:xfrm>
        </p:spPr>
        <p:txBody>
          <a:bodyPr/>
          <a:lstStyle/>
          <a:p>
            <a:r>
              <a:rPr lang="en-IN" sz="2800" dirty="0"/>
              <a:t>Convective Incapability of A Die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48A83E56-2B71-1639-A528-B1B54CEDFDB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7744B095-C390-70E2-E4BB-D8F5F4FBBA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2C2C151F-CA0D-B6F7-43D7-D3AB9B3E3F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3B6068CB-EA4A-CB5E-6814-5E7AA76D44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855B6739-9339-83F1-FA82-B4D6D5FCBB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807948FE-F694-DDFC-D6E3-6BD574C6BA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69A7978B-E915-F646-ECC0-D0353D13DA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34DCA034-85FA-0221-237C-4CEF5EFE32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4106F6BB-A4A9-3C39-BA7E-10C394F4D7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B1F3173-B47A-BF60-CC54-B39F4C79E0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1A8CEB15-7F66-FF92-C8C0-CDD15E9318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60BEB8DF-4988-5350-2A1A-ECC81D3EE9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090D0E7-18AD-446B-2CE9-995DBA3713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DECA9480-B7FB-A6B9-8055-2BC90123A9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BAB120C-52E3-7206-5431-9AFA30D665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F9B3B9C9-1E1A-0D5F-E78B-AB85DC3DC9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117A7DD-70A1-8C3F-6855-0848F4112B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6" name="Content Placeholder 35">
            <a:extLst>
              <a:ext uri="{FF2B5EF4-FFF2-40B4-BE49-F238E27FC236}">
                <a16:creationId xmlns:a16="http://schemas.microsoft.com/office/drawing/2014/main" id="{AFA37624-D4E2-04E2-96DC-BC7059B426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1000" y="1143000"/>
            <a:ext cx="8153400" cy="5605463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9FA03C7-D95E-72FE-6353-C1CAC91AC246}"/>
              </a:ext>
            </a:extLst>
          </p:cNvPr>
          <p:cNvSpPr/>
          <p:nvPr/>
        </p:nvSpPr>
        <p:spPr bwMode="auto">
          <a:xfrm>
            <a:off x="2783812" y="1104900"/>
            <a:ext cx="1921538" cy="4419600"/>
          </a:xfrm>
          <a:prstGeom prst="rect">
            <a:avLst/>
          </a:prstGeom>
          <a:pattFill prst="ltUpDiag">
            <a:fgClr>
              <a:srgbClr val="3366FF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B0E8037-18F5-40F2-04AA-51970EAAEBCE}"/>
              </a:ext>
            </a:extLst>
          </p:cNvPr>
          <p:cNvSpPr/>
          <p:nvPr/>
        </p:nvSpPr>
        <p:spPr bwMode="auto">
          <a:xfrm>
            <a:off x="1545522" y="2028825"/>
            <a:ext cx="3169353" cy="2476500"/>
          </a:xfrm>
          <a:custGeom>
            <a:avLst/>
            <a:gdLst>
              <a:gd name="csX0" fmla="*/ 26103 w 3169353"/>
              <a:gd name="csY0" fmla="*/ 2476500 h 2476500"/>
              <a:gd name="csX1" fmla="*/ 7053 w 3169353"/>
              <a:gd name="csY1" fmla="*/ 1828800 h 2476500"/>
              <a:gd name="csX2" fmla="*/ 130878 w 3169353"/>
              <a:gd name="csY2" fmla="*/ 1352550 h 2476500"/>
              <a:gd name="csX3" fmla="*/ 283278 w 3169353"/>
              <a:gd name="csY3" fmla="*/ 1009650 h 2476500"/>
              <a:gd name="csX4" fmla="*/ 502353 w 3169353"/>
              <a:gd name="csY4" fmla="*/ 790575 h 2476500"/>
              <a:gd name="csX5" fmla="*/ 902403 w 3169353"/>
              <a:gd name="csY5" fmla="*/ 504825 h 2476500"/>
              <a:gd name="csX6" fmla="*/ 1454853 w 3169353"/>
              <a:gd name="csY6" fmla="*/ 333375 h 2476500"/>
              <a:gd name="csX7" fmla="*/ 2178753 w 3169353"/>
              <a:gd name="csY7" fmla="*/ 161925 h 2476500"/>
              <a:gd name="csX8" fmla="*/ 3169353 w 3169353"/>
              <a:gd name="csY8" fmla="*/ 0 h 2476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169353" h="2476500">
                <a:moveTo>
                  <a:pt x="26103" y="2476500"/>
                </a:moveTo>
                <a:cubicBezTo>
                  <a:pt x="7847" y="2246312"/>
                  <a:pt x="-10409" y="2016125"/>
                  <a:pt x="7053" y="1828800"/>
                </a:cubicBezTo>
                <a:cubicBezTo>
                  <a:pt x="24515" y="1641475"/>
                  <a:pt x="84841" y="1489075"/>
                  <a:pt x="130878" y="1352550"/>
                </a:cubicBezTo>
                <a:cubicBezTo>
                  <a:pt x="176915" y="1216025"/>
                  <a:pt x="221366" y="1103312"/>
                  <a:pt x="283278" y="1009650"/>
                </a:cubicBezTo>
                <a:cubicBezTo>
                  <a:pt x="345190" y="915988"/>
                  <a:pt x="399166" y="874712"/>
                  <a:pt x="502353" y="790575"/>
                </a:cubicBezTo>
                <a:cubicBezTo>
                  <a:pt x="605540" y="706438"/>
                  <a:pt x="743653" y="581025"/>
                  <a:pt x="902403" y="504825"/>
                </a:cubicBezTo>
                <a:cubicBezTo>
                  <a:pt x="1061153" y="428625"/>
                  <a:pt x="1242128" y="390525"/>
                  <a:pt x="1454853" y="333375"/>
                </a:cubicBezTo>
                <a:cubicBezTo>
                  <a:pt x="1667578" y="276225"/>
                  <a:pt x="1893003" y="217487"/>
                  <a:pt x="2178753" y="161925"/>
                </a:cubicBezTo>
                <a:cubicBezTo>
                  <a:pt x="2464503" y="106363"/>
                  <a:pt x="2816928" y="53181"/>
                  <a:pt x="3169353" y="0"/>
                </a:cubicBezTo>
              </a:path>
            </a:pathLst>
          </a:custGeom>
          <a:noFill/>
          <a:ln w="730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81C1C67-DEB6-D638-A69D-9061C9669379}"/>
              </a:ext>
            </a:extLst>
          </p:cNvPr>
          <p:cNvSpPr/>
          <p:nvPr/>
        </p:nvSpPr>
        <p:spPr bwMode="auto">
          <a:xfrm>
            <a:off x="2819400" y="5562600"/>
            <a:ext cx="1895475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43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E632A-2E59-A0B2-31A5-E9604F620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Content Placeholder 40">
            <a:extLst>
              <a:ext uri="{FF2B5EF4-FFF2-40B4-BE49-F238E27FC236}">
                <a16:creationId xmlns:a16="http://schemas.microsoft.com/office/drawing/2014/main" id="{79CA0119-06D5-9A50-DC03-1ACAD6D10B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539631"/>
            <a:ext cx="7175448" cy="51005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1E3857-3E39-14A6-AF2A-395FC1ECC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716" y="189293"/>
            <a:ext cx="7140440" cy="872363"/>
          </a:xfrm>
        </p:spPr>
        <p:txBody>
          <a:bodyPr/>
          <a:lstStyle/>
          <a:p>
            <a:r>
              <a:rPr lang="en-IN" sz="2800" dirty="0"/>
              <a:t>Convective Modes for A Die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17013934-5CF3-3835-C499-CEAD49C27B2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79AEBA0B-1A45-1E53-65E1-7E474EFC37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3523320-B7DD-1562-F03A-2F9CC27963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B41C3177-385F-8D9F-394E-09287C7BAB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E3D1653A-C3A9-1288-3666-B085B8904B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EEB0C97E-44F8-5E01-84C7-EC5E298060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1CE2022-24C1-78B0-C7F3-856FC2933D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83896D03-C975-A9C9-EA2E-404CA6547A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3C9EB7F4-15BE-5B9C-E869-0013900865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C8D6AB80-F361-A08C-DEED-D242FEBB82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66E729E1-84A5-AC2C-27FD-3E5E900DB7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ECB77E78-B89E-987E-87F2-E9AC0D5D36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ADC99BC-12F7-7E52-A4DD-67A3332546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1053DE29-1079-FA99-FCFF-823464437F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E4531EA-CAB2-3345-BD4B-B11BEEAA1A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706D087E-A2C8-DF31-8E48-784176A2F9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BCF9F61-E6AA-E6B2-3482-66A74F29CD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21E160F-62A4-BFA1-3DB4-1EF22EBBD44A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429000" y="5791200"/>
            <a:ext cx="2438400" cy="15875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accent1"/>
            </a:solidFill>
            <a:prstDash val="dash"/>
            <a:round/>
            <a:headEnd type="none" w="med" len="med"/>
            <a:tailEnd type="triangle"/>
          </a:ln>
          <a:effectLst/>
        </p:spPr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395202B3-4D48-F0A8-6336-F3B6752D9F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800" y="2686021"/>
            <a:ext cx="1124107" cy="20957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E260969-DF1B-3EE0-12C9-5678422BF6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3200400"/>
            <a:ext cx="1124107" cy="20957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643AA2D-7ECE-F05A-E737-DEB3CD37F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3810000"/>
            <a:ext cx="1124107" cy="20957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D1448B7-1779-EDBA-D3DE-A2D4407C19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4514821"/>
            <a:ext cx="1124107" cy="20957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FD34B70-8927-610E-AFA2-CFA4547610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9765" y="3190810"/>
            <a:ext cx="605635" cy="19145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C99CB98-254C-E169-8C21-AC1E004BDB29}"/>
                  </a:ext>
                </a:extLst>
              </p:cNvPr>
              <p:cNvSpPr txBox="1"/>
              <p:nvPr/>
            </p:nvSpPr>
            <p:spPr>
              <a:xfrm>
                <a:off x="8001000" y="2678668"/>
                <a:ext cx="109017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𝑐𝑜𝑜𝑙𝑎𝑛𝑡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C99CB98-254C-E169-8C21-AC1E004BDB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0" y="2678668"/>
                <a:ext cx="1090170" cy="369332"/>
              </a:xfrm>
              <a:prstGeom prst="rect">
                <a:avLst/>
              </a:prstGeom>
              <a:blipFill>
                <a:blip r:embed="rId6"/>
                <a:stretch>
                  <a:fillRect l="-6180" r="-1685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F245C64-2234-3C36-7C77-E99D2E1FABFE}"/>
                  </a:ext>
                </a:extLst>
              </p:cNvPr>
              <p:cNvSpPr txBox="1"/>
              <p:nvPr/>
            </p:nvSpPr>
            <p:spPr>
              <a:xfrm>
                <a:off x="8232367" y="5193268"/>
                <a:ext cx="6068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𝐷𝑖𝑒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F245C64-2234-3C36-7C77-E99D2E1FAB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2367" y="5193268"/>
                <a:ext cx="606833" cy="369332"/>
              </a:xfrm>
              <a:prstGeom prst="rect">
                <a:avLst/>
              </a:prstGeom>
              <a:blipFill>
                <a:blip r:embed="rId7"/>
                <a:stretch>
                  <a:fillRect l="-10000" r="-4000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CDDCACC-BB7F-8AE2-5CBE-3E1241E59D14}"/>
                  </a:ext>
                </a:extLst>
              </p:cNvPr>
              <p:cNvSpPr txBox="1"/>
              <p:nvPr/>
            </p:nvSpPr>
            <p:spPr>
              <a:xfrm>
                <a:off x="7772400" y="4343400"/>
                <a:ext cx="6474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𝐷𝑖𝑒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CDDCACC-BB7F-8AE2-5CBE-3E1241E59D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0" y="4343400"/>
                <a:ext cx="647485" cy="369332"/>
              </a:xfrm>
              <a:prstGeom prst="rect">
                <a:avLst/>
              </a:prstGeom>
              <a:blipFill>
                <a:blip r:embed="rId8"/>
                <a:stretch>
                  <a:fillRect l="-9434" r="-3774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1BD8B29-A32F-85F2-CA1F-4C4FB59C138C}"/>
                  </a:ext>
                </a:extLst>
              </p:cNvPr>
              <p:cNvSpPr txBox="1"/>
              <p:nvPr/>
            </p:nvSpPr>
            <p:spPr>
              <a:xfrm>
                <a:off x="7696200" y="3581400"/>
                <a:ext cx="8050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𝑐𝑜𝑛𝑣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1BD8B29-A32F-85F2-CA1F-4C4FB59C1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200" y="3581400"/>
                <a:ext cx="805092" cy="369332"/>
              </a:xfrm>
              <a:prstGeom prst="rect">
                <a:avLst/>
              </a:prstGeom>
              <a:blipFill>
                <a:blip r:embed="rId9"/>
                <a:stretch>
                  <a:fillRect l="-8333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2DAACAF-A3C5-8463-01A6-9AFFED731FAD}"/>
              </a:ext>
            </a:extLst>
          </p:cNvPr>
          <p:cNvCxnSpPr>
            <a:cxnSpLocks/>
          </p:cNvCxnSpPr>
          <p:nvPr/>
        </p:nvCxnSpPr>
        <p:spPr bwMode="auto">
          <a:xfrm flipV="1">
            <a:off x="3429000" y="2667000"/>
            <a:ext cx="0" cy="3429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45" name="Picture 44">
            <a:extLst>
              <a:ext uri="{FF2B5EF4-FFF2-40B4-BE49-F238E27FC236}">
                <a16:creationId xmlns:a16="http://schemas.microsoft.com/office/drawing/2014/main" id="{5944BE78-7087-F42C-E76C-4108BAB84F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22108" y="3524093"/>
            <a:ext cx="353860" cy="17942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96A6DA4-444E-DACF-3FA5-8470CC9999E8}"/>
                  </a:ext>
                </a:extLst>
              </p:cNvPr>
              <p:cNvSpPr txBox="1"/>
              <p:nvPr/>
            </p:nvSpPr>
            <p:spPr>
              <a:xfrm>
                <a:off x="7086600" y="5257800"/>
                <a:ext cx="109017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𝑐𝑜𝑜𝑙𝑎𝑛𝑡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96A6DA4-444E-DACF-3FA5-8470CC9999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600" y="5257800"/>
                <a:ext cx="1090170" cy="369332"/>
              </a:xfrm>
              <a:prstGeom prst="rect">
                <a:avLst/>
              </a:prstGeom>
              <a:blipFill>
                <a:blip r:embed="rId11"/>
                <a:stretch>
                  <a:fillRect l="-6180" r="-1685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B2C84402-4054-28F1-604A-F6A8F0D208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86153" y="902300"/>
            <a:ext cx="5004533" cy="234136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5D7F893-87A1-37F7-CBA9-7CD4F55D10A3}"/>
              </a:ext>
            </a:extLst>
          </p:cNvPr>
          <p:cNvSpPr/>
          <p:nvPr/>
        </p:nvSpPr>
        <p:spPr bwMode="auto">
          <a:xfrm>
            <a:off x="1219200" y="2938247"/>
            <a:ext cx="638507" cy="3086100"/>
          </a:xfrm>
          <a:prstGeom prst="rect">
            <a:avLst/>
          </a:prstGeom>
          <a:pattFill prst="ltUpDiag">
            <a:fgClr>
              <a:srgbClr val="3366FF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65BF414-F3F9-BD74-D1B8-BDBA658DBD07}"/>
              </a:ext>
            </a:extLst>
          </p:cNvPr>
          <p:cNvCxnSpPr>
            <a:cxnSpLocks/>
          </p:cNvCxnSpPr>
          <p:nvPr/>
        </p:nvCxnSpPr>
        <p:spPr bwMode="auto">
          <a:xfrm flipH="1">
            <a:off x="1968021" y="2760289"/>
            <a:ext cx="1365886" cy="9500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3FCAB27-6675-F498-A5EC-242A6EA3AC60}"/>
              </a:ext>
            </a:extLst>
          </p:cNvPr>
          <p:cNvSpPr txBox="1"/>
          <p:nvPr/>
        </p:nvSpPr>
        <p:spPr>
          <a:xfrm>
            <a:off x="1816302" y="3686440"/>
            <a:ext cx="1911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IHS heat Flux</a:t>
            </a:r>
          </a:p>
        </p:txBody>
      </p:sp>
      <p:pic>
        <p:nvPicPr>
          <p:cNvPr id="31" name="Picture 30" descr="Package Integrated Vapor Chamber Heat Spreaders">
            <a:extLst>
              <a:ext uri="{FF2B5EF4-FFF2-40B4-BE49-F238E27FC236}">
                <a16:creationId xmlns:a16="http://schemas.microsoft.com/office/drawing/2014/main" id="{7EBBEA62-EC36-1B5D-46A5-948B9F5BCB9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38453" y="1782101"/>
            <a:ext cx="2488396" cy="100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722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21" grpId="0" animBg="1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3491C-140A-64A7-0B44-9616C8777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72A5C-0179-4090-BA46-70B635EF7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716" y="189293"/>
            <a:ext cx="7140440" cy="872363"/>
          </a:xfrm>
        </p:spPr>
        <p:txBody>
          <a:bodyPr/>
          <a:lstStyle/>
          <a:p>
            <a:r>
              <a:rPr lang="en-US" sz="2800" dirty="0"/>
              <a:t>Heat Spreaders 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063F1-3DBF-C9EB-E796-DA767680D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25" y="1197722"/>
            <a:ext cx="8550275" cy="5063365"/>
          </a:xfrm>
        </p:spPr>
        <p:txBody>
          <a:bodyPr/>
          <a:lstStyle/>
          <a:p>
            <a:r>
              <a:rPr lang="en-US" sz="2400" dirty="0"/>
              <a:t>Successful thermal management of the electronic component requires maximization of convection cooling area. </a:t>
            </a:r>
          </a:p>
          <a:p>
            <a:r>
              <a:rPr lang="en-US" sz="2400" dirty="0"/>
              <a:t>This is achieved using Internal Heat Spreaders attached to the active die in a package. </a:t>
            </a:r>
          </a:p>
          <a:p>
            <a:r>
              <a:rPr lang="en-US" sz="2400" dirty="0"/>
              <a:t>IHS will lower convective resistance due to larger area but adds additional thermal resistance in the package of chips.  </a:t>
            </a:r>
          </a:p>
          <a:p>
            <a:r>
              <a:rPr lang="en-US" sz="2400" dirty="0"/>
              <a:t>Two additional resistances, namely the critical thermal contact and spreading thermal resistances are generated between die and IHS. </a:t>
            </a:r>
          </a:p>
          <a:p>
            <a:r>
              <a:rPr lang="en-US" sz="2400" dirty="0"/>
              <a:t>Spreading or constriction thermal resistances exist when heat flows from one region to another in different cross-sectional area.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EFD1FFFA-C9C8-22FE-3935-A6866BFC230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7ABDCBAB-B549-D8FE-C21B-686C473E27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08D5EEC8-2109-5BDA-A895-1F14E1BB80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5465EC53-7CEA-39A6-6BDD-3F38D621CB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CAC2B7BA-3B1E-81D8-D1B6-33AC80D26F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58AE60E8-B9B5-0B9F-B25B-8261D43AD0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8E43810C-774B-651C-ED28-F4D8980BA0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1A236261-C7BD-D5FC-DBCA-5D11DDE81A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98038C88-728B-10F4-98DF-01FB8E950B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5BD8E5E1-ED66-DE49-2797-E1DCF1CBAF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FDC7CE55-BD1F-6233-AFC9-82D3A2D754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B084C894-1423-2320-03F0-484ECA364A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CEEE43D-0BA8-47C8-ECAC-6027E2B4F1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380BF778-3A97-73FC-0D8F-B704524690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8C3F1998-2E4B-9F4B-2E21-048382EFE6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9E1A550-6EAA-4589-51C0-DBA312751B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6CFBC0D-C14F-3DCB-DEE5-26BA449475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86974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612B2-883E-5400-3FCE-6D2891008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6858000" cy="1143000"/>
          </a:xfrm>
        </p:spPr>
        <p:txBody>
          <a:bodyPr/>
          <a:lstStyle/>
          <a:p>
            <a:r>
              <a:rPr lang="en-US" sz="2800" dirty="0"/>
              <a:t>Deviation from Conventional Heat Conduction at Interface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3CBEB87-AAC5-719E-42CE-D52D7A1FA7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600" y="1980752"/>
            <a:ext cx="4867214" cy="3505647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5EC6FE-187E-DAF3-14A0-0955AE36E5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1000"/>
                    </a14:imgEffect>
                    <a14:imgEffect>
                      <a14:brightnessContrast bright="-40000" contrast="8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86306" y="1978832"/>
            <a:ext cx="3200494" cy="3278968"/>
          </a:xfrm>
          <a:prstGeom prst="rect">
            <a:avLst/>
          </a:prstGeom>
        </p:spPr>
      </p:pic>
      <p:grpSp>
        <p:nvGrpSpPr>
          <p:cNvPr id="12" name="Group 38">
            <a:extLst>
              <a:ext uri="{FF2B5EF4-FFF2-40B4-BE49-F238E27FC236}">
                <a16:creationId xmlns:a16="http://schemas.microsoft.com/office/drawing/2014/main" id="{5957AF94-8E78-3FCA-787B-5017B21C559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" name="Group 19">
              <a:extLst>
                <a:ext uri="{FF2B5EF4-FFF2-40B4-BE49-F238E27FC236}">
                  <a16:creationId xmlns:a16="http://schemas.microsoft.com/office/drawing/2014/main" id="{743616D8-909E-F7A3-F05E-FEA276DB80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" name="Group 8">
                <a:extLst>
                  <a:ext uri="{FF2B5EF4-FFF2-40B4-BE49-F238E27FC236}">
                    <a16:creationId xmlns:a16="http://schemas.microsoft.com/office/drawing/2014/main" id="{EC82D51B-B073-BEE7-3DFE-D3B5CC3EBD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2214A62A-59D4-0352-DCF5-957650CBB8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7" name="Rectangle 10">
                    <a:extLst>
                      <a:ext uri="{FF2B5EF4-FFF2-40B4-BE49-F238E27FC236}">
                        <a16:creationId xmlns:a16="http://schemas.microsoft.com/office/drawing/2014/main" id="{1CBA6746-0142-A634-2DE8-AEF05CD49A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8" name="Rectangle 11">
                    <a:extLst>
                      <a:ext uri="{FF2B5EF4-FFF2-40B4-BE49-F238E27FC236}">
                        <a16:creationId xmlns:a16="http://schemas.microsoft.com/office/drawing/2014/main" id="{3800C7EE-81E6-FE9E-7B9C-B447F4CB33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2">
                  <a:extLst>
                    <a:ext uri="{FF2B5EF4-FFF2-40B4-BE49-F238E27FC236}">
                      <a16:creationId xmlns:a16="http://schemas.microsoft.com/office/drawing/2014/main" id="{E6274B5A-2476-2F96-79B9-31509CA650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" name="Rectangle 13">
                    <a:extLst>
                      <a:ext uri="{FF2B5EF4-FFF2-40B4-BE49-F238E27FC236}">
                        <a16:creationId xmlns:a16="http://schemas.microsoft.com/office/drawing/2014/main" id="{9D1889AB-DBF3-DEDF-CEA0-D01B185BDF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4">
                    <a:extLst>
                      <a:ext uri="{FF2B5EF4-FFF2-40B4-BE49-F238E27FC236}">
                        <a16:creationId xmlns:a16="http://schemas.microsoft.com/office/drawing/2014/main" id="{A549D3E8-D5D5-0549-D10C-186D824824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5">
                  <a:extLst>
                    <a:ext uri="{FF2B5EF4-FFF2-40B4-BE49-F238E27FC236}">
                      <a16:creationId xmlns:a16="http://schemas.microsoft.com/office/drawing/2014/main" id="{4CF1A9FC-346F-9632-61D7-368937ADEA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" name="Rectangle 16">
                    <a:extLst>
                      <a:ext uri="{FF2B5EF4-FFF2-40B4-BE49-F238E27FC236}">
                        <a16:creationId xmlns:a16="http://schemas.microsoft.com/office/drawing/2014/main" id="{5309D47A-E4C0-066A-E4FA-203A8BEC9B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7">
                    <a:extLst>
                      <a:ext uri="{FF2B5EF4-FFF2-40B4-BE49-F238E27FC236}">
                        <a16:creationId xmlns:a16="http://schemas.microsoft.com/office/drawing/2014/main" id="{D0020E50-19A1-354E-9157-7CE427C23F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8">
                  <a:extLst>
                    <a:ext uri="{FF2B5EF4-FFF2-40B4-BE49-F238E27FC236}">
                      <a16:creationId xmlns:a16="http://schemas.microsoft.com/office/drawing/2014/main" id="{BD05C04B-18D1-576D-D366-D4904FE22C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" name="Rectangle 19">
                    <a:extLst>
                      <a:ext uri="{FF2B5EF4-FFF2-40B4-BE49-F238E27FC236}">
                        <a16:creationId xmlns:a16="http://schemas.microsoft.com/office/drawing/2014/main" id="{AB799D29-D5F8-2F86-D574-B58075A709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20">
                    <a:extLst>
                      <a:ext uri="{FF2B5EF4-FFF2-40B4-BE49-F238E27FC236}">
                        <a16:creationId xmlns:a16="http://schemas.microsoft.com/office/drawing/2014/main" id="{F50ACB69-D506-9148-D371-2D69512E29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6" name="Rectangle 21">
                <a:extLst>
                  <a:ext uri="{FF2B5EF4-FFF2-40B4-BE49-F238E27FC236}">
                    <a16:creationId xmlns:a16="http://schemas.microsoft.com/office/drawing/2014/main" id="{33B7AFE1-11E9-BEAD-0064-23268C8936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ABF1F6F-6B1C-7333-5A11-1327773186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0EE8AAA-DAC8-9473-9F73-8FB2D9884F06}"/>
                  </a:ext>
                </a:extLst>
              </p:cNvPr>
              <p:cNvSpPr txBox="1"/>
              <p:nvPr/>
            </p:nvSpPr>
            <p:spPr>
              <a:xfrm>
                <a:off x="2971800" y="5600029"/>
                <a:ext cx="4572000" cy="8769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× ∆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𝑗𝑢𝑚𝑝</m:t>
                              </m:r>
                            </m:sub>
                          </m:sSub>
                        </m:num>
                        <m:den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????</m:t>
                      </m:r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0EE8AAA-DAC8-9473-9F73-8FB2D9884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5600029"/>
                <a:ext cx="4572000" cy="87697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2935D961-5C4E-872C-4D10-9021F6FD802B}"/>
              </a:ext>
            </a:extLst>
          </p:cNvPr>
          <p:cNvSpPr/>
          <p:nvPr/>
        </p:nvSpPr>
        <p:spPr bwMode="auto">
          <a:xfrm>
            <a:off x="457200" y="1905000"/>
            <a:ext cx="4114800" cy="178776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6CB091-24D4-74A3-92B5-BB929F0FA7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71031" y="1632332"/>
            <a:ext cx="2490859" cy="391088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085C70-A4CE-5901-F3F2-4512CC0546EC}"/>
              </a:ext>
            </a:extLst>
          </p:cNvPr>
          <p:cNvSpPr/>
          <p:nvPr/>
        </p:nvSpPr>
        <p:spPr bwMode="auto">
          <a:xfrm>
            <a:off x="3124200" y="3276600"/>
            <a:ext cx="2124014" cy="208922"/>
          </a:xfrm>
          <a:prstGeom prst="rect">
            <a:avLst/>
          </a:prstGeom>
          <a:pattFill prst="wave">
            <a:fgClr>
              <a:srgbClr val="3366FF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2B5F192-0D77-9FE6-765B-78DD88356D77}"/>
              </a:ext>
            </a:extLst>
          </p:cNvPr>
          <p:cNvCxnSpPr>
            <a:cxnSpLocks/>
          </p:cNvCxnSpPr>
          <p:nvPr/>
        </p:nvCxnSpPr>
        <p:spPr bwMode="auto">
          <a:xfrm flipV="1">
            <a:off x="6675106" y="2734710"/>
            <a:ext cx="341583" cy="734177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EAC37F-E2CC-0337-302C-83D93CB0F3E4}"/>
              </a:ext>
            </a:extLst>
          </p:cNvPr>
          <p:cNvCxnSpPr>
            <a:cxnSpLocks/>
          </p:cNvCxnSpPr>
          <p:nvPr/>
        </p:nvCxnSpPr>
        <p:spPr bwMode="auto">
          <a:xfrm flipV="1">
            <a:off x="6515421" y="3464553"/>
            <a:ext cx="217494" cy="61149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200AD5A-7121-7D45-176B-6D2FA0CF6EA8}"/>
              </a:ext>
            </a:extLst>
          </p:cNvPr>
          <p:cNvSpPr txBox="1"/>
          <p:nvPr/>
        </p:nvSpPr>
        <p:spPr>
          <a:xfrm>
            <a:off x="5638800" y="2286000"/>
            <a:ext cx="748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TIM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43AD025-5741-DD40-8025-67F1DA08DD33}"/>
              </a:ext>
            </a:extLst>
          </p:cNvPr>
          <p:cNvCxnSpPr>
            <a:stCxn id="32" idx="2"/>
            <a:endCxn id="4" idx="3"/>
          </p:cNvCxnSpPr>
          <p:nvPr/>
        </p:nvCxnSpPr>
        <p:spPr bwMode="auto">
          <a:xfrm flipH="1">
            <a:off x="5248214" y="2747665"/>
            <a:ext cx="765048" cy="6333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E6EE93D-4F6F-900C-081D-4B357E7F8CF4}"/>
              </a:ext>
            </a:extLst>
          </p:cNvPr>
          <p:cNvCxnSpPr>
            <a:cxnSpLocks/>
            <a:stCxn id="32" idx="2"/>
          </p:cNvCxnSpPr>
          <p:nvPr/>
        </p:nvCxnSpPr>
        <p:spPr bwMode="auto">
          <a:xfrm>
            <a:off x="6013262" y="2747665"/>
            <a:ext cx="637428" cy="778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505291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" grpId="0" animBg="1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8426D-7F02-EE9B-9C3B-97133F366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3CDA6-6AE2-8EE3-40BF-50A628CA6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1007"/>
            <a:ext cx="7162800" cy="981835"/>
          </a:xfrm>
        </p:spPr>
        <p:txBody>
          <a:bodyPr/>
          <a:lstStyle/>
          <a:p>
            <a:r>
              <a:rPr lang="en-US" sz="2800" dirty="0"/>
              <a:t>Deviation from Conventional Heat Conduction due to Spreading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79C99937-990D-5C86-BC89-EEAADDDF85D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0E2985B0-B88B-E3FB-C3E8-EDF6E6712A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7555260D-90C2-3675-A36F-88AA8F0452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4E9FF2C-2A5A-6B7F-0380-1B6DDB9207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3185120C-A804-0046-C210-03250477CF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748A0E1C-3319-4736-5A7C-995D5F0541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A6F33DA-2961-11AC-0F8D-4F43C88245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A773D703-4B49-76D0-E3CD-1AE2E21EFD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9B8FB69C-1EED-34D7-5577-5ADB807FBE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1A035F5B-92C3-7F45-890A-FE1BD4AD1F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CBBD4264-CC94-7398-E9C7-8084920FE5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F0EE5EE6-8F22-4238-9EB4-F893519AD5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7E89E9AE-9B98-81DB-275B-6B5D236B15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1B5F562-3690-0725-FB8B-5FC04AD1A8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5877CD5-BB82-357C-523A-717F5A9EB4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BC12BFF6-4E11-ACF7-E992-40F2AC74CF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0CE5411-F0AC-BF7D-FB82-1668ABD0D0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654F94F5-5B25-01A2-09BE-B0DC28F469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066800" y="2167455"/>
            <a:ext cx="6537325" cy="3204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6C8D750-917B-E931-2490-057C7EA9BCC7}"/>
              </a:ext>
            </a:extLst>
          </p:cNvPr>
          <p:cNvSpPr/>
          <p:nvPr/>
        </p:nvSpPr>
        <p:spPr bwMode="auto">
          <a:xfrm>
            <a:off x="3124200" y="2819400"/>
            <a:ext cx="2667000" cy="121919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744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03090-EC35-F75C-CC5A-E9D69BEA6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69EB2-4BF6-9B0E-CC4C-86E7D0FC6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716" y="189293"/>
            <a:ext cx="7140440" cy="872363"/>
          </a:xfrm>
        </p:spPr>
        <p:txBody>
          <a:bodyPr/>
          <a:lstStyle/>
          <a:p>
            <a:r>
              <a:rPr lang="en-US" sz="2800" dirty="0"/>
              <a:t>Two-Way Challenge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CFDEF-CFAD-BF7C-D7C0-5397D8B6A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61235"/>
            <a:ext cx="7674866" cy="5063365"/>
          </a:xfrm>
        </p:spPr>
        <p:txBody>
          <a:bodyPr/>
          <a:lstStyle/>
          <a:p>
            <a:r>
              <a:rPr lang="en-US" sz="2400" dirty="0"/>
              <a:t>IHS is must in most of the chip packages.</a:t>
            </a:r>
          </a:p>
          <a:p>
            <a:r>
              <a:rPr lang="en-US" sz="2400" dirty="0"/>
              <a:t>IHS adds both physical conduction resistance and Spreading Resistance to the thermal network.</a:t>
            </a:r>
          </a:p>
          <a:p>
            <a:r>
              <a:rPr lang="en-US" sz="2400" dirty="0"/>
              <a:t>However, it lowers the convective resistance with cost effective/zero cost convection systems.</a:t>
            </a:r>
          </a:p>
          <a:p>
            <a:r>
              <a:rPr lang="en-US" sz="2400" dirty="0"/>
              <a:t>Spreading Resistance is defined as the temperature difference between the average junction surface temperature and some reference temperature, divided by the total heat receiving from the heat source. </a:t>
            </a:r>
          </a:p>
          <a:p>
            <a:endParaRPr lang="en-US" sz="24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393B4093-1CCF-EB2C-56EC-13BE130C845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3FB49D0-756E-6A35-D538-6707D49290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064D1B85-324D-0D01-D3EA-E37A1BADC0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9D1C244A-E48A-FCFC-4F97-81BBAD58FB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E45B12E9-7C0A-8830-F16B-79F3A4C574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8D4CE253-9AFA-2663-BDD3-7F8E8B548F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A4870CB8-887B-FF72-6BD1-5B4B40EC2B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B00CA759-AAB8-8AD5-6B04-57F8992FF8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E03372F0-8B87-63AD-0109-9E0CCE9F23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408A7D5-5C67-05EA-B85F-4567B73EB8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A9BD2434-37EF-B9B5-4206-9C8304A09A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91333F56-D356-0BEF-014A-0B7B62ACE7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0E7DC8F7-139D-71A1-168A-38485E0DDF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81236AB-4984-E1A8-BFC6-330F9358F5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C90779F-3984-7D5E-0F99-33CE99EE11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B99A1D0D-FAD3-B8E3-1D78-67F01580A9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46D56C5-D4BA-115A-1DAC-B1ECAE5723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946E381E-EE78-01BB-B5A2-066D630E4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52" y="1682173"/>
            <a:ext cx="8383170" cy="413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2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2D656-A4D1-0D4A-D0DB-F9533975E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27B54-21C9-7866-28C7-A0783F202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76200"/>
            <a:ext cx="7140440" cy="1143000"/>
          </a:xfrm>
        </p:spPr>
        <p:txBody>
          <a:bodyPr/>
          <a:lstStyle/>
          <a:p>
            <a:r>
              <a:rPr lang="en-US" sz="2800" dirty="0">
                <a:solidFill>
                  <a:srgbClr val="131413"/>
                </a:solidFill>
                <a:latin typeface="Times-Roman"/>
              </a:rPr>
              <a:t>Series of Spreading resistances in Chips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7F795-B50D-64CD-2F0E-0291D671E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68400"/>
            <a:ext cx="7674866" cy="2844800"/>
          </a:xfrm>
        </p:spPr>
        <p:txBody>
          <a:bodyPr/>
          <a:lstStyle/>
          <a:p>
            <a:r>
              <a:rPr lang="en-US" sz="2400" dirty="0"/>
              <a:t>The chip package can be regarded as a stack of plates with different cross-sectional areas. </a:t>
            </a:r>
          </a:p>
          <a:p>
            <a:r>
              <a:rPr lang="en-US" sz="2400" dirty="0"/>
              <a:t>The simple thermal models are valid if heat transfer areas of each plate in a stack are equal.</a:t>
            </a:r>
          </a:p>
          <a:p>
            <a:r>
              <a:rPr lang="en-US" sz="2400" dirty="0"/>
              <a:t>High power chips need larger area plates as heat spreaders: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BAEA0798-664D-D134-E29C-9D02EDB3590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9236D510-B0DF-6A9D-AAEC-98E905EC13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9E5EE6CC-7A86-CC5F-00D9-6B845010C4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DB52CD33-1403-5A5B-6AB4-E0EB1C83C0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AF3FCD6-6B2C-F87D-B701-C2217E4A3E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FE3ED9D0-72C1-2D4F-528B-32BBCB2346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8D75C2F8-D4A7-A7F6-0443-C6CFE425C7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9FA8841-641A-C02E-6B33-AFEA3E47A0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8F3C417E-C433-6E9D-B958-65CC1EAD49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5E269A90-4266-9DA3-8996-17E4BB40D8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58FB6E7B-3966-D03F-F19E-E9BE5F33F9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BB2D0B62-9BC3-E7D0-2D75-CA5896B923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C6933D7-FE5D-A932-44C7-A938CDA722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5F2AF1EC-D645-DB4F-E638-E58B475A2D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A8EA6C01-A224-FEFD-00F2-31DA456F39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EED38E18-8C6D-294A-F9E3-1E0393B6AB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7DE1E1F-F992-D7E5-7B06-81CB36D6B3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Thermal Buffer Plate">
            <a:extLst>
              <a:ext uri="{FF2B5EF4-FFF2-40B4-BE49-F238E27FC236}">
                <a16:creationId xmlns:a16="http://schemas.microsoft.com/office/drawing/2014/main" id="{27ADB6DA-E9B0-3667-B090-AB317B2E1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172" y="3333750"/>
            <a:ext cx="5452534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27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6EE13-4785-6398-8659-BEFBAAED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B0168-B59E-B29F-1BA5-890C0923B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76200"/>
            <a:ext cx="7140440" cy="1143000"/>
          </a:xfrm>
        </p:spPr>
        <p:txBody>
          <a:bodyPr/>
          <a:lstStyle/>
          <a:p>
            <a:r>
              <a:rPr lang="en-US" sz="2800" dirty="0"/>
              <a:t>Varying Area Layers in a Chip Packaging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9BE99-A2BD-AF6F-DCAE-D39D2A7FB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950" y="1143000"/>
            <a:ext cx="4653050" cy="3540369"/>
          </a:xfrm>
        </p:spPr>
        <p:txBody>
          <a:bodyPr/>
          <a:lstStyle/>
          <a:p>
            <a:r>
              <a:rPr lang="en-US" sz="2400" dirty="0"/>
              <a:t>Insulated Gate Bipolar Transistors are used to control current for motor drives.</a:t>
            </a:r>
          </a:p>
          <a:p>
            <a:r>
              <a:rPr lang="en-US" sz="2400" dirty="0"/>
              <a:t>They handle high voltage and current.</a:t>
            </a:r>
          </a:p>
          <a:p>
            <a:r>
              <a:rPr lang="en-US" sz="2400" dirty="0"/>
              <a:t>To dissipate heat from IGBT modules, cooling method involves embedding a metallic plate (Cu/Al) or a cooler. 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E0E0AB30-155A-B087-6E35-191BE7C6AE1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A3E0B512-2046-B246-775B-C7D9EC84B3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1C48ED1D-D693-128C-6D8C-F07DD1632B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2A72E089-088E-D153-3E17-32BDA74BEC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8D09D341-8D8F-79A9-97DC-44FABC268E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AE09DE9D-1AF5-512D-1E14-5FB4BBBA3B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6FEE5B2-E5D6-E925-B0A1-5FEC8E7A48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6DDD20DF-C8D7-251D-C6DE-0D36A90D9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D0025068-9DD0-006D-0231-EE59FCE32B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0832D955-65A3-F532-F794-1390660B2A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7959B113-410A-96D8-7DD6-3035111244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388993D4-B13F-DDB6-CF2F-C3E36E13D1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4A43B3F0-BD32-12AD-FE4F-2737B2D8E9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5600CD3E-8FC0-6563-CB4F-A1CECAEBA4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6C9D1B8-C1EC-AB4B-E803-532720C5CC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6AF2AC52-7094-0553-B38F-143F6E2629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3F83D91-19FC-D4BD-5325-012711D3FC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Thermal Buffer Plate">
            <a:extLst>
              <a:ext uri="{FF2B5EF4-FFF2-40B4-BE49-F238E27FC236}">
                <a16:creationId xmlns:a16="http://schemas.microsoft.com/office/drawing/2014/main" id="{3B010608-CF51-DC1E-39F1-66B390321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595" y="1508125"/>
            <a:ext cx="3685823" cy="207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9ACB091-C45E-C651-394C-7731431AF574}"/>
              </a:ext>
            </a:extLst>
          </p:cNvPr>
          <p:cNvSpPr txBox="1">
            <a:spLocks/>
          </p:cNvSpPr>
          <p:nvPr/>
        </p:nvSpPr>
        <p:spPr bwMode="auto">
          <a:xfrm>
            <a:off x="360275" y="4809375"/>
            <a:ext cx="8707525" cy="143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This introduces another problem known as Thermal Coupling.</a:t>
            </a:r>
          </a:p>
          <a:p>
            <a:r>
              <a:rPr lang="en-US" sz="2400" kern="0" dirty="0"/>
              <a:t>Cu-Mo or Mo is placed between the semiconductor chip and the metallic plate, which helps promote heat dissipation and serves as a thermal buffer.</a:t>
            </a:r>
          </a:p>
        </p:txBody>
      </p:sp>
    </p:spTree>
    <p:extLst>
      <p:ext uri="{BB962C8B-B14F-4D97-AF65-F5344CB8AC3E}">
        <p14:creationId xmlns:p14="http://schemas.microsoft.com/office/powerpoint/2010/main" val="64506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055ED-60D6-0E2A-9B19-38E37D4CB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8CECB-E993-991A-C1EE-CC489D97B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76200"/>
            <a:ext cx="7140440" cy="1143000"/>
          </a:xfrm>
        </p:spPr>
        <p:txBody>
          <a:bodyPr/>
          <a:lstStyle/>
          <a:p>
            <a:r>
              <a:rPr lang="en-US" sz="2800" dirty="0">
                <a:solidFill>
                  <a:srgbClr val="131413"/>
                </a:solidFill>
                <a:latin typeface="Times-Roman"/>
              </a:rPr>
              <a:t>Simple (Compact) T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hermal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M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odels for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Chips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B39A5-8C92-93FC-0D36-7F2F6B17B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3838575"/>
            <a:ext cx="7674866" cy="2486025"/>
          </a:xfrm>
        </p:spPr>
        <p:txBody>
          <a:bodyPr/>
          <a:lstStyle/>
          <a:p>
            <a:r>
              <a:rPr lang="en-US" sz="2400" dirty="0"/>
              <a:t>Thermal spreading process on the plate surface needs to be considered, when two successive plates are not equal in a stack.</a:t>
            </a:r>
          </a:p>
          <a:p>
            <a:r>
              <a:rPr lang="en-US" sz="2400" dirty="0"/>
              <a:t>The thermal resistance of a flat plate with a small area heat source must be obtained using more comprehensive thermal analysis.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6A1D3942-BAA4-AACF-7A2E-E84A241720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F907243-50EA-3753-48DC-F068714D94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376433BE-5712-A476-5C6B-AD50172FF9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BC7553ED-6496-0240-05D3-A30E686644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BACF4B10-8126-148B-5CB5-E18562EB44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76DFB58F-A7B5-0CA1-4673-C1CFECE380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ACE92DF-3B0A-F507-F697-A612708AB0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4E2970B-B407-7212-C9BA-70F8F626ED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5C243B62-539E-092B-64D5-2EFF7B952A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36EEBD23-C97D-D144-C156-F2E43AB602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639541E9-CBF6-C871-A36F-52F3D3349D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594B809-D15A-268D-E495-246A451876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FD9A63E9-50D0-A9B9-01D6-3DACB96759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1523F11C-5411-5622-48D9-D43A1172DF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90116A31-52A6-8BCA-A982-FDCBFE9750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F332732F-CCE1-DBD7-A7A1-ED1759B36C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6084611-E1A9-C681-5D48-C6979A1A3A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Thermal Buffer Plate">
            <a:extLst>
              <a:ext uri="{FF2B5EF4-FFF2-40B4-BE49-F238E27FC236}">
                <a16:creationId xmlns:a16="http://schemas.microsoft.com/office/drawing/2014/main" id="{2C3FC14D-D976-5D60-DC7A-AF8218280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142999"/>
            <a:ext cx="4114800" cy="231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603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5BD64-7104-837A-F2B9-0912DD4EB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FB37A-F2A0-737A-D8DC-55B1B5C02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716" y="189293"/>
            <a:ext cx="7140440" cy="872363"/>
          </a:xfrm>
        </p:spPr>
        <p:txBody>
          <a:bodyPr/>
          <a:lstStyle/>
          <a:p>
            <a:r>
              <a:rPr lang="en-US" sz="2800" dirty="0"/>
              <a:t>Art of Thermal Coupling in Chip Package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3C18D-9C3F-E5C4-AA3D-9B9C6C61F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3676894"/>
            <a:ext cx="8702675" cy="3028706"/>
          </a:xfrm>
        </p:spPr>
        <p:txBody>
          <a:bodyPr/>
          <a:lstStyle/>
          <a:p>
            <a:r>
              <a:rPr lang="en-US" sz="2400" dirty="0"/>
              <a:t>A question then arises around how large R</a:t>
            </a:r>
            <a:r>
              <a:rPr lang="en-US" sz="2400" baseline="-25000" dirty="0"/>
              <a:t>IHS</a:t>
            </a:r>
            <a:r>
              <a:rPr lang="en-US" sz="2400" dirty="0"/>
              <a:t> is in proportion to the thermal resistances that can be achieved by different practical heat sinks for various Dies/CPUs. </a:t>
            </a:r>
          </a:p>
          <a:p>
            <a:r>
              <a:rPr lang="en-US" sz="2400" dirty="0"/>
              <a:t>Thermal spreading process on the plate surface needs to be considered, when two successive plates are not equal in a stack.</a:t>
            </a:r>
          </a:p>
          <a:p>
            <a:r>
              <a:rPr lang="en-US" sz="2400" dirty="0"/>
              <a:t>The thermal resistance of a flat plate with a small area heat source must be obtained using more comprehensive thermal analysis.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FD31BAE2-5872-B14E-4967-19D35B4244D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43882C8-D120-647A-5839-6958E5E253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3F4FE036-7895-F0EE-05D4-077AE9552A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757989E2-86AC-D2E4-31B7-1960B556F2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31636568-C463-B987-BF0C-D2BEF2F73F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1F5607CE-C2C4-5903-0A00-4217509777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6626012A-D675-6F55-7E0B-04CBE4A20F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F2CE8BFC-3065-CDD1-4D74-E482F209D1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DF46812B-7E1E-DF94-0BE5-B30BC030B9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CA60E6AC-0C92-CF95-0547-94F86510D8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5445C61-875E-FAE9-F292-0FF8395471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224FC92C-392C-D844-6D8B-48AB04DE64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58F24C00-2652-B567-625F-A27FE5EA5B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53C3A03E-D8EE-3D23-076A-595708778E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C48139D0-16FE-098B-640B-8B411898C7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6C31C851-C5CE-3383-C6A9-1A060184BA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23B08EE-B890-0CDD-77F1-32E321CAB3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05D6689-53A9-B12A-F58E-6B4D9A0C8F84}"/>
              </a:ext>
            </a:extLst>
          </p:cNvPr>
          <p:cNvSpPr txBox="1"/>
          <p:nvPr/>
        </p:nvSpPr>
        <p:spPr>
          <a:xfrm>
            <a:off x="4419600" y="1381125"/>
            <a:ext cx="457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Insertion of an IHS into the package has the potential to facilitate a wide range of cooling options.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837299A-D491-03C2-8521-8CE7B74ED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133670"/>
            <a:ext cx="4495137" cy="246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9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F1AF0-AED7-6609-9B03-356B71AE5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90BEF-78C5-C914-C3B6-64535BADB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716" y="189293"/>
            <a:ext cx="7140440" cy="872363"/>
          </a:xfrm>
        </p:spPr>
        <p:txBody>
          <a:bodyPr/>
          <a:lstStyle/>
          <a:p>
            <a:r>
              <a:rPr lang="en-US" sz="2800" dirty="0"/>
              <a:t>Integrated Heat Spreader Thermal Resistance 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CDD2A-A85A-89BD-AC59-FCC600C5A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3990975"/>
            <a:ext cx="8550275" cy="2105025"/>
          </a:xfrm>
        </p:spPr>
        <p:txBody>
          <a:bodyPr/>
          <a:lstStyle/>
          <a:p>
            <a:r>
              <a:rPr lang="en-US" sz="2400" dirty="0"/>
              <a:t>Copper Molybdenum alloy is best choice as the material, with a thermal conductivity of </a:t>
            </a:r>
            <a:r>
              <a:rPr lang="en-US" sz="2400" i="1" dirty="0"/>
              <a:t>k = 160 – 270 </a:t>
            </a:r>
            <a:r>
              <a:rPr lang="en-US" sz="2400" dirty="0"/>
              <a:t>W/m K. </a:t>
            </a:r>
          </a:p>
          <a:p>
            <a:r>
              <a:rPr lang="en-US" sz="2400" dirty="0"/>
              <a:t>IHS thickness between 1.0 mm ≤ d ≤ 5.0 mm. </a:t>
            </a:r>
          </a:p>
          <a:p>
            <a:r>
              <a:rPr lang="en-US" sz="2400" dirty="0"/>
              <a:t>The convective heat transfer coefficient is assumed to be uniform.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56C9D1C2-C14F-B561-4337-A37A646C48B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2704A314-F24E-A49D-03D8-B6F96658CF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528476A-BF51-4B2F-F413-CE71A744A2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214FEB23-6E95-723A-4EB6-7C85083FE8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A7CF09E-103C-E128-19E3-2E42016121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73EC20DC-55DD-A8A1-73B1-0E39610067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755BBEFF-064B-9A16-C519-EA616929B8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D4EC983F-F1A8-28BD-670A-CE77520720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F117A8E-CE01-5A5F-0790-50D372A172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1C2A1FE7-476D-5A5B-F225-890C92D851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FEDDB2A6-B3E8-480D-94EC-C9CD81955D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D0F7011-41E1-D8AE-3A09-8990028987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48E7AC73-39A7-CCAA-C683-DC56AD9F53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B09B0145-FC48-19BA-2530-40CBB01C37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732EBC82-4A8D-8742-FA9A-C8C9C6754F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E725FB1C-303D-8590-8A7F-9F301BA5B3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A2C05B8-DE59-FBD7-CC1F-1C8B392A36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A6670D6F-16B7-4F20-32EC-CEE4BB50C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54" y="1295400"/>
            <a:ext cx="3610479" cy="238158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83D28DD-DEC0-AC8E-CA45-9BC5B2A81E14}"/>
              </a:ext>
            </a:extLst>
          </p:cNvPr>
          <p:cNvSpPr txBox="1"/>
          <p:nvPr/>
        </p:nvSpPr>
        <p:spPr>
          <a:xfrm>
            <a:off x="4038600" y="1607403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A case study is considered to address this question.</a:t>
            </a:r>
          </a:p>
        </p:txBody>
      </p:sp>
    </p:spTree>
    <p:extLst>
      <p:ext uri="{BB962C8B-B14F-4D97-AF65-F5344CB8AC3E}">
        <p14:creationId xmlns:p14="http://schemas.microsoft.com/office/powerpoint/2010/main" val="329452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A1872-8BFB-F0D9-9B2C-9D7BF63AC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ABB66-0292-FCCD-B2CA-9D7378A7A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716" y="189293"/>
            <a:ext cx="7140440" cy="872363"/>
          </a:xfrm>
        </p:spPr>
        <p:txBody>
          <a:bodyPr/>
          <a:lstStyle/>
          <a:p>
            <a:r>
              <a:rPr lang="en-US" sz="2800" dirty="0"/>
              <a:t>Integrated Heat Spreader Thermal Resistance 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2B8CA-EDE7-3910-0026-7DBC00550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3581400"/>
            <a:ext cx="8550275" cy="1571625"/>
          </a:xfrm>
        </p:spPr>
        <p:txBody>
          <a:bodyPr/>
          <a:lstStyle/>
          <a:p>
            <a:r>
              <a:rPr lang="en-US" sz="2400" dirty="0"/>
              <a:t>The thermal model used to simulate the case study is based upon the steady state three-dimensional heat conduction equation, which assumes a constant thermal conductivity in the solid domain. 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DB634C22-050D-5F79-45C7-274E7DA7264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0118D0EF-0CE5-91DC-BE6D-2F264C91E3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3F84E3D8-801B-1464-234F-7A79B5C449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B2CB4829-AB6B-2590-7944-D9DEB1CB0C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093CADFD-9E31-FCB4-B5B1-873E7C9A96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1AC50DAF-6975-D74F-AB8D-0D88083FA4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D901F91-5DB0-A4F7-4EB3-2BA6A28F9B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F51A3CED-31FC-ACA4-0563-5C5F4982E2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5DF12E43-CA8F-A3FD-8A92-53372C613D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B89DB3DA-8AEE-AAD0-70B1-D53450A6B8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2D98E0FC-3ED0-EAED-20BF-842F611D12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52E316A7-4E42-045D-0F2E-37B0457CD9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9CC5BE0-D7A1-7217-2879-1A6C9828E2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B95A32F-2DC4-6EEF-5D62-15787AB2B1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6F611697-10CA-D219-4EC1-F138A97010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68997D2-8796-8574-F0AF-08569B7B59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4D53E17-1FE4-9217-CC02-F302C66C5B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BEBA9D5B-2599-FE19-2278-C8EDE13577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54" y="1295400"/>
            <a:ext cx="3610479" cy="23815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6C05EED-FC8A-6C34-117F-BFCFAE5342A7}"/>
                  </a:ext>
                </a:extLst>
              </p:cNvPr>
              <p:cNvSpPr txBox="1"/>
              <p:nvPr/>
            </p:nvSpPr>
            <p:spPr>
              <a:xfrm>
                <a:off x="2590800" y="5562600"/>
                <a:ext cx="4572000" cy="9010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6C05EED-FC8A-6C34-117F-BFCFAE5342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5562600"/>
                <a:ext cx="4572000" cy="90108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3">
            <a:extLst>
              <a:ext uri="{FF2B5EF4-FFF2-40B4-BE49-F238E27FC236}">
                <a16:creationId xmlns:a16="http://schemas.microsoft.com/office/drawing/2014/main" id="{F5CD920F-A3CB-0BA6-6910-8A286CFDF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175" y="5146675"/>
            <a:ext cx="84264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sz="2400" kern="0" dirty="0"/>
              <a:t>GDE in cartesian Coordinate system:</a:t>
            </a:r>
          </a:p>
        </p:txBody>
      </p:sp>
    </p:spTree>
    <p:extLst>
      <p:ext uri="{BB962C8B-B14F-4D97-AF65-F5344CB8AC3E}">
        <p14:creationId xmlns:p14="http://schemas.microsoft.com/office/powerpoint/2010/main" val="38081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  <p:bldP spid="23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62483-F66C-9613-9687-82334C1A9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Content Placeholder 28">
            <a:extLst>
              <a:ext uri="{FF2B5EF4-FFF2-40B4-BE49-F238E27FC236}">
                <a16:creationId xmlns:a16="http://schemas.microsoft.com/office/drawing/2014/main" id="{FCFE4E4C-2389-0A95-24C8-0B62269776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590143"/>
            <a:ext cx="3667637" cy="291505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CC20CD-6CAB-E81B-DBFD-C3C1538A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716" y="189293"/>
            <a:ext cx="7140440" cy="872363"/>
          </a:xfrm>
        </p:spPr>
        <p:txBody>
          <a:bodyPr/>
          <a:lstStyle/>
          <a:p>
            <a:r>
              <a:rPr lang="en-US" sz="2800" dirty="0"/>
              <a:t>Analysis of Integrated Heat Spreader Thermal Resistance 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C8941897-6EE9-7871-C9B4-4DE095B1AD2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E06D170D-B984-4269-AE9C-96816BDE2A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D905696B-413F-2DB5-597F-1D850A7E87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F83C650A-90D5-A6D7-C7BF-5DD2921C07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169274FC-1FAD-A7B7-83C7-46CBF2994A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1E0D23C0-44A6-3B67-991D-863624A5FE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D12AA0C3-921E-9FF2-6155-511EBB90E6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9508F6A7-1578-B5EA-D4D7-07166BDA83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C6C7D58B-3FC8-563A-1199-6FAC4274DB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5450DFF-D261-1262-F5C9-DEE606C1F4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BBCB5BA0-981A-1E2E-3036-5E2D386F8F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4A1B41FD-EAF9-BA0A-466B-448FE798C4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75C3F62-B007-C492-ACDC-F2696FA5B8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DB069920-1EAC-9018-7337-0CEC1095E8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474E9B65-9D48-5A81-218F-5E097445BA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35212CA5-F20B-4B37-A6D0-9437D9E8E2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EDEE75C-6C75-FB10-5C53-4DAA8DD07C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AD75E80-8C71-05CD-D448-A4A020E2367F}"/>
                  </a:ext>
                </a:extLst>
              </p:cNvPr>
              <p:cNvSpPr txBox="1"/>
              <p:nvPr/>
            </p:nvSpPr>
            <p:spPr>
              <a:xfrm>
                <a:off x="4038600" y="1371600"/>
                <a:ext cx="4572000" cy="9010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AD75E80-8C71-05CD-D448-A4A020E23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1371600"/>
                <a:ext cx="4572000" cy="9010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5155BAC0-9E68-CA08-2074-3D0BE7E0E254}"/>
              </a:ext>
            </a:extLst>
          </p:cNvPr>
          <p:cNvSpPr txBox="1"/>
          <p:nvPr/>
        </p:nvSpPr>
        <p:spPr>
          <a:xfrm>
            <a:off x="381000" y="3048000"/>
            <a:ext cx="29787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Boundary Conditions: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03B1B7E-D585-49A3-81A9-B067961B9AAF}"/>
                  </a:ext>
                </a:extLst>
              </p:cNvPr>
              <p:cNvSpPr txBox="1"/>
              <p:nvPr/>
            </p:nvSpPr>
            <p:spPr>
              <a:xfrm>
                <a:off x="457200" y="3733800"/>
                <a:ext cx="5999335" cy="7602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num>
                              <m:den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=−</m:t>
                        </m:r>
                        <m:f>
                          <m:fPr>
                            <m:type m:val="skw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type m:val="skw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=−</m:t>
                        </m:r>
                        <m:f>
                          <m:fPr>
                            <m:type m:val="skw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</m:sSub>
                  </m:oMath>
                </a14:m>
                <a:r>
                  <a:rPr lang="en-US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type m:val="skw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03B1B7E-D585-49A3-81A9-B067961B9A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733800"/>
                <a:ext cx="5999335" cy="7602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B7EB4F8-9584-E0BF-2FAD-7ADAE398183E}"/>
                  </a:ext>
                </a:extLst>
              </p:cNvPr>
              <p:cNvSpPr txBox="1"/>
              <p:nvPr/>
            </p:nvSpPr>
            <p:spPr>
              <a:xfrm>
                <a:off x="304800" y="4690758"/>
                <a:ext cx="3851119" cy="8718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𝑐𝑜𝑜𝑙𝑎𝑛𝑡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B7EB4F8-9584-E0BF-2FAD-7ADAE39818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690758"/>
                <a:ext cx="3851119" cy="87184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A008C6F-6811-A2B5-6291-AE0E4F01FC31}"/>
                  </a:ext>
                </a:extLst>
              </p:cNvPr>
              <p:cNvSpPr txBox="1"/>
              <p:nvPr/>
            </p:nvSpPr>
            <p:spPr>
              <a:xfrm>
                <a:off x="2950483" y="5257800"/>
                <a:ext cx="5660117" cy="148021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′′</m:t>
                                    </m:r>
                                  </m:sup>
                                </m:sSup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    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𝑙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𝑑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f>
                                      <m:f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𝑙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𝑑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0    </m:t>
                                </m:r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m:rPr>
                                    <m:brk m:alnAt="7"/>
                                  </m:r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d>
                                          <m:dPr>
                                            <m:begChr m:val="["/>
                                            <m:endChr m:val="]"/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𝐿</m:t>
                                            </m:r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𝑙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𝑑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num>
                                      <m:den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f>
                                      <m:f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d>
                                          <m:dPr>
                                            <m:begChr m:val="["/>
                                            <m:endChr m:val="]"/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𝐿</m:t>
                                            </m:r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𝑙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𝑑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num>
                                      <m:den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A008C6F-6811-A2B5-6291-AE0E4F01FC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0483" y="5257800"/>
                <a:ext cx="5660117" cy="14802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2717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3" grpId="0"/>
      <p:bldP spid="34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1C84D-518B-232A-7857-1B5E0B967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56DAA-6FEE-EE62-E8BA-FCAED95C1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76200"/>
            <a:ext cx="6988040" cy="1143000"/>
          </a:xfrm>
        </p:spPr>
        <p:txBody>
          <a:bodyPr/>
          <a:lstStyle/>
          <a:p>
            <a:r>
              <a:rPr lang="en-IN" sz="2800" dirty="0"/>
              <a:t>The Solver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98EA5D-8C98-2F65-FB38-253C7C56C78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429561"/>
                <a:ext cx="8492023" cy="4437839"/>
              </a:xfrm>
            </p:spPr>
            <p:txBody>
              <a:bodyPr/>
              <a:lstStyle/>
              <a:p>
                <a:r>
                  <a:rPr lang="en-US" sz="2400" dirty="0"/>
                  <a:t>The model used to simulate the heat transfer in the IHS can be solved in the MATLAB Finite Element solver using the Partial Differential Equation Toolbox. </a:t>
                </a:r>
              </a:p>
              <a:p>
                <a:r>
                  <a:rPr lang="en-US" sz="2400" dirty="0"/>
                  <a:t>Use triangular mesh elements The MATLAB solver and verify for mesh independence by increasing the mesh density for a high heat flux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en-US" sz="2400" dirty="0"/>
                  <a:t> =100 W/cm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).</a:t>
                </a:r>
              </a:p>
              <a:p>
                <a:r>
                  <a:rPr lang="en-US" sz="2400" dirty="0"/>
                  <a:t>At 800,000 mesh elements, where the percentage deviation with the successive mesh is ± 7.24%.</a:t>
                </a:r>
              </a:p>
              <a:p>
                <a:r>
                  <a:rPr lang="en-US" sz="2400" dirty="0"/>
                  <a:t>At 2.4 million mesh elements with an error of ± 0.89%.</a:t>
                </a:r>
              </a:p>
              <a:p>
                <a:r>
                  <a:rPr lang="en-US" sz="2400" dirty="0"/>
                  <a:t>Deviation of &lt; ±1% is acceptable.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98EA5D-8C98-2F65-FB38-253C7C56C7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429561"/>
                <a:ext cx="8492023" cy="4437839"/>
              </a:xfrm>
              <a:blipFill>
                <a:blip r:embed="rId2"/>
                <a:stretch>
                  <a:fillRect l="-1005" t="-1099" r="-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7A242084-C508-AABE-84CC-86B6A91D1FE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DC9FED1-D641-630A-1CC5-25A670E1AD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B005A0AE-698E-344B-F26B-C766E57BCA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BE2AA742-E379-8B48-00FE-6AA8A575A3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BBC7C061-C833-4493-FA40-403EE7C98A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06649741-8BC3-6121-53A8-BA687CAEED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0543CB32-AC9E-C528-BCF4-1780F5AF44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163AD517-45CB-ACD2-6FC4-CB411073B4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91B2B0C0-EF81-4D82-7009-A3E499FAD1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3C58448-1914-C8C6-1ECD-B0480EE002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296066AA-1654-91D8-A574-010AB56C76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BF99828-850D-231B-A657-E1A915C174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597F436-9F06-D6DF-EE39-25546AB067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E5A0DE7-63D0-55E2-6F2B-1EC592FED0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A1D86D40-BA03-2312-5F4D-FE1A20379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E3E9883-E74C-71C4-86A2-AEE07E56E3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12E04EF-9C76-DE88-6509-BFD4FF3AFD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1256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CD3B5-E9DF-33DD-8503-1BAA59F93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08F40-8159-6D2E-92FE-F02D6C2D1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76200"/>
            <a:ext cx="6988040" cy="1143000"/>
          </a:xfrm>
        </p:spPr>
        <p:txBody>
          <a:bodyPr/>
          <a:lstStyle/>
          <a:p>
            <a:r>
              <a:rPr lang="en-IN" sz="2800" dirty="0"/>
              <a:t>The Solutions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1344FE05-3067-F70B-DD90-1B8FCD91018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B870CBB-80D4-EEC0-A8D6-48CBEBD486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54B06053-450F-923B-63BC-4FAF4DA30F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87640041-0A7B-202A-284E-767A21C1AB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CAEFB4FA-5631-43A0-CF7F-1777282E07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8175CD8F-63EA-7A30-2481-3D3564B25B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13AAA6D-6469-F833-B897-69EF87D28F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70FE12DC-6067-F77D-4099-6740B3F7AF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495E3553-B547-F61A-3BFC-F9557A38CC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3618960D-EDC3-D553-5CB5-1E6FA0D72F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809ACE6-10A3-6516-12D9-FAC1B0543C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92D4EE06-1650-BD6F-CF97-8D51E57AD4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8BB223BB-6D37-AF0D-BEEC-E8D410B201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90A4BA5-6D12-72EA-ACFE-C24262DC38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36462B5-5F1F-3F2C-0AD3-1497AFC67B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3ECBD98A-72D6-3C45-BBD8-318C2D4618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F3CF089-B61B-49B8-A52F-EE53B54897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9338D49D-7E6A-03B1-E4C3-D1362E2B07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3872" y="1460282"/>
            <a:ext cx="4172928" cy="5016718"/>
          </a:xfr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C92C4A5-449E-8D94-6E91-031C3EFC4291}"/>
              </a:ext>
            </a:extLst>
          </p:cNvPr>
          <p:cNvCxnSpPr>
            <a:cxnSpLocks/>
          </p:cNvCxnSpPr>
          <p:nvPr/>
        </p:nvCxnSpPr>
        <p:spPr bwMode="auto">
          <a:xfrm>
            <a:off x="533400" y="1752600"/>
            <a:ext cx="0" cy="3962400"/>
          </a:xfrm>
          <a:prstGeom prst="straightConnector1">
            <a:avLst/>
          </a:prstGeom>
          <a:solidFill>
            <a:schemeClr val="accent1"/>
          </a:solidFill>
          <a:ln w="85725" cap="flat" cmpd="dbl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205C43DB-DBC4-BCF9-D5ED-CBDACAD93507}"/>
              </a:ext>
            </a:extLst>
          </p:cNvPr>
          <p:cNvSpPr txBox="1"/>
          <p:nvPr/>
        </p:nvSpPr>
        <p:spPr>
          <a:xfrm rot="5400000">
            <a:off x="101746" y="3073546"/>
            <a:ext cx="1773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2"/>
                </a:solidFill>
              </a:rPr>
              <a:t>h</a:t>
            </a:r>
            <a:r>
              <a:rPr lang="en-US" dirty="0">
                <a:solidFill>
                  <a:schemeClr val="accent2"/>
                </a:solidFill>
              </a:rPr>
              <a:t>, Increasing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7E3A53B-1EDE-C330-2C12-47DF1C4925A3}"/>
                  </a:ext>
                </a:extLst>
              </p:cNvPr>
              <p:cNvSpPr txBox="1"/>
              <p:nvPr/>
            </p:nvSpPr>
            <p:spPr>
              <a:xfrm>
                <a:off x="4953000" y="1905000"/>
                <a:ext cx="3886199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Criteria to select a value of </a:t>
                </a:r>
                <a:r>
                  <a:rPr lang="en-US" i="1" dirty="0"/>
                  <a:t>h</a:t>
                </a:r>
              </a:p>
              <a:p>
                <a:endParaRPr lang="en-US" i="1" dirty="0"/>
              </a:p>
              <a:p>
                <a:r>
                  <a:rPr lang="en-US" i="1" dirty="0"/>
                  <a:t>Theoretical approach is to select value of h as a fraction of the product of thermal conductivity of IHS material and thickness.</a:t>
                </a:r>
              </a:p>
              <a:p>
                <a:endParaRPr lang="en-US" i="1" dirty="0"/>
              </a:p>
              <a:p>
                <a:r>
                  <a:rPr lang="en-US" i="1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𝑘𝑑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ℎ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𝑘𝑑</m:t>
                    </m:r>
                  </m:oMath>
                </a14:m>
                <a:endParaRPr lang="en-US" b="0" i="1" dirty="0">
                  <a:ea typeface="Cambria Math" panose="02040503050406030204" pitchFamily="18" charset="0"/>
                </a:endParaRPr>
              </a:p>
              <a:p>
                <a:endParaRPr lang="en-US" i="1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7E3A53B-1EDE-C330-2C12-47DF1C4925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1905000"/>
                <a:ext cx="3886199" cy="3785652"/>
              </a:xfrm>
              <a:prstGeom prst="rect">
                <a:avLst/>
              </a:prstGeom>
              <a:blipFill>
                <a:blip r:embed="rId4"/>
                <a:stretch>
                  <a:fillRect l="-2512" t="-1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9B94A65-FA8A-1510-27AA-B5F6ED3B7E5B}"/>
                  </a:ext>
                </a:extLst>
              </p:cNvPr>
              <p:cNvSpPr txBox="1"/>
              <p:nvPr/>
            </p:nvSpPr>
            <p:spPr>
              <a:xfrm>
                <a:off x="2209800" y="1595735"/>
                <a:ext cx="18288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  <m:r>
                        <a:rPr lang="en-US" sz="1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=0.05</m:t>
                      </m:r>
                      <m:r>
                        <a:rPr lang="en-US" sz="1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𝑘𝑑</m:t>
                      </m:r>
                    </m:oMath>
                  </m:oMathPara>
                </a14:m>
                <a:endParaRPr lang="en-US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9B94A65-FA8A-1510-27AA-B5F6ED3B7E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1595735"/>
                <a:ext cx="182880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F64F7EF-25CE-7D53-F792-E8CFA03CE417}"/>
                  </a:ext>
                </a:extLst>
              </p:cNvPr>
              <p:cNvSpPr txBox="1"/>
              <p:nvPr/>
            </p:nvSpPr>
            <p:spPr>
              <a:xfrm>
                <a:off x="2209800" y="3048000"/>
                <a:ext cx="18288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  <m:r>
                        <a:rPr lang="en-US" sz="1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=0.1</m:t>
                      </m:r>
                      <m:r>
                        <a:rPr lang="en-US" sz="1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𝑘𝑑</m:t>
                      </m:r>
                    </m:oMath>
                  </m:oMathPara>
                </a14:m>
                <a:endParaRPr lang="en-US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F64F7EF-25CE-7D53-F792-E8CFA03CE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3048000"/>
                <a:ext cx="182880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27BE616-4221-F209-8621-38D9867A1C3A}"/>
                  </a:ext>
                </a:extLst>
              </p:cNvPr>
              <p:cNvSpPr txBox="1"/>
              <p:nvPr/>
            </p:nvSpPr>
            <p:spPr>
              <a:xfrm>
                <a:off x="2286000" y="4431268"/>
                <a:ext cx="18288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  <m:r>
                        <a:rPr lang="en-US" sz="1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=0.25</m:t>
                      </m:r>
                      <m:r>
                        <a:rPr lang="en-US" sz="1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𝑘𝑑</m:t>
                      </m:r>
                    </m:oMath>
                  </m:oMathPara>
                </a14:m>
                <a:endParaRPr lang="en-US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27BE616-4221-F209-8621-38D9867A1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4431268"/>
                <a:ext cx="182880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886E2B0-DD79-151B-0F96-00AD8CA80979}"/>
              </a:ext>
            </a:extLst>
          </p:cNvPr>
          <p:cNvSpPr txBox="1"/>
          <p:nvPr/>
        </p:nvSpPr>
        <p:spPr>
          <a:xfrm>
            <a:off x="1128834" y="6034385"/>
            <a:ext cx="3535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Temperature Profile in IHS</a:t>
            </a:r>
          </a:p>
        </p:txBody>
      </p:sp>
    </p:spTree>
    <p:extLst>
      <p:ext uri="{BB962C8B-B14F-4D97-AF65-F5344CB8AC3E}">
        <p14:creationId xmlns:p14="http://schemas.microsoft.com/office/powerpoint/2010/main" val="165311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 build="p"/>
      <p:bldP spid="32" grpId="0"/>
      <p:bldP spid="33" grpId="0"/>
      <p:bldP spid="34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40D8B-7CA8-6958-1743-D577E43F2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45856-3D43-3244-4F1F-9BFD5B733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75" y="326850"/>
            <a:ext cx="7162800" cy="981835"/>
          </a:xfrm>
        </p:spPr>
        <p:txBody>
          <a:bodyPr/>
          <a:lstStyle/>
          <a:p>
            <a:r>
              <a:rPr lang="en-IN" sz="2800" dirty="0"/>
              <a:t>Figure of Merit for IHS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CDED76-6CA6-3383-689A-607ECF2D08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0999" y="1371600"/>
                <a:ext cx="8654889" cy="4224944"/>
              </a:xfrm>
            </p:spPr>
            <p:txBody>
              <a:bodyPr/>
              <a:lstStyle/>
              <a:p>
                <a:r>
                  <a:rPr lang="en-US" sz="2400" dirty="0"/>
                  <a:t>The numerical simulation generates temperature distribution in the solid domain. </a:t>
                </a:r>
              </a:p>
              <a:p>
                <a:r>
                  <a:rPr lang="en-US" sz="2400" dirty="0"/>
                  <a:t>The average net thermal resistance is typically presented as the sum of those associated with the heat spreader and convective heat transfer from the top face.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𝑛𝑒𝑡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𝑎𝑣𝑔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𝐼𝐻𝑆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𝑎𝑣𝑔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𝑐𝑜𝑜𝑙𝑎𝑛𝑡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′′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𝑛𝑒𝑡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𝑎𝑣𝑔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𝐼𝐻𝑆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𝑠𝑝𝑟𝑒𝑎𝑑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𝑐𝑜𝑛𝑣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  <a:p>
                <a:pPr marL="0" indent="0" algn="ctr">
                  <a:buNone/>
                </a:pPr>
                <a:endParaRPr lang="en-IN" sz="24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𝑘𝐴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𝐼𝐻𝑆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𝑠𝑝𝑟𝑒𝑎𝑑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ℎ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𝐼𝐻𝑆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sz="2400" dirty="0"/>
              </a:p>
              <a:p>
                <a:pPr marL="0" indent="0" algn="ctr">
                  <a:buNone/>
                </a:pPr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CDED76-6CA6-3383-689A-607ECF2D08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0999" y="1371600"/>
                <a:ext cx="8654889" cy="4224944"/>
              </a:xfrm>
              <a:blipFill>
                <a:blip r:embed="rId2"/>
                <a:stretch>
                  <a:fillRect l="-915" t="-1154" r="-1901"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7CED89DC-2AB1-61E8-43D5-33B153A68FA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D01753CE-2C6B-F7E7-4276-DC5DADE696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86C1C7A-E2F7-982F-BCFC-1906983EDB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E0CF8CC3-1344-1568-68A9-B74E65A01A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AD1CEA53-1F01-F4A1-4EC7-45D8F58C92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8C74582-CCB0-CE6E-2FF1-A979A25621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ACE2663-E00B-FF07-0EA2-6A79A7BCAD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8D0C6056-C576-E3C8-5428-0110BC1714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7EF70B4-6DF1-C702-F2C8-B79B8AA93A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21B70D0-9B2A-D68C-31AE-E14791B5B4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2F716AE8-102C-5E39-8C17-B57DF234AE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4E51970-BFE9-AC84-9FFB-A38CD72808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2F0D0A7C-3E63-810B-5127-23A712F6FF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ED72F11A-7DF7-A840-3D6A-AFB0F6D344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46225FEB-3A38-8743-079C-3FF9ADB12F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21CA4C1-9D0E-C76C-3016-C551898EFA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6241AB8-2A18-E8F7-CE7D-980D94984B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ECF7600-F1D1-C183-EE26-C510099F5634}"/>
              </a:ext>
            </a:extLst>
          </p:cNvPr>
          <p:cNvSpPr txBox="1"/>
          <p:nvPr/>
        </p:nvSpPr>
        <p:spPr>
          <a:xfrm>
            <a:off x="304800" y="5657671"/>
            <a:ext cx="8458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where </a:t>
            </a:r>
            <a:r>
              <a:rPr lang="en-US" i="1" dirty="0"/>
              <a:t>T</a:t>
            </a:r>
            <a:r>
              <a:rPr lang="en-US" i="1" baseline="-25000" dirty="0"/>
              <a:t>IHS-avg</a:t>
            </a:r>
            <a:r>
              <a:rPr lang="en-US" dirty="0"/>
              <a:t> is the average temperature of the </a:t>
            </a:r>
            <a:r>
              <a:rPr lang="en-US" dirty="0">
                <a:solidFill>
                  <a:srgbClr val="FF0000"/>
                </a:solidFill>
              </a:rPr>
              <a:t>heat source area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/>
              <a:t>R</a:t>
            </a:r>
            <a:r>
              <a:rPr lang="en-US" i="1" baseline="-25000" dirty="0"/>
              <a:t>IHS</a:t>
            </a:r>
            <a:r>
              <a:rPr lang="en-US" dirty="0"/>
              <a:t> is the conductive thermal resistance of HIS.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 err="1"/>
              <a:t>R</a:t>
            </a:r>
            <a:r>
              <a:rPr lang="en-US" i="1" baseline="-25000" dirty="0" err="1"/>
              <a:t>spread</a:t>
            </a:r>
            <a:r>
              <a:rPr lang="en-US" dirty="0"/>
              <a:t> Spreading Resistance</a:t>
            </a:r>
          </a:p>
        </p:txBody>
      </p:sp>
    </p:spTree>
    <p:extLst>
      <p:ext uri="{BB962C8B-B14F-4D97-AF65-F5344CB8AC3E}">
        <p14:creationId xmlns:p14="http://schemas.microsoft.com/office/powerpoint/2010/main" val="129681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58BF-5384-DE76-727D-46EBFFAB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75" y="326850"/>
            <a:ext cx="7162800" cy="981835"/>
          </a:xfrm>
        </p:spPr>
        <p:txBody>
          <a:bodyPr/>
          <a:lstStyle/>
          <a:p>
            <a:r>
              <a:rPr lang="en-US" sz="2800" dirty="0"/>
              <a:t>Constriction/Spreading Resistance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9B98D-BDB7-3893-C2D0-8039C0601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4724400"/>
          </a:xfrm>
        </p:spPr>
        <p:txBody>
          <a:bodyPr/>
          <a:lstStyle/>
          <a:p>
            <a:pPr algn="l"/>
            <a:r>
              <a:rPr lang="en-US" sz="2400" dirty="0"/>
              <a:t>Constriction/spreading resistance exists whenever heat flows from one region to another of different cross-sectional area. </a:t>
            </a:r>
          </a:p>
          <a:p>
            <a:pPr algn="l"/>
            <a:r>
              <a:rPr lang="en-US" sz="2400" dirty="0"/>
              <a:t>The term constriction is used describe the situation where heat flows into a narrower region.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The term spreading is used to describe the case where heat flows out of a narrow region into a larger cross-sectional area.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Phenomenologically the constriction resistance and spreading resistance are different.  </a:t>
            </a:r>
          </a:p>
          <a:p>
            <a:pPr algn="l"/>
            <a:r>
              <a:rPr lang="en-US" sz="2400" dirty="0">
                <a:latin typeface="Times New Roman" panose="02020603050405020304" pitchFamily="18" charset="0"/>
              </a:rPr>
              <a:t>However, quantitative analysis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of  thermal rectification due to the direction of heat flow, the constriction and spreading resistances are  assumed to be identical in magnitude. </a:t>
            </a:r>
            <a:endParaRPr lang="en-IN" sz="24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07288545-1A5E-CFCD-E8E2-A63CAA9B646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191C35F-730C-DA16-A6BD-C3C15C991C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694DEC5-8398-74B0-0C39-B5C588DE5A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0AF93AE-E174-F39D-6034-1FC04330F7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A90F42C-9E31-B327-507B-7C9F645972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CF68A06-0057-A193-67EE-351D6FB4F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67A4A24-FF8D-6D78-4A0A-1958E72CC4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8C3AB13-3421-3A8A-0F94-565F5593DE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6D9022A-C499-CE96-E97A-26BC1D774C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6390449-CC42-2D23-DFFB-5601E5F703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5C79EA1-5A68-E8E3-B1D6-B9B2FED056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EFDB296-5CD5-90E2-F366-727B6AF9E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93F909C-C3ED-C073-09CC-156D59EF88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437855D-02FB-94D4-F299-9A16C4BF6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2F34C2D-29DF-FCF8-8948-881228483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8C4F19C-551A-0263-CB1B-19382082B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605A40-BE20-5814-4219-18DDBE76D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3374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4717</TotalTime>
  <Words>1119</Words>
  <Application>Microsoft Office PowerPoint</Application>
  <PresentationFormat>On-screen Show (4:3)</PresentationFormat>
  <Paragraphs>106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STXingkai</vt:lpstr>
      <vt:lpstr>Arial</vt:lpstr>
      <vt:lpstr>Calibri</vt:lpstr>
      <vt:lpstr>Cambria Math</vt:lpstr>
      <vt:lpstr>CommercialScript BT</vt:lpstr>
      <vt:lpstr>Symbol</vt:lpstr>
      <vt:lpstr>Tempus Sans ITC</vt:lpstr>
      <vt:lpstr>Times New Roman</vt:lpstr>
      <vt:lpstr>Times-Roman</vt:lpstr>
      <vt:lpstr>Blank Presentation</vt:lpstr>
      <vt:lpstr>Internal Heat Spreaders in Chip Packaging</vt:lpstr>
      <vt:lpstr>A Die can Generate Heat but Cannot Eject</vt:lpstr>
      <vt:lpstr>Convective Incapability of A Die</vt:lpstr>
      <vt:lpstr>Convective Incapability of A Die</vt:lpstr>
      <vt:lpstr>Convective Modes for A Die</vt:lpstr>
      <vt:lpstr>Heat Spreaders </vt:lpstr>
      <vt:lpstr>Deviation from Conventional Heat Conduction at Interface </vt:lpstr>
      <vt:lpstr>Deviation from Conventional Heat Conduction due to Spreading</vt:lpstr>
      <vt:lpstr>Two-Way Challenge</vt:lpstr>
      <vt:lpstr>Series of Spreading resistances in Chips</vt:lpstr>
      <vt:lpstr>Varying Area Layers in a Chip Packaging</vt:lpstr>
      <vt:lpstr>Simple (Compact) Thermal Models for Chips</vt:lpstr>
      <vt:lpstr>Art of Thermal Coupling in Chip Package</vt:lpstr>
      <vt:lpstr>Integrated Heat Spreader Thermal Resistance </vt:lpstr>
      <vt:lpstr>Integrated Heat Spreader Thermal Resistance </vt:lpstr>
      <vt:lpstr>Analysis of Integrated Heat Spreader Thermal Resistance </vt:lpstr>
      <vt:lpstr>The Solver</vt:lpstr>
      <vt:lpstr>The Solutions</vt:lpstr>
      <vt:lpstr>Figure of Merit for IHS</vt:lpstr>
      <vt:lpstr>Constriction/Spreading Resistance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340</cp:revision>
  <cp:lastPrinted>2002-07-26T02:11:33Z</cp:lastPrinted>
  <dcterms:created xsi:type="dcterms:W3CDTF">2002-07-26T01:39:54Z</dcterms:created>
  <dcterms:modified xsi:type="dcterms:W3CDTF">2026-08-19T03:56:39Z</dcterms:modified>
</cp:coreProperties>
</file>