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6"/>
  </p:notesMasterIdLst>
  <p:sldIdLst>
    <p:sldId id="1132" r:id="rId2"/>
    <p:sldId id="1419" r:id="rId3"/>
    <p:sldId id="1420" r:id="rId4"/>
    <p:sldId id="1422" r:id="rId5"/>
    <p:sldId id="1397" r:id="rId6"/>
    <p:sldId id="1396" r:id="rId7"/>
    <p:sldId id="1399" r:id="rId8"/>
    <p:sldId id="1400" r:id="rId9"/>
    <p:sldId id="1401" r:id="rId10"/>
    <p:sldId id="1404" r:id="rId11"/>
    <p:sldId id="1423" r:id="rId12"/>
    <p:sldId id="1357" r:id="rId13"/>
    <p:sldId id="1402" r:id="rId14"/>
    <p:sldId id="1403" r:id="rId15"/>
    <p:sldId id="1405" r:id="rId16"/>
    <p:sldId id="1406" r:id="rId17"/>
    <p:sldId id="1407" r:id="rId18"/>
    <p:sldId id="1408" r:id="rId19"/>
    <p:sldId id="1409" r:id="rId20"/>
    <p:sldId id="1414" r:id="rId21"/>
    <p:sldId id="1416" r:id="rId22"/>
    <p:sldId id="1413" r:id="rId23"/>
    <p:sldId id="1417" r:id="rId24"/>
    <p:sldId id="1410" r:id="rId25"/>
    <p:sldId id="1418" r:id="rId26"/>
    <p:sldId id="1373" r:id="rId27"/>
    <p:sldId id="1374" r:id="rId28"/>
    <p:sldId id="1375" r:id="rId29"/>
    <p:sldId id="1376" r:id="rId30"/>
    <p:sldId id="1382" r:id="rId31"/>
    <p:sldId id="1378" r:id="rId32"/>
    <p:sldId id="1377" r:id="rId33"/>
    <p:sldId id="1379" r:id="rId34"/>
    <p:sldId id="1380" r:id="rId3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0066"/>
    <a:srgbClr val="FF9900"/>
    <a:srgbClr val="000099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14T06:45:28.4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13440 11709 166 0,'-3'-6'28'0,"-1"0"-43"0,2 0-12 0,2 6 34 0,0 0-14 0,0 0 14 16,0 0-18-16,0 0 15 15,-1 0-25-15,1 0-30 0,0 0 21 0,-1 0-19 0,1 0 49 0</inkml:trace>
  <inkml:trace contextRef="#ctx0" brushRef="#br0" timeOffset="55.95">13421 11677 1 0,'0'0'0'0,"0"0"0"0,0 0 0 16,0 0 0-16,0 0 0 0,0 0 0 0</inkml:trace>
  <inkml:trace contextRef="#ctx0" brushRef="#br0" timeOffset="479.46">13387 11671 609 0,'-2'-5'22'0,"1"0"1"0,0 0 5 0,1-1-5 16,0 3 2-16,0 3-8 0,0 0-22 0,0 0 12 15,0 0-11-15,0-1 13 0,1 0-6 0,0 0-4 16,1 0 11-16,-1 0-10 0,-1 0 2 0,1 0 0 16,0 0-9-16,0-1 8 0,0 0 16 0,0 0 3 0,1 0 15 0,-1 0-11 15,-1 0 4-15,1 0 3 0,0 1-22 0,0 0 17 0,0 0-17 16,0 0-9-16,0 0 18 15,1 1-18-15,-2 0-8 0,1 0 19 0,0 0-15 0,0 1 20 16,8 11 6-16,-10-7-7 0,0 4 13 16,1 2-12-16,-1 0-2 0,1 2 20 0,0-1-11 15,-1 5 15-15,-1 0-9 0,0 5-8 0,0 2 1 16,1-3-5-16,1 3-14 0,0 0 12 0,0 0-15 0,0-1 14 16,0-1-5-16,0-2-2 0,1-1 9 0,0-1-9 0,0-3-5 0,3-2 11 15,-1-1-1 1,2-3 6-16,-1 0-8 0,1-2 1 0,-2-2 2 0,2-3 2 15,0 0 7-15,0-1 6 0,2-1-5 0,1-1 6 0,0-2-1 0,1 0-16 16,1-3 1-16,0 0-6 16,2 3-8-16,0-1 8 0,-6 2-2 0,3 1 4 15,0-1-9-15,-2 0-2 0,3 2-4 0,-1-2 1 16,-3 0-11-16,3 1-47 0,1-2-35 0,-3 1-3 16,0-1-98-16</inkml:trace>
  <inkml:trace contextRef="#ctx0" brushRef="#br0" timeOffset="805.97">13467 11515 1078 0,'-1'-9'24'0,"0"1"-18"0,1 8-21 0,0 0 3 0,0 0-31 0,0-1 14 0,1 0-56 0,0 0 7 16,12-15 21-16,-10 8-12 0,1 0 38 0,-1-1 33 0,1 1-4 16,-4-1 17-16,-2-1 35 0,0 1 26 0,-1 0 10 15,3 2-5-15,-3 2-24 0,3 1-19 0,3 1-10 16,-3 3 2-16,0 0-8 0,0 2-23 0,-5 3 4 16,4 2-11-16,2 0-3 0,1 2 13 0,0 0-11 0,-1 0 12 15,-1 0 1-15,1 0 0 0,-2-1 14 0,4-3-10 16,1-1 16-16,-2-3-20 0,5 1 1 0,-4-2-5 15,2-1 13-15,0-2-15 0,-2-1-20 0,-2-1-6 16,0-1-102-16,5 0-164 0</inkml:trace>
  <inkml:trace contextRef="#ctx0" brushRef="#br0" timeOffset="1405.34">14013 11708 1218 0,'-6'-13'35'0,"3"3"-29"0,-3 3 5 15,6 0-12-15,-2 3-7 0,2-1 13 0,5 3-16 16,1 1 14-16,2-2-20 0,2 2-98 0,-3-2 2 0,4 2-39 16,3 0-16-16,-1 0 56 0,-5 0 12 15,-3-2 16-15,-1 2 65 0,-2 1 17 0,3 1 6 16,-4 2-2-16,3 2-10 0,-1 0 16 0,-2 0-6 0,5-1 12 16,-3 2-4-16,-1-1-7 0,0-1 0 0,-1 3-4 15,-2-1-11-15,1 5 19 0,4 4-8 0,-4-4 12 16,1 1-4-16,-1 0-3 0,-4-3 5 0,2 0-7 15,-4-2-13-15,1-1 11 0,0-1-15 0,-2 0 15 16,3 2-5-16,-2-1-1 0,2-1 10 0,-1-1-8 16,-3 1-8-16,4-1 8 0,-7 1-10 0,4 1 13 15,6-2 24-15,-10 1-14 0,5 0 24 0,-3 0-23 0,-3 2 18 16,5-1 30-16,-5 1-12 0,1 1 21 0,0-2 6 0,-2 2-9 16,4-1 14-16,0 0-14 0,1-1-6 15,1-1 1-15,0 0-12 0,2-2 10 0,1 0-6 0,3 0-4 16,1-3 13-16,0 0-7 0,0 0 15 0,0 0-24 0,6-5-15 15,2 0 4-15,-3 0-12 0,3-1-13 16,3 1 5-16,-1 0-9 0,5 1 0 0,-1-1-4 16,-1 2 7-16,2-1-7 0,4 1 0 0,-4 1-4 15,4-1-2-15,-4 2 1 0,0 0-1 0,3 1-22 0,-1-1-6 0,0 1-4 16,-1 0 9-16,-2 0-8 16,0 0-3-16,-3 0-7 0,2 0-30 0,-1 0-17 15,2 0-31-15,-4 0 4 0,2 1-79 0</inkml:trace>
  <inkml:trace contextRef="#ctx0" brushRef="#br0" timeOffset="1883.49">14373 11612 1288 0,'-6'-11'31'0,"2"0"-4"0,2 3-5 0,2 1 0 0,2 2-21 0,0 1 2 16,0 2-4-16,-1-2 4 0,4 1 1 0,-1 2-7 15,1-2 3-15,1 2-6 0,-3 0-8 0,3 1 17 0,-3-1-14 0,-1 0 16 16,4 1-5-16,-4 2-15 16,4-1 11-16,-3 4-14 0,-1 1 8 0,1 1 12 15,0 3-9-15,4 0 10 0,-1 0 1 0,-2 5-4 16,0-1 9-16,-1 0-11 0,4 5-5 0,-3 0 7 16,-2 0-5-16,0 5 6 0,-1-1-6 0,-3-1 9 0,2-1 0 15,-5-2 4-15,-1-2-9 0,4 0 7 0,-1-4-10 0,0 0 9 0,-2-5 2 16,-1 0 1-1,3-2 19-15,3-2-13 0,0-4 12 0,0 0 21 0,0 0-4 0,0 0 11 0,-5-7-11 0,4-1-16 0,-1-2 2 32,-1-4-5-32,1-1 0 0,0-5 3 0,2-2-11 15,4-6 8-15,0-4-19 0,-2-3-1 0,0 3 0 16,-2-1-2-16,2 3-9 0,-1 3 10 0,3 0-3 0,3 2 9 16,-2 2 0-16,4 6-14 0,-1 0 0 0,-4 8-6 15,5 4 4-15,2 4-9 0,-6 4-5 0,4 4-7 16,-5 2-71-16,5 5-261 0</inkml:trace>
  <inkml:trace contextRef="#ctx0" brushRef="#br0" timeOffset="2988.32">15462 11528 230 0,'5'-5'48'0,"-2"-1"-37"0,3 1 110 0,-2 0-18 15,2-1-9-15,-3 2 2 0,0-2-35 0,-1 2-5 0,-2-2-27 16,1 0 16-16,0 0-34 0,-1 0 6 15,1 0 5-15,-2 0-3 0,-3-1-6 0,-2-2 16 16,0 2-4-16,1-1 9 0,-2-2-5 0,-1 2-7 16,-1 1 1-16,-4 1-3 15,1 1-10-15,0 2 5 0,0 1-11 0,4 4 9 0,-7 3 2 16,5 1-12-16,-2 2 8 0,5 1-11 16,3 2-8-16,-3 4 8 0,4 1-11 0,-1 3 10 0,4 2 0 15,5 0 2-15,2-1 4 0,4 0-3 16,-1-2-11-16,6 1 21 0,2-2-9 0,2-2 15 15,5 2-5-15,-5-3-7 0,1 1 5 0,-3 1-9 0,-3-1-6 16,1 3 7-16,-2 1-10 0,-3 0 10 16,-1 2 1-16,-3-4-2 0,-1 1 10 0,-4-2-9 0,0-1 6 0,-2-2-8 15,0 1-5-15,0-3 1 16,-3-1 6-16,2 0 1 0,-4-2 10 0,3-3-9 16,-4 0 4-16,4-3-1 0,-3-1-5 0,2-1 3 15,-1-1 14-15,2-3-1 0,-1-2 10 0,3-2-9 0,0-3-9 16,0-3 3-16,2-2-1 0,2-7 4 0,1 1 2 15,1-4-17-15,2-6 3 0,1 1-6 0,0-2 2 16,1-1-1-16,2 6-6 0,-3-2 3 0,3 1 2 0,0 1 0 0,-7-1 4 0,3 3-4 16,-3-1-10-16,0 4 11 15,1 2-8-15,-6 0 10 0,0 3-2 0,0 3-7 16,-2 2 6-16,2 3-8 0,-2-2-9 16,-3 4 17-16,-1 1-18 0,0 3 19 0,0 1-8 0,4 0-2 15,-3 1 9-15,2 1-10 0,-1 2-8 0,-2 1 24 16,0 3-8-16,0 0 12 0,0 1-10 0,1 3 2 0,1 0 3 0,0 5 1 15,1 1 0-15,1 3-3 16,2-1-6-16,0 2 3 0,1-1-1 0,2 1 2 16,-1 2 11-16,2-2-9 0,0 0-6 15,3-1 4-15,-1 1-6 0,0-3 8 0,0 1 1 0,2 0 2 0,-4-4 1 16,3 2-1-16,0 2-9 0,-1-3 9 0,2 5-4 16,1-3 8-16,4 0 0 0,-5-1-1 15,3-1 6-15,-2 1-4 0,-1-2-9 0,2-1 12 16,-2-2-12-16,1-3 14 0,1-2 5 0,-2 0-2 15,-1-4 8-15,6 1-7 0,-10-1 7 0,5-2-13 16,7 0 6-16,-7-3-7 0,3-1 5 0,3-1-3 0,-3-4-4 16,-2-1 2-16,3-1-9 0,-3-3 11 0,-1 1-4 15,2 4 6-15,-4-4-15 0,-3 5 2 0,-1-2-6 16,-2 1 4-16,1 6-2 0,-1 4-7 0,0 0-9 16,0 0 3-16,0 0 0 0,-1 0 0 0,0 0 13 0,0 1-12 0,-18 11-1 0,18-2 17 15,0-3-4-15,1 3 7 16,0-1-11-16,1 0 7 0,0 0-2 0,0-2 6 15,2 0-2-15,1-3-4 0,-1 3 5 0,2-4-2 16,-3-1 10-16,4-1-5 0,-3-3-1 0,3 2 0 0,2 0 6 0,-1-1-3 16,-2 1 7-16,1-4-6 15,1-3 8-15,0 2-15 0,1 0 0 0,-3-4-4 16,1 1-3-16,0-4-58 0,0 0-36 0,0 4-8 16,-1-5-104-16,-2 3-138 0</inkml:trace>
  <inkml:trace contextRef="#ctx0" brushRef="#br0" timeOffset="3122.52">15912 11566 781 0,'-10'-12'102'0,"2"1"257"0,2 1-311 0,4 4-24 0,0 1-11 0,2 2 2 0,3-1-5 0,0-1-35 16,2 0-61-16,4 0 2 0,-1 0-225 0</inkml:trace>
  <inkml:trace contextRef="#ctx0" brushRef="#br0" timeOffset="3905.99">15623 11854 388 0,'0'-6'46'0,"1"1"71"0,-1 1-66 0,3 2-16 0,-1-1-3 0,-2 1-3 0,4 0-14 0,-4-2 14 15,1-1-7-15,1 0 10 16,2 0 1-16,-2 0-2 0,2 0 15 0,-1 1-9 16,1-3 18-16,0 0-5 0,-4-1-15 0,3 0 9 0,-2 2-8 0,3-1-13 15,-2 1 11-15,-1-4-12 16,1-2 5-16,1 3-18 0,-3 0-2 0,0 1-5 0,1 0 4 0,-1-2 7 16,-4 1 0-16,4-4-1 15,-5 0-20-15,2 3 23 0,0-1-7 0,0 3 15 0,-1 0-6 16,0-1 0-16,-1 1-3 0,3 3 0 0,-3 2-15 15,2 0 9-15,-1 3 3 0,1 0 3 0,-2 2-2 0,3 2-11 16,-1-3 0-16,3 4-2 0,0 0-10 0,2 3 16 16,0 3-5-16,2-2 8 0,-2 1-5 0,1 1 0 15,2 0-1-15,-1 1 1 0,3 0 5 0,-2-4 0 0,1 2 4 16,-1 0-2-16,0-5 6 0,3 0-1 0,0-1 2 16,-3-1 0-16,0 0 10 0,3 0-8 0,0-3 4 0,-1-3-4 15,1 0 5-15,-4-3-15 0,0 2-6 16,1-2-5-16,0-1-44 0,-2 0-85 0,2-2-62 15,-3-1-6-15,0-2-169 0</inkml:trace>
  <inkml:trace contextRef="#ctx0" brushRef="#br0" timeOffset="4126.18">15682 11356 1290 0,'-9'-17'67'0,"1"0"-9"16,1 3 3-16,5 2-14 0,-2 0-17 0,1 3 8 0,-1 1-22 0,3 3-16 15,0-2 8 1,0 0-8-16,1 0-1 0,0 1 0 0,0 2-11 0,1 0 7 0,0 0-5 0,-1-1-2 16,0 1 7-16,0 4-7 0,0 0-8 0,0 0 1 15,0 0-8-15,0 0 7 0,0 11 10 0,1-4-5 16,0 2 6-16,3 1-8 0,-2 1-1 0,3 1 20 16,-1 2-2-16,0 0 10 0,4-2 0 0,-3-3-61 15,4-2-44-15,1 0-9 0,-1 1-123 0</inkml:trace>
  <inkml:trace contextRef="#ctx0" brushRef="#br0" timeOffset="5121.89">15664 11304 1103 0,'1'-12'14'0,"2"3"-14"31,2 3 9-31,-1 2-13 0,2 0-7 0,1 1 15 0,-2 2-20 0,-1-2 16 0,2 2-28 0,-2-3-17 15,1-2 15-15,0 4-14 0,1-4 41 0,-5 2 3 16,-2-2 3-16,0-1-1 0,-4-2 21 0,3 2-4 0,-1-2 12 16,-3-1-11-16,5 5 2 0,-7-3-3 15,6 3-4-15,-4 1 2 0,0 0-6 0,3 4-10 16,-6 0-1-16,1 3-2 0,0 0-5 0,0 1 6 16,0 2-3-16,-1 1 4 0,-3 2 12 0,4 3-12 15,1 1 8-15,1 2-11 0,1-1-2 0,2 1 13 16,0-1-16-16,2 1 15 0,1 2-2 0,1-2-1 15,2-1 16-15,2 1-14 0,0-5 3 0,1-1 5 0,0 0-1 16,1-4 6-16,1-1 10 0,1-1-12 16,-3-3 4-16,1-1-6 0,1-2-3 0,0-2 10 0,2-1-16 15,-4-2 15-15,3 0-10 0,-2 0-10 0,3-1 5 16,-3 1-9-16,1-3-17 0,-7-3-15 0,0 0-11 0,5 1 1 16,-4-1-4-16,4 4-10 0,-4-1-19 15,2 1-3-15,2 3-75 0,-2 1-88 0</inkml:trace>
  <inkml:trace contextRef="#ctx0" brushRef="#br0" timeOffset="5822.26">15924 11837 1260 0,'0'-5'35'0,"0"5"-10"0,0 0-25 0,0 0-10 15,0 0-24-15,0 0 2 0,1 0-100 0,0 0-54 16,18-11-41-16,-15 7 8 0,0 1 4 0,-1-4 145 16,-2-1 53-16,-1-2 13 0,0-1 99 0,-1 2 61 15,0-3-14-15,-1 0 25 0,-1-3-56 0,1-1-48 16,1 1-5-16,1 1-14 0,0-2-25 0,-1-1-3 15,0 0-13-15,1 0 8 0,-1 1-7 0,1-2 0 16,-2-2 8-16,1-3-8 0,-1-1 1 0,1-3 1 16,0-3 3-16,0-2 3 0,-1-1 30 0,0-2 5 0,0-2 6 0,1 3-5 0,0-2-13 15,-2 3 6 1,0 3-10-16,-1 3 9 0,0 2-23 0,-2 1-8 0,2 1 0 16,0 2-4-16,1 3-11 0,1 5 12 0,1 1-1 15,1 5 6-15,-3 2-15 0,3 5-7 0,0 0-6 0,0 0 3 0,-7 8-8 0,4-1 16 16,-3 0-9-1,4 3 13-15,0 2 2 0,2 2-7 0,0 3 9 16,-4 3-10-16,4 0 9 0,3 2-1 0,0 1-6 16,3 6 2-16,1 0-1 0,-2 3 0 0,4 4 2 15,-1-1-4-15,2 1-5 0,-2 1 17 0,3-2-5 0,-1 0 8 16,-3-3-8-16,3-1 1 0,-1-5 5 0,1-2-2 16,1-2-8-16,-1-2 14 0,1-1-3 0,0 0 8 15,-1-2-4-15,1-2 2 0,1 1 7 0,-2-3-3 0,0-3 9 0,2-1-2 16,0-4 0-16,0-3 4 15,4 0 9-15,-2-2-20 0,-1-1 1 0,3-2-6 0,-2-3 0 16,1-3-2-16,-2-2 2 0,0-2-2 16,-1 1 1-16,-4-2-9 0,0 1 3 0,-8 1-3 0,3 0 3 15,-1 7-11-15,-3-1-2 0,1 3-1 16,-1 2 7-16,2 0-17 0,-1 1 7 0,0 0-10 0,-3 6 9 0,-1-1 8 16,3 2-9-16,-3 2 10 0,-1 2 4 0,4 1-2 15,-2-1 10-15,3 0-8 0,3 1 10 0,0-3-8 16,-1-1-2-16,4-2 0 0,-3-2 12 15,-2-1-11-15,3 1 14 0,1-2-14 0,0-1 4 0,1-1 16 16,3-1-16-16,0-5 15 0,2 3-23 0,0-2-39 16,-2-6-36-16,2 1-4 0,-4-4-137 0,1 0-171 15</inkml:trace>
  <inkml:trace contextRef="#ctx0" brushRef="#br0" timeOffset="5954.4">16315 11565 668 0,'-4'-7'463'0,"3"1"-326"0,-1 2-100 0,0 1-4 0,3 1-35 0,-1 0 13 0,4-1-21 0,2 2 8 15,1-1-104-15,8-1-318 0</inkml:trace>
  <inkml:trace contextRef="#ctx0" brushRef="#br0" timeOffset="6839.64">16578 11548 1088 0,'13'-8'179'16,"-10"1"-169"-16,-2 3-7 0,-1 4 1 0,0 0-11 16,0 0 1-16,0 0 8 0,0 0-7 0,0 0-21 0,0 0-30 15,-3-5-13-15,-1 3 4 0,-1 1 28 0,2-1 26 16,2-1 13-16,-1 1-2 0,-3-1 10 0,2 0 48 15,-2 0-12-15,-1 1 21 0,1 2-23 0,1 1-19 16,-1 2-5-16,-1 2-4 0,2 3-5 0,-1 3-17 16,2 3-1-16,-1 2-6 0,-1 1 11 0,1 0 3 15,3 2 8-15,-4-1-5 0,5 2 4 0,0 1-4 16,-1 0 1-16,3 0-1 0,-1-1 13 0,2-2-3 16,-2-1 13-16,5-1-12 0,-2-4-7 0,1-1 21 0,1-3-7 15,1 1 14-15,0-2-12 0,2-1 7 0,-1-3-6 16,-2-2 9-16,6-1-6 0,0-2-2 0,-1-1-7 15,2-2 6-15,-2-2-9 0,-2-3-6 0,1-1 2 16,2 0-3-16,-1-1 1 0,1-2-8 0,-3-3 5 16,0 2-5-16,-1 0-2 0,1 2 0 0,-2 3-7 0,-4 1 6 15,2 3-15-15,-2 5 14 0,2-1-16 16,0 2 14-16,-2 0-10 0,-1 0-5 0,1 3 14 0,-3 2-12 16,0 1-1-16,-1 1 18 0,2-1-7 0,-3 2 11 15,3-1-4-15,3 0 2 0,-4-1-2 0,5-3 1 0,-1 2-3 16,-2-4 11-16,2 1-9 0,0 1 10 0,2-2-2 15,0-1-2-15,4 1 13 0,-1-2-11 16,0-3-4-16,2 0 1 0,-1-2-16 0,1 0 10 16,1-2-14-16,-2 2-4 0,0-2 6 0,-2-3-7 0,-1-1-1 15,-1 0 7-15,-1 0 4 0,-1 0 1 0,-1 1-1 0,-2-1 2 16,-1-1-2-16,0 2 2 16,-1 0-4-16,-1 3 12 0,0 1-13 0,0 2 12 0,1 4-17 15,-3 0 13-15,1 2-2 0,-1 1 4 0,0 2-9 0,2 1 5 16,-4-1 1-16,4 1 2 0,-2 0 1 15,3 1 3-15,1-3-1 0,1 2 2 0,0-3 12 0,2 0-11 0,0 1 3 16,1-2-6-16,1 1 5 0,1-2 7 16,1-2 4-16,1-3-1 0,1 3 3 0,2-1-8 15,2 1-3-15,1 0 0 0,0-2-3 0,-1-1 0 16,-1-1 6-16,3 1-5 0,0 0-5 0,1 1 4 0,0-2-4 16,-5 3 5-16,-2-1-5 0,1 2 0 15,2 1-3-15,0-1 3 0,-1 1-3 0,-3 1-6 16,-8 0 1-16,0 0-4 0,11 7 6 0,-8-3-3 0,-2 1 7 15,2 1-7-15,-4-1 1 0,-2 0 8 16,3 0-11-16,-2 0 12 0,0 0-2 0,-3 0 2 16,3-2 9-16,-1 1-5 0,-1-2 1 0,4-2 4 15,0 0-5-15,0 0 6 0,0 0 16 0,-4-7-4 16,6 4 14-16,-2-2-12 0,7-1-8 0,-2 1 6 0,8-1-3 16,-2 1 5-16,1 0-7 0,1-2-17 0,1 4-2 15,4 0-4-15,-3 1 6 0,0 2-12 0,-5 2-5 16,-1 3-1-16,0 4 6 0,-3 1-1 0,0 2 4 15,-3-1-3-15,1 3 20 0,-3-2-14 0,1 2 7 16,-2-1-10-16,0 1 10 0,-1-1 9 0,0-3 2 0,-2 2-2 16,1-5-10-16,-1 0 12 0,2-3-4 0,-3-4 8 15,2 1-12-15,2-1-22 0,0 0-53 0,0 0 4 16,0 0-191-16</inkml:trace>
  <inkml:trace contextRef="#ctx0" brushRef="#br0" timeOffset="7006.06">17698 11791 1535 0,'7'-3'252'0,"-4"2"-251"0,-3 1-3 0,0 0-12 0,0 0-7 0,13 2 13 15,-10 1-33-15,2-1 9 0,0 0-150 0,0-3-186 16</inkml:trace>
  <inkml:trace contextRef="#ctx0" brushRef="#br0" timeOffset="8722.04">17764 11688 540 0,'-2'-21'100'0,"1"0"143"0,-2-3-125 0,2 1-26 16,-1-2-14-16,0-1 5 0,2 0-38 0,-2-2-16 0,1-1-12 15,1 2 3-15,0-1-27 0,-1 3 11 16,1-1-13-16,-2 3 13 0,1 5-13 0,0 0 7 0,-3 1 2 16,2 4-1-16,0 0-4 0,-1 3-1 0,1 1 0 0,0 1 1 15,0 0 9-15,-1 2 4 0,0 3 2 16,2 0-2-16,-2 2-6 0,2-2 15 0,-3 1-7 0,3-2 9 15,1 4-10-15,0 0-1 0,0 0-1 0,0 0 0 16,0 0-15-16,0 0 8 0,0 0-15 0,0 0 13 16,0 0-4-16,0 0 3 0,-3 8 4 0,5-3-3 15,-1 2 1-15,-1 3 6 0,1 0 1 0,1 5 2 16,0 2-5-16,1 3 3 0,-2 2 1 0,0 2-1 16,2-1-7-16,0 3 3 0,-2-1-7 0,4 2 7 15,-2-1 6-15,0-1-2 0,2 0 8 0,-2-3-9 0,2-2 4 16,-1 0-6-16,2-4 2 0,0 1-2 15,-2-4 9-15,2-1-1 0,1-3 8 0,0 1-5 16,1 0 14-16,1-2-12 0,0 0-2 0,0-4 0 0,-1 0 15 0,5-1-3 16,-2-2 8-16,3-1-10 0,-4-3-5 0,4 2-2 15,6-3-6-15,-7-3 4 0,3-1 0 0,-2-4-2 16,0 0 5-16,-1-1-6 0,4 2-3 16,-5-3-4-16,-4 2-2 0,2 2 1 0,-3 0-2 0,1 1-5 15,0 3-2-15,-7 1 0 0,3 3 8 0,-2-1-13 16,-1 2 0-16,-1 1-6 0,-4 0 8 0,0 1-2 15,-5 0 7-15,5 1-6 0,-3 2 8 0,3 3-3 16,-1 1 8-16,2 0-6 0,2 0 1 0,-2-3 2 16,3 1-4-16,0 0 6 0,-3-1 6 0,1 0-11 15,-2-1 7-15,3 0-7 0,0-1 12 0,4 1-9 16,2-3 3-16,0 0-3 0,-5-1 8 0,0 0-2 16,9 0 2-16,-7 0-1 0,7 0 4 0,2 0-7 0,1 0 7 15,2 0-6-15,0-3 7 0,1-1-10 0,-2-1-1 16,3-1-2-16,-3 0-4 0,0 0-2 0,-1-1 0 15,-1 0 1-15,-1-2-2 0,-2 1 6 0,-3-1-6 16,0 1 7-16,-2 1-1 0,0 0-4 0,-2 0 5 16,-1 2-6-16,-1 1-11 0,-2 1 6 0,-1 2-11 0,-1 0 10 15,-2 0-9-15,-1 2 18 0,-3 0-2 0,-1 1 5 16,0 0-8-16,0 0 5 0,-1 1 2 0,1-2 1 16,-1 2 7-16,2-3-7 0,1 1-1 0,-3 1 0 15,2-1 18-15,0-1-21 0,-2 2 11 0,7-2-15 0,3 1 16 16,3-1-9-16,0 0 2 0,-10 1-5 0,5-1-3 15,5 0 11-15,-3 0-3 0,8 0 6 0,-6 1-7 16,1-1 0-16,0 0 3 0,3 1-2 0,-3-1 1 16,0 0-1-16,0 0-3 0,8 4 2 15,-4-3 0-15,4-1 3 0,-3 1 1 0,-5-1 2 0,0 0 4 16,0 0-12-16,0 0 7 0,0 0-8 0,2 0 11 0,7-5-2 16,-6 2-5-16,-2 0 3 0,-1-1 5 0,-1 1-8 15,1-1 5-15,2-2-6 0,-3 0 0 16,0 1 0-16,-1-4 0 0,-2 3 0 0,4-1 5 0,-2 0-8 15,2 2-6-15,0 0 2 0,0 1 9 0,0 2-2 16,0 2 4-16,0 0-5 0,0 0 2 0,0 0-5 16,0 0-2-16,0 0-2 0,0 0-1 0,0 0 2 0,0 0 7 15,1 0-5-15,0 0-3 0,0 0 9 16,1 0 1-16,-2 1 3 0,16 12-9 0,-14-9-1 0,0 0 0 16,-2 0 2-16,4 0 1 0,-3 1 3 0,3 1-4 0,-1-1 5 15,1 7-5-15,-7-12 3 16,12 10-2-16,-8-4 2 0,2 0 0 0,-2 1-5 15,2-1 1-15,0 2 5 0,1 0 0 0,-2-1 5 16,0 0-4-16,0-1 5 0,2 1-10 0,-2-2 3 16,3 1-5-16,-3-2 11 0,2 1-2 0,-1-2 3 0,0-3-3 15,2 2 1-15,-3-2 3 0,4 0-4 16,1 2 5-16,-3-2 0 0,1-1-5 0,1-1 4 0,0-1-4 16,1 0 5-16,0 1-4 0,1-2 4 0,0 1-5 15,0 0-1-15,-3-2 1 0,1 0-1 0,-1 0 2 16,0 1 10-16,-1-2-14 0,0 1 6 0,0-3-7 0,-4 0 3 0,2 0-3 15,0-1-2-15,1-1-1 0,-2 0-8 16,-1 0 19-16,0-2-7 0,0 2 12 0,0 0-10 16,0-1-5-16,0 1 1 0,0 2-4 15,1 1-3-15,0 1 9 0,0 0-10 0,3 2 9 0,-4-3 1 0,1 2-2 16,-1 0 10-16,0 1-9 0,0 0-2 16,1 1 2-16,0 1-6 0,-1 2 5 0,0 0-7 15,0 0 6-15,0-1-1 0,0 0 3 0,0 0 3 0,0 0-4 0,0 0 2 16,0 0-2-16,0 0-5 15,0 0 3-15,0 0 0 0,-1 0 1 0,1 0-8 0,0 1 15 16,0-1 63-16,0 1-36 0,0 0-42 0,0 0 3 0,0 0-72 16,0 0 74-16,0 0 4 0,0 0-9 15,0 0 10-15,0 0-9 0,10 9 13 0,-5-4-6 0,-4 2 3 16,1 0-4-16,-1-1-16 0,1 3 29 16,3 0-21-16,-3 0 23 0,2 1-17 0,0-1 8 0,0 0 3 0,4 2 0 15,-5-4-3-15,5 1-3 16,-1-2 8-16,3-2-5 0,2 0 5 0,-3-2 1 15,3-1-5-15,-4-1 4 0,0 0-8 0,0-1 12 0,0-2-7 16,-1-2 10-16,-2-1-6 0,1-1-5 0,-5-1 6 16,6-1-5-16,-2-2 1 0,-1 1 1 0,2-1-10 0,-5 0 6 15,-1-1 1-15,0 1-5 0,-6-2 7 16,4 0-6-16,2 3 10 0,-2 1-20 0,4 3 5 0,-5 4-11 16,-2-2 14-16,3 4-13 0,0 1 8 15,-3 3-7-15,5 3 17 0,-1 2-11 0,0 3-3 16,5 4-1-16,-1 0 12 0,-1 0-1 0,-2 3 7 0,7-2-6 15,-5 2 4-15,6-2-5 0,0-1 3 0,-3-1-3 0,-1-1 7 16,1-3-7-16,-3 0 1 0,-2-2-2 0,0-2 6 16,0-1-3-16,-1-3-5 0,1-3 3 15,0 0 11-15,0 0-5 0,0 0 10 0,0 0-10 0,0 0 7 0,0 0-3 0,0-12 4 16,0 5-5 0,2-1-8-16,-1-1 3 0,5-1-4 0,1-2 6 15,-3 0-3-15,5-1-4 0,0 0-1 0,-2 4-2 0,4 3-2 0,-2 3-7 16,-3 3-3-16,4 4-2 15,-2 3-4-15,-1 3 10 0,-1 1 3 0,-1 3 1 0,0 1 9 16,0 0-6-16,0-1 5 0,-1-1-5 0,-2-2-2 0,-1 1 17 0,-1-2-8 0,0 0 11 0,0-1-12 31,-1-3 1-31,0-1 3 0,-1-1 0 0,0-4 3 16,-3-1 6-16,2-3-4 0,-3-1 5 0,4 1-2 0,-3-2 5 16,1-2-5-16,0-3 4 0,-1 0-16 0,2-2 7 15,0 3 0-15,-1-5 3 0,-1-3-8 0,-1 0-2 16,0-1 0-16,3 1 2 0,1 1 11 0,1 4-13 15,1 3 8-15,-4 4-8 0,1 5 11 0,-1 1-9 16,-3 3-2-16,2 6-2 0,-1 1 1 0,-2 6-3 16,1 0 4-16,-6 2-4 0,-1 1 4 0,4 1-22 15,-2 0-13-15,5-3-6 0,-2 1-51 0,1-3-137 16,3 2-75-16,-3 1-29 0,0 0-262 0</inkml:trace>
  <inkml:trace contextRef="#ctx0" brushRef="#br0" timeOffset="15436.53">4494 14493 579 0,'-5'-8'64'0,"1"-1"203"0,0 3-263 0,2 2 5 16,0-1-6-16,2 3 7 0,0-2-2 0,0 1-7 15,0 2 7-15,2-1-8 0,0-1-16 0,2-2 28 16,-1 0-19-16,2-4 22 0,-2 2-14 0,2-1 0 16,0-1 7-16,1 3-6 0,1 1-10 0,1 0 10 15,0 0-12-15,0 3 13 0,1 1 1 0,0 1-2 16,0 3 9-16,1 0-11 0,1-1-15 0,-2 6 13 0,2 2-13 16,-1 2 15-16,-2 5 0 0,1 2-1 0,-1 2 7 15,0 3-6-15,-1 3-9 0,-2 1 23 0,-5-1-17 16,-1 0 19-16,2 0-9 0,-1-3 1 0,-1-2 6 15,-4-3-8-15,-1 0-14 0,2-1 23 0,-2-2-11 16,-1 0 17-16,0-2-13 0,-1-4 11 0,2-2 6 0,-2-4-2 16,2-3 2-16,1-4 24 0,-1-2-14 0,1-3 18 15,0-3-6-15,2-3-15 0,0-2 9 0,2-4-14 16,1-3-16-16,0-1-1 0,1-4-6 0,3-2 6 16,1-3-4-16,2 1-12 0,2-3 1 0,0 3-4 0,2 1 9 15,2 4-10-15,-3 3-2 0,1 5-1 0,-2 3 12 16,-2 7-9-16,1 0 6 0,-4 4-10 15,4 3-11-15,-3 2 24 0,-2 0-11 0,-3 0 13 16,11 4-1-16,-9-4 0 0,4 3 7 0,-6-3-7 0,0 0-5 0,0 0 15 16,0 0-10-16,0 0 13 0,0 0 0 15,0 0-5-15,0 0 6 0,-1-4-8 16,-3-1-11-16,0-1 24 0,-4-1-8 0,2 2 16 0,2-3-1 16,-3 0-11-16,0-2 11 0,-1 0-11 0,1 2 3 15,-3-3 11-15,3 4-3 16,-1 0 8-16,0-1-11 0,4 5-3 0,-2-1-5 15,4 2 5-15,-2 0 5 0,1-1-24 0,3 3-2 16,0 0-7-16,0 0 8 0,0 0-11 0,2 9 13 16,1-3-13-16,2 2 9 0,1 1 6 0,-1-1-8 15,1 3 7-15,0 2 0 0,1 0-5 0,-2 2 10 0,2 2-8 16,0-1 13-16,-1 1-12 16,2-1 4-16,1 0-6 0,-2-1 7 0,4-1-6 0,-2 0 0 15,-2 1-1-15,2-3 7 0,-2 1-4 0,0-2 1 16,1-3-3-16,0 0 6 0,0-3 3 15,1-3 2-15,7-1-1 0,-2-3 6 0,6-4-22 16,0-2-7-16,2-3-12 0,4-1-63 0,0-2-147 0,0 1-153 0</inkml:trace>
  <inkml:trace contextRef="#ctx0" brushRef="#br0" timeOffset="16655.46">10257 14522 480 0,'-1'-6'74'0,"1"0"128"0,0 6-128 16,0 0-36-16,0 0-13 0,0 0-1 0,0 0-8 0,0 0-7 15,10-2 9-15,-4 6-9 0,-2-1-1 0,2 0 14 16,0 0-9-16,0 0 12 0,0 2-2 16,2 0-7-16,-1-1 9 0,1 3-11 0,1 1-7 0,-1 0 6 15,1 3-13-15,1 1 13 0,1 0 6 0,0 3-15 16,0 0 16-16,6 1-18 0,-5-1 2 0,0 0 15 16,1 0-12-16,-3 0 14 0,3-2-9 0,-5-1 2 15,2 0 5-15,1-4-4 0,-1-2-9 0,1 1 24 16,-3-6-8-16,0-2 16 0,0-3 0 0,2-3-2 15,0-4 1-15,-2 0-3 0,0-3-4 0,-1-1-12 16,-3 0 6-16,2-3-9 0,-3 1-6 0,0-2-7 16,-1-3 0-16,-2 0 0 0,-2-1-7 0,-1 0 12 0,1-2-10 15,1 3 12-15,0 0-6 0,1 3-12 0,1 1 5 16,2 5-7-16,1 4 6 0,2 6-9 0,-5 1 0 16,2 2-5-16,2 0-8 0,-1 4 6 0,3 6 0 15,-1 3 3-15,2 2 5 0,0 4 9 0,0 1-5 0,1 2 7 16,-1 3 3-16,-1-2 0 0,2 2 5 15,-2-1-4-15,-2 1-2 0,0-1 4 0,-1-2-9 0,-1 1 6 16,-3 3 3-16,-3-1-5 0,-1 4 14 0,-2 4-14 16,-2-2-11-16,-4 0 22 0,1-3-6 0,-1-1 16 15,-2-3-7-15,-1-2-8 0,-2-1 3 0,-3-1-3 16,1-2 0-16,0-3 11 0,0-3-8 0,6-3 10 16,-1-3 2-16,-2-4-1 0,7 0 5 0,-3-4-3 0,5-1 2 15,2-1-11-15,-1-2 4 0,3-3-6 0,-1-1 0 16,5 0-6-16,4-1-4 0,2-1 0 0,-1 1 3 0,2-3-7 15,3 2 1-15,3 3-3 16,-1-1 4-16,2 1-1 0,0-1-1 0,-1 2 0 0,1 0 1 16,-2 4 1-16,-1-1 3 0,0 3-1 0,-3-1-2 15,-1 0 1-15,-1 1-2 0,-3 0 2 0,1 2 7 0,0 0-11 16,1 0 7-16,-3 1-8 0,-3-1 8 16,0 0-1-16,0 0 5 0,0 0-3 0,0 0 4 0,0 0 4 15,0 0-11-15,0 0 10 0,0 0-1 0,0 0 7 0,-1 0 5 16,0 0-2-16,-15 6 0 0,11-4-2 15,-1-1 4-15,0 2-1 0,3-1 6 0,-3 1 0 16,3-1 0-16,-1-2 1 0,0 1 10 0,0 0-12 16,-3 0 2-16,2-1-6 0,1 1 1 0,4-1-14 0,0 0 0 15,0 0-4-15,0 0 1 0,0 0 2 16,0 0-1-16,0 0 0 0,0 0-6 0,0 0 1 0,0 0-2 0,1 0 2 16,1 0 3-16,-2-1-6 0,1 0 3 0,0 0-4 15,0 0 7-15,19-7-19 0,-16 8-5 0,2 0-5 16,-3-1-15-16,0 0-51 0,1 1-28 0,-1 0-8 15,1 0-70-15,-1 0-127 0</inkml:trace>
  <inkml:trace contextRef="#ctx0" brushRef="#br0" timeOffset="18438.73">2088 9842 542 0,'-14'-8'78'0,"4"0"79"0,1-1 66 0,6 2-198 0,-4 0 2 0,4 2-9 15,-2 2 4-15,3-1-9 0,1 2-10 0,-3 0 1 16,5 1-3-16,-1-2 2 0,0 0-9 0,4 0 11 15,-5-2 1-15,2-1 1 16,0-1-14-16,0-1 14 0,4 1-8 0,2-1 11 0,-7-2-3 0,2 1-6 16,-2 0 8-16,-7 0-8 0,7 2-3 0,-2 0 6 15,-2 0-10-15,3 1 11 0,-1 1-2 0,-1 2-6 16,-1 0 4-16,-1 3-5 0,2 0-6 0,-2 1 5 16,1 2-10-16,-2 4 8 0,2 0 2 0,-2 3-3 15,1 4 11-15,1 1-9 0,-2 2 3 0,1 2-5 0,0 0-6 16,1 2 3-16,1-1 3 0,1 2 5 0,2-2 5 15,0-1-3-15,0 1-9 0,2-3 15 0,0 4-10 0,3-1 11 16,-3 0 0-16,1-3-2 16,0-3 11-16,0 1-10 0,1-6-19 0,-2 0 32 0,2-2-18 0,0-4 27 15,-1 1-2-15,1-3 0 16,-1-2 12-16,2-5-9 0,4-1-1 0,2-4 0 0,1-4-4 0,-3-2 4 16,3-2-11-16,-3-1-2 0,4-2-6 0,-1 1 4 0,-3-1-12 15,-2 0 11-15,-1 1-9 0,0 2 7 0,-2 3-15 16,9 2 3-16,-4 2 0 0,3 5-1 0,1 2-16 15,-3 3 20-15,3 0-15 16,-4 3 15-16,2 2-7 0,2 3-5 0,-1 2 9 0,1 1-10 16,1 3-6-16,-3 0 20 0,-1 2-10 0,0 0 11 0,-1 1-5 0,0-2 5 15,-1-2 7-15,-1 3-4 16,0-2-7-16,-1 2 13 0,-1-3-10 0,-2 0 13 0,-1 1-4 0,0-3-4 16,-1 3 2-16,-1-3-3 0,0-1 6 0,0-1-4 15,-1-4 7-15,1 1-5 16,0-4 9-16,0 0-6 0,0 0 6 0,0 0-5 15,0 0-2-15,0-1-1 0,0 0-1 0,0 0 1 0,1 0-5 16,11-19-5-16,-8 13-6 0,0 1 4 0,3-1 2 0,-3 2-1 0,3 1 1 16,0-1-4-16,0 4 3 0,1-3-2 0,-2 1 3 0,-1 1-1 15,2-2 0-15,0 0 6 16,-4 2-6-16,3 1 7 0,-5-4-3 0,2-2 0 16,1 1 8-16,-4-5-5 0,2 0 12 15,0 0-6-15,1-2 2 0,-2-5-3 16,-1 1-4-16,0-4 10 0,0-2-6 0,0-1 7 0,4-5 0 15,-4 0-9-15,4 0 1 0,-4-2-3 0,1 4 2 0,5 2-3 16,-5 0 1-16,3 7-2 0,1 1-16 0,-1 7 15 16,1 4-9-16,-2 0 11 0,1 6-11 0,0 4-18 15,2 2 2-15,1 5-6 0,-2-3 13 0,-1 6 5 16,0 5 4-16,0 0-2 0,-1 5 7 0,5-3-4 16,-6 1 4-16,1 1-5 0,4-1 0 0,-5-2 12 15,4-2-2-15,-1 0 7 0,-1-5-8 0,3-1-2 0,-2-3 1 16,-2-2 1-16,-2 0-1 0,-1-3 15 0,0-4-6 0,0 0 10 15,0 0-5-15,0 0-3 0,0 0-10 16,-4-4 2-16,8-2-37 0,-3-2-61 0,-1-1-55 0,3 0-1 16,3-2-153-16</inkml:trace>
  <inkml:trace contextRef="#ctx0" brushRef="#br0" timeOffset="18966.3">2822 9258 347 0,'-2'-4'38'0,"1"-1"25"0,-1 0-13 0,1 2 16 0,1-1-30 0,-3 0-16 0,3 1 3 16,-2 0-9-16,2 0-7 0,0 3 4 0,0 0-9 16,0 0 8-16,0 0-7 0,0 0 3 0,0 0 5 15,0 0-4-15,0 0-7 0,0 0 8 0,0 0-10 16,0 1 12-16,0 0 9 0,0 0-4 0,5 23 14 0,-7-18-14 15,0 1-4-15,2-1 17 0,-2 1-11 16,1 1 14-16,0 1-10 0,1 0 2 0,-4 1 1 16,3 2-1-16,0 0-15 0,-1 2 10 0,1 1-11 15,0-1 13-15,-2 0 3 0,2 2-5 0,0 0 7 0,0 1-10 16,2 6-19-16,0-2 18 0,1 3-17 0,1 1 18 16,-3-1-17-16,3 5 6 0,-1-1 4 0,2 1-3 0,1 1-11 15,0 0 10-15,-1-2-4 0,3-2 7 16,-1-1 2-16,2-4-4 0,0-1 1 0,0-2-4 15,0-2-12-15,1-1 19 0,1 0-3 0,-4-2 10 0,5 1-5 0,0-5 5 16,-5 3 0-16,6-1 4 0,-5-1 8 16,-2 2-9-16,2-7-2 0,-1 0-2 15,1-3-2-15,4-2-57 0,1 0-24 0,-2-6-15 0,2 0-78 0,-2-5-35 16</inkml:trace>
  <inkml:trace contextRef="#ctx0" brushRef="#br0" timeOffset="19555.68">3125 9512 990 0,'-7'-8'89'0,"1"0"-70"16,-2-2-10-16,3 5-10 0,2-1-17 0,-1 1 23 0,4 3-18 0,1 0 21 0,1-3-15 15,1 3 7-15,3-1 1 16,2 0 0-16,-2 0-14 0,2 1 13 0,0 1-11 0,-3 0 12 16,1 1-1-16,-4 0-6 0,1-1 7 15,0 1-7-15,0-2-2 0,-1 1 9 0,2 2-6 0,0 1 7 16,0 2 14-16,3 2-16 0,-2-2 8 0,3 4-14 16,0 3-9-16,-2 1 15 0,1 2-7 0,0 3 10 15,-2 1-2-15,-1 2-1 0,1 3 4 0,-2-4-4 16,-1 0 2-16,-2 0 10 0,0-2-6 0,-1 0 7 15,-2-4-3-15,0-2 1 0,0-2 10 0,2-3-8 16,-2-2-2-16,1-3 29 0,0-1-16 0,2-4 22 16,-3-2-10-16,2-4-11 0,1-1 8 0,0-3-10 15,3-4 3-15,-1-1-14 0,0 0-2 0,2-3-3 16,-3 0 5-16,1-3-5 0,1 2 6 0,-2-1-8 0,2 2-10 16,0 4 7-16,1 1-16 0,0 6 14 0,1 1-4 15,-2 2-3-15,2 3 4 0,-3 3-8 0,0 1-19 0,2 2 17 16,-3 3-6-16,2-2 11 0,0 3 1 0,-2 1 0 15,1 1 7-15,2 3-6 0,-1-1-4 0,1 1 10 16,1 3-11-16,2-3 12 0,-2 2 3 0,1-2-6 0,-1-3 13 16,-3 7-14-16,5-3-5 0,-4 0 13 0,2 0-13 0,0-5 15 15,-2 4-2-15,0-4 1 0,2 1 6 0,-3-1-6 16,0-2-10-16,2-1 17 0,-2 0-9 0,-2-3 15 0,0 0-8 16,0 0 2-16,1 0 1 0,0 0 0 0,0 0 2 15,0 0 0-15,1 0-7 0,-2 0 3 0,19-12-2 0,-12 7-17 16,1-4 0-16,-4 1-14 0,4 2-47 0,0-3-70 15,-2-2-50 1,4 1-3-16,3-2-111 0</inkml:trace>
  <inkml:trace contextRef="#ctx0" brushRef="#br0" timeOffset="19716.75">3608 9413 863 0,'-3'0'76'0,"-4"0"37"0,3 4-10 0,-1 0-42 0,-2 3-12 0,1 1-5 0,2 0-34 0,-4 4 0 15,4-1-2-15,-1 4 2 16,0 0-11-16,3 4 4 0,-4-1-3 0,5 1 6 16,-4-1 15-16,1 0-24 0,3-1-1 0,-3-1-10 0,0-3-6 0,0-3-88 0,1-1-9 15,-1-5-32 1,6 1-51-16,-2-5-16 0</inkml:trace>
  <inkml:trace contextRef="#ctx0" brushRef="#br0" timeOffset="20121.82">3635 9381 595 0,'2'-6'98'0,"-2"0"-10"15,0-1 0-15,-2 2 19 0,2 0-35 0,3 3-28 16,-3 0-23-16,2-1 7 0,1 2-20 0,0 1-7 16,2 1 9-16,2 3-11 0,2 0-11 0,-2 1 11 15,1 0-9-15,0 3 12 0,-1-1 6 0,1 2-8 16,0-1 7-16,-1-3-8 0,1 3 1 0,-3-4 9 15,2 1-1-15,-1-1 6 0,0-3 4 0,-1-1 1 16,0-1 1-16,-2-3 1 0,2 3 6 0,0-3-2 0,-2-1-6 16,1-2 5-16,0-2 2 0,-1-3-11 0,2-1 7 15,-2 0-11-15,-2-3-8 0,1 1 6 0,-2-2-11 16,3 0 9-16,-3 0 3 0,2 2-10 0,1 2 5 0,-3 2-10 16,3 3-8-16,-3 2 21 0,0 6-8 0,0 0 11 15,1 1-12-15,0 6-2 0,5 3 5 0,-5 4-3 16,2 2-4-16,2 6 13 0,2 0 0 0,1 0 5 15,1 2-11-15,-3-3 2 0,0 1-6 0,-1 0 4 16,-1-2-6-16,1 2 14 0,-1 1-1 0,2-1 7 16,-4-3-4-16,1-3 0 0,-6 0 1 0,2-3 1 15,-1 1 5-15,1-4 0 0,0-3-5 0,-7-4 1 0,5-2-8 16,-5-2-20-16,2-3-18 0,6 0-7 16,-8-3-92-16,0-1-102 0,3-4-147 0</inkml:trace>
  <inkml:trace contextRef="#ctx0" brushRef="#br0" timeOffset="20439.46">3649 8973 400 0,'-1'-15'60'0,"-1"-2"216"0,2 3-288 0,1 0 21 0,0 1-17 0,1 4 19 16,2 0-10-16,-2 4-5 15,5 1 9-15,-1 0-11 0,-1 1-13 0,2 0 24 0,1 2-11 0,1 0 17 16,0 1 5-16,4 0 12 16,-2 2 12-16,3 2-3 0,4 2 5 0,0 1-2 0,3 1-8 15,-3 2 6-15,0 2-7 0,4 2-15 0,-1 2 4 16,-1-1-9-16,8 3-19 0,-2 2 20 0,0 3-17 16,3 3 20-16,-7 2-2 0,-4 3-12 0,-1 0 9 0,-2 4-13 15,-3 2-6-15,-3 2 18 0,-2 2-9 0,-3 2 15 0,-4-1-8 16,-5 1 6-16,-3-1-1 0,-3 5 2 0,-2 1-10 0,-2 4 21 15,-4 0-20-15,-6 0 13 0,-1-2-69 0,-10-2-167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14T06:46:50.8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9196 14368 461 0,'-12'-12'67'0,"7"1"65"0,-2 0 49 0,6 5-146 0,1 6-31 0,0 0 3 15,0 0-9 1,0 0 7-16,0-1-2 0,0 0-3 0,0 1 5 0,0-1-7 0,0 0-16 0,0 1 23 15,0 0-9 1,0 0 16-16,0 0 14 0,1 0-6 0,0 0 13 0,0 0-11 16,0 0-5-16,0 0 8 0,2 0-9 0,25-5 12 0,-22 9-5 0,2 1-9 15,-1-3 7-15,1 0-8 16,0 2-8-16,3 0 11 0,3 2-17 0,-3 1 15 16,2-2-7-16,-3 4 10 0,2 2 11 0,0-2-7 15,0 4-1-15,0-4-1 0,-2-2-11 0,1 4 8 0,2 0-8 0,-1-3-3 16,1 2 7-16,0-3-9 0,0 2-15 0,0-2 20 15,-1-1-14-15,2-3 19 16,-1-1 3-16,0-1-13 0,2-1 8 0,1 1-10 16,-3-4 5-16,0-1-6 0,-3-1-1 0,-4-3-2 0,4 2 12 15,-4-3 0-15,4-1 4 0,-4-1-4 16,-9-3 5-16,3 2-8 0,-2-3 3 0,0-2-5 0,0 1 3 0,-8-1 3 0,-1-1 0 0,0 0-2 16,1 0-8-16,-1-2 4 15,1 1-4-15,-3 0 6 0,0-2 3 16,0-1-6-16,1 0 8 0,0-2-9 0,1 2-3 0,1 0 1 15,1 1-9-15,-1 2 8 0,2-2-1 0,4 4 4 16,2 0 1-16,2 2-2 0,4 4-18 0,3-4 10 16,2 3 2-16,4 3 4 0,4-3 2 0,2 3 1 15,2 3 3-15,3 1 0 0,3 3 3 0,-6-1-2 16,2-1-12-16,-2 4 8 0,0 0 5 0,4 8-8 16,0 4 7-16,-2 1-9 0,-3 4 8 0,-5-2-11 15,-2 2 3-15,1 1-7 0,-3-2 13 0,0 5-3 16,-1-2 4-16,-4-1-6 0,0 0-10 0,-1 1 18 15,1-1-13-15,-2 1 16 0,-1-2-1 0,1-2-8 16,-3 0 8-16,0-2-9 0,1-1 6 0,-2 1-6 0,1 0-4 16,-1-1 1-16,0 1 10 0,0-1-7 0,0 0 11 15,0 3-13-15,1-1-6 0,1 1 20 0,-2-1-12 16,3 0 16-16,-2-1-8 0,1 0 1 0,0-2 4 16,0 1-3-16,4 0-4 0,-1 0 5 0,1-2-1 0,4-5 4 15,-1-1-3-15,2 0 4 0,0-2 2 16,1 0 3-16,2-1 13 0,2-1-16 0,5-2-6 0,0-2-1 15,2-2 9-15,7-1-6 0,2-2 9 0,5-6-9 16,1 1 3-16,2-1-5 0,-4-3 1 0,0 2-3 16,1 1-1-16,-3-3-6 0,-1 3 0 0,-2 3-1 15,-6-2 10-15,-2 6-15 0,-6 3 3 0,-3 3-11 0,-2 2-18 16,-4-2-60-16,-1 1-49 0,-4 0-7 16,5 1-168-16</inkml:trace>
  <inkml:trace contextRef="#ctx0" brushRef="#br0" timeOffset="598.29">7390 13467 229 0,'-9'-3'-65'0,"3"-2"34"0,-3 1 35 0,0-2 7 15,2 5-13-15,-1 1 6 0,5-5 6 0,-2 3-4 16,3-5-18-16,-2 3 17 0,-2 1-10 16,0-2 13-16,2 2-8 0,0 0-10 0,4 3-11 0,0 0-2 15,-12-1-44-15</inkml:trace>
  <inkml:trace contextRef="#ctx0" brushRef="#br0" timeOffset="1042.26">7173 13460 783 0,'0'-5'53'0,"-1"2"11"0,-1 0 26 0,2 3-31 0,0 0 6 15,0 0-14-15,0-1-20 0,0 0-5 0,0 0-16 0,0 0 12 16,0 0 0-16,0 0-19 0,0 1 10 0,8-6-15 16,-8 6-7-16,0 0 12 0,0 0-3 0,6 11 7 0,-3-1-4 0,0 0-3 15,-2 1-1-15,2-1 1 16,0 3-1-16,-1-3 6 0,1 7-4 0,0 1 5 15,-2 3-3-15,1 5 6 0,0-2 3 0,1 4-2 16,-2 3-9-16,1 2 5 0,1 2-3 0,0 2 4 16,-1 1-2-16,1 3 1 0,1 1-5 0,-2 7 4 15,3 4 8-15,-1 6-14 0,1 1 2 0,-2-3-7 16,3 3 12-16,0-1-7 0,-2 6 9 0,2 4-10 0,-3 0-1 16,0 2 5-16,-1-4-1 0,3 3 4 0,0 0 0 15,1 2-1-15,-4 3-1 0,5-6 0 0,-3-4-5 16,1-4 13-16,5-2-3 0,-5 0 8 0,2 4-8 0,-3-4-7 15,-4-2 2-15,5-7-3 0,-4-4-1 16,1-3 9-16,4-3-6 0,-7-1 9 0,2 1-5 0,2 0-6 16,-1-1-4-16,1-2 0 0,1-4 0 0,-7-5-8 15,-1-1 0-15,1-3-5 0,0-1-8 0,-1-3-13 16,1-1 6-16,0 0-11 0,-1-1-19 0,-1 3 29 16,-3-1-14-16,2-1 24 0,-4 2 19 0,1-2-24 15,2 5-1-15,-3 1-14 0,1-4-40 0,-1 1-18 16,1-4-70-16,2-3 21 0,-1 0-152 0</inkml:trace>
  <inkml:trace contextRef="#ctx0" brushRef="#br0" timeOffset="1580.16">7743 13325 783 0,'-3'-16'110'0,"2"1"413"0,-4-2-540 0,3 6 15 0,-1 3-11 0,-1 3 13 0,0 1 5 0,3 3-13 16,-3 1 3-16,1 2-11 0,1 1-7 0,0 3 17 16,0 1-7-16,0 2 11 0,-1 2 2 0,2 0-7 15,0 2 7-15,0-1-9 0,1 1-5 0,2 2 15 16,0 0-7-16,2-1 11 0,1 3 1 0,0 3-3 0,2-1 3 16,1 5-4-16,2 1-2 0,2 1 5 0,0 3-5 15,0 6 6-15,-1 2 6 0,-5 3-12 0,5 3 12 0,-4 4-14 16,-1 2-3-16,5 8 7 0,1 5-5 15,-3 3 7-15,4 7 2 0,-5-3-1 0,-4 2 0 0,8 3-3 16,-3 0-12-16,3 6 17 0,0 0-7 16,1 2 11-16,-1-5 1 0,-1 5-7 0,-1 1 7 0,-2 1-9 15,3 4-1-15,-6-10 5 0,1 0-7 0,-1-1 7 16,-3 0 7-16,0 2 4 0,-2-4 1 16,0-11-4-16,-4-5-22 0,0-6 14 0,1 0-2 0,-1-2 7 15,1-2-7-15,2-4 4 0,-3-6-1 0,1-4 3 16,2-5-11-16,-2-4 13 0,1-5-12 0,2-5 13 0,-2-2-11 0,1-4-7 15,1-1-7-15,0-3-4 0,0-1-43 0,0-5-83 16,0 0-65-16,0 0-10 0,0 0-209 16</inkml:trace>
  <inkml:trace contextRef="#ctx0" brushRef="#br0" timeOffset="2061.51">8433 13375 840 0,'-6'-18'124'0,"-1"-2"95"0,-1 0 116 0,2 1-329 16,3 2-7-16,1 7 0 0,1 3-1 0,1 3 2 0,-2 1 6 15,2 3-19-15,0 0-2 0,3-2-6 0,3 4-7 0,-1 2 6 16,2 2 5-16,0 1-2 0,0 3 3 0,0 2 8 16,0-1-10-16,-1 4 10 15,1 0 6-15,0 1 2 0,-1 3 10 0,-2-1-9 16,2 1 6-16,-1 5 6 0,-2 0-8 0,2 8 8 16,-2-1 9-16,0 4-13 0,1 5 14 0,0 1-16 0,-1 5 0 0,0-2 12 0,2 0-12 15,-2 0 14-15,3 5-6 0,-3 2-8 0,2 7 10 16,2 7-10-1,-2-1 0-15,1 3-7 0,2 0-6 0,-2 2 3 0,-1 4 7 16,0 3-3-16,-2 1 8 0,0-1-9 0,-1 2-4 16,-2-1 15-16,0 3-14 0,-1 2 15 0,0-5-9 15,-2-3 1-15,2-5 4 0,0-2-5 0,-1 1-4 16,2 1 10-16,-1-1-7 0,-2-7 10 0,2-6-8 0,0-6-2 16,-1-4 8-16,1-6-7 0,-1 5 5 0,-1-1 1 15,0-4-4-15,0-4 4 0,0-6-11 0,1-5-17 0,-2-5-9 0,0-6-2 0,-1-3-24 16,2-3-49-16,-2-4-43 15,1-5-5-15,-1-3-147 0</inkml:trace>
  <inkml:trace contextRef="#ctx0" brushRef="#br0" timeOffset="2595.17">6478 14139 245 0,'-8'-11'279'0,"-2"-1"-204"0,8 1-73 0,-2 1 11 0,3 0 1 0,1 2 2 16,0 1 8-16,0-2-5 0,4 2 5 0,-2-3 20 15,4 0-8-15,0-1 14 0,0 2-3 0,5 1-10 16,0-1 6-16,0 2-8 0,2-3-10 0,-2 3 9 16,4-1-7-16,4 4 8 0,2 0-19 0,1 3-10 15,-2 0 3-15,3-1-3 0,0 4-9 0,1-1 18 16,1 1-15-16,3 1 20 0,-1 1-4 0,4 2 3 0,3-2 5 15,1 1-3-15,7-4 2 0,8 1-8 16,3-2 4-16,6-3-4 0,1-2 9 0,2 0-7 16,5-3-1-16,7-2-1 0,6 1-7 0,5-5 15 15,3 1-2-15,2-1 5 0,-2 1-5 0,2-3-9 0,-3-2 7 0,-3 3-6 16,-6-2 4-16,-4 4 7 0,-2 1-13 0,1 0 12 16,-4 2-12-16,-3-1-4 15,-8 0 1-15,-10 1-2 0,-6 2 0 0,-5 0 2 0,-3 1 3 0,-10 1-3 16,0 0-4-16,-4 2 2 0,-7 0-8 0,-1-1 4 15,-6 2-26-15,-2 0 5 0,-3 0-28 0,-1 3 18 16,0 0-32-16,0 0-2 0,0 0 0 0,-10-8-8 16,1 7-22-16,-5 1-12 0,3 1-29 0,-1 2 6 15,0 1-57-15</inkml:trace>
  <inkml:trace contextRef="#ctx0" brushRef="#br0" timeOffset="3180.42">6359 14341 754 0,'-2'-9'10'0,"2"2"23"0,0 2-14 0,3 2 20 0,4-1-5 0,1 4-17 15,1 0 11-15,6 0-14 0,-2 0-2 0,8 0 16 0,4 3-15 16,-1 0 14 0,-2 2-13-16,5 0 1 0,-2 2 5 15,1 0-5-15,8-1-6 0,0 0 9 0,-2 1-2 0,2 1 7 16,1 1 17-16,0 1-6 0,3 1 4 0,3-4-8 16,1 3-19-16,9-4 15 0,-1-1-2 0,2 0 9 0,6-4 0 0,-3 2-12 0,6-1 1 15,5-1-3-15,5-1 2 0,3-2-10 16,5-4-7-16,1-2 2 0,8 2 2 0,1-1-3 0,-1-3 6 0,2 2-5 31,-4-1 2-31,-1-2-7 0,-3 4 6 0,5-2-7 0,-4 1 0 0,-2 3 8 16,-7-2-4-16,-16 6 8 15,0-5-6-15,-8 4 1 0,-7 2 2 0,-3-2 0 0,-6 2-3 16,-5 3-1-16,-7-3-3 0,-5 3 3 0,-5 2 2 16,-5-3-18-16,-4 1-8 0,-3-3-3 0,0 0-11 0,-2 6 15 15,-5 1 4-15,-2-2-1 0,-4-1-10 0,1 1-11 16,-4-3-18-16,0 3 7 0,-5-4-14 0,0 1-30 15,3 1-17-15,-2-1-14 0,8 6-87 0</inkml:trace>
  <inkml:trace contextRef="#ctx0" brushRef="#br0" timeOffset="3831.96">6540 15117 316 0,'-17'-8'153'0,"1"-1"-62"0,2 1-83 0,4 1-2 0,1 1-14 0,2 2 19 15,0 2-11-15,2-1 15 0,1 1-4 0,3 0 26 16,0-2 14-16,-1-1-1 0,0 0-6 0,1 0 21 0,1 1-13 15,1 0 20-15,4 1 4 0,-2 0-30 16,-1 0 7-16,4 1-17 0,-1-1-16 0,3 0-1 0,3 1-11 16,-2 1 9-16,4 0-7 0,-2 1-6 15,0 0 8-15,5 2-8 0,0 0-7 0,7 0 9 16,5 1-15-16,1 0 15 0,2 1 1 0,2 0-7 0,0 1 11 16,2-1-11-16,4 1 0 0,2 0 13 15,5-1-9-15,2-2 9 0,7 0-1 0,3-1 1 16,1-1 5-16,7 0-6 0,0-2-16 0,6-3 13 15,8 0-6-15,5-2 11 0,6-2-13 0,6-1 7 0,-2-1-5 16,6 0 6-16,-1-2-6 0,-4 1-2 0,-4 0-6 16,-2 1 3-16,-2 2 6 0,-3 2 0 0,-3 1 7 0,-15 3-7 15,-3-1-4-15,-5 0 10 0,-3 1-5 0,-3 0 9 16,-5 1 10-16,-1 1-19 0,-8 1 16 0,-4 0-18 16,-1 2 11-16,-5 0-9 0,-2-2 1 15,-1 2-3-15,-9-1 2 0,3 1 3 0,0 1-3 0,-9 0 1 0,3 0-9 16,-6-2 5-16,-7 1-9 0,2 0 7 15,-3-2-16-15,0 0-17 0,0 0 13 0,0 0-15 0,-4 5 12 16,-4-3-15-16,-1 0-30 0,1 0 9 0,-6 1-57 0,1 0-47 16,-4 0-46-16</inkml:trace>
  <inkml:trace contextRef="#ctx0" brushRef="#br0" timeOffset="4531.24">6619 15584 435 0,'-29'-8'39'0,"5"3"110"0,1 1-160 0,3 1 1 0,4 3-4 0,2-1 2 15,0-1-19-15,3 0 8 0,1-1-1 0,2 2 7 16,2 0 19-16,4 0-2 0,-2-1 12 0,2 1-7 15,-3-2 5-15,3 2 45 0,-2 0-15 0,4 1 27 16,0 0-4-16,0 0 3 0,0 0 0 0,0 0-2 16,0 0-28-16,0 0-4 0,0 0-13 0,11-5 11 15,-2 5 4-15,3 0-4 0,-1-1 8 0,7 0-10 0,0-1-18 16,9 1 19-16,1 1-12 0,5 0 14 0,6-1-14 0,1-1 7 16,4 0 1-16,-1 0 1 0,3 2-6 0,2-1-10 15,8 1 2-15,0-2-5 0,5 0-1 0,1 0-4 16,-5-1-2-16,5 1 0 0,-2-2-5 0,4 2 13 15,1-3-8-15,6 2 11 0,1-1 1 0,1-1-2 16,2 0 4-16,-4-1-7 0,0-1-9 0,6 0 6 16,-3 1-7-16,1 1 8 0,-3 0 3 0,-6 1 8 15,2 0 6-15,6-1-3 0,-1 1 1 0,1-2 3 16,-6 2-4-16,-5 0 4 0,-1 1-2 0,1-1 1 16,0 0 4-16,-6 0-3 0,-4 0 1 0,-4 0-2 0,-5 0 5 15,-3 1-3-15,-1 0-8 0,-3 0 3 16,-4 2-7-16,-4-2 7 0,-3 0-3 0,0 3-12 0,-8-1 6 0,2 1-7 15,-4 0 12-15,-5 0-11 0,0 0 0 16,-4 0-2-16,-4 0 8 0,-3 0-4 0,0 0-4 16,0 0 1-16,0 0 6 0,0 0-9 0,-9 2 2 0,-1-2-4 15,1-1 7-15,-3 0-5 0,0 1 6 0,-4 0-7 16,2 0 1-16,2-1-2 0,1 1-7 0,0 0 0 16,2 1-23-16,1 1-28 0,-1-1-20 0,9 0 0 15,-2 4-39-15,-1-3-54 0,3 0-32 0,-1 3-17 0,2-1-141 16</inkml:trace>
  <inkml:trace contextRef="#ctx0" brushRef="#br0" timeOffset="5197.22">8604 15792 857 0,'-1'12'28'0,"-1"3"-6"16,1 2-35-16,1 3 12 0,0 4-14 0,3-1 15 16,-1 0 5-16,2-1-183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8/15/2026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ustomXml" Target="../ink/ink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png"/><Relationship Id="rId5" Type="http://schemas.openxmlformats.org/officeDocument/2006/relationships/image" Target="../media/image131.pn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customXml" Target="../ink/ink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customXml" Target="../ink/ink4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3" Type="http://schemas.openxmlformats.org/officeDocument/2006/relationships/image" Target="../media/image24.png"/><Relationship Id="rId7" Type="http://schemas.openxmlformats.org/officeDocument/2006/relationships/image" Target="../media/image2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1.png"/><Relationship Id="rId5" Type="http://schemas.openxmlformats.org/officeDocument/2006/relationships/image" Target="../media/image211.png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3.png"/><Relationship Id="rId5" Type="http://schemas.openxmlformats.org/officeDocument/2006/relationships/image" Target="../media/image211.png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4.png"/><Relationship Id="rId7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8.png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7.png"/><Relationship Id="rId7" Type="http://schemas.openxmlformats.org/officeDocument/2006/relationships/image" Target="../media/image4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50.png"/><Relationship Id="rId4" Type="http://schemas.openxmlformats.org/officeDocument/2006/relationships/image" Target="../media/image2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microsoft.com/office/2007/relationships/hdphoto" Target="../media/hdphoto5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1.png"/><Relationship Id="rId4" Type="http://schemas.microsoft.com/office/2007/relationships/hdphoto" Target="../media/hdphoto5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0.png"/><Relationship Id="rId5" Type="http://schemas.openxmlformats.org/officeDocument/2006/relationships/image" Target="../media/image390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0.png"/><Relationship Id="rId4" Type="http://schemas.openxmlformats.org/officeDocument/2006/relationships/image" Target="../media/image47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Fourier’s Solutions to Detailed Thermal Modeling of Chip Packages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267980"/>
            <a:ext cx="8826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IN" dirty="0">
                <a:solidFill>
                  <a:srgbClr val="00B050"/>
                </a:solidFill>
                <a:latin typeface="Script MT Bold" panose="03040602040607080904" pitchFamily="66" charset="0"/>
              </a:rPr>
              <a:t>A Forerunner Version of Digital Analysis….</a:t>
            </a: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5814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 dirty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 dirty="0">
                <a:latin typeface="CommercialScript BT"/>
              </a:rPr>
              <a:t>Professor &amp; Head</a:t>
            </a:r>
          </a:p>
          <a:p>
            <a:pPr eaLnBrk="1" hangingPunct="1"/>
            <a:r>
              <a:rPr lang="en-US" altLang="en-US" sz="1800" kern="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45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42925-BE71-FA63-3608-6A2B931F1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8FF0B-B994-6A41-3C22-3EC2C12FD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Compact Thermal  Model for FCBGA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F43F9E45-F849-294D-300B-44A961A00C0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0D2E77CC-EF52-4762-DDBF-595F0BD1B0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F199D64-4003-6AB1-859A-00A2EDC732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428BDEE4-B4CA-9436-4DB2-F9328F2338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DB6C0DE8-0E8C-9BB7-5FAB-34058DD4A1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A47842F-37EE-02A0-19BC-AA0B67EF62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DB1CF2EC-B21B-005D-9EF3-CDE39DB263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AE9D556F-294B-8C1C-F31F-00B7DD7833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25FA03E0-AD39-0580-DF5E-011EF063CA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67C821F-9DA9-AB43-40EF-6AD7A7FA75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05A2261B-B20A-2A42-0A18-438C27A6E8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808163BE-A051-C662-A0FE-76587F1A73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34A5F109-9AE5-01F4-89E4-38A9E2F3D3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BCC58ACF-507F-081F-1308-B263A010AC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D9FB14C8-2F96-09F2-D08E-2D4EBA39B0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D0A7AC6-D4A4-6197-6473-330B94F5AB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4B15CC-B110-1B0B-67CF-0282982819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005BBDAF-7628-E80B-D1EC-838ED24FD7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6000"/>
                    </a14:imgEffect>
                    <a14:imgEffect>
                      <a14:brightnessContrast bright="-21000" contrast="7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1058" y="1225306"/>
            <a:ext cx="7691552" cy="4794494"/>
          </a:xfr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D341DF4-0931-93FC-AD03-81A3138B2D2E}"/>
              </a:ext>
            </a:extLst>
          </p:cNvPr>
          <p:cNvSpPr txBox="1"/>
          <p:nvPr/>
        </p:nvSpPr>
        <p:spPr>
          <a:xfrm>
            <a:off x="1910273" y="6019800"/>
            <a:ext cx="47138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b="0" i="0" u="none" strike="noStrike" baseline="0" dirty="0">
                <a:latin typeface="TimesNewRoman"/>
              </a:rPr>
              <a:t>The </a:t>
            </a:r>
            <a:r>
              <a:rPr lang="en-US" sz="2400" b="0" i="0" u="none" strike="noStrike" baseline="0" dirty="0">
                <a:latin typeface="TimesNewRoman"/>
              </a:rPr>
              <a:t>heat source of chip is </a:t>
            </a:r>
            <a:r>
              <a:rPr lang="en-IN" sz="2400" b="0" i="0" u="none" strike="noStrike" baseline="0" dirty="0">
                <a:latin typeface="TimesNewRoman"/>
              </a:rPr>
              <a:t>23.09 W.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724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B6D8D-D85B-21F9-D443-35791AD83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FFC50-3D2C-FA92-8BFD-72DD84914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Thermal  Model for FCBGA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436C53A5-2575-C2C6-3306-C1928B255E2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5B4CDDEC-3A83-8811-CC94-CA329DE73A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B68BD8A-5737-2464-D85B-78C7A0E8BE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25EEE69-287D-659C-5A6C-AC7660279E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A61D63F0-FC3F-4DA6-77C9-25F6B288A1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7B7EB4F3-0C3E-666D-7D67-96BA91A5C8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562CEA15-C938-90F0-0B28-7643FF51EF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1D94AF77-1CB9-C9A4-48E2-26EA14065E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1B561171-D15C-BBD1-5C37-1F8BFB9412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DEAFB755-D638-4F5E-43EA-F54E7BAEC9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F3BB2725-1D2E-B5CC-1198-1CE29D2B0E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A6B373A5-E00D-72F2-47B4-6B077016A2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041ABB2-95F4-44FA-A234-2C336FBB44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5AC1E411-A0D6-F3F6-15C0-808D7B66B2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F2C9A641-A255-D101-6532-494D5D92DF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08CC6748-704B-2BC1-A89A-17DFA94690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615BFE1-E39C-2906-D8FC-D0DCC73CBC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37EE8D01-5271-1A49-2613-270B7BF39B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6000"/>
                    </a14:imgEffect>
                    <a14:imgEffect>
                      <a14:brightnessContrast bright="-21000" contrast="7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2425" y="1671062"/>
            <a:ext cx="4312313" cy="2688061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F749AD-C8DD-1F48-75B7-19C7A57139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385061"/>
            <a:ext cx="3908216" cy="4618802"/>
          </a:xfrm>
          <a:prstGeom prst="rect">
            <a:avLst/>
          </a:prstGeom>
          <a:scene3d>
            <a:camera prst="orthographicFront">
              <a:rot lat="0" lon="0" rev="108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18252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1E6D1-92F1-D582-140C-F70DE59A6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BE679-E2EF-B6CC-589E-6D152073D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" y="144432"/>
            <a:ext cx="7772400" cy="777937"/>
          </a:xfrm>
        </p:spPr>
        <p:txBody>
          <a:bodyPr/>
          <a:lstStyle/>
          <a:p>
            <a:r>
              <a:rPr lang="en-US" sz="2800" dirty="0"/>
              <a:t>Thermal  Model for Conduction Analysis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C16998F4-D6D4-659F-A8E6-905E30108A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9F39ECE6-7AEB-059B-E2CE-F95460BE0B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FA391B8-59B3-AF27-091E-8BBC3E0461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90EE5F6E-FFE7-F86A-02D0-60DE8FB805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36749590-6C2B-530C-BD83-6BE422DC2F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C8BA682F-2E9E-E7B2-5CCE-A0D990CA0B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CDAFD25E-F44C-175A-EE94-4CD02976C1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F19C983-14BB-2B68-A51E-C37BFEB209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337F8CFF-0328-9D52-7B24-99A20747C4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0776C54E-AA09-E843-8E4B-7D4A63FA53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E161D21D-74F9-2F4E-0C1C-B1BD4374BF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FB2703D1-71A7-E6D0-C353-4DAB8FC570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85107063-501F-B9F2-D1AE-064C39043F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3B659D97-F956-BD7C-BF3A-7CC1F21B34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1D26F150-04B7-CF53-6A94-15A089C4F3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87928CC6-5E7C-DD51-69CB-41FEE3E7F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71A6C06-71E3-7403-6BD3-BC0FB82341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3D373CBA-16DD-07FD-0007-E28F33F0F8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6616" y="1668711"/>
            <a:ext cx="4800600" cy="423508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5BB87EA-E3B4-45B6-88E5-A3B0F91C0006}"/>
              </a:ext>
            </a:extLst>
          </p:cNvPr>
          <p:cNvSpPr txBox="1"/>
          <p:nvPr/>
        </p:nvSpPr>
        <p:spPr>
          <a:xfrm>
            <a:off x="5049460" y="4940928"/>
            <a:ext cx="35611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Layer 1 is the silicon layer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F027220-5701-62C5-5E73-482A1CBBF1EE}"/>
              </a:ext>
            </a:extLst>
          </p:cNvPr>
          <p:cNvSpPr txBox="1"/>
          <p:nvPr/>
        </p:nvSpPr>
        <p:spPr>
          <a:xfrm>
            <a:off x="4979005" y="1668711"/>
            <a:ext cx="37738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Layer </a:t>
            </a:r>
            <a:r>
              <a:rPr lang="en-US" sz="2400" i="1" dirty="0"/>
              <a:t>N</a:t>
            </a:r>
            <a:r>
              <a:rPr lang="en-US" sz="2400" dirty="0"/>
              <a:t> is the heatsink base layer</a:t>
            </a:r>
            <a:endParaRPr lang="en-US" dirty="0"/>
          </a:p>
        </p:txBody>
      </p:sp>
      <p:sp>
        <p:nvSpPr>
          <p:cNvPr id="33" name="Arrow: Striped Right 32">
            <a:extLst>
              <a:ext uri="{FF2B5EF4-FFF2-40B4-BE49-F238E27FC236}">
                <a16:creationId xmlns:a16="http://schemas.microsoft.com/office/drawing/2014/main" id="{47B6409D-48C9-17AC-5D76-E44EE2673BC4}"/>
              </a:ext>
            </a:extLst>
          </p:cNvPr>
          <p:cNvSpPr/>
          <p:nvPr/>
        </p:nvSpPr>
        <p:spPr bwMode="auto">
          <a:xfrm>
            <a:off x="1577975" y="1721387"/>
            <a:ext cx="2286000" cy="388969"/>
          </a:xfrm>
          <a:prstGeom prst="stripedRightArrow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9C1F9A-A877-315B-9955-F15D663FE627}"/>
              </a:ext>
            </a:extLst>
          </p:cNvPr>
          <p:cNvSpPr txBox="1"/>
          <p:nvPr/>
        </p:nvSpPr>
        <p:spPr>
          <a:xfrm>
            <a:off x="1266891" y="1372662"/>
            <a:ext cx="2908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Convection Condition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938E44A-3509-DF4A-F2FE-81A8F2775A42}"/>
              </a:ext>
            </a:extLst>
          </p:cNvPr>
          <p:cNvGrpSpPr/>
          <p:nvPr/>
        </p:nvGrpSpPr>
        <p:grpSpPr>
          <a:xfrm>
            <a:off x="317499" y="4410508"/>
            <a:ext cx="5321301" cy="1902126"/>
            <a:chOff x="317499" y="4410508"/>
            <a:chExt cx="5321301" cy="1902126"/>
          </a:xfrm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55E3017-C878-789F-8D14-13924A5C621B}"/>
                </a:ext>
              </a:extLst>
            </p:cNvPr>
            <p:cNvCxnSpPr/>
            <p:nvPr/>
          </p:nvCxnSpPr>
          <p:spPr bwMode="auto">
            <a:xfrm>
              <a:off x="1577975" y="5029200"/>
              <a:ext cx="4060825" cy="0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67B61C23-2C0F-C4D1-B956-A666135451A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565275" y="4567535"/>
              <a:ext cx="0" cy="489612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935DE59D-F617-3B9F-63A1-903B104C674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7499" y="5021969"/>
              <a:ext cx="1260475" cy="1038853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FB18DAE-A878-7984-D977-D0B54174A3B4}"/>
                </a:ext>
              </a:extLst>
            </p:cNvPr>
            <p:cNvSpPr txBox="1"/>
            <p:nvPr/>
          </p:nvSpPr>
          <p:spPr>
            <a:xfrm>
              <a:off x="5108641" y="4567535"/>
              <a:ext cx="36740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62AD514-5623-0A30-BBE7-90554BC59D6F}"/>
                </a:ext>
              </a:extLst>
            </p:cNvPr>
            <p:cNvSpPr txBox="1"/>
            <p:nvPr/>
          </p:nvSpPr>
          <p:spPr>
            <a:xfrm>
              <a:off x="531877" y="5727859"/>
              <a:ext cx="36740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8438ABD-986F-E7EA-372A-B1F4078E800E}"/>
                </a:ext>
              </a:extLst>
            </p:cNvPr>
            <p:cNvSpPr txBox="1"/>
            <p:nvPr/>
          </p:nvSpPr>
          <p:spPr>
            <a:xfrm>
              <a:off x="1228857" y="4410508"/>
              <a:ext cx="3449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>
                  <a:solidFill>
                    <a:srgbClr val="FF0000"/>
                  </a:solidFill>
                </a:rPr>
                <a:t>z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4E71047-C532-C879-9F48-5193BF612B01}"/>
              </a:ext>
            </a:extLst>
          </p:cNvPr>
          <p:cNvGrpSpPr/>
          <p:nvPr/>
        </p:nvGrpSpPr>
        <p:grpSpPr>
          <a:xfrm>
            <a:off x="304800" y="2869184"/>
            <a:ext cx="5321301" cy="1779016"/>
            <a:chOff x="317499" y="4533618"/>
            <a:chExt cx="5321301" cy="1779016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0B45A4C-2F25-0E8A-AEBC-2C5BA5E4DA20}"/>
                </a:ext>
              </a:extLst>
            </p:cNvPr>
            <p:cNvCxnSpPr/>
            <p:nvPr/>
          </p:nvCxnSpPr>
          <p:spPr bwMode="auto">
            <a:xfrm>
              <a:off x="1577975" y="5029200"/>
              <a:ext cx="4060825" cy="0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F2223CE2-1719-160A-601A-0C9584F3857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565275" y="4567535"/>
              <a:ext cx="0" cy="489612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DCDEA290-6358-F53B-7886-888C04A322B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7499" y="5021969"/>
              <a:ext cx="1260475" cy="1038853"/>
            </a:xfrm>
            <a:prstGeom prst="straightConnector1">
              <a:avLst/>
            </a:prstGeom>
            <a:solidFill>
              <a:schemeClr val="accent1"/>
            </a:solidFill>
            <a:ln w="476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977DA0B-E4A3-B738-5751-9AC50838FE95}"/>
                </a:ext>
              </a:extLst>
            </p:cNvPr>
            <p:cNvSpPr txBox="1"/>
            <p:nvPr/>
          </p:nvSpPr>
          <p:spPr>
            <a:xfrm>
              <a:off x="5108641" y="4567535"/>
              <a:ext cx="36740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F03C5DC-4B41-C6F3-056D-C998B7E8399F}"/>
                </a:ext>
              </a:extLst>
            </p:cNvPr>
            <p:cNvSpPr txBox="1"/>
            <p:nvPr/>
          </p:nvSpPr>
          <p:spPr>
            <a:xfrm>
              <a:off x="531877" y="5727859"/>
              <a:ext cx="36740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F7499E6-95A2-1E19-800B-A1913735BE3C}"/>
                </a:ext>
              </a:extLst>
            </p:cNvPr>
            <p:cNvSpPr txBox="1"/>
            <p:nvPr/>
          </p:nvSpPr>
          <p:spPr>
            <a:xfrm>
              <a:off x="1228857" y="4533618"/>
              <a:ext cx="3237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>
                  <a:solidFill>
                    <a:srgbClr val="FF0000"/>
                  </a:solidFill>
                </a:rPr>
                <a:t>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17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3" grpId="0" animBg="1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C7051A7-79BD-7B18-C67F-AFE330120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CC4142E-836B-FB20-C182-2113801DF6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6878260" cy="990599"/>
          </a:xfrm>
        </p:spPr>
        <p:txBody>
          <a:bodyPr/>
          <a:lstStyle/>
          <a:p>
            <a:pPr eaLnBrk="1" hangingPunct="1"/>
            <a:r>
              <a:rPr lang="en-US" sz="2800" dirty="0"/>
              <a:t>The Model for Conduction Heat Transfer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B3756D2B-25D7-0DF2-B304-55A925E220B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7D1F5492-9C39-8527-3437-60C3F57FF9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467A0CD7-46BD-B2A3-CD2E-E4E87F3651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687867CA-C8D9-9311-1EAB-FED6A67979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C5CACE34-B49E-D47B-7769-0041B4EF12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A2B5ED89-8DF6-A6D1-A5DA-5ECB05F8C9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1111FFC8-214E-2270-7A23-08FAF0FC82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AC8F61B9-357B-832A-7B1C-71B985854B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825780A7-ECA1-ADD5-CBE6-E8D41C8FE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57C2E044-4EAB-41D2-4434-A2972673F7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B97B1EFE-0E17-7E32-2348-2FAA43B5C0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454AC6C3-B4CE-3922-3F40-399CEBC490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4892C52B-659E-D7D4-2EC8-7AEA21BDFF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89BF911F-0027-39C6-0890-3201F7B318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DAB30C73-80AC-7C30-DBEF-A9997AE80A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215BD674-5E6B-B4C2-B48E-E34626B89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D383382-E7B9-EA19-DA4D-FCC53ADF93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46A35BC-8853-B7EE-DB35-D946A732C7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4317" y="3167453"/>
                <a:ext cx="8489570" cy="2090348"/>
              </a:xfrm>
            </p:spPr>
            <p:txBody>
              <a:bodyPr/>
              <a:lstStyle/>
              <a:p>
                <a:r>
                  <a:rPr lang="en-US" sz="2400" dirty="0"/>
                  <a:t>Layer 1 is the silicon layer.</a:t>
                </a:r>
              </a:p>
              <a:p>
                <a:r>
                  <a:rPr lang="en-US" sz="2400" dirty="0"/>
                  <a:t>Layer </a:t>
                </a:r>
                <a:r>
                  <a:rPr lang="en-US" sz="2400" i="1" dirty="0"/>
                  <a:t>N</a:t>
                </a:r>
                <a:r>
                  <a:rPr lang="en-US" sz="2400" dirty="0"/>
                  <a:t> is the heatsink base layer. </a:t>
                </a:r>
              </a:p>
              <a:p>
                <a:r>
                  <a:rPr lang="en-US" sz="2400" dirty="0"/>
                  <a:t>The thickness of the </a:t>
                </a:r>
                <a:r>
                  <a:rPr lang="en-US" sz="2400" i="1" dirty="0" err="1"/>
                  <a:t>i</a:t>
                </a:r>
                <a:r>
                  <a:rPr lang="en-US" sz="2400" i="1" baseline="30000" dirty="0" err="1"/>
                  <a:t>t</a:t>
                </a:r>
                <a:r>
                  <a:rPr lang="en-US" sz="2400" baseline="30000" dirty="0" err="1"/>
                  <a:t>h</a:t>
                </a:r>
                <a:r>
                  <a:rPr lang="en-US" sz="2400" dirty="0"/>
                  <a:t> layer is labeled and its isotropic conductivity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Thickness of </a:t>
                </a:r>
                <a:r>
                  <a:rPr lang="en-US" sz="2400" i="1" dirty="0" err="1"/>
                  <a:t>i</a:t>
                </a:r>
                <a:r>
                  <a:rPr lang="en-US" sz="2400" i="1" baseline="30000" dirty="0" err="1"/>
                  <a:t>th</a:t>
                </a:r>
                <a:r>
                  <a:rPr lang="en-US" sz="2400" dirty="0"/>
                  <a:t> layer is </a:t>
                </a:r>
                <a:r>
                  <a:rPr lang="en-US" sz="2400" i="1" dirty="0" err="1"/>
                  <a:t>t</a:t>
                </a:r>
                <a:r>
                  <a:rPr lang="en-US" sz="2400" i="1" baseline="-25000" dirty="0" err="1"/>
                  <a:t>i</a:t>
                </a:r>
                <a:endParaRPr lang="en-US" sz="2400" i="1" baseline="-25000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46A35BC-8853-B7EE-DB35-D946A732C7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4317" y="3167453"/>
                <a:ext cx="8489570" cy="2090348"/>
              </a:xfrm>
              <a:blipFill>
                <a:blip r:embed="rId3"/>
                <a:stretch>
                  <a:fillRect l="-1006" t="-2332" b="-9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517C01F-0666-5625-2AE0-FCB1D60ABA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95000"/>
                    </a14:imgEffect>
                    <a14:imgEffect>
                      <a14:brightnessContrast bright="-45000" contrast="8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034" y="1324585"/>
            <a:ext cx="2425083" cy="167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EDFE76-FF09-A445-7DDC-A875DB01C2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5554" y="1066799"/>
            <a:ext cx="5334744" cy="24292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056857-A34F-91A6-78F7-102601411E61}"/>
              </a:ext>
            </a:extLst>
          </p:cNvPr>
          <p:cNvSpPr txBox="1"/>
          <p:nvPr/>
        </p:nvSpPr>
        <p:spPr>
          <a:xfrm>
            <a:off x="533399" y="5424269"/>
            <a:ext cx="83504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Reference Paper: IEEE TRANSACTIONS ON COMPONENTS AND PACKAGINGTECHNOLOGIES,VOL.31,NO.2,JUNE2008 461 A Fourier Series-Based Analytical Solution for Three-Dimensional Conjugate Heat Transfer Problems in Microprocessor Cooling Sai </a:t>
            </a:r>
            <a:r>
              <a:rPr lang="en-US" sz="1600" dirty="0" err="1"/>
              <a:t>Ankireddi</a:t>
            </a:r>
            <a:r>
              <a:rPr lang="en-US" sz="1600" dirty="0"/>
              <a:t> and Stanley </a:t>
            </a:r>
            <a:r>
              <a:rPr lang="en-US" sz="1600" dirty="0" err="1"/>
              <a:t>Pecavar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313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27585A1-6717-1402-788B-1C3199CDE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3E6A7C6-13B7-EF7D-0DD8-33BACAFEEE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6878260" cy="990599"/>
          </a:xfrm>
        </p:spPr>
        <p:txBody>
          <a:bodyPr/>
          <a:lstStyle/>
          <a:p>
            <a:pPr eaLnBrk="1" hangingPunct="1"/>
            <a:r>
              <a:rPr lang="en-US" sz="2800" dirty="0"/>
              <a:t>The Model for Conduction Heat Transfer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829F7FCC-8932-4DF5-4ECE-B7D7FD9D08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F1550A17-0134-C065-8CF0-38B1192DC7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70EB85DC-5CEF-9831-C967-D5E04616DB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B5939A3E-76A9-47B6-B1D2-DAB548D630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91C8DE75-2D66-13D0-D771-85E75EA182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08449CFB-7F4F-8A47-E6AE-CEFE6A015E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E01FD766-2EFE-C20B-F636-E3AE7B53E0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6B396721-4996-EBC0-1B27-7E7BF87B12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B3B4E385-830E-484D-A376-480878133A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AD8B870E-F283-9A90-6BCD-94CFD04852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BACD0472-99AB-9996-F722-5FD27CF6AF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740ED70C-F1F5-332C-2CF3-ED5B636A6C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C181CDBD-21BB-2D72-8073-6A905FFED3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634DDEBB-AF20-B4AE-5BD0-69247CA070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51B01B29-DEB2-D740-6FCD-39CFA3FED2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4A56DEF9-362F-C37A-6CD5-C4F74BD11D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D0E792D-0CF5-0A97-478E-97049EFAD9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94A90B5C-EAAE-81F0-57B8-0C59808C8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5000"/>
                    </a14:imgEffect>
                    <a14:imgEffect>
                      <a14:brightnessContrast bright="-45000" contrast="8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330" y="1183599"/>
            <a:ext cx="2425083" cy="1676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4460EDB-140E-DE36-BA27-BFE27F6CB5D9}"/>
                  </a:ext>
                </a:extLst>
              </p:cNvPr>
              <p:cNvSpPr txBox="1"/>
              <p:nvPr/>
            </p:nvSpPr>
            <p:spPr>
              <a:xfrm>
                <a:off x="1676400" y="4509176"/>
                <a:ext cx="5791200" cy="8965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4460EDB-140E-DE36-BA27-BFE27F6CB5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4509176"/>
                <a:ext cx="5791200" cy="89659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E3E7B6-C35B-1BF5-B9D3-21207175B4AB}"/>
                  </a:ext>
                </a:extLst>
              </p:cNvPr>
              <p:cNvSpPr txBox="1"/>
              <p:nvPr/>
            </p:nvSpPr>
            <p:spPr>
              <a:xfrm>
                <a:off x="430325" y="3545314"/>
                <a:ext cx="85074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steady state temperature field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baseline="-25000" smtClean="0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in the </a:t>
                </a:r>
                <a:r>
                  <a:rPr lang="en-US" i="1" dirty="0" err="1"/>
                  <a:t>i</a:t>
                </a:r>
                <a:r>
                  <a:rPr lang="en-US" i="1" baseline="30000" dirty="0" err="1"/>
                  <a:t>th</a:t>
                </a:r>
                <a:r>
                  <a:rPr lang="en-US" dirty="0"/>
                  <a:t> layer satisfies the 3-D Laplace equation.</a:t>
                </a:r>
                <a:endParaRPr lang="en-IN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E3E7B6-C35B-1BF5-B9D3-21207175B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25" y="3545314"/>
                <a:ext cx="8507412" cy="830997"/>
              </a:xfrm>
              <a:prstGeom prst="rect">
                <a:avLst/>
              </a:prstGeom>
              <a:blipFill>
                <a:blip r:embed="rId6"/>
                <a:stretch>
                  <a:fillRect l="-1147" t="-5882" r="-1075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E2DEA24B-82F0-2B88-9158-6DFE678055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4122" y="983235"/>
            <a:ext cx="5334744" cy="242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27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D58E127-EC5E-5DBD-D902-2C5DADD1B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38E50DF-6519-FCD6-699D-72A97E567DA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6878260" cy="80645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NewRomanPSMT"/>
              </a:rPr>
              <a:t>General Solution of A Steady State 3D Conduction Model without Heat generation</a:t>
            </a: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418D9D32-FF19-6320-83B3-F5C2BAB2D2B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2AF31E34-8E69-440E-21A1-F78E613D15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B3DE4F4E-DCE1-F7C4-2A04-A5E809715C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7A88E068-F393-7152-DAD2-DBF28C63AF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66E029DF-68DA-AB0B-9FE8-B452BB33D4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142D1A60-212F-B73C-7DA3-222CC3B15B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B86E4794-5AD7-4630-B1C0-39A2805ED9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BD537C66-41EB-7520-5A98-07C3AAD3DC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886CA570-EA4E-BEFD-5BA2-0E022C16B5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5A2F7DA3-EAF3-E1A5-D09E-2EEB6326FB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E2A8A1DE-7219-E3FA-686F-B9386C5AD3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AA95BAB9-EA94-8EBA-6AD3-1D9F598E56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264374CD-5355-741E-D39E-06D3CAED5C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EE1AA3B4-3E9B-4293-38E3-8238951CE3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44C9E4C3-9E5A-FC1D-EA79-03E2936923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F426F668-2B10-2C8D-9622-7CC49FAB44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847CF59-B21A-A17B-BD9F-EC53AF9D95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80E9CF-93BA-C802-4131-F64150DF3D0E}"/>
                  </a:ext>
                </a:extLst>
              </p:cNvPr>
              <p:cNvSpPr txBox="1"/>
              <p:nvPr/>
            </p:nvSpPr>
            <p:spPr>
              <a:xfrm>
                <a:off x="152400" y="2075758"/>
                <a:ext cx="8839200" cy="21645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𝑐𝑜𝑠ℎ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b="0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80E9CF-93BA-C802-4131-F64150DF3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075758"/>
                <a:ext cx="8839200" cy="21645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3EA19FC-E7DB-71FB-CF54-A57C04D43688}"/>
                  </a:ext>
                </a:extLst>
              </p:cNvPr>
              <p:cNvSpPr txBox="1"/>
              <p:nvPr/>
            </p:nvSpPr>
            <p:spPr>
              <a:xfrm>
                <a:off x="1104568" y="1118598"/>
                <a:ext cx="5791200" cy="8965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3EA19FC-E7DB-71FB-CF54-A57C04D43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568" y="1118598"/>
                <a:ext cx="5791200" cy="8965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16A41CF1-CD0A-3713-4000-99D168B20580}"/>
              </a:ext>
            </a:extLst>
          </p:cNvPr>
          <p:cNvSpPr txBox="1"/>
          <p:nvPr/>
        </p:nvSpPr>
        <p:spPr>
          <a:xfrm>
            <a:off x="531047" y="4081462"/>
            <a:ext cx="56411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It is noted an identical condition satisfied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6ABDF51-827E-25D5-C9E7-5F79BB341CF1}"/>
                  </a:ext>
                </a:extLst>
              </p:cNvPr>
              <p:cNvSpPr txBox="1"/>
              <p:nvPr/>
            </p:nvSpPr>
            <p:spPr>
              <a:xfrm>
                <a:off x="6280304" y="4134731"/>
                <a:ext cx="1863844" cy="4311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𝑗𝑙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6ABDF51-827E-25D5-C9E7-5F79BB341C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304" y="4134731"/>
                <a:ext cx="1863844" cy="4311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9FE49B4-30C1-6CE2-4279-D60573515B8E}"/>
              </a:ext>
            </a:extLst>
          </p:cNvPr>
          <p:cNvSpPr txBox="1"/>
          <p:nvPr/>
        </p:nvSpPr>
        <p:spPr>
          <a:xfrm>
            <a:off x="571168" y="4715881"/>
            <a:ext cx="3733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Edge Boundary Conditions: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E58191-743B-6F30-4207-1FF33632AE05}"/>
              </a:ext>
            </a:extLst>
          </p:cNvPr>
          <p:cNvSpPr txBox="1"/>
          <p:nvPr/>
        </p:nvSpPr>
        <p:spPr>
          <a:xfrm>
            <a:off x="470149" y="5395918"/>
            <a:ext cx="42824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It is assumed that the ends of the layer are insulated, i.e.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259EE3-8468-BEA2-44A7-758CBD296B6F}"/>
                  </a:ext>
                </a:extLst>
              </p:cNvPr>
              <p:cNvSpPr txBox="1"/>
              <p:nvPr/>
            </p:nvSpPr>
            <p:spPr>
              <a:xfrm>
                <a:off x="4991188" y="4759338"/>
                <a:ext cx="2300053" cy="9184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259EE3-8468-BEA2-44A7-758CBD296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188" y="4759338"/>
                <a:ext cx="2300053" cy="9184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1788D28-4F7E-B823-EBB0-1FEEDCFAE9A0}"/>
                  </a:ext>
                </a:extLst>
              </p:cNvPr>
              <p:cNvSpPr txBox="1"/>
              <p:nvPr/>
            </p:nvSpPr>
            <p:spPr>
              <a:xfrm>
                <a:off x="5026366" y="5719707"/>
                <a:ext cx="2309094" cy="9184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1788D28-4F7E-B823-EBB0-1FEEDCFAE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6366" y="5719707"/>
                <a:ext cx="2309094" cy="9184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EA747C4-8FB0-F215-3C4B-3620B21A6B74}"/>
              </a:ext>
            </a:extLst>
          </p:cNvPr>
          <p:cNvSpPr txBox="1"/>
          <p:nvPr/>
        </p:nvSpPr>
        <p:spPr>
          <a:xfrm>
            <a:off x="2971800" y="2145015"/>
            <a:ext cx="4555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Temperature distribution in </a:t>
            </a:r>
            <a:r>
              <a:rPr lang="en-US" dirty="0" err="1"/>
              <a:t>i</a:t>
            </a:r>
            <a:r>
              <a:rPr lang="en-US" baseline="30000" dirty="0" err="1"/>
              <a:t>th</a:t>
            </a:r>
            <a:r>
              <a:rPr lang="en-US" dirty="0"/>
              <a:t> layer</a:t>
            </a:r>
          </a:p>
        </p:txBody>
      </p:sp>
    </p:spTree>
    <p:extLst>
      <p:ext uri="{BB962C8B-B14F-4D97-AF65-F5344CB8AC3E}">
        <p14:creationId xmlns:p14="http://schemas.microsoft.com/office/powerpoint/2010/main" val="95558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10" grpId="0"/>
      <p:bldP spid="14" grpId="0"/>
      <p:bldP spid="16" grpId="0"/>
      <p:bldP spid="20" grpId="0"/>
      <p:bldP spid="21" grpId="0"/>
      <p:bldP spid="23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5363D99-E128-D1B9-4011-611067611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8C8BBB5-D5E7-B635-7C83-4CBF0A054B7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6878260" cy="80645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NewRomanPSMT"/>
              </a:rPr>
              <a:t>General Solution with Insulated Sides</a:t>
            </a: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8BD4C097-3F87-4263-C647-5F021447258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5521FFB9-3BC0-9EF9-3B57-2D9456F1B8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5AD27589-4CA3-C526-3487-2CDBB13E94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9C3F9299-8C84-4A02-5EE8-9882EB0DD1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64D3B9B3-08B8-59FA-830A-E9D643C8CC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1FDAB22C-2476-867C-2446-1FB6EFCA58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69333AFB-AFCA-5A6F-5D42-A3FB45E464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B9F1A7CD-98EE-BBC7-7B7D-DABA0760AE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FF2F4E62-CE72-B1BB-C8C5-3CEFBF59FB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597FDE5B-DDFA-D658-00C4-BEE9AA4F35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DA494243-EAAB-8AA1-0DF3-D92A1ABE22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A0F4C96B-86E8-E1CE-006B-EC67BFC6F9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3A8286D0-ED34-718E-9FFF-9AF2DE27D4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33877470-AF6B-66FE-5A48-AD6DCAC8C9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173AB5EB-BEFF-2B97-DE10-DB31693A8C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0C0764A2-5831-36D1-3C95-86027B783E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5214E1-69F8-B82E-5F7E-07EE9E966A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F1057C-CA6E-42C4-A5AF-C93146594C9C}"/>
                  </a:ext>
                </a:extLst>
              </p:cNvPr>
              <p:cNvSpPr txBox="1"/>
              <p:nvPr/>
            </p:nvSpPr>
            <p:spPr>
              <a:xfrm>
                <a:off x="320674" y="1286635"/>
                <a:ext cx="8526463" cy="18652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000" b="0" i="1" baseline="-25000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𝑐𝑜𝑠ℎ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000" b="0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F1057C-CA6E-42C4-A5AF-C93146594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4" y="1286635"/>
                <a:ext cx="8526463" cy="18652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874F407-8EB7-978C-893A-3E67043C8364}"/>
                  </a:ext>
                </a:extLst>
              </p:cNvPr>
              <p:cNvSpPr txBox="1"/>
              <p:nvPr/>
            </p:nvSpPr>
            <p:spPr>
              <a:xfrm>
                <a:off x="3810000" y="4271003"/>
                <a:ext cx="25038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=0,1,2,3…..∞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874F407-8EB7-978C-893A-3E67043C8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4271003"/>
                <a:ext cx="2503891" cy="369332"/>
              </a:xfrm>
              <a:prstGeom prst="rect">
                <a:avLst/>
              </a:prstGeom>
              <a:blipFill>
                <a:blip r:embed="rId4"/>
                <a:stretch>
                  <a:fillRect l="-3650" r="-97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7DD5B2-E589-DFB2-CBA1-0A2F11BDB12C}"/>
                  </a:ext>
                </a:extLst>
              </p:cNvPr>
              <p:cNvSpPr txBox="1"/>
              <p:nvPr/>
            </p:nvSpPr>
            <p:spPr>
              <a:xfrm>
                <a:off x="3260579" y="2979154"/>
                <a:ext cx="3139642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𝑗𝑙</m:t>
                          </m:r>
                        </m:sub>
                        <m:sup/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ℎ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7DD5B2-E589-DFB2-CBA1-0A2F11BDB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579" y="2979154"/>
                <a:ext cx="3139642" cy="10911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723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64DD646-9472-7E4B-9FB8-93C1B68D6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11CFFD3-7E57-5EBA-1DE9-43FB247F1F0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6878260" cy="80645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NewRomanPSMT"/>
              </a:rPr>
              <a:t>Heat Sink Boundary Conditions</a:t>
            </a: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AAF7E13C-6DBE-F6BD-3442-88A5AB69D49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08A128E4-353D-8F22-3EBA-BC74D1EEF4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7B88EF0A-FDC3-FABB-6987-77BC4A81CC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DA902414-7C9E-6666-8D18-A0D6F50510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00BAF302-871C-FBE3-D989-EFF2BD4C58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55D0371E-9551-A9D6-05F0-D0B7302628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BD56F426-DD86-B4EE-9064-08160B2C66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270D7BB8-3EC4-BBFF-7F2F-A4C55E6FE8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46C11A08-4552-FE91-427B-A8442ED0B2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F72DA031-7A0C-9DA4-036A-A09C83692D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DC35B784-45D0-9FCC-6CA3-0707399ED6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29035952-65A3-5792-9147-6EA6351107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9B5ED8BC-EF43-9927-0821-5B34F2E23D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76399708-DBF5-0AD6-4865-C9793C24AA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5C0E4603-CF5D-761E-D2D4-D5F3B617C7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25AB6421-2D5A-640E-A554-502F54D112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1F849C-C8C3-F28D-CD4C-33A9C0CC75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1909246-61BB-EF85-D85A-FFDC27A9E39B}"/>
              </a:ext>
            </a:extLst>
          </p:cNvPr>
          <p:cNvSpPr txBox="1"/>
          <p:nvPr/>
        </p:nvSpPr>
        <p:spPr>
          <a:xfrm>
            <a:off x="527654" y="1320800"/>
            <a:ext cx="82353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At the upper end of the heatsink base, at it is assumed that the heat transfer is manifest via a uniform convective film coefficient.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The appropriate boundary condition at that location is</a:t>
            </a:r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323A40-6AD3-BCAB-EAF1-36A1E0532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8000"/>
                    </a14:imgEffect>
                    <a14:imgEffect>
                      <a14:brightnessContrast bright="-5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0" y="4350727"/>
            <a:ext cx="5536166" cy="22627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532C00C-CDD2-7DF6-2035-E4DE9C2F2A99}"/>
                  </a:ext>
                </a:extLst>
              </p:cNvPr>
              <p:cNvSpPr txBox="1"/>
              <p:nvPr/>
            </p:nvSpPr>
            <p:spPr>
              <a:xfrm>
                <a:off x="1371600" y="2909061"/>
                <a:ext cx="4755661" cy="9166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𝑁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𝑡𝑁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532C00C-CDD2-7DF6-2035-E4DE9C2F2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2909061"/>
                <a:ext cx="4755661" cy="9166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767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B729675-42E9-B746-35E8-F11CD1F4E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2E93220-FAB9-4BA9-F17C-15A19549DDD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6878260" cy="80645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NewRomanPSMT"/>
              </a:rPr>
              <a:t>Heat Sink Boundary Conditions</a:t>
            </a: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CB347278-DD27-A0BF-ACE0-0A2FFC937E12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837CD67E-C64E-3D15-4FCB-A193A4A483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22D5EB63-C6A9-B3E5-9906-A4F69A8EE0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404CE8C4-6387-F313-D5E9-8DB5A853E7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80D0096B-367B-4B0B-8D8E-D89B349355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86CFEE8C-D03E-DB38-2EFF-B366B1F23A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A97E72D0-5BBC-BCC6-428B-8E4EE1C131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E8DC1D71-35E7-8903-117A-A3FB0E8AE2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0420B65E-C2B2-6E6B-71DA-06A4446417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DD223120-0F58-2731-9913-129CA2FBF9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1B473164-B154-8863-F22E-428AF26FB3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4BA9D029-FFAF-6A9C-6780-66504D54A9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4DA29877-831C-0F4C-D6BE-C66C2C0716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E64E40D5-17F9-F675-2793-3B8471CC26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816867EF-50F8-DC3E-90FE-B4C4380B44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A0A05B54-6B05-EF70-F5BB-21FB109BB8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BBD352E-905C-5DBE-5322-8A74A7E2C6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0915DD4-CB4F-449C-B2F8-0F38DAC836BF}"/>
              </a:ext>
            </a:extLst>
          </p:cNvPr>
          <p:cNvSpPr txBox="1"/>
          <p:nvPr/>
        </p:nvSpPr>
        <p:spPr>
          <a:xfrm>
            <a:off x="330200" y="2661084"/>
            <a:ext cx="8235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Applying heat sink boundary condition gives relationships between the characteristic constants for the </a:t>
            </a:r>
            <a:r>
              <a:rPr lang="en-US" i="1" dirty="0"/>
              <a:t>N</a:t>
            </a:r>
            <a:r>
              <a:rPr lang="en-US" i="1" baseline="30000" dirty="0"/>
              <a:t>th</a:t>
            </a:r>
            <a:r>
              <a:rPr lang="en-US" dirty="0"/>
              <a:t> layer as:</a:t>
            </a:r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FC11E1-30B5-493B-67D7-DC04E9F43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8000"/>
                    </a14:imgEffect>
                    <a14:imgEffect>
                      <a14:brightnessContrast bright="-5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35978" y="5288582"/>
            <a:ext cx="3754296" cy="15344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3C1D7EF-314B-B0C9-E431-6E6B107A98A6}"/>
                  </a:ext>
                </a:extLst>
              </p:cNvPr>
              <p:cNvSpPr txBox="1"/>
              <p:nvPr/>
            </p:nvSpPr>
            <p:spPr>
              <a:xfrm>
                <a:off x="244606" y="1168400"/>
                <a:ext cx="8526463" cy="18652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000" b="0" i="1" baseline="-25000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𝑐𝑜𝑠ℎ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000" b="0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3C1D7EF-314B-B0C9-E431-6E6B107A9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606" y="1168400"/>
                <a:ext cx="8526463" cy="18652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502480C-CF53-257A-0BC5-8BF4A827C410}"/>
                  </a:ext>
                </a:extLst>
              </p:cNvPr>
              <p:cNvSpPr txBox="1"/>
              <p:nvPr/>
            </p:nvSpPr>
            <p:spPr>
              <a:xfrm>
                <a:off x="313662" y="3495500"/>
                <a:ext cx="4791312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502480C-CF53-257A-0BC5-8BF4A827C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662" y="3495500"/>
                <a:ext cx="4791312" cy="6938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FA316EB-E52C-E694-6044-432CED23254A}"/>
                  </a:ext>
                </a:extLst>
              </p:cNvPr>
              <p:cNvSpPr txBox="1"/>
              <p:nvPr/>
            </p:nvSpPr>
            <p:spPr>
              <a:xfrm>
                <a:off x="304800" y="4206919"/>
                <a:ext cx="6468759" cy="959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ℎ𝑐𝑜𝑠ℎ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𝑠𝑖𝑛ℎ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𝑐𝑜𝑠ℎ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ℎ𝑠𝑖𝑛ℎ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FA316EB-E52C-E694-6044-432CED232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206919"/>
                <a:ext cx="6468759" cy="9592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602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1FC1708-B853-FC12-364B-0F74B84B7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50CF60C-C699-9C61-B03C-5E0968C224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7772400" cy="990599"/>
          </a:xfrm>
        </p:spPr>
        <p:txBody>
          <a:bodyPr/>
          <a:lstStyle/>
          <a:p>
            <a:pPr eaLnBrk="1" hangingPunct="1"/>
            <a:r>
              <a:rPr lang="en-US" sz="2800" dirty="0"/>
              <a:t>Heat Source Boundary Condition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841C91AD-4448-0472-DB17-9C2EE6A9CBE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E96B750F-46F5-9858-39BC-41A7F842AE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80657525-2EF6-2CFF-9F49-2AB7B5635D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4862E3D9-44E5-26F7-A19B-C8D68EA0CE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3CC413EF-A3A7-1184-A015-6ECDF97915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C45A7FCB-3097-C345-722E-1DAA5303AB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F87A3E6B-5415-A3E2-D269-E6CB3E8151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B085883F-53DE-52B9-06BC-F1CB3BB465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5E3CF54D-95F5-C710-ED8A-071426D5A5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1EA47316-4639-6CF0-4A10-FEBA364550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B5F7B41F-598C-86D6-9D24-5E7C9EE726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F86F6E4B-378B-5DAB-8413-CC33CCEA2B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396E28F4-8343-EB24-F1BD-B69FD1D86D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BCF42E18-560A-C70E-23DF-45D4AA0436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116E9351-888E-6EA0-C661-022A3BC60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289FEC73-C74A-3381-E5AD-9D6BF94AA9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A237BA0-363B-F518-DF1B-EAC9051606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D736A79-6FE2-73E2-4BCD-069FDF0822C3}"/>
              </a:ext>
            </a:extLst>
          </p:cNvPr>
          <p:cNvSpPr txBox="1"/>
          <p:nvPr/>
        </p:nvSpPr>
        <p:spPr>
          <a:xfrm>
            <a:off x="4880775" y="3404955"/>
            <a:ext cx="39901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 functional description of the heat flux associated with this source is</a:t>
            </a:r>
            <a:r>
              <a:rPr lang="en-US" sz="2400" b="0" i="0" u="none" strike="noStrike" baseline="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0C7AAF-DEB9-D6F6-B088-CB3FFE8C6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63" y="2300016"/>
            <a:ext cx="3990174" cy="336336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6C22679-AFE5-18CF-6C93-EDF3263EE7CE}"/>
                  </a:ext>
                </a:extLst>
              </p14:cNvPr>
              <p14:cNvContentPartPr/>
              <p14:nvPr/>
            </p14:nvContentPartPr>
            <p14:xfrm>
              <a:off x="705960" y="3189960"/>
              <a:ext cx="5992560" cy="2239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6C22679-AFE5-18CF-6C93-EDF3263EE7C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6600" y="3180600"/>
                <a:ext cx="6011280" cy="225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633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03577C0-11A6-859B-C65B-55813CF6D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27833E8-1B3B-E3C7-BF8E-E8F62690F7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7772400" cy="990599"/>
          </a:xfrm>
        </p:spPr>
        <p:txBody>
          <a:bodyPr/>
          <a:lstStyle/>
          <a:p>
            <a:pPr eaLnBrk="1" hangingPunct="1"/>
            <a:r>
              <a:rPr lang="en-US" sz="2800" dirty="0"/>
              <a:t>Heat Source Boundary Condition</a:t>
            </a:r>
            <a:endParaRPr lang="en-US" altLang="en-US" sz="2800" dirty="0">
              <a:latin typeface="TimesNewRomanPSM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14">
                <a:extLst>
                  <a:ext uri="{FF2B5EF4-FFF2-40B4-BE49-F238E27FC236}">
                    <a16:creationId xmlns:a16="http://schemas.microsoft.com/office/drawing/2014/main" id="{C078ADE3-1CE2-7F36-0A10-1816CADB48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8300" y="1123530"/>
                <a:ext cx="8763000" cy="2397753"/>
              </a:xfrm>
            </p:spPr>
            <p:txBody>
              <a:bodyPr/>
              <a:lstStyle/>
              <a:p>
                <a:r>
                  <a:rPr lang="en-US" sz="2400" dirty="0"/>
                  <a:t>Let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400" dirty="0"/>
                  <a:t> the (constant) heat flux associated with the </a:t>
                </a:r>
                <a:r>
                  <a:rPr lang="en-US" sz="2400" i="1" dirty="0" err="1"/>
                  <a:t>m</a:t>
                </a:r>
                <a:r>
                  <a:rPr lang="en-US" sz="2400" i="1" baseline="30000" dirty="0" err="1"/>
                  <a:t>th</a:t>
                </a:r>
                <a:r>
                  <a:rPr lang="en-US" sz="2400" dirty="0"/>
                  <a:t> rectangular source of dimensions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identified by the region </a:t>
                </a:r>
                <a:r>
                  <a:rPr lang="en-US" sz="2400" dirty="0">
                    <a:sym typeface="Symbol" panose="05050102010706020507" pitchFamily="18" charset="2"/>
                  </a:rPr>
                  <a:t> </a:t>
                </a:r>
                <a:r>
                  <a:rPr lang="en-US" sz="2400" dirty="0"/>
                  <a:t>in the die outline.</a:t>
                </a:r>
              </a:p>
              <a:p>
                <a:r>
                  <a:rPr lang="en-US" sz="2400" dirty="0"/>
                  <a:t>Without loss of generality the bottom left corner of</a:t>
                </a:r>
                <a:r>
                  <a:rPr lang="en-US" sz="2400" dirty="0">
                    <a:sym typeface="Symbol" panose="05050102010706020507" pitchFamily="18" charset="2"/>
                  </a:rPr>
                  <a:t> </a:t>
                </a:r>
                <a:r>
                  <a:rPr lang="en-US" sz="2400" dirty="0"/>
                  <a:t> is assumed to have planar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relative to the global origin. </a:t>
                </a:r>
                <a:endParaRPr lang="en-IN" sz="2400" dirty="0"/>
              </a:p>
            </p:txBody>
          </p:sp>
        </mc:Choice>
        <mc:Fallback xmlns="">
          <p:sp>
            <p:nvSpPr>
              <p:cNvPr id="15" name="Content Placeholder 14">
                <a:extLst>
                  <a:ext uri="{FF2B5EF4-FFF2-40B4-BE49-F238E27FC236}">
                    <a16:creationId xmlns:a16="http://schemas.microsoft.com/office/drawing/2014/main" id="{C078ADE3-1CE2-7F36-0A10-1816CADB48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8300" y="1123530"/>
                <a:ext cx="8763000" cy="2397753"/>
              </a:xfrm>
              <a:blipFill>
                <a:blip r:embed="rId2"/>
                <a:stretch>
                  <a:fillRect l="-904" t="-2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D5A20EEB-D28F-C412-5C47-E2DC1FE7F78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43600F3B-E54C-F5CA-21C8-1371B3B649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92440148-D559-B4FA-101E-018BA6B7E9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9C8883DF-398D-F779-22F7-4D87D28FDF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6BDF6C0B-D183-1946-0A86-9EADD38DB7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E1FDEAE8-7689-2F11-DEFA-8AD3597A2B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199F19F8-97C2-CD88-35D9-EE1DED4368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AA0451BF-E620-86B8-9AA6-546DE5F64D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A1F7E83E-B381-193B-2896-74B99FCEFE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375A1222-40D1-AA01-95CE-46831FBA1B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F69260F7-BDE6-7248-C543-AFE9BA13AA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9FB228E9-B045-1C96-AAD2-F67008B182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B9C1A1D6-A5EE-DB1E-6568-22908E8B13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282BA1F8-23EB-8702-A88D-9612829C77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5175918D-D6EF-1052-124F-7167CFC4FE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E5B2342F-2D1C-9835-EE5B-B68828E0F1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93307AA-95D6-615B-3837-7145F62320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BD648B6-5159-EDAA-11AD-E14A0F0D6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0000"/>
                    </a14:imgEffect>
                    <a14:imgEffect>
                      <a14:brightnessContrast bright="-42000" contras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3292056"/>
            <a:ext cx="5043500" cy="33913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1E147E-CF64-9864-4352-9AFFE6D27E47}"/>
              </a:ext>
            </a:extLst>
          </p:cNvPr>
          <p:cNvSpPr txBox="1"/>
          <p:nvPr/>
        </p:nvSpPr>
        <p:spPr>
          <a:xfrm>
            <a:off x="4880775" y="3404955"/>
            <a:ext cx="39901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 functional description of the heat flux associated with this source is</a:t>
            </a:r>
            <a:r>
              <a:rPr lang="en-US" sz="2400" b="0" i="0" u="none" strike="noStrike" baseline="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7FE1B69-AFC7-9BDB-472C-16DBA17C6476}"/>
                  </a:ext>
                </a:extLst>
              </p:cNvPr>
              <p:cNvSpPr txBox="1"/>
              <p:nvPr/>
            </p:nvSpPr>
            <p:spPr>
              <a:xfrm>
                <a:off x="5495854" y="4838910"/>
                <a:ext cx="274632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          </a:t>
                </a:r>
              </a:p>
              <a:p>
                <a:r>
                  <a:rPr lang="en-US" dirty="0"/>
                  <a:t>          = 0 otherwise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7FE1B69-AFC7-9BDB-472C-16DBA17C6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5854" y="4838910"/>
                <a:ext cx="2746329" cy="1107996"/>
              </a:xfrm>
              <a:prstGeom prst="rect">
                <a:avLst/>
              </a:prstGeom>
              <a:blipFill>
                <a:blip r:embed="rId6"/>
                <a:stretch>
                  <a:fillRect l="-667" r="-667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4648DCD-2C5D-E7F7-88C5-43E697C8AA40}"/>
                  </a:ext>
                </a:extLst>
              </p14:cNvPr>
              <p14:cNvContentPartPr/>
              <p14:nvPr/>
            </p14:nvContentPartPr>
            <p14:xfrm>
              <a:off x="2288520" y="4769280"/>
              <a:ext cx="1502280" cy="1079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4648DCD-2C5D-E7F7-88C5-43E697C8AA4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79160" y="4759920"/>
                <a:ext cx="1521000" cy="109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7726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9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1C73757-9EA7-1464-42FF-91413DD2A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1EFDA62-2827-371D-C492-EBAE67A155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7772400" cy="990599"/>
          </a:xfrm>
        </p:spPr>
        <p:txBody>
          <a:bodyPr/>
          <a:lstStyle/>
          <a:p>
            <a:pPr eaLnBrk="1" hangingPunct="1"/>
            <a:r>
              <a:rPr lang="en-US" sz="2800" dirty="0"/>
              <a:t>Heat Source Boundary Condition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106CA0AA-3AB9-E977-E427-1F48C00DC89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8BD40764-1E58-A41C-3F32-17FD02D080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6797A728-8CC7-ADCB-223F-0EC1019751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D33BAE99-D9A7-5D55-E76B-D73B15D65F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8FCA6719-9849-F14B-1188-A047BD1AC4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8BB840C5-BAFD-8C00-36D0-2DFFE50361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12CA9120-2ECF-FDE2-3281-D901EC6F8A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4D589E57-2661-494D-B071-AA42A286A7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8C13E499-CBAC-DA5F-D403-60EB9D37F3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4532AF5D-234C-61C5-54C4-5CA8B3B8D2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8E2683AE-9A3A-39FD-729A-A23008B0C1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8F5C096B-012A-904B-9626-D70B4236D0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7B3BECC1-E38A-47DC-33D6-7CC0EF5502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334298BE-9173-AEE7-37E7-C1ED1D3007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7051E5CE-B43E-50EF-12D7-1BAB252FA9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BB02B5C5-B434-567A-E867-53B4B57B1D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7D9CB9-F3CB-E19F-3FA0-F9DE693CB7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4D2AA95-5835-58EC-61C5-B7B9E8A738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  <a14:imgEffect>
                      <a14:brightnessContrast bright="-42000" contras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375" y="1304362"/>
            <a:ext cx="3363302" cy="22615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E1CA70-15B2-9730-C0BF-E0085711DA22}"/>
              </a:ext>
            </a:extLst>
          </p:cNvPr>
          <p:cNvSpPr txBox="1"/>
          <p:nvPr/>
        </p:nvSpPr>
        <p:spPr>
          <a:xfrm>
            <a:off x="4276725" y="1234798"/>
            <a:ext cx="39901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 functional description of the heat flux associated with this source is</a:t>
            </a:r>
            <a:r>
              <a:rPr lang="en-US" sz="2400" b="0" i="0" u="none" strike="noStrike" baseline="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98B4BCA-2C5D-B85F-905F-3424241082FB}"/>
                  </a:ext>
                </a:extLst>
              </p:cNvPr>
              <p:cNvSpPr txBox="1"/>
              <p:nvPr/>
            </p:nvSpPr>
            <p:spPr>
              <a:xfrm>
                <a:off x="4248150" y="2992692"/>
                <a:ext cx="3851311" cy="19296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          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den>
                            </m:f>
                          </m:e>
                        </m:d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</m:oMath>
                </a14:m>
                <a:r>
                  <a:rPr lang="en-US" dirty="0"/>
                  <a:t> = 0 otherwise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98B4BCA-2C5D-B85F-905F-342424108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150" y="2992692"/>
                <a:ext cx="3851311" cy="19296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783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5237F8F-53FB-8594-5619-0B6708AA0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0DFC36E5-F294-D5F9-5B37-A79B51387A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7772400" cy="990599"/>
          </a:xfrm>
        </p:spPr>
        <p:txBody>
          <a:bodyPr/>
          <a:lstStyle/>
          <a:p>
            <a:pPr eaLnBrk="1" hangingPunct="1"/>
            <a:r>
              <a:rPr lang="en-US" sz="2800" dirty="0"/>
              <a:t>Heat Source Boundary Condition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1CE9D5C0-31EE-382E-922C-2B552B1E320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40AD4EB4-5E1C-E0B3-122E-20616723BA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3364D6E2-CD31-DD39-EADE-C34D4B1307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B9421737-4970-804C-20F4-A0811362BA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D9987466-2CD1-94CD-F7A4-70370A0B6B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2528B41B-07E4-23FA-0F35-B74F3269DA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DD807076-EEF4-F261-0F3C-BCC5B2C189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DA12E32B-1CB7-9A95-3E3A-6D00EC3665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67E2C157-E025-D89E-4405-CF7BA9EA58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02AFCC29-9F33-050D-CF7E-093172CF9D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27AA6734-81D0-0088-961C-35A332BF02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1DE3F1F1-7A27-507F-901A-8866C0170B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AC2BFFB8-32AD-883B-9078-E0D760AC07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58E2B5EE-24C9-C124-9A10-F6CCB9B9C8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B7A0333F-BBD9-6485-7C7C-CEF3C77F4A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F95C3F0F-8C52-EA70-A120-2B919ABBC9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3B02CB-E45B-A67D-990B-B7199398EC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53F35DA-FCEB-FB52-4CC4-8E181D993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  <a14:imgEffect>
                      <a14:brightnessContrast bright="-42000" contras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474" y="1189991"/>
            <a:ext cx="3667125" cy="24658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22BCDF-D739-6FE1-94D4-EE3ABC341949}"/>
              </a:ext>
            </a:extLst>
          </p:cNvPr>
          <p:cNvSpPr txBox="1"/>
          <p:nvPr/>
        </p:nvSpPr>
        <p:spPr>
          <a:xfrm>
            <a:off x="4276725" y="1234798"/>
            <a:ext cx="39901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 functional description of the heat flux associated with this source is</a:t>
            </a:r>
            <a:r>
              <a:rPr lang="en-US" sz="2400" b="0" i="0" u="none" strike="noStrike" baseline="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2C7BD9D-A997-7A7A-B543-7EC33A58370A}"/>
                  </a:ext>
                </a:extLst>
              </p:cNvPr>
              <p:cNvSpPr txBox="1"/>
              <p:nvPr/>
            </p:nvSpPr>
            <p:spPr>
              <a:xfrm>
                <a:off x="5221900" y="2435127"/>
                <a:ext cx="2458173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          </a:t>
                </a:r>
              </a:p>
              <a:p>
                <a:r>
                  <a:rPr lang="en-US" dirty="0"/>
                  <a:t>          = 0 otherwise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2C7BD9D-A997-7A7A-B543-7EC33A583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1900" y="2435127"/>
                <a:ext cx="2458173" cy="1107996"/>
              </a:xfrm>
              <a:prstGeom prst="rect">
                <a:avLst/>
              </a:prstGeom>
              <a:blipFill>
                <a:blip r:embed="rId5"/>
                <a:stretch>
                  <a:fillRect r="-5707" b="-15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71782BD-C2A2-DF9A-E1D2-E231EA68D3D6}"/>
              </a:ext>
            </a:extLst>
          </p:cNvPr>
          <p:cNvSpPr txBox="1"/>
          <p:nvPr/>
        </p:nvSpPr>
        <p:spPr>
          <a:xfrm>
            <a:off x="649900" y="3829652"/>
            <a:ext cx="7503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Fourier series decomposition for this areal source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FF0D1E-D103-3BDB-28A1-5D6B3543481E}"/>
                  </a:ext>
                </a:extLst>
              </p:cNvPr>
              <p:cNvSpPr txBox="1"/>
              <p:nvPr/>
            </p:nvSpPr>
            <p:spPr>
              <a:xfrm>
                <a:off x="1823438" y="4176273"/>
                <a:ext cx="5512022" cy="10488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00,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FF0D1E-D103-3BDB-28A1-5D6B35434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438" y="4176273"/>
                <a:ext cx="5512022" cy="10488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1820E03-CEA2-7B59-FC9A-614D45CC1D14}"/>
              </a:ext>
            </a:extLst>
          </p:cNvPr>
          <p:cNvSpPr txBox="1"/>
          <p:nvPr/>
        </p:nvSpPr>
        <p:spPr>
          <a:xfrm>
            <a:off x="449175" y="5261733"/>
            <a:ext cx="76360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Where the running indices are not simultaneously zero.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CB56BC-2506-1CA8-EDD4-0CCEDA3D7638}"/>
              </a:ext>
            </a:extLst>
          </p:cNvPr>
          <p:cNvSpPr txBox="1"/>
          <p:nvPr/>
        </p:nvSpPr>
        <p:spPr>
          <a:xfrm>
            <a:off x="533400" y="5760045"/>
            <a:ext cx="84568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Using standard decomposition techniques, the Fourier coefficients and may be determined.</a:t>
            </a:r>
          </a:p>
        </p:txBody>
      </p:sp>
    </p:spTree>
    <p:extLst>
      <p:ext uri="{BB962C8B-B14F-4D97-AF65-F5344CB8AC3E}">
        <p14:creationId xmlns:p14="http://schemas.microsoft.com/office/powerpoint/2010/main" val="172164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3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CD884FB-12BE-8FCA-DF7E-A89D66541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9E2C861-D70C-5211-DBDF-6129C91D2B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7772400" cy="990599"/>
          </a:xfrm>
        </p:spPr>
        <p:txBody>
          <a:bodyPr/>
          <a:lstStyle/>
          <a:p>
            <a:pPr eaLnBrk="1" hangingPunct="1"/>
            <a:r>
              <a:rPr lang="en-US" sz="2800" dirty="0"/>
              <a:t>Heat Source Boundary Condition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4A9EEA7F-7056-8BA5-2ABE-C612BD46EE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B0D3F9B7-65F2-7A96-1C46-117BFF4AC3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CF55D0FF-6ABE-FA5E-2A72-0292CA5C6E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9C317DCB-AF13-F389-2F62-AFBC991B8C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D213F738-20F9-4A45-43F6-858A0CE18A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C16F68D0-8557-1527-A559-AE75A93330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26A28A05-3991-93F1-B266-DE7E6AD333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C3A543BE-E902-B830-3BC8-6797EAA377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726705B3-A1E2-FC0A-02A8-B5BC21CF03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B42AB6F9-B19F-F301-6214-E8B5BCB42E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DB3E4443-D5F0-AEBE-6C82-F878547B40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F50EFD18-617C-7BAA-F60F-534A5AD415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B46DCF66-5AB5-C32F-EA5C-401502D6C5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FE29959F-928C-B0B7-21C8-B678719BA2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05FA64E8-466A-FBA5-4BBB-C03C720503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CBA8887C-18DD-2A24-CC27-CE4D3D9EB3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645757F-92D3-9444-ECC5-2CD94F6067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5B0DDEA-7EAF-6FC4-5046-078D85144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  <a14:imgEffect>
                      <a14:brightnessContrast bright="-42000" contras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600" y="1157201"/>
            <a:ext cx="3363302" cy="22615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12F167-CB0B-74CC-2820-64C4659EB602}"/>
                  </a:ext>
                </a:extLst>
              </p:cNvPr>
              <p:cNvSpPr txBox="1"/>
              <p:nvPr/>
            </p:nvSpPr>
            <p:spPr>
              <a:xfrm>
                <a:off x="3403378" y="1574200"/>
                <a:ext cx="5512022" cy="10488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00,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12F167-CB0B-74CC-2820-64C4659EB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3378" y="1574200"/>
                <a:ext cx="5512022" cy="10488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DE3DA528-CAB6-FECD-5BDF-9394BB625565}"/>
              </a:ext>
            </a:extLst>
          </p:cNvPr>
          <p:cNvSpPr txBox="1"/>
          <p:nvPr/>
        </p:nvSpPr>
        <p:spPr>
          <a:xfrm>
            <a:off x="396875" y="3354926"/>
            <a:ext cx="32593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Fourier coefficients: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F263ECB-95CD-1F15-1832-EC0D04D54FFC}"/>
                  </a:ext>
                </a:extLst>
              </p:cNvPr>
              <p:cNvSpPr txBox="1"/>
              <p:nvPr/>
            </p:nvSpPr>
            <p:spPr>
              <a:xfrm>
                <a:off x="609600" y="3835641"/>
                <a:ext cx="2099357" cy="7527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F263ECB-95CD-1F15-1832-EC0D04D54F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835641"/>
                <a:ext cx="2099357" cy="7527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1FE33D9-68A2-DACC-5A56-561612960D10}"/>
                  </a:ext>
                </a:extLst>
              </p:cNvPr>
              <p:cNvSpPr txBox="1"/>
              <p:nvPr/>
            </p:nvSpPr>
            <p:spPr>
              <a:xfrm>
                <a:off x="483064" y="4752975"/>
                <a:ext cx="7521867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1FE33D9-68A2-DACC-5A56-561612960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064" y="4752975"/>
                <a:ext cx="7521867" cy="8298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222459-8377-4763-FCA3-2540C54148C8}"/>
                  </a:ext>
                </a:extLst>
              </p:cNvPr>
              <p:cNvSpPr txBox="1"/>
              <p:nvPr/>
            </p:nvSpPr>
            <p:spPr>
              <a:xfrm>
                <a:off x="383684" y="5766273"/>
                <a:ext cx="7640297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222459-8377-4763-FCA3-2540C5414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84" y="5766273"/>
                <a:ext cx="7640297" cy="8298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120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DD15A75-6326-DCCB-8512-0B89A96C1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5A03A1C-66C6-A07E-E643-4342161234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7772400" cy="990599"/>
          </a:xfrm>
        </p:spPr>
        <p:txBody>
          <a:bodyPr/>
          <a:lstStyle/>
          <a:p>
            <a:pPr eaLnBrk="1" hangingPunct="1"/>
            <a:r>
              <a:rPr lang="en-US" sz="2800" dirty="0"/>
              <a:t>Heat Source Boundary Condition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4661AF61-2CB3-1C97-1AA2-E7DACCBF745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D946F9AF-7490-98C7-EB34-34B4272FEF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E663A5FB-7F48-16E0-53FD-F653E5B0DB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D10E80AC-803B-54E4-87CA-A0EC3D9FBB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072D1D2D-CEB6-E063-6F8B-86119C4983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9BAE44D7-A504-D37C-0EEE-85CEAE4E6B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3E765EFC-5273-0CCA-3BAD-7AA76EB39A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B1436B7A-A92A-2E14-BC4D-E57EA47F93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1BD7DD5B-341E-6BBC-CDF9-7BCBB868AE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09D1C2F7-7886-678E-B530-8CF65B6308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A83AC505-0E92-3F6E-03E6-109CFF9C67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097E6564-20D1-8757-483E-C635B6DB26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702F1F18-188E-4832-A9DF-6A6B0C36E7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CCB30231-E7F0-5C66-FDA3-7CC7CCAFD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F8974FA8-EAA5-6766-1DDD-6D60499768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D5E103BE-6AE1-1F27-7CF0-EB278FB9CA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8B870CE-D731-C6BD-7F54-B5FA915C9A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EFAAFBB-C93B-4E09-7CDB-D65CD2BF1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  <a14:imgEffect>
                      <a14:brightnessContrast bright="-42000" contras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600" y="1157201"/>
            <a:ext cx="3363302" cy="22615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9A16D78-E983-9425-D856-2F423B157A53}"/>
                  </a:ext>
                </a:extLst>
              </p:cNvPr>
              <p:cNvSpPr txBox="1"/>
              <p:nvPr/>
            </p:nvSpPr>
            <p:spPr>
              <a:xfrm>
                <a:off x="3403378" y="1574200"/>
                <a:ext cx="5512022" cy="10488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00,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12F167-CB0B-74CC-2820-64C4659EB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3378" y="1574200"/>
                <a:ext cx="5512022" cy="10488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B7433848-1E40-9C12-7879-D6432D319F8C}"/>
              </a:ext>
            </a:extLst>
          </p:cNvPr>
          <p:cNvSpPr txBox="1"/>
          <p:nvPr/>
        </p:nvSpPr>
        <p:spPr>
          <a:xfrm>
            <a:off x="396875" y="3354926"/>
            <a:ext cx="32593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Fourier coefficients: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B7D950-24F6-E646-4B66-AA61FF4E594F}"/>
                  </a:ext>
                </a:extLst>
              </p:cNvPr>
              <p:cNvSpPr txBox="1"/>
              <p:nvPr/>
            </p:nvSpPr>
            <p:spPr>
              <a:xfrm>
                <a:off x="396875" y="3760361"/>
                <a:ext cx="8153400" cy="20467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𝑗𝑙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B7D950-24F6-E646-4B66-AA61FF4E5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75" y="3760361"/>
                <a:ext cx="8153400" cy="20467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7AA2D3F-CD1F-D652-D9E0-B48C32A21A2D}"/>
              </a:ext>
            </a:extLst>
          </p:cNvPr>
          <p:cNvSpPr txBox="1"/>
          <p:nvPr/>
        </p:nvSpPr>
        <p:spPr>
          <a:xfrm>
            <a:off x="1305902" y="6033442"/>
            <a:ext cx="64664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Where </a:t>
            </a:r>
            <a:r>
              <a:rPr lang="en-US" i="1" dirty="0"/>
              <a:t>j=1,2,…..</a:t>
            </a:r>
            <a:r>
              <a:rPr lang="en-US" i="1" dirty="0">
                <a:sym typeface="Symbol" panose="05050102010706020507" pitchFamily="18" charset="2"/>
              </a:rPr>
              <a:t></a:t>
            </a:r>
            <a:r>
              <a:rPr lang="en-US" dirty="0"/>
              <a:t>;and </a:t>
            </a:r>
            <a:r>
              <a:rPr lang="en-US" i="1" dirty="0"/>
              <a:t>l=1,2,…..</a:t>
            </a:r>
            <a:r>
              <a:rPr lang="en-US" i="1" dirty="0">
                <a:sym typeface="Symbol" panose="05050102010706020507" pitchFamily="18" charset="2"/>
              </a:rPr>
              <a:t></a:t>
            </a:r>
            <a:r>
              <a:rPr lang="en-US" dirty="0"/>
              <a:t>, respectively.</a:t>
            </a:r>
          </a:p>
        </p:txBody>
      </p:sp>
    </p:spTree>
    <p:extLst>
      <p:ext uri="{BB962C8B-B14F-4D97-AF65-F5344CB8AC3E}">
        <p14:creationId xmlns:p14="http://schemas.microsoft.com/office/powerpoint/2010/main" val="303570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77838C5-84DA-5443-449E-717F87957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E18DD38-4FCC-160C-7053-50F7D74381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7772400" cy="990599"/>
          </a:xfrm>
        </p:spPr>
        <p:txBody>
          <a:bodyPr/>
          <a:lstStyle/>
          <a:p>
            <a:pPr eaLnBrk="1" hangingPunct="1"/>
            <a:r>
              <a:rPr lang="en-US" sz="2800" dirty="0"/>
              <a:t>Heat Source Boundary Condition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EB3827F8-F26B-7C5B-3797-739DED11191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AC9EFC0C-F6A7-B972-B4C1-88FE8D3C99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DC20DF64-9758-9D59-86BA-3004323224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776825EB-36A4-DABB-CB8D-FC7EFB989E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D319AAF1-FC9E-80A5-0C18-28070FC738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DBC40085-E443-A8E6-C41F-0582E3BEE7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E23DA196-433B-7A45-874F-AC1841EC17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DC825D38-B6B4-8E46-2988-4082C05967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8F282DD7-E4AF-C909-8722-76CCA9A594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02882D07-2C43-F48F-0894-0FD7B37773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F0419D67-FA9D-C424-5EED-D93AFAB704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266E89DA-14CE-2EFB-F581-0BE36EFB89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E156B0E9-C43B-D7A2-3E81-C9B1A5C246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99D179EB-61A1-2C4F-EC3D-8C19FA51C6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A64CC7E9-2FA3-7B46-A5BB-9142E473E7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5E7C42B0-68A8-9D5E-DE01-AA6519F6CD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80CE433-ACF2-7BAB-21F5-53C573FF3C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315568D5-F88A-FC49-8B58-26BF214C9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  <a14:imgEffect>
                      <a14:brightnessContrast bright="-42000" contras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1038549"/>
            <a:ext cx="3363302" cy="22615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99DF12-B875-17D9-8BB7-F63888FCAC95}"/>
              </a:ext>
            </a:extLst>
          </p:cNvPr>
          <p:cNvSpPr txBox="1"/>
          <p:nvPr/>
        </p:nvSpPr>
        <p:spPr>
          <a:xfrm>
            <a:off x="4276725" y="1234798"/>
            <a:ext cx="43338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appropriate boundary condition at </a:t>
            </a:r>
            <a:r>
              <a:rPr lang="en-US" i="1" dirty="0"/>
              <a:t>z=0</a:t>
            </a:r>
            <a:r>
              <a:rPr lang="en-US" dirty="0"/>
              <a:t> in the silicon layer (Layer1) is</a:t>
            </a:r>
            <a:r>
              <a:rPr lang="en-US" sz="2400" b="0" i="0" u="none" strike="noStrike" baseline="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63ED0D2-B090-4A78-E80A-2FDE3FACBB14}"/>
                  </a:ext>
                </a:extLst>
              </p:cNvPr>
              <p:cNvSpPr txBox="1"/>
              <p:nvPr/>
            </p:nvSpPr>
            <p:spPr>
              <a:xfrm>
                <a:off x="4761837" y="2306034"/>
                <a:ext cx="3020634" cy="872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𝑠𝑖𝑙𝑖𝑐𝑜𝑛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63ED0D2-B090-4A78-E80A-2FDE3FACBB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837" y="2306034"/>
                <a:ext cx="3020634" cy="8721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C70AA0D-A6E2-C611-E96E-D649568155AA}"/>
              </a:ext>
            </a:extLst>
          </p:cNvPr>
          <p:cNvSpPr txBox="1"/>
          <p:nvPr/>
        </p:nvSpPr>
        <p:spPr>
          <a:xfrm>
            <a:off x="236538" y="3338180"/>
            <a:ext cx="7503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Applying above condition and using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589792-D229-9B19-C1F7-CF805EF38791}"/>
                  </a:ext>
                </a:extLst>
              </p:cNvPr>
              <p:cNvSpPr txBox="1"/>
              <p:nvPr/>
            </p:nvSpPr>
            <p:spPr>
              <a:xfrm>
                <a:off x="2438068" y="3846909"/>
                <a:ext cx="5512022" cy="10488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00,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589792-D229-9B19-C1F7-CF805EF387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068" y="3846909"/>
                <a:ext cx="5512022" cy="10488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CF1608E-31E9-405E-D383-B8B9493A283E}"/>
              </a:ext>
            </a:extLst>
          </p:cNvPr>
          <p:cNvSpPr txBox="1"/>
          <p:nvPr/>
        </p:nvSpPr>
        <p:spPr>
          <a:xfrm>
            <a:off x="458700" y="4908348"/>
            <a:ext cx="83805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following relationships are obtained for the characteristic constants in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79CD04C-0466-D039-1455-6CEFE4D9DA94}"/>
                  </a:ext>
                </a:extLst>
              </p:cNvPr>
              <p:cNvSpPr txBox="1"/>
              <p:nvPr/>
            </p:nvSpPr>
            <p:spPr>
              <a:xfrm>
                <a:off x="1143000" y="5773301"/>
                <a:ext cx="3287438" cy="753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79CD04C-0466-D039-1455-6CEFE4D9DA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5773301"/>
                <a:ext cx="3287438" cy="7536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531B7C4-8A52-624A-7758-FA80BC188206}"/>
                  </a:ext>
                </a:extLst>
              </p:cNvPr>
              <p:cNvSpPr txBox="1"/>
              <p:nvPr/>
            </p:nvSpPr>
            <p:spPr>
              <a:xfrm>
                <a:off x="5461711" y="5658391"/>
                <a:ext cx="1941364" cy="7473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𝑗𝑙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𝑗𝑙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531B7C4-8A52-624A-7758-FA80BC1882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1711" y="5658391"/>
                <a:ext cx="1941364" cy="74738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171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B2B03D8-4080-D204-D29F-27FDF400D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FABE0E7-D411-13DA-5D41-1CFCC5499F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7772400" cy="990599"/>
          </a:xfrm>
        </p:spPr>
        <p:txBody>
          <a:bodyPr/>
          <a:lstStyle/>
          <a:p>
            <a:pPr eaLnBrk="1" hangingPunct="1"/>
            <a:r>
              <a:rPr lang="en-US" sz="2800" dirty="0"/>
              <a:t>Heat Source Boundary Condition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88D8B62D-C98A-8588-CEE9-FFE076C064C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A91B07AE-C023-9A58-0DCD-D3DB178111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561243AE-402E-81D7-797C-4434B370C9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AE108904-8FEE-BBDF-7A68-975670B710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1E1C070D-C805-F396-FA90-2942ABB09A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67C35E98-225E-83CE-B98A-9CFD677109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94754154-D95B-E4BD-F42C-442F9D3594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C733A1AB-4FEA-A3D6-5C0B-AF400882CE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34421A40-8E2B-B072-AAE0-C6963BCC28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185B293F-C99C-C26F-BDDB-822445880E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106C6C9D-D96E-5184-4CCE-79AF704A7D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71B361D3-D296-EBE1-83CE-395AC6B0FA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E35D30CF-725E-D2A2-2C48-EAB15E0096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80CF1DCE-EB7F-8E0B-388C-641DEA21D7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334B7EF7-6475-62D4-B529-AAB7C77F5A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DF81612B-7BA3-5B59-8342-218E3F763C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7244044-BF23-1270-B978-383C6AE074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28D592F-97E3-A976-20FC-8EECF2BDD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  <a14:imgEffect>
                      <a14:brightnessContrast bright="-42000" contras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1038549"/>
            <a:ext cx="3363302" cy="22615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5E4AC8-4B58-B809-5E0A-10A6483351D8}"/>
              </a:ext>
            </a:extLst>
          </p:cNvPr>
          <p:cNvSpPr txBox="1"/>
          <p:nvPr/>
        </p:nvSpPr>
        <p:spPr>
          <a:xfrm>
            <a:off x="4276725" y="1234798"/>
            <a:ext cx="43338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appropriate boundary condition at </a:t>
            </a:r>
            <a:r>
              <a:rPr lang="en-US" i="1" dirty="0"/>
              <a:t>z=0</a:t>
            </a:r>
            <a:r>
              <a:rPr lang="en-US" dirty="0"/>
              <a:t> in the silicon layer (Layer1) is</a:t>
            </a:r>
            <a:r>
              <a:rPr lang="en-US" sz="2400" b="0" i="0" u="none" strike="noStrike" baseline="0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40F5369-21E9-74B5-5B93-1D742D2DCB4E}"/>
                  </a:ext>
                </a:extLst>
              </p:cNvPr>
              <p:cNvSpPr txBox="1"/>
              <p:nvPr/>
            </p:nvSpPr>
            <p:spPr>
              <a:xfrm>
                <a:off x="4761837" y="2306034"/>
                <a:ext cx="3020634" cy="8721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𝑠𝑖𝑙𝑖𝑐𝑜𝑛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40F5369-21E9-74B5-5B93-1D742D2DC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837" y="2306034"/>
                <a:ext cx="3020634" cy="8721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135BD7A-4E7F-B9EE-7DF1-3394146F9E9B}"/>
              </a:ext>
            </a:extLst>
          </p:cNvPr>
          <p:cNvSpPr txBox="1"/>
          <p:nvPr/>
        </p:nvSpPr>
        <p:spPr>
          <a:xfrm>
            <a:off x="381000" y="3594123"/>
            <a:ext cx="8458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With </a:t>
            </a:r>
            <a:r>
              <a:rPr lang="en-US" i="1" dirty="0"/>
              <a:t>M</a:t>
            </a:r>
            <a:r>
              <a:rPr lang="en-US" dirty="0"/>
              <a:t> independent areal heat sources simultaneously active, the preceding analysis can be readily extended to show that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43070CC-B638-DC3E-8109-E6768F6D6097}"/>
                  </a:ext>
                </a:extLst>
              </p:cNvPr>
              <p:cNvSpPr txBox="1"/>
              <p:nvPr/>
            </p:nvSpPr>
            <p:spPr>
              <a:xfrm>
                <a:off x="975543" y="4878024"/>
                <a:ext cx="2708434" cy="8075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00,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43070CC-B638-DC3E-8109-E6768F6D6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543" y="4878024"/>
                <a:ext cx="2708434" cy="8075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1991F8D-59D3-01FC-2103-45AB83B6DF36}"/>
                  </a:ext>
                </a:extLst>
              </p:cNvPr>
              <p:cNvSpPr txBox="1"/>
              <p:nvPr/>
            </p:nvSpPr>
            <p:spPr>
              <a:xfrm>
                <a:off x="4610100" y="4798069"/>
                <a:ext cx="2648225" cy="861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𝑗𝑙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1991F8D-59D3-01FC-2103-45AB83B6D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100" y="4798069"/>
                <a:ext cx="2648225" cy="86196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7020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3CE0C69-16C5-370B-0DC4-1911D1FDF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5E30A3A-18A7-8A9E-BF84-4FFB3E54D24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6878260" cy="806450"/>
          </a:xfrm>
        </p:spPr>
        <p:txBody>
          <a:bodyPr/>
          <a:lstStyle/>
          <a:p>
            <a:pPr eaLnBrk="1" hangingPunct="1"/>
            <a:r>
              <a:rPr lang="en-US" sz="2800" dirty="0"/>
              <a:t>Inter Layer Temperature and Flux Continuity Conditions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1723B02A-FF06-2895-D2D3-63BDBAD59DE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A3F81A55-65DD-CE6D-CC62-E488A9E15F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A558CD98-A461-3012-9D0B-E44C3313B9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8D745187-5B3D-0246-1148-4F326EF07D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A0434EC1-2980-B8C9-2325-39DA427A8D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CC6ED100-8DD2-50CE-1A6C-FF12A08F45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7266FB11-2314-9BB3-652A-DAB65C1E66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72180957-D3FD-EE3C-9FA1-7A6B82B83B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420D8FDB-57EF-5CCE-4654-CDF2E19783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B3C1B6E8-BA3A-A1B6-80F1-B38139BB93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C67A2037-18C8-9BE7-674E-72BE667CF5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F75D6B56-DF28-8172-A553-DBC56EBD49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15E6C3C8-0185-7608-F1AD-AE51AF423C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9D67C4C1-301B-8E9F-01A5-84AF6A1301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24D6B39A-4439-8CC2-266E-2526D391EC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8E37C20A-CAB2-9350-54A7-7864B7CDAA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26B90C0-2628-35A5-C35E-D279B2C783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EA9CE5F-9E27-1BB1-1E9D-624C65E1C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8000"/>
                    </a14:imgEffect>
                    <a14:imgEffect>
                      <a14:brightnessContrast bright="-5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1267612"/>
            <a:ext cx="4975659" cy="2033702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D2D7B07-6D53-E28A-4A42-99E4CE349FDD}"/>
              </a:ext>
            </a:extLst>
          </p:cNvPr>
          <p:cNvCxnSpPr/>
          <p:nvPr/>
        </p:nvCxnSpPr>
        <p:spPr bwMode="auto">
          <a:xfrm flipV="1">
            <a:off x="3896330" y="1720976"/>
            <a:ext cx="1676400" cy="761748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D3E2B91-603C-B874-2B19-C2C6A52A1CB7}"/>
              </a:ext>
            </a:extLst>
          </p:cNvPr>
          <p:cNvSpPr txBox="1"/>
          <p:nvPr/>
        </p:nvSpPr>
        <p:spPr>
          <a:xfrm>
            <a:off x="5491868" y="1177518"/>
            <a:ext cx="338012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Inter Layer Continuity Conditions 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49EFB2-BB72-838F-36C9-68AB2E128C0D}"/>
              </a:ext>
            </a:extLst>
          </p:cNvPr>
          <p:cNvSpPr txBox="1"/>
          <p:nvPr/>
        </p:nvSpPr>
        <p:spPr>
          <a:xfrm>
            <a:off x="523573" y="3257306"/>
            <a:ext cx="84839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Physically, both temperature and flux fields must be continuous at the interface between any two successive layers in the </a:t>
            </a:r>
            <a:r>
              <a:rPr lang="en-US" dirty="0" err="1"/>
              <a:t>stackup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Stated mathematically, this means that for any given </a:t>
            </a:r>
            <a:r>
              <a:rPr lang="en-US" i="1" dirty="0" err="1"/>
              <a:t>i</a:t>
            </a:r>
            <a:r>
              <a:rPr lang="en-US" i="1" baseline="30000" dirty="0" err="1"/>
              <a:t>th</a:t>
            </a:r>
            <a:r>
              <a:rPr lang="en-US" dirty="0"/>
              <a:t> Layer and its neighbor Layer </a:t>
            </a:r>
            <a:r>
              <a:rPr lang="en-US" i="1" dirty="0"/>
              <a:t>i+1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BB8F1D2-0368-A4F2-6997-0945EA60DB0E}"/>
                  </a:ext>
                </a:extLst>
              </p:cNvPr>
              <p:cNvSpPr txBox="1"/>
              <p:nvPr/>
            </p:nvSpPr>
            <p:spPr>
              <a:xfrm>
                <a:off x="4324168" y="4687780"/>
                <a:ext cx="4667432" cy="647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BB8F1D2-0368-A4F2-6997-0945EA60D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168" y="4687780"/>
                <a:ext cx="4667432" cy="6472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183040-CC0D-4939-41FB-B7CA387DD5C1}"/>
                  </a:ext>
                </a:extLst>
              </p:cNvPr>
              <p:cNvSpPr txBox="1"/>
              <p:nvPr/>
            </p:nvSpPr>
            <p:spPr>
              <a:xfrm>
                <a:off x="567602" y="5568756"/>
                <a:ext cx="4481803" cy="9189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183040-CC0D-4939-41FB-B7CA387DD5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602" y="5568756"/>
                <a:ext cx="4481803" cy="9189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1820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D2A417D-7930-906D-EFE3-7BC22FB99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E4B82C9-5571-E91C-454B-E3E9FCEBC3C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6878260" cy="806450"/>
          </a:xfrm>
        </p:spPr>
        <p:txBody>
          <a:bodyPr/>
          <a:lstStyle/>
          <a:p>
            <a:pPr eaLnBrk="1" hangingPunct="1"/>
            <a:r>
              <a:rPr lang="en-US" sz="2800" dirty="0"/>
              <a:t>Inter Layer Temperature Continuity Conditions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A0E00B6B-3DF2-A562-BEFC-015478D157B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5CF03BE5-D77C-B5B8-DFC2-C41A3301A0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1911B7AA-96F2-E1D8-38FF-FC1D048766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457030F8-38EB-BFB9-4377-5EF9A8D794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262658C6-7599-5D53-DD9F-D3B55DEFD1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58B93BC9-C2A4-E3FF-0A3E-24330562DD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BDED3DEA-FA67-A99F-E785-0BA6E92DF7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5FAB6972-F9F7-96F1-5D01-3CE369713C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DA0BE22A-81F3-6BDE-660F-64798D4422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DE369311-ABE1-C9ED-DBFF-35BB5053F5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950FCA4E-9790-F17D-ADF5-4B4856E13E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1E9B07A7-B6CD-922D-25F5-2F36FD917E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43244C69-D1ED-90F9-54DC-8E5A1D4C00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0B7615C2-E16E-A18E-9A63-6586D60ED2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50D994A7-40D3-D6B6-D8AF-AF249C2710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7B246FC3-45BF-6816-67B4-96AAE58F6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D32A757-7661-9821-038D-B899442001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61AB43E-D1B9-ECD4-AE69-B885E5F8C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8000"/>
                    </a14:imgEffect>
                    <a14:imgEffect>
                      <a14:brightnessContrast bright="-5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1267612"/>
            <a:ext cx="4975659" cy="2033702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92A05B5-4AE6-3745-23A3-494BA3A155F5}"/>
              </a:ext>
            </a:extLst>
          </p:cNvPr>
          <p:cNvCxnSpPr>
            <a:cxnSpLocks/>
            <a:endCxn id="16" idx="1"/>
          </p:cNvCxnSpPr>
          <p:nvPr/>
        </p:nvCxnSpPr>
        <p:spPr bwMode="auto">
          <a:xfrm flipV="1">
            <a:off x="3896330" y="1654572"/>
            <a:ext cx="1595538" cy="367042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C894C30-52CC-A4D0-5671-86CBCD5C9127}"/>
              </a:ext>
            </a:extLst>
          </p:cNvPr>
          <p:cNvSpPr txBox="1"/>
          <p:nvPr/>
        </p:nvSpPr>
        <p:spPr>
          <a:xfrm>
            <a:off x="5491868" y="1177518"/>
            <a:ext cx="338012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Inter Layer Continuity Conditions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5EA9455-7B11-8675-FA4B-C5DA047B1C59}"/>
                  </a:ext>
                </a:extLst>
              </p:cNvPr>
              <p:cNvSpPr txBox="1"/>
              <p:nvPr/>
            </p:nvSpPr>
            <p:spPr>
              <a:xfrm>
                <a:off x="381000" y="3459540"/>
                <a:ext cx="839787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Intern layer continuity condition be satisfied identically for all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/>
                  <a:t> yields the following recursive relationships: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5EA9455-7B11-8675-FA4B-C5DA047B1C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459540"/>
                <a:ext cx="8397875" cy="830997"/>
              </a:xfrm>
              <a:prstGeom prst="rect">
                <a:avLst/>
              </a:prstGeom>
              <a:blipFill>
                <a:blip r:embed="rId5"/>
                <a:stretch>
                  <a:fillRect l="-1162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150E184-1C55-1241-E44C-6F37759EAD72}"/>
                  </a:ext>
                </a:extLst>
              </p:cNvPr>
              <p:cNvSpPr txBox="1"/>
              <p:nvPr/>
            </p:nvSpPr>
            <p:spPr>
              <a:xfrm>
                <a:off x="533400" y="4338845"/>
                <a:ext cx="3124200" cy="3855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150E184-1C55-1241-E44C-6F37759EA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338845"/>
                <a:ext cx="3124200" cy="385555"/>
              </a:xfrm>
              <a:prstGeom prst="rect">
                <a:avLst/>
              </a:prstGeom>
              <a:blipFill>
                <a:blip r:embed="rId6"/>
                <a:stretch>
                  <a:fillRect b="-12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A6A0410-3F63-DB8C-629E-6FF138ED95A6}"/>
                  </a:ext>
                </a:extLst>
              </p:cNvPr>
              <p:cNvSpPr txBox="1"/>
              <p:nvPr/>
            </p:nvSpPr>
            <p:spPr>
              <a:xfrm>
                <a:off x="3733800" y="4115117"/>
                <a:ext cx="2743200" cy="7616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A6A0410-3F63-DB8C-629E-6FF138ED9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4115117"/>
                <a:ext cx="2743200" cy="7616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3D019D-3F57-EAF6-67F6-1EE4981E5D94}"/>
                  </a:ext>
                </a:extLst>
              </p:cNvPr>
              <p:cNvSpPr txBox="1"/>
              <p:nvPr/>
            </p:nvSpPr>
            <p:spPr>
              <a:xfrm>
                <a:off x="1325038" y="5162340"/>
                <a:ext cx="3668312" cy="11738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3D019D-3F57-EAF6-67F6-1EE4981E5D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038" y="5162340"/>
                <a:ext cx="3668312" cy="117384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043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8E0E591-851C-3DA8-A53E-3A1852124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D5BB77A-1FF9-7C56-79A2-9EF5AF4512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6878260" cy="806450"/>
          </a:xfrm>
        </p:spPr>
        <p:txBody>
          <a:bodyPr/>
          <a:lstStyle/>
          <a:p>
            <a:pPr eaLnBrk="1" hangingPunct="1"/>
            <a:r>
              <a:rPr lang="en-US" sz="2800" dirty="0"/>
              <a:t>Inter Layer Temperature Continuity Conditions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1BD93DF6-19E5-F920-C827-34C7FC8C45C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F3BFC80C-AFF3-44C6-AA1F-22D0D727F1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644B42FC-1FA1-2735-3F74-3012CA44D1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881CE2DF-D99A-64DF-C454-2D5C554CA5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C8CAC731-4884-8322-3A74-B6AB857727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395E971A-B2E7-A237-671C-A25516CC18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8B8F53CD-4EAE-87AB-06D6-83133A54D1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7266552C-9C48-1BC8-C732-E6A8867892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607D0040-C357-41C8-466E-B65428C3E9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556034C2-EC80-97CF-71FA-3F3B2BAD4B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6C03FBE4-E317-75D1-AD98-BA09590377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8892952B-9B50-EEA3-111F-A7497BB03E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4C0C4618-5D36-F686-3C59-8F640EB67D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CC06F105-27A9-1574-ABE2-825AEBAD7D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65723EAD-D0ED-5FD3-EBAC-7EA1FBC3A9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2A449AE4-680A-4A24-E2DE-1E5F73C491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1BC2F0B-BF20-791A-B78E-4DFD3D3B56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5372A90-DF31-9A9C-2739-451CBF1BF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8000"/>
                    </a14:imgEffect>
                    <a14:imgEffect>
                      <a14:brightnessContrast bright="-5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1267612"/>
            <a:ext cx="4975659" cy="2033702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8086A60-0B81-84B3-C7C2-53701FD508EB}"/>
              </a:ext>
            </a:extLst>
          </p:cNvPr>
          <p:cNvCxnSpPr>
            <a:cxnSpLocks/>
            <a:endCxn id="16" idx="1"/>
          </p:cNvCxnSpPr>
          <p:nvPr/>
        </p:nvCxnSpPr>
        <p:spPr bwMode="auto">
          <a:xfrm flipV="1">
            <a:off x="3896330" y="1654572"/>
            <a:ext cx="1595538" cy="367042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127FF23-D07E-9EB1-916A-519560630F1F}"/>
              </a:ext>
            </a:extLst>
          </p:cNvPr>
          <p:cNvSpPr txBox="1"/>
          <p:nvPr/>
        </p:nvSpPr>
        <p:spPr>
          <a:xfrm>
            <a:off x="5491868" y="1177518"/>
            <a:ext cx="338012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Inter Layer Continuity Conditions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36802A-8926-24E4-FC46-920FDB4F581C}"/>
                  </a:ext>
                </a:extLst>
              </p:cNvPr>
              <p:cNvSpPr txBox="1"/>
              <p:nvPr/>
            </p:nvSpPr>
            <p:spPr>
              <a:xfrm>
                <a:off x="974348" y="3155660"/>
                <a:ext cx="3668312" cy="11738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36802A-8926-24E4-FC46-920FDB4F58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348" y="3155660"/>
                <a:ext cx="3668312" cy="11738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F7260AA-7B3D-E7A3-1E99-84CFCC74C702}"/>
              </a:ext>
            </a:extLst>
          </p:cNvPr>
          <p:cNvSpPr txBox="1"/>
          <p:nvPr/>
        </p:nvSpPr>
        <p:spPr>
          <a:xfrm>
            <a:off x="705284" y="4455211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Now applying above condition repeatedly to all layers from 1 to </a:t>
            </a:r>
            <a:r>
              <a:rPr lang="en-US" i="1" dirty="0"/>
              <a:t>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25DB0C-3627-CE58-F056-400E311C11D7}"/>
                  </a:ext>
                </a:extLst>
              </p:cNvPr>
              <p:cNvSpPr txBox="1"/>
              <p:nvPr/>
            </p:nvSpPr>
            <p:spPr>
              <a:xfrm>
                <a:off x="1044837" y="5291872"/>
                <a:ext cx="7053854" cy="11738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−2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………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25DB0C-3627-CE58-F056-400E311C1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837" y="5291872"/>
                <a:ext cx="7053854" cy="117384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923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90BE248-3FC0-06EF-68E0-368B2DDB8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7E1E440-1FD5-BE20-A15B-4F0FDE94C72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6878260" cy="806450"/>
          </a:xfrm>
        </p:spPr>
        <p:txBody>
          <a:bodyPr/>
          <a:lstStyle/>
          <a:p>
            <a:pPr eaLnBrk="1" hangingPunct="1"/>
            <a:r>
              <a:rPr lang="en-US" sz="2800" dirty="0"/>
              <a:t>Inter Layer Continuity Conditions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6639D423-019D-4D7D-4638-1AC9D42C0C7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E0966CA7-478B-7BFB-536E-E4E6D2EBA2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4DC3650F-50C9-05BC-CEE2-3D527C68BE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C653E321-84DB-D291-2B0B-EB371E46AC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0DA02EE8-E705-DA68-2B3F-2DF7E956FE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54DB8954-24A8-C97A-4005-1FFCBC2833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F6EB7E79-8C0B-A34A-216B-37457CA47F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7E3231EA-894F-6C39-DD2A-40F96ACCE2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8806991A-A63A-D6A8-431E-8089C892BB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7FAD74C8-539C-5253-16AD-D061FD00A9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854557A8-2656-B1EB-72D3-CFAF5545B5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9B60492E-9593-56B6-F765-8800357D3D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81D366C5-EBCB-7E90-939B-55E4C5F01F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A33C608F-319E-3D7A-9B59-97B804812D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4F870A17-A1EB-DB87-8C0F-AE13215551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BAB4D11F-EFFF-D838-63F1-2E9C9742A3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ECF5187-929B-E297-715B-669EE1AB0C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48286DE-CCB0-1207-D2EC-10C49ED08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8000"/>
                    </a14:imgEffect>
                    <a14:imgEffect>
                      <a14:brightnessContrast bright="-5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1214680"/>
            <a:ext cx="4975659" cy="2033702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C154DCD-9827-2593-BC7F-919411F694D8}"/>
              </a:ext>
            </a:extLst>
          </p:cNvPr>
          <p:cNvCxnSpPr>
            <a:cxnSpLocks/>
            <a:endCxn id="16" idx="1"/>
          </p:cNvCxnSpPr>
          <p:nvPr/>
        </p:nvCxnSpPr>
        <p:spPr bwMode="auto">
          <a:xfrm flipV="1">
            <a:off x="3896330" y="1654572"/>
            <a:ext cx="1595538" cy="367042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297FE69-5DDE-4E2E-5314-94548A6B7144}"/>
              </a:ext>
            </a:extLst>
          </p:cNvPr>
          <p:cNvSpPr txBox="1"/>
          <p:nvPr/>
        </p:nvSpPr>
        <p:spPr>
          <a:xfrm>
            <a:off x="5491868" y="1177518"/>
            <a:ext cx="338012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Inter Layer Continuity Conditions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37A0D45-4F47-F057-3A99-D6EA3E0EE915}"/>
                  </a:ext>
                </a:extLst>
              </p:cNvPr>
              <p:cNvSpPr txBox="1"/>
              <p:nvPr/>
            </p:nvSpPr>
            <p:spPr>
              <a:xfrm>
                <a:off x="386556" y="3049054"/>
                <a:ext cx="839787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Intern layer continuity condition be satisfied identically for all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/>
                  <a:t> yields the following recursive relationships: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37A0D45-4F47-F057-3A99-D6EA3E0EE9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56" y="3049054"/>
                <a:ext cx="8397875" cy="830997"/>
              </a:xfrm>
              <a:prstGeom prst="rect">
                <a:avLst/>
              </a:prstGeom>
              <a:blipFill>
                <a:blip r:embed="rId5"/>
                <a:stretch>
                  <a:fillRect l="-1089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A3BA0B-013D-DF9D-12E1-7E47AD423EC6}"/>
                  </a:ext>
                </a:extLst>
              </p:cNvPr>
              <p:cNvSpPr txBox="1"/>
              <p:nvPr/>
            </p:nvSpPr>
            <p:spPr>
              <a:xfrm>
                <a:off x="527844" y="3939433"/>
                <a:ext cx="5529142" cy="425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𝑐𝑜𝑠ℎ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𝑗𝑙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𝑗𝑙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A3BA0B-013D-DF9D-12E1-7E47AD423E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844" y="3939433"/>
                <a:ext cx="5529142" cy="4255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471FA37-03AB-1A60-9CC6-D87F7377A0AB}"/>
                  </a:ext>
                </a:extLst>
              </p:cNvPr>
              <p:cNvSpPr txBox="1"/>
              <p:nvPr/>
            </p:nvSpPr>
            <p:spPr>
              <a:xfrm>
                <a:off x="518319" y="4436614"/>
                <a:ext cx="6366871" cy="7636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𝑗𝑙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ℎ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𝑗𝑙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ℎ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471FA37-03AB-1A60-9CC6-D87F7377A0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19" y="4436614"/>
                <a:ext cx="6366871" cy="76367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7159CBD-553E-AB78-7FD5-B821575F06EA}"/>
                  </a:ext>
                </a:extLst>
              </p:cNvPr>
              <p:cNvSpPr txBox="1"/>
              <p:nvPr/>
            </p:nvSpPr>
            <p:spPr>
              <a:xfrm>
                <a:off x="457200" y="5302935"/>
                <a:ext cx="7825668" cy="1360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𝑙𝑗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𝑙𝑗𝑖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𝑐𝑜𝑠ℎ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𝑗𝑙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𝑠𝑖𝑛ℎ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𝑗𝑙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den>
                                </m:f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𝑠𝑖𝑛ℎ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𝜆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𝑗𝑙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den>
                                </m:f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𝑐𝑜𝑠ℎ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ℎ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𝜆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𝑗𝑙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mr>
                          </m:m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𝑗𝑙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𝑗𝑙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7159CBD-553E-AB78-7FD5-B821575F06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302935"/>
                <a:ext cx="7825668" cy="13606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76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DF5EF16-4ED6-462E-A636-CF0E3D50A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EDCD8D8-0396-9FDE-0CD6-4E096E7A51B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6878260" cy="80645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NewRomanPSMT"/>
              </a:rPr>
              <a:t>Thermal Management Wind Tunnel</a:t>
            </a: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8FD86CDA-7987-0AA3-A21A-D06F61C4DF0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C69592E8-79DA-AA74-ADC6-7417DA4A66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3C170DA7-BD88-C95E-11A0-4895FC9B7E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C504CC53-E594-DDC6-B735-00E1D7E3D8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451A7883-5595-B429-05AE-BE7C71F06D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A8FDF988-A21E-C946-F54A-31AAB8A9AC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E44BF2CF-9DC0-8582-CAEB-51189E9415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355DBB27-06B6-0B4D-526A-CFA4BE077D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C802E735-E97B-B918-5A3A-B53D5D650A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252597A6-393E-09A4-9CB6-F8EBCBB284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9A612ABE-B7ED-E784-0434-2AEE6CF4E6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982D5B43-F534-D808-8878-712A0CAE63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B0C2574F-BF04-01FD-CC4E-72013CF559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CECBE781-8AB1-0134-17BB-7CC476EE6C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9CC97E08-4C79-E663-C45F-5E3D98E0AF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BDA4E642-21CF-75D9-5E66-10A88EF3C7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3D75E35-8BDC-0DB9-ED9C-B51E4B4BB3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AF8539-ACBD-38CB-74EE-D3BE26F7784E}"/>
                  </a:ext>
                </a:extLst>
              </p:cNvPr>
              <p:cNvSpPr txBox="1"/>
              <p:nvPr/>
            </p:nvSpPr>
            <p:spPr>
              <a:xfrm>
                <a:off x="266700" y="1130299"/>
                <a:ext cx="8839200" cy="1482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000" b="0" i="1" baseline="-25000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d>
                            <m:dPr>
                              <m:begChr m:val="{"/>
                              <m:endChr m:val="}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𝑐𝑜𝑠ℎ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000" b="0" dirty="0"/>
              </a:p>
              <a:p>
                <a:endParaRPr lang="en-IN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AF8539-ACBD-38CB-74EE-D3BE26F77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" y="1130299"/>
                <a:ext cx="8839200" cy="14825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Thermal Management Wind Tunnel_diagram_Thermocouples">
            <a:extLst>
              <a:ext uri="{FF2B5EF4-FFF2-40B4-BE49-F238E27FC236}">
                <a16:creationId xmlns:a16="http://schemas.microsoft.com/office/drawing/2014/main" id="{98B4EDB9-D639-7EF6-AC03-DDFA10D31A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49" y="2450631"/>
            <a:ext cx="8571223" cy="3416984"/>
          </a:xfrm>
          <a:prstGeom prst="rect">
            <a:avLst/>
          </a:prstGeom>
        </p:spPr>
      </p:pic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752B1FC1-93B9-A1EA-38D9-DBBDC4EE27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1000"/>
                    </a14:imgEffect>
                    <a14:imgEffect>
                      <a14:brightnessContrast bright="-45000" contrast="9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3581400" y="2450096"/>
            <a:ext cx="2412328" cy="1303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9756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19AA847-A39D-CB29-4054-BC6B2F826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F61632A-C55F-F138-73A1-F5C0304526E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6878260" cy="80645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NewRomanPSMT"/>
              </a:rPr>
              <a:t>Experimental Verification</a:t>
            </a: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473BB698-AD4A-E844-6D35-0F1D0D3F3B5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2E2878AB-C1FD-D85D-6C04-ACA581F5C7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F84CA78B-3447-2455-9B91-35F2BE0617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555F6F80-6CF9-845C-4F80-0C0772AA82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2978A736-A584-131A-6465-FE34E7F533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4F33E95D-82FA-3CF3-E856-657289CA35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8C1790BC-83BD-A597-CB23-2D3C03F7DD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6A351D25-BFE4-840E-4CBE-6CB231F8D8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BBA2E5D9-582C-C7AF-739E-752D3DE5B0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CFE53951-42A5-4F92-EB80-DD0FF3EAC4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589A521F-AC25-FA33-B52A-B7A7D30E37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234BABD5-F966-AF3A-6E4E-FEF62F34DC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F44771B6-B820-A89E-A92B-98AA7D388D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C15446C7-7B53-A34F-5EDD-7DCACDCA3B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44DEC08A-7730-5457-C180-08D020CD9B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C87A4A5A-36C2-043B-FD60-63078C967D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C8DD83-8460-2C30-C9CD-53D9B4BCF7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246F5D2-6696-0904-851F-DF9AFF1C7ECC}"/>
              </a:ext>
            </a:extLst>
          </p:cNvPr>
          <p:cNvSpPr txBox="1"/>
          <p:nvPr/>
        </p:nvSpPr>
        <p:spPr>
          <a:xfrm>
            <a:off x="434975" y="2534742"/>
            <a:ext cx="85725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This package had a 400 mm</a:t>
            </a:r>
            <a:r>
              <a:rPr lang="en-US" baseline="30000" dirty="0"/>
              <a:t>2</a:t>
            </a:r>
            <a:r>
              <a:rPr lang="en-US" dirty="0"/>
              <a:t> die with multiple cells which could be powered independently. </a:t>
            </a:r>
          </a:p>
          <a:p>
            <a:r>
              <a:rPr lang="en-US" dirty="0"/>
              <a:t>It was assembled onto a test board with a heatsink and mounted in the neck section of a wind tunnel.</a:t>
            </a:r>
          </a:p>
          <a:p>
            <a:r>
              <a:rPr lang="en-US" dirty="0"/>
              <a:t>A leading grease thermal interface material was used as TIM2. </a:t>
            </a:r>
          </a:p>
          <a:p>
            <a:r>
              <a:rPr lang="en-US" dirty="0"/>
              <a:t>The wind tunnel was turned on and the ducted flow was adjusted to 12.7 m/s. </a:t>
            </a:r>
          </a:p>
          <a:p>
            <a:r>
              <a:rPr lang="en-US" dirty="0"/>
              <a:t>Under such conditions the heatsink chosen had a thermal resistance of 0.20 </a:t>
            </a:r>
            <a:r>
              <a:rPr lang="en-US" dirty="0">
                <a:sym typeface="Symbol" panose="05050102010706020507" pitchFamily="18" charset="2"/>
              </a:rPr>
              <a:t></a:t>
            </a:r>
            <a:r>
              <a:rPr lang="en-US" dirty="0"/>
              <a:t>C/W.</a:t>
            </a:r>
          </a:p>
          <a:p>
            <a:r>
              <a:rPr lang="en-US" dirty="0"/>
              <a:t>Four separate test were conducted on a flip-chip LGA thermal test package to validate the Fourier series-based solution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B9A6D92C-B1A5-5D7B-5681-063AE29C4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1000"/>
                    </a14:imgEffect>
                    <a14:imgEffect>
                      <a14:brightnessContrast bright="-45000" contrast="9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5334000" y="1278418"/>
            <a:ext cx="2412328" cy="1303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D06086-3E9A-E0A8-06EA-482AAD1F56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102" y="1299048"/>
            <a:ext cx="2848373" cy="10478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BBB3E7-5BA4-6C0D-0B7A-0C43AC6B6E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6002" y="1139825"/>
            <a:ext cx="4314162" cy="552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33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7AEBB01-91C8-1227-2EB4-FFC78945C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4147B594-8A02-2488-23FA-F31967B9C02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6878260" cy="80645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NewRomanPSMT"/>
              </a:rPr>
              <a:t>Experimental Verification</a:t>
            </a: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41AAE08F-59A7-D142-43D6-301A3C1D168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01F811FB-8FD5-C5C0-ACEA-8B2092968E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652BF740-7FF7-0A29-EA68-4BB2D516F3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BBE10015-A666-7CE1-0A94-258B5E04CE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DE2385DA-AD1D-DC93-E8AE-B154D53C69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793D2138-3794-0BA2-D7F3-CFAA1ED8BC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19644473-177F-7FC9-DCD7-05FA460E5F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7DF5E9ED-AC4E-C39F-D34F-BA96ECDB36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BDFFF7DE-4C07-8A4F-0079-917979B15F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92377C04-0107-DF0A-E7AF-EE2ACFFBDC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03C7E72F-1070-56B0-F6E1-5CCB4A21CE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42D6BBA3-0C33-FC1F-25E8-5371DC91E3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F8C1C478-C917-0CCC-F389-981B4285B6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FD50B0B8-1731-CA5A-49F6-7797C8EC0D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E3E3C836-39B9-3769-0CD0-E6EAE44648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535CB092-4244-F503-DA76-AF4F9D7038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C8ECB65-5D5D-DEFE-C7A7-5DBDC99258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5E667D5B-94B8-2E5A-7CF1-2DFD03ED5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1000"/>
                    </a14:imgEffect>
                    <a14:imgEffect>
                      <a14:brightnessContrast bright="-45000" contrast="9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5334000" y="1278418"/>
            <a:ext cx="2412328" cy="1303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776FB3-C327-D599-A546-466D343DE9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102" y="1299048"/>
            <a:ext cx="2848373" cy="10478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9D57E6-440E-AEE5-7625-418F896D85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2590800"/>
            <a:ext cx="3838726" cy="32052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C5042F-65C3-CEDE-E82C-0F3E7781A4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0149" y="2705542"/>
            <a:ext cx="3497076" cy="30524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93E667-C868-E5B3-0254-C4C2D009B3AD}"/>
              </a:ext>
            </a:extLst>
          </p:cNvPr>
          <p:cNvSpPr txBox="1"/>
          <p:nvPr/>
        </p:nvSpPr>
        <p:spPr>
          <a:xfrm>
            <a:off x="1143000" y="5919236"/>
            <a:ext cx="2514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Die thermal map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A37C3C-0A0D-2337-BA30-BB5B8C8C262B}"/>
              </a:ext>
            </a:extLst>
          </p:cNvPr>
          <p:cNvSpPr txBox="1"/>
          <p:nvPr/>
        </p:nvSpPr>
        <p:spPr>
          <a:xfrm>
            <a:off x="5877530" y="5881136"/>
            <a:ext cx="22758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Lid thermal map</a:t>
            </a:r>
          </a:p>
        </p:txBody>
      </p:sp>
    </p:spTree>
    <p:extLst>
      <p:ext uri="{BB962C8B-B14F-4D97-AF65-F5344CB8AC3E}">
        <p14:creationId xmlns:p14="http://schemas.microsoft.com/office/powerpoint/2010/main" val="284430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3BEE2-111B-3602-DFC8-8E7CD2673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latin typeface="TimesNewRoman,Bold"/>
              </a:rPr>
              <a:t>FCBGA Package</a:t>
            </a:r>
            <a:endParaRPr lang="en-IN" sz="2800" dirty="0"/>
          </a:p>
        </p:txBody>
      </p:sp>
      <p:pic>
        <p:nvPicPr>
          <p:cNvPr id="2050" name="Picture 2" descr="Flip Chip Ball Grid Array (FCBGA) | Download Scientific Diagram">
            <a:extLst>
              <a:ext uri="{FF2B5EF4-FFF2-40B4-BE49-F238E27FC236}">
                <a16:creationId xmlns:a16="http://schemas.microsoft.com/office/drawing/2014/main" id="{A2874F63-8527-C4F9-13C9-CBA6CE6AE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943100"/>
            <a:ext cx="809625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6EEC6A6D-B05B-BCC1-FF93-23345F7F123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9E248AF-2B4E-5B6E-47F2-C66322A5A1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E6419854-9390-1FAC-ECF1-7CE7653E4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DAAB26F-0D3C-DEB6-9451-A26026B6C3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C646B4D-F391-4CE2-8740-9099BFC3E5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0706A46-130E-DCAC-B6ED-F07D73F4B0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C3A9DF0-1E59-7D90-91AF-05D452A041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2E02AA3-FDF1-AF01-B5B6-F3F5F3E546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AA7563A-E155-72F2-C82F-B8CF74DA3C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607812A-436D-61FC-2CD3-6D7B08C915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F087915B-34A8-3D17-B5A8-8997325485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CCCA9DF2-19E7-4F8A-6C55-0C62B7432F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A49E9D6-F04B-13BC-286A-F20EA304D2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29778B3-CF0A-9FDB-28B0-3A2F799408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1769022-99EC-2CC4-3DE8-972F57C163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37B211C-94BA-B5DF-1E79-938A7969E8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523E6A1-8561-DEC9-3693-094DF2A2F4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7574A37-09C1-792B-7506-9F9A5537A869}"/>
              </a:ext>
            </a:extLst>
          </p:cNvPr>
          <p:cNvSpPr txBox="1"/>
          <p:nvPr/>
        </p:nvSpPr>
        <p:spPr>
          <a:xfrm>
            <a:off x="744846" y="5356603"/>
            <a:ext cx="725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Flip Chip Ball Grid Array is a surface mounting Package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876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F598D-0C6D-20FA-CD34-CF696CB7E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Compact Thermal  Model for FCBGA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C6E8C140-8AB7-954D-6941-0BA194E53DD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1D70E59C-B2C3-995D-3CF6-0F7B1B8602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3F131AE-7344-9AFA-078A-A213BBCF91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20D23E0-5571-FD72-672C-46B373710D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437C000C-4658-DC99-9E03-5B7784C01F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F0615D4D-2842-0E02-18F4-5BC87321A1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62D70710-B4F0-A636-926B-B9E3DF7A94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F5C3B010-E9B3-9321-A21E-D33159C5DB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6CDF41BD-5E0F-2F2A-3FBC-7E1D041725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0A80FE8C-56C8-6111-BB36-226B556F6B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E2C24A90-F37B-1167-B6C0-C52588C56F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949219AF-DEF8-FECF-AF46-57ADB255F8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61B2CAF8-6728-FA56-CEAC-4375769856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4701C47A-1726-1AB2-A4FE-250636850B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3E5EBB06-BF3B-92C0-721A-DD2BF28BB7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F7E9DADD-CB99-27EF-7747-A300D73678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99BB502-6E32-7AE6-0ABE-787946AA00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61C30BEB-A53E-4157-C89E-A1ABCD033E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6000"/>
                    </a14:imgEffect>
                    <a14:imgEffect>
                      <a14:brightnessContrast bright="-21000" contrast="7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1058" y="1225306"/>
            <a:ext cx="7691552" cy="4794494"/>
          </a:xfr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8D1D8AC-5F09-6195-1859-4DD2CFA6AACC}"/>
              </a:ext>
            </a:extLst>
          </p:cNvPr>
          <p:cNvSpPr txBox="1"/>
          <p:nvPr/>
        </p:nvSpPr>
        <p:spPr>
          <a:xfrm>
            <a:off x="1910273" y="6019800"/>
            <a:ext cx="47138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b="0" i="0" u="none" strike="noStrike" baseline="0" dirty="0">
                <a:latin typeface="TimesNewRoman"/>
              </a:rPr>
              <a:t>The </a:t>
            </a:r>
            <a:r>
              <a:rPr lang="en-US" sz="2400" b="0" i="0" u="none" strike="noStrike" baseline="0" dirty="0">
                <a:latin typeface="TimesNewRoman"/>
              </a:rPr>
              <a:t>heat source of chip is </a:t>
            </a:r>
            <a:r>
              <a:rPr lang="en-IN" sz="2400" b="0" i="0" u="none" strike="noStrike" baseline="0" dirty="0">
                <a:latin typeface="TimesNewRoman"/>
              </a:rPr>
              <a:t>23.09 W.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412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80717-5AE5-AA50-EA5E-C04162D0C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085E7-5D54-F2DB-AE35-5D52BC13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6569075" cy="1143000"/>
          </a:xfrm>
        </p:spPr>
        <p:txBody>
          <a:bodyPr/>
          <a:lstStyle/>
          <a:p>
            <a:r>
              <a:rPr lang="en-US" sz="2800" b="0" i="0" u="none" strike="noStrike" baseline="0" dirty="0">
                <a:latin typeface="TimesNewRoman"/>
              </a:rPr>
              <a:t>Detailed dimensions and physical parameters of the model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A216DEEB-0D42-A6EA-9D9B-502C619CE83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B53E563D-C369-F5D4-E6BB-B38CCD4B79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909F218D-02EA-90BE-CA81-3416FB0C6D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FA490109-6CC2-C818-D8C2-4F2AFD882A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67E114D7-6B63-DECB-5856-2AE4FB0F80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2A06BE69-B218-AB07-1147-12EEFD1D93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F3AEEB36-078A-D00F-66A4-B1B24D863C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6FDE27F3-7DAA-E981-C791-36B1AF8F6A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471213F6-82E9-BEF8-EE40-94B01D8887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BF4D3FC4-5EA5-2891-E95F-EBDA33D415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6CED872B-1E38-F0BA-92A8-6935BDC7F6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80A37BEF-07EB-088C-7AE1-F1447E6E3C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A28A1750-0BFA-2A49-C426-A4966A2CC4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EDA1DA57-5913-9D7C-C272-C4825D0506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66635198-E2BF-7863-50AD-064CA93E57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FEF086FA-5B84-E156-F5CC-E1A4C1201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4DA6DA-1836-2725-8677-98B19789B6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CB5555-77F3-EA5F-FA95-70B3C427B9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1000"/>
                    </a14:imgEffect>
                    <a14:imgEffect>
                      <a14:brightnessContrast bright="-19000" contrast="6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1347922"/>
            <a:ext cx="8463945" cy="5271952"/>
          </a:xfrm>
        </p:spPr>
      </p:pic>
    </p:spTree>
    <p:extLst>
      <p:ext uri="{BB962C8B-B14F-4D97-AF65-F5344CB8AC3E}">
        <p14:creationId xmlns:p14="http://schemas.microsoft.com/office/powerpoint/2010/main" val="59061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4022C-3EA6-6EC1-7A7C-C98335FC0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3DC5E-6837-6F8B-7C49-9B0CBB9AD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7772400" cy="1143000"/>
          </a:xfrm>
        </p:spPr>
        <p:txBody>
          <a:bodyPr/>
          <a:lstStyle/>
          <a:p>
            <a:r>
              <a:rPr lang="en-US" sz="2800" dirty="0">
                <a:latin typeface="TimesNewRoman"/>
              </a:rPr>
              <a:t>T</a:t>
            </a:r>
            <a:r>
              <a:rPr lang="en-US" sz="2800" b="0" i="0" u="none" strike="noStrike" baseline="0" dirty="0">
                <a:latin typeface="TimesNewRoman"/>
              </a:rPr>
              <a:t>emperature </a:t>
            </a:r>
            <a:r>
              <a:rPr lang="en-US" sz="2800" dirty="0">
                <a:latin typeface="TimesNewRoman"/>
              </a:rPr>
              <a:t>D</a:t>
            </a:r>
            <a:r>
              <a:rPr lang="en-US" sz="2800" b="0" i="0" u="none" strike="noStrike" baseline="0" dirty="0">
                <a:latin typeface="TimesNewRoman"/>
              </a:rPr>
              <a:t>istribution </a:t>
            </a:r>
            <a:r>
              <a:rPr lang="en-US" sz="2800" dirty="0">
                <a:latin typeface="TimesNewRoman"/>
              </a:rPr>
              <a:t>C</a:t>
            </a:r>
            <a:r>
              <a:rPr lang="en-US" sz="2800" b="0" i="0" u="none" strike="noStrike" baseline="0" dirty="0">
                <a:latin typeface="TimesNewRoman"/>
              </a:rPr>
              <a:t>ontours at the Die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7382EC2-9E91-3360-3697-F20C5D8F844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2DD3ACE8-E9BB-7536-CE91-813C4E117C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934BA7E-A6F3-8F92-7E06-CE6271DE48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63A26411-B62A-DA89-F997-8A892249DC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1C9DE050-1458-16E3-1DD1-31E03CC49C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470D4AF1-2570-F734-7D5A-06D71BE7E4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30369F77-68FB-568C-B2A4-B111B7ACA0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7668CE09-2D49-B778-9DF1-2E5C431792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C6EAD835-DDA9-0305-1883-DDE6B46EF2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A82076B-F82F-F6DE-9F01-4C4A9B26AB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472A2640-01C2-53B6-6724-2D994FA962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866D55C5-7155-8150-58CE-D3FDA2AB88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E4DC3460-DA3D-CD93-96B6-F53A65A40C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28FB1D76-4BCA-2158-862F-14B0AEE566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E7DB30A1-D0F2-91CB-6B79-16C04EF46A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E53C63BF-EDC1-7677-F84B-A03D126173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ACE7F91-560D-F4E7-47CA-D3219B54B5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3ECEB0-F0AB-D06A-8536-C58D3D921C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4000" y="1219199"/>
            <a:ext cx="5638800" cy="5318413"/>
          </a:xfrm>
        </p:spPr>
      </p:pic>
    </p:spTree>
    <p:extLst>
      <p:ext uri="{BB962C8B-B14F-4D97-AF65-F5344CB8AC3E}">
        <p14:creationId xmlns:p14="http://schemas.microsoft.com/office/powerpoint/2010/main" val="203390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6CA8F-B466-D18E-871C-B5CBB74CC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5CFD3-D270-2FF8-F137-360D662A4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Compact Thermal  Model for FCBGA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4E7DC9FE-04B0-E6F2-4996-9FB6B79405A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399C3357-69F7-7CC8-A917-0178DC3246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94C0E34D-E3D0-3357-4871-218D625387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0403541-73B9-4CE6-2AEF-7139A4F6B3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209C6231-C883-6C44-5CAC-B3E150D52F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D22BE64C-3AC6-512D-7BC7-63D78E17D1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0E61B943-4DD8-D40B-2606-37CDC9E82B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4725FC30-3506-4E22-6AFB-9F3A2EB6C7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ECF7519C-60D5-9838-1C7B-CD8F362456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85B330C8-11A1-0913-FF7F-4AF6E62685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6B843062-832E-FBCB-C4FF-F3FE7572F0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02181319-E240-A194-FC81-FA2ACFFF58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3A5A228D-6517-6425-5E4E-49310FDC47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A99A37EB-7DAE-B3F5-BB14-2438A1397A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5C39053B-45E6-9722-783C-0F4772838D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72C0524A-3D47-9FE3-611E-A67331E287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A520F08-0047-3E66-4D3F-0F87B63DDF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42A7B967-4378-74BD-C761-3A56457A86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6000"/>
                    </a14:imgEffect>
                    <a14:imgEffect>
                      <a14:brightnessContrast bright="-21000" contrast="7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1225306"/>
            <a:ext cx="7691552" cy="4794494"/>
          </a:xfr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FC4AB42-FE20-BE2E-9E5D-69F87259E3CA}"/>
              </a:ext>
            </a:extLst>
          </p:cNvPr>
          <p:cNvSpPr txBox="1"/>
          <p:nvPr/>
        </p:nvSpPr>
        <p:spPr>
          <a:xfrm>
            <a:off x="1910273" y="6019800"/>
            <a:ext cx="47138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b="0" i="0" u="none" strike="noStrike" baseline="0" dirty="0">
                <a:latin typeface="TimesNewRoman"/>
              </a:rPr>
              <a:t>The </a:t>
            </a:r>
            <a:r>
              <a:rPr lang="en-US" sz="2400" b="0" i="0" u="none" strike="noStrike" baseline="0" dirty="0">
                <a:latin typeface="TimesNewRoman"/>
              </a:rPr>
              <a:t>heat source of chip is </a:t>
            </a:r>
            <a:r>
              <a:rPr lang="en-IN" sz="2400" b="0" i="0" u="none" strike="noStrike" baseline="0" dirty="0">
                <a:latin typeface="TimesNewRoman"/>
              </a:rPr>
              <a:t>23.09 W.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EB72166-1FD7-0CB7-C0F6-3FFBC48E0B10}"/>
                  </a:ext>
                </a:extLst>
              </p:cNvPr>
              <p:cNvSpPr txBox="1"/>
              <p:nvPr/>
            </p:nvSpPr>
            <p:spPr>
              <a:xfrm>
                <a:off x="7239000" y="2209800"/>
                <a:ext cx="1752600" cy="475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b="0" i="0" u="none" strike="noStrike" baseline="0" dirty="0">
                    <a:latin typeface="TimesNewRoman"/>
                  </a:rPr>
                  <a:t>=18.33 W</a:t>
                </a:r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EB72166-1FD7-0CB7-C0F6-3FFBC48E0B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0" y="2209800"/>
                <a:ext cx="1752600" cy="475643"/>
              </a:xfrm>
              <a:prstGeom prst="rect">
                <a:avLst/>
              </a:prstGeom>
              <a:blipFill>
                <a:blip r:embed="rId5"/>
                <a:stretch>
                  <a:fillRect t="-6410" r="-3484" b="-282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CB50793-89EE-2C10-A13B-C4B96B99B09D}"/>
                  </a:ext>
                </a:extLst>
              </p:cNvPr>
              <p:cNvSpPr txBox="1"/>
              <p:nvPr/>
            </p:nvSpPr>
            <p:spPr>
              <a:xfrm>
                <a:off x="7315200" y="4858357"/>
                <a:ext cx="1676400" cy="475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u="none" strike="noStrike" baseline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i="0" u="none" strike="noStrike" baseline="0" dirty="0">
                    <a:latin typeface="TimesNewRoman"/>
                  </a:rPr>
                  <a:t>=4.76 W</a:t>
                </a:r>
                <a:endParaRPr lang="en-IN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CB50793-89EE-2C10-A13B-C4B96B99B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4858357"/>
                <a:ext cx="1676400" cy="475643"/>
              </a:xfrm>
              <a:prstGeom prst="rect">
                <a:avLst/>
              </a:prstGeom>
              <a:blipFill>
                <a:blip r:embed="rId6"/>
                <a:stretch>
                  <a:fillRect t="-6410" r="-3273" b="-2948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993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CF9C1-F40B-580E-E61E-5FDA25B67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349FE7-76D1-6ECB-8486-8EA9E1E600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016" y="2636896"/>
            <a:ext cx="8538747" cy="437350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3C53A8-0D72-B3D2-C97D-9CCB14254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NewRoman"/>
              </a:rPr>
              <a:t>Average Temperatures of Each </a:t>
            </a:r>
            <a:r>
              <a:rPr lang="en-IN" sz="2800" dirty="0">
                <a:latin typeface="TimesNewRoman"/>
              </a:rPr>
              <a:t>S</a:t>
            </a:r>
            <a:r>
              <a:rPr lang="en-IN" sz="2800" b="0" i="0" u="none" strike="noStrike" baseline="0" dirty="0">
                <a:latin typeface="TimesNewRoman"/>
              </a:rPr>
              <a:t>urface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0A720981-82A3-74F0-DC5D-8FA1EC5E85B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40FF615A-81B7-1AB9-DCC5-8AA16E44B8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6049B25-4660-C9DA-0935-94A57D87A9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84654DD9-BB89-BA6E-AB66-497A2F5DAD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57B41125-F8FB-0FE8-B723-DC56402539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F5E64392-D297-68C7-BD9B-6B3C5EFD30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53C499DF-3282-420A-C99D-C18E0A0283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53272DD3-A65E-A3E3-E502-90DFDD5575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C8ABF34E-0429-AB40-C364-34F2FD66B3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3EB93261-BD88-BFF5-ACA0-6B4911556B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A240F8F-C4FF-3C30-21D0-EB92D1B076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351DA41B-1056-225A-4050-A096663421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D224604C-1B95-C545-95D2-C6133356A6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8752A614-065D-09D1-BC93-31CDC236B2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8CE8F109-2A9B-907F-A39D-E50DB8067A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C4B6B500-6E4B-B5E0-EB41-C6AC125C26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35DF38A-9C45-B26E-19BA-2D67D7D7D0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1FA27C18-19CD-F5BB-59F2-815EB3D44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252" y="1105364"/>
            <a:ext cx="4988947" cy="140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34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B498-A369-EA95-4718-9C259802F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C6443-369E-5DB6-B15B-B71928753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Compact Thermal Resistance Model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940EC8CF-BBC4-0B75-5171-BB846EF40AC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D0104DB0-057F-926E-F9F9-17BF77F8C3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51333D1-0AA6-1A4A-5B61-88BE67402C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C6E53BCB-CC2A-5F8C-6B18-77D8E82B24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A2A789D9-6282-26AC-883F-CF8BCB4B10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7B0CF2B-C602-B76F-7E53-717A70657C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FAD27D86-BFA8-106B-3DBB-30E8215308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E1E93FA5-7140-30FF-5D33-0DE6AB9EAC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351E1EB2-828D-0C48-3471-8EA62520D7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6D6BA6BF-68F0-EE8D-2B8A-054B9F5DF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074FD52B-7D46-45EA-0EC7-0583058781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AEBF3794-8536-36B9-9523-CB020DAA37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3BF2DA25-0C10-35C4-DA85-4063C3D316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4FFC6817-46F7-5896-B738-DD874DC135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D8DD7761-F2EF-5385-A2D4-9277C678FE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F737E7B0-292F-3550-6C28-9137C25534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73A2D46-CDA2-0C2B-8C47-3B0AA950A7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1A09D3-A9B5-4523-8BB2-0F38DA45D8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4474" y="1092199"/>
            <a:ext cx="6336603" cy="5527675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EE582E9-7578-9DE9-1E18-DDFA8F9B2431}"/>
                  </a:ext>
                </a:extLst>
              </p:cNvPr>
              <p:cNvSpPr txBox="1"/>
              <p:nvPr/>
            </p:nvSpPr>
            <p:spPr>
              <a:xfrm>
                <a:off x="458869" y="1809336"/>
                <a:ext cx="1752600" cy="475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b="0" i="0" u="none" strike="noStrike" baseline="0" dirty="0">
                    <a:latin typeface="TimesNewRoman"/>
                  </a:rPr>
                  <a:t>=18.33 W</a:t>
                </a:r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EE582E9-7578-9DE9-1E18-DDFA8F9B2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69" y="1809336"/>
                <a:ext cx="1752600" cy="475643"/>
              </a:xfrm>
              <a:prstGeom prst="rect">
                <a:avLst/>
              </a:prstGeom>
              <a:blipFill>
                <a:blip r:embed="rId4"/>
                <a:stretch>
                  <a:fillRect t="-6410" r="-3472" b="-2948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4BFA95E-4AC6-ABC8-161F-CEB783B44BB5}"/>
                  </a:ext>
                </a:extLst>
              </p:cNvPr>
              <p:cNvSpPr txBox="1"/>
              <p:nvPr/>
            </p:nvSpPr>
            <p:spPr>
              <a:xfrm>
                <a:off x="6934200" y="1899627"/>
                <a:ext cx="1676400" cy="475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u="none" strike="noStrike" baseline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i="0" u="none" strike="noStrike" baseline="0" dirty="0">
                    <a:latin typeface="TimesNewRoman"/>
                  </a:rPr>
                  <a:t>=4.76 W</a:t>
                </a:r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4BFA95E-4AC6-ABC8-161F-CEB783B44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1899627"/>
                <a:ext cx="1676400" cy="475643"/>
              </a:xfrm>
              <a:prstGeom prst="rect">
                <a:avLst/>
              </a:prstGeom>
              <a:blipFill>
                <a:blip r:embed="rId5"/>
                <a:stretch>
                  <a:fillRect t="-6410" r="-3273" b="-2948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E7FDF327-9F44-D034-EA9E-B33C6974FAFA}"/>
              </a:ext>
            </a:extLst>
          </p:cNvPr>
          <p:cNvSpPr/>
          <p:nvPr/>
        </p:nvSpPr>
        <p:spPr bwMode="auto">
          <a:xfrm>
            <a:off x="1524000" y="3735754"/>
            <a:ext cx="1295400" cy="68744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F0477EA-EC51-0442-5C16-3DDFAD3E5F4B}"/>
              </a:ext>
            </a:extLst>
          </p:cNvPr>
          <p:cNvSpPr/>
          <p:nvPr/>
        </p:nvSpPr>
        <p:spPr bwMode="auto">
          <a:xfrm>
            <a:off x="4876800" y="3503560"/>
            <a:ext cx="1600200" cy="68744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88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 animBg="1"/>
      <p:bldP spid="2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8BCE2-E9A0-B306-440F-1D75D985C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F655F-979F-612F-ED76-034D4E1B9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5981950" cy="1143000"/>
          </a:xfrm>
        </p:spPr>
        <p:txBody>
          <a:bodyPr/>
          <a:lstStyle/>
          <a:p>
            <a:r>
              <a:rPr lang="en-US" sz="2800" b="0" i="0" u="none" strike="noStrike" baseline="0" dirty="0">
                <a:latin typeface="TimesNewRoman"/>
              </a:rPr>
              <a:t>Pie chart of internal thermal resistance of the chip along path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218E2EC6-57C8-765A-5479-3B090D5AAC8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19FF42A2-0C5D-378F-95C1-517DCD9960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E4ABFD3-DE47-59B6-3510-C1A1AF74EE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3A14C5EB-62F7-A1D4-3370-7912AE23F9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990AD6AF-CBC6-9136-F611-C82CC43E04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C202A441-9D50-3A61-9369-B277660EF7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7D6DD181-2A54-F89F-0EB4-B0E9B73FFC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88B1F7B9-B9F3-B667-B81E-D2C2775D01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71CC1E65-BA08-740F-FA4E-D2D6CE0320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0B1D33FD-B720-98B0-51EF-80732070C5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83D9B2DE-B72D-BDF7-EE27-0F4743D593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F99C140F-F51F-CBB6-CAB9-D047DFAF46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8F68A368-3359-CDEF-3B6C-C2D7D324B3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D94E53C2-AC25-582A-351C-44BFA07E27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E6AD5250-1317-661F-AB00-FCEE551ECC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CC46E9B8-710D-3D58-87DE-8B46EB8B17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A92F1E1-2F7E-E791-D53B-EF736E1AA6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7051220A-20BD-EB84-FEBE-1FC7786A06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0" y="1847870"/>
            <a:ext cx="6108717" cy="4857730"/>
          </a:xfr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4770F9D-5F32-8BAA-EBCB-ECBC5B78C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252" y="1105364"/>
            <a:ext cx="4988947" cy="140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70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F7CA4-3246-4206-EBA5-4544094E7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2249F-6F93-C13E-4FBD-F3FE1C802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553200" cy="1143000"/>
          </a:xfrm>
        </p:spPr>
        <p:txBody>
          <a:bodyPr/>
          <a:lstStyle/>
          <a:p>
            <a:r>
              <a:rPr lang="en-US" sz="2800" dirty="0"/>
              <a:t>Effect of Chip Power vs Spreading Resistance</a:t>
            </a:r>
            <a:endParaRPr lang="en-IN" sz="2800" dirty="0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EF57245B-DE8F-7151-6C79-52C534200F9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FB79D429-981A-5C09-45B7-D4BC1F1354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0A53526-AF16-AEBA-8798-724220D53F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4D164A5-BDDD-30BB-FEC3-82FF71A853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462F5C37-E1E5-C573-1483-25B2F6C821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3D384FA6-57BA-BD91-2B20-D3CE70CE14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5B59078C-14AA-5C4A-4546-E5095B6B6B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EC57224A-837A-B2D0-EFB0-347700206E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29A1ECF2-151F-89C6-C118-C9BB48746B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107C9B50-4624-1A31-B168-9E3E4A280E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2BB62149-C1FE-119E-024E-019CDEEFAA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637D7A12-FC15-7676-05D8-A45212D3A6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01440A6D-7BC6-D5DD-784B-135E40EF48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DBF316BC-7CEE-FAFE-0A5A-64A16A02B3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17AB755-26C1-885B-F35E-FF07E6C73F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A38A1382-6FD3-4C91-7508-0CDE9327B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B20E252-7D4D-A690-C741-14707AFA37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6096E2-9EEE-A81C-0E1F-6B047126F6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400" y="1241082"/>
            <a:ext cx="7409401" cy="5378791"/>
          </a:xfrm>
        </p:spPr>
      </p:pic>
    </p:spTree>
    <p:extLst>
      <p:ext uri="{BB962C8B-B14F-4D97-AF65-F5344CB8AC3E}">
        <p14:creationId xmlns:p14="http://schemas.microsoft.com/office/powerpoint/2010/main" val="276065650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4354</TotalTime>
  <Words>1116</Words>
  <Application>Microsoft Office PowerPoint</Application>
  <PresentationFormat>On-screen Show (4:3)</PresentationFormat>
  <Paragraphs>150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Arial</vt:lpstr>
      <vt:lpstr>Calibri</vt:lpstr>
      <vt:lpstr>Cambria Math</vt:lpstr>
      <vt:lpstr>CommercialScript BT</vt:lpstr>
      <vt:lpstr>Script MT Bold</vt:lpstr>
      <vt:lpstr>Symbol</vt:lpstr>
      <vt:lpstr>Tempus Sans ITC</vt:lpstr>
      <vt:lpstr>Times New Roman</vt:lpstr>
      <vt:lpstr>TimesNewRoman</vt:lpstr>
      <vt:lpstr>TimesNewRoman,Bold</vt:lpstr>
      <vt:lpstr>TimesNewRomanPSMT</vt:lpstr>
      <vt:lpstr>Blank Presentation</vt:lpstr>
      <vt:lpstr>Fourier’s Solutions to Detailed Thermal Modeling of Chip Packages</vt:lpstr>
      <vt:lpstr>Compact Thermal  Model for FCBGA</vt:lpstr>
      <vt:lpstr>Thermal  Model for FCBGA</vt:lpstr>
      <vt:lpstr>Thermal  Model for Conduction Analysis</vt:lpstr>
      <vt:lpstr>The Model for Conduction Heat Transfer</vt:lpstr>
      <vt:lpstr>The Model for Conduction Heat Transfer</vt:lpstr>
      <vt:lpstr>General Solution of A Steady State 3D Conduction Model without Heat generation</vt:lpstr>
      <vt:lpstr>General Solution with Insulated Sides</vt:lpstr>
      <vt:lpstr>Heat Sink Boundary Conditions</vt:lpstr>
      <vt:lpstr>Heat Sink Boundary Conditions</vt:lpstr>
      <vt:lpstr>Heat Source Boundary Condition</vt:lpstr>
      <vt:lpstr>Heat Source Boundary Condition</vt:lpstr>
      <vt:lpstr>Heat Source Boundary Condition</vt:lpstr>
      <vt:lpstr>Heat Source Boundary Condition</vt:lpstr>
      <vt:lpstr>Heat Source Boundary Condition</vt:lpstr>
      <vt:lpstr>Heat Source Boundary Condition</vt:lpstr>
      <vt:lpstr>Heat Source Boundary Condition</vt:lpstr>
      <vt:lpstr>Heat Source Boundary Condition</vt:lpstr>
      <vt:lpstr>Inter Layer Temperature and Flux Continuity Conditions</vt:lpstr>
      <vt:lpstr>Inter Layer Temperature Continuity Conditions</vt:lpstr>
      <vt:lpstr>Inter Layer Temperature Continuity Conditions</vt:lpstr>
      <vt:lpstr>Inter Layer Continuity Conditions</vt:lpstr>
      <vt:lpstr>Thermal Management Wind Tunnel</vt:lpstr>
      <vt:lpstr>Experimental Verification</vt:lpstr>
      <vt:lpstr>Experimental Verification</vt:lpstr>
      <vt:lpstr>FCBGA Package</vt:lpstr>
      <vt:lpstr>Compact Thermal  Model for FCBGA</vt:lpstr>
      <vt:lpstr>Detailed dimensions and physical parameters of the model</vt:lpstr>
      <vt:lpstr>Temperature Distribution Contours at the Die</vt:lpstr>
      <vt:lpstr>Compact Thermal  Model for FCBGA</vt:lpstr>
      <vt:lpstr>Average Temperatures of Each Surface</vt:lpstr>
      <vt:lpstr>Compact Thermal Resistance Model</vt:lpstr>
      <vt:lpstr>Pie chart of internal thermal resistance of the chip along path</vt:lpstr>
      <vt:lpstr>Effect of Chip Power vs Spreading Resistance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332</cp:revision>
  <cp:lastPrinted>2002-07-26T02:11:33Z</cp:lastPrinted>
  <dcterms:created xsi:type="dcterms:W3CDTF">2002-07-26T01:39:54Z</dcterms:created>
  <dcterms:modified xsi:type="dcterms:W3CDTF">2026-08-15T04:30:46Z</dcterms:modified>
</cp:coreProperties>
</file>