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sldIdLst>
    <p:sldId id="274" r:id="rId2"/>
    <p:sldId id="818" r:id="rId3"/>
    <p:sldId id="819" r:id="rId4"/>
    <p:sldId id="817" r:id="rId5"/>
    <p:sldId id="974" r:id="rId6"/>
    <p:sldId id="975" r:id="rId7"/>
    <p:sldId id="791" r:id="rId8"/>
    <p:sldId id="972" r:id="rId9"/>
    <p:sldId id="978" r:id="rId10"/>
    <p:sldId id="977" r:id="rId11"/>
    <p:sldId id="504" r:id="rId12"/>
    <p:sldId id="505" r:id="rId13"/>
    <p:sldId id="1171" r:id="rId14"/>
    <p:sldId id="1172" r:id="rId15"/>
    <p:sldId id="1209" r:id="rId16"/>
    <p:sldId id="1213" r:id="rId17"/>
    <p:sldId id="1212" r:id="rId18"/>
    <p:sldId id="510" r:id="rId19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9900"/>
    <a:srgbClr val="000099"/>
    <a:srgbClr val="FFCC00"/>
    <a:srgbClr val="FF33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6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7-24T06:30:47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B45198D-ACCB-AEA4-4D76-ECF76FA4DD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C88D41-F6AC-EDB1-7B62-6B28DFED8E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4794C65-7566-4CFB-A38A-B859AB4D2B2B}" type="datetimeFigureOut">
              <a:rPr lang="en-US"/>
              <a:pPr>
                <a:defRPr/>
              </a:pPr>
              <a:t>8/3/2026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87B3822-8E6C-27B8-6B45-CD52A86EFD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BEC6B0D-3783-AC1D-C992-F64C974619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20171E-8385-C6D0-D067-7871723615C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705D8-F020-B628-C61B-F250094045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B500C2B-C54D-4EFF-8A5C-ADF93B1926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78ED57-C357-EDFD-D64E-19D3626468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D11F16-E9AA-2DD7-5C30-CD234849C2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7C17E4-6EC8-6F5A-063E-2FE18B9C67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0ACC-0197-47F4-A5F8-C5ED2E98E1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4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D58759-AD70-C15C-AC1E-C30BAF0A3B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EB71B2-0B02-CF24-98C5-DB17F81A03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44C3E4-1917-B33F-66AF-7453F68E0D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0FD6A-31BD-4561-99BD-4E59BBC244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82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506B31-62A0-A4EF-1F47-51E9DABCAC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8B9663-9274-FB34-9D32-079925F4A2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49744D-AF08-8FEB-5B94-7CD7BFAA26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CC655-5AF7-4BDE-89FB-57A0B5FC6B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972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C165B8-2D3D-A726-614D-BBBF3D800B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561786-5C1F-3BC3-386D-AD03BBC5DC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9FA01E-AF4F-1E25-B7B3-4FD26473FE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D915A-9893-4398-954E-4CAF717373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891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1651C99-71AF-F979-E08D-DE69A85EB1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D4C38FC-C619-9D0D-F550-B34D463027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AA9EE91-5EC7-AFB1-845A-345A3B022C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20404-3A42-4821-A086-AC3DECCBEA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5256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9A5E728-7195-C983-E135-0F7B605E3A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38D69B8-011C-E5A9-577C-8CDD2FD8C8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37588B5-8B1C-4899-7471-ECCC616F28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F90A0-A368-4B74-BA3A-3567E81069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0019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FB99BFD-1923-0C47-7FC0-CD733249A3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5727910-3F56-94F1-355A-9410E9F0AA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EA363F3-AEE7-6B40-4F01-319B9D95B2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F5953-F115-491E-915B-831B6F823E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964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0EDF3F-4987-8293-6C1F-4F953FF332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E880D5-AFC3-7276-20D8-94271FBCAE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841EBC-216D-4562-98E6-56E2FDB20D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5F569-0309-4931-831A-6549D3C47E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4276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02C8C2-FCE4-8920-B3AE-AB8D755E3D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5A7774-0BB2-B07D-F246-4623C5C194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8C8AC8-D0BB-0FCC-36D2-4D471F795E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79F70-E299-4CE0-AE3A-3E5EA20F1C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4491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3F425C-9AC3-6627-4F1B-57D1497BA2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8000812-7058-6FA5-AB36-AF5A6B1B87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6DD7CB-2735-53C7-A440-1BE55E50CD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9D302-C582-4784-8DFD-C33F57E8C1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9294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B1D233-B844-97E5-00D1-E016C23449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009E52-0352-25D8-03A8-059327CC15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08AFBF-2422-883B-369E-849B2B2D20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4CDC8-DCDA-431A-92AC-3A7CC2E28A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5602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ACDD2D6-D40F-C183-096B-0AC0B89FC8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4EF890F-FD34-7CD7-6709-4994913C7B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A1BB462-0C87-2976-6DE3-24004264911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A969C21-015A-BA22-9056-B6C45A8FC23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72CED0C-D163-5EEB-0937-580B5A44B72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AA84C31-AFA6-4740-8491-15421FBE96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2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1.wmf"/><Relationship Id="rId17" Type="http://schemas.openxmlformats.org/officeDocument/2006/relationships/oleObject" Target="../embeddings/oleObject8.bin"/><Relationship Id="rId2" Type="http://schemas.openxmlformats.org/officeDocument/2006/relationships/image" Target="../media/image16.png"/><Relationship Id="rId16" Type="http://schemas.openxmlformats.org/officeDocument/2006/relationships/image" Target="../media/image23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20.wmf"/><Relationship Id="rId19" Type="http://schemas.openxmlformats.org/officeDocument/2006/relationships/image" Target="../media/image4.png"/><Relationship Id="rId4" Type="http://schemas.openxmlformats.org/officeDocument/2006/relationships/image" Target="../media/image17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2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0CB9557-9523-A6FC-DFF7-82AC40BD30D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3988" y="228600"/>
            <a:ext cx="8990012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/>
              <a:t>MCL348 : THERMAL MANAGEMENT OF ELECTRONICS: Introduction</a:t>
            </a:r>
            <a:endParaRPr lang="en-US" altLang="en-US" sz="280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5C0C350-E417-1362-E477-06EDC365CA2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3135BFDE-9B08-EA37-E027-7B05F97C7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077" name="Rectangle 19458">
            <a:extLst>
              <a:ext uri="{FF2B5EF4-FFF2-40B4-BE49-F238E27FC236}">
                <a16:creationId xmlns:a16="http://schemas.microsoft.com/office/drawing/2014/main" id="{63CB8FF7-D946-D534-DE7C-96F6FF9BA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8">
            <a:extLst>
              <a:ext uri="{FF2B5EF4-FFF2-40B4-BE49-F238E27FC236}">
                <a16:creationId xmlns:a16="http://schemas.microsoft.com/office/drawing/2014/main" id="{8DE82FF6-7EFF-C07C-A04C-067679EED4D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2" name="Group 9">
              <a:extLst>
                <a:ext uri="{FF2B5EF4-FFF2-40B4-BE49-F238E27FC236}">
                  <a16:creationId xmlns:a16="http://schemas.microsoft.com/office/drawing/2014/main" id="{45E9BD7F-1D94-134B-B46D-9B0C5AAE51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2" name="Rectangle 10">
                <a:extLst>
                  <a:ext uri="{FF2B5EF4-FFF2-40B4-BE49-F238E27FC236}">
                    <a16:creationId xmlns:a16="http://schemas.microsoft.com/office/drawing/2014/main" id="{A2D96510-588C-A47E-585C-8CFF4D4DFE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3" name="Rectangle 11">
                <a:extLst>
                  <a:ext uri="{FF2B5EF4-FFF2-40B4-BE49-F238E27FC236}">
                    <a16:creationId xmlns:a16="http://schemas.microsoft.com/office/drawing/2014/main" id="{42DC1675-B177-32B9-666F-B5E4C1E2AE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2">
              <a:extLst>
                <a:ext uri="{FF2B5EF4-FFF2-40B4-BE49-F238E27FC236}">
                  <a16:creationId xmlns:a16="http://schemas.microsoft.com/office/drawing/2014/main" id="{E20827F5-040A-1AEA-526C-8CBABCA639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0" name="Rectangle 13">
                <a:extLst>
                  <a:ext uri="{FF2B5EF4-FFF2-40B4-BE49-F238E27FC236}">
                    <a16:creationId xmlns:a16="http://schemas.microsoft.com/office/drawing/2014/main" id="{FFAB6CAD-BE55-8EA2-680C-353B1EE625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1" name="Rectangle 14">
                <a:extLst>
                  <a:ext uri="{FF2B5EF4-FFF2-40B4-BE49-F238E27FC236}">
                    <a16:creationId xmlns:a16="http://schemas.microsoft.com/office/drawing/2014/main" id="{9349E6B0-6DF7-8F55-45D5-042622A9D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5">
              <a:extLst>
                <a:ext uri="{FF2B5EF4-FFF2-40B4-BE49-F238E27FC236}">
                  <a16:creationId xmlns:a16="http://schemas.microsoft.com/office/drawing/2014/main" id="{1BE95637-2D31-C2EC-8A99-FBC2AB8364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8" name="Rectangle 16">
                <a:extLst>
                  <a:ext uri="{FF2B5EF4-FFF2-40B4-BE49-F238E27FC236}">
                    <a16:creationId xmlns:a16="http://schemas.microsoft.com/office/drawing/2014/main" id="{B2D3BC8A-B7AD-1CA6-150C-F3885AEE0E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9" name="Rectangle 17">
                <a:extLst>
                  <a:ext uri="{FF2B5EF4-FFF2-40B4-BE49-F238E27FC236}">
                    <a16:creationId xmlns:a16="http://schemas.microsoft.com/office/drawing/2014/main" id="{EDDBD576-FB7E-01BE-64AC-53F35F2C49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5" name="Group 18">
              <a:extLst>
                <a:ext uri="{FF2B5EF4-FFF2-40B4-BE49-F238E27FC236}">
                  <a16:creationId xmlns:a16="http://schemas.microsoft.com/office/drawing/2014/main" id="{B2D9D3F0-1ED9-2DEA-1F72-F87904C90E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6" name="Rectangle 19">
                <a:extLst>
                  <a:ext uri="{FF2B5EF4-FFF2-40B4-BE49-F238E27FC236}">
                    <a16:creationId xmlns:a16="http://schemas.microsoft.com/office/drawing/2014/main" id="{CCC06321-524A-B0C9-B2E7-0290CD07E3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7" name="Rectangle 20">
                <a:extLst>
                  <a:ext uri="{FF2B5EF4-FFF2-40B4-BE49-F238E27FC236}">
                    <a16:creationId xmlns:a16="http://schemas.microsoft.com/office/drawing/2014/main" id="{325F63CF-5CC2-7FDD-67CE-0B2563BD5A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964B7571-96A7-8F23-314E-63476DC15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5257800"/>
            <a:ext cx="8229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>
                <a:solidFill>
                  <a:srgbClr val="FF0000"/>
                </a:solidFill>
                <a:latin typeface="Script MT Bold" panose="03040602040607080904" pitchFamily="66" charset="0"/>
              </a:rPr>
              <a:t>An Essential Support to </a:t>
            </a:r>
            <a:r>
              <a:rPr lang="en-US" altLang="en-US" b="1">
                <a:solidFill>
                  <a:srgbClr val="002060"/>
                </a:solidFill>
                <a:latin typeface="Curlz MT" panose="04040404050702020202" pitchFamily="82" charset="0"/>
                <a:ea typeface="STZhongsong" panose="02010600040101010101" pitchFamily="2" charset="-122"/>
              </a:rPr>
              <a:t>Epistemological Evolution</a:t>
            </a:r>
            <a:r>
              <a:rPr lang="en-US" altLang="en-US" b="1">
                <a:solidFill>
                  <a:srgbClr val="FF0000"/>
                </a:solidFill>
                <a:latin typeface="Script MT Bold" panose="03040602040607080904" pitchFamily="66" charset="0"/>
              </a:rPr>
              <a:t> Responsible for Digital 21</a:t>
            </a:r>
            <a:r>
              <a:rPr lang="en-US" altLang="en-US" b="1" baseline="30000">
                <a:solidFill>
                  <a:srgbClr val="FF0000"/>
                </a:solidFill>
                <a:latin typeface="Script MT Bold" panose="03040602040607080904" pitchFamily="66" charset="0"/>
              </a:rPr>
              <a:t>st</a:t>
            </a:r>
            <a:r>
              <a:rPr lang="en-US" altLang="en-US" b="1">
                <a:solidFill>
                  <a:srgbClr val="FF0000"/>
                </a:solidFill>
                <a:latin typeface="Script MT Bold" panose="03040602040607080904" pitchFamily="66" charset="0"/>
              </a:rPr>
              <a:t> Century!!!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DA2704A1-2F07-393E-4FAD-79FE81589CF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017838"/>
              <a:ext cx="1587" cy="1587"/>
            </p14:xfrm>
          </p:contentPart>
        </mc:Choice>
        <mc:Fallback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DA2704A1-2F07-393E-4FAD-79FE81589CF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4751" y="2976576"/>
                <a:ext cx="84111" cy="8411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709407F-268D-DF05-75BA-FAD0675E15F1}"/>
              </a:ext>
            </a:extLst>
          </p:cNvPr>
          <p:cNvSpPr txBox="1"/>
          <p:nvPr/>
        </p:nvSpPr>
        <p:spPr>
          <a:xfrm>
            <a:off x="338138" y="3597275"/>
            <a:ext cx="8458200" cy="15700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2B2B2B"/>
                </a:solidFill>
                <a:latin typeface="Roboto Serif"/>
              </a:rPr>
              <a:t>Data Centers on Track to Suck Up a Fifth of US Power Use by 2035: </a:t>
            </a:r>
            <a:r>
              <a:rPr lang="en-US" dirty="0"/>
              <a:t>By </a:t>
            </a:r>
            <a:r>
              <a:rPr lang="en-US" b="1" dirty="0"/>
              <a:t>Bloomberg</a:t>
            </a:r>
            <a:endParaRPr lang="en-US" dirty="0"/>
          </a:p>
          <a:p>
            <a:pPr>
              <a:defRPr/>
            </a:pPr>
            <a:r>
              <a:rPr lang="en-US" dirty="0"/>
              <a:t>Jul 21, 2026</a:t>
            </a:r>
          </a:p>
          <a:p>
            <a:pPr>
              <a:spcAft>
                <a:spcPts val="975"/>
              </a:spcAft>
              <a:defRPr/>
            </a:pPr>
            <a:endParaRPr lang="en-US" b="1" dirty="0">
              <a:solidFill>
                <a:srgbClr val="2B2B2B"/>
              </a:solidFill>
              <a:latin typeface="Roboto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6ED2B5DD-E893-19F6-1A25-83D716E2E2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altLang="en-US" sz="2800"/>
              <a:t>Epistemological Evolution</a:t>
            </a:r>
            <a:endParaRPr lang="en-IN" altLang="en-US" sz="280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FB7C78-946E-4DE6-07D4-784FAA951B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120" y="1431925"/>
            <a:ext cx="8463280" cy="4511675"/>
          </a:xfrm>
          <a:effectLst>
            <a:softEdge rad="112500"/>
          </a:effectLst>
        </p:spPr>
      </p:pic>
      <p:grpSp>
        <p:nvGrpSpPr>
          <p:cNvPr id="4100" name="Group 19">
            <a:extLst>
              <a:ext uri="{FF2B5EF4-FFF2-40B4-BE49-F238E27FC236}">
                <a16:creationId xmlns:a16="http://schemas.microsoft.com/office/drawing/2014/main" id="{F0F01262-C639-46AB-819D-E4D462C8AB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02" name="Group 8">
              <a:extLst>
                <a:ext uri="{FF2B5EF4-FFF2-40B4-BE49-F238E27FC236}">
                  <a16:creationId xmlns:a16="http://schemas.microsoft.com/office/drawing/2014/main" id="{235056A2-71A6-3F2F-0D91-DB6CB013C6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105" name="Group 9">
                <a:extLst>
                  <a:ext uri="{FF2B5EF4-FFF2-40B4-BE49-F238E27FC236}">
                    <a16:creationId xmlns:a16="http://schemas.microsoft.com/office/drawing/2014/main" id="{F1B2DDCC-62CB-E697-7808-BC462C19E9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15" name="Rectangle 10">
                  <a:extLst>
                    <a:ext uri="{FF2B5EF4-FFF2-40B4-BE49-F238E27FC236}">
                      <a16:creationId xmlns:a16="http://schemas.microsoft.com/office/drawing/2014/main" id="{0675EBDA-2917-2ADC-0034-159385CF22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116" name="Rectangle 11">
                  <a:extLst>
                    <a:ext uri="{FF2B5EF4-FFF2-40B4-BE49-F238E27FC236}">
                      <a16:creationId xmlns:a16="http://schemas.microsoft.com/office/drawing/2014/main" id="{D189F0DE-A0C4-03CF-11BF-9D48227258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106" name="Group 12">
                <a:extLst>
                  <a:ext uri="{FF2B5EF4-FFF2-40B4-BE49-F238E27FC236}">
                    <a16:creationId xmlns:a16="http://schemas.microsoft.com/office/drawing/2014/main" id="{01102109-56B8-0A36-FAF3-16F7EF95E4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13" name="Rectangle 13">
                  <a:extLst>
                    <a:ext uri="{FF2B5EF4-FFF2-40B4-BE49-F238E27FC236}">
                      <a16:creationId xmlns:a16="http://schemas.microsoft.com/office/drawing/2014/main" id="{EEBF2492-D299-CC78-A255-1FCE8B8C02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114" name="Rectangle 14">
                  <a:extLst>
                    <a:ext uri="{FF2B5EF4-FFF2-40B4-BE49-F238E27FC236}">
                      <a16:creationId xmlns:a16="http://schemas.microsoft.com/office/drawing/2014/main" id="{20C51F95-BD6A-6E0F-5C01-6216FC9491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107" name="Group 15">
                <a:extLst>
                  <a:ext uri="{FF2B5EF4-FFF2-40B4-BE49-F238E27FC236}">
                    <a16:creationId xmlns:a16="http://schemas.microsoft.com/office/drawing/2014/main" id="{8C37CB8E-30DB-3E6E-CD65-73DAF53731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11" name="Rectangle 16">
                  <a:extLst>
                    <a:ext uri="{FF2B5EF4-FFF2-40B4-BE49-F238E27FC236}">
                      <a16:creationId xmlns:a16="http://schemas.microsoft.com/office/drawing/2014/main" id="{060582F8-C3B6-94B1-43C1-D64752C870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112" name="Rectangle 17">
                  <a:extLst>
                    <a:ext uri="{FF2B5EF4-FFF2-40B4-BE49-F238E27FC236}">
                      <a16:creationId xmlns:a16="http://schemas.microsoft.com/office/drawing/2014/main" id="{3BD030EE-DF77-A234-E2B0-61FCD7925B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108" name="Group 18">
                <a:extLst>
                  <a:ext uri="{FF2B5EF4-FFF2-40B4-BE49-F238E27FC236}">
                    <a16:creationId xmlns:a16="http://schemas.microsoft.com/office/drawing/2014/main" id="{2CCCF226-A75B-95CE-89EB-32A0D655AB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09" name="Rectangle 19">
                  <a:extLst>
                    <a:ext uri="{FF2B5EF4-FFF2-40B4-BE49-F238E27FC236}">
                      <a16:creationId xmlns:a16="http://schemas.microsoft.com/office/drawing/2014/main" id="{7CFEA155-87C4-2C77-74C9-4CE1101FDA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110" name="Rectangle 20">
                  <a:extLst>
                    <a:ext uri="{FF2B5EF4-FFF2-40B4-BE49-F238E27FC236}">
                      <a16:creationId xmlns:a16="http://schemas.microsoft.com/office/drawing/2014/main" id="{A82F47E5-B3E0-B852-11DB-51817030D8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4103" name="Rectangle 19458">
              <a:extLst>
                <a:ext uri="{FF2B5EF4-FFF2-40B4-BE49-F238E27FC236}">
                  <a16:creationId xmlns:a16="http://schemas.microsoft.com/office/drawing/2014/main" id="{6784C75A-1A6B-E5A0-EED1-6D31264745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18890535-BAEB-EE4D-C8E4-072313FF44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FB58A1C-AA8A-29A8-DC9E-9AF6DF039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438" y="3482975"/>
            <a:ext cx="8462962" cy="24606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B831972E-CBC4-1FED-C154-87E91A048E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r>
              <a:rPr lang="en-US" altLang="en-US" sz="2800"/>
              <a:t>Evolution of  </a:t>
            </a:r>
            <a:r>
              <a:rPr lang="en-IN" altLang="en-US" sz="2800" b="1">
                <a:solidFill>
                  <a:srgbClr val="002060"/>
                </a:solidFill>
                <a:latin typeface="Curlz MT" panose="04040404050702020202" pitchFamily="82" charset="0"/>
                <a:ea typeface="STZhongsong" panose="02010600040101010101" pitchFamily="2" charset="-122"/>
              </a:rPr>
              <a:t>Didactical </a:t>
            </a:r>
            <a:r>
              <a:rPr lang="en-US" altLang="en-US" sz="2800"/>
              <a:t>Epistemology</a:t>
            </a:r>
            <a:endParaRPr lang="en-IN" altLang="en-US" sz="2800"/>
          </a:p>
        </p:txBody>
      </p:sp>
      <p:grpSp>
        <p:nvGrpSpPr>
          <p:cNvPr id="5123" name="Group 19">
            <a:extLst>
              <a:ext uri="{FF2B5EF4-FFF2-40B4-BE49-F238E27FC236}">
                <a16:creationId xmlns:a16="http://schemas.microsoft.com/office/drawing/2014/main" id="{52439B1F-8935-F095-7359-9D8FAA1C4E3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6" name="Group 8">
              <a:extLst>
                <a:ext uri="{FF2B5EF4-FFF2-40B4-BE49-F238E27FC236}">
                  <a16:creationId xmlns:a16="http://schemas.microsoft.com/office/drawing/2014/main" id="{68AA92AA-0CAD-A42B-20E6-83CB1C2D5E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129" name="Group 9">
                <a:extLst>
                  <a:ext uri="{FF2B5EF4-FFF2-40B4-BE49-F238E27FC236}">
                    <a16:creationId xmlns:a16="http://schemas.microsoft.com/office/drawing/2014/main" id="{60C408E7-6BC6-05FB-BA7D-39C9152EE8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139" name="Rectangle 10">
                  <a:extLst>
                    <a:ext uri="{FF2B5EF4-FFF2-40B4-BE49-F238E27FC236}">
                      <a16:creationId xmlns:a16="http://schemas.microsoft.com/office/drawing/2014/main" id="{44D3E4FC-748E-1F69-3994-90BB48685B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40" name="Rectangle 11">
                  <a:extLst>
                    <a:ext uri="{FF2B5EF4-FFF2-40B4-BE49-F238E27FC236}">
                      <a16:creationId xmlns:a16="http://schemas.microsoft.com/office/drawing/2014/main" id="{B5E65FAC-EEF7-F21D-8305-F04FDD5E5A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130" name="Group 12">
                <a:extLst>
                  <a:ext uri="{FF2B5EF4-FFF2-40B4-BE49-F238E27FC236}">
                    <a16:creationId xmlns:a16="http://schemas.microsoft.com/office/drawing/2014/main" id="{CE7736AD-8A44-433C-23CE-279838464D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137" name="Rectangle 13">
                  <a:extLst>
                    <a:ext uri="{FF2B5EF4-FFF2-40B4-BE49-F238E27FC236}">
                      <a16:creationId xmlns:a16="http://schemas.microsoft.com/office/drawing/2014/main" id="{0D3D1206-3803-9918-4D34-39EFDD49E5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38" name="Rectangle 14">
                  <a:extLst>
                    <a:ext uri="{FF2B5EF4-FFF2-40B4-BE49-F238E27FC236}">
                      <a16:creationId xmlns:a16="http://schemas.microsoft.com/office/drawing/2014/main" id="{FD66A1A2-E76A-982E-BF70-E22B0AF2B5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131" name="Group 15">
                <a:extLst>
                  <a:ext uri="{FF2B5EF4-FFF2-40B4-BE49-F238E27FC236}">
                    <a16:creationId xmlns:a16="http://schemas.microsoft.com/office/drawing/2014/main" id="{C1909E63-739B-5C19-4019-9CDC6BDF60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135" name="Rectangle 16">
                  <a:extLst>
                    <a:ext uri="{FF2B5EF4-FFF2-40B4-BE49-F238E27FC236}">
                      <a16:creationId xmlns:a16="http://schemas.microsoft.com/office/drawing/2014/main" id="{4888D77B-13AD-9CCD-59EE-1D932B752F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36" name="Rectangle 17">
                  <a:extLst>
                    <a:ext uri="{FF2B5EF4-FFF2-40B4-BE49-F238E27FC236}">
                      <a16:creationId xmlns:a16="http://schemas.microsoft.com/office/drawing/2014/main" id="{2068A87F-6CF3-C7E2-2C9E-5F3120951B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132" name="Group 18">
                <a:extLst>
                  <a:ext uri="{FF2B5EF4-FFF2-40B4-BE49-F238E27FC236}">
                    <a16:creationId xmlns:a16="http://schemas.microsoft.com/office/drawing/2014/main" id="{BB3F07FC-6ECD-DD29-C5ED-6B007416DF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133" name="Rectangle 19">
                  <a:extLst>
                    <a:ext uri="{FF2B5EF4-FFF2-40B4-BE49-F238E27FC236}">
                      <a16:creationId xmlns:a16="http://schemas.microsoft.com/office/drawing/2014/main" id="{DDFFE03A-0CB3-4353-F7A5-092CAE59E5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34" name="Rectangle 20">
                  <a:extLst>
                    <a:ext uri="{FF2B5EF4-FFF2-40B4-BE49-F238E27FC236}">
                      <a16:creationId xmlns:a16="http://schemas.microsoft.com/office/drawing/2014/main" id="{23F4C616-D1E2-EE7B-0C86-178930E118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5127" name="Rectangle 19458">
              <a:extLst>
                <a:ext uri="{FF2B5EF4-FFF2-40B4-BE49-F238E27FC236}">
                  <a16:creationId xmlns:a16="http://schemas.microsoft.com/office/drawing/2014/main" id="{47E8EC1E-7EBE-0DDD-65EF-B2C9908C04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933066BC-82F8-6E10-2E79-8FFF40A6F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8D58914E-320D-34E5-9DC2-A65B6F3F77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3400" y="1543817"/>
            <a:ext cx="8131244" cy="4399783"/>
          </a:xfrm>
          <a:effectLst>
            <a:softEdge rad="112500"/>
          </a:effectLst>
        </p:spPr>
      </p:pic>
      <p:pic>
        <p:nvPicPr>
          <p:cNvPr id="78850" name="Picture 2">
            <a:extLst>
              <a:ext uri="{FF2B5EF4-FFF2-40B4-BE49-F238E27FC236}">
                <a16:creationId xmlns:a16="http://schemas.microsoft.com/office/drawing/2014/main" id="{29C5BC8C-6480-F3FD-DE1F-9277A99A1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524000"/>
            <a:ext cx="8707777" cy="49752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3303F3A2-CE41-D01C-51C0-1CE84ED0A3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0325"/>
            <a:ext cx="6950075" cy="1143000"/>
          </a:xfrm>
        </p:spPr>
        <p:txBody>
          <a:bodyPr/>
          <a:lstStyle/>
          <a:p>
            <a:r>
              <a:rPr lang="en-IN" altLang="en-US" sz="2800"/>
              <a:t>Backbone of 21</a:t>
            </a:r>
            <a:r>
              <a:rPr lang="en-IN" altLang="en-US" sz="2800" baseline="30000"/>
              <a:t>st</a:t>
            </a:r>
            <a:r>
              <a:rPr lang="en-IN" altLang="en-US" sz="2800"/>
              <a:t> Century’s Digital World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E85378D-71B6-DAA0-B2DF-5C91D1BF7F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17613"/>
            <a:ext cx="8004175" cy="534987"/>
          </a:xfrm>
        </p:spPr>
        <p:txBody>
          <a:bodyPr/>
          <a:lstStyle/>
          <a:p>
            <a:r>
              <a:rPr lang="en-IN" altLang="en-US" sz="2400"/>
              <a:t>A global Village continuously connected thru Data Centers.</a:t>
            </a:r>
          </a:p>
        </p:txBody>
      </p:sp>
      <p:grpSp>
        <p:nvGrpSpPr>
          <p:cNvPr id="6148" name="Group 19">
            <a:extLst>
              <a:ext uri="{FF2B5EF4-FFF2-40B4-BE49-F238E27FC236}">
                <a16:creationId xmlns:a16="http://schemas.microsoft.com/office/drawing/2014/main" id="{B5420A4A-F0A6-9EA8-569D-950446CA445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0" name="Group 8">
              <a:extLst>
                <a:ext uri="{FF2B5EF4-FFF2-40B4-BE49-F238E27FC236}">
                  <a16:creationId xmlns:a16="http://schemas.microsoft.com/office/drawing/2014/main" id="{DD686D5B-670C-BA7C-1338-96D80BF2A3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153" name="Group 9">
                <a:extLst>
                  <a:ext uri="{FF2B5EF4-FFF2-40B4-BE49-F238E27FC236}">
                    <a16:creationId xmlns:a16="http://schemas.microsoft.com/office/drawing/2014/main" id="{7FD7AA5B-C952-E97B-1B30-69545C0432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163" name="Rectangle 10">
                  <a:extLst>
                    <a:ext uri="{FF2B5EF4-FFF2-40B4-BE49-F238E27FC236}">
                      <a16:creationId xmlns:a16="http://schemas.microsoft.com/office/drawing/2014/main" id="{FE8DB4E2-D911-482E-EA70-EA626E633F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164" name="Rectangle 11">
                  <a:extLst>
                    <a:ext uri="{FF2B5EF4-FFF2-40B4-BE49-F238E27FC236}">
                      <a16:creationId xmlns:a16="http://schemas.microsoft.com/office/drawing/2014/main" id="{6AEE2B62-045B-BD7C-DFAE-62D439483D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154" name="Group 12">
                <a:extLst>
                  <a:ext uri="{FF2B5EF4-FFF2-40B4-BE49-F238E27FC236}">
                    <a16:creationId xmlns:a16="http://schemas.microsoft.com/office/drawing/2014/main" id="{7FCFA307-7664-F1E3-5A51-DC5083A699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6161" name="Rectangle 13">
                  <a:extLst>
                    <a:ext uri="{FF2B5EF4-FFF2-40B4-BE49-F238E27FC236}">
                      <a16:creationId xmlns:a16="http://schemas.microsoft.com/office/drawing/2014/main" id="{06FB5F14-FD22-758E-5B91-1868449A03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162" name="Rectangle 14">
                  <a:extLst>
                    <a:ext uri="{FF2B5EF4-FFF2-40B4-BE49-F238E27FC236}">
                      <a16:creationId xmlns:a16="http://schemas.microsoft.com/office/drawing/2014/main" id="{0054A7B2-6A5D-D8CA-F123-970D0F7ABB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155" name="Group 15">
                <a:extLst>
                  <a:ext uri="{FF2B5EF4-FFF2-40B4-BE49-F238E27FC236}">
                    <a16:creationId xmlns:a16="http://schemas.microsoft.com/office/drawing/2014/main" id="{1E6C48E6-C5D5-EA9A-1726-9802B11EB5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6159" name="Rectangle 16">
                  <a:extLst>
                    <a:ext uri="{FF2B5EF4-FFF2-40B4-BE49-F238E27FC236}">
                      <a16:creationId xmlns:a16="http://schemas.microsoft.com/office/drawing/2014/main" id="{45E5E458-90E9-FF9B-915E-4C14CBAB4B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160" name="Rectangle 17">
                  <a:extLst>
                    <a:ext uri="{FF2B5EF4-FFF2-40B4-BE49-F238E27FC236}">
                      <a16:creationId xmlns:a16="http://schemas.microsoft.com/office/drawing/2014/main" id="{309C8A90-9485-166B-307D-DAB0A65028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156" name="Group 18">
                <a:extLst>
                  <a:ext uri="{FF2B5EF4-FFF2-40B4-BE49-F238E27FC236}">
                    <a16:creationId xmlns:a16="http://schemas.microsoft.com/office/drawing/2014/main" id="{7CF37567-F49A-C008-16BF-A52B38EA3E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6157" name="Rectangle 19">
                  <a:extLst>
                    <a:ext uri="{FF2B5EF4-FFF2-40B4-BE49-F238E27FC236}">
                      <a16:creationId xmlns:a16="http://schemas.microsoft.com/office/drawing/2014/main" id="{BEAC5AF2-801D-536C-B3BE-4257DFE6AC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158" name="Rectangle 20">
                  <a:extLst>
                    <a:ext uri="{FF2B5EF4-FFF2-40B4-BE49-F238E27FC236}">
                      <a16:creationId xmlns:a16="http://schemas.microsoft.com/office/drawing/2014/main" id="{EDB2A856-5F74-4D81-9824-644616CD49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6151" name="Rectangle 19458">
              <a:extLst>
                <a:ext uri="{FF2B5EF4-FFF2-40B4-BE49-F238E27FC236}">
                  <a16:creationId xmlns:a16="http://schemas.microsoft.com/office/drawing/2014/main" id="{10A57F2E-A9F3-865F-21B0-A5AB3699A3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AB4A90D2-86BD-3F7D-4BC6-4A072F7218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EDCB1C72-C045-0E62-ECE1-3B2A96742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816100"/>
            <a:ext cx="8262937" cy="466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342087F7-9627-BBE6-45CE-098F599226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altLang="en-US" sz="2800"/>
              <a:t>Revenue by Segment of A DC</a:t>
            </a:r>
            <a:endParaRPr lang="en-IN" altLang="en-US" sz="2800"/>
          </a:p>
        </p:txBody>
      </p:sp>
      <p:grpSp>
        <p:nvGrpSpPr>
          <p:cNvPr id="7171" name="Group 19">
            <a:extLst>
              <a:ext uri="{FF2B5EF4-FFF2-40B4-BE49-F238E27FC236}">
                <a16:creationId xmlns:a16="http://schemas.microsoft.com/office/drawing/2014/main" id="{E128E94C-4CA8-DEF5-61F9-87AD8BB3E20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3" name="Group 8">
              <a:extLst>
                <a:ext uri="{FF2B5EF4-FFF2-40B4-BE49-F238E27FC236}">
                  <a16:creationId xmlns:a16="http://schemas.microsoft.com/office/drawing/2014/main" id="{27B56E3F-16EB-CF33-7C9B-D7F26A7964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176" name="Group 9">
                <a:extLst>
                  <a:ext uri="{FF2B5EF4-FFF2-40B4-BE49-F238E27FC236}">
                    <a16:creationId xmlns:a16="http://schemas.microsoft.com/office/drawing/2014/main" id="{0C42B33A-27E3-8D1C-83AF-5682DBCD5C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7186" name="Rectangle 10">
                  <a:extLst>
                    <a:ext uri="{FF2B5EF4-FFF2-40B4-BE49-F238E27FC236}">
                      <a16:creationId xmlns:a16="http://schemas.microsoft.com/office/drawing/2014/main" id="{B32FC3B0-9576-42DE-09B9-34EA64D9CE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7187" name="Rectangle 11">
                  <a:extLst>
                    <a:ext uri="{FF2B5EF4-FFF2-40B4-BE49-F238E27FC236}">
                      <a16:creationId xmlns:a16="http://schemas.microsoft.com/office/drawing/2014/main" id="{B516C2DE-CFC7-3E52-37DB-328040D636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7177" name="Group 12">
                <a:extLst>
                  <a:ext uri="{FF2B5EF4-FFF2-40B4-BE49-F238E27FC236}">
                    <a16:creationId xmlns:a16="http://schemas.microsoft.com/office/drawing/2014/main" id="{1A840442-CFD5-7041-FB9F-07F234DC3E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7184" name="Rectangle 13">
                  <a:extLst>
                    <a:ext uri="{FF2B5EF4-FFF2-40B4-BE49-F238E27FC236}">
                      <a16:creationId xmlns:a16="http://schemas.microsoft.com/office/drawing/2014/main" id="{550FA5D2-4B4B-7B49-FE83-E7DDADD459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7185" name="Rectangle 14">
                  <a:extLst>
                    <a:ext uri="{FF2B5EF4-FFF2-40B4-BE49-F238E27FC236}">
                      <a16:creationId xmlns:a16="http://schemas.microsoft.com/office/drawing/2014/main" id="{222D62BE-72B1-A749-F407-02BCE2AB0F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7178" name="Group 15">
                <a:extLst>
                  <a:ext uri="{FF2B5EF4-FFF2-40B4-BE49-F238E27FC236}">
                    <a16:creationId xmlns:a16="http://schemas.microsoft.com/office/drawing/2014/main" id="{443140D7-E362-F7A2-FE69-0A06D948FB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7182" name="Rectangle 16">
                  <a:extLst>
                    <a:ext uri="{FF2B5EF4-FFF2-40B4-BE49-F238E27FC236}">
                      <a16:creationId xmlns:a16="http://schemas.microsoft.com/office/drawing/2014/main" id="{5702DAE1-70FE-1E7D-DA9A-6FCB6D3D27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7183" name="Rectangle 17">
                  <a:extLst>
                    <a:ext uri="{FF2B5EF4-FFF2-40B4-BE49-F238E27FC236}">
                      <a16:creationId xmlns:a16="http://schemas.microsoft.com/office/drawing/2014/main" id="{140EECB2-16C3-320A-9DB5-2FDFE9017D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7179" name="Group 18">
                <a:extLst>
                  <a:ext uri="{FF2B5EF4-FFF2-40B4-BE49-F238E27FC236}">
                    <a16:creationId xmlns:a16="http://schemas.microsoft.com/office/drawing/2014/main" id="{A1BB6A0B-8D3F-C051-A8C8-9E577CE322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7180" name="Rectangle 19">
                  <a:extLst>
                    <a:ext uri="{FF2B5EF4-FFF2-40B4-BE49-F238E27FC236}">
                      <a16:creationId xmlns:a16="http://schemas.microsoft.com/office/drawing/2014/main" id="{C0768251-22CD-1CAB-E5EC-BA3DF51D8F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7181" name="Rectangle 20">
                  <a:extLst>
                    <a:ext uri="{FF2B5EF4-FFF2-40B4-BE49-F238E27FC236}">
                      <a16:creationId xmlns:a16="http://schemas.microsoft.com/office/drawing/2014/main" id="{2658E3A0-AB03-4023-12F3-57ACF63C7C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7174" name="Rectangle 19458">
              <a:extLst>
                <a:ext uri="{FF2B5EF4-FFF2-40B4-BE49-F238E27FC236}">
                  <a16:creationId xmlns:a16="http://schemas.microsoft.com/office/drawing/2014/main" id="{2CA19894-6AA6-1C93-9A0D-0ACAE3773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D39CA762-6AAC-C1E0-1E4D-E3CF3B0E2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7172" name="Content Placeholder 3">
            <a:extLst>
              <a:ext uri="{FF2B5EF4-FFF2-40B4-BE49-F238E27FC236}">
                <a16:creationId xmlns:a16="http://schemas.microsoft.com/office/drawing/2014/main" id="{882A2A78-5974-2DC7-41A3-C1F32341FD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2275" y="1219200"/>
            <a:ext cx="8493125" cy="52371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403D760F-9549-53E5-CB5E-67018CD97A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6525" y="304800"/>
            <a:ext cx="7026275" cy="671513"/>
          </a:xfrm>
        </p:spPr>
        <p:txBody>
          <a:bodyPr/>
          <a:lstStyle/>
          <a:p>
            <a:r>
              <a:rPr lang="en-IN" altLang="en-US" sz="2800"/>
              <a:t>Expected Case Electricity Usage of Wireless Access Networks</a:t>
            </a:r>
          </a:p>
        </p:txBody>
      </p:sp>
      <p:grpSp>
        <p:nvGrpSpPr>
          <p:cNvPr id="8195" name="Group 19">
            <a:extLst>
              <a:ext uri="{FF2B5EF4-FFF2-40B4-BE49-F238E27FC236}">
                <a16:creationId xmlns:a16="http://schemas.microsoft.com/office/drawing/2014/main" id="{D0AA0356-A71A-74DC-A8C1-1BA251CD17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214" name="Group 8">
              <a:extLst>
                <a:ext uri="{FF2B5EF4-FFF2-40B4-BE49-F238E27FC236}">
                  <a16:creationId xmlns:a16="http://schemas.microsoft.com/office/drawing/2014/main" id="{6DBFFE97-D34B-038A-34C6-9B7BD25ACC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217" name="Group 9">
                <a:extLst>
                  <a:ext uri="{FF2B5EF4-FFF2-40B4-BE49-F238E27FC236}">
                    <a16:creationId xmlns:a16="http://schemas.microsoft.com/office/drawing/2014/main" id="{2A12A0CB-9598-860A-3818-23B72D1647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8227" name="Rectangle 10">
                  <a:extLst>
                    <a:ext uri="{FF2B5EF4-FFF2-40B4-BE49-F238E27FC236}">
                      <a16:creationId xmlns:a16="http://schemas.microsoft.com/office/drawing/2014/main" id="{28B3A95C-AB4E-40C8-4FE8-0D0E40616C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8228" name="Rectangle 11">
                  <a:extLst>
                    <a:ext uri="{FF2B5EF4-FFF2-40B4-BE49-F238E27FC236}">
                      <a16:creationId xmlns:a16="http://schemas.microsoft.com/office/drawing/2014/main" id="{D38763CD-65E1-6ADA-65A1-114A43362A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218" name="Group 12">
                <a:extLst>
                  <a:ext uri="{FF2B5EF4-FFF2-40B4-BE49-F238E27FC236}">
                    <a16:creationId xmlns:a16="http://schemas.microsoft.com/office/drawing/2014/main" id="{AF5378EB-6582-5144-E1B0-1A547AF9A7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8225" name="Rectangle 13">
                  <a:extLst>
                    <a:ext uri="{FF2B5EF4-FFF2-40B4-BE49-F238E27FC236}">
                      <a16:creationId xmlns:a16="http://schemas.microsoft.com/office/drawing/2014/main" id="{2CACB441-BC1B-9DE6-E316-6B73FA59A9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8226" name="Rectangle 14">
                  <a:extLst>
                    <a:ext uri="{FF2B5EF4-FFF2-40B4-BE49-F238E27FC236}">
                      <a16:creationId xmlns:a16="http://schemas.microsoft.com/office/drawing/2014/main" id="{3379BB34-D0BC-B819-02C6-C785DC036A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219" name="Group 15">
                <a:extLst>
                  <a:ext uri="{FF2B5EF4-FFF2-40B4-BE49-F238E27FC236}">
                    <a16:creationId xmlns:a16="http://schemas.microsoft.com/office/drawing/2014/main" id="{5D42A2F6-0217-1196-FECD-2D5784601B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8223" name="Rectangle 16">
                  <a:extLst>
                    <a:ext uri="{FF2B5EF4-FFF2-40B4-BE49-F238E27FC236}">
                      <a16:creationId xmlns:a16="http://schemas.microsoft.com/office/drawing/2014/main" id="{A667BD55-2853-9899-836D-927ACF4E6C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8224" name="Rectangle 17">
                  <a:extLst>
                    <a:ext uri="{FF2B5EF4-FFF2-40B4-BE49-F238E27FC236}">
                      <a16:creationId xmlns:a16="http://schemas.microsoft.com/office/drawing/2014/main" id="{997553E7-4DD3-B3E2-D6FA-B893729458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220" name="Group 18">
                <a:extLst>
                  <a:ext uri="{FF2B5EF4-FFF2-40B4-BE49-F238E27FC236}">
                    <a16:creationId xmlns:a16="http://schemas.microsoft.com/office/drawing/2014/main" id="{27A3D0A0-1DF4-A312-2373-FDD5AA3DB9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8221" name="Rectangle 19">
                  <a:extLst>
                    <a:ext uri="{FF2B5EF4-FFF2-40B4-BE49-F238E27FC236}">
                      <a16:creationId xmlns:a16="http://schemas.microsoft.com/office/drawing/2014/main" id="{8531AFBE-C517-F10C-9BB6-B0EADFB6C7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8222" name="Rectangle 20">
                  <a:extLst>
                    <a:ext uri="{FF2B5EF4-FFF2-40B4-BE49-F238E27FC236}">
                      <a16:creationId xmlns:a16="http://schemas.microsoft.com/office/drawing/2014/main" id="{E48ACA51-8C4E-BF4A-B099-A15DD27F13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8215" name="Rectangle 19458">
              <a:extLst>
                <a:ext uri="{FF2B5EF4-FFF2-40B4-BE49-F238E27FC236}">
                  <a16:creationId xmlns:a16="http://schemas.microsoft.com/office/drawing/2014/main" id="{FCA09FC1-97D6-03EF-A633-5D81B6B0E8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92E1EE6B-C8C6-7F69-B932-542FF86BC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79F6E3C-4F1E-4B8A-C141-D4B5E7D82B02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1152525"/>
            <a:ext cx="8534400" cy="5629275"/>
            <a:chOff x="76200" y="1152547"/>
            <a:chExt cx="8534400" cy="5629253"/>
          </a:xfrm>
        </p:grpSpPr>
        <p:pic>
          <p:nvPicPr>
            <p:cNvPr id="8212" name="Picture 12">
              <a:extLst>
                <a:ext uri="{FF2B5EF4-FFF2-40B4-BE49-F238E27FC236}">
                  <a16:creationId xmlns:a16="http://schemas.microsoft.com/office/drawing/2014/main" id="{C563BEE8-2351-1559-D825-1B40C70AD3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1152547"/>
              <a:ext cx="8229600" cy="5629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3" name="Rectangle 2">
              <a:extLst>
                <a:ext uri="{FF2B5EF4-FFF2-40B4-BE49-F238E27FC236}">
                  <a16:creationId xmlns:a16="http://schemas.microsoft.com/office/drawing/2014/main" id="{BFE88574-F211-1E3C-9174-825DF66BF0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-203200" y="3652860"/>
              <a:ext cx="1020762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(TWh)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925C5-09DA-9B71-F24C-0202C7280821}"/>
              </a:ext>
            </a:extLst>
          </p:cNvPr>
          <p:cNvGrpSpPr>
            <a:grpSpLocks/>
          </p:cNvGrpSpPr>
          <p:nvPr/>
        </p:nvGrpSpPr>
        <p:grpSpPr bwMode="auto">
          <a:xfrm>
            <a:off x="908050" y="2014538"/>
            <a:ext cx="7408863" cy="3767137"/>
            <a:chOff x="908830" y="2015219"/>
            <a:chExt cx="7408190" cy="3766155"/>
          </a:xfrm>
        </p:grpSpPr>
        <p:sp>
          <p:nvSpPr>
            <p:cNvPr id="8210" name="Freeform: Shape 1">
              <a:extLst>
                <a:ext uri="{FF2B5EF4-FFF2-40B4-BE49-F238E27FC236}">
                  <a16:creationId xmlns:a16="http://schemas.microsoft.com/office/drawing/2014/main" id="{A758F235-E8BD-8AB9-054D-BD9E1BB41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830" y="2263259"/>
              <a:ext cx="7408190" cy="3518115"/>
            </a:xfrm>
            <a:custGeom>
              <a:avLst/>
              <a:gdLst>
                <a:gd name="T0" fmla="*/ 0 w 7408190"/>
                <a:gd name="T1" fmla="*/ 0 h 3518115"/>
                <a:gd name="T2" fmla="*/ 325464 w 7408190"/>
                <a:gd name="T3" fmla="*/ 325464 h 3518115"/>
                <a:gd name="T4" fmla="*/ 712922 w 7408190"/>
                <a:gd name="T5" fmla="*/ 728420 h 3518115"/>
                <a:gd name="T6" fmla="*/ 883403 w 7408190"/>
                <a:gd name="T7" fmla="*/ 914400 h 3518115"/>
                <a:gd name="T8" fmla="*/ 1084881 w 7408190"/>
                <a:gd name="T9" fmla="*/ 1425844 h 3518115"/>
                <a:gd name="T10" fmla="*/ 1348352 w 7408190"/>
                <a:gd name="T11" fmla="*/ 1735810 h 3518115"/>
                <a:gd name="T12" fmla="*/ 1766807 w 7408190"/>
                <a:gd name="T13" fmla="*/ 2247254 h 3518115"/>
                <a:gd name="T14" fmla="*/ 2386739 w 7408190"/>
                <a:gd name="T15" fmla="*/ 2758698 h 3518115"/>
                <a:gd name="T16" fmla="*/ 3115159 w 7408190"/>
                <a:gd name="T17" fmla="*/ 3130657 h 3518115"/>
                <a:gd name="T18" fmla="*/ 3952068 w 7408190"/>
                <a:gd name="T19" fmla="*/ 3409627 h 3518115"/>
                <a:gd name="T20" fmla="*/ 4711485 w 7408190"/>
                <a:gd name="T21" fmla="*/ 3425125 h 3518115"/>
                <a:gd name="T22" fmla="*/ 7408190 w 7408190"/>
                <a:gd name="T23" fmla="*/ 3518115 h 351811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408190" h="3518115">
                  <a:moveTo>
                    <a:pt x="0" y="0"/>
                  </a:moveTo>
                  <a:cubicBezTo>
                    <a:pt x="104613" y="104613"/>
                    <a:pt x="206644" y="204061"/>
                    <a:pt x="325464" y="325464"/>
                  </a:cubicBezTo>
                  <a:cubicBezTo>
                    <a:pt x="444284" y="446867"/>
                    <a:pt x="619932" y="630264"/>
                    <a:pt x="712922" y="728420"/>
                  </a:cubicBezTo>
                  <a:cubicBezTo>
                    <a:pt x="805912" y="826576"/>
                    <a:pt x="821410" y="798163"/>
                    <a:pt x="883403" y="914400"/>
                  </a:cubicBezTo>
                  <a:cubicBezTo>
                    <a:pt x="945396" y="1030637"/>
                    <a:pt x="1007390" y="1288942"/>
                    <a:pt x="1084881" y="1425844"/>
                  </a:cubicBezTo>
                  <a:cubicBezTo>
                    <a:pt x="1162372" y="1562746"/>
                    <a:pt x="1234698" y="1598908"/>
                    <a:pt x="1348352" y="1735810"/>
                  </a:cubicBezTo>
                  <a:cubicBezTo>
                    <a:pt x="1462006" y="1872712"/>
                    <a:pt x="1593742" y="2076773"/>
                    <a:pt x="1766807" y="2247254"/>
                  </a:cubicBezTo>
                  <a:cubicBezTo>
                    <a:pt x="1939872" y="2417735"/>
                    <a:pt x="2162014" y="2611464"/>
                    <a:pt x="2386739" y="2758698"/>
                  </a:cubicBezTo>
                  <a:cubicBezTo>
                    <a:pt x="2611464" y="2905932"/>
                    <a:pt x="2854271" y="3022169"/>
                    <a:pt x="3115159" y="3130657"/>
                  </a:cubicBezTo>
                  <a:cubicBezTo>
                    <a:pt x="3376047" y="3239145"/>
                    <a:pt x="3686014" y="3360549"/>
                    <a:pt x="3952068" y="3409627"/>
                  </a:cubicBezTo>
                  <a:cubicBezTo>
                    <a:pt x="4218122" y="3458705"/>
                    <a:pt x="4711485" y="3425125"/>
                    <a:pt x="4711485" y="3425125"/>
                  </a:cubicBezTo>
                  <a:lnTo>
                    <a:pt x="7408190" y="3518115"/>
                  </a:lnTo>
                </a:path>
              </a:pathLst>
            </a:custGeom>
            <a:noFill/>
            <a:ln w="508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1" name="TextBox 15">
              <a:extLst>
                <a:ext uri="{FF2B5EF4-FFF2-40B4-BE49-F238E27FC236}">
                  <a16:creationId xmlns:a16="http://schemas.microsoft.com/office/drawing/2014/main" id="{F2E6BE48-0AD4-0BC7-DD33-4177CC556D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953582">
              <a:off x="1087806" y="2667000"/>
              <a:ext cx="176522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70C0"/>
                  </a:solidFill>
                </a:rPr>
                <a:t>2G/3G voice</a:t>
              </a:r>
              <a:endParaRPr lang="en-IN" altLang="en-US" sz="2400">
                <a:solidFill>
                  <a:srgbClr val="0070C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1C91C-9AA2-AFA0-A8B1-8525D7659C38}"/>
              </a:ext>
            </a:extLst>
          </p:cNvPr>
          <p:cNvGrpSpPr>
            <a:grpSpLocks/>
          </p:cNvGrpSpPr>
          <p:nvPr/>
        </p:nvGrpSpPr>
        <p:grpSpPr bwMode="auto">
          <a:xfrm>
            <a:off x="939800" y="3748088"/>
            <a:ext cx="7377113" cy="1584325"/>
            <a:chOff x="939826" y="3748243"/>
            <a:chExt cx="7377194" cy="1583680"/>
          </a:xfrm>
        </p:grpSpPr>
        <p:sp>
          <p:nvSpPr>
            <p:cNvPr id="8208" name="Freeform: Shape 2">
              <a:extLst>
                <a:ext uri="{FF2B5EF4-FFF2-40B4-BE49-F238E27FC236}">
                  <a16:creationId xmlns:a16="http://schemas.microsoft.com/office/drawing/2014/main" id="{F319761F-0688-50A0-D9D2-9B9EF5D8C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826" y="3748243"/>
              <a:ext cx="7377194" cy="1583680"/>
            </a:xfrm>
            <a:custGeom>
              <a:avLst/>
              <a:gdLst>
                <a:gd name="T0" fmla="*/ 0 w 7377194"/>
                <a:gd name="T1" fmla="*/ 374812 h 1583680"/>
                <a:gd name="T2" fmla="*/ 356461 w 7377194"/>
                <a:gd name="T3" fmla="*/ 219829 h 1583680"/>
                <a:gd name="T4" fmla="*/ 759417 w 7377194"/>
                <a:gd name="T5" fmla="*/ 33850 h 1583680"/>
                <a:gd name="T6" fmla="*/ 1069383 w 7377194"/>
                <a:gd name="T7" fmla="*/ 18351 h 1583680"/>
                <a:gd name="T8" fmla="*/ 1348353 w 7377194"/>
                <a:gd name="T9" fmla="*/ 2853 h 1583680"/>
                <a:gd name="T10" fmla="*/ 1735811 w 7377194"/>
                <a:gd name="T11" fmla="*/ 80345 h 1583680"/>
                <a:gd name="T12" fmla="*/ 2076773 w 7377194"/>
                <a:gd name="T13" fmla="*/ 219829 h 1583680"/>
                <a:gd name="T14" fmla="*/ 2371241 w 7377194"/>
                <a:gd name="T15" fmla="*/ 483301 h 1583680"/>
                <a:gd name="T16" fmla="*/ 2944678 w 7377194"/>
                <a:gd name="T17" fmla="*/ 762270 h 1583680"/>
                <a:gd name="T18" fmla="*/ 3611105 w 7377194"/>
                <a:gd name="T19" fmla="*/ 994745 h 1583680"/>
                <a:gd name="T20" fmla="*/ 4091553 w 7377194"/>
                <a:gd name="T21" fmla="*/ 1211721 h 1583680"/>
                <a:gd name="T22" fmla="*/ 4726983 w 7377194"/>
                <a:gd name="T23" fmla="*/ 1335707 h 1583680"/>
                <a:gd name="T24" fmla="*/ 7377194 w 7377194"/>
                <a:gd name="T25" fmla="*/ 1583680 h 15836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377194" h="1583680">
                  <a:moveTo>
                    <a:pt x="0" y="374812"/>
                  </a:moveTo>
                  <a:lnTo>
                    <a:pt x="356461" y="219829"/>
                  </a:lnTo>
                  <a:cubicBezTo>
                    <a:pt x="483031" y="163002"/>
                    <a:pt x="640597" y="67430"/>
                    <a:pt x="759417" y="33850"/>
                  </a:cubicBezTo>
                  <a:cubicBezTo>
                    <a:pt x="878237" y="270"/>
                    <a:pt x="1069383" y="18351"/>
                    <a:pt x="1069383" y="18351"/>
                  </a:cubicBezTo>
                  <a:cubicBezTo>
                    <a:pt x="1167539" y="13185"/>
                    <a:pt x="1237282" y="-7479"/>
                    <a:pt x="1348353" y="2853"/>
                  </a:cubicBezTo>
                  <a:cubicBezTo>
                    <a:pt x="1459424" y="13185"/>
                    <a:pt x="1614408" y="44182"/>
                    <a:pt x="1735811" y="80345"/>
                  </a:cubicBezTo>
                  <a:cubicBezTo>
                    <a:pt x="1857214" y="116508"/>
                    <a:pt x="1970868" y="152670"/>
                    <a:pt x="2076773" y="219829"/>
                  </a:cubicBezTo>
                  <a:cubicBezTo>
                    <a:pt x="2182678" y="286988"/>
                    <a:pt x="2226590" y="392894"/>
                    <a:pt x="2371241" y="483301"/>
                  </a:cubicBezTo>
                  <a:cubicBezTo>
                    <a:pt x="2515892" y="573708"/>
                    <a:pt x="2738034" y="677029"/>
                    <a:pt x="2944678" y="762270"/>
                  </a:cubicBezTo>
                  <a:cubicBezTo>
                    <a:pt x="3151322" y="847511"/>
                    <a:pt x="3419959" y="919837"/>
                    <a:pt x="3611105" y="994745"/>
                  </a:cubicBezTo>
                  <a:cubicBezTo>
                    <a:pt x="3802251" y="1069653"/>
                    <a:pt x="3905573" y="1154894"/>
                    <a:pt x="4091553" y="1211721"/>
                  </a:cubicBezTo>
                  <a:cubicBezTo>
                    <a:pt x="4277533" y="1268548"/>
                    <a:pt x="4179376" y="1273714"/>
                    <a:pt x="4726983" y="1335707"/>
                  </a:cubicBezTo>
                  <a:cubicBezTo>
                    <a:pt x="5274590" y="1397700"/>
                    <a:pt x="6325892" y="1490690"/>
                    <a:pt x="7377194" y="1583680"/>
                  </a:cubicBezTo>
                </a:path>
              </a:pathLst>
            </a:custGeom>
            <a:noFill/>
            <a:ln w="539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9" name="TextBox 17">
              <a:extLst>
                <a:ext uri="{FF2B5EF4-FFF2-40B4-BE49-F238E27FC236}">
                  <a16:creationId xmlns:a16="http://schemas.microsoft.com/office/drawing/2014/main" id="{52E0BD1F-CC94-03CD-53A8-32932853A2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14166">
              <a:off x="3059079" y="3826817"/>
              <a:ext cx="121860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2G Data</a:t>
              </a:r>
              <a:endParaRPr lang="en-IN" altLang="en-US" sz="240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282E716-E2BA-8B7A-BE40-448EB0D7E5D8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4872038"/>
            <a:ext cx="7329488" cy="987425"/>
            <a:chOff x="970823" y="4872335"/>
            <a:chExt cx="7330698" cy="986531"/>
          </a:xfrm>
        </p:grpSpPr>
        <p:sp>
          <p:nvSpPr>
            <p:cNvPr id="8206" name="Freeform: Shape 5">
              <a:extLst>
                <a:ext uri="{FF2B5EF4-FFF2-40B4-BE49-F238E27FC236}">
                  <a16:creationId xmlns:a16="http://schemas.microsoft.com/office/drawing/2014/main" id="{EDA31059-0E4A-8659-9F4C-94A550FAB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823" y="5404194"/>
              <a:ext cx="7330698" cy="454672"/>
            </a:xfrm>
            <a:custGeom>
              <a:avLst/>
              <a:gdLst>
                <a:gd name="T0" fmla="*/ 0 w 7330698"/>
                <a:gd name="T1" fmla="*/ 454672 h 454672"/>
                <a:gd name="T2" fmla="*/ 945397 w 7330698"/>
                <a:gd name="T3" fmla="*/ 67214 h 454672"/>
                <a:gd name="T4" fmla="*/ 945397 w 7330698"/>
                <a:gd name="T5" fmla="*/ 67214 h 454672"/>
                <a:gd name="T6" fmla="*/ 1255363 w 7330698"/>
                <a:gd name="T7" fmla="*/ 5221 h 454672"/>
                <a:gd name="T8" fmla="*/ 1673817 w 7330698"/>
                <a:gd name="T9" fmla="*/ 5221 h 454672"/>
                <a:gd name="T10" fmla="*/ 2107770 w 7330698"/>
                <a:gd name="T11" fmla="*/ 20719 h 454672"/>
                <a:gd name="T12" fmla="*/ 2526224 w 7330698"/>
                <a:gd name="T13" fmla="*/ 67214 h 454672"/>
                <a:gd name="T14" fmla="*/ 2944678 w 7330698"/>
                <a:gd name="T15" fmla="*/ 144706 h 454672"/>
                <a:gd name="T16" fmla="*/ 3347634 w 7330698"/>
                <a:gd name="T17" fmla="*/ 222197 h 454672"/>
                <a:gd name="T18" fmla="*/ 3719593 w 7330698"/>
                <a:gd name="T19" fmla="*/ 299689 h 454672"/>
                <a:gd name="T20" fmla="*/ 7330698 w 7330698"/>
                <a:gd name="T21" fmla="*/ 361682 h 4546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330698" h="454672">
                  <a:moveTo>
                    <a:pt x="0" y="454672"/>
                  </a:moveTo>
                  <a:lnTo>
                    <a:pt x="945397" y="67214"/>
                  </a:lnTo>
                  <a:cubicBezTo>
                    <a:pt x="997058" y="56882"/>
                    <a:pt x="1133960" y="15553"/>
                    <a:pt x="1255363" y="5221"/>
                  </a:cubicBezTo>
                  <a:cubicBezTo>
                    <a:pt x="1376766" y="-5111"/>
                    <a:pt x="1531749" y="2638"/>
                    <a:pt x="1673817" y="5221"/>
                  </a:cubicBezTo>
                  <a:cubicBezTo>
                    <a:pt x="1815885" y="7804"/>
                    <a:pt x="1965702" y="10387"/>
                    <a:pt x="2107770" y="20719"/>
                  </a:cubicBezTo>
                  <a:cubicBezTo>
                    <a:pt x="2249838" y="31051"/>
                    <a:pt x="2386739" y="46549"/>
                    <a:pt x="2526224" y="67214"/>
                  </a:cubicBezTo>
                  <a:cubicBezTo>
                    <a:pt x="2665709" y="87878"/>
                    <a:pt x="2944678" y="144706"/>
                    <a:pt x="2944678" y="144706"/>
                  </a:cubicBezTo>
                  <a:lnTo>
                    <a:pt x="3347634" y="222197"/>
                  </a:lnTo>
                  <a:cubicBezTo>
                    <a:pt x="3476786" y="248027"/>
                    <a:pt x="3055749" y="276441"/>
                    <a:pt x="3719593" y="299689"/>
                  </a:cubicBezTo>
                  <a:cubicBezTo>
                    <a:pt x="4383437" y="322936"/>
                    <a:pt x="5857067" y="342309"/>
                    <a:pt x="7330698" y="361682"/>
                  </a:cubicBezTo>
                </a:path>
              </a:pathLst>
            </a:custGeom>
            <a:noFill/>
            <a:ln w="444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7" name="TextBox 19">
              <a:extLst>
                <a:ext uri="{FF2B5EF4-FFF2-40B4-BE49-F238E27FC236}">
                  <a16:creationId xmlns:a16="http://schemas.microsoft.com/office/drawing/2014/main" id="{346058F6-E443-892C-59B0-C5C6897B76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800" y="4872335"/>
              <a:ext cx="12875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92D050"/>
                  </a:solidFill>
                </a:rPr>
                <a:t>3G Data</a:t>
              </a:r>
              <a:endParaRPr lang="en-IN" altLang="en-US" sz="2400" b="1">
                <a:solidFill>
                  <a:srgbClr val="92D050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9999A0F-3868-AD8B-8EDA-F884FC357F1C}"/>
              </a:ext>
            </a:extLst>
          </p:cNvPr>
          <p:cNvGrpSpPr>
            <a:grpSpLocks/>
          </p:cNvGrpSpPr>
          <p:nvPr/>
        </p:nvGrpSpPr>
        <p:grpSpPr bwMode="auto">
          <a:xfrm>
            <a:off x="985838" y="3222625"/>
            <a:ext cx="7315200" cy="2773363"/>
            <a:chOff x="986321" y="3223286"/>
            <a:chExt cx="7315200" cy="2772194"/>
          </a:xfrm>
        </p:grpSpPr>
        <p:sp>
          <p:nvSpPr>
            <p:cNvPr id="8204" name="Freeform: Shape 8">
              <a:extLst>
                <a:ext uri="{FF2B5EF4-FFF2-40B4-BE49-F238E27FC236}">
                  <a16:creationId xmlns:a16="http://schemas.microsoft.com/office/drawing/2014/main" id="{E25C7588-DB7B-4BF4-BC52-A065030F1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321" y="3409829"/>
              <a:ext cx="7315200" cy="2585651"/>
            </a:xfrm>
            <a:custGeom>
              <a:avLst/>
              <a:gdLst>
                <a:gd name="T0" fmla="*/ 0 w 7315200"/>
                <a:gd name="T1" fmla="*/ 2573023 h 2585651"/>
                <a:gd name="T2" fmla="*/ 836909 w 7315200"/>
                <a:gd name="T3" fmla="*/ 2573023 h 2585651"/>
                <a:gd name="T4" fmla="*/ 1146875 w 7315200"/>
                <a:gd name="T5" fmla="*/ 2573023 h 2585651"/>
                <a:gd name="T6" fmla="*/ 1859797 w 7315200"/>
                <a:gd name="T7" fmla="*/ 2402542 h 2585651"/>
                <a:gd name="T8" fmla="*/ 2588217 w 7315200"/>
                <a:gd name="T9" fmla="*/ 2185565 h 2585651"/>
                <a:gd name="T10" fmla="*/ 3192651 w 7315200"/>
                <a:gd name="T11" fmla="*/ 1968589 h 2585651"/>
                <a:gd name="T12" fmla="*/ 3518116 w 7315200"/>
                <a:gd name="T13" fmla="*/ 1767111 h 2585651"/>
                <a:gd name="T14" fmla="*/ 3657600 w 7315200"/>
                <a:gd name="T15" fmla="*/ 1705118 h 2585651"/>
                <a:gd name="T16" fmla="*/ 4060556 w 7315200"/>
                <a:gd name="T17" fmla="*/ 1581132 h 2585651"/>
                <a:gd name="T18" fmla="*/ 4215539 w 7315200"/>
                <a:gd name="T19" fmla="*/ 1488142 h 2585651"/>
                <a:gd name="T20" fmla="*/ 4943960 w 7315200"/>
                <a:gd name="T21" fmla="*/ 651233 h 2585651"/>
                <a:gd name="T22" fmla="*/ 5160936 w 7315200"/>
                <a:gd name="T23" fmla="*/ 356765 h 2585651"/>
                <a:gd name="T24" fmla="*/ 5331417 w 7315200"/>
                <a:gd name="T25" fmla="*/ 124291 h 2585651"/>
                <a:gd name="T26" fmla="*/ 5439905 w 7315200"/>
                <a:gd name="T27" fmla="*/ 77796 h 2585651"/>
                <a:gd name="T28" fmla="*/ 5517397 w 7315200"/>
                <a:gd name="T29" fmla="*/ 304 h 2585651"/>
                <a:gd name="T30" fmla="*/ 5703377 w 7315200"/>
                <a:gd name="T31" fmla="*/ 108793 h 2585651"/>
                <a:gd name="T32" fmla="*/ 7315200 w 7315200"/>
                <a:gd name="T33" fmla="*/ 651233 h 25856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315200" h="2585651">
                  <a:moveTo>
                    <a:pt x="0" y="2573023"/>
                  </a:moveTo>
                  <a:lnTo>
                    <a:pt x="836909" y="2573023"/>
                  </a:lnTo>
                  <a:cubicBezTo>
                    <a:pt x="1028055" y="2573023"/>
                    <a:pt x="976394" y="2601437"/>
                    <a:pt x="1146875" y="2573023"/>
                  </a:cubicBezTo>
                  <a:cubicBezTo>
                    <a:pt x="1317356" y="2544609"/>
                    <a:pt x="1619573" y="2467118"/>
                    <a:pt x="1859797" y="2402542"/>
                  </a:cubicBezTo>
                  <a:cubicBezTo>
                    <a:pt x="2100021" y="2337966"/>
                    <a:pt x="2366075" y="2257890"/>
                    <a:pt x="2588217" y="2185565"/>
                  </a:cubicBezTo>
                  <a:cubicBezTo>
                    <a:pt x="2810359" y="2113239"/>
                    <a:pt x="3037668" y="2038331"/>
                    <a:pt x="3192651" y="1968589"/>
                  </a:cubicBezTo>
                  <a:cubicBezTo>
                    <a:pt x="3347634" y="1898847"/>
                    <a:pt x="3440625" y="1811023"/>
                    <a:pt x="3518116" y="1767111"/>
                  </a:cubicBezTo>
                  <a:cubicBezTo>
                    <a:pt x="3595608" y="1723199"/>
                    <a:pt x="3567193" y="1736114"/>
                    <a:pt x="3657600" y="1705118"/>
                  </a:cubicBezTo>
                  <a:cubicBezTo>
                    <a:pt x="3748007" y="1674121"/>
                    <a:pt x="3967566" y="1617295"/>
                    <a:pt x="4060556" y="1581132"/>
                  </a:cubicBezTo>
                  <a:cubicBezTo>
                    <a:pt x="4153546" y="1544969"/>
                    <a:pt x="4068305" y="1643125"/>
                    <a:pt x="4215539" y="1488142"/>
                  </a:cubicBezTo>
                  <a:cubicBezTo>
                    <a:pt x="4362773" y="1333159"/>
                    <a:pt x="4786394" y="839796"/>
                    <a:pt x="4943960" y="651233"/>
                  </a:cubicBezTo>
                  <a:cubicBezTo>
                    <a:pt x="5101526" y="462670"/>
                    <a:pt x="5096360" y="444589"/>
                    <a:pt x="5160936" y="356765"/>
                  </a:cubicBezTo>
                  <a:cubicBezTo>
                    <a:pt x="5225512" y="268941"/>
                    <a:pt x="5284922" y="170786"/>
                    <a:pt x="5331417" y="124291"/>
                  </a:cubicBezTo>
                  <a:cubicBezTo>
                    <a:pt x="5377912" y="77796"/>
                    <a:pt x="5408909" y="98460"/>
                    <a:pt x="5439905" y="77796"/>
                  </a:cubicBezTo>
                  <a:cubicBezTo>
                    <a:pt x="5470901" y="57132"/>
                    <a:pt x="5473485" y="-4862"/>
                    <a:pt x="5517397" y="304"/>
                  </a:cubicBezTo>
                  <a:cubicBezTo>
                    <a:pt x="5561309" y="5470"/>
                    <a:pt x="5403743" y="305"/>
                    <a:pt x="5703377" y="108793"/>
                  </a:cubicBezTo>
                  <a:cubicBezTo>
                    <a:pt x="6003011" y="217281"/>
                    <a:pt x="6659105" y="434257"/>
                    <a:pt x="7315200" y="651233"/>
                  </a:cubicBezTo>
                </a:path>
              </a:pathLst>
            </a:cu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5" name="TextBox 21">
              <a:extLst>
                <a:ext uri="{FF2B5EF4-FFF2-40B4-BE49-F238E27FC236}">
                  <a16:creationId xmlns:a16="http://schemas.microsoft.com/office/drawing/2014/main" id="{0E49401B-A0F5-AA0A-7E33-C74E46831A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353028">
              <a:off x="5351646" y="3223286"/>
              <a:ext cx="121860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00000"/>
                  </a:solidFill>
                </a:rPr>
                <a:t>4G Data</a:t>
              </a:r>
              <a:endParaRPr lang="en-IN" altLang="en-US" sz="2400">
                <a:solidFill>
                  <a:srgbClr val="C00000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F598252-ED12-512C-6686-C68BC8DF6395}"/>
              </a:ext>
            </a:extLst>
          </p:cNvPr>
          <p:cNvGrpSpPr>
            <a:grpSpLocks/>
          </p:cNvGrpSpPr>
          <p:nvPr/>
        </p:nvGrpSpPr>
        <p:grpSpPr bwMode="auto">
          <a:xfrm>
            <a:off x="908050" y="3363913"/>
            <a:ext cx="7362825" cy="2649537"/>
            <a:chOff x="908830" y="3363639"/>
            <a:chExt cx="7361695" cy="2650210"/>
          </a:xfrm>
        </p:grpSpPr>
        <p:sp>
          <p:nvSpPr>
            <p:cNvPr id="8202" name="Freeform: Shape 9">
              <a:extLst>
                <a:ext uri="{FF2B5EF4-FFF2-40B4-BE49-F238E27FC236}">
                  <a16:creationId xmlns:a16="http://schemas.microsoft.com/office/drawing/2014/main" id="{CADF0F86-C9AB-E41B-F9D8-61862FCA6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830" y="3363639"/>
              <a:ext cx="7361695" cy="2650210"/>
            </a:xfrm>
            <a:custGeom>
              <a:avLst/>
              <a:gdLst>
                <a:gd name="T0" fmla="*/ 0 w 7361695"/>
                <a:gd name="T1" fmla="*/ 2619213 h 2650210"/>
                <a:gd name="T2" fmla="*/ 1952786 w 7361695"/>
                <a:gd name="T3" fmla="*/ 2650210 h 2650210"/>
                <a:gd name="T4" fmla="*/ 4370522 w 7361695"/>
                <a:gd name="T5" fmla="*/ 2619213 h 2650210"/>
                <a:gd name="T6" fmla="*/ 4928461 w 7361695"/>
                <a:gd name="T7" fmla="*/ 2588216 h 2650210"/>
                <a:gd name="T8" fmla="*/ 5346915 w 7361695"/>
                <a:gd name="T9" fmla="*/ 2510725 h 2650210"/>
                <a:gd name="T10" fmla="*/ 5765369 w 7361695"/>
                <a:gd name="T11" fmla="*/ 2340244 h 2650210"/>
                <a:gd name="T12" fmla="*/ 5982346 w 7361695"/>
                <a:gd name="T13" fmla="*/ 2154264 h 2650210"/>
                <a:gd name="T14" fmla="*/ 6276813 w 7361695"/>
                <a:gd name="T15" fmla="*/ 1921789 h 2650210"/>
                <a:gd name="T16" fmla="*/ 6679769 w 7361695"/>
                <a:gd name="T17" fmla="*/ 1425844 h 2650210"/>
                <a:gd name="T18" fmla="*/ 7005234 w 7361695"/>
                <a:gd name="T19" fmla="*/ 898901 h 2650210"/>
                <a:gd name="T20" fmla="*/ 7361695 w 7361695"/>
                <a:gd name="T21" fmla="*/ 0 h 26502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361695" h="2650210">
                  <a:moveTo>
                    <a:pt x="0" y="2619213"/>
                  </a:moveTo>
                  <a:lnTo>
                    <a:pt x="1952786" y="2650210"/>
                  </a:lnTo>
                  <a:cubicBezTo>
                    <a:pt x="2681206" y="2650210"/>
                    <a:pt x="3874576" y="2629545"/>
                    <a:pt x="4370522" y="2619213"/>
                  </a:cubicBezTo>
                  <a:cubicBezTo>
                    <a:pt x="4866468" y="2608881"/>
                    <a:pt x="4765729" y="2606297"/>
                    <a:pt x="4928461" y="2588216"/>
                  </a:cubicBezTo>
                  <a:cubicBezTo>
                    <a:pt x="5091193" y="2570135"/>
                    <a:pt x="5207430" y="2552054"/>
                    <a:pt x="5346915" y="2510725"/>
                  </a:cubicBezTo>
                  <a:cubicBezTo>
                    <a:pt x="5486400" y="2469396"/>
                    <a:pt x="5659464" y="2399654"/>
                    <a:pt x="5765369" y="2340244"/>
                  </a:cubicBezTo>
                  <a:cubicBezTo>
                    <a:pt x="5871274" y="2280834"/>
                    <a:pt x="5897105" y="2224006"/>
                    <a:pt x="5982346" y="2154264"/>
                  </a:cubicBezTo>
                  <a:cubicBezTo>
                    <a:pt x="6067587" y="2084522"/>
                    <a:pt x="6160576" y="2043192"/>
                    <a:pt x="6276813" y="1921789"/>
                  </a:cubicBezTo>
                  <a:cubicBezTo>
                    <a:pt x="6393050" y="1800386"/>
                    <a:pt x="6558366" y="1596325"/>
                    <a:pt x="6679769" y="1425844"/>
                  </a:cubicBezTo>
                  <a:cubicBezTo>
                    <a:pt x="6801173" y="1255363"/>
                    <a:pt x="6891580" y="1136542"/>
                    <a:pt x="7005234" y="898901"/>
                  </a:cubicBezTo>
                  <a:cubicBezTo>
                    <a:pt x="7118888" y="661260"/>
                    <a:pt x="7240291" y="330630"/>
                    <a:pt x="7361695" y="0"/>
                  </a:cubicBezTo>
                </a:path>
              </a:pathLst>
            </a:custGeom>
            <a:noFill/>
            <a:ln w="603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3" name="TextBox 22">
              <a:extLst>
                <a:ext uri="{FF2B5EF4-FFF2-40B4-BE49-F238E27FC236}">
                  <a16:creationId xmlns:a16="http://schemas.microsoft.com/office/drawing/2014/main" id="{A34AEE1F-A66C-DDD4-4839-663B12410D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3089080">
              <a:off x="6755458" y="4101679"/>
              <a:ext cx="121860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7030A0"/>
                  </a:solidFill>
                </a:rPr>
                <a:t>5G Data</a:t>
              </a:r>
              <a:endParaRPr lang="en-IN" altLang="en-US" sz="2400">
                <a:solidFill>
                  <a:srgbClr val="7030A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0683CA51-0093-D817-F70C-3FA65B66F1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6705600" cy="1143000"/>
          </a:xfrm>
        </p:spPr>
        <p:txBody>
          <a:bodyPr/>
          <a:lstStyle/>
          <a:p>
            <a:r>
              <a:rPr lang="en-IN" altLang="en-US" sz="2800"/>
              <a:t>Evolution of Electricity Usage by Data Centres</a:t>
            </a:r>
          </a:p>
        </p:txBody>
      </p:sp>
      <p:grpSp>
        <p:nvGrpSpPr>
          <p:cNvPr id="9219" name="Group 19">
            <a:extLst>
              <a:ext uri="{FF2B5EF4-FFF2-40B4-BE49-F238E27FC236}">
                <a16:creationId xmlns:a16="http://schemas.microsoft.com/office/drawing/2014/main" id="{7DE5E79E-44E4-92A9-33EE-5075686E85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1" name="Group 8">
              <a:extLst>
                <a:ext uri="{FF2B5EF4-FFF2-40B4-BE49-F238E27FC236}">
                  <a16:creationId xmlns:a16="http://schemas.microsoft.com/office/drawing/2014/main" id="{4EBD4EC1-1F89-B39F-9C26-EB743692C7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224" name="Group 9">
                <a:extLst>
                  <a:ext uri="{FF2B5EF4-FFF2-40B4-BE49-F238E27FC236}">
                    <a16:creationId xmlns:a16="http://schemas.microsoft.com/office/drawing/2014/main" id="{C272F1C7-5F46-C38C-6BE5-7E7BAD9E5A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9234" name="Rectangle 10">
                  <a:extLst>
                    <a:ext uri="{FF2B5EF4-FFF2-40B4-BE49-F238E27FC236}">
                      <a16:creationId xmlns:a16="http://schemas.microsoft.com/office/drawing/2014/main" id="{83030EF2-7D82-07C0-BB4A-D6553BCEA6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5" name="Rectangle 11">
                  <a:extLst>
                    <a:ext uri="{FF2B5EF4-FFF2-40B4-BE49-F238E27FC236}">
                      <a16:creationId xmlns:a16="http://schemas.microsoft.com/office/drawing/2014/main" id="{CD5E84C2-6C46-A695-64C4-E1C51471F9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25" name="Group 12">
                <a:extLst>
                  <a:ext uri="{FF2B5EF4-FFF2-40B4-BE49-F238E27FC236}">
                    <a16:creationId xmlns:a16="http://schemas.microsoft.com/office/drawing/2014/main" id="{9173F72A-E96A-4FCB-24B4-C1624C5CB6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9232" name="Rectangle 13">
                  <a:extLst>
                    <a:ext uri="{FF2B5EF4-FFF2-40B4-BE49-F238E27FC236}">
                      <a16:creationId xmlns:a16="http://schemas.microsoft.com/office/drawing/2014/main" id="{03A7581D-9A15-FEDB-BAD5-7D2AED4E8A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3" name="Rectangle 14">
                  <a:extLst>
                    <a:ext uri="{FF2B5EF4-FFF2-40B4-BE49-F238E27FC236}">
                      <a16:creationId xmlns:a16="http://schemas.microsoft.com/office/drawing/2014/main" id="{EA58532B-2989-FB58-BB27-787D60C840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26" name="Group 15">
                <a:extLst>
                  <a:ext uri="{FF2B5EF4-FFF2-40B4-BE49-F238E27FC236}">
                    <a16:creationId xmlns:a16="http://schemas.microsoft.com/office/drawing/2014/main" id="{C85C5A97-357C-0323-7BF3-305FC80810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9230" name="Rectangle 16">
                  <a:extLst>
                    <a:ext uri="{FF2B5EF4-FFF2-40B4-BE49-F238E27FC236}">
                      <a16:creationId xmlns:a16="http://schemas.microsoft.com/office/drawing/2014/main" id="{5DAFBF2B-9716-7AA6-B434-AAC5D5216D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1" name="Rectangle 17">
                  <a:extLst>
                    <a:ext uri="{FF2B5EF4-FFF2-40B4-BE49-F238E27FC236}">
                      <a16:creationId xmlns:a16="http://schemas.microsoft.com/office/drawing/2014/main" id="{949103A9-D8AF-9374-9FCC-CD1A607189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27" name="Group 18">
                <a:extLst>
                  <a:ext uri="{FF2B5EF4-FFF2-40B4-BE49-F238E27FC236}">
                    <a16:creationId xmlns:a16="http://schemas.microsoft.com/office/drawing/2014/main" id="{E512E591-470D-8472-A244-A87EE9FE41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9228" name="Rectangle 19">
                  <a:extLst>
                    <a:ext uri="{FF2B5EF4-FFF2-40B4-BE49-F238E27FC236}">
                      <a16:creationId xmlns:a16="http://schemas.microsoft.com/office/drawing/2014/main" id="{22BCD911-87B1-93E4-CEDE-69366B81D6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29" name="Rectangle 20">
                  <a:extLst>
                    <a:ext uri="{FF2B5EF4-FFF2-40B4-BE49-F238E27FC236}">
                      <a16:creationId xmlns:a16="http://schemas.microsoft.com/office/drawing/2014/main" id="{DD529163-294D-8E48-AF99-7FF2C13A7F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9222" name="Rectangle 19458">
              <a:extLst>
                <a:ext uri="{FF2B5EF4-FFF2-40B4-BE49-F238E27FC236}">
                  <a16:creationId xmlns:a16="http://schemas.microsoft.com/office/drawing/2014/main" id="{4D154868-8682-9EC6-0C5E-C191B6139C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94595A3D-1633-816E-4699-81CC1735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9220" name="Picture 4">
            <a:extLst>
              <a:ext uri="{FF2B5EF4-FFF2-40B4-BE49-F238E27FC236}">
                <a16:creationId xmlns:a16="http://schemas.microsoft.com/office/drawing/2014/main" id="{7B62C1ED-1053-3F21-BBEA-197076B8B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219200"/>
            <a:ext cx="8259762" cy="542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91CA8975-5016-714F-595F-97FFB5D72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8575"/>
            <a:ext cx="6705600" cy="1143000"/>
          </a:xfrm>
        </p:spPr>
        <p:txBody>
          <a:bodyPr/>
          <a:lstStyle/>
          <a:p>
            <a:r>
              <a:rPr lang="en-IN" altLang="en-US" sz="2800"/>
              <a:t>Breakdown of Energy End-use of Processors – Level 1</a:t>
            </a:r>
          </a:p>
        </p:txBody>
      </p:sp>
      <p:grpSp>
        <p:nvGrpSpPr>
          <p:cNvPr id="10243" name="Group 19">
            <a:extLst>
              <a:ext uri="{FF2B5EF4-FFF2-40B4-BE49-F238E27FC236}">
                <a16:creationId xmlns:a16="http://schemas.microsoft.com/office/drawing/2014/main" id="{74B3EDEB-BD9C-7679-0A51-6FC116561F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45" name="Group 8">
              <a:extLst>
                <a:ext uri="{FF2B5EF4-FFF2-40B4-BE49-F238E27FC236}">
                  <a16:creationId xmlns:a16="http://schemas.microsoft.com/office/drawing/2014/main" id="{794CDF72-993C-5EC6-9512-486F22B003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248" name="Group 9">
                <a:extLst>
                  <a:ext uri="{FF2B5EF4-FFF2-40B4-BE49-F238E27FC236}">
                    <a16:creationId xmlns:a16="http://schemas.microsoft.com/office/drawing/2014/main" id="{3675CE6F-AD47-45E8-6D47-C832443836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0258" name="Rectangle 10">
                  <a:extLst>
                    <a:ext uri="{FF2B5EF4-FFF2-40B4-BE49-F238E27FC236}">
                      <a16:creationId xmlns:a16="http://schemas.microsoft.com/office/drawing/2014/main" id="{829E4770-D5B7-3767-8BC2-7A005AB40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9" name="Rectangle 11">
                  <a:extLst>
                    <a:ext uri="{FF2B5EF4-FFF2-40B4-BE49-F238E27FC236}">
                      <a16:creationId xmlns:a16="http://schemas.microsoft.com/office/drawing/2014/main" id="{120C806C-FA71-9CAF-7520-F6EE8AAF86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49" name="Group 12">
                <a:extLst>
                  <a:ext uri="{FF2B5EF4-FFF2-40B4-BE49-F238E27FC236}">
                    <a16:creationId xmlns:a16="http://schemas.microsoft.com/office/drawing/2014/main" id="{5B1D8533-D7AF-643F-1C86-CE2B77DB8D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0256" name="Rectangle 13">
                  <a:extLst>
                    <a:ext uri="{FF2B5EF4-FFF2-40B4-BE49-F238E27FC236}">
                      <a16:creationId xmlns:a16="http://schemas.microsoft.com/office/drawing/2014/main" id="{13373E9A-D1FF-A0CF-E44D-64399D3A4A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7" name="Rectangle 14">
                  <a:extLst>
                    <a:ext uri="{FF2B5EF4-FFF2-40B4-BE49-F238E27FC236}">
                      <a16:creationId xmlns:a16="http://schemas.microsoft.com/office/drawing/2014/main" id="{70CCFA7F-786F-F0AA-04CE-1A10402371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50" name="Group 15">
                <a:extLst>
                  <a:ext uri="{FF2B5EF4-FFF2-40B4-BE49-F238E27FC236}">
                    <a16:creationId xmlns:a16="http://schemas.microsoft.com/office/drawing/2014/main" id="{FCC08538-8000-DBBC-0B16-BF03E9192B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0254" name="Rectangle 16">
                  <a:extLst>
                    <a:ext uri="{FF2B5EF4-FFF2-40B4-BE49-F238E27FC236}">
                      <a16:creationId xmlns:a16="http://schemas.microsoft.com/office/drawing/2014/main" id="{C172EA11-95B8-F6CD-FE2A-5AB0685B4F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5" name="Rectangle 17">
                  <a:extLst>
                    <a:ext uri="{FF2B5EF4-FFF2-40B4-BE49-F238E27FC236}">
                      <a16:creationId xmlns:a16="http://schemas.microsoft.com/office/drawing/2014/main" id="{3ECCCEAE-DF58-699A-3C7A-B83933DD95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51" name="Group 18">
                <a:extLst>
                  <a:ext uri="{FF2B5EF4-FFF2-40B4-BE49-F238E27FC236}">
                    <a16:creationId xmlns:a16="http://schemas.microsoft.com/office/drawing/2014/main" id="{017994EC-03D6-4B2D-7A45-465BD4AF6C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252" name="Rectangle 19">
                  <a:extLst>
                    <a:ext uri="{FF2B5EF4-FFF2-40B4-BE49-F238E27FC236}">
                      <a16:creationId xmlns:a16="http://schemas.microsoft.com/office/drawing/2014/main" id="{50CF34F0-26A3-709C-AC8A-B1D86C4464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3" name="Rectangle 20">
                  <a:extLst>
                    <a:ext uri="{FF2B5EF4-FFF2-40B4-BE49-F238E27FC236}">
                      <a16:creationId xmlns:a16="http://schemas.microsoft.com/office/drawing/2014/main" id="{DFE0CFD0-C7F9-84AA-76BA-A51537E86B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0246" name="Rectangle 19458">
              <a:extLst>
                <a:ext uri="{FF2B5EF4-FFF2-40B4-BE49-F238E27FC236}">
                  <a16:creationId xmlns:a16="http://schemas.microsoft.com/office/drawing/2014/main" id="{21E5E159-637A-04AA-CA34-4A9C90F29C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B4433170-EC27-8374-6613-9BF032730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Picture 4" descr="Energy efficiency expressed in GFlops per Watt ">
            <a:extLst>
              <a:ext uri="{FF2B5EF4-FFF2-40B4-BE49-F238E27FC236}">
                <a16:creationId xmlns:a16="http://schemas.microsoft.com/office/drawing/2014/main" id="{5C5FDAD2-518E-E5B7-8ADB-0F6A1FADD9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800" y="1308100"/>
            <a:ext cx="8204200" cy="50927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9C821683-9277-D534-D1CA-E567AAF4A4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725" y="304800"/>
            <a:ext cx="7026275" cy="671513"/>
          </a:xfrm>
        </p:spPr>
        <p:txBody>
          <a:bodyPr/>
          <a:lstStyle/>
          <a:p>
            <a:r>
              <a:rPr lang="en-IN" altLang="en-US" sz="2800"/>
              <a:t>Irreversible Nature of An Electronic System</a:t>
            </a:r>
          </a:p>
        </p:txBody>
      </p:sp>
      <p:grpSp>
        <p:nvGrpSpPr>
          <p:cNvPr id="11267" name="Group 19">
            <a:extLst>
              <a:ext uri="{FF2B5EF4-FFF2-40B4-BE49-F238E27FC236}">
                <a16:creationId xmlns:a16="http://schemas.microsoft.com/office/drawing/2014/main" id="{1D6D6632-16E5-66C1-0790-6C3452E672A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0" name="Group 8">
              <a:extLst>
                <a:ext uri="{FF2B5EF4-FFF2-40B4-BE49-F238E27FC236}">
                  <a16:creationId xmlns:a16="http://schemas.microsoft.com/office/drawing/2014/main" id="{557920B6-DCA7-A620-8C1E-DB3432F204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273" name="Group 9">
                <a:extLst>
                  <a:ext uri="{FF2B5EF4-FFF2-40B4-BE49-F238E27FC236}">
                    <a16:creationId xmlns:a16="http://schemas.microsoft.com/office/drawing/2014/main" id="{CFB79A5E-BDB3-6DE5-E495-24DCDA9F39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1283" name="Rectangle 10">
                  <a:extLst>
                    <a:ext uri="{FF2B5EF4-FFF2-40B4-BE49-F238E27FC236}">
                      <a16:creationId xmlns:a16="http://schemas.microsoft.com/office/drawing/2014/main" id="{8F9C1422-281B-B16B-04E4-2D22AD2A84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4" name="Rectangle 11">
                  <a:extLst>
                    <a:ext uri="{FF2B5EF4-FFF2-40B4-BE49-F238E27FC236}">
                      <a16:creationId xmlns:a16="http://schemas.microsoft.com/office/drawing/2014/main" id="{8FC19B55-F9C7-FA5D-946F-3FEAB7AF7F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4" name="Group 12">
                <a:extLst>
                  <a:ext uri="{FF2B5EF4-FFF2-40B4-BE49-F238E27FC236}">
                    <a16:creationId xmlns:a16="http://schemas.microsoft.com/office/drawing/2014/main" id="{4E79D3F7-0D45-E9E9-6A2E-63AF479CB6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1281" name="Rectangle 13">
                  <a:extLst>
                    <a:ext uri="{FF2B5EF4-FFF2-40B4-BE49-F238E27FC236}">
                      <a16:creationId xmlns:a16="http://schemas.microsoft.com/office/drawing/2014/main" id="{D9ABB728-CD52-6E1A-4610-66466A5F64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2" name="Rectangle 14">
                  <a:extLst>
                    <a:ext uri="{FF2B5EF4-FFF2-40B4-BE49-F238E27FC236}">
                      <a16:creationId xmlns:a16="http://schemas.microsoft.com/office/drawing/2014/main" id="{57FBDEC2-2005-EB37-DAD6-79B573FEED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5" name="Group 15">
                <a:extLst>
                  <a:ext uri="{FF2B5EF4-FFF2-40B4-BE49-F238E27FC236}">
                    <a16:creationId xmlns:a16="http://schemas.microsoft.com/office/drawing/2014/main" id="{D54128CC-4DD9-ADC9-6174-64BC49632F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279" name="Rectangle 16">
                  <a:extLst>
                    <a:ext uri="{FF2B5EF4-FFF2-40B4-BE49-F238E27FC236}">
                      <a16:creationId xmlns:a16="http://schemas.microsoft.com/office/drawing/2014/main" id="{0C05FE52-D04F-B8D1-C9CF-3557536803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0" name="Rectangle 17">
                  <a:extLst>
                    <a:ext uri="{FF2B5EF4-FFF2-40B4-BE49-F238E27FC236}">
                      <a16:creationId xmlns:a16="http://schemas.microsoft.com/office/drawing/2014/main" id="{B4E36B03-40B8-EDF8-E9C4-47C94CA118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6" name="Group 18">
                <a:extLst>
                  <a:ext uri="{FF2B5EF4-FFF2-40B4-BE49-F238E27FC236}">
                    <a16:creationId xmlns:a16="http://schemas.microsoft.com/office/drawing/2014/main" id="{7B7CA0C6-E0D9-0F50-371E-8D70D8A127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277" name="Rectangle 19">
                  <a:extLst>
                    <a:ext uri="{FF2B5EF4-FFF2-40B4-BE49-F238E27FC236}">
                      <a16:creationId xmlns:a16="http://schemas.microsoft.com/office/drawing/2014/main" id="{76307EFB-6D4C-6A35-691A-CCAB8059D5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78" name="Rectangle 20">
                  <a:extLst>
                    <a:ext uri="{FF2B5EF4-FFF2-40B4-BE49-F238E27FC236}">
                      <a16:creationId xmlns:a16="http://schemas.microsoft.com/office/drawing/2014/main" id="{984BC207-9A56-ADFF-61DD-BA634609A1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1271" name="Rectangle 19458">
              <a:extLst>
                <a:ext uri="{FF2B5EF4-FFF2-40B4-BE49-F238E27FC236}">
                  <a16:creationId xmlns:a16="http://schemas.microsoft.com/office/drawing/2014/main" id="{4CD996FB-60BA-8429-85AB-274C114482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F315A6EB-6478-8175-4BD2-8A01501903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CD993A2-10EA-34AA-4651-D56108B1A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76375"/>
            <a:ext cx="7696200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B774F1-FAA5-4EDD-636E-3CC3C1B58A4A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939006" y="2996406"/>
            <a:ext cx="2949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Heat Generation Scale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1A256091-1AF4-8ABF-B4AD-A973E223AF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8575"/>
            <a:ext cx="6705600" cy="1143000"/>
          </a:xfrm>
        </p:spPr>
        <p:txBody>
          <a:bodyPr/>
          <a:lstStyle/>
          <a:p>
            <a:r>
              <a:rPr lang="en-IN" altLang="en-US" sz="2800"/>
              <a:t>Breakdown of Energy End-use of Selected Data Centers Level -2</a:t>
            </a:r>
          </a:p>
        </p:txBody>
      </p:sp>
      <p:pic>
        <p:nvPicPr>
          <p:cNvPr id="6148" name="Content Placeholder 1">
            <a:extLst>
              <a:ext uri="{FF2B5EF4-FFF2-40B4-BE49-F238E27FC236}">
                <a16:creationId xmlns:a16="http://schemas.microsoft.com/office/drawing/2014/main" id="{B4369678-F274-3DF6-3F4C-E8FBC4AACB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300163"/>
            <a:ext cx="4495800" cy="3576637"/>
          </a:xfrm>
        </p:spPr>
      </p:pic>
      <p:pic>
        <p:nvPicPr>
          <p:cNvPr id="6149" name="Picture 3">
            <a:extLst>
              <a:ext uri="{FF2B5EF4-FFF2-40B4-BE49-F238E27FC236}">
                <a16:creationId xmlns:a16="http://schemas.microsoft.com/office/drawing/2014/main" id="{41A6B276-DDA9-F467-5BD3-38D8EDD06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8" y="2171700"/>
            <a:ext cx="4291012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3" name="Group 19">
            <a:extLst>
              <a:ext uri="{FF2B5EF4-FFF2-40B4-BE49-F238E27FC236}">
                <a16:creationId xmlns:a16="http://schemas.microsoft.com/office/drawing/2014/main" id="{A3EB9A0F-5F57-BD3E-FA8F-FF4A9B432C3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4" name="Group 8">
              <a:extLst>
                <a:ext uri="{FF2B5EF4-FFF2-40B4-BE49-F238E27FC236}">
                  <a16:creationId xmlns:a16="http://schemas.microsoft.com/office/drawing/2014/main" id="{A47A736D-7543-C132-D903-BEAABBC7E7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297" name="Group 9">
                <a:extLst>
                  <a:ext uri="{FF2B5EF4-FFF2-40B4-BE49-F238E27FC236}">
                    <a16:creationId xmlns:a16="http://schemas.microsoft.com/office/drawing/2014/main" id="{0EE4B158-432E-B166-7730-34BC30F3CC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2307" name="Rectangle 10">
                  <a:extLst>
                    <a:ext uri="{FF2B5EF4-FFF2-40B4-BE49-F238E27FC236}">
                      <a16:creationId xmlns:a16="http://schemas.microsoft.com/office/drawing/2014/main" id="{B4323683-6DAF-9B68-5F2B-86106BC92D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8" name="Rectangle 11">
                  <a:extLst>
                    <a:ext uri="{FF2B5EF4-FFF2-40B4-BE49-F238E27FC236}">
                      <a16:creationId xmlns:a16="http://schemas.microsoft.com/office/drawing/2014/main" id="{4553FF11-371A-A22B-CBDB-B596AC370D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298" name="Group 12">
                <a:extLst>
                  <a:ext uri="{FF2B5EF4-FFF2-40B4-BE49-F238E27FC236}">
                    <a16:creationId xmlns:a16="http://schemas.microsoft.com/office/drawing/2014/main" id="{4AFD5164-87CC-157C-2245-9E1B7C1E98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2305" name="Rectangle 13">
                  <a:extLst>
                    <a:ext uri="{FF2B5EF4-FFF2-40B4-BE49-F238E27FC236}">
                      <a16:creationId xmlns:a16="http://schemas.microsoft.com/office/drawing/2014/main" id="{82B8DBC9-051A-B04E-916B-3DB79D88F9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6" name="Rectangle 14">
                  <a:extLst>
                    <a:ext uri="{FF2B5EF4-FFF2-40B4-BE49-F238E27FC236}">
                      <a16:creationId xmlns:a16="http://schemas.microsoft.com/office/drawing/2014/main" id="{DE4C6827-3BB7-8065-3CEC-044A774151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299" name="Group 15">
                <a:extLst>
                  <a:ext uri="{FF2B5EF4-FFF2-40B4-BE49-F238E27FC236}">
                    <a16:creationId xmlns:a16="http://schemas.microsoft.com/office/drawing/2014/main" id="{4E81A8FF-9A7D-AB82-F491-7000FE62F1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303" name="Rectangle 16">
                  <a:extLst>
                    <a:ext uri="{FF2B5EF4-FFF2-40B4-BE49-F238E27FC236}">
                      <a16:creationId xmlns:a16="http://schemas.microsoft.com/office/drawing/2014/main" id="{9035F345-E0FF-E14A-BEEE-668CC4ABC5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4" name="Rectangle 17">
                  <a:extLst>
                    <a:ext uri="{FF2B5EF4-FFF2-40B4-BE49-F238E27FC236}">
                      <a16:creationId xmlns:a16="http://schemas.microsoft.com/office/drawing/2014/main" id="{E82D5002-D531-6289-AE32-1BD33B39D6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300" name="Group 18">
                <a:extLst>
                  <a:ext uri="{FF2B5EF4-FFF2-40B4-BE49-F238E27FC236}">
                    <a16:creationId xmlns:a16="http://schemas.microsoft.com/office/drawing/2014/main" id="{4D7086C9-6747-40AF-C06B-9EEFC8C552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301" name="Rectangle 19">
                  <a:extLst>
                    <a:ext uri="{FF2B5EF4-FFF2-40B4-BE49-F238E27FC236}">
                      <a16:creationId xmlns:a16="http://schemas.microsoft.com/office/drawing/2014/main" id="{C4030E5E-48F5-468B-A56F-6A461DC272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2" name="Rectangle 20">
                  <a:extLst>
                    <a:ext uri="{FF2B5EF4-FFF2-40B4-BE49-F238E27FC236}">
                      <a16:creationId xmlns:a16="http://schemas.microsoft.com/office/drawing/2014/main" id="{F244DE24-DDB9-7BFB-32BD-B928CB1AC3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2295" name="Rectangle 19458">
              <a:extLst>
                <a:ext uri="{FF2B5EF4-FFF2-40B4-BE49-F238E27FC236}">
                  <a16:creationId xmlns:a16="http://schemas.microsoft.com/office/drawing/2014/main" id="{D11EB97D-1857-16FD-1725-93F27FE0D4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5ECCFBF3-F1A6-2F49-7023-84D9190B0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F7BD4471-AECC-5CB4-ACE7-423E283A6E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9050"/>
            <a:ext cx="7239000" cy="1143000"/>
          </a:xfrm>
        </p:spPr>
        <p:txBody>
          <a:bodyPr/>
          <a:lstStyle/>
          <a:p>
            <a:r>
              <a:rPr lang="en-IN" altLang="en-US" sz="2800"/>
              <a:t>Essential Skills Required for A 21</a:t>
            </a:r>
            <a:r>
              <a:rPr lang="en-IN" altLang="en-US" sz="2800" baseline="30000"/>
              <a:t>st</a:t>
            </a:r>
            <a:r>
              <a:rPr lang="en-IN" altLang="en-US" sz="2800"/>
              <a:t> Century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810D913-E49A-513F-433A-6AACE921A7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419600"/>
          </a:xfrm>
        </p:spPr>
        <p:txBody>
          <a:bodyPr/>
          <a:lstStyle/>
          <a:p>
            <a:r>
              <a:rPr lang="en-IN" altLang="en-US" sz="2400"/>
              <a:t>An Energy perspective of Digital world.</a:t>
            </a:r>
          </a:p>
          <a:p>
            <a:r>
              <a:rPr lang="en-IN" altLang="en-US" sz="2400"/>
              <a:t>Energetic understanding of every electrical / electronics / communication device.</a:t>
            </a:r>
          </a:p>
          <a:p>
            <a:r>
              <a:rPr lang="en-IN" altLang="en-US" sz="2400"/>
              <a:t>Theories for Ideal Energy Consumption.</a:t>
            </a:r>
          </a:p>
          <a:p>
            <a:r>
              <a:rPr lang="en-IN" altLang="en-US" sz="2400"/>
              <a:t>Thermal Control of Electrical, Communication &amp; Digital Systems.</a:t>
            </a:r>
          </a:p>
          <a:p>
            <a:r>
              <a:rPr lang="en-IN" altLang="en-US" sz="2400"/>
              <a:t>New Algorithms and systems for development of Efficient digital/consumer world.</a:t>
            </a:r>
          </a:p>
          <a:p>
            <a:endParaRPr lang="en-IN" altLang="en-US" sz="2400"/>
          </a:p>
        </p:txBody>
      </p:sp>
      <p:grpSp>
        <p:nvGrpSpPr>
          <p:cNvPr id="13316" name="Group 19">
            <a:extLst>
              <a:ext uri="{FF2B5EF4-FFF2-40B4-BE49-F238E27FC236}">
                <a16:creationId xmlns:a16="http://schemas.microsoft.com/office/drawing/2014/main" id="{5787C39E-8C2C-5158-1164-FCFD625F6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17" name="Group 8">
              <a:extLst>
                <a:ext uri="{FF2B5EF4-FFF2-40B4-BE49-F238E27FC236}">
                  <a16:creationId xmlns:a16="http://schemas.microsoft.com/office/drawing/2014/main" id="{904578C0-D0F6-A952-4C6E-00A6EBA8BC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320" name="Group 9">
                <a:extLst>
                  <a:ext uri="{FF2B5EF4-FFF2-40B4-BE49-F238E27FC236}">
                    <a16:creationId xmlns:a16="http://schemas.microsoft.com/office/drawing/2014/main" id="{3B79E2DD-04B5-CFD5-EED7-C2002D0DB2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30" name="Rectangle 10">
                  <a:extLst>
                    <a:ext uri="{FF2B5EF4-FFF2-40B4-BE49-F238E27FC236}">
                      <a16:creationId xmlns:a16="http://schemas.microsoft.com/office/drawing/2014/main" id="{DE3C16A1-BDDC-0B33-BC0F-A972287622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1" name="Rectangle 11">
                  <a:extLst>
                    <a:ext uri="{FF2B5EF4-FFF2-40B4-BE49-F238E27FC236}">
                      <a16:creationId xmlns:a16="http://schemas.microsoft.com/office/drawing/2014/main" id="{A04163F6-7B96-9EF4-0EA8-93D412CD26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21" name="Group 12">
                <a:extLst>
                  <a:ext uri="{FF2B5EF4-FFF2-40B4-BE49-F238E27FC236}">
                    <a16:creationId xmlns:a16="http://schemas.microsoft.com/office/drawing/2014/main" id="{0B62D31F-16C0-635C-8846-1F41E6F015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328" name="Rectangle 13">
                  <a:extLst>
                    <a:ext uri="{FF2B5EF4-FFF2-40B4-BE49-F238E27FC236}">
                      <a16:creationId xmlns:a16="http://schemas.microsoft.com/office/drawing/2014/main" id="{866A4687-A2B7-2F91-02B3-2FDCD15387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29" name="Rectangle 14">
                  <a:extLst>
                    <a:ext uri="{FF2B5EF4-FFF2-40B4-BE49-F238E27FC236}">
                      <a16:creationId xmlns:a16="http://schemas.microsoft.com/office/drawing/2014/main" id="{CCA1580C-2F31-96C9-01BE-C1AA94D84F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22" name="Group 15">
                <a:extLst>
                  <a:ext uri="{FF2B5EF4-FFF2-40B4-BE49-F238E27FC236}">
                    <a16:creationId xmlns:a16="http://schemas.microsoft.com/office/drawing/2014/main" id="{FAB0937F-E35B-8909-E225-38375AA205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326" name="Rectangle 16">
                  <a:extLst>
                    <a:ext uri="{FF2B5EF4-FFF2-40B4-BE49-F238E27FC236}">
                      <a16:creationId xmlns:a16="http://schemas.microsoft.com/office/drawing/2014/main" id="{0062446C-AB59-BD60-E57A-5C4B37B854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27" name="Rectangle 17">
                  <a:extLst>
                    <a:ext uri="{FF2B5EF4-FFF2-40B4-BE49-F238E27FC236}">
                      <a16:creationId xmlns:a16="http://schemas.microsoft.com/office/drawing/2014/main" id="{2C6D07FE-9D49-9AFA-599D-71A66FABB9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23" name="Group 18">
                <a:extLst>
                  <a:ext uri="{FF2B5EF4-FFF2-40B4-BE49-F238E27FC236}">
                    <a16:creationId xmlns:a16="http://schemas.microsoft.com/office/drawing/2014/main" id="{9983F09D-1B4A-C9D1-8EE3-8788A8FE65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324" name="Rectangle 19">
                  <a:extLst>
                    <a:ext uri="{FF2B5EF4-FFF2-40B4-BE49-F238E27FC236}">
                      <a16:creationId xmlns:a16="http://schemas.microsoft.com/office/drawing/2014/main" id="{CB749FA3-C112-C7A0-3BD8-65D576690B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25" name="Rectangle 20">
                  <a:extLst>
                    <a:ext uri="{FF2B5EF4-FFF2-40B4-BE49-F238E27FC236}">
                      <a16:creationId xmlns:a16="http://schemas.microsoft.com/office/drawing/2014/main" id="{4B0964BC-28BD-804C-7D73-20F1FC57BE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3318" name="Rectangle 19458">
              <a:extLst>
                <a:ext uri="{FF2B5EF4-FFF2-40B4-BE49-F238E27FC236}">
                  <a16:creationId xmlns:a16="http://schemas.microsoft.com/office/drawing/2014/main" id="{2783D9A4-45E8-B5A8-1A51-246CA12CC8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71759289-784E-0170-460E-6FD4276A4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78CA04F8-9C79-3AD1-9425-0E45460255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IN" altLang="en-US" sz="2800"/>
              <a:t>Pedagogy of Thermal Sciences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F9DE7E-3344-73B6-C59E-DE8638D798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0675" y="1676400"/>
            <a:ext cx="8670925" cy="4114800"/>
          </a:xfrm>
        </p:spPr>
        <p:txBody>
          <a:bodyPr/>
          <a:lstStyle/>
          <a:p>
            <a:r>
              <a:rPr lang="en-IN" altLang="en-US" sz="2400"/>
              <a:t>A System based approach for Balancing and Accounting….</a:t>
            </a:r>
          </a:p>
          <a:p>
            <a:r>
              <a:rPr lang="en-IN" altLang="en-US" sz="2400"/>
              <a:t>Learning/revision of Laws and theories …</a:t>
            </a:r>
          </a:p>
          <a:p>
            <a:r>
              <a:rPr lang="en-IN" altLang="en-US" sz="2400"/>
              <a:t>Related to System, State and interactions….</a:t>
            </a:r>
          </a:p>
          <a:p>
            <a:r>
              <a:rPr lang="en-IN" altLang="en-US" sz="2400"/>
              <a:t>Conversion of Natural sources of energy to Usable energy source (Electrical/Mechanical)….</a:t>
            </a:r>
          </a:p>
          <a:p>
            <a:r>
              <a:rPr lang="en-IN" altLang="en-US" sz="2400"/>
              <a:t>Thermal Management of Electrical and Electronics systems…</a:t>
            </a:r>
          </a:p>
          <a:p>
            <a:r>
              <a:rPr lang="en-IN" altLang="en-US" sz="2400"/>
              <a:t>Enhancement of Energy Utilization Effectiveness of Systems….. </a:t>
            </a:r>
          </a:p>
        </p:txBody>
      </p:sp>
      <p:grpSp>
        <p:nvGrpSpPr>
          <p:cNvPr id="14340" name="Group 19">
            <a:extLst>
              <a:ext uri="{FF2B5EF4-FFF2-40B4-BE49-F238E27FC236}">
                <a16:creationId xmlns:a16="http://schemas.microsoft.com/office/drawing/2014/main" id="{AD3A7B2F-CCD2-1BBA-90C9-375F34C0777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8">
              <a:extLst>
                <a:ext uri="{FF2B5EF4-FFF2-40B4-BE49-F238E27FC236}">
                  <a16:creationId xmlns:a16="http://schemas.microsoft.com/office/drawing/2014/main" id="{6C27A4F2-31FE-4C30-3A7F-041B67A5EA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344" name="Group 9">
                <a:extLst>
                  <a:ext uri="{FF2B5EF4-FFF2-40B4-BE49-F238E27FC236}">
                    <a16:creationId xmlns:a16="http://schemas.microsoft.com/office/drawing/2014/main" id="{7777409D-F613-481C-0ABE-D19F061C1D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4354" name="Rectangle 10">
                  <a:extLst>
                    <a:ext uri="{FF2B5EF4-FFF2-40B4-BE49-F238E27FC236}">
                      <a16:creationId xmlns:a16="http://schemas.microsoft.com/office/drawing/2014/main" id="{4B167751-9850-7ECA-44C3-2E7C6A0BAE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5" name="Rectangle 11">
                  <a:extLst>
                    <a:ext uri="{FF2B5EF4-FFF2-40B4-BE49-F238E27FC236}">
                      <a16:creationId xmlns:a16="http://schemas.microsoft.com/office/drawing/2014/main" id="{04994DE7-1FA5-5E41-B93F-633FC303C1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345" name="Group 12">
                <a:extLst>
                  <a:ext uri="{FF2B5EF4-FFF2-40B4-BE49-F238E27FC236}">
                    <a16:creationId xmlns:a16="http://schemas.microsoft.com/office/drawing/2014/main" id="{B838FD6F-C963-050E-0009-F5B669808B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352" name="Rectangle 13">
                  <a:extLst>
                    <a:ext uri="{FF2B5EF4-FFF2-40B4-BE49-F238E27FC236}">
                      <a16:creationId xmlns:a16="http://schemas.microsoft.com/office/drawing/2014/main" id="{8B52A732-FEFC-0DC2-8C23-272039F7A7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3" name="Rectangle 14">
                  <a:extLst>
                    <a:ext uri="{FF2B5EF4-FFF2-40B4-BE49-F238E27FC236}">
                      <a16:creationId xmlns:a16="http://schemas.microsoft.com/office/drawing/2014/main" id="{FC32F944-AD5C-E46F-CED1-C19A7DF8CD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346" name="Group 15">
                <a:extLst>
                  <a:ext uri="{FF2B5EF4-FFF2-40B4-BE49-F238E27FC236}">
                    <a16:creationId xmlns:a16="http://schemas.microsoft.com/office/drawing/2014/main" id="{08D3CFD6-3857-B015-B9A3-F1C76E4EC7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350" name="Rectangle 16">
                  <a:extLst>
                    <a:ext uri="{FF2B5EF4-FFF2-40B4-BE49-F238E27FC236}">
                      <a16:creationId xmlns:a16="http://schemas.microsoft.com/office/drawing/2014/main" id="{4EFB93F9-7D59-DA6F-2E7E-9726A9CCC5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1" name="Rectangle 17">
                  <a:extLst>
                    <a:ext uri="{FF2B5EF4-FFF2-40B4-BE49-F238E27FC236}">
                      <a16:creationId xmlns:a16="http://schemas.microsoft.com/office/drawing/2014/main" id="{ED244383-B7E7-7B40-05C1-31AF0DDBEC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347" name="Group 18">
                <a:extLst>
                  <a:ext uri="{FF2B5EF4-FFF2-40B4-BE49-F238E27FC236}">
                    <a16:creationId xmlns:a16="http://schemas.microsoft.com/office/drawing/2014/main" id="{87A244BC-BB47-CAB4-1D9D-C73CD9DA5F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348" name="Rectangle 19">
                  <a:extLst>
                    <a:ext uri="{FF2B5EF4-FFF2-40B4-BE49-F238E27FC236}">
                      <a16:creationId xmlns:a16="http://schemas.microsoft.com/office/drawing/2014/main" id="{F4A9C993-97EF-F744-5E11-DE179C79A7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49" name="Rectangle 20">
                  <a:extLst>
                    <a:ext uri="{FF2B5EF4-FFF2-40B4-BE49-F238E27FC236}">
                      <a16:creationId xmlns:a16="http://schemas.microsoft.com/office/drawing/2014/main" id="{9F81003C-36BF-F4B6-01DD-44192FB245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4342" name="Rectangle 19458">
              <a:extLst>
                <a:ext uri="{FF2B5EF4-FFF2-40B4-BE49-F238E27FC236}">
                  <a16:creationId xmlns:a16="http://schemas.microsoft.com/office/drawing/2014/main" id="{A33CCBD3-8778-42C2-17AA-A83E813862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ACF1BF7C-DF85-A29F-7DAB-6FAF519AA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7ACBC87-5D5E-49B3-097B-B01CBA143D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07963"/>
            <a:ext cx="6248400" cy="757237"/>
          </a:xfrm>
        </p:spPr>
        <p:txBody>
          <a:bodyPr/>
          <a:lstStyle/>
          <a:p>
            <a:r>
              <a:rPr lang="en-US" altLang="en-US" sz="2800"/>
              <a:t>An Electronic System </a:t>
            </a: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01AD58C6-95E0-0204-3CD2-901186E28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1303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pic>
        <p:nvPicPr>
          <p:cNvPr id="20484" name="Picture 1">
            <a:extLst>
              <a:ext uri="{FF2B5EF4-FFF2-40B4-BE49-F238E27FC236}">
                <a16:creationId xmlns:a16="http://schemas.microsoft.com/office/drawing/2014/main" id="{01108BD7-9338-5D42-934F-7D2B0187B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2754313"/>
            <a:ext cx="4554538" cy="349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Freeform: Shape 2">
            <a:extLst>
              <a:ext uri="{FF2B5EF4-FFF2-40B4-BE49-F238E27FC236}">
                <a16:creationId xmlns:a16="http://schemas.microsoft.com/office/drawing/2014/main" id="{E1B95DE5-DC93-6808-D02A-3642831FF396}"/>
              </a:ext>
            </a:extLst>
          </p:cNvPr>
          <p:cNvSpPr>
            <a:spLocks/>
          </p:cNvSpPr>
          <p:nvPr/>
        </p:nvSpPr>
        <p:spPr bwMode="auto">
          <a:xfrm>
            <a:off x="509588" y="2235200"/>
            <a:ext cx="5967412" cy="4165600"/>
          </a:xfrm>
          <a:custGeom>
            <a:avLst/>
            <a:gdLst>
              <a:gd name="T0" fmla="*/ 345662 w 5966442"/>
              <a:gd name="T1" fmla="*/ 3047045 h 4165765"/>
              <a:gd name="T2" fmla="*/ 1086242 w 5966442"/>
              <a:gd name="T3" fmla="*/ 2486063 h 4165765"/>
              <a:gd name="T4" fmla="*/ 442267 w 5966442"/>
              <a:gd name="T5" fmla="*/ 1989190 h 4165765"/>
              <a:gd name="T6" fmla="*/ 71979 w 5966442"/>
              <a:gd name="T7" fmla="*/ 1235871 h 4165765"/>
              <a:gd name="T8" fmla="*/ 651562 w 5966442"/>
              <a:gd name="T9" fmla="*/ 899273 h 4165765"/>
              <a:gd name="T10" fmla="*/ 1649731 w 5966442"/>
              <a:gd name="T11" fmla="*/ 546655 h 4165765"/>
              <a:gd name="T12" fmla="*/ 2615705 w 5966442"/>
              <a:gd name="T13" fmla="*/ 562697 h 4165765"/>
              <a:gd name="T14" fmla="*/ 4209563 w 5966442"/>
              <a:gd name="T15" fmla="*/ 674882 h 4165765"/>
              <a:gd name="T16" fmla="*/ 5030642 w 5966442"/>
              <a:gd name="T17" fmla="*/ 690924 h 4165765"/>
              <a:gd name="T18" fmla="*/ 5787324 w 5966442"/>
              <a:gd name="T19" fmla="*/ 1219851 h 4165765"/>
              <a:gd name="T20" fmla="*/ 5272136 w 5966442"/>
              <a:gd name="T21" fmla="*/ 2037273 h 4165765"/>
              <a:gd name="T22" fmla="*/ 4966245 w 5966442"/>
              <a:gd name="T23" fmla="*/ 3383644 h 4165765"/>
              <a:gd name="T24" fmla="*/ 4708651 w 5966442"/>
              <a:gd name="T25" fmla="*/ 3624055 h 4165765"/>
              <a:gd name="T26" fmla="*/ 3436784 w 5966442"/>
              <a:gd name="T27" fmla="*/ 3640097 h 4165765"/>
              <a:gd name="T28" fmla="*/ 2148816 w 5966442"/>
              <a:gd name="T29" fmla="*/ 3640097 h 4165765"/>
              <a:gd name="T30" fmla="*/ 796447 w 5966442"/>
              <a:gd name="T31" fmla="*/ 3608035 h 4165765"/>
              <a:gd name="T32" fmla="*/ 393965 w 5966442"/>
              <a:gd name="T33" fmla="*/ 3511870 h 4165765"/>
              <a:gd name="T34" fmla="*/ 426159 w 5966442"/>
              <a:gd name="T35" fmla="*/ 4056818 h 4165765"/>
              <a:gd name="T36" fmla="*/ 5497530 w 5966442"/>
              <a:gd name="T37" fmla="*/ 3976673 h 4165765"/>
              <a:gd name="T38" fmla="*/ 5819522 w 5966442"/>
              <a:gd name="T39" fmla="*/ 2213582 h 4165765"/>
              <a:gd name="T40" fmla="*/ 5883919 w 5966442"/>
              <a:gd name="T41" fmla="*/ 963398 h 4165765"/>
              <a:gd name="T42" fmla="*/ 4386660 w 5966442"/>
              <a:gd name="T43" fmla="*/ 81852 h 4165765"/>
              <a:gd name="T44" fmla="*/ 1859024 w 5966442"/>
              <a:gd name="T45" fmla="*/ 65810 h 4165765"/>
              <a:gd name="T46" fmla="*/ 329563 w 5966442"/>
              <a:gd name="T47" fmla="*/ 322263 h 4165765"/>
              <a:gd name="T48" fmla="*/ 7568 w 5966442"/>
              <a:gd name="T49" fmla="*/ 1636572 h 4165765"/>
              <a:gd name="T50" fmla="*/ 120275 w 5966442"/>
              <a:gd name="T51" fmla="*/ 2742509 h 4165765"/>
              <a:gd name="T52" fmla="*/ 345662 w 5966442"/>
              <a:gd name="T53" fmla="*/ 3047045 h 416576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5966442" h="4165765">
                <a:moveTo>
                  <a:pt x="344430" y="3049707"/>
                </a:moveTo>
                <a:cubicBezTo>
                  <a:pt x="504851" y="3006928"/>
                  <a:pt x="1066325" y="2664697"/>
                  <a:pt x="1082367" y="2488234"/>
                </a:cubicBezTo>
                <a:cubicBezTo>
                  <a:pt x="1098409" y="2311771"/>
                  <a:pt x="609125" y="2199475"/>
                  <a:pt x="440683" y="1990928"/>
                </a:cubicBezTo>
                <a:cubicBezTo>
                  <a:pt x="272241" y="1782381"/>
                  <a:pt x="36957" y="1418760"/>
                  <a:pt x="71715" y="1236949"/>
                </a:cubicBezTo>
                <a:cubicBezTo>
                  <a:pt x="106473" y="1055138"/>
                  <a:pt x="387209" y="1015033"/>
                  <a:pt x="649230" y="900065"/>
                </a:cubicBezTo>
                <a:cubicBezTo>
                  <a:pt x="911251" y="785097"/>
                  <a:pt x="1317652" y="603286"/>
                  <a:pt x="1643841" y="547139"/>
                </a:cubicBezTo>
                <a:cubicBezTo>
                  <a:pt x="1970031" y="490992"/>
                  <a:pt x="2181251" y="541791"/>
                  <a:pt x="2606367" y="563181"/>
                </a:cubicBezTo>
                <a:cubicBezTo>
                  <a:pt x="3031483" y="584570"/>
                  <a:pt x="3793483" y="654087"/>
                  <a:pt x="4194536" y="675476"/>
                </a:cubicBezTo>
                <a:cubicBezTo>
                  <a:pt x="4595589" y="696865"/>
                  <a:pt x="4750662" y="600613"/>
                  <a:pt x="5012683" y="691518"/>
                </a:cubicBezTo>
                <a:cubicBezTo>
                  <a:pt x="5274704" y="782423"/>
                  <a:pt x="5726557" y="996317"/>
                  <a:pt x="5766662" y="1220907"/>
                </a:cubicBezTo>
                <a:cubicBezTo>
                  <a:pt x="5806767" y="1445496"/>
                  <a:pt x="5389673" y="1678108"/>
                  <a:pt x="5253315" y="2039055"/>
                </a:cubicBezTo>
                <a:cubicBezTo>
                  <a:pt x="5116957" y="2400002"/>
                  <a:pt x="5042094" y="3121897"/>
                  <a:pt x="4948515" y="3386592"/>
                </a:cubicBezTo>
                <a:cubicBezTo>
                  <a:pt x="4854936" y="3651287"/>
                  <a:pt x="4945841" y="3584444"/>
                  <a:pt x="4691841" y="3627223"/>
                </a:cubicBezTo>
                <a:cubicBezTo>
                  <a:pt x="4437841" y="3670002"/>
                  <a:pt x="3424515" y="3643265"/>
                  <a:pt x="3424515" y="3643265"/>
                </a:cubicBezTo>
                <a:lnTo>
                  <a:pt x="2141146" y="3643265"/>
                </a:lnTo>
                <a:cubicBezTo>
                  <a:pt x="1702662" y="3637918"/>
                  <a:pt x="1085041" y="3632571"/>
                  <a:pt x="793609" y="3611181"/>
                </a:cubicBezTo>
                <a:cubicBezTo>
                  <a:pt x="502178" y="3589792"/>
                  <a:pt x="454052" y="3440065"/>
                  <a:pt x="392557" y="3514928"/>
                </a:cubicBezTo>
                <a:cubicBezTo>
                  <a:pt x="331062" y="3589791"/>
                  <a:pt x="-422917" y="3982823"/>
                  <a:pt x="424641" y="4060360"/>
                </a:cubicBezTo>
                <a:cubicBezTo>
                  <a:pt x="1272199" y="4137897"/>
                  <a:pt x="4582220" y="4287623"/>
                  <a:pt x="5477904" y="3980149"/>
                </a:cubicBezTo>
                <a:cubicBezTo>
                  <a:pt x="6373588" y="3672675"/>
                  <a:pt x="5734578" y="2718170"/>
                  <a:pt x="5798746" y="2215518"/>
                </a:cubicBezTo>
                <a:cubicBezTo>
                  <a:pt x="5862914" y="1712866"/>
                  <a:pt x="6100873" y="1319834"/>
                  <a:pt x="5862915" y="964234"/>
                </a:cubicBezTo>
                <a:cubicBezTo>
                  <a:pt x="5624957" y="608634"/>
                  <a:pt x="5039420" y="231644"/>
                  <a:pt x="4370999" y="81918"/>
                </a:cubicBezTo>
                <a:cubicBezTo>
                  <a:pt x="3702578" y="-67808"/>
                  <a:pt x="2526157" y="25771"/>
                  <a:pt x="1852388" y="65876"/>
                </a:cubicBezTo>
                <a:cubicBezTo>
                  <a:pt x="1178620" y="105981"/>
                  <a:pt x="635862" y="60528"/>
                  <a:pt x="328388" y="322549"/>
                </a:cubicBezTo>
                <a:cubicBezTo>
                  <a:pt x="20914" y="584570"/>
                  <a:pt x="42304" y="1234276"/>
                  <a:pt x="7546" y="1638002"/>
                </a:cubicBezTo>
                <a:cubicBezTo>
                  <a:pt x="-27212" y="2041728"/>
                  <a:pt x="66367" y="2509623"/>
                  <a:pt x="119841" y="2744907"/>
                </a:cubicBezTo>
                <a:cubicBezTo>
                  <a:pt x="173315" y="2980191"/>
                  <a:pt x="184009" y="3092486"/>
                  <a:pt x="344430" y="30497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6" name="Rectangle 3">
            <a:extLst>
              <a:ext uri="{FF2B5EF4-FFF2-40B4-BE49-F238E27FC236}">
                <a16:creationId xmlns:a16="http://schemas.microsoft.com/office/drawing/2014/main" id="{0E1F350C-6BB2-B7BB-81C8-53270DF70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513" y="6019800"/>
            <a:ext cx="40687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000000"/>
                </a:solidFill>
                <a:latin typeface="LMRoman10"/>
              </a:rPr>
              <a:t>Dell R730xd Power-Edge server</a:t>
            </a:r>
          </a:p>
        </p:txBody>
      </p:sp>
      <p:sp>
        <p:nvSpPr>
          <p:cNvPr id="32" name="TextBox 4">
            <a:extLst>
              <a:ext uri="{FF2B5EF4-FFF2-40B4-BE49-F238E27FC236}">
                <a16:creationId xmlns:a16="http://schemas.microsoft.com/office/drawing/2014/main" id="{22DF9A52-39B4-47D3-17E1-F65E6FACE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875" y="1098550"/>
            <a:ext cx="51657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major functional requirements of an electronic system is solid as a working substance will work as a control mass.</a:t>
            </a:r>
          </a:p>
        </p:txBody>
      </p:sp>
      <p:pic>
        <p:nvPicPr>
          <p:cNvPr id="5125" name="Picture 2">
            <a:extLst>
              <a:ext uri="{FF2B5EF4-FFF2-40B4-BE49-F238E27FC236}">
                <a16:creationId xmlns:a16="http://schemas.microsoft.com/office/drawing/2014/main" id="{9E137BD8-5242-E8F4-4325-57F31B0B5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876425"/>
            <a:ext cx="386715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9" name="Group 19">
            <a:extLst>
              <a:ext uri="{FF2B5EF4-FFF2-40B4-BE49-F238E27FC236}">
                <a16:creationId xmlns:a16="http://schemas.microsoft.com/office/drawing/2014/main" id="{B3366A01-BB24-2A57-C33C-9ED7F8486A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70" name="Group 8">
              <a:extLst>
                <a:ext uri="{FF2B5EF4-FFF2-40B4-BE49-F238E27FC236}">
                  <a16:creationId xmlns:a16="http://schemas.microsoft.com/office/drawing/2014/main" id="{E1E216BF-2920-3D5E-A5B5-D51551E3C1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5373" name="Group 9">
                <a:extLst>
                  <a:ext uri="{FF2B5EF4-FFF2-40B4-BE49-F238E27FC236}">
                    <a16:creationId xmlns:a16="http://schemas.microsoft.com/office/drawing/2014/main" id="{11951901-8E25-0816-0D40-DDD44C334B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5383" name="Rectangle 10">
                  <a:extLst>
                    <a:ext uri="{FF2B5EF4-FFF2-40B4-BE49-F238E27FC236}">
                      <a16:creationId xmlns:a16="http://schemas.microsoft.com/office/drawing/2014/main" id="{B57239D2-9BF6-2B2C-1FD8-2FD662F580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84" name="Rectangle 11">
                  <a:extLst>
                    <a:ext uri="{FF2B5EF4-FFF2-40B4-BE49-F238E27FC236}">
                      <a16:creationId xmlns:a16="http://schemas.microsoft.com/office/drawing/2014/main" id="{755D27CA-7763-A4AA-C6B8-AB051FC8AB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5374" name="Group 12">
                <a:extLst>
                  <a:ext uri="{FF2B5EF4-FFF2-40B4-BE49-F238E27FC236}">
                    <a16:creationId xmlns:a16="http://schemas.microsoft.com/office/drawing/2014/main" id="{C29DC1FA-AA4D-0DE6-637F-36DF378D62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381" name="Rectangle 13">
                  <a:extLst>
                    <a:ext uri="{FF2B5EF4-FFF2-40B4-BE49-F238E27FC236}">
                      <a16:creationId xmlns:a16="http://schemas.microsoft.com/office/drawing/2014/main" id="{6C957188-DE59-D257-380F-6C110F4F35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82" name="Rectangle 14">
                  <a:extLst>
                    <a:ext uri="{FF2B5EF4-FFF2-40B4-BE49-F238E27FC236}">
                      <a16:creationId xmlns:a16="http://schemas.microsoft.com/office/drawing/2014/main" id="{2D31FA13-D282-D812-3603-CB92D95CA8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5375" name="Group 15">
                <a:extLst>
                  <a:ext uri="{FF2B5EF4-FFF2-40B4-BE49-F238E27FC236}">
                    <a16:creationId xmlns:a16="http://schemas.microsoft.com/office/drawing/2014/main" id="{76A4E3A9-8F2E-599B-5529-D913DAA866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379" name="Rectangle 16">
                  <a:extLst>
                    <a:ext uri="{FF2B5EF4-FFF2-40B4-BE49-F238E27FC236}">
                      <a16:creationId xmlns:a16="http://schemas.microsoft.com/office/drawing/2014/main" id="{915292F0-51EC-0DE5-5D59-FE838D8CCF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80" name="Rectangle 17">
                  <a:extLst>
                    <a:ext uri="{FF2B5EF4-FFF2-40B4-BE49-F238E27FC236}">
                      <a16:creationId xmlns:a16="http://schemas.microsoft.com/office/drawing/2014/main" id="{BB34DBAE-81D9-291E-36C8-5D499D5644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5376" name="Group 18">
                <a:extLst>
                  <a:ext uri="{FF2B5EF4-FFF2-40B4-BE49-F238E27FC236}">
                    <a16:creationId xmlns:a16="http://schemas.microsoft.com/office/drawing/2014/main" id="{9515EC5B-67A8-4F9A-A7BB-D283AB272E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377" name="Rectangle 19">
                  <a:extLst>
                    <a:ext uri="{FF2B5EF4-FFF2-40B4-BE49-F238E27FC236}">
                      <a16:creationId xmlns:a16="http://schemas.microsoft.com/office/drawing/2014/main" id="{B8E50D99-1A7B-349A-BEA2-38FFF82F16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78" name="Rectangle 20">
                  <a:extLst>
                    <a:ext uri="{FF2B5EF4-FFF2-40B4-BE49-F238E27FC236}">
                      <a16:creationId xmlns:a16="http://schemas.microsoft.com/office/drawing/2014/main" id="{93640BEF-E1B1-5009-3A90-EC1D1BD414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5371" name="Rectangle 19458">
              <a:extLst>
                <a:ext uri="{FF2B5EF4-FFF2-40B4-BE49-F238E27FC236}">
                  <a16:creationId xmlns:a16="http://schemas.microsoft.com/office/drawing/2014/main" id="{67AE30EE-FB8E-7C5A-4F9E-7156924872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F8F96EC1-50DE-61E2-81B8-BC508F533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75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8" dur="2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>
            <a:extLst>
              <a:ext uri="{FF2B5EF4-FFF2-40B4-BE49-F238E27FC236}">
                <a16:creationId xmlns:a16="http://schemas.microsoft.com/office/drawing/2014/main" id="{B4D41BA6-63BF-8129-EFB3-36A4B7DB2D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7026275" cy="1143000"/>
          </a:xfrm>
        </p:spPr>
        <p:txBody>
          <a:bodyPr/>
          <a:lstStyle/>
          <a:p>
            <a:r>
              <a:rPr lang="en-IN" altLang="en-US" sz="2800"/>
              <a:t>A Dell R730xd Power Edge server : An Assembly of Solid Working Substances</a:t>
            </a:r>
          </a:p>
        </p:txBody>
      </p:sp>
      <p:sp>
        <p:nvSpPr>
          <p:cNvPr id="21507" name="Content Placeholder 3">
            <a:extLst>
              <a:ext uri="{FF2B5EF4-FFF2-40B4-BE49-F238E27FC236}">
                <a16:creationId xmlns:a16="http://schemas.microsoft.com/office/drawing/2014/main" id="{EF9C101E-7EFE-A995-4431-1C6EC4C27D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772400" cy="4953000"/>
          </a:xfrm>
        </p:spPr>
        <p:txBody>
          <a:bodyPr/>
          <a:lstStyle/>
          <a:p>
            <a:r>
              <a:rPr lang="en-IN" altLang="en-US" sz="2400"/>
              <a:t>This plat form is a cuboid shaped thermodynamic control mass. </a:t>
            </a:r>
          </a:p>
          <a:p>
            <a:r>
              <a:rPr lang="en-IN" altLang="en-US" sz="2400"/>
              <a:t>Dimensions: 44.40cm wide </a:t>
            </a:r>
            <a:r>
              <a:rPr lang="en-IN" altLang="en-US" sz="2400">
                <a:sym typeface="Symbol" panose="05050102010706020507" pitchFamily="18" charset="2"/>
              </a:rPr>
              <a:t></a:t>
            </a:r>
            <a:r>
              <a:rPr lang="en-IN" altLang="en-US" sz="2400"/>
              <a:t>68.40cm long and 8.73cm hight.</a:t>
            </a:r>
          </a:p>
          <a:p>
            <a:r>
              <a:rPr lang="en-IN" altLang="en-US" sz="2400"/>
              <a:t>Basic Hardware: 2 Central Processing Units (CPUs)</a:t>
            </a:r>
          </a:p>
          <a:p>
            <a:r>
              <a:rPr lang="en-IN" altLang="en-US" sz="2400"/>
              <a:t>16 banks of Dual In-line Memory Modules (DIMMs) organized in four groups.</a:t>
            </a:r>
          </a:p>
          <a:p>
            <a:r>
              <a:rPr lang="en-IN" altLang="en-US" sz="2400"/>
              <a:t>Companion chips and connectivity support electronics, a power supply unit and upto 12 mass storage docks. </a:t>
            </a:r>
          </a:p>
          <a:p>
            <a:r>
              <a:rPr lang="en-IN" altLang="en-US" sz="2400"/>
              <a:t>For simplicity we assume that ensuring safe operating temperatures for these components guarantees also the safe operating temperature for the other electronic components.</a:t>
            </a:r>
          </a:p>
          <a:p>
            <a:endParaRPr lang="en-IN" altLang="en-US" sz="2400"/>
          </a:p>
        </p:txBody>
      </p:sp>
      <p:grpSp>
        <p:nvGrpSpPr>
          <p:cNvPr id="16388" name="Group 19">
            <a:extLst>
              <a:ext uri="{FF2B5EF4-FFF2-40B4-BE49-F238E27FC236}">
                <a16:creationId xmlns:a16="http://schemas.microsoft.com/office/drawing/2014/main" id="{3A2225CD-D8FC-42E0-4AE5-5EFD5B319A1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89" name="Group 8">
              <a:extLst>
                <a:ext uri="{FF2B5EF4-FFF2-40B4-BE49-F238E27FC236}">
                  <a16:creationId xmlns:a16="http://schemas.microsoft.com/office/drawing/2014/main" id="{BAA48F15-7BF3-C615-D28E-FBBAB33282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392" name="Group 9">
                <a:extLst>
                  <a:ext uri="{FF2B5EF4-FFF2-40B4-BE49-F238E27FC236}">
                    <a16:creationId xmlns:a16="http://schemas.microsoft.com/office/drawing/2014/main" id="{6120B3C0-8C50-2A08-DFA6-DAE9ED56F6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402" name="Rectangle 10">
                  <a:extLst>
                    <a:ext uri="{FF2B5EF4-FFF2-40B4-BE49-F238E27FC236}">
                      <a16:creationId xmlns:a16="http://schemas.microsoft.com/office/drawing/2014/main" id="{D89DCEFC-0481-CF19-BCEF-3D3E62273B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403" name="Rectangle 11">
                  <a:extLst>
                    <a:ext uri="{FF2B5EF4-FFF2-40B4-BE49-F238E27FC236}">
                      <a16:creationId xmlns:a16="http://schemas.microsoft.com/office/drawing/2014/main" id="{858AA129-DA6C-A078-7CF9-6974CE4A31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6393" name="Group 12">
                <a:extLst>
                  <a:ext uri="{FF2B5EF4-FFF2-40B4-BE49-F238E27FC236}">
                    <a16:creationId xmlns:a16="http://schemas.microsoft.com/office/drawing/2014/main" id="{A8C6480B-D9F5-0FE4-8A37-0F7B27B2AA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400" name="Rectangle 13">
                  <a:extLst>
                    <a:ext uri="{FF2B5EF4-FFF2-40B4-BE49-F238E27FC236}">
                      <a16:creationId xmlns:a16="http://schemas.microsoft.com/office/drawing/2014/main" id="{003E7D68-A0D3-3532-5BE7-294BE047EC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401" name="Rectangle 14">
                  <a:extLst>
                    <a:ext uri="{FF2B5EF4-FFF2-40B4-BE49-F238E27FC236}">
                      <a16:creationId xmlns:a16="http://schemas.microsoft.com/office/drawing/2014/main" id="{8E5FE0A5-DD12-63FF-71BB-1B71ADE59C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6394" name="Group 15">
                <a:extLst>
                  <a:ext uri="{FF2B5EF4-FFF2-40B4-BE49-F238E27FC236}">
                    <a16:creationId xmlns:a16="http://schemas.microsoft.com/office/drawing/2014/main" id="{C72FA73A-A228-2BCC-81CD-500DF91EBA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398" name="Rectangle 16">
                  <a:extLst>
                    <a:ext uri="{FF2B5EF4-FFF2-40B4-BE49-F238E27FC236}">
                      <a16:creationId xmlns:a16="http://schemas.microsoft.com/office/drawing/2014/main" id="{EC3EF430-430E-0843-1439-0E5BB669D8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399" name="Rectangle 17">
                  <a:extLst>
                    <a:ext uri="{FF2B5EF4-FFF2-40B4-BE49-F238E27FC236}">
                      <a16:creationId xmlns:a16="http://schemas.microsoft.com/office/drawing/2014/main" id="{87A3D2C8-938A-DC5B-B24C-4117CF304F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6395" name="Group 18">
                <a:extLst>
                  <a:ext uri="{FF2B5EF4-FFF2-40B4-BE49-F238E27FC236}">
                    <a16:creationId xmlns:a16="http://schemas.microsoft.com/office/drawing/2014/main" id="{9770AFF3-26F7-CEC4-0108-63E8F6BBFE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396" name="Rectangle 19">
                  <a:extLst>
                    <a:ext uri="{FF2B5EF4-FFF2-40B4-BE49-F238E27FC236}">
                      <a16:creationId xmlns:a16="http://schemas.microsoft.com/office/drawing/2014/main" id="{D8CDCF4F-6B84-67D2-9CB8-9C9074CCED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397" name="Rectangle 20">
                  <a:extLst>
                    <a:ext uri="{FF2B5EF4-FFF2-40B4-BE49-F238E27FC236}">
                      <a16:creationId xmlns:a16="http://schemas.microsoft.com/office/drawing/2014/main" id="{121AFBC5-EF98-0113-76D9-C8A794014A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6390" name="Rectangle 19458">
              <a:extLst>
                <a:ext uri="{FF2B5EF4-FFF2-40B4-BE49-F238E27FC236}">
                  <a16:creationId xmlns:a16="http://schemas.microsoft.com/office/drawing/2014/main" id="{A5FDCEE4-AF81-9894-7199-F9FBA94B1C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BE2CCA6-0602-345D-EE72-F3C4D0934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B0A611C-6088-4962-A824-7C16E1E3E0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07963"/>
            <a:ext cx="6248400" cy="757237"/>
          </a:xfrm>
        </p:spPr>
        <p:txBody>
          <a:bodyPr/>
          <a:lstStyle/>
          <a:p>
            <a:r>
              <a:rPr lang="en-US" altLang="en-US" sz="2800"/>
              <a:t>An Adiabatic E-Device</a:t>
            </a:r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7C11827D-5B71-C2E6-F120-369E41A5E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1303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pic>
        <p:nvPicPr>
          <p:cNvPr id="17412" name="Picture 2">
            <a:extLst>
              <a:ext uri="{FF2B5EF4-FFF2-40B4-BE49-F238E27FC236}">
                <a16:creationId xmlns:a16="http://schemas.microsoft.com/office/drawing/2014/main" id="{0F748AE9-D15A-6A81-06A5-8471C571D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1392238"/>
            <a:ext cx="386715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TextBox 4">
            <a:extLst>
              <a:ext uri="{FF2B5EF4-FFF2-40B4-BE49-F238E27FC236}">
                <a16:creationId xmlns:a16="http://schemas.microsoft.com/office/drawing/2014/main" id="{67CB0500-8312-9118-D0C5-4778B522E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4027488"/>
            <a:ext cx="30654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Conservation of Mass :</a:t>
            </a:r>
          </a:p>
        </p:txBody>
      </p:sp>
      <p:graphicFrame>
        <p:nvGraphicFramePr>
          <p:cNvPr id="7176" name="Object 5">
            <a:extLst>
              <a:ext uri="{FF2B5EF4-FFF2-40B4-BE49-F238E27FC236}">
                <a16:creationId xmlns:a16="http://schemas.microsoft.com/office/drawing/2014/main" id="{4C00BD58-6FE7-1EF1-C766-EF8903D207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22638" y="3851275"/>
          <a:ext cx="144780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47419" imgH="393529" progId="Equation.3">
                  <p:embed/>
                </p:oleObj>
              </mc:Choice>
              <mc:Fallback>
                <p:oleObj name="Equation" r:id="rId3" imgW="647419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2638" y="3851275"/>
                        <a:ext cx="1447800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" name="TextBox 8">
            <a:extLst>
              <a:ext uri="{FF2B5EF4-FFF2-40B4-BE49-F238E27FC236}">
                <a16:creationId xmlns:a16="http://schemas.microsoft.com/office/drawing/2014/main" id="{680FB319-7D23-3FB1-1B92-1D36B2055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4665663"/>
            <a:ext cx="38909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law of thermodynamics :</a:t>
            </a:r>
          </a:p>
        </p:txBody>
      </p:sp>
      <p:graphicFrame>
        <p:nvGraphicFramePr>
          <p:cNvPr id="7179" name="Object 7">
            <a:extLst>
              <a:ext uri="{FF2B5EF4-FFF2-40B4-BE49-F238E27FC236}">
                <a16:creationId xmlns:a16="http://schemas.microsoft.com/office/drawing/2014/main" id="{562D0DF9-4531-11CF-DB12-58418B1D26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3900" y="4981575"/>
          <a:ext cx="209867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39392" imgH="393529" progId="Equation.3">
                  <p:embed/>
                </p:oleObj>
              </mc:Choice>
              <mc:Fallback>
                <p:oleObj name="Equation" r:id="rId5" imgW="939392" imgH="39352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4981575"/>
                        <a:ext cx="2098675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7">
            <a:extLst>
              <a:ext uri="{FF2B5EF4-FFF2-40B4-BE49-F238E27FC236}">
                <a16:creationId xmlns:a16="http://schemas.microsoft.com/office/drawing/2014/main" id="{1C0E83E2-DB55-25B8-F7E6-8E74123F73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6263" y="5645150"/>
          <a:ext cx="2354262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44600" imgH="520700" progId="Equation.3">
                  <p:embed/>
                </p:oleObj>
              </mc:Choice>
              <mc:Fallback>
                <p:oleObj name="Equation" r:id="rId7" imgW="1244600" imgH="520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6263" y="5645150"/>
                        <a:ext cx="2354262" cy="984250"/>
                      </a:xfrm>
                      <a:prstGeom prst="rect">
                        <a:avLst/>
                      </a:prstGeom>
                      <a:noFill/>
                      <a:ln w="4127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4">
            <a:extLst>
              <a:ext uri="{FF2B5EF4-FFF2-40B4-BE49-F238E27FC236}">
                <a16:creationId xmlns:a16="http://schemas.microsoft.com/office/drawing/2014/main" id="{BDE22BCA-1530-1353-4469-84D81FAFF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0263" y="1244600"/>
            <a:ext cx="35512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Efficiency of An E-Device:</a:t>
            </a:r>
          </a:p>
        </p:txBody>
      </p:sp>
      <p:graphicFrame>
        <p:nvGraphicFramePr>
          <p:cNvPr id="30" name="Object 5">
            <a:extLst>
              <a:ext uri="{FF2B5EF4-FFF2-40B4-BE49-F238E27FC236}">
                <a16:creationId xmlns:a16="http://schemas.microsoft.com/office/drawing/2014/main" id="{8617672D-AD77-646E-6FE2-9391DBFB1C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62588" y="1803400"/>
          <a:ext cx="238125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66800" imgH="419100" progId="Equation.3">
                  <p:embed/>
                </p:oleObj>
              </mc:Choice>
              <mc:Fallback>
                <p:oleObj name="Equation" r:id="rId9" imgW="10668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588" y="1803400"/>
                        <a:ext cx="2381250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4">
            <a:extLst>
              <a:ext uri="{FF2B5EF4-FFF2-40B4-BE49-F238E27FC236}">
                <a16:creationId xmlns:a16="http://schemas.microsoft.com/office/drawing/2014/main" id="{47BF00CB-BE75-D59B-8A11-1AE7C7312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538" y="2665413"/>
            <a:ext cx="434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Loss percentage of An E- Device:</a:t>
            </a:r>
          </a:p>
        </p:txBody>
      </p:sp>
      <p:graphicFrame>
        <p:nvGraphicFramePr>
          <p:cNvPr id="32" name="Object 5">
            <a:extLst>
              <a:ext uri="{FF2B5EF4-FFF2-40B4-BE49-F238E27FC236}">
                <a16:creationId xmlns:a16="http://schemas.microsoft.com/office/drawing/2014/main" id="{0EBE2625-6409-EF48-7C2F-F41ECF4BA4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68975" y="3098800"/>
          <a:ext cx="211613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36600" imgH="203200" progId="Equation.3">
                  <p:embed/>
                </p:oleObj>
              </mc:Choice>
              <mc:Fallback>
                <p:oleObj name="Equation" r:id="rId11" imgW="736600" imgH="203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8975" y="3098800"/>
                        <a:ext cx="2116138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4">
            <a:extLst>
              <a:ext uri="{FF2B5EF4-FFF2-40B4-BE49-F238E27FC236}">
                <a16:creationId xmlns:a16="http://schemas.microsoft.com/office/drawing/2014/main" id="{362FEAC3-4389-1A36-A9F2-20B78688B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3746500"/>
            <a:ext cx="39862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This Loss is dissipated as heat:</a:t>
            </a:r>
          </a:p>
        </p:txBody>
      </p:sp>
      <p:graphicFrame>
        <p:nvGraphicFramePr>
          <p:cNvPr id="34" name="Object 7">
            <a:extLst>
              <a:ext uri="{FF2B5EF4-FFF2-40B4-BE49-F238E27FC236}">
                <a16:creationId xmlns:a16="http://schemas.microsoft.com/office/drawing/2014/main" id="{66BE0109-E7BF-C32C-FD23-C16104AD58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1013" y="4048125"/>
          <a:ext cx="2590800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45616" imgH="393529" progId="Equation.3">
                  <p:embed/>
                </p:oleObj>
              </mc:Choice>
              <mc:Fallback>
                <p:oleObj name="Equation" r:id="rId13" imgW="1345616" imgH="39352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1013" y="4048125"/>
                        <a:ext cx="2590800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7">
            <a:extLst>
              <a:ext uri="{FF2B5EF4-FFF2-40B4-BE49-F238E27FC236}">
                <a16:creationId xmlns:a16="http://schemas.microsoft.com/office/drawing/2014/main" id="{6E805FD4-19EB-F2F2-45E2-53D144A94D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51413" y="4843463"/>
          <a:ext cx="383857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993035" imgH="406224" progId="Equation.3">
                  <p:embed/>
                </p:oleObj>
              </mc:Choice>
              <mc:Fallback>
                <p:oleObj name="Equation" r:id="rId15" imgW="1993035" imgH="40622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1413" y="4843463"/>
                        <a:ext cx="3838575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7">
            <a:extLst>
              <a:ext uri="{FF2B5EF4-FFF2-40B4-BE49-F238E27FC236}">
                <a16:creationId xmlns:a16="http://schemas.microsoft.com/office/drawing/2014/main" id="{66BC8AED-3B59-28AB-EFC4-92F5955E1D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5000" y="5808663"/>
          <a:ext cx="43116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930400" imgH="393700" progId="Equation.3">
                  <p:embed/>
                </p:oleObj>
              </mc:Choice>
              <mc:Fallback>
                <p:oleObj name="Equation" r:id="rId17" imgW="1930400" imgH="393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5808663"/>
                        <a:ext cx="4311650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26" name="Group 19">
            <a:extLst>
              <a:ext uri="{FF2B5EF4-FFF2-40B4-BE49-F238E27FC236}">
                <a16:creationId xmlns:a16="http://schemas.microsoft.com/office/drawing/2014/main" id="{FA8A7335-3C65-A472-B904-E465E62F11E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27" name="Group 8">
              <a:extLst>
                <a:ext uri="{FF2B5EF4-FFF2-40B4-BE49-F238E27FC236}">
                  <a16:creationId xmlns:a16="http://schemas.microsoft.com/office/drawing/2014/main" id="{D0ADAB97-693D-0803-90F1-51768D28B2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7430" name="Group 9">
                <a:extLst>
                  <a:ext uri="{FF2B5EF4-FFF2-40B4-BE49-F238E27FC236}">
                    <a16:creationId xmlns:a16="http://schemas.microsoft.com/office/drawing/2014/main" id="{155E476D-47F5-BC3F-C7BA-94A07DD2F4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440" name="Rectangle 10">
                  <a:extLst>
                    <a:ext uri="{FF2B5EF4-FFF2-40B4-BE49-F238E27FC236}">
                      <a16:creationId xmlns:a16="http://schemas.microsoft.com/office/drawing/2014/main" id="{503C2C4D-7225-6224-1F9C-ACAD4D8701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41" name="Rectangle 11">
                  <a:extLst>
                    <a:ext uri="{FF2B5EF4-FFF2-40B4-BE49-F238E27FC236}">
                      <a16:creationId xmlns:a16="http://schemas.microsoft.com/office/drawing/2014/main" id="{F27B3F2F-C585-D164-DC9E-1027822CEB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31" name="Group 12">
                <a:extLst>
                  <a:ext uri="{FF2B5EF4-FFF2-40B4-BE49-F238E27FC236}">
                    <a16:creationId xmlns:a16="http://schemas.microsoft.com/office/drawing/2014/main" id="{28E187C7-3A10-0B1F-800C-347824D672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438" name="Rectangle 13">
                  <a:extLst>
                    <a:ext uri="{FF2B5EF4-FFF2-40B4-BE49-F238E27FC236}">
                      <a16:creationId xmlns:a16="http://schemas.microsoft.com/office/drawing/2014/main" id="{B0D5703D-90ED-990E-A85D-1688D46768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39" name="Rectangle 14">
                  <a:extLst>
                    <a:ext uri="{FF2B5EF4-FFF2-40B4-BE49-F238E27FC236}">
                      <a16:creationId xmlns:a16="http://schemas.microsoft.com/office/drawing/2014/main" id="{DB917773-1121-17C5-A4C8-D3B0AD8820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32" name="Group 15">
                <a:extLst>
                  <a:ext uri="{FF2B5EF4-FFF2-40B4-BE49-F238E27FC236}">
                    <a16:creationId xmlns:a16="http://schemas.microsoft.com/office/drawing/2014/main" id="{637DD389-5523-145F-F6A2-DAC4CDA569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436" name="Rectangle 16">
                  <a:extLst>
                    <a:ext uri="{FF2B5EF4-FFF2-40B4-BE49-F238E27FC236}">
                      <a16:creationId xmlns:a16="http://schemas.microsoft.com/office/drawing/2014/main" id="{C16D17F6-5B91-25C4-253C-9289E705A6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37" name="Rectangle 17">
                  <a:extLst>
                    <a:ext uri="{FF2B5EF4-FFF2-40B4-BE49-F238E27FC236}">
                      <a16:creationId xmlns:a16="http://schemas.microsoft.com/office/drawing/2014/main" id="{1865E6A5-997B-93EA-CB51-BC135EB47D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33" name="Group 18">
                <a:extLst>
                  <a:ext uri="{FF2B5EF4-FFF2-40B4-BE49-F238E27FC236}">
                    <a16:creationId xmlns:a16="http://schemas.microsoft.com/office/drawing/2014/main" id="{68F57A63-A856-67CB-E276-E1D52C193E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434" name="Rectangle 19">
                  <a:extLst>
                    <a:ext uri="{FF2B5EF4-FFF2-40B4-BE49-F238E27FC236}">
                      <a16:creationId xmlns:a16="http://schemas.microsoft.com/office/drawing/2014/main" id="{C94DA58B-0ACF-6A8B-500C-CA2838535D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35" name="Rectangle 20">
                  <a:extLst>
                    <a:ext uri="{FF2B5EF4-FFF2-40B4-BE49-F238E27FC236}">
                      <a16:creationId xmlns:a16="http://schemas.microsoft.com/office/drawing/2014/main" id="{BE1CB432-4C4B-03D7-6B06-A87BC829B5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7428" name="Rectangle 19458">
              <a:extLst>
                <a:ext uri="{FF2B5EF4-FFF2-40B4-BE49-F238E27FC236}">
                  <a16:creationId xmlns:a16="http://schemas.microsoft.com/office/drawing/2014/main" id="{0534AFCD-A61B-8A41-1869-ED53F20FEB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1BBB14A3-9A41-A30C-0285-F9A7F2B31D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  <p:bldP spid="7178" grpId="0"/>
      <p:bldP spid="29" grpId="0"/>
      <p:bldP spid="31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59C2383-3410-E576-29B7-F540D04A0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altLang="en-US" sz="2800"/>
              <a:t>Figure of Merit for  Computing</a:t>
            </a:r>
            <a:endParaRPr lang="en-IN" altLang="en-US" sz="2800"/>
          </a:p>
        </p:txBody>
      </p:sp>
      <p:grpSp>
        <p:nvGrpSpPr>
          <p:cNvPr id="18435" name="Group 19">
            <a:extLst>
              <a:ext uri="{FF2B5EF4-FFF2-40B4-BE49-F238E27FC236}">
                <a16:creationId xmlns:a16="http://schemas.microsoft.com/office/drawing/2014/main" id="{64680602-9F66-E7D3-29E3-AEEC83E4F6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37" name="Group 8">
              <a:extLst>
                <a:ext uri="{FF2B5EF4-FFF2-40B4-BE49-F238E27FC236}">
                  <a16:creationId xmlns:a16="http://schemas.microsoft.com/office/drawing/2014/main" id="{F29DE3FA-AA2C-CAB0-5E92-6531D6CF9E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8440" name="Group 9">
                <a:extLst>
                  <a:ext uri="{FF2B5EF4-FFF2-40B4-BE49-F238E27FC236}">
                    <a16:creationId xmlns:a16="http://schemas.microsoft.com/office/drawing/2014/main" id="{4AAC3C27-5496-E82F-21B4-E84E0BA24D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450" name="Rectangle 10">
                  <a:extLst>
                    <a:ext uri="{FF2B5EF4-FFF2-40B4-BE49-F238E27FC236}">
                      <a16:creationId xmlns:a16="http://schemas.microsoft.com/office/drawing/2014/main" id="{5ACD93D1-7DCE-83AE-AA10-AF05634638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1" name="Rectangle 11">
                  <a:extLst>
                    <a:ext uri="{FF2B5EF4-FFF2-40B4-BE49-F238E27FC236}">
                      <a16:creationId xmlns:a16="http://schemas.microsoft.com/office/drawing/2014/main" id="{3DCE6BC9-5D62-E0CD-ABEC-DFE38C05B7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1" name="Group 12">
                <a:extLst>
                  <a:ext uri="{FF2B5EF4-FFF2-40B4-BE49-F238E27FC236}">
                    <a16:creationId xmlns:a16="http://schemas.microsoft.com/office/drawing/2014/main" id="{6A324C98-F710-21DB-BE83-6EEE5CA563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448" name="Rectangle 13">
                  <a:extLst>
                    <a:ext uri="{FF2B5EF4-FFF2-40B4-BE49-F238E27FC236}">
                      <a16:creationId xmlns:a16="http://schemas.microsoft.com/office/drawing/2014/main" id="{7922BD1D-C280-4A45-2C6F-1A48D82436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49" name="Rectangle 14">
                  <a:extLst>
                    <a:ext uri="{FF2B5EF4-FFF2-40B4-BE49-F238E27FC236}">
                      <a16:creationId xmlns:a16="http://schemas.microsoft.com/office/drawing/2014/main" id="{57EB30D2-9FCD-E467-4E87-CCAA0B57D0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2" name="Group 15">
                <a:extLst>
                  <a:ext uri="{FF2B5EF4-FFF2-40B4-BE49-F238E27FC236}">
                    <a16:creationId xmlns:a16="http://schemas.microsoft.com/office/drawing/2014/main" id="{7FCEB743-C478-DBFB-8A3E-98E0CBC710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446" name="Rectangle 16">
                  <a:extLst>
                    <a:ext uri="{FF2B5EF4-FFF2-40B4-BE49-F238E27FC236}">
                      <a16:creationId xmlns:a16="http://schemas.microsoft.com/office/drawing/2014/main" id="{DF7340E6-78A2-6DDA-E4AE-5F46CAF3F1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47" name="Rectangle 17">
                  <a:extLst>
                    <a:ext uri="{FF2B5EF4-FFF2-40B4-BE49-F238E27FC236}">
                      <a16:creationId xmlns:a16="http://schemas.microsoft.com/office/drawing/2014/main" id="{EC906A28-8C6A-DF19-4C33-C36E4D5CBB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3" name="Group 18">
                <a:extLst>
                  <a:ext uri="{FF2B5EF4-FFF2-40B4-BE49-F238E27FC236}">
                    <a16:creationId xmlns:a16="http://schemas.microsoft.com/office/drawing/2014/main" id="{E09047C5-5B80-DE4C-7741-15D9EA3140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444" name="Rectangle 19">
                  <a:extLst>
                    <a:ext uri="{FF2B5EF4-FFF2-40B4-BE49-F238E27FC236}">
                      <a16:creationId xmlns:a16="http://schemas.microsoft.com/office/drawing/2014/main" id="{6D6C1A38-E715-57F6-C7E5-BE588C8AFB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45" name="Rectangle 20">
                  <a:extLst>
                    <a:ext uri="{FF2B5EF4-FFF2-40B4-BE49-F238E27FC236}">
                      <a16:creationId xmlns:a16="http://schemas.microsoft.com/office/drawing/2014/main" id="{4120692A-581C-A0B8-62B6-BEAB5F34D7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8438" name="Rectangle 19458">
              <a:extLst>
                <a:ext uri="{FF2B5EF4-FFF2-40B4-BE49-F238E27FC236}">
                  <a16:creationId xmlns:a16="http://schemas.microsoft.com/office/drawing/2014/main" id="{3177E6C7-9724-35B6-254C-F61A55188A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8C0A7071-9FE2-EC8F-AD3E-F03BFF4E7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E06EB2-0EBA-545C-E3C4-5BECFB83657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30212" y="1199905"/>
            <a:ext cx="8561388" cy="5415207"/>
          </a:xfrm>
          <a:blipFill>
            <a:blip r:embed="rId3"/>
            <a:stretch>
              <a:fillRect l="-997" t="-901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9D6B5B01-1C7A-7297-1FC0-56A4B52D4A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altLang="en-US" sz="2800"/>
              <a:t>Figure of Merit for  Computing</a:t>
            </a:r>
            <a:endParaRPr lang="en-IN" alt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50C61-3262-ED51-E7C8-E608198B99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93825"/>
            <a:ext cx="8305800" cy="3692525"/>
          </a:xfrm>
        </p:spPr>
        <p:txBody>
          <a:bodyPr/>
          <a:lstStyle/>
          <a:p>
            <a:r>
              <a:rPr lang="en-US" altLang="en-US" sz="2400"/>
              <a:t>In typical contexts today, the practical lifetime, 𝐿 of most computing systems is relatively fixed.</a:t>
            </a:r>
          </a:p>
          <a:p>
            <a:r>
              <a:rPr lang="en-US" altLang="en-US" sz="2400"/>
              <a:t>There is a </a:t>
            </a:r>
            <a:r>
              <a:rPr lang="en-US" altLang="en-US" sz="2400" b="1" i="1">
                <a:solidFill>
                  <a:srgbClr val="FF0000"/>
                </a:solidFill>
              </a:rPr>
              <a:t>maximum tolerable latency</a:t>
            </a:r>
            <a:r>
              <a:rPr lang="en-US" altLang="en-US" sz="2400"/>
              <a:t>, ℓ until the result of a given computational task must be obtained.</a:t>
            </a:r>
          </a:p>
          <a:p>
            <a:r>
              <a:rPr lang="en-US" altLang="en-US" sz="2400"/>
              <a:t>Therefore, need to care about not </a:t>
            </a:r>
            <a:r>
              <a:rPr lang="en-US" altLang="en-US" sz="2400" i="1">
                <a:solidFill>
                  <a:srgbClr val="0070C0"/>
                </a:solidFill>
              </a:rPr>
              <a:t>just maximizing cost efficiency</a:t>
            </a:r>
            <a:r>
              <a:rPr lang="en-US" altLang="en-US" sz="2400"/>
              <a:t>, but also minimizing </a:t>
            </a:r>
            <a:r>
              <a:rPr lang="en-US" altLang="en-US" sz="2400" i="1">
                <a:solidFill>
                  <a:srgbClr val="0070C0"/>
                </a:solidFill>
              </a:rPr>
              <a:t>cost/op for operations within some fixed time frame</a:t>
            </a:r>
            <a:r>
              <a:rPr lang="en-US" altLang="en-US" sz="2400" i="1"/>
              <a:t>.</a:t>
            </a:r>
            <a:endParaRPr lang="en-US" altLang="en-US" sz="2400"/>
          </a:p>
          <a:p>
            <a:r>
              <a:rPr lang="en-US" altLang="en-US" sz="2400"/>
              <a:t>This translates to increasing both performance per unit cost, as well as performance  per unit power dissipation.</a:t>
            </a:r>
          </a:p>
        </p:txBody>
      </p:sp>
      <p:grpSp>
        <p:nvGrpSpPr>
          <p:cNvPr id="19460" name="Group 19">
            <a:extLst>
              <a:ext uri="{FF2B5EF4-FFF2-40B4-BE49-F238E27FC236}">
                <a16:creationId xmlns:a16="http://schemas.microsoft.com/office/drawing/2014/main" id="{D88DEF55-0401-BFED-6E8D-FB815552FDB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1" name="Group 8">
              <a:extLst>
                <a:ext uri="{FF2B5EF4-FFF2-40B4-BE49-F238E27FC236}">
                  <a16:creationId xmlns:a16="http://schemas.microsoft.com/office/drawing/2014/main" id="{61479AC3-0AA4-D9A7-FF5B-8ABA5F2CA8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9464" name="Group 9">
                <a:extLst>
                  <a:ext uri="{FF2B5EF4-FFF2-40B4-BE49-F238E27FC236}">
                    <a16:creationId xmlns:a16="http://schemas.microsoft.com/office/drawing/2014/main" id="{B143B8F1-C96E-A608-BAE9-53FF95B4A8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474" name="Rectangle 10">
                  <a:extLst>
                    <a:ext uri="{FF2B5EF4-FFF2-40B4-BE49-F238E27FC236}">
                      <a16:creationId xmlns:a16="http://schemas.microsoft.com/office/drawing/2014/main" id="{909CFA8E-5501-7CEC-BE75-CA803CDF28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5" name="Rectangle 11">
                  <a:extLst>
                    <a:ext uri="{FF2B5EF4-FFF2-40B4-BE49-F238E27FC236}">
                      <a16:creationId xmlns:a16="http://schemas.microsoft.com/office/drawing/2014/main" id="{5D8817F7-5F21-229B-C070-F626F53268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5" name="Group 12">
                <a:extLst>
                  <a:ext uri="{FF2B5EF4-FFF2-40B4-BE49-F238E27FC236}">
                    <a16:creationId xmlns:a16="http://schemas.microsoft.com/office/drawing/2014/main" id="{D8C65A54-B4F7-0D30-F1D0-91E34531CA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472" name="Rectangle 13">
                  <a:extLst>
                    <a:ext uri="{FF2B5EF4-FFF2-40B4-BE49-F238E27FC236}">
                      <a16:creationId xmlns:a16="http://schemas.microsoft.com/office/drawing/2014/main" id="{DF619716-54CD-3691-E294-23CD67BFAD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3" name="Rectangle 14">
                  <a:extLst>
                    <a:ext uri="{FF2B5EF4-FFF2-40B4-BE49-F238E27FC236}">
                      <a16:creationId xmlns:a16="http://schemas.microsoft.com/office/drawing/2014/main" id="{F93D0760-712D-713E-8769-6F6A420ABD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6" name="Group 15">
                <a:extLst>
                  <a:ext uri="{FF2B5EF4-FFF2-40B4-BE49-F238E27FC236}">
                    <a16:creationId xmlns:a16="http://schemas.microsoft.com/office/drawing/2014/main" id="{19844CE4-ACD6-A60E-EB04-35FF78ACCA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470" name="Rectangle 16">
                  <a:extLst>
                    <a:ext uri="{FF2B5EF4-FFF2-40B4-BE49-F238E27FC236}">
                      <a16:creationId xmlns:a16="http://schemas.microsoft.com/office/drawing/2014/main" id="{34D277F8-A6D8-148B-E3E4-1322EEE127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1" name="Rectangle 17">
                  <a:extLst>
                    <a:ext uri="{FF2B5EF4-FFF2-40B4-BE49-F238E27FC236}">
                      <a16:creationId xmlns:a16="http://schemas.microsoft.com/office/drawing/2014/main" id="{DDD86C0E-3EEB-EAAA-FECC-478741FAC0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7" name="Group 18">
                <a:extLst>
                  <a:ext uri="{FF2B5EF4-FFF2-40B4-BE49-F238E27FC236}">
                    <a16:creationId xmlns:a16="http://schemas.microsoft.com/office/drawing/2014/main" id="{581E428E-E89F-4C73-BA9D-F628F948C1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468" name="Rectangle 19">
                  <a:extLst>
                    <a:ext uri="{FF2B5EF4-FFF2-40B4-BE49-F238E27FC236}">
                      <a16:creationId xmlns:a16="http://schemas.microsoft.com/office/drawing/2014/main" id="{4CC51A89-0724-D3BD-DFF6-AB68E1BD1B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69" name="Rectangle 20">
                  <a:extLst>
                    <a:ext uri="{FF2B5EF4-FFF2-40B4-BE49-F238E27FC236}">
                      <a16:creationId xmlns:a16="http://schemas.microsoft.com/office/drawing/2014/main" id="{61C44972-314A-FCA3-2C32-1A0095F838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9462" name="Rectangle 19458">
              <a:extLst>
                <a:ext uri="{FF2B5EF4-FFF2-40B4-BE49-F238E27FC236}">
                  <a16:creationId xmlns:a16="http://schemas.microsoft.com/office/drawing/2014/main" id="{6E0405EB-8DE4-C968-91BA-46BC8E117B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41A91AA9-1F79-3245-CA23-25C90E47C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AF28226E-45C5-F608-3A38-92F046F0F8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0325"/>
            <a:ext cx="7772400" cy="1143000"/>
          </a:xfrm>
        </p:spPr>
        <p:txBody>
          <a:bodyPr/>
          <a:lstStyle/>
          <a:p>
            <a:r>
              <a:rPr lang="en-IN" altLang="en-US" sz="2800"/>
              <a:t>Course Plan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3DD40D7-6658-3A17-041F-81127073FC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305800" cy="4953000"/>
          </a:xfrm>
        </p:spPr>
        <p:txBody>
          <a:bodyPr/>
          <a:lstStyle/>
          <a:p>
            <a:r>
              <a:rPr lang="en-IN" altLang="en-US" sz="2400"/>
              <a:t>Information will be made available on My Website:</a:t>
            </a:r>
          </a:p>
          <a:p>
            <a:pPr lvl="1"/>
            <a:r>
              <a:rPr lang="en-IN" altLang="en-US" sz="2400"/>
              <a:t>Course contents &amp; References.</a:t>
            </a:r>
          </a:p>
          <a:p>
            <a:pPr lvl="1"/>
            <a:r>
              <a:rPr lang="en-US" altLang="en-US" sz="2400"/>
              <a:t>Electronics packaging and cooling technologies; Heat sinks: principle, types, modelling, and design; Contact resistance; Heat pipes and two-phase systems: principle, types, modelling and design; Microchannel heat exchangers: single phase and two phase; Radiative heat transfer and importance in space applications; Thermoelectric devices; Measurement and characterisation techniques; Case studies of thermal management of electronics.</a:t>
            </a:r>
            <a:endParaRPr lang="en-IN" altLang="en-US" sz="2400"/>
          </a:p>
          <a:p>
            <a:pPr lvl="1"/>
            <a:r>
              <a:rPr lang="en-IN" altLang="en-US" sz="2400"/>
              <a:t>Evaluation and Attendance Policies.</a:t>
            </a:r>
          </a:p>
          <a:p>
            <a:pPr lvl="1"/>
            <a:r>
              <a:rPr lang="en-IN" altLang="en-US" sz="2400"/>
              <a:t>Reading material</a:t>
            </a:r>
          </a:p>
        </p:txBody>
      </p:sp>
      <p:grpSp>
        <p:nvGrpSpPr>
          <p:cNvPr id="20484" name="Group 19">
            <a:extLst>
              <a:ext uri="{FF2B5EF4-FFF2-40B4-BE49-F238E27FC236}">
                <a16:creationId xmlns:a16="http://schemas.microsoft.com/office/drawing/2014/main" id="{6042D298-852E-D2E5-017B-2BD4E95554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485" name="Group 8">
              <a:extLst>
                <a:ext uri="{FF2B5EF4-FFF2-40B4-BE49-F238E27FC236}">
                  <a16:creationId xmlns:a16="http://schemas.microsoft.com/office/drawing/2014/main" id="{8922A597-AA2C-B6EF-8364-8BBB9175B8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0488" name="Group 9">
                <a:extLst>
                  <a:ext uri="{FF2B5EF4-FFF2-40B4-BE49-F238E27FC236}">
                    <a16:creationId xmlns:a16="http://schemas.microsoft.com/office/drawing/2014/main" id="{1FF53C22-6054-0DCD-FA9A-BBEDCEE98D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498" name="Rectangle 10">
                  <a:extLst>
                    <a:ext uri="{FF2B5EF4-FFF2-40B4-BE49-F238E27FC236}">
                      <a16:creationId xmlns:a16="http://schemas.microsoft.com/office/drawing/2014/main" id="{ACECCFCF-804A-846A-AA0C-7324CC6D3E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499" name="Rectangle 11">
                  <a:extLst>
                    <a:ext uri="{FF2B5EF4-FFF2-40B4-BE49-F238E27FC236}">
                      <a16:creationId xmlns:a16="http://schemas.microsoft.com/office/drawing/2014/main" id="{1E0D3213-9BBF-B0AF-AE87-B128D15CC7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489" name="Group 12">
                <a:extLst>
                  <a:ext uri="{FF2B5EF4-FFF2-40B4-BE49-F238E27FC236}">
                    <a16:creationId xmlns:a16="http://schemas.microsoft.com/office/drawing/2014/main" id="{76DB01E5-D30B-EBBF-0548-428CC249CE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496" name="Rectangle 13">
                  <a:extLst>
                    <a:ext uri="{FF2B5EF4-FFF2-40B4-BE49-F238E27FC236}">
                      <a16:creationId xmlns:a16="http://schemas.microsoft.com/office/drawing/2014/main" id="{83D35B21-F0A3-F16A-A7C9-DB5C8662B5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497" name="Rectangle 14">
                  <a:extLst>
                    <a:ext uri="{FF2B5EF4-FFF2-40B4-BE49-F238E27FC236}">
                      <a16:creationId xmlns:a16="http://schemas.microsoft.com/office/drawing/2014/main" id="{336A8602-821E-5475-E8D8-4F34772B3D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490" name="Group 15">
                <a:extLst>
                  <a:ext uri="{FF2B5EF4-FFF2-40B4-BE49-F238E27FC236}">
                    <a16:creationId xmlns:a16="http://schemas.microsoft.com/office/drawing/2014/main" id="{D9F5906C-8F93-23E9-662A-0115B82A24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494" name="Rectangle 16">
                  <a:extLst>
                    <a:ext uri="{FF2B5EF4-FFF2-40B4-BE49-F238E27FC236}">
                      <a16:creationId xmlns:a16="http://schemas.microsoft.com/office/drawing/2014/main" id="{78351BFF-9391-C9AA-1F93-1FC003355E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495" name="Rectangle 17">
                  <a:extLst>
                    <a:ext uri="{FF2B5EF4-FFF2-40B4-BE49-F238E27FC236}">
                      <a16:creationId xmlns:a16="http://schemas.microsoft.com/office/drawing/2014/main" id="{A9D7291E-FEE0-C4BE-47DD-2F01BCC150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491" name="Group 18">
                <a:extLst>
                  <a:ext uri="{FF2B5EF4-FFF2-40B4-BE49-F238E27FC236}">
                    <a16:creationId xmlns:a16="http://schemas.microsoft.com/office/drawing/2014/main" id="{5A92DCC6-E7AA-19C9-B06F-BA6E959990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492" name="Rectangle 19">
                  <a:extLst>
                    <a:ext uri="{FF2B5EF4-FFF2-40B4-BE49-F238E27FC236}">
                      <a16:creationId xmlns:a16="http://schemas.microsoft.com/office/drawing/2014/main" id="{45BCDD88-4B2F-BD4F-EC45-D05B085F6A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493" name="Rectangle 20">
                  <a:extLst>
                    <a:ext uri="{FF2B5EF4-FFF2-40B4-BE49-F238E27FC236}">
                      <a16:creationId xmlns:a16="http://schemas.microsoft.com/office/drawing/2014/main" id="{DEADF649-0CFA-2767-CBCB-85F4D87D67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0486" name="Rectangle 19458">
              <a:extLst>
                <a:ext uri="{FF2B5EF4-FFF2-40B4-BE49-F238E27FC236}">
                  <a16:creationId xmlns:a16="http://schemas.microsoft.com/office/drawing/2014/main" id="{89F6E979-C73A-0EA1-B065-C9C85C1E7D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FEA271E2-E5DE-143F-6E0B-C3A4CE7E4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1698</TotalTime>
  <Words>599</Words>
  <Application>Microsoft Office PowerPoint</Application>
  <PresentationFormat>On-screen Show (4:3)</PresentationFormat>
  <Paragraphs>66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Times New Roman</vt:lpstr>
      <vt:lpstr>Arial</vt:lpstr>
      <vt:lpstr>Calibri</vt:lpstr>
      <vt:lpstr>CommercialScript BT</vt:lpstr>
      <vt:lpstr>Tempus Sans ITC</vt:lpstr>
      <vt:lpstr>Script MT Bold</vt:lpstr>
      <vt:lpstr>Curlz MT</vt:lpstr>
      <vt:lpstr>STZhongsong</vt:lpstr>
      <vt:lpstr>Roboto Serif</vt:lpstr>
      <vt:lpstr>LMRoman10</vt:lpstr>
      <vt:lpstr>Symbol</vt:lpstr>
      <vt:lpstr>Blank Presentation</vt:lpstr>
      <vt:lpstr>Microsoft Equation 3.0</vt:lpstr>
      <vt:lpstr>MCL348 : THERMAL MANAGEMENT OF ELECTRONICS: Introduction</vt:lpstr>
      <vt:lpstr>Epistemological Evolution</vt:lpstr>
      <vt:lpstr>Evolution of  Didactical Epistemology</vt:lpstr>
      <vt:lpstr>Backbone of 21st Century’s Digital World</vt:lpstr>
      <vt:lpstr>Revenue by Segment of A DC</vt:lpstr>
      <vt:lpstr>Expected Case Electricity Usage of Wireless Access Networks</vt:lpstr>
      <vt:lpstr>Evolution of Electricity Usage by Data Centres</vt:lpstr>
      <vt:lpstr>Breakdown of Energy End-use of Processors – Level 1</vt:lpstr>
      <vt:lpstr>Irreversible Nature of An Electronic System</vt:lpstr>
      <vt:lpstr>Breakdown of Energy End-use of Selected Data Centers Level -2</vt:lpstr>
      <vt:lpstr>Essential Skills Required for A 21st Century</vt:lpstr>
      <vt:lpstr>Pedagogy of Thermal Sciences</vt:lpstr>
      <vt:lpstr>An Electronic System </vt:lpstr>
      <vt:lpstr>A Dell R730xd Power Edge server : An Assembly of Solid Working Substances</vt:lpstr>
      <vt:lpstr>An Adiabatic E-Device</vt:lpstr>
      <vt:lpstr>Figure of Merit for  Computing</vt:lpstr>
      <vt:lpstr>Figure of Merit for  Computing</vt:lpstr>
      <vt:lpstr>Course Plan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188</cp:revision>
  <cp:lastPrinted>2002-07-26T02:11:33Z</cp:lastPrinted>
  <dcterms:created xsi:type="dcterms:W3CDTF">2002-07-26T01:39:54Z</dcterms:created>
  <dcterms:modified xsi:type="dcterms:W3CDTF">2026-08-03T04:06:28Z</dcterms:modified>
</cp:coreProperties>
</file>