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sldIdLst>
    <p:sldId id="1419" r:id="rId2"/>
    <p:sldId id="1319" r:id="rId3"/>
    <p:sldId id="1320" r:id="rId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929"/>
  </p:normalViewPr>
  <p:slideViewPr>
    <p:cSldViewPr>
      <p:cViewPr varScale="1">
        <p:scale>
          <a:sx n="80" d="100"/>
          <a:sy n="80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7" Type="http://schemas.openxmlformats.org/officeDocument/2006/relationships/image" Target="../media/image2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3.xml"/><Relationship Id="rId15" Type="http://schemas.openxmlformats.org/officeDocument/2006/relationships/image" Target="../media/image100.png"/><Relationship Id="rId10" Type="http://schemas.openxmlformats.org/officeDocument/2006/relationships/image" Target="../media/image1.png"/><Relationship Id="rId9" Type="http://schemas.openxmlformats.org/officeDocument/2006/relationships/image" Target="../media/image270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2925-BE71-FA63-3608-6A2B931F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F0B-B994-6A41-3C22-3EC2C12FD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Assignment -1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43F9E45-F849-294D-300B-44A961A00C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0D2E77CC-EF52-4762-DDBF-595F0BD1B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199D64-4003-6AB1-859A-00A2EDC732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28BDEE4-B4CA-9436-4DB2-F9328F233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DB6C0DE8-0E8C-9BB7-5FAB-34058DD4A1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A47842F-37EE-02A0-19BC-AA0B67EF6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DB1CF2EC-B21B-005D-9EF3-CDE39DB263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E9D556F-294B-8C1C-F31F-00B7DD7833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5FA03E0-AD39-0580-DF5E-011EF063C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67C821F-9DA9-AB43-40EF-6AD7A7FA75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05A2261B-B20A-2A42-0A18-438C27A6E8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08163BE-A051-C662-A0FE-76587F1A7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4A5F109-9AE5-01F4-89E4-38A9E2F3D3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CC58ACF-507F-081F-1308-B263A010A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9FB14C8-2F96-09F2-D08E-2D4EBA39B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D0A7AC6-D4A4-6197-6473-330B94F5A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4B15CC-B110-1B0B-67CF-028298281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D341DF4-0931-93FC-AD03-81A3138B2D2E}"/>
              </a:ext>
            </a:extLst>
          </p:cNvPr>
          <p:cNvSpPr txBox="1"/>
          <p:nvPr/>
        </p:nvSpPr>
        <p:spPr>
          <a:xfrm>
            <a:off x="762000" y="2991128"/>
            <a:ext cx="4713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latin typeface="TimesNewRoman"/>
              </a:rPr>
              <a:t>The </a:t>
            </a:r>
            <a:r>
              <a:rPr lang="en-US" sz="2400" b="0" i="0" u="none" strike="noStrike" baseline="0" dirty="0">
                <a:latin typeface="TimesNewRoman"/>
              </a:rPr>
              <a:t>heat source of chip is </a:t>
            </a:r>
            <a:r>
              <a:rPr lang="en-IN" sz="2400" b="0" i="0" u="none" strike="noStrike" baseline="0" dirty="0">
                <a:latin typeface="TimesNewRoman"/>
              </a:rPr>
              <a:t>23.09 W.</a:t>
            </a:r>
          </a:p>
        </p:txBody>
      </p:sp>
      <p:pic>
        <p:nvPicPr>
          <p:cNvPr id="28" name="Picture 27" descr="The diagram illustrates a layered structure starting with a lid, followed by a TIMI chip, a bump, a die, and a substrate layer.&#10;&#10;AI-generated content may be incorrect.">
            <a:extLst>
              <a:ext uri="{FF2B5EF4-FFF2-40B4-BE49-F238E27FC236}">
                <a16:creationId xmlns:a16="http://schemas.microsoft.com/office/drawing/2014/main" id="{578972F6-C6C9-0E03-E13B-2B3F96C07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35696"/>
            <a:ext cx="5382431" cy="1900432"/>
          </a:xfrm>
          <a:prstGeom prst="rect">
            <a:avLst/>
          </a:prstGeom>
        </p:spPr>
      </p:pic>
      <p:pic>
        <p:nvPicPr>
          <p:cNvPr id="30" name="Picture 29" descr="The image displays a comparison chart of various sizes (x, y, z) in micrometers and their corresponding values in kilowatts per meter Kelvin (k/W-(m-K)) for different components such as lid, TIM1, die, solder ball, bump, and substrate.&#10;&#10;AI-generated content may be incorrect.">
            <a:extLst>
              <a:ext uri="{FF2B5EF4-FFF2-40B4-BE49-F238E27FC236}">
                <a16:creationId xmlns:a16="http://schemas.microsoft.com/office/drawing/2014/main" id="{11283401-6FB6-177E-DB50-B27328168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639275"/>
            <a:ext cx="3977168" cy="259093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DD47247-A78A-58C4-06AF-F246C6C89784}"/>
              </a:ext>
            </a:extLst>
          </p:cNvPr>
          <p:cNvSpPr txBox="1"/>
          <p:nvPr/>
        </p:nvSpPr>
        <p:spPr>
          <a:xfrm>
            <a:off x="448599" y="3747434"/>
            <a:ext cx="40551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Layout of a chip with all dimensions and properties are given here. </a:t>
            </a:r>
          </a:p>
          <a:p>
            <a:r>
              <a:rPr lang="en-IN" dirty="0"/>
              <a:t>Plot temperature distribution at the midplane of each layer using </a:t>
            </a:r>
            <a:r>
              <a:rPr lang="en-US" altLang="en-US" dirty="0"/>
              <a:t>Fourier’s Solutions.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72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898300"/>
          </a:xfrm>
        </p:spPr>
        <p:txBody>
          <a:bodyPr/>
          <a:lstStyle/>
          <a:p>
            <a:r>
              <a:rPr lang="en-IN" altLang="en-US" sz="2800" dirty="0"/>
              <a:t>MCL348: Assignment – 1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4E6B094-9F57-21B7-BC67-64D390E180F5}"/>
              </a:ext>
            </a:extLst>
          </p:cNvPr>
          <p:cNvSpPr txBox="1"/>
          <p:nvPr/>
        </p:nvSpPr>
        <p:spPr>
          <a:xfrm>
            <a:off x="286684" y="1533730"/>
            <a:ext cx="876066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Write </a:t>
            </a: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</a:rPr>
              <a:t>detailed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derivation</a:t>
            </a: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</a:rPr>
              <a:t> for each layer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along with plots for temperature distribution.</a:t>
            </a:r>
          </a:p>
          <a:p>
            <a:pPr marL="457200" indent="-457200">
              <a:buAutoNum type="arabicPeriod"/>
            </a:pP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Time and Date of submission: 5 pm &amp;</a:t>
            </a: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5</a:t>
            </a: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 October 2026.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TA will mail you the google link for submission of pdf scanned report.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Symbols must be same as those used in lecture slides.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All copied reports will get zero marks.</a:t>
            </a:r>
            <a:endParaRPr lang="en-US" sz="2400" b="0" i="0" u="none" strike="noStrike" dirty="0">
              <a:solidFill>
                <a:srgbClr val="292526"/>
              </a:solidFill>
              <a:latin typeface="TimesLTStd-Roman"/>
            </a:endParaRPr>
          </a:p>
        </p:txBody>
      </p:sp>
    </p:spTree>
    <p:extLst>
      <p:ext uri="{BB962C8B-B14F-4D97-AF65-F5344CB8AC3E}">
        <p14:creationId xmlns:p14="http://schemas.microsoft.com/office/powerpoint/2010/main" val="96586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03773D-1408-4535-7770-1F30F14DB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r>
              <a:rPr lang="en-US" sz="2800" dirty="0"/>
              <a:t>Additional Instructions</a:t>
            </a:r>
            <a:endParaRPr lang="en-IN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89CB2-4A26-5B46-6C56-27E83D81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337" y="1447800"/>
            <a:ext cx="7772400" cy="4590289"/>
          </a:xfrm>
        </p:spPr>
        <p:txBody>
          <a:bodyPr/>
          <a:lstStyle/>
          <a:p>
            <a:r>
              <a:rPr lang="en-US" sz="2000" b="0" i="0" dirty="0">
                <a:solidFill>
                  <a:srgbClr val="2C363A"/>
                </a:solidFill>
                <a:effectLst/>
              </a:rPr>
              <a:t>Do not copy and paste the equations. You must use uniform symbols</a:t>
            </a:r>
            <a:br>
              <a:rPr lang="en-US" sz="2000" dirty="0"/>
            </a:br>
            <a:r>
              <a:rPr lang="en-US" sz="2000" b="0" i="0" dirty="0">
                <a:solidFill>
                  <a:srgbClr val="2C363A"/>
                </a:solidFill>
                <a:effectLst/>
              </a:rPr>
              <a:t>through out your report.</a:t>
            </a:r>
          </a:p>
          <a:p>
            <a:r>
              <a:rPr lang="en-US" sz="2000" b="0" i="0" dirty="0">
                <a:solidFill>
                  <a:srgbClr val="2C363A"/>
                </a:solidFill>
                <a:effectLst/>
              </a:rPr>
              <a:t>Your assignment report must be complete with respect to all the intermediate algebraic operations and description of concepts. </a:t>
            </a:r>
          </a:p>
          <a:p>
            <a:r>
              <a:rPr lang="en-US" sz="2000" b="0" i="0" dirty="0">
                <a:solidFill>
                  <a:srgbClr val="2C363A"/>
                </a:solidFill>
                <a:effectLst/>
              </a:rPr>
              <a:t>Original Assignments with recent models will get highest marks.</a:t>
            </a:r>
          </a:p>
          <a:p>
            <a:r>
              <a:rPr lang="en-US" sz="2000" dirty="0">
                <a:solidFill>
                  <a:srgbClr val="2C363A"/>
                </a:solidFill>
              </a:rPr>
              <a:t>You are free to submit scanned copies of handwritten or typed document in pdf.</a:t>
            </a:r>
          </a:p>
          <a:p>
            <a:r>
              <a:rPr lang="en-US" sz="2000" dirty="0">
                <a:solidFill>
                  <a:srgbClr val="2C363A"/>
                </a:solidFill>
              </a:rPr>
              <a:t>Do not copy and paste the equations. You must use uniform symbols</a:t>
            </a:r>
            <a:br>
              <a:rPr lang="en-US" sz="2000" dirty="0"/>
            </a:br>
            <a:r>
              <a:rPr lang="en-US" sz="2000" dirty="0">
                <a:solidFill>
                  <a:srgbClr val="2C363A"/>
                </a:solidFill>
              </a:rPr>
              <a:t>through out your report.</a:t>
            </a:r>
          </a:p>
          <a:p>
            <a:r>
              <a:rPr lang="en-US" sz="2000" dirty="0">
                <a:solidFill>
                  <a:srgbClr val="2C363A"/>
                </a:solidFill>
              </a:rPr>
              <a:t>Your assignment report must be complete with respect to all the intermediate algebraic operations and description of concepts. </a:t>
            </a:r>
          </a:p>
          <a:p>
            <a:r>
              <a:rPr lang="en-US" sz="2000" dirty="0">
                <a:solidFill>
                  <a:srgbClr val="2C363A"/>
                </a:solidFill>
              </a:rPr>
              <a:t>Original Assignments with recent models will get highest marks.</a:t>
            </a:r>
          </a:p>
          <a:p>
            <a:endParaRPr lang="en-IN" sz="20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C13B7ED-F0DB-F945-848E-BE9D611614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86D4388-B602-4BEE-5368-0D6141A8F4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F1FDE75-D78F-1731-29B7-EA306716A7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257E360-3DE0-497D-889B-D855750204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A78F067-A7C8-B6B8-F8B2-F7BFAA2E2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23A9D4-24D5-A73B-4348-1120F0EC1F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50DFA2F-8F61-2990-B142-C71B62BC6B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ACCDAB9-43AE-A85E-D22D-E9190C845A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5C887FE-1B5F-0CE7-B766-C76D4AEDD5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CAFACE3-A461-10CA-D6F3-676B1967F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B93FFAC-59AA-1844-2E9D-8B0FF0240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EEC73A5-8282-D3AA-9403-B0D3023A1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D78AADE-FDC8-B56F-4DE5-7387ED1355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A9DEAD3-4C35-5388-1116-BBDF74F92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EDFA198-D844-6EA7-F309-40C138FBB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FE90D8-ED66-30AA-95C9-2E9786943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A047BB-A0FB-A473-C04A-E957B919F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039958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4376</TotalTime>
  <Words>215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Calibri</vt:lpstr>
      <vt:lpstr>Times New Roman</vt:lpstr>
      <vt:lpstr>TimesLTStd-Roman</vt:lpstr>
      <vt:lpstr>TimesNewRoman</vt:lpstr>
      <vt:lpstr>Blank Presentation</vt:lpstr>
      <vt:lpstr>Assignment -1</vt:lpstr>
      <vt:lpstr>MCL348: Assignment – 1</vt:lpstr>
      <vt:lpstr>Additional Instructions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333</cp:revision>
  <cp:lastPrinted>2002-07-26T02:11:33Z</cp:lastPrinted>
  <dcterms:created xsi:type="dcterms:W3CDTF">2002-07-26T01:39:54Z</dcterms:created>
  <dcterms:modified xsi:type="dcterms:W3CDTF">2026-09-19T03:57:05Z</dcterms:modified>
</cp:coreProperties>
</file>