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4" r:id="rId2"/>
    <p:sldId id="503" r:id="rId3"/>
    <p:sldId id="1239" r:id="rId4"/>
    <p:sldId id="1240" r:id="rId5"/>
    <p:sldId id="480" r:id="rId6"/>
    <p:sldId id="1242" r:id="rId7"/>
    <p:sldId id="494" r:id="rId8"/>
    <p:sldId id="495" r:id="rId9"/>
    <p:sldId id="537" r:id="rId10"/>
    <p:sldId id="538" r:id="rId11"/>
    <p:sldId id="539" r:id="rId12"/>
    <p:sldId id="540" r:id="rId13"/>
    <p:sldId id="541" r:id="rId14"/>
    <p:sldId id="542" r:id="rId15"/>
    <p:sldId id="543" r:id="rId16"/>
    <p:sldId id="1243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9T05:45:09.7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37-14 14964,'-42'-26'5289,"30"15"-129,12 11-516,0 0-4128,0 0-1290,0 0-3741,0 0-516,0 0-258,12 2-387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9T05:49:04.4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25-5 10965,'-23'-5'4257,"23"5"129,-14 10-387,14-10-3483,0 0-2451,0 0-2193,17 18-129,-17-18-387,27-4-258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15T06:39:06.01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8-08T07:03:20.02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9 9933,'0'0'4644,"0"0"-387,0 0-387,0 0-3096,0 0-1032,0 0-1032,0 0-2709,0 0-258,10-9-387,-10 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8-08T07:03:20.02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9 9933,'0'0'4644,"0"0"-387,0 0-387,0 0-3096,0 0-1032,0 0-1032,0 0-2709,0 0-258,10-9-387,-10 9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5T05:50:37.8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19784 9324 151 0,'-14'0'3'0,"3"1"-74"0,-6 0 105 0,13-1-8 0,1 0 2 0,3 0-5 0,-6 1-29 16,1-1 32-16,-1-1-23 0,-2-1 31 15,2 0-6-15,-1 0-11 0,7 2 11 0,0 0-14 0,-15-5-10 0,10 3 23 16,5 2-13-16,0 0 17 0,0 0-3 0,-12-6-3 16,4 4 11-16,4 0-11 0,-3-2-19 15,2 1 16-15,1 0-23 0,4 3 23 0,0 0-11 16,-1-1 1-16,-10-13 8 0,6 9-8 0,1 1-7 0,0 0 25 15,3 0-18-15,-4-1 21 0,3 0-5 16,0 0-6-16,-3 0 11 0,4 2-14 0,0-1-26 0,0-2 15 0,1 3-20 16,0-1 20-16,1-1-6 15,0 2-3-15,-1-1 12 0,0-1-11 0,0 5 2 0,0 0 21 0,0 0-9 16,0 0 15-16,0-1 5 0,0 0 3 16,0 0 2-16,0 0-1 0,0 0-8 0,0 0 3 15,0 0-1-15,0 0 0 0,0 0-12 0,0 0-2 16,0 0 1-16,0-1 0 0,0 1-5 0,0 0 8 15,0 0-12-15,0 0 12 0,1 0-3 0,0 0-11 16,0-1 17-16,0 0-18 0,1 0-2 0,-1 0 2 0,-1 1-5 16,1 0 7-16,1 0-1 0,0 0-2 0,1 0 0 0,-2 0 0 15,2-1-3-15,29-25 12 16,-27 27-9-16,-1-1 11 0,3 2-2 0,-1-1-5 0,-3 0 4 16,2 0-6-16,2-1 11 0,-6 1-16 0,6-1 5 0,-2 1-8 15,-1 0 13-15,5 0-6 0,-4-1 7 16,0-1-8-16,2 1-6 0,1 1 15 0,0 0-6 15,3 1 11-15,2 0-14 0,-4-1-2 0,2 0-1 0,-1 0 2 16,1 0 4-16,-1 0 5 0,0-2 2 0,0 2 1 16,5-1-3-16,-2 1-12 0,-2-3 1 0,2 3-3 15,1-3 10-15,-1 1-9 0,2 2 1 0,-2-3-3 0,0 0 3 0,2 1 1 32,-2-1 6-32,0 2-4 0,-1-2 2 0,0 2-1 0,3-1-6 0,-1 1 6 15,5 0 11-15,-5-2-8 0,0 2 7 0,0-4-10 16,2-1-10-16,3 3 11 0,0-1-2 0,5 2 7 0,0 3-10 0,-2-5-2 0,3-1 0 15,-1 2 1-15,-4-2 5 0,2 3-6 16,0 3 6-16,-5-4-5 0,3 0 14 0,-2 0-12 16,2-2 2-16,-4 4-2 0,2-1 10 0,-1-1-2 15,-1-1 1-15,2 2-1 0,1-1-1 0,2 1-4 0,-1-2-3 0,2-2 1 16,0 1 2 0,5-1-5-16,4 0 5 0,1 0-6 0,1-1 9 0,-4 1-10 0,0 2 2 15,-3-3-4-15,-2 0-6 0,0 1 14 16,0 0-2-16,-2 0 7 0,0-1-7 0,4-1-1 0,-4-1-1 0,-1 0 1 0,6 1 13 15,1-2-12 1,1 1 81-16,40-10-78 0,-37 12-7 16,0-2-84-16,-5 1 87 0,-1 0 0 0,0-1-3 0,1 1 1 0,-3-1 0 0,-1-1 0 0,5 1 1 31,0 1-1-31,1-3 0 0,1 2-7 0,3-2 3 0,3-1 0 0,0 3 2 0,1-2 5 0,-5-2-6 31,-3 4 4-31,1-3-4 0,-5 0 3 0,6 1 1 0,-4-3-4 16,1 3 2-16,0 2 1 0,3-2-3 0,-3 0 5 0,7-3-4 0,4 4 2 0,-6-2-4 15,6-1-3-15,-9 2 3 0,2-3 8 0,-1 2-13 16,0 0 8-16,-4 0-10 16,-1-1 17-16,4-2-9 0,0 1 0 0,2 0-4 0,2 0 7 0,2 0 0 15,-2 0 0-15,1 0-1 0,1 1-5 0,-6 0 8 0,0 0 1 16,-2 0 2-16,0-3-4 0,1 1-1 16,-3 1-2-16,2-2 0 0,-2 3-9 0,-2-1 11 15,1-1-5-15,0 1 8 0,2 0-3 0,4 1-1 0,-4-2 0 0,-2 2-1 16,2 0 2-16,-6-1 0 0,1 5 2 0,1-1-2 31,-4 0 0-31,-1-1 2 0,0 0-2 0,-2 1 2 16,-1 1-5-16,1 0 3 0,1-1-1 0,-4-2 2 15,1 3 1-15,0-1-3 0,-1 1 1 0,0 0-2 16,0 0-9-16,2 2 11 0,-3-2-5 0,1 0 7 16,-2 0-7-16,4-1 7 0,-1 2-2 0,-1-1 4 0,0 1-5 15,-4-1 1-15,1 0 6 0,-3 2-3 0,-3-3-3 16,2 5-4-16,-1-3-7 0,-3 2 6 0,4 1 1 15,-6-3 1-15,2 6-1 0,0-1-1 0,-2 0-3 16,3 3 4-16,-3 0-3 0,0 0 2 0,0 0-6 0,0 0 7 16,0 0 6-16,0 0-2 0,0-1-2 0,0 0-4 15,-2 0-2-15,1 0 2 0,0 0 1 0,0 0-4 16,0 1-2-16,0 0 1 0,1 0 0 0,-1 0-14 16,-1 0 1-16,-20-8-7 0,18 7-3 0,0 1-4 15,5 1-20-15,-2 1 8 0,-1 0-18 0,-2-2-38 16,-3-1-15-16,4 0-19 0,-6-1-100 0,3 0-65 15</inkml:trace>
  <inkml:trace contextRef="#ctx0" brushRef="#br0" timeOffset="1005.17">21413 8429 297 0,'2'3'47'0,"2"1"-19"0,-9-1 2 0,3 0-17 0,-6 2-26 16,9-1 13-16,4 3-17 15,-3-3 17-15,6 1 6 0,-4-1 3 0,1-1 12 0,3 1-13 0,-5-2-10 16,-3-2 34-16,0 0-11 0,1 0 20 0,12 2 0 0,-7-1 22 16,-2-1 4-16,1-1 1 15,0 1-19-15,0-1-3 0,-5 1-16 0,1 0 10 16,10 0-9-16,-6-1-14 0,3 1 13 0,-2 2-17 0,3 1-13 16,-1-1 21-16,0-1-21 0,-1-1 24 0,-2 0-3 15,1 1-13-15,1 2 12 0,2 0-14 0,2-1-1 0,0 0 7 16,-1 0-5-16,-1 0 8 0,-1 2 5 0,0-2-1 0,0 2 3 15,0-1-3-15,0-1-1 0,0 0 12 0,0 1-8 16,-2-3 10-16,1 3-1 0,0-1-16 0,0 1 12 16,0-1-14-16,1-1 9 0,-3 2-7 0,1-2 1 0,-1 1-2 15,-2-1 9-15,0-1-8 0,0 2 6 0,-1-1-5 16,1 2-2-16,-1 1 7 0,-2-2-10 0,0 3 10 31,0 0-1-31,0-1-15 0,0 1 9 0,-4-2-12 0,0 5 8 0,-1 3 1 0,-1-2-1 0,-2 3 3 16,0-3 3-16,-3-2-7 0,1 5 5 0,-3-3-4 15,1 6 13-15,-1-1-13 16,-2-1 7-16,2 3-8 0,-3-4 7 0,1 3-12 0,3 1 2 0,-4-2-4 16,4 1 2-16,2 0-3 0,0-2-8 15,1 2 5-15,-4-1 4 0,2-1-2 0,3 0 9 0,0 0-10 0,1-2-14 16,5 0 12-16,-3 0-13 0,2-2 13 16,0-1-15-1,-1 0-14-15,0-3 2 0,2-1-8 0,2-4-14 0,0 0-2 16,0 0-19-16,0 0 8 0,0 0-44 0,0 0-84 15,0 0-45-15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8-16T07:06:26.47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8-16T07:15:08.1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8-12T05:58:30.51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652 82 1,'9'-17'1934,"-9"17"-257,2-16 129,-2 16 516,2-11-645,-2 11 129,0 0-258,0-11 0,0 11-645,0 0 0,-7-7-258,7 7-258,0 0-129,-13-5-129,13 5-129,-12-4 129,12 4-129,-16-4 0,4 3 0,-1 0 0,-2 0 0,-1 0 0,-3 1 0,-2 0 0,-1 0 0,-1 0 0,-2 3 0,0 2 0,0 1 0,-1 1 0,2 0 0,-1 2 0,2 0 0,0 2 0,3-1 0,-2 3 0,2 0 0,-1 5-129,0 0 129,0 6 0,-2 0 0,2 6-129,-1 1 129,4 3 0,0 1-129,4 1 129,2 0 0,3 1 0,3 1 0,1-2 0,2 1 0,0-2 129,2 2-258,1-4 258,0 1-258,0-1 258,4-2-258,2 0 129,2-2 0,0 2 0,4 1 0,1 1 0,1-4 129,2 5 0,4-4-129,1 4 258,3-5-129,1 0 0,4-3 129,2-4 258,2-1-258,4-8 129,2-4-129,6-6 129,3-3 0,1-6-129,3-8 0,-1-5 0,1-5 0,-5-8-129,1-1 0,-8-9 129,0 3-129,-6-9 0,-3 1 258,-5-5-387,-6-1 387,-5-3-387,-7-3 258,-5-5-129,-3-2 0,-5-3 0,-7 3-129,-5 0 258,-1 5-129,-7 4 129,-3 9 0,-6 5 0,-5 13-258,-7 5 129,-12 8-129,-6 6-387,-7 4-645,-1 7-1935,-3 3-1032,-8 1-516,3 10-129,-8-4-516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833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418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280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11" Type="http://schemas.openxmlformats.org/officeDocument/2006/relationships/image" Target="../media/image4.png"/><Relationship Id="rId5" Type="http://schemas.openxmlformats.org/officeDocument/2006/relationships/image" Target="../media/image270.png"/><Relationship Id="rId15" Type="http://schemas.openxmlformats.org/officeDocument/2006/relationships/image" Target="../media/image5.png"/><Relationship Id="rId10" Type="http://schemas.openxmlformats.org/officeDocument/2006/relationships/image" Target="../media/image3.png"/><Relationship Id="rId4" Type="http://schemas.openxmlformats.org/officeDocument/2006/relationships/customXml" Target="../ink/ink1.xml"/><Relationship Id="rId9" Type="http://schemas.openxmlformats.org/officeDocument/2006/relationships/image" Target="../media/image290.png"/><Relationship Id="rId1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1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png"/><Relationship Id="rId3" Type="http://schemas.openxmlformats.org/officeDocument/2006/relationships/image" Target="../media/image15.png"/><Relationship Id="rId12" Type="http://schemas.openxmlformats.org/officeDocument/2006/relationships/image" Target="../media/image74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16.png"/><Relationship Id="rId4" Type="http://schemas.openxmlformats.org/officeDocument/2006/relationships/customXml" Target="../ink/ink4.xml"/><Relationship Id="rId1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png"/><Relationship Id="rId12" Type="http://schemas.openxmlformats.org/officeDocument/2006/relationships/image" Target="../media/image74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1.png"/><Relationship Id="rId10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customXml" Target="../ink/ink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21.png"/><Relationship Id="rId7" Type="http://schemas.openxmlformats.org/officeDocument/2006/relationships/image" Target="../media/image381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0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8.jpeg"/><Relationship Id="rId7" Type="http://schemas.openxmlformats.org/officeDocument/2006/relationships/customXml" Target="../ink/ink9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4.png"/><Relationship Id="rId5" Type="http://schemas.openxmlformats.org/officeDocument/2006/relationships/customXml" Target="../ink/ink8.xml"/><Relationship Id="rId10" Type="http://schemas.openxmlformats.org/officeDocument/2006/relationships/image" Target="../media/image4.png"/><Relationship Id="rId4" Type="http://schemas.openxmlformats.org/officeDocument/2006/relationships/image" Target="../media/image23.pn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4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10.png"/><Relationship Id="rId7" Type="http://schemas.openxmlformats.org/officeDocument/2006/relationships/image" Target="../media/image38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A Novel Conservation Variable for Ideal Turbo Machines</a:t>
            </a:r>
          </a:p>
        </p:txBody>
      </p:sp>
      <p:sp>
        <p:nvSpPr>
          <p:cNvPr id="1050" name="Rectangle 3">
            <a:extLst>
              <a:ext uri="{FF2B5EF4-FFF2-40B4-BE49-F238E27FC236}">
                <a16:creationId xmlns:a16="http://schemas.microsoft.com/office/drawing/2014/main" id="{086292BA-D70E-7415-5940-DB6D23673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3528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Head &amp; 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5094982"/>
            <a:ext cx="81232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FF0000"/>
                </a:solidFill>
                <a:latin typeface="Harlow Solid Italic" panose="04030604020F02020D02" pitchFamily="82" charset="0"/>
              </a:rPr>
              <a:t>Conservation Variable for Design Principle for  Turbomachines !!!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820F2CA3-1FBB-BDBA-547C-A6AD07A8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9BF6746D-EEA2-C89E-2310-981301FDC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724025"/>
            <a:ext cx="367665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6">
            <a:extLst>
              <a:ext uri="{FF2B5EF4-FFF2-40B4-BE49-F238E27FC236}">
                <a16:creationId xmlns:a16="http://schemas.microsoft.com/office/drawing/2014/main" id="{69D11BA5-7AC6-C1EA-47A6-871CEE0CC3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22814" y="-1"/>
            <a:ext cx="5597186" cy="1143001"/>
          </a:xfrm>
        </p:spPr>
        <p:txBody>
          <a:bodyPr/>
          <a:lstStyle/>
          <a:p>
            <a:r>
              <a:rPr lang="en-US" altLang="en-US" sz="2800" dirty="0"/>
              <a:t>An Essential Action Across  of A Fluid-machine</a:t>
            </a:r>
          </a:p>
        </p:txBody>
      </p:sp>
      <p:sp>
        <p:nvSpPr>
          <p:cNvPr id="14340" name="Rectangle 8">
            <a:extLst>
              <a:ext uri="{FF2B5EF4-FFF2-40B4-BE49-F238E27FC236}">
                <a16:creationId xmlns:a16="http://schemas.microsoft.com/office/drawing/2014/main" id="{2EC8375B-CC67-FB96-A68F-709B5095C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295400"/>
            <a:ext cx="1752600" cy="4572000"/>
          </a:xfrm>
          <a:prstGeom prst="rect">
            <a:avLst/>
          </a:prstGeom>
          <a:noFill/>
          <a:ln w="412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8C161E7A-3B35-1004-CFCE-6B3F7AD73C0D}"/>
              </a:ext>
            </a:extLst>
          </p:cNvPr>
          <p:cNvGrpSpPr>
            <a:grpSpLocks/>
          </p:cNvGrpSpPr>
          <p:nvPr/>
        </p:nvGrpSpPr>
        <p:grpSpPr bwMode="auto">
          <a:xfrm>
            <a:off x="4419600" y="1371600"/>
            <a:ext cx="3309804" cy="1584325"/>
            <a:chOff x="4572000" y="1905000"/>
            <a:chExt cx="3310344" cy="1584960"/>
          </a:xfrm>
        </p:grpSpPr>
        <p:sp>
          <p:nvSpPr>
            <p:cNvPr id="13340" name="TextBox 9">
              <a:extLst>
                <a:ext uri="{FF2B5EF4-FFF2-40B4-BE49-F238E27FC236}">
                  <a16:creationId xmlns:a16="http://schemas.microsoft.com/office/drawing/2014/main" id="{E099CFEA-DACD-CD13-2658-EEE68AADDE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8800" y="1905000"/>
              <a:ext cx="2243544" cy="46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 Turbomachine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7ED1C4A-A2E2-D69D-FA79-F2801E70D69C}"/>
                </a:ext>
              </a:extLst>
            </p:cNvPr>
            <p:cNvCxnSpPr/>
            <p:nvPr/>
          </p:nvCxnSpPr>
          <p:spPr>
            <a:xfrm flipH="1">
              <a:off x="4572000" y="2362383"/>
              <a:ext cx="1143187" cy="1127577"/>
            </a:xfrm>
            <a:prstGeom prst="straightConnector1">
              <a:avLst/>
            </a:prstGeom>
            <a:ln w="412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4">
            <a:extLst>
              <a:ext uri="{FF2B5EF4-FFF2-40B4-BE49-F238E27FC236}">
                <a16:creationId xmlns:a16="http://schemas.microsoft.com/office/drawing/2014/main" id="{389230BF-F068-834A-B4AA-770DDAF8FB5B}"/>
              </a:ext>
            </a:extLst>
          </p:cNvPr>
          <p:cNvGrpSpPr/>
          <p:nvPr/>
        </p:nvGrpSpPr>
        <p:grpSpPr>
          <a:xfrm rot="1437254">
            <a:off x="1206799" y="2362200"/>
            <a:ext cx="2590800" cy="1361420"/>
            <a:chOff x="838200" y="2362200"/>
            <a:chExt cx="2590800" cy="1361420"/>
          </a:xfrm>
          <a:scene3d>
            <a:camera prst="orthographicFront">
              <a:rot lat="1200000" lon="2400000" rev="600000"/>
            </a:camera>
            <a:lightRig rig="threePt" dir="t"/>
          </a:scene3d>
        </p:grpSpPr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D4EE670C-6B5A-0D1E-04A0-B67913486BA5}"/>
                </a:ext>
              </a:extLst>
            </p:cNvPr>
            <p:cNvSpPr/>
            <p:nvPr/>
          </p:nvSpPr>
          <p:spPr>
            <a:xfrm>
              <a:off x="838200" y="2362200"/>
              <a:ext cx="2590800" cy="762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AF5825-E77B-31C4-100F-95F8673A53A5}"/>
                </a:ext>
              </a:extLst>
            </p:cNvPr>
            <p:cNvSpPr txBox="1"/>
            <p:nvPr/>
          </p:nvSpPr>
          <p:spPr>
            <a:xfrm>
              <a:off x="990600" y="3200400"/>
              <a:ext cx="1311578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Fluid in</a:t>
              </a:r>
            </a:p>
          </p:txBody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id="{BECA9AD9-8331-8FAD-22DD-0715DB10B74F}"/>
              </a:ext>
            </a:extLst>
          </p:cNvPr>
          <p:cNvGrpSpPr/>
          <p:nvPr/>
        </p:nvGrpSpPr>
        <p:grpSpPr>
          <a:xfrm rot="20931989">
            <a:off x="3998779" y="3989304"/>
            <a:ext cx="2786514" cy="1437620"/>
            <a:chOff x="4419600" y="3962400"/>
            <a:chExt cx="2786514" cy="1437620"/>
          </a:xfrm>
          <a:scene3d>
            <a:camera prst="orthographicFront">
              <a:rot lat="1200000" lon="3000000" rev="0"/>
            </a:camera>
            <a:lightRig rig="threePt" dir="t"/>
          </a:scene3d>
        </p:grpSpPr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A639D9D5-E5DD-4649-EB58-8614198063AF}"/>
                </a:ext>
              </a:extLst>
            </p:cNvPr>
            <p:cNvSpPr/>
            <p:nvPr/>
          </p:nvSpPr>
          <p:spPr>
            <a:xfrm>
              <a:off x="4419600" y="3962400"/>
              <a:ext cx="2590800" cy="762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4D960DE-BE88-C57A-EA9F-17D3219FA740}"/>
                </a:ext>
              </a:extLst>
            </p:cNvPr>
            <p:cNvSpPr txBox="1"/>
            <p:nvPr/>
          </p:nvSpPr>
          <p:spPr>
            <a:xfrm>
              <a:off x="5715000" y="4876800"/>
              <a:ext cx="1491114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Fluid out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50" name="Ink 13">
                <a:extLst>
                  <a:ext uri="{FF2B5EF4-FFF2-40B4-BE49-F238E27FC236}">
                    <a16:creationId xmlns:a16="http://schemas.microsoft.com/office/drawing/2014/main" id="{B1DA0249-75A8-4C81-46C0-6CC57D5EC8D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422400" y="1758950"/>
              <a:ext cx="14288" cy="7938"/>
            </p14:xfrm>
          </p:contentPart>
        </mc:Choice>
        <mc:Fallback xmlns="">
          <p:pic>
            <p:nvPicPr>
              <p:cNvPr id="2050" name="Ink 13">
                <a:extLst>
                  <a:ext uri="{FF2B5EF4-FFF2-40B4-BE49-F238E27FC236}">
                    <a16:creationId xmlns:a16="http://schemas.microsoft.com/office/drawing/2014/main" id="{B1DA0249-75A8-4C81-46C0-6CC57D5EC8D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14970" y="1753217"/>
                <a:ext cx="29148" cy="194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51" name="Ink 24">
                <a:extLst>
                  <a:ext uri="{FF2B5EF4-FFF2-40B4-BE49-F238E27FC236}">
                    <a16:creationId xmlns:a16="http://schemas.microsoft.com/office/drawing/2014/main" id="{7DBB4B0C-C582-562A-B701-CECF34EBE2B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452688" y="4754563"/>
              <a:ext cx="12700" cy="4762"/>
            </p14:xfrm>
          </p:contentPart>
        </mc:Choice>
        <mc:Fallback xmlns="">
          <p:pic>
            <p:nvPicPr>
              <p:cNvPr id="2051" name="Ink 24">
                <a:extLst>
                  <a:ext uri="{FF2B5EF4-FFF2-40B4-BE49-F238E27FC236}">
                    <a16:creationId xmlns:a16="http://schemas.microsoft.com/office/drawing/2014/main" id="{7DBB4B0C-C582-562A-B701-CECF34EBE2B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44433" y="4748372"/>
                <a:ext cx="29210" cy="171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52" name="Ink 12">
                <a:extLst>
                  <a:ext uri="{FF2B5EF4-FFF2-40B4-BE49-F238E27FC236}">
                    <a16:creationId xmlns:a16="http://schemas.microsoft.com/office/drawing/2014/main" id="{90A32322-A8DE-04CA-997A-BE364243C0D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542338" y="6067425"/>
              <a:ext cx="1587" cy="1588"/>
            </p14:xfrm>
          </p:contentPart>
        </mc:Choice>
        <mc:Fallback xmlns="">
          <p:pic>
            <p:nvPicPr>
              <p:cNvPr id="2052" name="Ink 12">
                <a:extLst>
                  <a:ext uri="{FF2B5EF4-FFF2-40B4-BE49-F238E27FC236}">
                    <a16:creationId xmlns:a16="http://schemas.microsoft.com/office/drawing/2014/main" id="{90A32322-A8DE-04CA-997A-BE364243C0D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501076" y="602613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5255AF83-0132-6B82-82CF-28263FD152C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4D850BC6-A86F-80A2-E48A-21A2EDF805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EAC51844-49A0-E81A-A5F3-C678B7F237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D986F037-A0A5-03F5-41E0-E5BE0D5EFB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E0C13181-6E02-8AB8-F1F9-4CDFF103D9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" name="Group 9">
                    <a:extLst>
                      <a:ext uri="{FF2B5EF4-FFF2-40B4-BE49-F238E27FC236}">
                        <a16:creationId xmlns:a16="http://schemas.microsoft.com/office/drawing/2014/main" id="{BE91F8DE-BD41-036A-DA73-1706736DBF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" name="Rectangle 10">
                      <a:extLst>
                        <a:ext uri="{FF2B5EF4-FFF2-40B4-BE49-F238E27FC236}">
                          <a16:creationId xmlns:a16="http://schemas.microsoft.com/office/drawing/2014/main" id="{D555FE65-96F9-56A2-392F-B75C8811AA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B4BD6D8D-ECB9-3A45-0EE9-325AE62ED8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2">
                    <a:extLst>
                      <a:ext uri="{FF2B5EF4-FFF2-40B4-BE49-F238E27FC236}">
                        <a16:creationId xmlns:a16="http://schemas.microsoft.com/office/drawing/2014/main" id="{01E86CE1-174A-D1A7-8792-292F36B81F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6" name="Rectangle 13">
                      <a:extLst>
                        <a:ext uri="{FF2B5EF4-FFF2-40B4-BE49-F238E27FC236}">
                          <a16:creationId xmlns:a16="http://schemas.microsoft.com/office/drawing/2014/main" id="{1CC01B15-3CA6-AE5E-8BBC-2427BBA679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4">
                      <a:extLst>
                        <a:ext uri="{FF2B5EF4-FFF2-40B4-BE49-F238E27FC236}">
                          <a16:creationId xmlns:a16="http://schemas.microsoft.com/office/drawing/2014/main" id="{31CA898E-687E-6A6F-B079-C8D9E39DBC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5">
                    <a:extLst>
                      <a:ext uri="{FF2B5EF4-FFF2-40B4-BE49-F238E27FC236}">
                        <a16:creationId xmlns:a16="http://schemas.microsoft.com/office/drawing/2014/main" id="{EC64ADAA-65E8-6776-152C-CA683A35AD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DF85B721-3D0A-CF27-8E72-8A6DF16997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33853C54-4908-C2DD-E0DC-22E7639306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18">
                    <a:extLst>
                      <a:ext uri="{FF2B5EF4-FFF2-40B4-BE49-F238E27FC236}">
                        <a16:creationId xmlns:a16="http://schemas.microsoft.com/office/drawing/2014/main" id="{DFB80F25-7F52-3F9D-E3E7-688BD5ADB3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2" name="Rectangle 19">
                      <a:extLst>
                        <a:ext uri="{FF2B5EF4-FFF2-40B4-BE49-F238E27FC236}">
                          <a16:creationId xmlns:a16="http://schemas.microsoft.com/office/drawing/2014/main" id="{BCCD95AA-63C6-2537-A0D2-F1E21A9728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AAC547C4-CC1B-ED2F-07ED-878FB8D6B2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CBA36C9F-C124-3191-99B0-8A0D9E2526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8163196-DE3D-E432-EF26-30889C19BC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7559A67-8DD8-5517-9EAE-53C5475A03A5}"/>
                  </a:ext>
                </a:extLst>
              </p:cNvPr>
              <p:cNvSpPr txBox="1"/>
              <p:nvPr/>
            </p:nvSpPr>
            <p:spPr>
              <a:xfrm>
                <a:off x="252334" y="4321098"/>
                <a:ext cx="3372715" cy="8256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sz="20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IN" sz="20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7559A67-8DD8-5517-9EAE-53C5475A03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34" y="4321098"/>
                <a:ext cx="3372715" cy="82561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A57D6B3-E7E9-47FA-6FDE-E82EE104CA2B}"/>
                  </a:ext>
                </a:extLst>
              </p:cNvPr>
              <p:cNvSpPr txBox="1"/>
              <p:nvPr/>
            </p:nvSpPr>
            <p:spPr>
              <a:xfrm>
                <a:off x="4419600" y="5439239"/>
                <a:ext cx="4572000" cy="825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0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sz="20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US" sz="2000" b="0" i="1" baseline="-2500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IN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sz="20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IN" sz="20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IN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20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A57D6B3-E7E9-47FA-6FDE-E82EE104C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5439239"/>
                <a:ext cx="4572000" cy="82561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Lightning Bolt 34">
            <a:extLst>
              <a:ext uri="{FF2B5EF4-FFF2-40B4-BE49-F238E27FC236}">
                <a16:creationId xmlns:a16="http://schemas.microsoft.com/office/drawing/2014/main" id="{014DBC16-720C-F5C6-CEA8-771A49F8507F}"/>
              </a:ext>
            </a:extLst>
          </p:cNvPr>
          <p:cNvSpPr/>
          <p:nvPr/>
        </p:nvSpPr>
        <p:spPr>
          <a:xfrm rot="19751378">
            <a:off x="4258628" y="2648930"/>
            <a:ext cx="1846334" cy="475270"/>
          </a:xfrm>
          <a:prstGeom prst="lightningBol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D02A592-158D-F3D4-A4B7-64AC0EAD1B48}"/>
                  </a:ext>
                </a:extLst>
              </p:cNvPr>
              <p:cNvSpPr txBox="1"/>
              <p:nvPr/>
            </p:nvSpPr>
            <p:spPr>
              <a:xfrm>
                <a:off x="5638800" y="2660829"/>
                <a:ext cx="3067050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en-IN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l-GR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𝜣</m:t>
                              </m:r>
                            </m:e>
                          </m:acc>
                        </m:e>
                        <m:sub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b="1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l-GR" b="1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𝜣</m:t>
                              </m:r>
                            </m:e>
                          </m:acc>
                        </m:e>
                        <m:sub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𝒐𝒖𝒕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D02A592-158D-F3D4-A4B7-64AC0EAD1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2660829"/>
                <a:ext cx="3067050" cy="53957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4D93EDB7-EC79-C12B-1A1D-C6919FC7C60B}"/>
                  </a:ext>
                </a:extLst>
              </p:cNvPr>
              <p:cNvSpPr txBox="1"/>
              <p:nvPr/>
            </p:nvSpPr>
            <p:spPr bwMode="auto">
              <a:xfrm>
                <a:off x="1066800" y="2438400"/>
                <a:ext cx="7392231" cy="1143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𝑉</m:t>
                                              </m:r>
                                            </m:e>
                                          </m:acc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𝑔𝑧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𝑉</m:t>
                                              </m:r>
                                            </m:e>
                                          </m:acc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𝑔𝑧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4D93EDB7-EC79-C12B-1A1D-C6919FC7C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2438400"/>
                <a:ext cx="7392231" cy="114300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23445ECF-724E-E674-6862-E59B227B293F}"/>
                  </a:ext>
                </a:extLst>
              </p:cNvPr>
              <p:cNvSpPr txBox="1"/>
              <p:nvPr/>
            </p:nvSpPr>
            <p:spPr bwMode="auto">
              <a:xfrm>
                <a:off x="609600" y="5776912"/>
                <a:ext cx="39624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23445ECF-724E-E674-6862-E59B227B2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5776912"/>
                <a:ext cx="3962400" cy="85248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33" grpId="0" animBg="1"/>
      <p:bldP spid="34" grpId="0"/>
      <p:bldP spid="36" grpId="0"/>
      <p:bldP spid="5" grpId="0" animBg="1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51123CBD-7F5D-61ED-2812-C36E31D1A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76200"/>
            <a:ext cx="6237737" cy="1143000"/>
          </a:xfrm>
        </p:spPr>
        <p:txBody>
          <a:bodyPr/>
          <a:lstStyle/>
          <a:p>
            <a:r>
              <a:rPr lang="en-US" altLang="en-US" sz="2800" dirty="0"/>
              <a:t>Read Through Euler Turbo-machinery Equation: Axial Flow: </a:t>
            </a:r>
            <a:endParaRPr lang="en-IN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2F5CF-C2D1-2ACF-BE72-945391E2B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506" y="3514758"/>
            <a:ext cx="8458200" cy="3267042"/>
          </a:xfrm>
        </p:spPr>
        <p:txBody>
          <a:bodyPr/>
          <a:lstStyle/>
          <a:p>
            <a:r>
              <a:rPr lang="en-US" altLang="en-US" sz="2400" dirty="0"/>
              <a:t>A Change in </a:t>
            </a:r>
            <a:r>
              <a:rPr lang="en-US" altLang="en-US" sz="2400" dirty="0" err="1"/>
              <a:t>methalpy</a:t>
            </a:r>
            <a:r>
              <a:rPr lang="en-US" altLang="en-US" sz="2400" dirty="0"/>
              <a:t> is proportional to change  rate of angular momentum.</a:t>
            </a:r>
          </a:p>
          <a:p>
            <a:r>
              <a:rPr lang="en-US" altLang="en-US" sz="2400" dirty="0"/>
              <a:t>For machines with little change in mean radius (inlet to exit), the change in </a:t>
            </a:r>
            <a:r>
              <a:rPr lang="en-US" altLang="en-US" sz="2400" dirty="0" err="1"/>
              <a:t>methalpy</a:t>
            </a:r>
            <a:r>
              <a:rPr lang="en-US" altLang="en-US" sz="2400" dirty="0"/>
              <a:t> is due to change in tangential flow velocity of the fluid.</a:t>
            </a:r>
          </a:p>
          <a:p>
            <a:r>
              <a:rPr lang="en-US" altLang="en-US" sz="2400" dirty="0"/>
              <a:t>Can Create a small change in enthalpy of fluid.</a:t>
            </a:r>
          </a:p>
          <a:p>
            <a:r>
              <a:rPr lang="en-US" altLang="en-US" sz="2400" dirty="0"/>
              <a:t>Higher the speed of  a turbomachine, higher will be the change in </a:t>
            </a:r>
            <a:r>
              <a:rPr lang="en-US" altLang="en-US" sz="2400" dirty="0" err="1"/>
              <a:t>methalpy</a:t>
            </a:r>
            <a:r>
              <a:rPr lang="en-US" altLang="en-US" sz="2400" dirty="0"/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45E949-5464-4CC0-2363-090061C9B6B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8961F6B-B8E8-9788-5CA6-CD47D9B6AB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DAB31F2-8987-E1C8-A22E-A476FB2809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478ACCD-279C-0484-0B64-141B2EADB1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61EBDED-B1EA-1890-F894-7BA232D21D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DF168BC-55A7-83CB-9CA7-1E75D1BFF4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0635161-9C43-A804-AE6D-0125AB8428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82089356-3320-B6AF-FC2B-6F9FB2C672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19AA2284-98DC-2560-9BEA-748B2C83CC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C83AE42-18F1-6307-AC46-6CD608809D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FE221932-4018-4AD0-DF9C-130C11B484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972F05F-1A76-7831-0ACA-B646215E5D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FC08CC1-3284-AD01-6C4C-A5504B4C41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C7ACCAC-6170-9A55-8D0B-0A03654E9B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83E9090B-0659-0288-1ADA-0ECE8C7AA1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939DD8B0-6472-8268-0D13-BAA5C7ED2B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2B2411B5-5FA5-0C7A-9188-0CA4E4992A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5C701B7F-8C7F-825D-307E-12EE8302C4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46A2535-8BAD-D788-B905-7357428994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9B908D16-53AC-5B22-C4DA-3CDD6E8EDB1C}"/>
                  </a:ext>
                </a:extLst>
              </p:cNvPr>
              <p:cNvSpPr txBox="1"/>
              <p:nvPr/>
            </p:nvSpPr>
            <p:spPr bwMode="auto">
              <a:xfrm>
                <a:off x="1219200" y="1600200"/>
                <a:ext cx="7392231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𝑉</m:t>
                                              </m:r>
                                            </m:e>
                                          </m:acc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𝑔𝑧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𝑉</m:t>
                                              </m:r>
                                            </m:e>
                                          </m:acc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𝑔𝑧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9B908D16-53AC-5B22-C4DA-3CDD6E8EDB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1600200"/>
                <a:ext cx="7392231" cy="1143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AB67D314-77EC-753E-3B5C-F215A8D05B41}"/>
                  </a:ext>
                </a:extLst>
              </p:cNvPr>
              <p:cNvSpPr txBox="1"/>
              <p:nvPr/>
            </p:nvSpPr>
            <p:spPr bwMode="auto">
              <a:xfrm>
                <a:off x="402584" y="2787005"/>
                <a:ext cx="8330791" cy="68022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𝑔𝑧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𝑔𝑧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AB67D314-77EC-753E-3B5C-F215A8D05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2584" y="2787005"/>
                <a:ext cx="8330791" cy="6802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9FF8B357-19D7-4A61-E8B4-F1D0933DFE40}"/>
                  </a:ext>
                </a:extLst>
              </p:cNvPr>
              <p:cNvSpPr txBox="1"/>
              <p:nvPr/>
            </p:nvSpPr>
            <p:spPr bwMode="auto">
              <a:xfrm>
                <a:off x="762000" y="1128712"/>
                <a:ext cx="69342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9FF8B357-19D7-4A61-E8B4-F1D0933DF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1128712"/>
                <a:ext cx="6934200" cy="8524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096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51123CBD-7F5D-61ED-2812-C36E31D1A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76200"/>
            <a:ext cx="6237737" cy="1143000"/>
          </a:xfrm>
        </p:spPr>
        <p:txBody>
          <a:bodyPr/>
          <a:lstStyle/>
          <a:p>
            <a:r>
              <a:rPr lang="en-US" altLang="en-US" sz="2800" dirty="0"/>
              <a:t>Read Through Euler Turbo-machinery Equation: Radial Flow</a:t>
            </a:r>
            <a:endParaRPr lang="en-IN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2F5CF-C2D1-2ACF-BE72-945391E2B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980" y="3764763"/>
            <a:ext cx="7946219" cy="3391319"/>
          </a:xfrm>
        </p:spPr>
        <p:txBody>
          <a:bodyPr/>
          <a:lstStyle/>
          <a:p>
            <a:r>
              <a:rPr lang="en-US" altLang="en-US" sz="2400" dirty="0"/>
              <a:t>For turbomachines with large change in radius (inlet to exit), the change in </a:t>
            </a:r>
            <a:r>
              <a:rPr lang="en-US" altLang="en-US" sz="2400" dirty="0" err="1"/>
              <a:t>methalpy</a:t>
            </a:r>
            <a:r>
              <a:rPr lang="en-US" altLang="en-US" sz="2400" dirty="0"/>
              <a:t> is to a large degree due to the change in radius.</a:t>
            </a:r>
          </a:p>
          <a:p>
            <a:r>
              <a:rPr lang="en-US" altLang="en-US" sz="2400" dirty="0"/>
              <a:t>The centrifugal/centripetal effect.</a:t>
            </a:r>
          </a:p>
          <a:p>
            <a:r>
              <a:rPr lang="en-US" altLang="en-US" sz="2400" dirty="0"/>
              <a:t>Creates Large change in enthalpy of fluid.</a:t>
            </a:r>
          </a:p>
          <a:p>
            <a:r>
              <a:rPr lang="en-US" altLang="en-US" sz="2400" dirty="0"/>
              <a:t>How to select a suitable type of action for a resource/demand.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45E949-5464-4CC0-2363-090061C9B6B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8961F6B-B8E8-9788-5CA6-CD47D9B6AB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DAB31F2-8987-E1C8-A22E-A476FB2809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478ACCD-279C-0484-0B64-141B2EADB1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61EBDED-B1EA-1890-F894-7BA232D21D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DF168BC-55A7-83CB-9CA7-1E75D1BFF4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0635161-9C43-A804-AE6D-0125AB8428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82089356-3320-B6AF-FC2B-6F9FB2C672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19AA2284-98DC-2560-9BEA-748B2C83CC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C83AE42-18F1-6307-AC46-6CD608809D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FE221932-4018-4AD0-DF9C-130C11B484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972F05F-1A76-7831-0ACA-B646215E5D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FC08CC1-3284-AD01-6C4C-A5504B4C41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C7ACCAC-6170-9A55-8D0B-0A03654E9B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83E9090B-0659-0288-1ADA-0ECE8C7AA1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939DD8B0-6472-8268-0D13-BAA5C7ED2B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2B2411B5-5FA5-0C7A-9188-0CA4E4992A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5C701B7F-8C7F-825D-307E-12EE8302C4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46A2535-8BAD-D788-B905-7357428994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F2AE56E8-BDE7-3630-EDD5-2B21B250A883}"/>
                  </a:ext>
                </a:extLst>
              </p:cNvPr>
              <p:cNvSpPr txBox="1"/>
              <p:nvPr/>
            </p:nvSpPr>
            <p:spPr bwMode="auto">
              <a:xfrm>
                <a:off x="369507" y="1605771"/>
                <a:ext cx="8774493" cy="68022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𝑔𝑧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𝑔𝑧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F2AE56E8-BDE7-3630-EDD5-2B21B250A8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9507" y="1605771"/>
                <a:ext cx="8774493" cy="6802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FB25C138-8159-5B86-374D-936B1F1B77F0}"/>
                  </a:ext>
                </a:extLst>
              </p:cNvPr>
              <p:cNvSpPr txBox="1"/>
              <p:nvPr/>
            </p:nvSpPr>
            <p:spPr bwMode="auto">
              <a:xfrm>
                <a:off x="1051172" y="2424112"/>
                <a:ext cx="69342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FB25C138-8159-5B86-374D-936B1F1B7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1172" y="2424112"/>
                <a:ext cx="6934200" cy="8524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046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4">
            <a:extLst>
              <a:ext uri="{FF2B5EF4-FFF2-40B4-BE49-F238E27FC236}">
                <a16:creationId xmlns:a16="http://schemas.microsoft.com/office/drawing/2014/main" id="{04A4FF68-62B7-B717-72DF-1CBECED267A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228600"/>
            <a:ext cx="6489823" cy="914400"/>
          </a:xfrm>
        </p:spPr>
        <p:txBody>
          <a:bodyPr/>
          <a:lstStyle/>
          <a:p>
            <a:r>
              <a:rPr lang="en-US" altLang="en-US" sz="2800" dirty="0"/>
              <a:t>The Side Effect: Axial Momentum Equations</a:t>
            </a:r>
          </a:p>
        </p:txBody>
      </p:sp>
      <p:sp>
        <p:nvSpPr>
          <p:cNvPr id="176133" name="Text Box 5">
            <a:extLst>
              <a:ext uri="{FF2B5EF4-FFF2-40B4-BE49-F238E27FC236}">
                <a16:creationId xmlns:a16="http://schemas.microsoft.com/office/drawing/2014/main" id="{6D7F57AB-CD7D-783C-3AFD-9D06449A6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027" y="1326042"/>
            <a:ext cx="41894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Axial Momentum Equation:</a:t>
            </a:r>
          </a:p>
        </p:txBody>
      </p:sp>
      <p:sp>
        <p:nvSpPr>
          <p:cNvPr id="176137" name="Text Box 9">
            <a:extLst>
              <a:ext uri="{FF2B5EF4-FFF2-40B4-BE49-F238E27FC236}">
                <a16:creationId xmlns:a16="http://schemas.microsoft.com/office/drawing/2014/main" id="{39EA9244-9ABC-8482-6435-CF66E8392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783" y="2012768"/>
            <a:ext cx="835221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A turbomachine cannot tolerate this force doing any work.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The axial force should be completely absorbed by a thrust bearing.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Any remaining traces of this force can cause mechanical or aerodynamic damages.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lang="en-US" altLang="en-US" sz="2400" dirty="0"/>
          </a:p>
        </p:txBody>
      </p:sp>
      <p:pic>
        <p:nvPicPr>
          <p:cNvPr id="176139" name="Picture 11" descr="TSB4">
            <a:extLst>
              <a:ext uri="{FF2B5EF4-FFF2-40B4-BE49-F238E27FC236}">
                <a16:creationId xmlns:a16="http://schemas.microsoft.com/office/drawing/2014/main" id="{63B4AE4B-B2C9-5916-566A-67ED0A0EF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376" y="3797531"/>
            <a:ext cx="4566607" cy="2830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53FDBB53-485D-DAED-034B-4B69F41C20ED}"/>
                  </a:ext>
                </a:extLst>
              </p:cNvPr>
              <p:cNvSpPr txBox="1"/>
              <p:nvPr/>
            </p:nvSpPr>
            <p:spPr bwMode="auto">
              <a:xfrm>
                <a:off x="4724400" y="1284220"/>
                <a:ext cx="3929063" cy="6429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53FDBB53-485D-DAED-034B-4B69F41C20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1284220"/>
                <a:ext cx="3929063" cy="6429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6" name="Ink 10">
                <a:extLst>
                  <a:ext uri="{FF2B5EF4-FFF2-40B4-BE49-F238E27FC236}">
                    <a16:creationId xmlns:a16="http://schemas.microsoft.com/office/drawing/2014/main" id="{48776A16-D42F-3417-E9ED-5F5E634AB56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92800" y="2041525"/>
              <a:ext cx="4763" cy="3175"/>
            </p14:xfrm>
          </p:contentPart>
        </mc:Choice>
        <mc:Fallback xmlns="">
          <p:pic>
            <p:nvPicPr>
              <p:cNvPr id="10246" name="Ink 10">
                <a:extLst>
                  <a:ext uri="{FF2B5EF4-FFF2-40B4-BE49-F238E27FC236}">
                    <a16:creationId xmlns:a16="http://schemas.microsoft.com/office/drawing/2014/main" id="{48776A16-D42F-3417-E9ED-5F5E634AB56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81542" y="2033270"/>
                <a:ext cx="27279" cy="19685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872B0CBF-1BA2-5B4E-E67E-0FF10A15960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C84EEB83-5F53-EC54-184F-C532AABCB5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77336F9-615D-F38F-6B50-FF2D3663E5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327804C-0922-0940-B5C1-01A9AB8919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4CED0B4-AD81-2346-6C5E-AF94F99DA2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DF1243A-A6AA-11B6-D704-4D2AE3F2C2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DAF5CD7-5F10-8BEE-AFF5-DDFACCA188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82B45AA-52B1-3B59-5C29-DE8CC0F163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C0AA74BE-BA2A-C320-C4AE-2603BDB3B4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0E7CB3B-8ED9-807F-A94D-B31155E309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2AFD081-E5B3-5163-E78A-58310388FA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DF530F67-5BC8-14B2-7C45-EEA2AE5E4A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5FC8F0E-D20B-A398-496F-B79D993DEC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F2D31F0-090A-8D0D-76DA-083E9B9CFC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61F85A28-61FD-FFA8-A82A-D1A9576AD2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4950D72C-97BB-1633-7BCB-A54B356B0B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21B232C8-5BDF-1FC0-5C08-6180051BBD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280C753-3F25-A5C3-F3E7-640D6E6A03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C17CE7C-32E5-4A0D-FE50-5FC732E2AB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6D0EED31-3EED-C187-3948-F38FBCB33078}"/>
                  </a:ext>
                </a:extLst>
              </p:cNvPr>
              <p:cNvSpPr txBox="1"/>
              <p:nvPr/>
            </p:nvSpPr>
            <p:spPr bwMode="auto">
              <a:xfrm>
                <a:off x="675993" y="4745517"/>
                <a:ext cx="39624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6D0EED31-3EED-C187-3948-F38FBCB330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5993" y="4745517"/>
                <a:ext cx="3962400" cy="85248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6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6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6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6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3" grpId="0"/>
      <p:bldP spid="176137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4">
            <a:extLst>
              <a:ext uri="{FF2B5EF4-FFF2-40B4-BE49-F238E27FC236}">
                <a16:creationId xmlns:a16="http://schemas.microsoft.com/office/drawing/2014/main" id="{04A4FF68-62B7-B717-72DF-1CBECED267A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228600"/>
            <a:ext cx="6489823" cy="914400"/>
          </a:xfrm>
        </p:spPr>
        <p:txBody>
          <a:bodyPr/>
          <a:lstStyle/>
          <a:p>
            <a:endParaRPr lang="en-US" altLang="en-US" sz="2800" dirty="0"/>
          </a:p>
        </p:txBody>
      </p:sp>
      <p:sp>
        <p:nvSpPr>
          <p:cNvPr id="176137" name="Text Box 9">
            <a:extLst>
              <a:ext uri="{FF2B5EF4-FFF2-40B4-BE49-F238E27FC236}">
                <a16:creationId xmlns:a16="http://schemas.microsoft.com/office/drawing/2014/main" id="{39EA9244-9ABC-8482-6435-CF66E8392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905000"/>
            <a:ext cx="82454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algn="ctr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What is the Signature of flow along meridional plane in an Isentropic Turbomachine?</a:t>
            </a:r>
          </a:p>
          <a:p>
            <a:pPr marL="342900" indent="-342900" algn="ctr" eaLnBrk="1" hangingPunct="1"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 marL="342900" indent="-342900" algn="ctr" eaLnBrk="1" hangingPunct="1"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 marL="342900" indent="-342900" algn="ctr" eaLnBrk="1" hangingPunct="1">
              <a:buFont typeface="Arial" panose="020B0604020202020204" pitchFamily="34" charset="0"/>
              <a:buChar char="•"/>
            </a:pPr>
            <a:r>
              <a:rPr lang="en-US" altLang="en-US" sz="2400" dirty="0"/>
              <a:t>An ideal (isentropic) turbomachine must conserve an unknown parameter!!!???!!!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46" name="Ink 10">
                <a:extLst>
                  <a:ext uri="{FF2B5EF4-FFF2-40B4-BE49-F238E27FC236}">
                    <a16:creationId xmlns:a16="http://schemas.microsoft.com/office/drawing/2014/main" id="{48776A16-D42F-3417-E9ED-5F5E634AB56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92800" y="2041525"/>
              <a:ext cx="4763" cy="3175"/>
            </p14:xfrm>
          </p:contentPart>
        </mc:Choice>
        <mc:Fallback xmlns="">
          <p:pic>
            <p:nvPicPr>
              <p:cNvPr id="10246" name="Ink 10">
                <a:extLst>
                  <a:ext uri="{FF2B5EF4-FFF2-40B4-BE49-F238E27FC236}">
                    <a16:creationId xmlns:a16="http://schemas.microsoft.com/office/drawing/2014/main" id="{48776A16-D42F-3417-E9ED-5F5E634AB56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81542" y="2033270"/>
                <a:ext cx="27279" cy="19685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872B0CBF-1BA2-5B4E-E67E-0FF10A15960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C84EEB83-5F53-EC54-184F-C532AABCB5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77336F9-615D-F38F-6B50-FF2D3663E5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327804C-0922-0940-B5C1-01A9AB8919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4CED0B4-AD81-2346-6C5E-AF94F99DA2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DF1243A-A6AA-11B6-D704-4D2AE3F2C2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DAF5CD7-5F10-8BEE-AFF5-DDFACCA188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82B45AA-52B1-3B59-5C29-DE8CC0F163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C0AA74BE-BA2A-C320-C4AE-2603BDB3B4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0E7CB3B-8ED9-807F-A94D-B31155E309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2AFD081-E5B3-5163-E78A-58310388FA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DF530F67-5BC8-14B2-7C45-EEA2AE5E4A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5FC8F0E-D20B-A398-496F-B79D993DEC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F2D31F0-090A-8D0D-76DA-083E9B9CFC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61F85A28-61FD-FFA8-A82A-D1A9576AD2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4950D72C-97BB-1633-7BCB-A54B356B0B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21B232C8-5BDF-1FC0-5C08-6180051BBD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280C753-3F25-A5C3-F3E7-640D6E6A03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C17CE7C-32E5-4A0D-FE50-5FC732E2AB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586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53499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6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6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1" name="Picture 5">
            <a:extLst>
              <a:ext uri="{FF2B5EF4-FFF2-40B4-BE49-F238E27FC236}">
                <a16:creationId xmlns:a16="http://schemas.microsoft.com/office/drawing/2014/main" id="{3F6EE2EB-B831-B6C3-F420-0D0B4E7C0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122487"/>
            <a:ext cx="228600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2276" name="Object 2">
                <a:extLst>
                  <a:ext uri="{FF2B5EF4-FFF2-40B4-BE49-F238E27FC236}">
                    <a16:creationId xmlns:a16="http://schemas.microsoft.com/office/drawing/2014/main" id="{76B946BF-8C69-9FDB-3AA7-199E01EC70ED}"/>
                  </a:ext>
                </a:extLst>
              </p:cNvPr>
              <p:cNvSpPr txBox="1"/>
              <p:nvPr/>
            </p:nvSpPr>
            <p:spPr bwMode="auto">
              <a:xfrm>
                <a:off x="570026" y="2184400"/>
                <a:ext cx="7661275" cy="1117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2276" name="Object 2">
                <a:extLst>
                  <a:ext uri="{FF2B5EF4-FFF2-40B4-BE49-F238E27FC236}">
                    <a16:creationId xmlns:a16="http://schemas.microsoft.com/office/drawing/2014/main" id="{76B946BF-8C69-9FDB-3AA7-199E01EC70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0026" y="2184400"/>
                <a:ext cx="7661275" cy="1117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2277" name="Text Box 5">
            <a:extLst>
              <a:ext uri="{FF2B5EF4-FFF2-40B4-BE49-F238E27FC236}">
                <a16:creationId xmlns:a16="http://schemas.microsoft.com/office/drawing/2014/main" id="{2ACE2068-909A-7113-6653-DA740C823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320" y="3151842"/>
            <a:ext cx="48783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an isentropic Turbomachine: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2278" name="Object 3">
                <a:extLst>
                  <a:ext uri="{FF2B5EF4-FFF2-40B4-BE49-F238E27FC236}">
                    <a16:creationId xmlns:a16="http://schemas.microsoft.com/office/drawing/2014/main" id="{9A77B6FC-FD9B-868C-F675-FB1EC1B3F2B8}"/>
                  </a:ext>
                </a:extLst>
              </p:cNvPr>
              <p:cNvSpPr txBox="1"/>
              <p:nvPr/>
            </p:nvSpPr>
            <p:spPr bwMode="auto">
              <a:xfrm>
                <a:off x="1446861" y="3551419"/>
                <a:ext cx="5256213" cy="11858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/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constatnt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2278" name="Object 3">
                <a:extLst>
                  <a:ext uri="{FF2B5EF4-FFF2-40B4-BE49-F238E27FC236}">
                    <a16:creationId xmlns:a16="http://schemas.microsoft.com/office/drawing/2014/main" id="{9A77B6FC-FD9B-868C-F675-FB1EC1B3F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6861" y="3551419"/>
                <a:ext cx="5256213" cy="11858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280" name="Object 4">
                <a:extLst>
                  <a:ext uri="{FF2B5EF4-FFF2-40B4-BE49-F238E27FC236}">
                    <a16:creationId xmlns:a16="http://schemas.microsoft.com/office/drawing/2014/main" id="{B6203675-FE7C-0084-8EDA-072A6E04D51B}"/>
                  </a:ext>
                </a:extLst>
              </p:cNvPr>
              <p:cNvSpPr txBox="1"/>
              <p:nvPr/>
            </p:nvSpPr>
            <p:spPr bwMode="auto">
              <a:xfrm>
                <a:off x="1838325" y="5519738"/>
                <a:ext cx="5626100" cy="11858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/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/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2280" name="Object 4">
                <a:extLst>
                  <a:ext uri="{FF2B5EF4-FFF2-40B4-BE49-F238E27FC236}">
                    <a16:creationId xmlns:a16="http://schemas.microsoft.com/office/drawing/2014/main" id="{B6203675-FE7C-0084-8EDA-072A6E04D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8325" y="5519738"/>
                <a:ext cx="5626100" cy="11858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20" name="Text Box 11">
            <a:extLst>
              <a:ext uri="{FF2B5EF4-FFF2-40B4-BE49-F238E27FC236}">
                <a16:creationId xmlns:a16="http://schemas.microsoft.com/office/drawing/2014/main" id="{64AF73E8-98A5-A269-1DCF-499BD49E7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81000"/>
            <a:ext cx="55322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Fusion of Euler and SSFS Equations </a:t>
            </a:r>
          </a:p>
        </p:txBody>
      </p:sp>
      <p:sp>
        <p:nvSpPr>
          <p:cNvPr id="182279" name="Text Box 7">
            <a:extLst>
              <a:ext uri="{FF2B5EF4-FFF2-40B4-BE49-F238E27FC236}">
                <a16:creationId xmlns:a16="http://schemas.microsoft.com/office/drawing/2014/main" id="{72098FF4-A6A8-3677-360B-2848C2ADD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25" y="4532312"/>
            <a:ext cx="857242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dirty="0"/>
              <a:t>On meridional plane of an ideal turbomachine blade along flow direction </a:t>
            </a:r>
            <a:r>
              <a:rPr lang="en-US" altLang="en-US" dirty="0" err="1"/>
              <a:t>Rothalpy</a:t>
            </a:r>
            <a:r>
              <a:rPr lang="en-US" altLang="en-US" dirty="0"/>
              <a:t> remains constant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9DE6AEB-5677-4C69-9337-FE106472016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7436FF1-BFE0-8DA8-0858-6027E1302D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F24805C-BEAC-9B49-80B0-310CC27670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0B41BDE-2F66-342A-59AC-36DA203979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2B1F88A-ADCE-30CB-1D1D-FF60B3ADCD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E8DB5D9-C4BA-F9E3-44C1-61E9B87B65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A299250-9E79-6B77-0201-11BFA9AF5C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9CD5CF5-5DAC-E3B4-64F4-BA37923402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FF8BCE6-3AE5-E3B8-C9D9-A178F134DB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0811EF5A-B44C-0F9E-82C2-94CBAF1007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5AD9C8DF-8B4F-1775-8E21-DAFB5F4781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FEA969FE-A6DE-E636-A603-20329C1EFF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9E58C94-CCF2-77FE-2BF1-BE5BEB3675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DF9C5CF-90F9-ED22-1708-E4D7746429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10C8754-EAC7-A730-777C-00BEC27D33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1F91093-2CEC-8FD6-D3FF-4C07E84C49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16831DF-DC14-221D-84EC-418B15CA01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E4EDB1B-8C8F-B1D6-5327-F41BFCED7A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9A9A76A-1EDD-295F-185E-52AA1B571A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6777EBFA-3933-3A06-9D37-5EAEA843A48D}"/>
                  </a:ext>
                </a:extLst>
              </p:cNvPr>
              <p:cNvSpPr txBox="1"/>
              <p:nvPr/>
            </p:nvSpPr>
            <p:spPr bwMode="auto">
              <a:xfrm>
                <a:off x="369506" y="1036819"/>
                <a:ext cx="8774493" cy="170638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𝑉</m:t>
                                              </m:r>
                                            </m:e>
                                          </m:acc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𝑔𝑧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𝑉</m:t>
                                              </m:r>
                                            </m:e>
                                          </m:acc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𝑔𝑧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6777EBFA-3933-3A06-9D37-5EAEA843A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9506" y="1036819"/>
                <a:ext cx="8774493" cy="170638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E972D993-6FDE-9315-21BF-9E315F7C0A4E}"/>
                  </a:ext>
                </a:extLst>
              </p14:cNvPr>
              <p14:cNvContentPartPr/>
              <p14:nvPr/>
            </p14:nvContentPartPr>
            <p14:xfrm>
              <a:off x="7053840" y="2819880"/>
              <a:ext cx="1361520" cy="538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E972D993-6FDE-9315-21BF-9E315F7C0A4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044480" y="2810520"/>
                <a:ext cx="1380240" cy="556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8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6" grpId="0"/>
      <p:bldP spid="182277" grpId="0"/>
      <p:bldP spid="182278" grpId="0"/>
      <p:bldP spid="182280" grpId="0"/>
      <p:bldP spid="1822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2">
            <a:extLst>
              <a:ext uri="{FF2B5EF4-FFF2-40B4-BE49-F238E27FC236}">
                <a16:creationId xmlns:a16="http://schemas.microsoft.com/office/drawing/2014/main" id="{C5D86258-F9EC-4792-3B2A-AD58F93926A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7772400" cy="533400"/>
          </a:xfrm>
        </p:spPr>
        <p:txBody>
          <a:bodyPr/>
          <a:lstStyle/>
          <a:p>
            <a:r>
              <a:rPr lang="en-US" altLang="en-US" sz="2800"/>
              <a:t>Conservation of Rothalpy</a:t>
            </a:r>
          </a:p>
        </p:txBody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D331AEA8-9B9A-CE22-F379-BBE9C80AC63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886200"/>
            <a:ext cx="91440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A cornerstone of the analysis of steady, relative flows in rotating systems has, for many years, been the immutable nature of the fluid mechanical property </a:t>
            </a:r>
            <a:r>
              <a:rPr lang="en-US" altLang="en-US" sz="2400" i="1" dirty="0" err="1"/>
              <a:t>rothalpy</a:t>
            </a:r>
            <a:r>
              <a:rPr lang="en-US" altLang="en-US" sz="2400" dirty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"In a moving passage the </a:t>
            </a:r>
            <a:r>
              <a:rPr lang="en-US" altLang="en-US" sz="2400" dirty="0" err="1"/>
              <a:t>rothalpy</a:t>
            </a:r>
            <a:r>
              <a:rPr lang="en-US" altLang="en-US" sz="2400" dirty="0"/>
              <a:t> is therefore constant provided: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 the flow is steady in the rotating frame;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no friction from the casing;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there is no heat flow to or from the flow.</a:t>
            </a:r>
            <a:endParaRPr lang="en-US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303" name="Object 2">
                <a:extLst>
                  <a:ext uri="{FF2B5EF4-FFF2-40B4-BE49-F238E27FC236}">
                    <a16:creationId xmlns:a16="http://schemas.microsoft.com/office/drawing/2014/main" id="{10618553-D6BC-82EA-9130-50C11F5F49D6}"/>
                  </a:ext>
                </a:extLst>
              </p:cNvPr>
              <p:cNvSpPr txBox="1"/>
              <p:nvPr/>
            </p:nvSpPr>
            <p:spPr bwMode="auto">
              <a:xfrm>
                <a:off x="1270000" y="2090737"/>
                <a:ext cx="6034088" cy="11858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/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/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83303" name="Object 2">
                <a:extLst>
                  <a:ext uri="{FF2B5EF4-FFF2-40B4-BE49-F238E27FC236}">
                    <a16:creationId xmlns:a16="http://schemas.microsoft.com/office/drawing/2014/main" id="{10618553-D6BC-82EA-9130-50C11F5F4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0000" y="2090737"/>
                <a:ext cx="6034088" cy="11858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3305" name="Object 3">
                <a:extLst>
                  <a:ext uri="{FF2B5EF4-FFF2-40B4-BE49-F238E27FC236}">
                    <a16:creationId xmlns:a16="http://schemas.microsoft.com/office/drawing/2014/main" id="{AB09DF53-9251-BB0E-7A3D-C39FBDC3A623}"/>
                  </a:ext>
                </a:extLst>
              </p:cNvPr>
              <p:cNvSpPr txBox="1"/>
              <p:nvPr/>
            </p:nvSpPr>
            <p:spPr bwMode="auto">
              <a:xfrm>
                <a:off x="1863725" y="3124200"/>
                <a:ext cx="5153025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3305" name="Object 3">
                <a:extLst>
                  <a:ext uri="{FF2B5EF4-FFF2-40B4-BE49-F238E27FC236}">
                    <a16:creationId xmlns:a16="http://schemas.microsoft.com/office/drawing/2014/main" id="{AB09DF53-9251-BB0E-7A3D-C39FBDC3A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63725" y="3124200"/>
                <a:ext cx="5153025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3FB50698-0995-F235-3FD9-CB365768153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F2FE086-BD23-992B-9B30-BC3859140B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9105A03-5476-80BB-9417-67EED7E8BB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F89ED02-BA86-A3EA-4871-5F1EF6EDD9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02ED4A9-8012-1760-73FC-A2A1D60F4E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E615323-DAB1-F752-70D2-74C05CE4CF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318AB2C-897F-99BE-1CA5-86F9E6C8D7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ABE00AB-F9F3-FB6A-01D3-E68F6D30BC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FC39089-FC48-5B49-EA96-2371F8BE21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766283B-6A81-2A7F-2052-39A120B8AF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23119A12-1FE4-9B84-DCD6-8CAD1AA609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4C7254C-443B-E1A5-0390-6625C41C83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E1ECFDA-0E54-C17D-657C-07E723B579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B793E53-8A6E-208B-529A-A565EF2E95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0371307-1024-42E3-0EA6-D9139B121B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78202E2-47DC-7D92-A13F-7CA3B73E6A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3492BFA-2971-E4B7-FE22-A678907173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E9C42D7-F13E-38B1-75AB-90242BFDD3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D11ED22-483A-C854-FD84-D2C84C5D32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B4707BCE-278A-9FBA-43F4-8B0F0E06D0E3}"/>
                  </a:ext>
                </a:extLst>
              </p:cNvPr>
              <p:cNvSpPr txBox="1"/>
              <p:nvPr/>
            </p:nvSpPr>
            <p:spPr bwMode="auto">
              <a:xfrm>
                <a:off x="1600200" y="1143000"/>
                <a:ext cx="5626100" cy="11858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/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/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4">
                <a:extLst>
                  <a:ext uri="{FF2B5EF4-FFF2-40B4-BE49-F238E27FC236}">
                    <a16:creationId xmlns:a16="http://schemas.microsoft.com/office/drawing/2014/main" id="{B4707BCE-278A-9FBA-43F4-8B0F0E06D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143000"/>
                <a:ext cx="5626100" cy="11858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83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83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83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83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9" grpId="0" build="p" bldLvl="2"/>
      <p:bldP spid="183303" grpId="0"/>
      <p:bldP spid="18330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9621" name="Object 2">
                <a:extLst>
                  <a:ext uri="{FF2B5EF4-FFF2-40B4-BE49-F238E27FC236}">
                    <a16:creationId xmlns:a16="http://schemas.microsoft.com/office/drawing/2014/main" id="{EC6A4F05-E06E-B8AE-E6B7-7A4088D75ED6}"/>
                  </a:ext>
                </a:extLst>
              </p:cNvPr>
              <p:cNvSpPr txBox="1"/>
              <p:nvPr/>
            </p:nvSpPr>
            <p:spPr bwMode="auto">
              <a:xfrm>
                <a:off x="609600" y="1143000"/>
                <a:ext cx="7524750" cy="1117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9621" name="Object 2">
                <a:extLst>
                  <a:ext uri="{FF2B5EF4-FFF2-40B4-BE49-F238E27FC236}">
                    <a16:creationId xmlns:a16="http://schemas.microsoft.com/office/drawing/2014/main" id="{EC6A4F05-E06E-B8AE-E6B7-7A4088D75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143000"/>
                <a:ext cx="7524750" cy="1117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9622" name="Object 3">
                <a:extLst>
                  <a:ext uri="{FF2B5EF4-FFF2-40B4-BE49-F238E27FC236}">
                    <a16:creationId xmlns:a16="http://schemas.microsoft.com/office/drawing/2014/main" id="{3E7F883F-2038-418F-2B9D-58B6074DB791}"/>
                  </a:ext>
                </a:extLst>
              </p:cNvPr>
              <p:cNvSpPr txBox="1"/>
              <p:nvPr/>
            </p:nvSpPr>
            <p:spPr bwMode="auto">
              <a:xfrm>
                <a:off x="381000" y="2209800"/>
                <a:ext cx="8205788" cy="1050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9622" name="Object 3">
                <a:extLst>
                  <a:ext uri="{FF2B5EF4-FFF2-40B4-BE49-F238E27FC236}">
                    <a16:creationId xmlns:a16="http://schemas.microsoft.com/office/drawing/2014/main" id="{3E7F883F-2038-418F-2B9D-58B6074DB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2209800"/>
                <a:ext cx="8205788" cy="1050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9623" name="Object 4">
                <a:extLst>
                  <a:ext uri="{FF2B5EF4-FFF2-40B4-BE49-F238E27FC236}">
                    <a16:creationId xmlns:a16="http://schemas.microsoft.com/office/drawing/2014/main" id="{0BE31188-7C91-C8EC-ACFF-9852CD3841AB}"/>
                  </a:ext>
                </a:extLst>
              </p:cNvPr>
              <p:cNvSpPr txBox="1"/>
              <p:nvPr/>
            </p:nvSpPr>
            <p:spPr bwMode="auto">
              <a:xfrm>
                <a:off x="314325" y="3048000"/>
                <a:ext cx="8829675" cy="10144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𝑏𝑙𝑎𝑑𝑒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9623" name="Object 4">
                <a:extLst>
                  <a:ext uri="{FF2B5EF4-FFF2-40B4-BE49-F238E27FC236}">
                    <a16:creationId xmlns:a16="http://schemas.microsoft.com/office/drawing/2014/main" id="{0BE31188-7C91-C8EC-ACFF-9852CD3841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325" y="3048000"/>
                <a:ext cx="8829675" cy="1014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01" name="TextBox 6">
            <a:extLst>
              <a:ext uri="{FF2B5EF4-FFF2-40B4-BE49-F238E27FC236}">
                <a16:creationId xmlns:a16="http://schemas.microsoft.com/office/drawing/2014/main" id="{D2ACB68A-D9E8-FFEE-0CD9-06B5A81E8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4114800"/>
            <a:ext cx="7058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Ideas for creation of a variety in turbo-machine.</a:t>
            </a:r>
          </a:p>
        </p:txBody>
      </p:sp>
      <p:sp>
        <p:nvSpPr>
          <p:cNvPr id="2054" name="Title 7">
            <a:extLst>
              <a:ext uri="{FF2B5EF4-FFF2-40B4-BE49-F238E27FC236}">
                <a16:creationId xmlns:a16="http://schemas.microsoft.com/office/drawing/2014/main" id="{182AB27A-D453-0A52-117F-E0DD5CDFD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Novel Idea for Creation of Variety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8EADA12-394D-AC97-9FF6-86277B0C08F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5834118-9879-C4BB-C845-37D1D631F8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D06BBE6-1A99-A728-2B94-C89C052E2A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8F7416A-7F1B-D575-BC44-2DF051E5F6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17C483A-BD2D-7B7E-6C32-08AE84372A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751A68C-3DE7-D34F-3E08-5A191C6738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BE14E7F-6F70-F965-DD30-C3744957C0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9EB5652-4ECD-6743-08AB-A134E8315A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05748B0-2DF0-A05E-3656-F362B54E81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164A8B9-D671-3E0B-89A6-C424896C78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52A8376B-058D-B2B1-F0A6-779063BED2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A6260CB-3D88-1D65-D352-E9B6F5BDAC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B1C281E-BE9A-44B7-E913-2FBF5BFC9C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5E948D9-3877-7F2E-33C0-EF3EC05065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9E8FFC4-176F-23BA-10C2-C12B954023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B151FBD-6CB2-32DA-C94D-9F082DE5C7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2558736-8462-160F-05BD-3291135C1E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91989F6-0A2D-EC71-BF87-5F5710BEA1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28586C1-C6F3-AE7C-D7E4-01D7FED384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A80C870-2B4B-DB8A-96B0-AF3D49EAD14C}"/>
                  </a:ext>
                </a:extLst>
              </p:cNvPr>
              <p:cNvSpPr txBox="1"/>
              <p:nvPr/>
            </p:nvSpPr>
            <p:spPr>
              <a:xfrm>
                <a:off x="3429000" y="4800600"/>
                <a:ext cx="111665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A80C870-2B4B-DB8A-96B0-AF3D49EAD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4800600"/>
                <a:ext cx="1116652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FF41D3BD-DFFE-7552-4DE8-2261A6B1027B}"/>
                  </a:ext>
                </a:extLst>
              </p:cNvPr>
              <p:cNvSpPr txBox="1"/>
              <p:nvPr/>
            </p:nvSpPr>
            <p:spPr bwMode="auto">
              <a:xfrm>
                <a:off x="533400" y="5562600"/>
                <a:ext cx="39624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FF41D3BD-DFFE-7552-4DE8-2261A6B10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5562600"/>
                <a:ext cx="3962400" cy="8524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61DD6720-4877-D87D-6B52-FA4615959E69}"/>
              </a:ext>
            </a:extLst>
          </p:cNvPr>
          <p:cNvSpPr txBox="1"/>
          <p:nvPr/>
        </p:nvSpPr>
        <p:spPr>
          <a:xfrm>
            <a:off x="4800600" y="5700712"/>
            <a:ext cx="3831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0070C0"/>
                </a:solidFill>
              </a:rPr>
              <a:t>Through flow Theory</a:t>
            </a:r>
            <a:endParaRPr lang="en-IN" sz="32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9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9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9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9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1" grpId="0"/>
      <p:bldP spid="239622" grpId="0"/>
      <p:bldP spid="239623" grpId="0"/>
      <p:bldP spid="4101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2" descr="http://nptel.iitm.ac.in/courses/Webcourse-contents/IIT-KANPUR/machine/chapter_5/1c.jpg">
            <a:extLst>
              <a:ext uri="{FF2B5EF4-FFF2-40B4-BE49-F238E27FC236}">
                <a16:creationId xmlns:a16="http://schemas.microsoft.com/office/drawing/2014/main" id="{5DC6D496-C773-6E42-8387-EBD35450D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48626">
            <a:off x="1981200" y="1712913"/>
            <a:ext cx="428625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0">
            <a:extLst>
              <a:ext uri="{FF2B5EF4-FFF2-40B4-BE49-F238E27FC236}">
                <a16:creationId xmlns:a16="http://schemas.microsoft.com/office/drawing/2014/main" id="{8B293BEA-61BF-DE71-34AF-F3AAC326150E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1139825"/>
            <a:ext cx="4579938" cy="5127625"/>
            <a:chOff x="2057400" y="1790163"/>
            <a:chExt cx="4579512" cy="5127938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2F9886A-2D1A-D88E-BF42-E4A87B24B240}"/>
                </a:ext>
              </a:extLst>
            </p:cNvPr>
            <p:cNvSpPr/>
            <p:nvPr/>
          </p:nvSpPr>
          <p:spPr>
            <a:xfrm>
              <a:off x="2057400" y="1790163"/>
              <a:ext cx="3455667" cy="5127938"/>
            </a:xfrm>
            <a:custGeom>
              <a:avLst/>
              <a:gdLst>
                <a:gd name="connsiteX0" fmla="*/ 2940676 w 3455831"/>
                <a:gd name="connsiteY0" fmla="*/ 1532586 h 5127938"/>
                <a:gd name="connsiteX1" fmla="*/ 2979312 w 3455831"/>
                <a:gd name="connsiteY1" fmla="*/ 2047741 h 5127938"/>
                <a:gd name="connsiteX2" fmla="*/ 2592946 w 3455831"/>
                <a:gd name="connsiteY2" fmla="*/ 2859110 h 5127938"/>
                <a:gd name="connsiteX3" fmla="*/ 2399763 w 3455831"/>
                <a:gd name="connsiteY3" fmla="*/ 3103809 h 5127938"/>
                <a:gd name="connsiteX4" fmla="*/ 2451279 w 3455831"/>
                <a:gd name="connsiteY4" fmla="*/ 3374265 h 5127938"/>
                <a:gd name="connsiteX5" fmla="*/ 3030828 w 3455831"/>
                <a:gd name="connsiteY5" fmla="*/ 3696237 h 5127938"/>
                <a:gd name="connsiteX6" fmla="*/ 1627031 w 3455831"/>
                <a:gd name="connsiteY6" fmla="*/ 5087155 h 5127938"/>
                <a:gd name="connsiteX7" fmla="*/ 777025 w 3455831"/>
                <a:gd name="connsiteY7" fmla="*/ 3940936 h 5127938"/>
                <a:gd name="connsiteX8" fmla="*/ 1639909 w 3455831"/>
                <a:gd name="connsiteY8" fmla="*/ 2537138 h 5127938"/>
                <a:gd name="connsiteX9" fmla="*/ 2077791 w 3455831"/>
                <a:gd name="connsiteY9" fmla="*/ 1944710 h 5127938"/>
                <a:gd name="connsiteX10" fmla="*/ 1807335 w 3455831"/>
                <a:gd name="connsiteY10" fmla="*/ 1416676 h 5127938"/>
                <a:gd name="connsiteX11" fmla="*/ 1446726 w 3455831"/>
                <a:gd name="connsiteY11" fmla="*/ 1584102 h 5127938"/>
                <a:gd name="connsiteX12" fmla="*/ 764146 w 3455831"/>
                <a:gd name="connsiteY12" fmla="*/ 2781837 h 5127938"/>
                <a:gd name="connsiteX13" fmla="*/ 905814 w 3455831"/>
                <a:gd name="connsiteY13" fmla="*/ 3335629 h 5127938"/>
                <a:gd name="connsiteX14" fmla="*/ 339143 w 3455831"/>
                <a:gd name="connsiteY14" fmla="*/ 3309871 h 5127938"/>
                <a:gd name="connsiteX15" fmla="*/ 68687 w 3455831"/>
                <a:gd name="connsiteY15" fmla="*/ 1429555 h 5127938"/>
                <a:gd name="connsiteX16" fmla="*/ 751267 w 3455831"/>
                <a:gd name="connsiteY16" fmla="*/ 425003 h 5127938"/>
                <a:gd name="connsiteX17" fmla="*/ 1588394 w 3455831"/>
                <a:gd name="connsiteY17" fmla="*/ 12879 h 5127938"/>
                <a:gd name="connsiteX18" fmla="*/ 3159617 w 3455831"/>
                <a:gd name="connsiteY18" fmla="*/ 347730 h 5127938"/>
                <a:gd name="connsiteX19" fmla="*/ 3365679 w 3455831"/>
                <a:gd name="connsiteY19" fmla="*/ 1094705 h 5127938"/>
                <a:gd name="connsiteX20" fmla="*/ 3069464 w 3455831"/>
                <a:gd name="connsiteY20" fmla="*/ 1442434 h 5127938"/>
                <a:gd name="connsiteX21" fmla="*/ 2940676 w 3455831"/>
                <a:gd name="connsiteY21" fmla="*/ 1532586 h 512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55831" h="5127938">
                  <a:moveTo>
                    <a:pt x="2940676" y="1532586"/>
                  </a:moveTo>
                  <a:cubicBezTo>
                    <a:pt x="2925651" y="1633471"/>
                    <a:pt x="3037267" y="1826654"/>
                    <a:pt x="2979312" y="2047741"/>
                  </a:cubicBezTo>
                  <a:cubicBezTo>
                    <a:pt x="2921357" y="2268828"/>
                    <a:pt x="2689538" y="2683099"/>
                    <a:pt x="2592946" y="2859110"/>
                  </a:cubicBezTo>
                  <a:cubicBezTo>
                    <a:pt x="2496354" y="3035121"/>
                    <a:pt x="2423374" y="3017950"/>
                    <a:pt x="2399763" y="3103809"/>
                  </a:cubicBezTo>
                  <a:cubicBezTo>
                    <a:pt x="2376152" y="3189668"/>
                    <a:pt x="2346102" y="3275527"/>
                    <a:pt x="2451279" y="3374265"/>
                  </a:cubicBezTo>
                  <a:cubicBezTo>
                    <a:pt x="2556456" y="3473003"/>
                    <a:pt x="3168203" y="3410755"/>
                    <a:pt x="3030828" y="3696237"/>
                  </a:cubicBezTo>
                  <a:cubicBezTo>
                    <a:pt x="2893453" y="3981719"/>
                    <a:pt x="2002665" y="5046372"/>
                    <a:pt x="1627031" y="5087155"/>
                  </a:cubicBezTo>
                  <a:cubicBezTo>
                    <a:pt x="1251397" y="5127938"/>
                    <a:pt x="774879" y="4365939"/>
                    <a:pt x="777025" y="3940936"/>
                  </a:cubicBezTo>
                  <a:cubicBezTo>
                    <a:pt x="779171" y="3515933"/>
                    <a:pt x="1423115" y="2869842"/>
                    <a:pt x="1639909" y="2537138"/>
                  </a:cubicBezTo>
                  <a:cubicBezTo>
                    <a:pt x="1856703" y="2204434"/>
                    <a:pt x="2049887" y="2131454"/>
                    <a:pt x="2077791" y="1944710"/>
                  </a:cubicBezTo>
                  <a:cubicBezTo>
                    <a:pt x="2105695" y="1757966"/>
                    <a:pt x="1912513" y="1476777"/>
                    <a:pt x="1807335" y="1416676"/>
                  </a:cubicBezTo>
                  <a:cubicBezTo>
                    <a:pt x="1702158" y="1356575"/>
                    <a:pt x="1620591" y="1356575"/>
                    <a:pt x="1446726" y="1584102"/>
                  </a:cubicBezTo>
                  <a:cubicBezTo>
                    <a:pt x="1272861" y="1811629"/>
                    <a:pt x="854298" y="2489916"/>
                    <a:pt x="764146" y="2781837"/>
                  </a:cubicBezTo>
                  <a:cubicBezTo>
                    <a:pt x="673994" y="3073758"/>
                    <a:pt x="976648" y="3247623"/>
                    <a:pt x="905814" y="3335629"/>
                  </a:cubicBezTo>
                  <a:cubicBezTo>
                    <a:pt x="834980" y="3423635"/>
                    <a:pt x="478664" y="3627550"/>
                    <a:pt x="339143" y="3309871"/>
                  </a:cubicBezTo>
                  <a:cubicBezTo>
                    <a:pt x="199622" y="2992192"/>
                    <a:pt x="0" y="1910366"/>
                    <a:pt x="68687" y="1429555"/>
                  </a:cubicBezTo>
                  <a:cubicBezTo>
                    <a:pt x="137374" y="948744"/>
                    <a:pt x="497983" y="661116"/>
                    <a:pt x="751267" y="425003"/>
                  </a:cubicBezTo>
                  <a:cubicBezTo>
                    <a:pt x="1004552" y="188890"/>
                    <a:pt x="1187002" y="25758"/>
                    <a:pt x="1588394" y="12879"/>
                  </a:cubicBezTo>
                  <a:cubicBezTo>
                    <a:pt x="1989786" y="0"/>
                    <a:pt x="2863403" y="167426"/>
                    <a:pt x="3159617" y="347730"/>
                  </a:cubicBezTo>
                  <a:cubicBezTo>
                    <a:pt x="3455831" y="528034"/>
                    <a:pt x="3380704" y="912254"/>
                    <a:pt x="3365679" y="1094705"/>
                  </a:cubicBezTo>
                  <a:cubicBezTo>
                    <a:pt x="3350654" y="1277156"/>
                    <a:pt x="3142444" y="1371600"/>
                    <a:pt x="3069464" y="1442434"/>
                  </a:cubicBezTo>
                  <a:cubicBezTo>
                    <a:pt x="2996484" y="1513268"/>
                    <a:pt x="2955701" y="1431702"/>
                    <a:pt x="2940676" y="15325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6E2C434-02C1-5849-2A6D-9E54C8C03798}"/>
                </a:ext>
              </a:extLst>
            </p:cNvPr>
            <p:cNvSpPr/>
            <p:nvPr/>
          </p:nvSpPr>
          <p:spPr>
            <a:xfrm>
              <a:off x="4351125" y="2739546"/>
              <a:ext cx="2285787" cy="3051361"/>
            </a:xfrm>
            <a:custGeom>
              <a:avLst/>
              <a:gdLst>
                <a:gd name="connsiteX0" fmla="*/ 92298 w 2285999"/>
                <a:gd name="connsiteY0" fmla="*/ 2412642 h 3052294"/>
                <a:gd name="connsiteX1" fmla="*/ 401391 w 2285999"/>
                <a:gd name="connsiteY1" fmla="*/ 2090670 h 3052294"/>
                <a:gd name="connsiteX2" fmla="*/ 877910 w 2285999"/>
                <a:gd name="connsiteY2" fmla="*/ 1614152 h 3052294"/>
                <a:gd name="connsiteX3" fmla="*/ 1109729 w 2285999"/>
                <a:gd name="connsiteY3" fmla="*/ 1369454 h 3052294"/>
                <a:gd name="connsiteX4" fmla="*/ 1212760 w 2285999"/>
                <a:gd name="connsiteY4" fmla="*/ 957330 h 3052294"/>
                <a:gd name="connsiteX5" fmla="*/ 968062 w 2285999"/>
                <a:gd name="connsiteY5" fmla="*/ 596721 h 3052294"/>
                <a:gd name="connsiteX6" fmla="*/ 684726 w 2285999"/>
                <a:gd name="connsiteY6" fmla="*/ 506569 h 3052294"/>
                <a:gd name="connsiteX7" fmla="*/ 774879 w 2285999"/>
                <a:gd name="connsiteY7" fmla="*/ 133082 h 3052294"/>
                <a:gd name="connsiteX8" fmla="*/ 1521853 w 2285999"/>
                <a:gd name="connsiteY8" fmla="*/ 261870 h 3052294"/>
                <a:gd name="connsiteX9" fmla="*/ 2204433 w 2285999"/>
                <a:gd name="connsiteY9" fmla="*/ 1704304 h 3052294"/>
                <a:gd name="connsiteX10" fmla="*/ 2011250 w 2285999"/>
                <a:gd name="connsiteY10" fmla="*/ 2889161 h 3052294"/>
                <a:gd name="connsiteX11" fmla="*/ 1032456 w 2285999"/>
                <a:gd name="connsiteY11" fmla="*/ 2683099 h 3052294"/>
                <a:gd name="connsiteX12" fmla="*/ 272602 w 2285999"/>
                <a:gd name="connsiteY12" fmla="*/ 2940676 h 3052294"/>
                <a:gd name="connsiteX13" fmla="*/ 15025 w 2285999"/>
                <a:gd name="connsiteY13" fmla="*/ 2528552 h 3052294"/>
                <a:gd name="connsiteX14" fmla="*/ 182450 w 2285999"/>
                <a:gd name="connsiteY14" fmla="*/ 2335369 h 305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85999" h="3052294">
                  <a:moveTo>
                    <a:pt x="92298" y="2412642"/>
                  </a:moveTo>
                  <a:cubicBezTo>
                    <a:pt x="181377" y="2318197"/>
                    <a:pt x="270456" y="2223752"/>
                    <a:pt x="401391" y="2090670"/>
                  </a:cubicBezTo>
                  <a:cubicBezTo>
                    <a:pt x="532326" y="1957588"/>
                    <a:pt x="759854" y="1734355"/>
                    <a:pt x="877910" y="1614152"/>
                  </a:cubicBezTo>
                  <a:cubicBezTo>
                    <a:pt x="995966" y="1493949"/>
                    <a:pt x="1053921" y="1478924"/>
                    <a:pt x="1109729" y="1369454"/>
                  </a:cubicBezTo>
                  <a:cubicBezTo>
                    <a:pt x="1165537" y="1259984"/>
                    <a:pt x="1236371" y="1086119"/>
                    <a:pt x="1212760" y="957330"/>
                  </a:cubicBezTo>
                  <a:cubicBezTo>
                    <a:pt x="1189149" y="828541"/>
                    <a:pt x="1056068" y="671848"/>
                    <a:pt x="968062" y="596721"/>
                  </a:cubicBezTo>
                  <a:cubicBezTo>
                    <a:pt x="880056" y="521594"/>
                    <a:pt x="716923" y="583842"/>
                    <a:pt x="684726" y="506569"/>
                  </a:cubicBezTo>
                  <a:cubicBezTo>
                    <a:pt x="652529" y="429296"/>
                    <a:pt x="635358" y="173865"/>
                    <a:pt x="774879" y="133082"/>
                  </a:cubicBezTo>
                  <a:cubicBezTo>
                    <a:pt x="914400" y="92299"/>
                    <a:pt x="1283594" y="0"/>
                    <a:pt x="1521853" y="261870"/>
                  </a:cubicBezTo>
                  <a:cubicBezTo>
                    <a:pt x="1760112" y="523740"/>
                    <a:pt x="2122867" y="1266422"/>
                    <a:pt x="2204433" y="1704304"/>
                  </a:cubicBezTo>
                  <a:cubicBezTo>
                    <a:pt x="2285999" y="2142186"/>
                    <a:pt x="2206580" y="2726029"/>
                    <a:pt x="2011250" y="2889161"/>
                  </a:cubicBezTo>
                  <a:cubicBezTo>
                    <a:pt x="1815921" y="3052294"/>
                    <a:pt x="1322231" y="2674513"/>
                    <a:pt x="1032456" y="2683099"/>
                  </a:cubicBezTo>
                  <a:cubicBezTo>
                    <a:pt x="742681" y="2691685"/>
                    <a:pt x="442174" y="2966434"/>
                    <a:pt x="272602" y="2940676"/>
                  </a:cubicBezTo>
                  <a:cubicBezTo>
                    <a:pt x="103030" y="2914918"/>
                    <a:pt x="30050" y="2629437"/>
                    <a:pt x="15025" y="2528552"/>
                  </a:cubicBezTo>
                  <a:cubicBezTo>
                    <a:pt x="0" y="2427668"/>
                    <a:pt x="91225" y="2381518"/>
                    <a:pt x="182450" y="23353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" name="Group 6">
            <a:extLst>
              <a:ext uri="{FF2B5EF4-FFF2-40B4-BE49-F238E27FC236}">
                <a16:creationId xmlns:a16="http://schemas.microsoft.com/office/drawing/2014/main" id="{B8372BAD-F612-E8EC-D0B7-13AD0C4A75F1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32113"/>
            <a:ext cx="3003550" cy="522287"/>
            <a:chOff x="5257800" y="3581400"/>
            <a:chExt cx="3002978" cy="52322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1400D938-6379-6834-D268-B6710666810C}"/>
                </a:ext>
              </a:extLst>
            </p:cNvPr>
            <p:cNvCxnSpPr/>
            <p:nvPr/>
          </p:nvCxnSpPr>
          <p:spPr>
            <a:xfrm flipV="1">
              <a:off x="5257800" y="3734072"/>
              <a:ext cx="2437936" cy="76336"/>
            </a:xfrm>
            <a:prstGeom prst="straightConnector1">
              <a:avLst/>
            </a:prstGeom>
            <a:ln w="66675" cmpd="tri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6" name="TextBox 5">
              <a:extLst>
                <a:ext uri="{FF2B5EF4-FFF2-40B4-BE49-F238E27FC236}">
                  <a16:creationId xmlns:a16="http://schemas.microsoft.com/office/drawing/2014/main" id="{1BF17ABA-467D-26E6-F6E3-EB5887A019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3581400"/>
              <a:ext cx="5645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U</a:t>
              </a:r>
              <a:r>
                <a:rPr lang="en-US" altLang="en-US" i="1" baseline="-25000"/>
                <a:t>b</a:t>
              </a:r>
            </a:p>
          </p:txBody>
        </p:sp>
      </p:grpSp>
      <p:grpSp>
        <p:nvGrpSpPr>
          <p:cNvPr id="4" name="Group 17">
            <a:extLst>
              <a:ext uri="{FF2B5EF4-FFF2-40B4-BE49-F238E27FC236}">
                <a16:creationId xmlns:a16="http://schemas.microsoft.com/office/drawing/2014/main" id="{41CB6A34-D9A9-F1D5-153D-E2D2159F5EA9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5176838"/>
            <a:ext cx="1752600" cy="400050"/>
            <a:chOff x="6096000" y="3962400"/>
            <a:chExt cx="1752600" cy="400110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750336D-E269-660E-5675-0E5E89BF1A7F}"/>
                </a:ext>
              </a:extLst>
            </p:cNvPr>
            <p:cNvCxnSpPr/>
            <p:nvPr/>
          </p:nvCxnSpPr>
          <p:spPr>
            <a:xfrm>
              <a:off x="6096000" y="4267246"/>
              <a:ext cx="1752600" cy="1587"/>
            </a:xfrm>
            <a:prstGeom prst="straightConnector1">
              <a:avLst/>
            </a:prstGeom>
            <a:ln w="6985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4" name="TextBox 16">
              <a:extLst>
                <a:ext uri="{FF2B5EF4-FFF2-40B4-BE49-F238E27FC236}">
                  <a16:creationId xmlns:a16="http://schemas.microsoft.com/office/drawing/2014/main" id="{430D6630-88D8-34AC-4C0B-A657AE9BB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3962400"/>
              <a:ext cx="4555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000" i="1"/>
                <a:t>U</a:t>
              </a:r>
              <a:r>
                <a:rPr lang="en-US" altLang="en-US" sz="2000" i="1" baseline="-25000"/>
                <a:t>b</a:t>
              </a:r>
            </a:p>
          </p:txBody>
        </p:sp>
      </p:grpSp>
      <p:grpSp>
        <p:nvGrpSpPr>
          <p:cNvPr id="6" name="Group 29">
            <a:extLst>
              <a:ext uri="{FF2B5EF4-FFF2-40B4-BE49-F238E27FC236}">
                <a16:creationId xmlns:a16="http://schemas.microsoft.com/office/drawing/2014/main" id="{E88B23A7-467E-EF03-D9FC-744329E4AA8D}"/>
              </a:ext>
            </a:extLst>
          </p:cNvPr>
          <p:cNvGrpSpPr>
            <a:grpSpLocks/>
          </p:cNvGrpSpPr>
          <p:nvPr/>
        </p:nvGrpSpPr>
        <p:grpSpPr bwMode="auto">
          <a:xfrm>
            <a:off x="782638" y="4876800"/>
            <a:ext cx="4322762" cy="609600"/>
            <a:chOff x="782638" y="4495800"/>
            <a:chExt cx="4322762" cy="60960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0B9CCE3-86D3-CA60-0C6D-7DD2B096298B}"/>
                </a:ext>
              </a:extLst>
            </p:cNvPr>
            <p:cNvCxnSpPr/>
            <p:nvPr/>
          </p:nvCxnSpPr>
          <p:spPr>
            <a:xfrm>
              <a:off x="782638" y="5105400"/>
              <a:ext cx="4322762" cy="0"/>
            </a:xfrm>
            <a:prstGeom prst="straightConnector1">
              <a:avLst/>
            </a:prstGeom>
            <a:ln w="698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2" name="TextBox 7">
              <a:extLst>
                <a:ext uri="{FF2B5EF4-FFF2-40B4-BE49-F238E27FC236}">
                  <a16:creationId xmlns:a16="http://schemas.microsoft.com/office/drawing/2014/main" id="{B14132DF-7202-3AF9-4EE2-FB00873C01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566212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 dirty="0" err="1"/>
                <a:t>V</a:t>
              </a:r>
              <a:r>
                <a:rPr lang="en-US" altLang="en-US" sz="2400" i="1" baseline="-25000" dirty="0" err="1"/>
                <a:t>wi</a:t>
              </a:r>
              <a:endParaRPr lang="en-US" altLang="en-US" sz="2400" i="1" baseline="-25000" dirty="0"/>
            </a:p>
          </p:txBody>
        </p:sp>
      </p:grpSp>
      <p:grpSp>
        <p:nvGrpSpPr>
          <p:cNvPr id="7" name="Group 30">
            <a:extLst>
              <a:ext uri="{FF2B5EF4-FFF2-40B4-BE49-F238E27FC236}">
                <a16:creationId xmlns:a16="http://schemas.microsoft.com/office/drawing/2014/main" id="{76D735A7-BCCD-6335-6BF8-D7A600579965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5481638"/>
            <a:ext cx="4343400" cy="1071562"/>
            <a:chOff x="685800" y="5105400"/>
            <a:chExt cx="4343400" cy="1071265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243D4F0-741D-4776-A96E-2436C1EDAAA1}"/>
                </a:ext>
              </a:extLst>
            </p:cNvPr>
            <p:cNvCxnSpPr/>
            <p:nvPr/>
          </p:nvCxnSpPr>
          <p:spPr>
            <a:xfrm>
              <a:off x="685800" y="5105400"/>
              <a:ext cx="4343400" cy="990325"/>
            </a:xfrm>
            <a:prstGeom prst="straightConnector1">
              <a:avLst/>
            </a:prstGeom>
            <a:ln w="698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0" name="TextBox 7">
              <a:extLst>
                <a:ext uri="{FF2B5EF4-FFF2-40B4-BE49-F238E27FC236}">
                  <a16:creationId xmlns:a16="http://schemas.microsoft.com/office/drawing/2014/main" id="{E1E530A3-29F2-FB34-32BA-0EE61AF728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5715000"/>
              <a:ext cx="49840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ai</a:t>
              </a:r>
            </a:p>
          </p:txBody>
        </p:sp>
      </p:grpSp>
      <p:grpSp>
        <p:nvGrpSpPr>
          <p:cNvPr id="9" name="Group 32">
            <a:extLst>
              <a:ext uri="{FF2B5EF4-FFF2-40B4-BE49-F238E27FC236}">
                <a16:creationId xmlns:a16="http://schemas.microsoft.com/office/drawing/2014/main" id="{2E78E0C2-3654-A33A-4E1F-8CEF59CCAC76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5481638"/>
            <a:ext cx="522288" cy="990600"/>
            <a:chOff x="5029200" y="5105400"/>
            <a:chExt cx="522628" cy="990600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11955C4-5032-2390-8B08-9FA81D4EA518}"/>
                </a:ext>
              </a:extLst>
            </p:cNvPr>
            <p:cNvCxnSpPr/>
            <p:nvPr/>
          </p:nvCxnSpPr>
          <p:spPr>
            <a:xfrm>
              <a:off x="5029200" y="5105400"/>
              <a:ext cx="0" cy="990600"/>
            </a:xfrm>
            <a:prstGeom prst="straightConnector1">
              <a:avLst/>
            </a:prstGeom>
            <a:ln w="508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8" name="TextBox 7">
              <a:extLst>
                <a:ext uri="{FF2B5EF4-FFF2-40B4-BE49-F238E27FC236}">
                  <a16:creationId xmlns:a16="http://schemas.microsoft.com/office/drawing/2014/main" id="{D2D09677-797B-18FB-34A4-860B75DD2D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64194" y="5257800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fi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083" name="Object 3">
                <a:extLst>
                  <a:ext uri="{FF2B5EF4-FFF2-40B4-BE49-F238E27FC236}">
                    <a16:creationId xmlns:a16="http://schemas.microsoft.com/office/drawing/2014/main" id="{D90D1A18-9E27-4336-E70E-8CC8BA859D96}"/>
                  </a:ext>
                </a:extLst>
              </p:cNvPr>
              <p:cNvSpPr txBox="1"/>
              <p:nvPr/>
            </p:nvSpPr>
            <p:spPr bwMode="auto">
              <a:xfrm>
                <a:off x="457200" y="1066800"/>
                <a:ext cx="8473827" cy="762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  <m: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  <m: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b>
                                          <m:r>
                                            <a:rPr lang="en-IN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𝑏𝑙𝑎𝑑𝑒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𝑏𝑙𝑎𝑑𝑒</m:t>
                                  </m:r>
                                </m:sub>
                                <m: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46083" name="Object 3">
                <a:extLst>
                  <a:ext uri="{FF2B5EF4-FFF2-40B4-BE49-F238E27FC236}">
                    <a16:creationId xmlns:a16="http://schemas.microsoft.com/office/drawing/2014/main" id="{D90D1A18-9E27-4336-E70E-8CC8BA859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066800"/>
                <a:ext cx="8473827" cy="762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31">
            <a:extLst>
              <a:ext uri="{FF2B5EF4-FFF2-40B4-BE49-F238E27FC236}">
                <a16:creationId xmlns:a16="http://schemas.microsoft.com/office/drawing/2014/main" id="{0C5176EA-7A6B-1EF8-51C7-73A6DD9920EA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5481638"/>
            <a:ext cx="2667000" cy="990600"/>
            <a:chOff x="2362200" y="5105400"/>
            <a:chExt cx="2667000" cy="990600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7A02911-6450-9F94-0BA5-6D170B1ABE62}"/>
                </a:ext>
              </a:extLst>
            </p:cNvPr>
            <p:cNvCxnSpPr/>
            <p:nvPr/>
          </p:nvCxnSpPr>
          <p:spPr>
            <a:xfrm>
              <a:off x="2362200" y="5105400"/>
              <a:ext cx="2667000" cy="990600"/>
            </a:xfrm>
            <a:prstGeom prst="straightConnector1">
              <a:avLst/>
            </a:prstGeom>
            <a:ln w="6032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6" name="TextBox 7">
              <a:extLst>
                <a:ext uri="{FF2B5EF4-FFF2-40B4-BE49-F238E27FC236}">
                  <a16:creationId xmlns:a16="http://schemas.microsoft.com/office/drawing/2014/main" id="{02D30435-86EB-1847-CA8B-D18295898A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5181600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ri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70FF00CB-D7BC-070E-AE91-3F0B4483B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191000"/>
            <a:ext cx="6450013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In maridional plane at mean radius of rotor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4DAF92F-2C9D-A110-9E4E-2824A56A1D0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5" name="Picture 22" descr="Logo usage Guidelines">
              <a:extLst>
                <a:ext uri="{FF2B5EF4-FFF2-40B4-BE49-F238E27FC236}">
                  <a16:creationId xmlns:a16="http://schemas.microsoft.com/office/drawing/2014/main" id="{C0D67877-BC10-74CF-3664-6974F7A2F3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 38">
              <a:extLst>
                <a:ext uri="{FF2B5EF4-FFF2-40B4-BE49-F238E27FC236}">
                  <a16:creationId xmlns:a16="http://schemas.microsoft.com/office/drawing/2014/main" id="{40C16F3D-2FA9-3CAA-F688-725E147E32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" name="Group 19">
                <a:extLst>
                  <a:ext uri="{FF2B5EF4-FFF2-40B4-BE49-F238E27FC236}">
                    <a16:creationId xmlns:a16="http://schemas.microsoft.com/office/drawing/2014/main" id="{111260E3-29B9-4CE0-9E5E-50AB0E3529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2906A44A-55B7-4BDE-A87E-B4864B751B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E99FB74E-E695-3ACC-7751-03827DCD6D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77" name="Rectangle 10">
                      <a:extLst>
                        <a:ext uri="{FF2B5EF4-FFF2-40B4-BE49-F238E27FC236}">
                          <a16:creationId xmlns:a16="http://schemas.microsoft.com/office/drawing/2014/main" id="{BCBCEABB-5BB8-114A-DB38-3C8610DDC1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8" name="Rectangle 11">
                      <a:extLst>
                        <a:ext uri="{FF2B5EF4-FFF2-40B4-BE49-F238E27FC236}">
                          <a16:creationId xmlns:a16="http://schemas.microsoft.com/office/drawing/2014/main" id="{0AA83537-8814-DBA8-DE14-54F23A83F8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2">
                    <a:extLst>
                      <a:ext uri="{FF2B5EF4-FFF2-40B4-BE49-F238E27FC236}">
                        <a16:creationId xmlns:a16="http://schemas.microsoft.com/office/drawing/2014/main" id="{8B44B959-5CBD-CA78-A32F-2C133CF01C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73" name="Rectangle 13">
                      <a:extLst>
                        <a:ext uri="{FF2B5EF4-FFF2-40B4-BE49-F238E27FC236}">
                          <a16:creationId xmlns:a16="http://schemas.microsoft.com/office/drawing/2014/main" id="{CE2A1AAF-C6C3-C124-E4BD-E21F0BA630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4" name="Rectangle 14">
                      <a:extLst>
                        <a:ext uri="{FF2B5EF4-FFF2-40B4-BE49-F238E27FC236}">
                          <a16:creationId xmlns:a16="http://schemas.microsoft.com/office/drawing/2014/main" id="{5578A0EF-BE9B-BBB3-59F7-F6B4DA790E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15">
                    <a:extLst>
                      <a:ext uri="{FF2B5EF4-FFF2-40B4-BE49-F238E27FC236}">
                        <a16:creationId xmlns:a16="http://schemas.microsoft.com/office/drawing/2014/main" id="{736693C7-F7CD-6543-F103-0C97667288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854A1E9D-6BA8-062F-B763-A271EA1F91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2" name="Rectangle 3071">
                      <a:extLst>
                        <a:ext uri="{FF2B5EF4-FFF2-40B4-BE49-F238E27FC236}">
                          <a16:creationId xmlns:a16="http://schemas.microsoft.com/office/drawing/2014/main" id="{3FD6DCD6-884B-27C2-9056-4B4BC0C276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18">
                    <a:extLst>
                      <a:ext uri="{FF2B5EF4-FFF2-40B4-BE49-F238E27FC236}">
                        <a16:creationId xmlns:a16="http://schemas.microsoft.com/office/drawing/2014/main" id="{7EF3A997-6C48-457D-EAEB-8A09D83A35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8EB6B3CD-54C1-116E-EB28-BD2EDC19EB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20">
                      <a:extLst>
                        <a:ext uri="{FF2B5EF4-FFF2-40B4-BE49-F238E27FC236}">
                          <a16:creationId xmlns:a16="http://schemas.microsoft.com/office/drawing/2014/main" id="{C13550B8-4A29-BF0B-C44C-CB702CC607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1" name="Rectangle 21">
                  <a:extLst>
                    <a:ext uri="{FF2B5EF4-FFF2-40B4-BE49-F238E27FC236}">
                      <a16:creationId xmlns:a16="http://schemas.microsoft.com/office/drawing/2014/main" id="{98423FE5-6037-3663-687A-A8866BBF08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93AE86-8B22-002D-105F-43A4ABA074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079" name="Title 7">
            <a:extLst>
              <a:ext uri="{FF2B5EF4-FFF2-40B4-BE49-F238E27FC236}">
                <a16:creationId xmlns:a16="http://schemas.microsoft.com/office/drawing/2014/main" id="{BF0E306D-1B8B-F15B-24DF-DF1DD761E3E4}"/>
              </a:ext>
            </a:extLst>
          </p:cNvPr>
          <p:cNvSpPr txBox="1">
            <a:spLocks/>
          </p:cNvSpPr>
          <p:nvPr/>
        </p:nvSpPr>
        <p:spPr bwMode="auto">
          <a:xfrm>
            <a:off x="8382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Through Flow Theory</a:t>
            </a:r>
          </a:p>
        </p:txBody>
      </p:sp>
      <p:sp>
        <p:nvSpPr>
          <p:cNvPr id="3075" name="Title 1">
            <a:extLst>
              <a:ext uri="{FF2B5EF4-FFF2-40B4-BE49-F238E27FC236}">
                <a16:creationId xmlns:a16="http://schemas.microsoft.com/office/drawing/2014/main" id="{6D973221-80FA-54A0-B144-A9AAD4D58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4648200"/>
            <a:ext cx="8048625" cy="533400"/>
          </a:xfrm>
        </p:spPr>
        <p:txBody>
          <a:bodyPr/>
          <a:lstStyle/>
          <a:p>
            <a:r>
              <a:rPr lang="en-US" altLang="en-US" sz="2400" dirty="0"/>
              <a:t>Blade Velocity Vs Tangential Component of Fluid Velocity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/>
      <p:bldP spid="29" grpId="0" animBg="1"/>
      <p:bldP spid="30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">
            <a:extLst>
              <a:ext uri="{FF2B5EF4-FFF2-40B4-BE49-F238E27FC236}">
                <a16:creationId xmlns:a16="http://schemas.microsoft.com/office/drawing/2014/main" id="{B9B53BC1-8632-84C2-C914-6A834037E046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371600"/>
            <a:ext cx="4865688" cy="1681163"/>
            <a:chOff x="685800" y="228600"/>
            <a:chExt cx="4866028" cy="1680865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536B70BC-67CD-68BB-201E-B9FEF812F1ED}"/>
                </a:ext>
              </a:extLst>
            </p:cNvPr>
            <p:cNvCxnSpPr/>
            <p:nvPr/>
          </p:nvCxnSpPr>
          <p:spPr>
            <a:xfrm>
              <a:off x="782645" y="838092"/>
              <a:ext cx="4323064" cy="0"/>
            </a:xfrm>
            <a:prstGeom prst="straightConnector1">
              <a:avLst/>
            </a:prstGeom>
            <a:ln w="698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31" name="Group 17">
              <a:extLst>
                <a:ext uri="{FF2B5EF4-FFF2-40B4-BE49-F238E27FC236}">
                  <a16:creationId xmlns:a16="http://schemas.microsoft.com/office/drawing/2014/main" id="{D342EEAF-706E-183B-0E24-044B500E0D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800" y="533400"/>
              <a:ext cx="1752600" cy="400050"/>
              <a:chOff x="6096000" y="3962400"/>
              <a:chExt cx="1752600" cy="400110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1E07E8EA-4964-0A36-84A3-FDAA028E832A}"/>
                  </a:ext>
                </a:extLst>
              </p:cNvPr>
              <p:cNvCxnSpPr/>
              <p:nvPr/>
            </p:nvCxnSpPr>
            <p:spPr>
              <a:xfrm>
                <a:off x="6096000" y="4267138"/>
                <a:ext cx="1752722" cy="1588"/>
              </a:xfrm>
              <a:prstGeom prst="straightConnector1">
                <a:avLst/>
              </a:prstGeom>
              <a:ln w="69850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40" name="TextBox 16">
                <a:extLst>
                  <a:ext uri="{FF2B5EF4-FFF2-40B4-BE49-F238E27FC236}">
                    <a16:creationId xmlns:a16="http://schemas.microsoft.com/office/drawing/2014/main" id="{CD00AC0C-7594-5345-8F8E-DDEDBCA9D2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962400"/>
                <a:ext cx="45557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2000" i="1"/>
                  <a:t>U</a:t>
                </a:r>
                <a:r>
                  <a:rPr lang="en-US" altLang="en-US" sz="2000" i="1" baseline="-25000"/>
                  <a:t>b</a:t>
                </a:r>
              </a:p>
            </p:txBody>
          </p:sp>
        </p:grpSp>
        <p:sp>
          <p:nvSpPr>
            <p:cNvPr id="4132" name="TextBox 7">
              <a:extLst>
                <a:ext uri="{FF2B5EF4-FFF2-40B4-BE49-F238E27FC236}">
                  <a16:creationId xmlns:a16="http://schemas.microsoft.com/office/drawing/2014/main" id="{3750D8EA-3AC9-C77D-45C8-BCE4484EF8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228600"/>
              <a:ext cx="566212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wi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EA32825-9402-741E-E915-ADD7AA1D2044}"/>
                </a:ext>
              </a:extLst>
            </p:cNvPr>
            <p:cNvCxnSpPr/>
            <p:nvPr/>
          </p:nvCxnSpPr>
          <p:spPr>
            <a:xfrm>
              <a:off x="685800" y="838092"/>
              <a:ext cx="4343704" cy="990424"/>
            </a:xfrm>
            <a:prstGeom prst="straightConnector1">
              <a:avLst/>
            </a:prstGeom>
            <a:ln w="698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4" name="TextBox 7">
              <a:extLst>
                <a:ext uri="{FF2B5EF4-FFF2-40B4-BE49-F238E27FC236}">
                  <a16:creationId xmlns:a16="http://schemas.microsoft.com/office/drawing/2014/main" id="{9F3892D2-F3A8-9E96-A390-7CE4229E52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1447800"/>
              <a:ext cx="49840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ai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D65F0EE-F4ED-5937-99EB-C06C9F09A2EF}"/>
                </a:ext>
              </a:extLst>
            </p:cNvPr>
            <p:cNvCxnSpPr/>
            <p:nvPr/>
          </p:nvCxnSpPr>
          <p:spPr>
            <a:xfrm>
              <a:off x="5029504" y="838092"/>
              <a:ext cx="0" cy="990424"/>
            </a:xfrm>
            <a:prstGeom prst="straightConnector1">
              <a:avLst/>
            </a:prstGeom>
            <a:ln w="508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6" name="TextBox 7">
              <a:extLst>
                <a:ext uri="{FF2B5EF4-FFF2-40B4-BE49-F238E27FC236}">
                  <a16:creationId xmlns:a16="http://schemas.microsoft.com/office/drawing/2014/main" id="{6947331D-4E6D-4F8E-F82A-29DB3EF6C7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64194" y="990600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fi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9529B6D-DE3A-F922-53CB-78401F0F4FE9}"/>
                </a:ext>
              </a:extLst>
            </p:cNvPr>
            <p:cNvCxnSpPr/>
            <p:nvPr/>
          </p:nvCxnSpPr>
          <p:spPr>
            <a:xfrm>
              <a:off x="2362317" y="838092"/>
              <a:ext cx="2667186" cy="990424"/>
            </a:xfrm>
            <a:prstGeom prst="straightConnector1">
              <a:avLst/>
            </a:prstGeom>
            <a:ln w="6032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8" name="TextBox 7">
              <a:extLst>
                <a:ext uri="{FF2B5EF4-FFF2-40B4-BE49-F238E27FC236}">
                  <a16:creationId xmlns:a16="http://schemas.microsoft.com/office/drawing/2014/main" id="{ADCB1C07-3065-5AD4-43CC-9E9E64546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914400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ri</a:t>
              </a:r>
            </a:p>
          </p:txBody>
        </p:sp>
      </p:grpSp>
      <p:grpSp>
        <p:nvGrpSpPr>
          <p:cNvPr id="6" name="Group 42">
            <a:extLst>
              <a:ext uri="{FF2B5EF4-FFF2-40B4-BE49-F238E27FC236}">
                <a16:creationId xmlns:a16="http://schemas.microsoft.com/office/drawing/2014/main" id="{14970FAC-3974-D4FF-A8BC-44E8C5DF9E7C}"/>
              </a:ext>
            </a:extLst>
          </p:cNvPr>
          <p:cNvGrpSpPr>
            <a:grpSpLocks/>
          </p:cNvGrpSpPr>
          <p:nvPr/>
        </p:nvGrpSpPr>
        <p:grpSpPr bwMode="auto">
          <a:xfrm>
            <a:off x="5380037" y="2738438"/>
            <a:ext cx="3611563" cy="1838325"/>
            <a:chOff x="685800" y="2586335"/>
            <a:chExt cx="3611834" cy="1837730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7543827-C462-8A5A-4A87-8EFFB8FD6BA3}"/>
                </a:ext>
              </a:extLst>
            </p:cNvPr>
            <p:cNvCxnSpPr/>
            <p:nvPr/>
          </p:nvCxnSpPr>
          <p:spPr>
            <a:xfrm>
              <a:off x="782645" y="3195738"/>
              <a:ext cx="2875178" cy="0"/>
            </a:xfrm>
            <a:prstGeom prst="straightConnector1">
              <a:avLst/>
            </a:prstGeom>
            <a:ln w="698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20" name="Group 17">
              <a:extLst>
                <a:ext uri="{FF2B5EF4-FFF2-40B4-BE49-F238E27FC236}">
                  <a16:creationId xmlns:a16="http://schemas.microsoft.com/office/drawing/2014/main" id="{116E5B2C-25A9-D013-3D19-0436E51BD1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800" y="2891135"/>
              <a:ext cx="2971800" cy="400050"/>
              <a:chOff x="6096000" y="3962400"/>
              <a:chExt cx="1752600" cy="400110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7B767090-7328-B1FB-6553-7E48037C758B}"/>
                  </a:ext>
                </a:extLst>
              </p:cNvPr>
              <p:cNvCxnSpPr/>
              <p:nvPr/>
            </p:nvCxnSpPr>
            <p:spPr>
              <a:xfrm>
                <a:off x="6096000" y="4267048"/>
                <a:ext cx="1752732" cy="1587"/>
              </a:xfrm>
              <a:prstGeom prst="straightConnector1">
                <a:avLst/>
              </a:prstGeom>
              <a:ln w="69850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29" name="TextBox 16">
                <a:extLst>
                  <a:ext uri="{FF2B5EF4-FFF2-40B4-BE49-F238E27FC236}">
                    <a16:creationId xmlns:a16="http://schemas.microsoft.com/office/drawing/2014/main" id="{0F765E1F-9F78-6343-6657-988C315C77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962400"/>
                <a:ext cx="45557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2000" i="1"/>
                  <a:t>U</a:t>
                </a:r>
                <a:r>
                  <a:rPr lang="en-US" altLang="en-US" sz="2000" i="1" baseline="-25000"/>
                  <a:t>b</a:t>
                </a:r>
              </a:p>
            </p:txBody>
          </p:sp>
        </p:grpSp>
        <p:sp>
          <p:nvSpPr>
            <p:cNvPr id="4121" name="TextBox 7">
              <a:extLst>
                <a:ext uri="{FF2B5EF4-FFF2-40B4-BE49-F238E27FC236}">
                  <a16:creationId xmlns:a16="http://schemas.microsoft.com/office/drawing/2014/main" id="{DB9421C8-C2A5-8F66-2C13-61B2D9A3B7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2586335"/>
              <a:ext cx="566212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wi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78E5602-6C24-5E52-8247-B2BEC7FBC3E0}"/>
                </a:ext>
              </a:extLst>
            </p:cNvPr>
            <p:cNvCxnSpPr/>
            <p:nvPr/>
          </p:nvCxnSpPr>
          <p:spPr>
            <a:xfrm>
              <a:off x="685800" y="3195738"/>
              <a:ext cx="2972023" cy="1223566"/>
            </a:xfrm>
            <a:prstGeom prst="straightConnector1">
              <a:avLst/>
            </a:prstGeom>
            <a:ln w="698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3" name="TextBox 7">
              <a:extLst>
                <a:ext uri="{FF2B5EF4-FFF2-40B4-BE49-F238E27FC236}">
                  <a16:creationId xmlns:a16="http://schemas.microsoft.com/office/drawing/2014/main" id="{2AD77391-4EB3-4BEA-1DD4-D5591E54E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3805535"/>
              <a:ext cx="49840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ai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2C14F15-7226-3FB0-4D81-D415DEDE6A83}"/>
                </a:ext>
              </a:extLst>
            </p:cNvPr>
            <p:cNvCxnSpPr/>
            <p:nvPr/>
          </p:nvCxnSpPr>
          <p:spPr>
            <a:xfrm>
              <a:off x="3657823" y="3200498"/>
              <a:ext cx="0" cy="1218805"/>
            </a:xfrm>
            <a:prstGeom prst="straightConnector1">
              <a:avLst/>
            </a:prstGeom>
            <a:ln w="508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5" name="TextBox 7">
              <a:extLst>
                <a:ext uri="{FF2B5EF4-FFF2-40B4-BE49-F238E27FC236}">
                  <a16:creationId xmlns:a16="http://schemas.microsoft.com/office/drawing/2014/main" id="{5D2D8B9C-F3D5-88F3-BF7C-4292391D38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0" y="3962400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fi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2B13E25-66CE-1A31-2582-25F083D0F2B5}"/>
                </a:ext>
              </a:extLst>
            </p:cNvPr>
            <p:cNvCxnSpPr/>
            <p:nvPr/>
          </p:nvCxnSpPr>
          <p:spPr>
            <a:xfrm>
              <a:off x="3657823" y="3276673"/>
              <a:ext cx="0" cy="1142630"/>
            </a:xfrm>
            <a:prstGeom prst="straightConnector1">
              <a:avLst/>
            </a:prstGeom>
            <a:ln w="6032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7" name="TextBox 7">
              <a:extLst>
                <a:ext uri="{FF2B5EF4-FFF2-40B4-BE49-F238E27FC236}">
                  <a16:creationId xmlns:a16="http://schemas.microsoft.com/office/drawing/2014/main" id="{E455E2DA-A1F2-A0D1-4E45-17B4F2DAE3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3272135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ri</a:t>
              </a:r>
            </a:p>
          </p:txBody>
        </p:sp>
      </p:grpSp>
      <p:grpSp>
        <p:nvGrpSpPr>
          <p:cNvPr id="9" name="Group 43">
            <a:extLst>
              <a:ext uri="{FF2B5EF4-FFF2-40B4-BE49-F238E27FC236}">
                <a16:creationId xmlns:a16="http://schemas.microsoft.com/office/drawing/2014/main" id="{32FA9F3A-8737-41B3-0A7C-BB332EC20E70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4495800"/>
            <a:ext cx="4419600" cy="1681162"/>
            <a:chOff x="685800" y="4643735"/>
            <a:chExt cx="4419600" cy="1680865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6714D3E-4492-1F6F-F5CD-2CCC97AC5809}"/>
                </a:ext>
              </a:extLst>
            </p:cNvPr>
            <p:cNvCxnSpPr/>
            <p:nvPr/>
          </p:nvCxnSpPr>
          <p:spPr>
            <a:xfrm>
              <a:off x="782638" y="5253227"/>
              <a:ext cx="4322762" cy="0"/>
            </a:xfrm>
            <a:prstGeom prst="straightConnector1">
              <a:avLst/>
            </a:prstGeom>
            <a:ln w="6985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09" name="Group 17">
              <a:extLst>
                <a:ext uri="{FF2B5EF4-FFF2-40B4-BE49-F238E27FC236}">
                  <a16:creationId xmlns:a16="http://schemas.microsoft.com/office/drawing/2014/main" id="{C981BA22-06A5-8854-6E8A-30A56192BF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800" y="4948535"/>
              <a:ext cx="1752600" cy="400110"/>
              <a:chOff x="6096000" y="3962400"/>
              <a:chExt cx="1752600" cy="400170"/>
            </a:xfrm>
          </p:grpSpPr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6B7F72E7-8DFE-D5A4-DA38-42BE9D807110}"/>
                  </a:ext>
                </a:extLst>
              </p:cNvPr>
              <p:cNvCxnSpPr/>
              <p:nvPr/>
            </p:nvCxnSpPr>
            <p:spPr>
              <a:xfrm>
                <a:off x="6096000" y="4267138"/>
                <a:ext cx="1752600" cy="1587"/>
              </a:xfrm>
              <a:prstGeom prst="straightConnector1">
                <a:avLst/>
              </a:prstGeom>
              <a:ln w="69850">
                <a:solidFill>
                  <a:schemeClr val="accent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18" name="TextBox 16">
                <a:extLst>
                  <a:ext uri="{FF2B5EF4-FFF2-40B4-BE49-F238E27FC236}">
                    <a16:creationId xmlns:a16="http://schemas.microsoft.com/office/drawing/2014/main" id="{5C4FA358-ACB7-4168-1485-B52D36B808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962400"/>
                <a:ext cx="583814" cy="400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2000" i="1"/>
                  <a:t>Vwi</a:t>
                </a:r>
                <a:endParaRPr lang="en-US" altLang="en-US" sz="2000" i="1" baseline="-25000"/>
              </a:p>
            </p:txBody>
          </p:sp>
        </p:grpSp>
        <p:sp>
          <p:nvSpPr>
            <p:cNvPr id="4110" name="TextBox 7">
              <a:extLst>
                <a:ext uri="{FF2B5EF4-FFF2-40B4-BE49-F238E27FC236}">
                  <a16:creationId xmlns:a16="http://schemas.microsoft.com/office/drawing/2014/main" id="{861D6B61-D2CE-AFA6-210A-924DC12FAB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7124" y="4643735"/>
              <a:ext cx="51007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U</a:t>
              </a:r>
              <a:r>
                <a:rPr lang="en-US" altLang="en-US" sz="2400" i="1" baseline="-25000"/>
                <a:t>b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3B63438-EB68-7A7F-1FCC-5C41BE8ED0F0}"/>
                </a:ext>
              </a:extLst>
            </p:cNvPr>
            <p:cNvCxnSpPr/>
            <p:nvPr/>
          </p:nvCxnSpPr>
          <p:spPr>
            <a:xfrm>
              <a:off x="685800" y="5253227"/>
              <a:ext cx="1676400" cy="995186"/>
            </a:xfrm>
            <a:prstGeom prst="straightConnector1">
              <a:avLst/>
            </a:prstGeom>
            <a:ln w="698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2" name="TextBox 7">
              <a:extLst>
                <a:ext uri="{FF2B5EF4-FFF2-40B4-BE49-F238E27FC236}">
                  <a16:creationId xmlns:a16="http://schemas.microsoft.com/office/drawing/2014/main" id="{EC1B773A-EA85-40A2-8843-0C0223D894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5862935"/>
              <a:ext cx="49840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ai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9780F38-5A62-9BE8-D79A-E6194EB8F9CF}"/>
                </a:ext>
              </a:extLst>
            </p:cNvPr>
            <p:cNvCxnSpPr/>
            <p:nvPr/>
          </p:nvCxnSpPr>
          <p:spPr>
            <a:xfrm>
              <a:off x="2362200" y="5253227"/>
              <a:ext cx="0" cy="990425"/>
            </a:xfrm>
            <a:prstGeom prst="straightConnector1">
              <a:avLst/>
            </a:prstGeom>
            <a:ln w="508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4" name="TextBox 7">
              <a:extLst>
                <a:ext uri="{FF2B5EF4-FFF2-40B4-BE49-F238E27FC236}">
                  <a16:creationId xmlns:a16="http://schemas.microsoft.com/office/drawing/2014/main" id="{49DF343A-D44B-A8FB-1EB4-EB81BA6BFE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7194" y="5405735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fi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4E460D1-C838-DFD3-579D-915A8C45089F}"/>
                </a:ext>
              </a:extLst>
            </p:cNvPr>
            <p:cNvCxnSpPr/>
            <p:nvPr/>
          </p:nvCxnSpPr>
          <p:spPr>
            <a:xfrm flipH="1">
              <a:off x="2362200" y="5257988"/>
              <a:ext cx="2667000" cy="990425"/>
            </a:xfrm>
            <a:prstGeom prst="straightConnector1">
              <a:avLst/>
            </a:prstGeom>
            <a:ln w="6032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6" name="TextBox 7">
              <a:extLst>
                <a:ext uri="{FF2B5EF4-FFF2-40B4-BE49-F238E27FC236}">
                  <a16:creationId xmlns:a16="http://schemas.microsoft.com/office/drawing/2014/main" id="{2EABD0D3-9FA8-202F-0D00-FC20CC106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5786735"/>
              <a:ext cx="487634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ri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098" name="Ink 47">
                <a:extLst>
                  <a:ext uri="{FF2B5EF4-FFF2-40B4-BE49-F238E27FC236}">
                    <a16:creationId xmlns:a16="http://schemas.microsoft.com/office/drawing/2014/main" id="{79845473-62F5-F92C-C5FB-857BE4234FD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378700" y="6521450"/>
              <a:ext cx="1588" cy="1588"/>
            </p14:xfrm>
          </p:contentPart>
        </mc:Choice>
        <mc:Fallback xmlns="">
          <p:pic>
            <p:nvPicPr>
              <p:cNvPr id="4098" name="Ink 47">
                <a:extLst>
                  <a:ext uri="{FF2B5EF4-FFF2-40B4-BE49-F238E27FC236}">
                    <a16:creationId xmlns:a16="http://schemas.microsoft.com/office/drawing/2014/main" id="{79845473-62F5-F92C-C5FB-857BE4234FD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37412" y="64801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A127FC4B-4290-F323-8072-29C7FBE7E57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89CB5F1D-61CF-5BE3-45DF-D26BAFA21F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D4EE52CC-63AD-98FF-D0FD-9E0FB22EAD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19">
                <a:extLst>
                  <a:ext uri="{FF2B5EF4-FFF2-40B4-BE49-F238E27FC236}">
                    <a16:creationId xmlns:a16="http://schemas.microsoft.com/office/drawing/2014/main" id="{0A371B25-5FDB-45F9-9A7B-FBCD6C36DA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E13F79DC-4EEE-FB4A-48DC-A5E11E4228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000B1DF0-9A5C-3444-C66F-0A6987DBDF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7" name="Rectangle 10">
                      <a:extLst>
                        <a:ext uri="{FF2B5EF4-FFF2-40B4-BE49-F238E27FC236}">
                          <a16:creationId xmlns:a16="http://schemas.microsoft.com/office/drawing/2014/main" id="{65A06546-A6BC-0D95-2343-0AD9CBB22F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1">
                      <a:extLst>
                        <a:ext uri="{FF2B5EF4-FFF2-40B4-BE49-F238E27FC236}">
                          <a16:creationId xmlns:a16="http://schemas.microsoft.com/office/drawing/2014/main" id="{5FC40ABA-2FBB-1A27-B4D4-08AE07B53A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2" name="Group 12">
                    <a:extLst>
                      <a:ext uri="{FF2B5EF4-FFF2-40B4-BE49-F238E27FC236}">
                        <a16:creationId xmlns:a16="http://schemas.microsoft.com/office/drawing/2014/main" id="{98E8B007-4FE1-9F00-1101-2D898A31E2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5" name="Rectangle 13">
                      <a:extLst>
                        <a:ext uri="{FF2B5EF4-FFF2-40B4-BE49-F238E27FC236}">
                          <a16:creationId xmlns:a16="http://schemas.microsoft.com/office/drawing/2014/main" id="{F1C7CAAD-0D2A-EC0E-D579-15E822E6AE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14">
                      <a:extLst>
                        <a:ext uri="{FF2B5EF4-FFF2-40B4-BE49-F238E27FC236}">
                          <a16:creationId xmlns:a16="http://schemas.microsoft.com/office/drawing/2014/main" id="{3A002E96-81B7-3B50-0ABD-56918C6044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5">
                    <a:extLst>
                      <a:ext uri="{FF2B5EF4-FFF2-40B4-BE49-F238E27FC236}">
                        <a16:creationId xmlns:a16="http://schemas.microsoft.com/office/drawing/2014/main" id="{ADE3CD55-BC6F-D222-3367-FEF244E2AC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FF960639-85CD-2436-2506-73BECF333C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ED5E534E-6518-A301-3BFB-A1C21A1366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18">
                    <a:extLst>
                      <a:ext uri="{FF2B5EF4-FFF2-40B4-BE49-F238E27FC236}">
                        <a16:creationId xmlns:a16="http://schemas.microsoft.com/office/drawing/2014/main" id="{C61D11EF-86D5-ADE8-06C7-3F5A9027E8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614B539C-74EF-6383-8A11-86AE72A399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225168B2-9BEB-E6CC-1F57-B01DFD1E60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8" name="Rectangle 21">
                  <a:extLst>
                    <a:ext uri="{FF2B5EF4-FFF2-40B4-BE49-F238E27FC236}">
                      <a16:creationId xmlns:a16="http://schemas.microsoft.com/office/drawing/2014/main" id="{DB7B1124-2991-E211-8B57-03AFA08ED3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20F63C6-7D43-9FFA-7876-3AB63E7CA9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9" name="Title 38">
            <a:extLst>
              <a:ext uri="{FF2B5EF4-FFF2-40B4-BE49-F238E27FC236}">
                <a16:creationId xmlns:a16="http://schemas.microsoft.com/office/drawing/2014/main" id="{45527CAE-6BF6-D2DB-FD0D-6FF3481E3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2800" dirty="0"/>
              <a:t>Rotor Speed Vs Whirl Velocity 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9624" name="Object 5">
                <a:extLst>
                  <a:ext uri="{FF2B5EF4-FFF2-40B4-BE49-F238E27FC236}">
                    <a16:creationId xmlns:a16="http://schemas.microsoft.com/office/drawing/2014/main" id="{15C3238E-4806-8744-E7AF-EC3AEF8BF125}"/>
                  </a:ext>
                </a:extLst>
              </p:cNvPr>
              <p:cNvSpPr txBox="1"/>
              <p:nvPr/>
            </p:nvSpPr>
            <p:spPr bwMode="auto">
              <a:xfrm>
                <a:off x="609600" y="1447800"/>
                <a:ext cx="7931150" cy="1050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39624" name="Object 5">
                <a:extLst>
                  <a:ext uri="{FF2B5EF4-FFF2-40B4-BE49-F238E27FC236}">
                    <a16:creationId xmlns:a16="http://schemas.microsoft.com/office/drawing/2014/main" id="{15C3238E-4806-8744-E7AF-EC3AEF8BF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447800"/>
                <a:ext cx="7931150" cy="1050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9625" name="Object 6">
                <a:extLst>
                  <a:ext uri="{FF2B5EF4-FFF2-40B4-BE49-F238E27FC236}">
                    <a16:creationId xmlns:a16="http://schemas.microsoft.com/office/drawing/2014/main" id="{68CB806A-0CEB-4D23-9285-981E13D7A4B2}"/>
                  </a:ext>
                </a:extLst>
              </p:cNvPr>
              <p:cNvSpPr txBox="1"/>
              <p:nvPr/>
            </p:nvSpPr>
            <p:spPr bwMode="auto">
              <a:xfrm>
                <a:off x="1371600" y="2743200"/>
                <a:ext cx="6067425" cy="1050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39625" name="Object 6">
                <a:extLst>
                  <a:ext uri="{FF2B5EF4-FFF2-40B4-BE49-F238E27FC236}">
                    <a16:creationId xmlns:a16="http://schemas.microsoft.com/office/drawing/2014/main" id="{68CB806A-0CEB-4D23-9285-981E13D7A4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2743200"/>
                <a:ext cx="6067425" cy="1050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7" name="Title 3">
            <a:extLst>
              <a:ext uri="{FF2B5EF4-FFF2-40B4-BE49-F238E27FC236}">
                <a16:creationId xmlns:a16="http://schemas.microsoft.com/office/drawing/2014/main" id="{76E72393-A278-D9C0-E8DB-A456A3FAA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Relative Whirl Velocity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D43F3FE3-2DF1-A3C3-32F3-B7D6AD7635E9}"/>
                  </a:ext>
                </a:extLst>
              </p:cNvPr>
              <p:cNvSpPr txBox="1"/>
              <p:nvPr/>
            </p:nvSpPr>
            <p:spPr bwMode="auto">
              <a:xfrm>
                <a:off x="412750" y="4064000"/>
                <a:ext cx="8304213" cy="1117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D43F3FE3-2DF1-A3C3-32F3-B7D6AD763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750" y="4064000"/>
                <a:ext cx="8304213" cy="1117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7">
            <a:extLst>
              <a:ext uri="{FF2B5EF4-FFF2-40B4-BE49-F238E27FC236}">
                <a16:creationId xmlns:a16="http://schemas.microsoft.com/office/drawing/2014/main" id="{CC034327-90BD-99AB-5D4B-94036F4A4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500688"/>
            <a:ext cx="54022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Constant in an ideal  turbo-machine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5AB596-91CA-CDCA-6E5A-67A0717394C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61FFDAD-57B0-DC77-EFFD-A9237B94A4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33986D8-75C5-F5B3-F01B-EC370A6987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E201452E-B8A3-0E64-3152-5FB08920D3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6BED95E-4956-FCB9-BAA7-9F8A487868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2822887-9BBE-9326-3022-0FB269A1E0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52922975-296C-7661-CC33-C344361162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7749EBC5-9A03-E3A5-8354-B994DA2687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D2CF9BB9-263E-E3C8-B3CE-58A941E8F2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EC7CD470-8092-BAC1-9183-CF1C314549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8CEF1CB8-FE22-457F-284B-024E90DD8D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3290C6A5-DFA3-6A1D-8985-84B7F42FA0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D7FEA1C-C54D-80A2-D71D-DD80238CAC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98D74C9-31AC-5711-681F-4F8F3D29A1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419D08D4-6E38-50C5-478D-9118EFA833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2AEFE0F9-8BD9-D536-B17F-BB9AC8515A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816FCC55-7870-067D-9017-35249FAB9E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DB2826DA-5378-F352-35EA-888607AC82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1A525DA-4600-3599-B8C6-39D56B237A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4" grpId="0"/>
      <p:bldP spid="239625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ext Box 8">
            <a:extLst>
              <a:ext uri="{FF2B5EF4-FFF2-40B4-BE49-F238E27FC236}">
                <a16:creationId xmlns:a16="http://schemas.microsoft.com/office/drawing/2014/main" id="{B95310E1-3A47-763B-0B1C-BAECE06A9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50" y="1260475"/>
            <a:ext cx="2876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stator </a:t>
            </a:r>
            <a:r>
              <a:rPr lang="en-US" altLang="en-US" i="1" dirty="0" err="1"/>
              <a:t>U</a:t>
            </a:r>
            <a:r>
              <a:rPr lang="en-US" altLang="en-US" i="1" baseline="-25000" dirty="0" err="1"/>
              <a:t>blade</a:t>
            </a:r>
            <a:r>
              <a:rPr lang="en-US" altLang="en-US" i="1" baseline="-25000" dirty="0"/>
              <a:t> </a:t>
            </a:r>
            <a:r>
              <a:rPr lang="en-US" altLang="en-US" dirty="0"/>
              <a:t>=0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1673" name="Object 4">
                <a:extLst>
                  <a:ext uri="{FF2B5EF4-FFF2-40B4-BE49-F238E27FC236}">
                    <a16:creationId xmlns:a16="http://schemas.microsoft.com/office/drawing/2014/main" id="{DED2F194-DF50-C9D1-9C17-9B8C449654EA}"/>
                  </a:ext>
                </a:extLst>
              </p:cNvPr>
              <p:cNvSpPr txBox="1"/>
              <p:nvPr/>
            </p:nvSpPr>
            <p:spPr bwMode="auto">
              <a:xfrm>
                <a:off x="542925" y="2268538"/>
                <a:ext cx="8474075" cy="6429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𝑆𝑡𝑎𝑔𝑛𝑎𝑡𝑖𝑜𝑛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𝐸𝑛𝑡h𝑎𝑙𝑝𝑦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41673" name="Object 4">
                <a:extLst>
                  <a:ext uri="{FF2B5EF4-FFF2-40B4-BE49-F238E27FC236}">
                    <a16:creationId xmlns:a16="http://schemas.microsoft.com/office/drawing/2014/main" id="{DED2F194-DF50-C9D1-9C17-9B8C44965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2925" y="2268538"/>
                <a:ext cx="8474075" cy="6429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Box 4">
            <a:extLst>
              <a:ext uri="{FF2B5EF4-FFF2-40B4-BE49-F238E27FC236}">
                <a16:creationId xmlns:a16="http://schemas.microsoft.com/office/drawing/2014/main" id="{F1866248-5152-64B2-1444-0CCE55983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775" y="3044825"/>
            <a:ext cx="1785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For rotors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2">
                <a:extLst>
                  <a:ext uri="{FF2B5EF4-FFF2-40B4-BE49-F238E27FC236}">
                    <a16:creationId xmlns:a16="http://schemas.microsoft.com/office/drawing/2014/main" id="{13BACCE5-D95C-D711-EC15-615153D1C8FC}"/>
                  </a:ext>
                </a:extLst>
              </p:cNvPr>
              <p:cNvSpPr txBox="1"/>
              <p:nvPr/>
            </p:nvSpPr>
            <p:spPr bwMode="auto">
              <a:xfrm>
                <a:off x="339725" y="3622675"/>
                <a:ext cx="8956675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8" name="Object 2">
                <a:extLst>
                  <a:ext uri="{FF2B5EF4-FFF2-40B4-BE49-F238E27FC236}">
                    <a16:creationId xmlns:a16="http://schemas.microsoft.com/office/drawing/2014/main" id="{13BACCE5-D95C-D711-EC15-615153D1C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9725" y="3622675"/>
                <a:ext cx="8956675" cy="990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Box 6">
            <a:extLst>
              <a:ext uri="{FF2B5EF4-FFF2-40B4-BE49-F238E27FC236}">
                <a16:creationId xmlns:a16="http://schemas.microsoft.com/office/drawing/2014/main" id="{2CECF2FB-5EBB-7901-D214-21DDAFD66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725" y="4765675"/>
            <a:ext cx="7023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For a true axial flow machines: </a:t>
            </a:r>
            <a:r>
              <a:rPr lang="en-US" altLang="en-US" i="1"/>
              <a:t>U</a:t>
            </a:r>
            <a:r>
              <a:rPr lang="en-US" altLang="en-US" i="1" baseline="-25000"/>
              <a:t>blade</a:t>
            </a:r>
            <a:r>
              <a:rPr lang="en-US" altLang="en-US" i="1"/>
              <a:t>   constant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3">
                <a:extLst>
                  <a:ext uri="{FF2B5EF4-FFF2-40B4-BE49-F238E27FC236}">
                    <a16:creationId xmlns:a16="http://schemas.microsoft.com/office/drawing/2014/main" id="{7B0DA27E-6F72-F501-B08A-5B97FF388873}"/>
                  </a:ext>
                </a:extLst>
              </p:cNvPr>
              <p:cNvSpPr txBox="1"/>
              <p:nvPr/>
            </p:nvSpPr>
            <p:spPr bwMode="auto">
              <a:xfrm>
                <a:off x="1939925" y="5680075"/>
                <a:ext cx="5695950" cy="6445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0" name="Object 3">
                <a:extLst>
                  <a:ext uri="{FF2B5EF4-FFF2-40B4-BE49-F238E27FC236}">
                    <a16:creationId xmlns:a16="http://schemas.microsoft.com/office/drawing/2014/main" id="{7B0DA27E-6F72-F501-B08A-5B97FF388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39925" y="5680075"/>
                <a:ext cx="5695950" cy="644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88B14AE5-44C2-4B67-5767-EA4E2A335F3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D9894EE-0F7C-33E8-1368-376C58E4EB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353FDAA-75C1-9325-6C2D-2C6D594C49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C32AA5E-0D20-80F1-6001-A0A808E5DF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CFA8414-4EC7-00FA-E358-58624DD757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687E40E-5299-7D59-FE36-74E6BAF006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C52EE599-A8A7-AC38-C7FA-D55D13275D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9621C2AE-DD88-A0D7-7A5C-EAFE1B4C28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1024B045-AD47-D8E4-7B89-8FCF4EA613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A54D1705-72F5-0002-6E86-A3213E423F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1057C5F3-05F8-41E0-D6CA-49A2A9EC57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05B19DB5-CBD9-248A-F61D-C6AB3BB2D2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08F16AE0-2DDB-D0BC-55E2-26C3EC7735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2F330875-A5D5-6D72-125C-F0AA03EF0F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73D831FE-5B48-74A0-5D24-5AB4EFC803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E3A44F70-2760-0D13-A30A-5ED416BB7A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001B234C-5247-30EB-7C8D-CFE5C17992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C10941EB-0CD3-F291-011B-9FA9966536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95920C9-EC69-8202-5571-A302FD200C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" name="Title 24">
            <a:extLst>
              <a:ext uri="{FF2B5EF4-FFF2-40B4-BE49-F238E27FC236}">
                <a16:creationId xmlns:a16="http://schemas.microsoft.com/office/drawing/2014/main" id="{C73A741C-3D5F-5832-DF61-7F5B5AD03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243713"/>
            <a:ext cx="7772400" cy="857250"/>
          </a:xfrm>
        </p:spPr>
        <p:txBody>
          <a:bodyPr/>
          <a:lstStyle/>
          <a:p>
            <a:r>
              <a:rPr lang="en-US" sz="2800" dirty="0"/>
              <a:t>Stator &amp; Rotor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/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3">
            <a:extLst>
              <a:ext uri="{FF2B5EF4-FFF2-40B4-BE49-F238E27FC236}">
                <a16:creationId xmlns:a16="http://schemas.microsoft.com/office/drawing/2014/main" id="{476FB7EE-9E7A-6657-9A62-846321B36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421" y="70880"/>
            <a:ext cx="6566271" cy="1143000"/>
          </a:xfrm>
        </p:spPr>
        <p:txBody>
          <a:bodyPr/>
          <a:lstStyle/>
          <a:p>
            <a:r>
              <a:rPr lang="en-US" altLang="en-US" sz="2800" dirty="0"/>
              <a:t>Complex Geometrical Features of A </a:t>
            </a:r>
            <a:br>
              <a:rPr lang="en-US" altLang="en-US" sz="2800" dirty="0"/>
            </a:br>
            <a:r>
              <a:rPr lang="en-US" altLang="en-US" sz="2800" dirty="0"/>
              <a:t>Turbomachine</a:t>
            </a:r>
            <a:endParaRPr lang="en-IN" altLang="en-US" sz="2800" dirty="0"/>
          </a:p>
        </p:txBody>
      </p:sp>
      <p:pic>
        <p:nvPicPr>
          <p:cNvPr id="52229" name="Picture 5">
            <a:extLst>
              <a:ext uri="{FF2B5EF4-FFF2-40B4-BE49-F238E27FC236}">
                <a16:creationId xmlns:a16="http://schemas.microsoft.com/office/drawing/2014/main" id="{02F307BB-FC16-F424-9E01-4AE703310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981200"/>
            <a:ext cx="329565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pr30i1lg">
            <a:extLst>
              <a:ext uri="{FF2B5EF4-FFF2-40B4-BE49-F238E27FC236}">
                <a16:creationId xmlns:a16="http://schemas.microsoft.com/office/drawing/2014/main" id="{E044B249-8ADD-1A2E-E4A0-A840886A7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34840">
            <a:off x="112713" y="2036763"/>
            <a:ext cx="5029200" cy="359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4" descr="I:\img87.gif">
            <a:extLst>
              <a:ext uri="{FF2B5EF4-FFF2-40B4-BE49-F238E27FC236}">
                <a16:creationId xmlns:a16="http://schemas.microsoft.com/office/drawing/2014/main" id="{25DAFDAD-715D-2702-5D15-2E5D1773D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4191000" cy="498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170" name="Ink 7">
                <a:extLst>
                  <a:ext uri="{FF2B5EF4-FFF2-40B4-BE49-F238E27FC236}">
                    <a16:creationId xmlns:a16="http://schemas.microsoft.com/office/drawing/2014/main" id="{21E646C0-E4A6-C7DE-B88F-E091B394266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387850" y="6661150"/>
              <a:ext cx="1588" cy="1588"/>
            </p14:xfrm>
          </p:contentPart>
        </mc:Choice>
        <mc:Fallback xmlns="">
          <p:pic>
            <p:nvPicPr>
              <p:cNvPr id="7170" name="Ink 7">
                <a:extLst>
                  <a:ext uri="{FF2B5EF4-FFF2-40B4-BE49-F238E27FC236}">
                    <a16:creationId xmlns:a16="http://schemas.microsoft.com/office/drawing/2014/main" id="{21E646C0-E4A6-C7DE-B88F-E091B394266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46562" y="6619862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171" name="Ink 7">
                <a:extLst>
                  <a:ext uri="{FF2B5EF4-FFF2-40B4-BE49-F238E27FC236}">
                    <a16:creationId xmlns:a16="http://schemas.microsoft.com/office/drawing/2014/main" id="{30A6EB52-F494-1868-6E2E-52A7F5AC0FF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160588" y="3678238"/>
              <a:ext cx="342900" cy="419100"/>
            </p14:xfrm>
          </p:contentPart>
        </mc:Choice>
        <mc:Fallback xmlns="">
          <p:pic>
            <p:nvPicPr>
              <p:cNvPr id="7171" name="Ink 7">
                <a:extLst>
                  <a:ext uri="{FF2B5EF4-FFF2-40B4-BE49-F238E27FC236}">
                    <a16:creationId xmlns:a16="http://schemas.microsoft.com/office/drawing/2014/main" id="{30A6EB52-F494-1868-6E2E-52A7F5AC0FF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51223" y="3668917"/>
                <a:ext cx="361630" cy="437743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822C73E3-B56A-21FC-8D8A-3CA5A960658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A32C79F-1137-C2FA-49F1-0C9A22323F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E43286A-4AB9-5A26-6D49-66D1797CE8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F024B0D-F122-6D27-0B26-1547ADEDEA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95A1A0B-0CA7-4EE0-ED13-9FA44A41FD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007530C-317D-5B0C-08FB-61D2443F2E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4BA59DD-B93E-9A11-27A8-D152E6FBE3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2022F790-3E77-C65C-E741-1715B15D40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898C5A6D-0522-E979-2A39-9EFC13FB1F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3D0E5FD-3C5C-8319-932F-09E0979E6E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88A2682D-D476-8901-BE2C-B1BAB7FF4E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1CBA7115-D32C-3509-4070-4BF2126019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C4C3A41-FF88-0F2E-EAFA-25FDB83CF2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6CFC8BA-F995-C29E-0973-372CC26591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31F32CD8-44C3-04C8-4748-65FB4D75B5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2E4B45EA-1B85-226B-727F-E838C85A99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4C2E79F-A622-FDE9-1A41-D984C2C2B9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854C6AF-4781-0FF0-35F7-D0B19263C9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7273797-59C7-ABE6-EEDE-738F073ED4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Text Box 5">
            <a:extLst>
              <a:ext uri="{FF2B5EF4-FFF2-40B4-BE49-F238E27FC236}">
                <a16:creationId xmlns:a16="http://schemas.microsoft.com/office/drawing/2014/main" id="{F6F4DEF9-1099-D34D-0CE6-04BDA8281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141412"/>
            <a:ext cx="88392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A turbomachine working with incompressible fluid will be  isothermal and hence U(</a:t>
            </a:r>
            <a:r>
              <a:rPr lang="en-US" altLang="en-US" i="1"/>
              <a:t>T</a:t>
            </a:r>
            <a:r>
              <a:rPr lang="en-US" altLang="en-US"/>
              <a:t>) is constant throughout the machine.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6788" name="Object 2">
                <a:extLst>
                  <a:ext uri="{FF2B5EF4-FFF2-40B4-BE49-F238E27FC236}">
                    <a16:creationId xmlns:a16="http://schemas.microsoft.com/office/drawing/2014/main" id="{9499DDAA-5867-EC15-4EF2-C810226E07EF}"/>
                  </a:ext>
                </a:extLst>
              </p:cNvPr>
              <p:cNvSpPr txBox="1"/>
              <p:nvPr/>
            </p:nvSpPr>
            <p:spPr bwMode="auto">
              <a:xfrm>
                <a:off x="800100" y="2438400"/>
                <a:ext cx="8001000" cy="1116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𝑟𝑒𝑙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𝑏𝑙𝑎𝑑𝑒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</m:acc>
                                </m:e>
                                <m:sub/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6788" name="Object 2">
                <a:extLst>
                  <a:ext uri="{FF2B5EF4-FFF2-40B4-BE49-F238E27FC236}">
                    <a16:creationId xmlns:a16="http://schemas.microsoft.com/office/drawing/2014/main" id="{9499DDAA-5867-EC15-4EF2-C810226E0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0100" y="2438400"/>
                <a:ext cx="8001000" cy="111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6792" name="Object 5">
                <a:extLst>
                  <a:ext uri="{FF2B5EF4-FFF2-40B4-BE49-F238E27FC236}">
                    <a16:creationId xmlns:a16="http://schemas.microsoft.com/office/drawing/2014/main" id="{12FB84CB-8883-EC51-4AC1-93F3CB8C20E7}"/>
                  </a:ext>
                </a:extLst>
              </p:cNvPr>
              <p:cNvSpPr txBox="1"/>
              <p:nvPr/>
            </p:nvSpPr>
            <p:spPr bwMode="auto">
              <a:xfrm>
                <a:off x="311150" y="3429000"/>
                <a:ext cx="8832850" cy="927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𝑠𝑡𝑎𝑔𝑛𝑎𝑡𝑖𝑜𝑛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𝑠𝑡𝑎𝑔𝑛𝑎𝑡𝑖𝑜𝑛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6792" name="Object 5">
                <a:extLst>
                  <a:ext uri="{FF2B5EF4-FFF2-40B4-BE49-F238E27FC236}">
                    <a16:creationId xmlns:a16="http://schemas.microsoft.com/office/drawing/2014/main" id="{12FB84CB-8883-EC51-4AC1-93F3CB8C2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150" y="3429000"/>
                <a:ext cx="8832850" cy="927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3C32AC8-7A8E-B770-843F-7A241E87B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572000"/>
            <a:ext cx="52791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an Ideal Hydro Turbomachine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85D9E885-14F1-FE47-677D-E88A81D63C48}"/>
                  </a:ext>
                </a:extLst>
              </p:cNvPr>
              <p:cNvSpPr txBox="1"/>
              <p:nvPr/>
            </p:nvSpPr>
            <p:spPr bwMode="auto">
              <a:xfrm>
                <a:off x="279400" y="5257800"/>
                <a:ext cx="8712200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𝑠𝑡𝑎𝑔𝑛𝑎𝑡𝑖𝑜𝑛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𝑠𝑡𝑎𝑔𝑛𝑎𝑡𝑖𝑜𝑛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85D9E885-14F1-FE47-677D-E88A81D63C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9400" y="5257800"/>
                <a:ext cx="8712200" cy="914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379D2756-77FD-244D-1E0C-FF11E032708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5B45F73-62B8-922F-0577-2A2F390639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B22537F-8900-E74B-E1B6-F45B9ACED2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336BE3F-B85E-54D0-AE0F-6A16D106F7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B2A8E38-451E-6EF0-6363-1FB1CF19FD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E15CFB90-CF83-89F2-F59B-7F114386381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85658BCF-BB0F-28C4-702C-6A33D798C5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DDF86EF-CB84-D764-0AD0-48DC46344E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B681BD82-F0DC-FE4A-8FF0-9CEAB07601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2F15C51-022D-0DAC-6E52-22820B71EE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9B332F8D-F493-FF61-FE6A-79885EEFFB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F7EC9241-1F8B-51EC-DEEC-1E6C7DCACD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3D9387C-E52A-BC74-F536-1336A9A6C7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2152814-F378-F925-1EA9-169B1B9739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B6FCE5A6-F47C-D5CD-1349-AB49783DAE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0493DB3-27A6-538E-3E40-3AFA162C80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BC71CC62-3C4F-21E1-F8D2-1A5CAD92B8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613E25F-8CBB-9623-6508-BB4FDE893D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27346FF-AFF4-7188-7874-6E2A40C3EF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Title 22">
            <a:extLst>
              <a:ext uri="{FF2B5EF4-FFF2-40B4-BE49-F238E27FC236}">
                <a16:creationId xmlns:a16="http://schemas.microsoft.com/office/drawing/2014/main" id="{4CA2C7F5-80AF-712E-E384-6C150DCEF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152400"/>
            <a:ext cx="6858000" cy="1143000"/>
          </a:xfrm>
        </p:spPr>
        <p:txBody>
          <a:bodyPr/>
          <a:lstStyle/>
          <a:p>
            <a:r>
              <a:rPr lang="en-US" sz="2800" dirty="0"/>
              <a:t>Throughflow Analysis of Incompressible Turbomachinery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/>
      <p:bldP spid="246788" grpId="0"/>
      <p:bldP spid="246792" grpId="0"/>
      <p:bldP spid="6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9621" name="Object 2">
                <a:extLst>
                  <a:ext uri="{FF2B5EF4-FFF2-40B4-BE49-F238E27FC236}">
                    <a16:creationId xmlns:a16="http://schemas.microsoft.com/office/drawing/2014/main" id="{EC6A4F05-E06E-B8AE-E6B7-7A4088D75ED6}"/>
                  </a:ext>
                </a:extLst>
              </p:cNvPr>
              <p:cNvSpPr txBox="1"/>
              <p:nvPr/>
            </p:nvSpPr>
            <p:spPr bwMode="auto">
              <a:xfrm>
                <a:off x="609600" y="1143000"/>
                <a:ext cx="7524750" cy="1117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𝑏𝑙𝑎𝑑𝑒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9621" name="Object 2">
                <a:extLst>
                  <a:ext uri="{FF2B5EF4-FFF2-40B4-BE49-F238E27FC236}">
                    <a16:creationId xmlns:a16="http://schemas.microsoft.com/office/drawing/2014/main" id="{EC6A4F05-E06E-B8AE-E6B7-7A4088D75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143000"/>
                <a:ext cx="7524750" cy="1117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9623" name="Object 4">
                <a:extLst>
                  <a:ext uri="{FF2B5EF4-FFF2-40B4-BE49-F238E27FC236}">
                    <a16:creationId xmlns:a16="http://schemas.microsoft.com/office/drawing/2014/main" id="{0BE31188-7C91-C8EC-ACFF-9852CD3841AB}"/>
                  </a:ext>
                </a:extLst>
              </p:cNvPr>
              <p:cNvSpPr txBox="1"/>
              <p:nvPr/>
            </p:nvSpPr>
            <p:spPr bwMode="auto">
              <a:xfrm>
                <a:off x="314325" y="2209800"/>
                <a:ext cx="8829675" cy="10144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𝑏𝑙𝑎𝑑𝑒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9623" name="Object 4">
                <a:extLst>
                  <a:ext uri="{FF2B5EF4-FFF2-40B4-BE49-F238E27FC236}">
                    <a16:creationId xmlns:a16="http://schemas.microsoft.com/office/drawing/2014/main" id="{0BE31188-7C91-C8EC-ACFF-9852CD3841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325" y="2209800"/>
                <a:ext cx="8829675" cy="10144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01" name="TextBox 6">
            <a:extLst>
              <a:ext uri="{FF2B5EF4-FFF2-40B4-BE49-F238E27FC236}">
                <a16:creationId xmlns:a16="http://schemas.microsoft.com/office/drawing/2014/main" id="{D2ACB68A-D9E8-FFEE-0CD9-06B5A81E8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4114800"/>
            <a:ext cx="7058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Ideas for creation of a variety in turbo-machine.</a:t>
            </a:r>
          </a:p>
        </p:txBody>
      </p:sp>
      <p:sp>
        <p:nvSpPr>
          <p:cNvPr id="2054" name="Title 7">
            <a:extLst>
              <a:ext uri="{FF2B5EF4-FFF2-40B4-BE49-F238E27FC236}">
                <a16:creationId xmlns:a16="http://schemas.microsoft.com/office/drawing/2014/main" id="{182AB27A-D453-0A52-117F-E0DD5CDFD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Conservation of </a:t>
            </a:r>
            <a:r>
              <a:rPr lang="en-US" altLang="en-US" sz="2800" dirty="0" err="1"/>
              <a:t>Rothalpy</a:t>
            </a:r>
            <a:endParaRPr lang="en-US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8EADA12-394D-AC97-9FF6-86277B0C08F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5834118-9879-C4BB-C845-37D1D631F8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D06BBE6-1A99-A728-2B94-C89C052E2A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8F7416A-7F1B-D575-BC44-2DF051E5F6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17C483A-BD2D-7B7E-6C32-08AE84372A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751A68C-3DE7-D34F-3E08-5A191C6738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BE14E7F-6F70-F965-DD30-C3744957C0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9EB5652-4ECD-6743-08AB-A134E8315A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05748B0-2DF0-A05E-3656-F362B54E81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164A8B9-D671-3E0B-89A6-C424896C78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52A8376B-058D-B2B1-F0A6-779063BED2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A6260CB-3D88-1D65-D352-E9B6F5BDAC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B1C281E-BE9A-44B7-E913-2FBF5BFC9C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5E948D9-3877-7F2E-33C0-EF3EC05065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9E8FFC4-176F-23BA-10C2-C12B954023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B151FBD-6CB2-32DA-C94D-9F082DE5C7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2558736-8462-160F-05BD-3291135C1E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91989F6-0A2D-EC71-BF87-5F5710BEA1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28586C1-C6F3-AE7C-D7E4-01D7FED384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A80C870-2B4B-DB8A-96B0-AF3D49EAD14C}"/>
                  </a:ext>
                </a:extLst>
              </p:cNvPr>
              <p:cNvSpPr txBox="1"/>
              <p:nvPr/>
            </p:nvSpPr>
            <p:spPr>
              <a:xfrm>
                <a:off x="3429000" y="4800600"/>
                <a:ext cx="111665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A80C870-2B4B-DB8A-96B0-AF3D49EAD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4800600"/>
                <a:ext cx="1116652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FF41D3BD-DFFE-7552-4DE8-2261A6B1027B}"/>
                  </a:ext>
                </a:extLst>
              </p:cNvPr>
              <p:cNvSpPr txBox="1"/>
              <p:nvPr/>
            </p:nvSpPr>
            <p:spPr bwMode="auto">
              <a:xfrm>
                <a:off x="533400" y="5562600"/>
                <a:ext cx="3962400" cy="852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FF41D3BD-DFFE-7552-4DE8-2261A6B10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5562600"/>
                <a:ext cx="3962400" cy="8524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61DD6720-4877-D87D-6B52-FA4615959E69}"/>
              </a:ext>
            </a:extLst>
          </p:cNvPr>
          <p:cNvSpPr txBox="1"/>
          <p:nvPr/>
        </p:nvSpPr>
        <p:spPr>
          <a:xfrm>
            <a:off x="4800600" y="5700712"/>
            <a:ext cx="37289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0070C0"/>
                </a:solidFill>
              </a:rPr>
              <a:t>Throughflow Theory</a:t>
            </a:r>
            <a:endParaRPr lang="en-IN" sz="3200" b="1" i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DDF9C53C-9900-2CD5-4808-4BBEF5E84345}"/>
                  </a:ext>
                </a:extLst>
              </p:cNvPr>
              <p:cNvSpPr txBox="1"/>
              <p:nvPr/>
            </p:nvSpPr>
            <p:spPr bwMode="auto">
              <a:xfrm>
                <a:off x="304800" y="3100387"/>
                <a:ext cx="8829675" cy="10144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𝑅𝑜𝑡h𝑎𝑙𝑝𝑦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𝑏𝑙𝑎𝑑𝑒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DDF9C53C-9900-2CD5-4808-4BBEF5E843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100387"/>
                <a:ext cx="8829675" cy="101441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9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9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1" grpId="0"/>
      <p:bldP spid="239623" grpId="0"/>
      <p:bldP spid="4101" grpId="0"/>
      <p:bldP spid="21" grpId="0"/>
      <p:bldP spid="22" grpId="0"/>
      <p:bldP spid="23" grpId="0"/>
      <p:bldP spid="24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8933</TotalTime>
  <Words>905</Words>
  <Application>Microsoft Office PowerPoint</Application>
  <PresentationFormat>On-screen Show (4:3)</PresentationFormat>
  <Paragraphs>119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Cambria Math</vt:lpstr>
      <vt:lpstr>CommercialScript BT</vt:lpstr>
      <vt:lpstr>Harlow Solid Italic</vt:lpstr>
      <vt:lpstr>Tempus Sans ITC</vt:lpstr>
      <vt:lpstr>Times New Roman</vt:lpstr>
      <vt:lpstr>Default Design</vt:lpstr>
      <vt:lpstr>A Novel Conservation Variable for Ideal Turbo Machines</vt:lpstr>
      <vt:lpstr>An Essential Action Across  of A Fluid-machine</vt:lpstr>
      <vt:lpstr>Read Through Euler Turbo-machinery Equation: Axial Flow: </vt:lpstr>
      <vt:lpstr>Read Through Euler Turbo-machinery Equation: Radial Flow</vt:lpstr>
      <vt:lpstr>The Side Effect: Axial Momentum Equations</vt:lpstr>
      <vt:lpstr>PowerPoint Presentation</vt:lpstr>
      <vt:lpstr>PowerPoint Presentation</vt:lpstr>
      <vt:lpstr>Conservation of Rothalpy</vt:lpstr>
      <vt:lpstr>Novel Idea for Creation of Variety </vt:lpstr>
      <vt:lpstr>Blade Velocity Vs Tangential Component of Fluid Velocity </vt:lpstr>
      <vt:lpstr>Rotor Speed Vs Whirl Velocity </vt:lpstr>
      <vt:lpstr>Relative Whirl Velocity</vt:lpstr>
      <vt:lpstr>Stator &amp; Rotor</vt:lpstr>
      <vt:lpstr>Complex Geometrical Features of A  Turbomachine</vt:lpstr>
      <vt:lpstr>Throughflow Analysis of Incompressible Turbomachinery</vt:lpstr>
      <vt:lpstr>Conservation of Rothalpy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819</cp:revision>
  <dcterms:created xsi:type="dcterms:W3CDTF">2003-07-30T05:45:36Z</dcterms:created>
  <dcterms:modified xsi:type="dcterms:W3CDTF">2025-08-11T00:22:54Z</dcterms:modified>
</cp:coreProperties>
</file>