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3" r:id="rId2"/>
    <p:sldId id="976" r:id="rId3"/>
    <p:sldId id="977" r:id="rId4"/>
    <p:sldId id="679" r:id="rId5"/>
    <p:sldId id="680" r:id="rId6"/>
    <p:sldId id="681" r:id="rId7"/>
    <p:sldId id="735" r:id="rId8"/>
    <p:sldId id="259" r:id="rId9"/>
    <p:sldId id="737" r:id="rId10"/>
    <p:sldId id="732" r:id="rId11"/>
    <p:sldId id="277" r:id="rId12"/>
    <p:sldId id="736" r:id="rId13"/>
    <p:sldId id="738" r:id="rId14"/>
    <p:sldId id="739" r:id="rId15"/>
    <p:sldId id="664" r:id="rId16"/>
    <p:sldId id="672" r:id="rId17"/>
    <p:sldId id="598" r:id="rId18"/>
    <p:sldId id="740" r:id="rId19"/>
    <p:sldId id="741" r:id="rId20"/>
    <p:sldId id="278" r:id="rId21"/>
    <p:sldId id="275" r:id="rId22"/>
    <p:sldId id="274" r:id="rId23"/>
    <p:sldId id="733" r:id="rId24"/>
    <p:sldId id="276" r:id="rId25"/>
    <p:sldId id="263" r:id="rId26"/>
    <p:sldId id="279" r:id="rId27"/>
    <p:sldId id="742" r:id="rId28"/>
    <p:sldId id="281" r:id="rId2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67" autoAdjust="0"/>
    <p:restoredTop sz="94660"/>
  </p:normalViewPr>
  <p:slideViewPr>
    <p:cSldViewPr>
      <p:cViewPr varScale="1">
        <p:scale>
          <a:sx n="70" d="100"/>
          <a:sy n="70" d="100"/>
        </p:scale>
        <p:origin x="1204"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0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01-30T09:47:50.7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14-3 1677,'0'0'2709,"-5"-2"-258,5 2-774,0 0-387,0 0-387,0 0-645,0 0-129,0 0-129,0 0-129,0 0 129,0 0-129,-8 7 0,8-7 129,0 0 0,-4 11 0,4-11 0,0 0 0,0 0-903,0 0-774,0 18-1419,0-18 0</inkml:trace>
  <inkml:trace contextRef="#ctx0" brushRef="#br0" timeOffset="608">34 38 1,'0'0'257,"11"0"-257,-11 0 0,0 0 129,0 0 0,0 0 258,9 8-129,-9-8 258,0 0-129,0 0 516,0 0 129,0 0 0,0 0 0,0 0 387,0 0-129,0 0-387,0 10 129,0-10-387,0 0-774,0 0-903,0 0-2193,0 0 129,3-7-387</inkml:trace>
  <inkml:trace contextRef="#ctx0" brushRef="#br0" timeOffset="1762">8210 122 1,'0'-13'257</inkml:trace>
</inkml:ink>
</file>

<file path=ppt/ink/ink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9-02T06:24:39.6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 0 10320,'0'0'3354,"15"37"-3225,-21-33-258,6-4-3999,-12 1-903</inkml:trace>
</inkml:ink>
</file>

<file path=ppt/ink/ink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02-06T06:16:59.60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-80-7 1,'4'13'1160,"-4"-13"-128,0 0 258,0 0-129,0 0-258,0 0-258,0 0 0,0 0-258,0 0-129,0 0 0,0 0 0,0 0 0,0 0 258,0 0 0,0 0 129,0 0 258,0 0 129,0 0-129,0 0 129,0 0-129,0 0-258,0 0 0,0 0-129,0 0-387,0 0 129,0 0-258,0 0 129,0 0-129,0 0 0,0 0 0,0 0 0,0 0 0,0 0 0,0 0 0,0 0 0,0 0-258,0 0-903,4 18-1161,-4-18-1419,5 14-129,-5-14 258</inkml:trace>
</inkml:ink>
</file>

<file path=ppt/ink/ink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07-02T07:00:34.04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10 0 1,'-10'22'0</inkml:trace>
  <inkml:trace contextRef="#ctx0" brushRef="#br0" timeOffset="1326">5604 2257 2838,'0'0'4386,"0"0"-258,0 0-129,0 0-516,0 0-4902,0 0-903,0 0-903,0 0-903</inkml:trace>
</inkml:ink>
</file>

<file path=ppt/ink/ink5.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13T05:48:58.162"/>
    </inkml:context>
    <inkml:brush xml:id="br0">
      <inkml:brushProperty name="width" value="0.05292" units="cm"/>
      <inkml:brushProperty name="height" value="0.05292" units="cm"/>
      <inkml:brushProperty name="color" value="#FF0000"/>
    </inkml:brush>
  </inkml:definitions>
  <inkml:trace contextRef="#ctx0" brushRef="#br0">9540 11326 325 0,'-6'-2'89'15,"4"-3"14"-15,-1 0 48 0,1 3-62 0,1-3-32 16,-5 2 4-16,2-2-33 0,-2-4 9 0,0 2 3 0,1 3 3 15,-3-2-1-15,3 0 18 0,-1 1-2 0,3-2 11 16,0 5-6-16,-4-2-11 0,2-2-7 16,-1 3 0-16,0-1-25 0,0 2 7 0,-1-1-16 15,0 0 14-15,-1-2-16 0,-1 0 3 16,-1 5 6-16,0-1-3 0,-1-2-3 0,1 2 12 0,1 0-2 16,0 1 6-16,1 1-15 0,0 0-10 15,0-1 0-15,2 2-2 0,1-1-1 0,-1-1 4 0,0-3-8 0,2-1 6 16,1 4-2-16,3 0 4 15,0 0 3-15,0 0 1 0,0 0 2 0,0 0-1 0,0-1 6 0,0 0-4 16,0 0 6-16,2 0-2 0,-2 0-4 0,19-10 2 16,-13 10-11-16,-1 1 9 15,3-2-7-15,-1 0 8 0,2-3-12 0,4 0 3 16,-1 0 0-16,2-5 1 0,2 3-1 0,1-6-4 16,0 0-1-16,4-1-2 0,2-3 5 0,4-3 2 15,2-3 5-15,4-1-3 0,-1 1-1 0,0-2-1 0,2 1-1 16,-1-4 2-16,-2-2-3 0,1-2 0 15,-1 1-2-15,-2 1 0 0,2-5-15 0,-3 6 2 16,-1-2-8-16,0 1 7 0,4 4-1 16,-5-1 8-16,-1 2 7 0,1 2-2 0,-2 3-1 15,0 1 0-15,2-2-7 0,-4 6 5 0,-3 0-1 0,-2 3-3 16,-1 2 5-16,-3 1-5 0,-3 2 11 0,-2-1-6 16,0 3-1-16,-3 1-3 0,0-1 8 0,0 5-22 15,-4-2-6-15,0 1-9 16,-1-3-28-16,0 4 0 0,0 0-8 0,0 0 1 0,0 0-11 0,-1-1-86 15,-12-11-1-15,4 4-34 16,2 3 18-16</inkml:trace>
  <inkml:trace contextRef="#ctx0" brushRef="#br0" timeOffset="384.09">9898 10287 97 0,'-7'3'68'0,"-3"-1"43"0,1 2 40 0,0-3 44 0,1 2-38 16,2 1 38-16,1 0-99 0,1 4-23 0,2 0-6 0,1-1-3 0,1-7-15 0,0 1-12 15,0 0 3-15,8 16-3 0,-3-9-3 0,6 0 21 32,0-1-19-32,3-7 19 0,1 2-15 0,2-2-13 15,1-4 9-15,1 3-10 0,2-5 4 0,3-3-16 0,2 2 3 16,2-8-7-16,5 4 0 0,2-1 1 16,0-1-6-16,-5 2 5 0,-2-2-6 0,-3 2-4 0,-1 1-1 15,-4 3-1-15,-2 0 3 0,-2 3-5 0,-2 2 1 0,-2 3-5 16,-1 2 8-16,-1 5-10 15,-3 1 7-15,-1 2-10 0,-3 3 4 0,0 4 1 16,-3 2 2-16,0 3 1 0,-3 1 9 0,-2 0 0 0,0 1 3 16,-2 3-2-16,2-3 6 0,1 2-6 15,-3-2-1-15,1 1-1 0,1-2-9 0,0 0 13 0,2 0-7 0,-1-1 11 16,1-2-2-16,3-3-8 0,-3-2 6 0,3-2-7 16,0-3 1-16,0-4-20 0,3-2-25 0,-3-5 2 15,0 0-59 1,0 0-47-16,1 0-15 0,14-6-15 15,-9-4-30-15,2-3 27 0,3 0-7 0,-1-7 10 16,1 1 32-16</inkml:trace>
  <inkml:trace contextRef="#ctx0" brushRef="#br0" timeOffset="734.06">10596 10326 72 0,'9'-12'10'0,"-1"3"219"0,-1 1 8 0,-1 0 27 0,-3 0-100 0,-1 0-55 0,0 0-36 15,0 2 10-15,-1 3-40 0,1 0-2 0,-1 0 0 16,1-1 1-1,-2-1-9-15,1 4-3 0,-1 1 1 0,0 0 2 0,0 0 23 0,0 0-9 0,-1 0 6 16,-1 0-6-16,1 0-7 16,0 0-17-1,-17 4-9-15,12 0-1 0,2 3-8 0,-3-1-5 16,2 1 2-16,-2 0-3 0,2 0 8 0,1 1-17 16,1 3 8-16,1 0-14 0,2 3 5 0,0 3 10 15,0-2-5-15,3 1 6 0,0-1 0 0,8 3-3 16,-3-2 3-16,1 3-2 0,3-3 5 0,-1-3-2 15,0 0 8-15,3-4-6 0,-4-1 1 0,4-3 9 16,1-1-4-16,-2-3 8 0,2-1-1 0,-2-5 3 16,1-2 4-16,0-3 0 0,3-3 5 0,-1-6-18 15,0-3 1-15,0-8-4 0,-7 4 5 0,2-4 3 16,2-2 2-16,-11 1 0 0,1-2-7 0,-4 2-8 16,-7 1-12-16,-1 1 3 0,-1 0-18 0,-4 3-19 15,-3 4-12-15,0 6-5 0,-5 1-43 0,-1 8-50 16,-5 7-46-16,-7 10-4 0,-5 6-109 0</inkml:trace>
</inkml:ink>
</file>

<file path=ppt/ink/ink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8-16T09:09:57.41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43 30 387,'0'0'2193,"0"0"-516,0 0-1032,-43-30-516,43 30-258,0 0-1161,0 0-1161</inkml:trace>
</inkml:ink>
</file>

<file path=ppt/ink/ink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7-08T09:42:57.7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8.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1-09-02T06:37:21.11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9.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1-08T06:56:46.6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inkml:trace>
</inkml:ink>
</file>

<file path=ppt/ink/ink1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10-17T11:08:34.16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103 1512 1806,'-14'-10'3999,"4"4"387,10 6-387,0 0-903,0 0-774,0 0-774,-6-10-387,6 10-258,0 0-387,0 0-129,0 0-129,0 0-258,0 0 258,5-1-258,-5 1 0,10 0-258,-1 2 258,3 0-129,5 0 258,4 1-129,4 1 0,6-1 258,4-1-258,6 0 129,7-2 0,3 1-129,6 1 0,2-2 0,3 0 129,2 0-129,-1 0 129,2-2-129,-2-1 129,1 0-129,1-1 129,-1 2-129,0 0 0,0-2-129,0 1 258,-1 2-129,-4-2 129,3 2-129,-4 0 129,2 1-129,-1 0 0,1 0 129,-3 3-258,3 1 0,-4-1 0,1 0 0,-4-2 129,1-1 129,-8 0 0,2-4 0,-8 1 0,1-1-129,-41 4 258,68-9 0,-68 9-129,48-5 0,-48 5 0,0 0 129,50-4-129,-50 4 258,0 0-129,0 0 0,0 0 0,0 0-129,0 0 129,0 0-129,39-8 0,-39 8 0,0 0-129,0 0 0,0 0 0,0 0 0,0 0 0,0 0 0,0 0 129,0 0-129,0 0 0,0 0 129,0 0 0,0 0-129,0 0 129,0 0 0,0 0-129,0 0 129,0 0 0,0 0 0,0 0 0,0 0 0,0 0 0,0 0 0,0 0 0,0 0 0,0 0-129,0 0 129,0 0-129,0 0 0,0 0 0,0 0 0,0 0 0,0 0 0,0 0 0,0 0 0,0 0 0,0 0 0,0 0 0,0 0 129,0 0 0,0 0 0,0 0 129,0 0-129,0 0 0,0 0 129,0 0-129,0 0 0,0 0 0,0 0-129,0 0 129,0 0-129,0 0-129,0 0 129,0 0-129,0 0 129,0 0-129,0 0 0,0 0 0,0 0 129,0 0-129,0 0 129,0 0-129,0 0 129,0 0 0,0 0 0,0 0 0,0 0 0,0 0 0,0 0 0,0 0 0,0 0 0,0 0 0,0 0 0,0 0 129,0 0-129,0 0 0,0 0 0,0 0 0,0 0 0,0 0-129,0 0 129,0 0 0,0 0 129,0 0-129,0 0 129,0 0-129,0 0 0,0 0 129,0 0-129,0 0 0,0 0 0,0 0 0,0 0 129,0 0-129,0 0 0,0 0 0,0 0 0,0 0 129,0 0-129,0 0 0,0 0 129,0 0-129,0 0 129,0 0-129,0 0 0,0 0 130,0 0-130,0 0 0,0 0 0,0 0 0,0 0-130,0 0 130,0 0 0,0 0 0,0 0 0,0 0 0,0 0 0,0 0 0,0 0 0,0 0 0,0 0 0,0 0 0,0 0 0,0 0 130,0 0-130,0 0 0,0 0 0,0 0 0,0 0 0,0 0 0,0 0 0,0 0 0,0 0 0,0 0 0,0 0 0,0 0 0,0 0 0,0 0 0,0 0 0,0 0 0,0 0 0,0 0 0,0 0 0,0 0 0,0 0 0,0 0 0,0 0 0,0 0 0,0 0 0,0 0 0,0 0 0,0 0 0,0 0 0,0 0 0,0 0 0,0 0 0,0 0 0,0 0 0,0 0 0,0 0 0,0 0 0,0 0-388,0 0-3224,0 0-1548,0 0-129,0 0-387,13-48-129</inkml:trace>
  <inkml:trace contextRef="#ctx0" brushRef="#br0" timeOffset="2605">21 211 5289,'-12'-3'4515,"12"3"0,0 0-129,-9-14-2064,9 14-516,0 0-387,0 0-387,0-12-387,0 12-129,0 0-258,14 0-129,-4 0-129,4 0 0,5 0 0,4 1 0,7-1 0,6-6 129,6 2 0,7-3-129,8-3 129,5 2 0,6-5-129,4 3 0,3 0 129,1 2-129,2-3 129,-1 1-129,-1 1 0,-4 1 0,-2 1 129,-6-1 0,-7 1 0,-4 2 0,-10-2 0,-1 2 129,-12-1 0,0 2 0,-9-1 129,0 2-129,-5-3 0,-1 3-129,-4 2 129,-2 1-129,-9 0 129,10-1-258,-10 1 129,0 0 0,0 0 0,0 0 0,0 0 0,0 0 0,0 0 0,0 0 0,0 0 0,0 0 129,0 0-258,0 0 129,0 0-129,0 0 0,0 0 0,0 0-129,0 0 0,0 0-258,0 0-258,0 0-1419,0 0-2838,0 0 0,-6-1-387,6 1-129</inkml:trace>
  <inkml:trace contextRef="#ctx0" brushRef="#br0" timeOffset="3557">1601 97 13287,'0'0'4773,"4"13"-387,-4-13 129,0 0-3999,0 0-387,0 0-387,0 0-129,15 7-516,-15-7-1806,11 5-1677,2 7-258,-13-12-129,20 27-129</inkml:trace>
  <inkml:trace contextRef="#ctx0" brushRef="#br0" timeOffset="3744">1794 484 5160,'19'24'4515,"-19"-24"-387,17 9-258,-17-9-2580,11-7-3741,-3 7-1161,-5-11-129,8 11-516</inkml:trace>
</inkml:ink>
</file>

<file path=ppt/ink/ink1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10-17T11:08:38.08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0 774,'47'37'2709,"-47"-37"-129,49 11-1677,-49-11-2580,0 0-258,0 0-516</inkml:trace>
  <inkml:trace contextRef="#ctx0" brushRef="#br0" timeOffset="171">368 454 774,'44'21'2064,"-44"-21"-645,45 0-2838,-45 0-387</inkml:trace>
  <inkml:trace contextRef="#ctx0" brushRef="#br0" timeOffset="327">693 697 3096,'38'71'4644,"-38"-71"-516,0 0-129,0 0-2064,0 0-516,0 0-1032,0 0-1677,0 0-2193,39 1-129,-39-1-258,0 0-645</inkml:trace>
</inkml:ink>
</file>

<file path=ppt/ink/ink1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10-17T11:08:34.16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103 1512 1806,'-14'-10'3999,"4"4"387,10 6-387,0 0-903,0 0-774,0 0-774,-6-10-387,6 10-258,0 0-387,0 0-129,0 0-129,0 0-258,0 0 258,5-1-258,-5 1 0,10 0-258,-1 2 258,3 0-129,5 0 258,4 1-129,4 1 0,6-1 258,4-1-258,6 0 129,7-2 0,3 1-129,6 1 0,2-2 0,3 0 129,2 0-129,-1 0 129,2-2-129,-2-1 129,1 0-129,1-1 129,-1 2-129,0 0 0,0-2-129,0 1 258,-1 2-129,-4-2 129,3 2-129,-4 0 129,2 1-129,-1 0 0,1 0 129,-3 3-258,3 1 0,-4-1 0,1 0 0,-4-2 129,1-1 129,-8 0 0,2-4 0,-8 1 0,1-1-129,-41 4 258,68-9 0,-68 9-129,48-5 0,-48 5 0,0 0 129,50-4-129,-50 4 258,0 0-129,0 0 0,0 0 0,0 0-129,0 0 129,0 0-129,39-8 0,-39 8 0,0 0-129,0 0 0,0 0 0,0 0 0,0 0 0,0 0 0,0 0 129,0 0-129,0 0 0,0 0 129,0 0 0,0 0-129,0 0 129,0 0 0,0 0-129,0 0 129,0 0 0,0 0 0,0 0 0,0 0 0,0 0 0,0 0 0,0 0 0,0 0 0,0 0-129,0 0 129,0 0-129,0 0 0,0 0 0,0 0 0,0 0 0,0 0 0,0 0 0,0 0 0,0 0 0,0 0 0,0 0 0,0 0 129,0 0 0,0 0 0,0 0 129,0 0-129,0 0 0,0 0 129,0 0-129,0 0 0,0 0 0,0 0-129,0 0 129,0 0-129,0 0-129,0 0 129,0 0-129,0 0 129,0 0-129,0 0 0,0 0 0,0 0 129,0 0-129,0 0 129,0 0-129,0 0 129,0 0 0,0 0 0,0 0 0,0 0 0,0 0 0,0 0 0,0 0 0,0 0 0,0 0 0,0 0 0,0 0 129,0 0-129,0 0 0,0 0 0,0 0 0,0 0 0,0 0-129,0 0 129,0 0 0,0 0 129,0 0-129,0 0 129,0 0-129,0 0 0,0 0 129,0 0-129,0 0 0,0 0 0,0 0 0,0 0 129,0 0-129,0 0 0,0 0 0,0 0 0,0 0 129,0 0-129,0 0 0,0 0 129,0 0-129,0 0 129,0 0-129,0 0 0,0 0 130,0 0-130,0 0 0,0 0 0,0 0 0,0 0-130,0 0 130,0 0 0,0 0 0,0 0 0,0 0 0,0 0 0,0 0 0,0 0 0,0 0 0,0 0 0,0 0 0,0 0 0,0 0 130,0 0-130,0 0 0,0 0 0,0 0 0,0 0 0,0 0 0,0 0 0,0 0 0,0 0 0,0 0 0,0 0 0,0 0 0,0 0 0,0 0 0,0 0 0,0 0 0,0 0 0,0 0 0,0 0 0,0 0 0,0 0 0,0 0 0,0 0 0,0 0 0,0 0 0,0 0 0,0 0 0,0 0 0,0 0 0,0 0 0,0 0 0,0 0 0,0 0 0,0 0 0,0 0 0,0 0 0,0 0 0,0 0-388,0 0-3224,0 0-1548,0 0-129,0 0-387,13-48-129</inkml:trace>
  <inkml:trace contextRef="#ctx0" brushRef="#br0" timeOffset="2605">21 211 5289,'-12'-3'4515,"12"3"0,0 0-129,-9-14-2064,9 14-516,0 0-387,0 0-387,0-12-387,0 12-129,0 0-258,14 0-129,-4 0-129,4 0 0,5 0 0,4 1 0,7-1 0,6-6 129,6 2 0,7-3-129,8-3 129,5 2 0,6-5-129,4 3 0,3 0 129,1 2-129,2-3 129,-1 1-129,-1 1 0,-4 1 0,-2 1 129,-6-1 0,-7 1 0,-4 2 0,-10-2 0,-1 2 129,-12-1 0,0 2 0,-9-1 129,0 2-129,-5-3 0,-1 3-129,-4 2 129,-2 1-129,-9 0 129,10-1-258,-10 1 129,0 0 0,0 0 0,0 0 0,0 0 0,0 0 0,0 0 0,0 0 0,0 0 0,0 0 129,0 0-258,0 0 129,0 0-129,0 0 0,0 0 0,0 0-129,0 0 0,0 0-258,0 0-258,0 0-1419,0 0-2838,0 0 0,-6-1-387,6 1-129</inkml:trace>
  <inkml:trace contextRef="#ctx0" brushRef="#br0" timeOffset="3557">1601 97 13287,'0'0'4773,"4"13"-387,-4-13 129,0 0-3999,0 0-387,0 0-387,0 0-129,15 7-516,-15-7-1806,11 5-1677,2 7-258,-13-12-129,20 27-129</inkml:trace>
  <inkml:trace contextRef="#ctx0" brushRef="#br0" timeOffset="3744">1794 484 5160,'19'24'4515,"-19"-24"-387,17 9-258,-17-9-2580,11-7-3741,-3 7-1161,-5-11-129,8 11-516</inkml:trace>
</inkml:ink>
</file>

<file path=ppt/ink/ink1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10-17T11:08:38.08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0 774,'47'37'2709,"-47"-37"-129,49 11-1677,-49-11-2580,0 0-258,0 0-516</inkml:trace>
  <inkml:trace contextRef="#ctx0" brushRef="#br0" timeOffset="171">368 454 774,'44'21'2064,"-44"-21"-645,45 0-2838,-45 0-387</inkml:trace>
  <inkml:trace contextRef="#ctx0" brushRef="#br0" timeOffset="327">693 697 3096,'38'71'4644,"-38"-71"-516,0 0-129,0 0-2064,0 0-516,0 0-1032,0 0-1677,0 0-2193,39 1-129,-39-1-258,0 0-645</inkml:trace>
</inkml:ink>
</file>

<file path=ppt/ink/ink14.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10-01T10:32:29.18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15.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11-13T06:16:36.485"/>
    </inkml:context>
    <inkml:brush xml:id="br0">
      <inkml:brushProperty name="width" value="0.05292" units="cm"/>
      <inkml:brushProperty name="height" value="0.05292" units="cm"/>
      <inkml:brushProperty name="color" value="#FF0000"/>
    </inkml:brush>
  </inkml:definitions>
  <inkml:trace contextRef="#ctx0" brushRef="#br0">12144 17165 1146 0,'-4'0'-2'0,"0"3"-1"0,1-1 2 0,0 2-11 16,-3 0 7-16,2 2-4 0,1-2 5 0,0 2 3 0,-1-1-1 0,0-1-3 0,2-1 3 0,-1 1 1 0,-1-1 1 0,3-1 0 0,1-2 0 0,0 0 0 0,0 0 2 0,0 1 8 0,0 0-5 0,0 0-1 0,0 0 12 0,0 0-5 15,0-1 8-15,0 0-1 0,0 1 0 0,0-1 0 0,0 1 0 0,0-1-2 16,0 0 7-16,0 0-5 0,0 0 6 0,1 0 4 16,-1 0-20-16,1 0 8 0,0 0-14 15,0 0-8-15,0 0 19 0,0 0-11 0,1 0 16 0,-1 0-9 0,-1 0 4 16,1 0 3-1,0 0-1-15,0 0 4 0,0 0 1 0,3 0 2 0,-3 0 0 0,0 0 14 0,1 0-9 16,25 8 8-16,-21-7-9 16,1 0 8-16,-1-1-15 0,1 0 6 0,-2 0-6 0,4 0 7 15,-2 0-2-15,6-1 2 0,1 1-1 16,-4-1-2-16,2 1 1 0,-4 0-3 0,2 0 3 16,5 0-10-16,-2 0 9 0,6 1-2 0,0 0 7 15,0 0-1-15,0 0 0 0,-4 0 3 0,1 0 1 16,0 0 7-16,-3 0-14 0,2 0 1 0,0-1-5 0,0 1 0 0,1 1-10 0,-1-1 0 15,-2 1-3-15,1-1 3 0,-3 0 3 0,0 1 0 16,0 0 2-16,0-1-1 0,1-1-2 0,-3 0 7 0,-1 0-5 31,1 0-2-31,1-2-4 0,0 1-5 0,0-1 5 0,-5 0 6 16,1-1-12-16,1 0 4 0,1-1-6 0,1 0 3 0,2 0 2 0,-4 1-1 16,4-1 1-16,-3 0-1 0,1 0-4 15,6 0 3-15,-2 0-2 0,-1 0 3 0,2-1-4 0,-3 1-3 16,0 0-1-16,2-1-1 0,-4 2 0 15,-1-2 1-15,-2 0-1 0,1 2-6 0,-3-1-6 0,0 0-1 16,2-1-1-16,-1 1 4 0,1-1-13 0,1 2 1 0,-2-1-6 0,1 1 6 16,0-1-9-16,-2 0 4 15,1 3-6-15,-1 0 2 0,0-1-2 0,1 1-10 0,-1-1 3 0,0-2-24 16,1-1-22-16,-1 0-16 0,1-4-5 0,1 1-58 0,-3-2-113 16,2 1 10-16</inkml:trace>
  <inkml:trace contextRef="#ctx0" brushRef="#br0" timeOffset="786.91">12607 17548 310 0,'0'-3'98'0,"0"-3"161"0,0 3-123 0,0-4-69 0,0 1-10 0,0 0-13 0,0 1-24 0,0 1 5 16,0 0-9-16,0 1 8 0,-5-3 4 0,2 3 4 16,0 0 13-16,2-3-7 0,0 4-2 0,-1-3 21 15,-3 0-13-15,0 1 18 0,0 0-11 0,3-1-21 16,-2 2 6-16,3 3-10 0,-3 0 0 0,0-1 2 16,1 2-11-16,-2-2 9 0,1-2-6 0,0 3-10 0,-1-4 7 15,0 0-8-15,1 0 13 0,-3 1-17 0,3-1 9 16,-1 1-12-16,-2 2 4 0,0-3 1 0,1 3 0 15,-1 2 2-15,1 0-4 0,-2 2 9 16,0 3-14-16,0-3 13 0,0 0-5 0,0 5-7 0,0-2 12 16,0 5-12-16,1 2 5 0,1 0-6 0,-2 1 0 0,0-2-1 15,0 1 0-15,0 0 3 0,3 0 1 0,-3 1 2 16,1 1 1-16,-2-2-6 0,1 2-4 0,1 0 0 16,4-2 3-16,-4 2 0 0,3 0 5 0,0-1-4 15,-4 0 5-15,8-1 1 0,-1 0 3 0,1-1-1 16,0-2 15-16,1 0-7 0,4 1 5 0,0-3-6 0,2 1 3 15,-3-2-8-15,-1-1 1 0,4 1-1 16,-3 1 9-16,2 1-2 0,4-2 9 0,-3-2-8 0,0-1 1 16,0 2-7-16,-3 0-1 0,2 1 1 0,1 2 3 0,-2-3-3 15,0 2 4-15,2-1-3 0,-3 1 6 0,0-1-1 16,1 1-2-16,0-2 2 0,1 2 10 0,-2-4-6 16,1 0 7-16,0-2-6 0,1 0 9 0,-1 2-9 15,0 0 0-15,-1 0-2 0,1-1-3 0,-1-2 0 16,0-1-1-16,2 0 2 0,0 1-4 0,-1 0-6 0,1-1 0 15,1 0-1-15,-1-3-6 0,1-1 1 16,-3-2-3-16,2 2 4 0,1-1 7 0,-1 5-12 16,1-3 4-16,-1 1-6 0,-1-1 8 0,1-4-6 0,2 1-3 0,-2 0-2 15,2 4-3-15,-4 2-10 0,2 2 3 0,1-4-6 16,-1 0-1-16,2-2-11 0,-4-1-4 0,3 4-1 16,0-2-6-16,-1 3-5 0,6-1-3 0,-2-2-1 15,-2-5-10-15,-2-1-28 0,3-3-5 0,1 3-9 16,3 3-5-16,4-2-59 0,-3 2-23 0,1-4-18 15,-1 0-87-15,0 0-3 0</inkml:trace>
</inkml:ink>
</file>

<file path=ppt/ink/ink1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1-08-18T07:18:48.85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10 516,'0'-10'774,"0"10"-1161,0 0-515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AA171ABA-43F4-158B-C458-EE43B73087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A28FC46-7560-8B6B-4215-01F43B8522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D803719-4435-7E87-03BC-A2DFD561AE22}"/>
              </a:ext>
            </a:extLst>
          </p:cNvPr>
          <p:cNvSpPr>
            <a:spLocks noGrp="1" noChangeArrowheads="1"/>
          </p:cNvSpPr>
          <p:nvPr>
            <p:ph type="sldNum" sz="quarter" idx="12"/>
          </p:nvPr>
        </p:nvSpPr>
        <p:spPr>
          <a:ln/>
        </p:spPr>
        <p:txBody>
          <a:bodyPr/>
          <a:lstStyle>
            <a:lvl1pPr>
              <a:defRPr/>
            </a:lvl1pPr>
          </a:lstStyle>
          <a:p>
            <a:fld id="{DB704745-20C4-4AB8-8BCA-22C0FFD02960}" type="slidenum">
              <a:rPr lang="en-US" altLang="en-US"/>
              <a:pPr/>
              <a:t>‹#›</a:t>
            </a:fld>
            <a:endParaRPr lang="en-US" altLang="en-US"/>
          </a:p>
        </p:txBody>
      </p:sp>
    </p:spTree>
    <p:extLst>
      <p:ext uri="{BB962C8B-B14F-4D97-AF65-F5344CB8AC3E}">
        <p14:creationId xmlns:p14="http://schemas.microsoft.com/office/powerpoint/2010/main" val="3294557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F609765E-2A7A-ED27-7E2F-F9B92D9F368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388598C-5FA8-B73D-B747-904F346197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A323728-525B-32E2-ACB1-91DB56A04575}"/>
              </a:ext>
            </a:extLst>
          </p:cNvPr>
          <p:cNvSpPr>
            <a:spLocks noGrp="1" noChangeArrowheads="1"/>
          </p:cNvSpPr>
          <p:nvPr>
            <p:ph type="sldNum" sz="quarter" idx="12"/>
          </p:nvPr>
        </p:nvSpPr>
        <p:spPr>
          <a:ln/>
        </p:spPr>
        <p:txBody>
          <a:bodyPr/>
          <a:lstStyle>
            <a:lvl1pPr>
              <a:defRPr/>
            </a:lvl1pPr>
          </a:lstStyle>
          <a:p>
            <a:fld id="{4D1291CC-04EF-4BE1-8A79-964F2D5690B6}" type="slidenum">
              <a:rPr lang="en-US" altLang="en-US"/>
              <a:pPr/>
              <a:t>‹#›</a:t>
            </a:fld>
            <a:endParaRPr lang="en-US" altLang="en-US"/>
          </a:p>
        </p:txBody>
      </p:sp>
    </p:spTree>
    <p:extLst>
      <p:ext uri="{BB962C8B-B14F-4D97-AF65-F5344CB8AC3E}">
        <p14:creationId xmlns:p14="http://schemas.microsoft.com/office/powerpoint/2010/main" val="4164799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AE8D421-041B-BEEC-C5D5-656D715F54D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20EF1BC-F2FC-768F-39A3-1766340EC7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B48F570-6FA1-7D4A-2342-91DA37D53F7A}"/>
              </a:ext>
            </a:extLst>
          </p:cNvPr>
          <p:cNvSpPr>
            <a:spLocks noGrp="1" noChangeArrowheads="1"/>
          </p:cNvSpPr>
          <p:nvPr>
            <p:ph type="sldNum" sz="quarter" idx="12"/>
          </p:nvPr>
        </p:nvSpPr>
        <p:spPr>
          <a:ln/>
        </p:spPr>
        <p:txBody>
          <a:bodyPr/>
          <a:lstStyle>
            <a:lvl1pPr>
              <a:defRPr/>
            </a:lvl1pPr>
          </a:lstStyle>
          <a:p>
            <a:fld id="{69D78023-CA68-45C3-9383-91610D9714C9}" type="slidenum">
              <a:rPr lang="en-US" altLang="en-US"/>
              <a:pPr/>
              <a:t>‹#›</a:t>
            </a:fld>
            <a:endParaRPr lang="en-US" altLang="en-US"/>
          </a:p>
        </p:txBody>
      </p:sp>
    </p:spTree>
    <p:extLst>
      <p:ext uri="{BB962C8B-B14F-4D97-AF65-F5344CB8AC3E}">
        <p14:creationId xmlns:p14="http://schemas.microsoft.com/office/powerpoint/2010/main" val="1357443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E36517D8-7F42-FE0D-6BE9-B4D27189F06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0E74493-987D-8BBC-35B1-446956627C9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5B6DC49-45BC-3B01-939F-869D3753DAD0}"/>
              </a:ext>
            </a:extLst>
          </p:cNvPr>
          <p:cNvSpPr>
            <a:spLocks noGrp="1" noChangeArrowheads="1"/>
          </p:cNvSpPr>
          <p:nvPr>
            <p:ph type="sldNum" sz="quarter" idx="12"/>
          </p:nvPr>
        </p:nvSpPr>
        <p:spPr>
          <a:ln/>
        </p:spPr>
        <p:txBody>
          <a:bodyPr/>
          <a:lstStyle>
            <a:lvl1pPr>
              <a:defRPr/>
            </a:lvl1pPr>
          </a:lstStyle>
          <a:p>
            <a:fld id="{3BC951C8-6EAA-4F18-B596-A1C73C60C0B4}" type="slidenum">
              <a:rPr lang="en-US" altLang="en-US"/>
              <a:pPr/>
              <a:t>‹#›</a:t>
            </a:fld>
            <a:endParaRPr lang="en-US" altLang="en-US"/>
          </a:p>
        </p:txBody>
      </p:sp>
    </p:spTree>
    <p:extLst>
      <p:ext uri="{BB962C8B-B14F-4D97-AF65-F5344CB8AC3E}">
        <p14:creationId xmlns:p14="http://schemas.microsoft.com/office/powerpoint/2010/main" val="36422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B63F155F-B65B-8AFB-99B5-D9C48194702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8BFDC11D-EED1-AD8F-B7BE-038CDD0D5F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AA2ACCF-7387-9BB4-F4E2-5B01DC1A8CD5}"/>
              </a:ext>
            </a:extLst>
          </p:cNvPr>
          <p:cNvSpPr>
            <a:spLocks noGrp="1" noChangeArrowheads="1"/>
          </p:cNvSpPr>
          <p:nvPr>
            <p:ph type="sldNum" sz="quarter" idx="12"/>
          </p:nvPr>
        </p:nvSpPr>
        <p:spPr>
          <a:ln/>
        </p:spPr>
        <p:txBody>
          <a:bodyPr/>
          <a:lstStyle>
            <a:lvl1pPr>
              <a:defRPr/>
            </a:lvl1pPr>
          </a:lstStyle>
          <a:p>
            <a:fld id="{A49F096F-475B-49F3-9DE4-F9ED29A1C360}" type="slidenum">
              <a:rPr lang="en-US" altLang="en-US"/>
              <a:pPr/>
              <a:t>‹#›</a:t>
            </a:fld>
            <a:endParaRPr lang="en-US" altLang="en-US"/>
          </a:p>
        </p:txBody>
      </p:sp>
    </p:spTree>
    <p:extLst>
      <p:ext uri="{BB962C8B-B14F-4D97-AF65-F5344CB8AC3E}">
        <p14:creationId xmlns:p14="http://schemas.microsoft.com/office/powerpoint/2010/main" val="2687779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A76B6E10-E7CA-CE3D-4A27-6C19137C8B4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2212A82-D105-BA8C-B835-5AE579DF81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318F17A-3F53-CE69-B986-6A1775E5EC3E}"/>
              </a:ext>
            </a:extLst>
          </p:cNvPr>
          <p:cNvSpPr>
            <a:spLocks noGrp="1" noChangeArrowheads="1"/>
          </p:cNvSpPr>
          <p:nvPr>
            <p:ph type="sldNum" sz="quarter" idx="12"/>
          </p:nvPr>
        </p:nvSpPr>
        <p:spPr>
          <a:ln/>
        </p:spPr>
        <p:txBody>
          <a:bodyPr/>
          <a:lstStyle>
            <a:lvl1pPr>
              <a:defRPr/>
            </a:lvl1pPr>
          </a:lstStyle>
          <a:p>
            <a:fld id="{B72BADC6-3488-432D-8ADC-7DB91708675D}" type="slidenum">
              <a:rPr lang="en-US" altLang="en-US"/>
              <a:pPr/>
              <a:t>‹#›</a:t>
            </a:fld>
            <a:endParaRPr lang="en-US" altLang="en-US"/>
          </a:p>
        </p:txBody>
      </p:sp>
    </p:spTree>
    <p:extLst>
      <p:ext uri="{BB962C8B-B14F-4D97-AF65-F5344CB8AC3E}">
        <p14:creationId xmlns:p14="http://schemas.microsoft.com/office/powerpoint/2010/main" val="2911245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81CBEFA-E72A-47AE-F689-FFDDA84D6D7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233DF03-8804-1CCA-A804-89654A8862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96B28DD-E55B-AAF7-463D-822DC9A847B9}"/>
              </a:ext>
            </a:extLst>
          </p:cNvPr>
          <p:cNvSpPr>
            <a:spLocks noGrp="1" noChangeArrowheads="1"/>
          </p:cNvSpPr>
          <p:nvPr>
            <p:ph type="sldNum" sz="quarter" idx="12"/>
          </p:nvPr>
        </p:nvSpPr>
        <p:spPr>
          <a:ln/>
        </p:spPr>
        <p:txBody>
          <a:bodyPr/>
          <a:lstStyle>
            <a:lvl1pPr>
              <a:defRPr/>
            </a:lvl1pPr>
          </a:lstStyle>
          <a:p>
            <a:fld id="{860577D7-43FC-49FD-877E-28A325D67397}" type="slidenum">
              <a:rPr lang="en-US" altLang="en-US"/>
              <a:pPr/>
              <a:t>‹#›</a:t>
            </a:fld>
            <a:endParaRPr lang="en-US" altLang="en-US"/>
          </a:p>
        </p:txBody>
      </p:sp>
    </p:spTree>
    <p:extLst>
      <p:ext uri="{BB962C8B-B14F-4D97-AF65-F5344CB8AC3E}">
        <p14:creationId xmlns:p14="http://schemas.microsoft.com/office/powerpoint/2010/main" val="246335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20977C6-AD83-D848-630A-20369F675C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65F1DCE-71F3-3BCC-A0F7-39F93A4F36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E387BCA-A176-6E82-CC4A-C0F46C9B9C6C}"/>
              </a:ext>
            </a:extLst>
          </p:cNvPr>
          <p:cNvSpPr>
            <a:spLocks noGrp="1" noChangeArrowheads="1"/>
          </p:cNvSpPr>
          <p:nvPr>
            <p:ph type="sldNum" sz="quarter" idx="12"/>
          </p:nvPr>
        </p:nvSpPr>
        <p:spPr>
          <a:ln/>
        </p:spPr>
        <p:txBody>
          <a:bodyPr/>
          <a:lstStyle>
            <a:lvl1pPr>
              <a:defRPr/>
            </a:lvl1pPr>
          </a:lstStyle>
          <a:p>
            <a:fld id="{AFBCF688-E97F-4B63-9E0D-DA13E155F160}" type="slidenum">
              <a:rPr lang="en-US" altLang="en-US"/>
              <a:pPr/>
              <a:t>‹#›</a:t>
            </a:fld>
            <a:endParaRPr lang="en-US" altLang="en-US"/>
          </a:p>
        </p:txBody>
      </p:sp>
    </p:spTree>
    <p:extLst>
      <p:ext uri="{BB962C8B-B14F-4D97-AF65-F5344CB8AC3E}">
        <p14:creationId xmlns:p14="http://schemas.microsoft.com/office/powerpoint/2010/main" val="3408524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D75FA83-888C-A98B-ABCA-B60B4629339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AD9C103-9312-CB4F-D298-9D21FDD335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60D3AF0-4865-BCB7-5685-E7E6E829F867}"/>
              </a:ext>
            </a:extLst>
          </p:cNvPr>
          <p:cNvSpPr>
            <a:spLocks noGrp="1" noChangeArrowheads="1"/>
          </p:cNvSpPr>
          <p:nvPr>
            <p:ph type="sldNum" sz="quarter" idx="12"/>
          </p:nvPr>
        </p:nvSpPr>
        <p:spPr>
          <a:ln/>
        </p:spPr>
        <p:txBody>
          <a:bodyPr/>
          <a:lstStyle>
            <a:lvl1pPr>
              <a:defRPr/>
            </a:lvl1pPr>
          </a:lstStyle>
          <a:p>
            <a:fld id="{8E1435AC-D9BB-4498-A5DE-C70AB9B0C784}" type="slidenum">
              <a:rPr lang="en-US" altLang="en-US"/>
              <a:pPr/>
              <a:t>‹#›</a:t>
            </a:fld>
            <a:endParaRPr lang="en-US" altLang="en-US"/>
          </a:p>
        </p:txBody>
      </p:sp>
    </p:spTree>
    <p:extLst>
      <p:ext uri="{BB962C8B-B14F-4D97-AF65-F5344CB8AC3E}">
        <p14:creationId xmlns:p14="http://schemas.microsoft.com/office/powerpoint/2010/main" val="825048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45C61977-6956-A5D4-9109-AE93AC8DC66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B887EF9-3CFC-124F-A556-43A56CF0288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B782323-76D0-41EC-F335-BB179952962E}"/>
              </a:ext>
            </a:extLst>
          </p:cNvPr>
          <p:cNvSpPr>
            <a:spLocks noGrp="1" noChangeArrowheads="1"/>
          </p:cNvSpPr>
          <p:nvPr>
            <p:ph type="sldNum" sz="quarter" idx="12"/>
          </p:nvPr>
        </p:nvSpPr>
        <p:spPr>
          <a:ln/>
        </p:spPr>
        <p:txBody>
          <a:bodyPr/>
          <a:lstStyle>
            <a:lvl1pPr>
              <a:defRPr/>
            </a:lvl1pPr>
          </a:lstStyle>
          <a:p>
            <a:fld id="{57E17627-4442-437C-82BC-EFB5433AE612}" type="slidenum">
              <a:rPr lang="en-US" altLang="en-US"/>
              <a:pPr/>
              <a:t>‹#›</a:t>
            </a:fld>
            <a:endParaRPr lang="en-US" altLang="en-US"/>
          </a:p>
        </p:txBody>
      </p:sp>
    </p:spTree>
    <p:extLst>
      <p:ext uri="{BB962C8B-B14F-4D97-AF65-F5344CB8AC3E}">
        <p14:creationId xmlns:p14="http://schemas.microsoft.com/office/powerpoint/2010/main" val="411532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5DDCE23E-8463-161E-935B-BC050E5AF06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5E0815B-FC59-43E8-50BA-54007A9CC54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AE41C91-CD38-11E2-DE72-B60D6EF90773}"/>
              </a:ext>
            </a:extLst>
          </p:cNvPr>
          <p:cNvSpPr>
            <a:spLocks noGrp="1" noChangeArrowheads="1"/>
          </p:cNvSpPr>
          <p:nvPr>
            <p:ph type="sldNum" sz="quarter" idx="12"/>
          </p:nvPr>
        </p:nvSpPr>
        <p:spPr>
          <a:ln/>
        </p:spPr>
        <p:txBody>
          <a:bodyPr/>
          <a:lstStyle>
            <a:lvl1pPr>
              <a:defRPr/>
            </a:lvl1pPr>
          </a:lstStyle>
          <a:p>
            <a:fld id="{0C9D2624-40B9-41A8-8CD7-963AC471E318}" type="slidenum">
              <a:rPr lang="en-US" altLang="en-US"/>
              <a:pPr/>
              <a:t>‹#›</a:t>
            </a:fld>
            <a:endParaRPr lang="en-US" altLang="en-US"/>
          </a:p>
        </p:txBody>
      </p:sp>
    </p:spTree>
    <p:extLst>
      <p:ext uri="{BB962C8B-B14F-4D97-AF65-F5344CB8AC3E}">
        <p14:creationId xmlns:p14="http://schemas.microsoft.com/office/powerpoint/2010/main" val="1337086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9B21536-0C96-4FDB-BF9C-8061B20B39D3}"/>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483" name="Rectangle 3">
            <a:extLst>
              <a:ext uri="{FF2B5EF4-FFF2-40B4-BE49-F238E27FC236}">
                <a16:creationId xmlns:a16="http://schemas.microsoft.com/office/drawing/2014/main" id="{1737BB4F-866B-B653-BFD0-1882D4706911}"/>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677711F-1DD9-356D-C3D2-537763015616}"/>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62F9E7B2-BFEB-ECEB-9AEA-ADD21B907976}"/>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2567C592-7714-E68D-3BBD-04D1B9102DF3}"/>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179C99C-F971-4FC9-B65E-17F07E46711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70.png"/><Relationship Id="rId7" Type="http://schemas.openxmlformats.org/officeDocument/2006/relationships/image" Target="../media/image6.png"/><Relationship Id="rId2" Type="http://schemas.openxmlformats.org/officeDocument/2006/relationships/customXml" Target="../ink/ink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15.png"/><Relationship Id="rId18" Type="http://schemas.openxmlformats.org/officeDocument/2006/relationships/customXml" Target="../ink/ink5.xml"/><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4.png"/><Relationship Id="rId17" Type="http://schemas.openxmlformats.org/officeDocument/2006/relationships/image" Target="../media/image4.png"/><Relationship Id="rId2" Type="http://schemas.openxmlformats.org/officeDocument/2006/relationships/image" Target="../media/image7.png"/><Relationship Id="rId16"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customXml" Target="../ink/ink3.xml"/><Relationship Id="rId11" Type="http://schemas.openxmlformats.org/officeDocument/2006/relationships/image" Target="../media/image13.png"/><Relationship Id="rId5" Type="http://schemas.openxmlformats.org/officeDocument/2006/relationships/image" Target="../media/image9.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18.png"/><Relationship Id="rId4" Type="http://schemas.openxmlformats.org/officeDocument/2006/relationships/customXml" Target="../ink/ink2.xml"/><Relationship Id="rId9" Type="http://schemas.openxmlformats.org/officeDocument/2006/relationships/image" Target="../media/image11.pn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0.png"/><Relationship Id="rId7" Type="http://schemas.openxmlformats.org/officeDocument/2006/relationships/image" Target="../media/image4.png"/><Relationship Id="rId2" Type="http://schemas.openxmlformats.org/officeDocument/2006/relationships/customXml" Target="../ink/ink6.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customXml" Target="../ink/ink7.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0.png"/><Relationship Id="rId7"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customXml" Target="../ink/ink9.xml"/><Relationship Id="rId5" Type="http://schemas.openxmlformats.org/officeDocument/2006/relationships/image" Target="../media/image19.png"/><Relationship Id="rId4" Type="http://schemas.openxmlformats.org/officeDocument/2006/relationships/customXml" Target="../ink/ink8.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customXml" Target="../ink/ink10.xml"/><Relationship Id="rId7" Type="http://schemas.openxmlformats.org/officeDocument/2006/relationships/image" Target="../media/image60.png"/><Relationship Id="rId2" Type="http://schemas.openxmlformats.org/officeDocument/2006/relationships/image" Target="../media/image6.png"/><Relationship Id="rId1" Type="http://schemas.openxmlformats.org/officeDocument/2006/relationships/slideLayout" Target="../slideLayouts/slideLayout2.xml"/><Relationship Id="rId11" Type="http://schemas.openxmlformats.org/officeDocument/2006/relationships/image" Target="../media/image221.png"/><Relationship Id="rId5" Type="http://schemas.openxmlformats.org/officeDocument/2006/relationships/customXml" Target="../ink/ink11.xml"/><Relationship Id="rId10"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2.png"/><Relationship Id="rId7" Type="http://schemas.openxmlformats.org/officeDocument/2006/relationships/image" Target="../media/image60.png"/><Relationship Id="rId2" Type="http://schemas.openxmlformats.org/officeDocument/2006/relationships/customXml" Target="../ink/ink12.xml"/><Relationship Id="rId1" Type="http://schemas.openxmlformats.org/officeDocument/2006/relationships/slideLayout" Target="../slideLayouts/slideLayout2.xml"/><Relationship Id="rId4" Type="http://schemas.openxmlformats.org/officeDocument/2006/relationships/customXml" Target="../ink/ink13.xml"/><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image" Target="../media/image3.png"/><Relationship Id="rId7" Type="http://schemas.openxmlformats.org/officeDocument/2006/relationships/image" Target="../media/image160.pn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151.png"/><Relationship Id="rId5" Type="http://schemas.openxmlformats.org/officeDocument/2006/relationships/image" Target="../media/image140.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170.png"/><Relationship Id="rId5" Type="http://schemas.openxmlformats.org/officeDocument/2006/relationships/image" Target="../media/image160.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170.png"/><Relationship Id="rId5" Type="http://schemas.openxmlformats.org/officeDocument/2006/relationships/image" Target="../media/image160.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0.png"/><Relationship Id="rId1" Type="http://schemas.openxmlformats.org/officeDocument/2006/relationships/slideLayout" Target="../slideLayouts/slideLayout6.xml"/><Relationship Id="rId6" Type="http://schemas.openxmlformats.org/officeDocument/2006/relationships/image" Target="../media/image220.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9" Type="http://schemas.openxmlformats.org/officeDocument/2006/relationships/image" Target="../media/image4.png"/><Relationship Id="rId3" Type="http://schemas.openxmlformats.org/officeDocument/2006/relationships/image" Target="../media/image35.png"/><Relationship Id="rId38"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6.xml"/><Relationship Id="rId37" Type="http://schemas.openxmlformats.org/officeDocument/2006/relationships/image" Target="../media/image70.png"/><Relationship Id="rId4" Type="http://schemas.openxmlformats.org/officeDocument/2006/relationships/customXml" Target="../ink/ink14.xml"/></Relationships>
</file>

<file path=ppt/slides/_rels/slide18.xml.rels><?xml version="1.0" encoding="UTF-8" standalone="yes"?>
<Relationships xmlns="http://schemas.openxmlformats.org/package/2006/relationships"><Relationship Id="rId8" Type="http://schemas.openxmlformats.org/officeDocument/2006/relationships/image" Target="../media/image271.png"/><Relationship Id="rId3" Type="http://schemas.openxmlformats.org/officeDocument/2006/relationships/image" Target="../media/image3.png"/><Relationship Id="rId7"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260.png"/><Relationship Id="rId5" Type="http://schemas.openxmlformats.org/officeDocument/2006/relationships/image" Target="../media/image160.png"/><Relationship Id="rId10" Type="http://schemas.openxmlformats.org/officeDocument/2006/relationships/image" Target="../media/image36.png"/><Relationship Id="rId4" Type="http://schemas.openxmlformats.org/officeDocument/2006/relationships/image" Target="../media/image4.png"/><Relationship Id="rId9" Type="http://schemas.openxmlformats.org/officeDocument/2006/relationships/customXml" Target="../ink/ink15.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customXml" Target="../ink/ink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A38A34FC-A5F1-32E8-16E5-7FB2BB072199}"/>
              </a:ext>
            </a:extLst>
          </p:cNvPr>
          <p:cNvSpPr>
            <a:spLocks noGrp="1" noChangeArrowheads="1"/>
          </p:cNvSpPr>
          <p:nvPr>
            <p:ph type="ctrTitle" idx="4294967295"/>
          </p:nvPr>
        </p:nvSpPr>
        <p:spPr>
          <a:xfrm>
            <a:off x="685800" y="511175"/>
            <a:ext cx="7772400" cy="609600"/>
          </a:xfrm>
          <a:solidFill>
            <a:schemeClr val="bg1"/>
          </a:solidFill>
          <a:ln>
            <a:solidFill>
              <a:srgbClr val="FF33CC"/>
            </a:solidFill>
            <a:miter lim="800000"/>
            <a:headEnd/>
            <a:tailEnd/>
          </a:ln>
        </p:spPr>
        <p:txBody>
          <a:bodyPr/>
          <a:lstStyle/>
          <a:p>
            <a:pPr eaLnBrk="1" hangingPunct="1"/>
            <a:r>
              <a:rPr lang="en-US" altLang="en-US" sz="2800" dirty="0">
                <a:solidFill>
                  <a:schemeClr val="accent2"/>
                </a:solidFill>
              </a:rPr>
              <a:t>Micro-Expanders for ORC</a:t>
            </a:r>
          </a:p>
        </p:txBody>
      </p:sp>
      <p:sp>
        <p:nvSpPr>
          <p:cNvPr id="21507" name="Rectangle 3">
            <a:extLst>
              <a:ext uri="{FF2B5EF4-FFF2-40B4-BE49-F238E27FC236}">
                <a16:creationId xmlns:a16="http://schemas.microsoft.com/office/drawing/2014/main" id="{13835453-D1EB-4479-A589-C4C8A7EC876D}"/>
              </a:ext>
            </a:extLst>
          </p:cNvPr>
          <p:cNvSpPr>
            <a:spLocks noGrp="1" noChangeArrowheads="1"/>
          </p:cNvSpPr>
          <p:nvPr>
            <p:ph type="subTitle" idx="4294967295"/>
          </p:nvPr>
        </p:nvSpPr>
        <p:spPr>
          <a:xfrm>
            <a:off x="1447800" y="3962400"/>
            <a:ext cx="6777038" cy="1089025"/>
          </a:xfrm>
        </p:spPr>
        <p:txBody>
          <a:bodyPr/>
          <a:lstStyle/>
          <a:p>
            <a:pPr marL="0" indent="0" algn="ctr" eaLnBrk="1" hangingPunct="1">
              <a:buFontTx/>
              <a:buNone/>
            </a:pPr>
            <a:r>
              <a:rPr lang="en-US" altLang="en-US" sz="1800" dirty="0">
                <a:latin typeface="CommercialScript BT" pitchFamily="66" charset="0"/>
              </a:rPr>
              <a:t> P M V Subbarao</a:t>
            </a:r>
          </a:p>
          <a:p>
            <a:pPr marL="0" indent="0" algn="ctr" eaLnBrk="1" hangingPunct="1">
              <a:buFontTx/>
              <a:buNone/>
            </a:pPr>
            <a:r>
              <a:rPr lang="en-US" altLang="en-US" sz="1800" dirty="0">
                <a:latin typeface="CommercialScript BT" pitchFamily="66" charset="0"/>
              </a:rPr>
              <a:t>Professor</a:t>
            </a:r>
          </a:p>
          <a:p>
            <a:pPr marL="0" indent="0" algn="ctr" eaLnBrk="1" hangingPunct="1">
              <a:buFontTx/>
              <a:buNone/>
            </a:pPr>
            <a:r>
              <a:rPr lang="en-US" altLang="en-US" sz="1800" dirty="0">
                <a:latin typeface="Tempus Sans ITC" panose="04020404030D07020202" pitchFamily="82" charset="0"/>
              </a:rPr>
              <a:t>Mechanical Engineering Department</a:t>
            </a:r>
          </a:p>
        </p:txBody>
      </p:sp>
      <p:sp>
        <p:nvSpPr>
          <p:cNvPr id="21508" name="Text Box 4">
            <a:extLst>
              <a:ext uri="{FF2B5EF4-FFF2-40B4-BE49-F238E27FC236}">
                <a16:creationId xmlns:a16="http://schemas.microsoft.com/office/drawing/2014/main" id="{B5CF7AD9-E5F5-05E5-BF65-CC5B01322BF8}"/>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a:latin typeface="Times New Roman" panose="02020603050405020304" pitchFamily="18" charset="0"/>
            </a:endParaRPr>
          </a:p>
        </p:txBody>
      </p:sp>
      <p:sp>
        <p:nvSpPr>
          <p:cNvPr id="74757" name="Text Box 5">
            <a:extLst>
              <a:ext uri="{FF2B5EF4-FFF2-40B4-BE49-F238E27FC236}">
                <a16:creationId xmlns:a16="http://schemas.microsoft.com/office/drawing/2014/main" id="{26114C98-89D6-02B8-9BDE-1BBF01BA6AD2}"/>
              </a:ext>
            </a:extLst>
          </p:cNvPr>
          <p:cNvSpPr txBox="1">
            <a:spLocks noChangeArrowheads="1"/>
          </p:cNvSpPr>
          <p:nvPr/>
        </p:nvSpPr>
        <p:spPr bwMode="auto">
          <a:xfrm>
            <a:off x="3048" y="5311840"/>
            <a:ext cx="9144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3600" dirty="0">
                <a:solidFill>
                  <a:srgbClr val="FF9900"/>
                </a:solidFill>
                <a:latin typeface="Harlow Solid Italic" panose="04030604020F02020D02" pitchFamily="82" charset="0"/>
              </a:rPr>
              <a:t>New Muscles to Utilize Low Quality Resource……</a:t>
            </a:r>
          </a:p>
        </p:txBody>
      </p:sp>
      <p:pic>
        <p:nvPicPr>
          <p:cNvPr id="21510" name="Rectangle 19458">
            <a:extLst>
              <a:ext uri="{FF2B5EF4-FFF2-40B4-BE49-F238E27FC236}">
                <a16:creationId xmlns:a16="http://schemas.microsoft.com/office/drawing/2014/main" id="{7297EFBE-00C9-0AD0-C61A-9B6B49B29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524000"/>
            <a:ext cx="5257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11" name="Group 8">
            <a:extLst>
              <a:ext uri="{FF2B5EF4-FFF2-40B4-BE49-F238E27FC236}">
                <a16:creationId xmlns:a16="http://schemas.microsoft.com/office/drawing/2014/main" id="{36FCF33C-7D33-D881-E4F0-71EA3310324F}"/>
              </a:ext>
            </a:extLst>
          </p:cNvPr>
          <p:cNvGrpSpPr>
            <a:grpSpLocks/>
          </p:cNvGrpSpPr>
          <p:nvPr/>
        </p:nvGrpSpPr>
        <p:grpSpPr bwMode="auto">
          <a:xfrm>
            <a:off x="0" y="0"/>
            <a:ext cx="9144000" cy="6858000"/>
            <a:chOff x="0" y="0"/>
            <a:chExt cx="5760" cy="4320"/>
          </a:xfrm>
        </p:grpSpPr>
        <p:grpSp>
          <p:nvGrpSpPr>
            <p:cNvPr id="21512" name="Group 9">
              <a:extLst>
                <a:ext uri="{FF2B5EF4-FFF2-40B4-BE49-F238E27FC236}">
                  <a16:creationId xmlns:a16="http://schemas.microsoft.com/office/drawing/2014/main" id="{9AE1C012-1A7C-1154-F028-CAE876F05143}"/>
                </a:ext>
              </a:extLst>
            </p:cNvPr>
            <p:cNvGrpSpPr>
              <a:grpSpLocks/>
            </p:cNvGrpSpPr>
            <p:nvPr/>
          </p:nvGrpSpPr>
          <p:grpSpPr bwMode="auto">
            <a:xfrm>
              <a:off x="0" y="0"/>
              <a:ext cx="192" cy="4320"/>
              <a:chOff x="0" y="-48"/>
              <a:chExt cx="144" cy="4368"/>
            </a:xfrm>
          </p:grpSpPr>
          <p:sp>
            <p:nvSpPr>
              <p:cNvPr id="21522" name="Rectangle 10">
                <a:extLst>
                  <a:ext uri="{FF2B5EF4-FFF2-40B4-BE49-F238E27FC236}">
                    <a16:creationId xmlns:a16="http://schemas.microsoft.com/office/drawing/2014/main" id="{1044E9FE-2E69-CFA7-A05B-F9AF6D526BB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21523" name="Rectangle 11">
                <a:extLst>
                  <a:ext uri="{FF2B5EF4-FFF2-40B4-BE49-F238E27FC236}">
                    <a16:creationId xmlns:a16="http://schemas.microsoft.com/office/drawing/2014/main" id="{5DED66A8-DEAF-BF96-9901-3895C5093D8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nvGrpSpPr>
            <p:cNvPr id="21513" name="Group 12">
              <a:extLst>
                <a:ext uri="{FF2B5EF4-FFF2-40B4-BE49-F238E27FC236}">
                  <a16:creationId xmlns:a16="http://schemas.microsoft.com/office/drawing/2014/main" id="{91BB8503-4809-6389-DB89-228DE0371BB9}"/>
                </a:ext>
              </a:extLst>
            </p:cNvPr>
            <p:cNvGrpSpPr>
              <a:grpSpLocks/>
            </p:cNvGrpSpPr>
            <p:nvPr/>
          </p:nvGrpSpPr>
          <p:grpSpPr bwMode="auto">
            <a:xfrm>
              <a:off x="5674" y="24"/>
              <a:ext cx="86" cy="4296"/>
              <a:chOff x="5616" y="-48"/>
              <a:chExt cx="144" cy="4368"/>
            </a:xfrm>
          </p:grpSpPr>
          <p:sp>
            <p:nvSpPr>
              <p:cNvPr id="21520" name="Rectangle 13">
                <a:extLst>
                  <a:ext uri="{FF2B5EF4-FFF2-40B4-BE49-F238E27FC236}">
                    <a16:creationId xmlns:a16="http://schemas.microsoft.com/office/drawing/2014/main" id="{69AF6988-FC0F-F649-388C-AED577CD871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21521" name="Rectangle 14">
                <a:extLst>
                  <a:ext uri="{FF2B5EF4-FFF2-40B4-BE49-F238E27FC236}">
                    <a16:creationId xmlns:a16="http://schemas.microsoft.com/office/drawing/2014/main" id="{F93F8D07-9C83-C2F3-3E2B-968DB21160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nvGrpSpPr>
            <p:cNvPr id="21514" name="Group 15">
              <a:extLst>
                <a:ext uri="{FF2B5EF4-FFF2-40B4-BE49-F238E27FC236}">
                  <a16:creationId xmlns:a16="http://schemas.microsoft.com/office/drawing/2014/main" id="{7993B2DB-0A12-E38B-F8AD-543AD36B1067}"/>
                </a:ext>
              </a:extLst>
            </p:cNvPr>
            <p:cNvGrpSpPr>
              <a:grpSpLocks/>
            </p:cNvGrpSpPr>
            <p:nvPr/>
          </p:nvGrpSpPr>
          <p:grpSpPr bwMode="auto">
            <a:xfrm>
              <a:off x="144" y="0"/>
              <a:ext cx="5616" cy="144"/>
              <a:chOff x="96" y="-48"/>
              <a:chExt cx="5520" cy="144"/>
            </a:xfrm>
          </p:grpSpPr>
          <p:sp>
            <p:nvSpPr>
              <p:cNvPr id="21518" name="Rectangle 16">
                <a:extLst>
                  <a:ext uri="{FF2B5EF4-FFF2-40B4-BE49-F238E27FC236}">
                    <a16:creationId xmlns:a16="http://schemas.microsoft.com/office/drawing/2014/main" id="{C20EE8F0-11B3-EDD9-97EF-394540F35E5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21519" name="Rectangle 17">
                <a:extLst>
                  <a:ext uri="{FF2B5EF4-FFF2-40B4-BE49-F238E27FC236}">
                    <a16:creationId xmlns:a16="http://schemas.microsoft.com/office/drawing/2014/main" id="{E7BE9F94-40C2-C48F-927A-C464D9AA797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nvGrpSpPr>
            <p:cNvPr id="21515" name="Group 18">
              <a:extLst>
                <a:ext uri="{FF2B5EF4-FFF2-40B4-BE49-F238E27FC236}">
                  <a16:creationId xmlns:a16="http://schemas.microsoft.com/office/drawing/2014/main" id="{5771FBF0-C8C3-3109-6AE7-93DCF37B80B9}"/>
                </a:ext>
              </a:extLst>
            </p:cNvPr>
            <p:cNvGrpSpPr>
              <a:grpSpLocks/>
            </p:cNvGrpSpPr>
            <p:nvPr/>
          </p:nvGrpSpPr>
          <p:grpSpPr bwMode="auto">
            <a:xfrm>
              <a:off x="144" y="4234"/>
              <a:ext cx="5616" cy="86"/>
              <a:chOff x="96" y="4176"/>
              <a:chExt cx="5520" cy="144"/>
            </a:xfrm>
          </p:grpSpPr>
          <p:sp>
            <p:nvSpPr>
              <p:cNvPr id="21516" name="Rectangle 19">
                <a:extLst>
                  <a:ext uri="{FF2B5EF4-FFF2-40B4-BE49-F238E27FC236}">
                    <a16:creationId xmlns:a16="http://schemas.microsoft.com/office/drawing/2014/main" id="{146F3D8B-1524-EEC6-300C-59CE3FDB48B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21517" name="Rectangle 20">
                <a:extLst>
                  <a:ext uri="{FF2B5EF4-FFF2-40B4-BE49-F238E27FC236}">
                    <a16:creationId xmlns:a16="http://schemas.microsoft.com/office/drawing/2014/main" id="{C4F2E895-01E6-970E-A8E3-C4467DCE7D0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A921DDC3-91E8-58FF-8D9D-B6C6C36F016F}"/>
              </a:ext>
            </a:extLst>
          </p:cNvPr>
          <p:cNvSpPr>
            <a:spLocks noGrp="1"/>
          </p:cNvSpPr>
          <p:nvPr>
            <p:ph type="title"/>
          </p:nvPr>
        </p:nvSpPr>
        <p:spPr>
          <a:xfrm>
            <a:off x="506413" y="82550"/>
            <a:ext cx="7772400" cy="1143000"/>
          </a:xfrm>
        </p:spPr>
        <p:txBody>
          <a:bodyPr/>
          <a:lstStyle/>
          <a:p>
            <a:r>
              <a:rPr lang="en-US" altLang="en-US" sz="2800"/>
              <a:t>Simple Organic Rankine Cycle</a:t>
            </a:r>
          </a:p>
        </p:txBody>
      </p:sp>
      <p:pic>
        <p:nvPicPr>
          <p:cNvPr id="29700" name="Picture 1">
            <a:extLst>
              <a:ext uri="{FF2B5EF4-FFF2-40B4-BE49-F238E27FC236}">
                <a16:creationId xmlns:a16="http://schemas.microsoft.com/office/drawing/2014/main" id="{CA6FAD01-298F-DB36-931C-8278AF772E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675" y="1885950"/>
            <a:ext cx="8720138"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Box 2">
            <a:extLst>
              <a:ext uri="{FF2B5EF4-FFF2-40B4-BE49-F238E27FC236}">
                <a16:creationId xmlns:a16="http://schemas.microsoft.com/office/drawing/2014/main" id="{04FB198E-7138-E551-1532-4AF532E9D439}"/>
              </a:ext>
            </a:extLst>
          </p:cNvPr>
          <p:cNvSpPr txBox="1">
            <a:spLocks noChangeArrowheads="1"/>
          </p:cNvSpPr>
          <p:nvPr/>
        </p:nvSpPr>
        <p:spPr bwMode="auto">
          <a:xfrm>
            <a:off x="3852863" y="2144713"/>
            <a:ext cx="300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1800"/>
              <a:t>3</a:t>
            </a:r>
          </a:p>
        </p:txBody>
      </p:sp>
      <p:sp>
        <p:nvSpPr>
          <p:cNvPr id="29702" name="TextBox 21">
            <a:extLst>
              <a:ext uri="{FF2B5EF4-FFF2-40B4-BE49-F238E27FC236}">
                <a16:creationId xmlns:a16="http://schemas.microsoft.com/office/drawing/2014/main" id="{630CCD16-0BFC-E940-E422-F52991D741D8}"/>
              </a:ext>
            </a:extLst>
          </p:cNvPr>
          <p:cNvSpPr txBox="1">
            <a:spLocks noChangeArrowheads="1"/>
          </p:cNvSpPr>
          <p:nvPr/>
        </p:nvSpPr>
        <p:spPr bwMode="auto">
          <a:xfrm>
            <a:off x="6024563" y="3668713"/>
            <a:ext cx="300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1800"/>
              <a:t>4</a:t>
            </a:r>
          </a:p>
        </p:txBody>
      </p:sp>
      <p:grpSp>
        <p:nvGrpSpPr>
          <p:cNvPr id="2" name="Group 1">
            <a:extLst>
              <a:ext uri="{FF2B5EF4-FFF2-40B4-BE49-F238E27FC236}">
                <a16:creationId xmlns:a16="http://schemas.microsoft.com/office/drawing/2014/main" id="{173C6050-24DE-0727-145C-6E27F533248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950AB3A3-C7F8-F8FA-7138-3C655487F3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6929061-9703-8829-DFEF-F25381AFC89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99CF9E8-0BC3-4D8A-C71D-982A91AF33DB}"/>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364C0306-3A22-C3E7-D11A-219B7DFC02C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FCABE5B-4F91-A573-2FB4-66694092035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D8BC24C-E7EA-EF21-0CD6-BAF380125A0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74B746F-BBC0-D21A-62E9-2DA2840A86F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0B50004-036E-4FB5-FAFC-EADB0BD2036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0E0DBA9-8B8B-8575-64DE-E6AB5D9172E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7D8C27A-2E8D-C320-3222-F1FB3B8A4F1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D4D61E9-9CDE-0C9E-D249-2156230C2597}"/>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73F429D3-67AE-E8C8-1AA7-2A62D4E8A0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58670CC1-489C-F322-B3B3-5BF2536AE21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C203FB7-6B95-2114-1BF2-A05C02A317E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C4D45EF-957E-A17E-BB80-A75F497F4B1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9B991A2-4BE2-892F-D6E2-BDD4BF3D4A0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A31E54D-7402-315D-52B7-14B8C2FA58F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7C9C26B-7402-DD9B-264D-10F99CADA6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41" name="TextBox 40">
            <a:extLst>
              <a:ext uri="{FF2B5EF4-FFF2-40B4-BE49-F238E27FC236}">
                <a16:creationId xmlns:a16="http://schemas.microsoft.com/office/drawing/2014/main" id="{791AA0B1-ABF0-EAD2-0DA6-0CDA990B0EEE}"/>
              </a:ext>
            </a:extLst>
          </p:cNvPr>
          <p:cNvSpPr txBox="1"/>
          <p:nvPr/>
        </p:nvSpPr>
        <p:spPr>
          <a:xfrm>
            <a:off x="492174" y="4684947"/>
            <a:ext cx="4572000" cy="1938992"/>
          </a:xfrm>
          <a:prstGeom prst="rect">
            <a:avLst/>
          </a:prstGeom>
          <a:noFill/>
        </p:spPr>
        <p:txBody>
          <a:bodyPr wrap="square">
            <a:spAutoFit/>
          </a:bodyPr>
          <a:lstStyle/>
          <a:p>
            <a:r>
              <a:rPr lang="en-US" altLang="en-US" sz="2400" dirty="0">
                <a:latin typeface="Times New Roman" panose="02020603050405020304" pitchFamily="18" charset="0"/>
                <a:cs typeface="Times New Roman" panose="02020603050405020304" pitchFamily="18" charset="0"/>
              </a:rPr>
              <a:t>Geo-thermal</a:t>
            </a:r>
          </a:p>
          <a:p>
            <a:r>
              <a:rPr lang="en-US" altLang="en-US" sz="2400" dirty="0">
                <a:latin typeface="Times New Roman" panose="02020603050405020304" pitchFamily="18" charset="0"/>
                <a:cs typeface="Times New Roman" panose="02020603050405020304" pitchFamily="18" charset="0"/>
              </a:rPr>
              <a:t>Solar thermal</a:t>
            </a:r>
          </a:p>
          <a:p>
            <a:r>
              <a:rPr lang="en-US" altLang="en-US" dirty="0">
                <a:latin typeface="Times New Roman" panose="02020603050405020304" pitchFamily="18" charset="0"/>
                <a:cs typeface="Times New Roman" panose="02020603050405020304" pitchFamily="18" charset="0"/>
              </a:rPr>
              <a:t>Waste thermal sources</a:t>
            </a:r>
            <a:endParaRPr lang="en-US" altLang="en-US" sz="2400"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Biomass</a:t>
            </a:r>
          </a:p>
          <a:p>
            <a:r>
              <a:rPr lang="en-US" altLang="en-US" sz="2400" dirty="0">
                <a:latin typeface="Times New Roman" panose="02020603050405020304" pitchFamily="18" charset="0"/>
                <a:cs typeface="Times New Roman" panose="02020603050405020304" pitchFamily="18" charset="0"/>
              </a:rPr>
              <a:t>Municipal waste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474D5B3B-9E44-4823-F48B-EA9DE97884E0}"/>
              </a:ext>
            </a:extLst>
          </p:cNvPr>
          <p:cNvSpPr>
            <a:spLocks noGrp="1"/>
          </p:cNvSpPr>
          <p:nvPr>
            <p:ph type="title"/>
          </p:nvPr>
        </p:nvSpPr>
        <p:spPr>
          <a:xfrm>
            <a:off x="1666081" y="275099"/>
            <a:ext cx="6156325" cy="885825"/>
          </a:xfrm>
        </p:spPr>
        <p:txBody>
          <a:bodyPr/>
          <a:lstStyle/>
          <a:p>
            <a:r>
              <a:rPr lang="en-US" altLang="en-US" sz="2800" dirty="0"/>
              <a:t>T-s Diagram for ORC with Dry Working Fluid</a:t>
            </a:r>
          </a:p>
        </p:txBody>
      </p:sp>
      <mc:AlternateContent xmlns:mc="http://schemas.openxmlformats.org/markup-compatibility/2006" xmlns:p14="http://schemas.microsoft.com/office/powerpoint/2010/main">
        <mc:Choice Requires="p14">
          <p:contentPart p14:bwMode="auto" r:id="rId2">
            <p14:nvContentPartPr>
              <p14:cNvPr id="23554" name="Ink 5">
                <a:extLst>
                  <a:ext uri="{FF2B5EF4-FFF2-40B4-BE49-F238E27FC236}">
                    <a16:creationId xmlns:a16="http://schemas.microsoft.com/office/drawing/2014/main" id="{D798AB06-6BD2-61FF-91D8-C49DA287FB0B}"/>
                  </a:ext>
                </a:extLst>
              </p14:cNvPr>
              <p14:cNvContentPartPr>
                <a14:cpLocks xmlns:a14="http://schemas.microsoft.com/office/drawing/2010/main" noRot="1" noChangeAspect="1" noEditPoints="1" noChangeArrowheads="1" noChangeShapeType="1"/>
              </p14:cNvContentPartPr>
              <p14:nvPr/>
            </p14:nvContentPartPr>
            <p14:xfrm>
              <a:off x="3378200" y="3130550"/>
              <a:ext cx="2955925" cy="44450"/>
            </p14:xfrm>
          </p:contentPart>
        </mc:Choice>
        <mc:Fallback xmlns="">
          <p:pic>
            <p:nvPicPr>
              <p:cNvPr id="23554" name="Ink 5">
                <a:extLst>
                  <a:ext uri="{FF2B5EF4-FFF2-40B4-BE49-F238E27FC236}">
                    <a16:creationId xmlns:a16="http://schemas.microsoft.com/office/drawing/2014/main" id="{D798AB06-6BD2-61FF-91D8-C49DA287FB0B}"/>
                  </a:ext>
                </a:extLst>
              </p:cNvPr>
              <p:cNvPicPr>
                <a:picLocks noRot="1" noChangeAspect="1" noEditPoints="1" noChangeArrowheads="1" noChangeShapeType="1"/>
              </p:cNvPicPr>
              <p:nvPr/>
            </p:nvPicPr>
            <p:blipFill>
              <a:blip r:embed="rId3"/>
              <a:stretch>
                <a:fillRect/>
              </a:stretch>
            </p:blipFill>
            <p:spPr>
              <a:xfrm>
                <a:off x="3368844" y="3121378"/>
                <a:ext cx="2974638" cy="62794"/>
              </a:xfrm>
              <a:prstGeom prst="rect">
                <a:avLst/>
              </a:prstGeom>
            </p:spPr>
          </p:pic>
        </mc:Fallback>
      </mc:AlternateContent>
      <p:pic>
        <p:nvPicPr>
          <p:cNvPr id="30725" name="Picture 1">
            <a:extLst>
              <a:ext uri="{FF2B5EF4-FFF2-40B4-BE49-F238E27FC236}">
                <a16:creationId xmlns:a16="http://schemas.microsoft.com/office/drawing/2014/main" id="{C61CAB82-E1A3-576D-20E9-CCFD8B1415D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339" y="1384417"/>
            <a:ext cx="6162675"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Rectangle 2">
            <a:extLst>
              <a:ext uri="{FF2B5EF4-FFF2-40B4-BE49-F238E27FC236}">
                <a16:creationId xmlns:a16="http://schemas.microsoft.com/office/drawing/2014/main" id="{B414B208-5458-8EBE-667C-F96A981AA27A}"/>
              </a:ext>
            </a:extLst>
          </p:cNvPr>
          <p:cNvSpPr>
            <a:spLocks noChangeArrowheads="1"/>
          </p:cNvSpPr>
          <p:nvPr/>
        </p:nvSpPr>
        <p:spPr bwMode="auto">
          <a:xfrm>
            <a:off x="2998788" y="2743200"/>
            <a:ext cx="2640012" cy="1447800"/>
          </a:xfrm>
          <a:prstGeom prst="rect">
            <a:avLst/>
          </a:prstGeom>
          <a:noFill/>
          <a:ln w="38100" algn="ctr">
            <a:solidFill>
              <a:srgbClr val="3399FF"/>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nvGrpSpPr>
          <p:cNvPr id="2" name="Group 1">
            <a:extLst>
              <a:ext uri="{FF2B5EF4-FFF2-40B4-BE49-F238E27FC236}">
                <a16:creationId xmlns:a16="http://schemas.microsoft.com/office/drawing/2014/main" id="{76F20AFA-D242-8FDB-0F2D-40F52F9D2B0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6BD42CC-42C5-767E-B193-C0D27352C7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7F38518-1F10-B525-E10F-693304985A2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4FB9E60-8653-FAF2-C62F-CE07678F87AE}"/>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06626BA-9613-71BF-BC2E-BF095AA3135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57BB252-27C8-4D61-7F61-BC34E371169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DB1F9EF-8EE0-58CC-6023-DCB12A961D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6F787D0-7897-272B-FEC9-E15F8E5EEC5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70FA178-8DAB-FE27-8D6D-8463C3CF40A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398DBE6-29AB-F8F0-1E65-F3B0C753ADC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31235C4-1AEC-2DBB-421C-E75D92C7447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C5A0130-695C-E404-444D-4EFBCFABF222}"/>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1FBAD52D-B929-923E-EE2D-AB50A4D5A4C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40C99C6D-C180-12A3-CEB2-212CF992204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CAC8AD23-765D-86F8-2876-AD865385434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9291614-A353-BDB3-C7D4-BD3E356B0E9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4BEDDB2-AEC8-65A5-62DB-48E1A20E69D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D2A5571-CD50-776D-6320-C338CE0853C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F54BA22-11C2-994B-C34D-4E8D9F4B1E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
            <a:extLst>
              <a:ext uri="{FF2B5EF4-FFF2-40B4-BE49-F238E27FC236}">
                <a16:creationId xmlns:a16="http://schemas.microsoft.com/office/drawing/2014/main" id="{FAD69BC5-A7B5-5EE5-5654-18530DA6645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06322" y="2817756"/>
            <a:ext cx="3978891" cy="369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24" name="Picture 1">
            <a:extLst>
              <a:ext uri="{FF2B5EF4-FFF2-40B4-BE49-F238E27FC236}">
                <a16:creationId xmlns:a16="http://schemas.microsoft.com/office/drawing/2014/main" id="{A3488542-7ADC-2A32-B91D-16BAA53B8EC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8400" y="1209675"/>
            <a:ext cx="4152900"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Title 1">
            <a:extLst>
              <a:ext uri="{FF2B5EF4-FFF2-40B4-BE49-F238E27FC236}">
                <a16:creationId xmlns:a16="http://schemas.microsoft.com/office/drawing/2014/main" id="{7ACBCBB1-4447-06C3-A6B7-FAE1F51CA029}"/>
              </a:ext>
            </a:extLst>
          </p:cNvPr>
          <p:cNvSpPr>
            <a:spLocks noGrp="1"/>
          </p:cNvSpPr>
          <p:nvPr>
            <p:ph type="title"/>
          </p:nvPr>
        </p:nvSpPr>
        <p:spPr>
          <a:xfrm>
            <a:off x="1470025" y="309563"/>
            <a:ext cx="6019800" cy="762000"/>
          </a:xfrm>
        </p:spPr>
        <p:txBody>
          <a:bodyPr/>
          <a:lstStyle/>
          <a:p>
            <a:r>
              <a:rPr lang="en-US" altLang="en-US" sz="2800" dirty="0"/>
              <a:t>Constant Pressure Vapor Generation Process</a:t>
            </a:r>
          </a:p>
        </p:txBody>
      </p:sp>
      <p:sp>
        <p:nvSpPr>
          <p:cNvPr id="5129" name="TextBox 6">
            <a:extLst>
              <a:ext uri="{FF2B5EF4-FFF2-40B4-BE49-F238E27FC236}">
                <a16:creationId xmlns:a16="http://schemas.microsoft.com/office/drawing/2014/main" id="{2B53042F-734B-0C46-CC64-C57C961E4D0E}"/>
              </a:ext>
            </a:extLst>
          </p:cNvPr>
          <p:cNvSpPr txBox="1">
            <a:spLocks noChangeArrowheads="1"/>
          </p:cNvSpPr>
          <p:nvPr/>
        </p:nvSpPr>
        <p:spPr bwMode="auto">
          <a:xfrm>
            <a:off x="304417" y="3106440"/>
            <a:ext cx="5313891" cy="461665"/>
          </a:xfrm>
          <a:prstGeom prst="rect">
            <a:avLst/>
          </a:prstGeom>
          <a:noFill/>
          <a:ln w="9525">
            <a:noFill/>
            <a:miter lim="800000"/>
            <a:headEnd/>
            <a:tailEnd/>
          </a:ln>
        </p:spPr>
        <p:txBody>
          <a:bodyPr wrap="none">
            <a:spAutoFit/>
          </a:bodyPr>
          <a:lstStyle/>
          <a:p>
            <a:pPr>
              <a:defRPr/>
            </a:pPr>
            <a:r>
              <a:rPr lang="en-US" dirty="0">
                <a:latin typeface="+mn-lt"/>
              </a:rPr>
              <a:t>Constant Pressure Vapor Generation:</a:t>
            </a:r>
            <a:endParaRPr lang="en-IN" dirty="0">
              <a:latin typeface="+mn-lt"/>
            </a:endParaRPr>
          </a:p>
        </p:txBody>
      </p:sp>
      <p:sp>
        <p:nvSpPr>
          <p:cNvPr id="13" name="TextBox 12">
            <a:extLst>
              <a:ext uri="{FF2B5EF4-FFF2-40B4-BE49-F238E27FC236}">
                <a16:creationId xmlns:a16="http://schemas.microsoft.com/office/drawing/2014/main" id="{991FADD1-7B2A-97EB-6274-668794C86511}"/>
              </a:ext>
            </a:extLst>
          </p:cNvPr>
          <p:cNvSpPr txBox="1">
            <a:spLocks noChangeArrowheads="1"/>
          </p:cNvSpPr>
          <p:nvPr/>
        </p:nvSpPr>
        <p:spPr bwMode="auto">
          <a:xfrm>
            <a:off x="355600" y="1143000"/>
            <a:ext cx="5080237" cy="461665"/>
          </a:xfrm>
          <a:prstGeom prst="rect">
            <a:avLst/>
          </a:prstGeom>
          <a:noFill/>
          <a:ln w="9525">
            <a:noFill/>
            <a:miter lim="800000"/>
            <a:headEnd/>
            <a:tailEnd/>
          </a:ln>
        </p:spPr>
        <p:txBody>
          <a:bodyPr wrap="none">
            <a:spAutoFit/>
          </a:bodyPr>
          <a:lstStyle/>
          <a:p>
            <a:pPr>
              <a:defRPr/>
            </a:pPr>
            <a:r>
              <a:rPr lang="en-US" dirty="0">
                <a:latin typeface="+mn-lt"/>
              </a:rPr>
              <a:t>Theory of flowing vapor Generation </a:t>
            </a:r>
          </a:p>
        </p:txBody>
      </p:sp>
      <mc:AlternateContent xmlns:mc="http://schemas.openxmlformats.org/markup-compatibility/2006" xmlns:a14="http://schemas.microsoft.com/office/drawing/2010/main">
        <mc:Choice Requires="a14">
          <p:sp>
            <p:nvSpPr>
              <p:cNvPr id="3" name="Object 4">
                <a:extLst>
                  <a:ext uri="{FF2B5EF4-FFF2-40B4-BE49-F238E27FC236}">
                    <a16:creationId xmlns:a16="http://schemas.microsoft.com/office/drawing/2014/main" id="{D9C40CB8-76B8-272F-192E-344D9FA1BBFB}"/>
                  </a:ext>
                </a:extLst>
              </p:cNvPr>
              <p:cNvSpPr txBox="1"/>
              <p:nvPr/>
            </p:nvSpPr>
            <p:spPr bwMode="auto">
              <a:xfrm>
                <a:off x="1592263" y="1570037"/>
                <a:ext cx="2800350" cy="54292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𝜂</m:t>
                          </m:r>
                        </m:e>
                        <m:sub>
                          <m:r>
                            <a:rPr lang="en-US" i="1">
                              <a:solidFill>
                                <a:srgbClr val="000000"/>
                              </a:solidFill>
                              <a:latin typeface="Cambria Math" panose="02040503050406030204" pitchFamily="18" charset="0"/>
                            </a:rPr>
                            <m:t>𝑆𝐺</m:t>
                          </m:r>
                        </m:sub>
                      </m:sSub>
                      <m:r>
                        <a:rPr lang="en-US" i="1">
                          <a:solidFill>
                            <a:srgbClr val="000000"/>
                          </a:solidFill>
                          <a:latin typeface="Cambria Math" panose="02040503050406030204" pitchFamily="18" charset="0"/>
                        </a:rPr>
                        <m:t>𝛿</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𝑚</m:t>
                          </m:r>
                        </m:e>
                        <m:sub>
                          <m:r>
                            <a:rPr lang="en-US" b="0" i="1" smtClean="0">
                              <a:solidFill>
                                <a:srgbClr val="000000"/>
                              </a:solidFill>
                              <a:latin typeface="Cambria Math" panose="02040503050406030204" pitchFamily="18" charset="0"/>
                            </a:rPr>
                            <m:t>𝑤𝑎𝑠𝑡𝑒</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𝐻𝑉</m:t>
                      </m:r>
                      <m:r>
                        <a:rPr lang="en-US" i="1" smtClean="0">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𝛿</m:t>
                      </m:r>
                      <m:r>
                        <a:rPr lang="en-US" i="1">
                          <a:solidFill>
                            <a:srgbClr val="000000"/>
                          </a:solidFill>
                          <a:latin typeface="Cambria Math" panose="02040503050406030204" pitchFamily="18" charset="0"/>
                        </a:rPr>
                        <m:t>𝑞</m:t>
                      </m:r>
                    </m:oMath>
                  </m:oMathPara>
                </a14:m>
                <a:endParaRPr lang="en-US" dirty="0"/>
              </a:p>
            </p:txBody>
          </p:sp>
        </mc:Choice>
        <mc:Fallback xmlns="">
          <p:sp>
            <p:nvSpPr>
              <p:cNvPr id="3" name="Object 4">
                <a:extLst>
                  <a:ext uri="{FF2B5EF4-FFF2-40B4-BE49-F238E27FC236}">
                    <a16:creationId xmlns:a16="http://schemas.microsoft.com/office/drawing/2014/main" id="{D9C40CB8-76B8-272F-192E-344D9FA1BBFB}"/>
                  </a:ext>
                </a:extLst>
              </p:cNvPr>
              <p:cNvSpPr txBox="1">
                <a:spLocks noRot="1" noChangeAspect="1" noMove="1" noResize="1" noEditPoints="1" noAdjustHandles="1" noChangeArrowheads="1" noChangeShapeType="1" noTextEdit="1"/>
              </p:cNvSpPr>
              <p:nvPr/>
            </p:nvSpPr>
            <p:spPr bwMode="auto">
              <a:xfrm>
                <a:off x="1592263" y="1570037"/>
                <a:ext cx="2800350" cy="542925"/>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3077" name="Ink 16">
                <a:extLst>
                  <a:ext uri="{FF2B5EF4-FFF2-40B4-BE49-F238E27FC236}">
                    <a16:creationId xmlns:a16="http://schemas.microsoft.com/office/drawing/2014/main" id="{17AA601F-53CC-873A-5616-63F66D31A552}"/>
                  </a:ext>
                </a:extLst>
              </p14:cNvPr>
              <p14:cNvContentPartPr>
                <a14:cpLocks xmlns:a14="http://schemas.microsoft.com/office/drawing/2010/main" noRot="1" noChangeAspect="1" noEditPoints="1" noChangeArrowheads="1" noChangeShapeType="1"/>
              </p14:cNvContentPartPr>
              <p14:nvPr/>
            </p14:nvContentPartPr>
            <p14:xfrm>
              <a:off x="8696325" y="1827213"/>
              <a:ext cx="6350" cy="14287"/>
            </p14:xfrm>
          </p:contentPart>
        </mc:Choice>
        <mc:Fallback xmlns="">
          <p:pic>
            <p:nvPicPr>
              <p:cNvPr id="3077" name="Ink 16">
                <a:extLst>
                  <a:ext uri="{FF2B5EF4-FFF2-40B4-BE49-F238E27FC236}">
                    <a16:creationId xmlns:a16="http://schemas.microsoft.com/office/drawing/2014/main" id="{17AA601F-53CC-873A-5616-63F66D31A552}"/>
                  </a:ext>
                </a:extLst>
              </p:cNvPr>
              <p:cNvPicPr>
                <a:picLocks noRot="1" noChangeAspect="1" noEditPoints="1" noChangeArrowheads="1" noChangeShapeType="1"/>
              </p:cNvPicPr>
              <p:nvPr/>
            </p:nvPicPr>
            <p:blipFill>
              <a:blip r:embed="rId5"/>
              <a:stretch>
                <a:fillRect/>
              </a:stretch>
            </p:blipFill>
            <p:spPr>
              <a:xfrm>
                <a:off x="8687636" y="1818574"/>
                <a:ext cx="23729" cy="315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078" name="Ink 18">
                <a:extLst>
                  <a:ext uri="{FF2B5EF4-FFF2-40B4-BE49-F238E27FC236}">
                    <a16:creationId xmlns:a16="http://schemas.microsoft.com/office/drawing/2014/main" id="{F95460DA-F32F-5316-AF10-F2F5E7E1CFE2}"/>
                  </a:ext>
                </a:extLst>
              </p14:cNvPr>
              <p14:cNvContentPartPr>
                <a14:cpLocks xmlns:a14="http://schemas.microsoft.com/office/drawing/2010/main" noRot="1" noChangeAspect="1" noEditPoints="1" noChangeArrowheads="1" noChangeShapeType="1"/>
              </p14:cNvContentPartPr>
              <p14:nvPr/>
            </p14:nvContentPartPr>
            <p14:xfrm>
              <a:off x="5919788" y="2733675"/>
              <a:ext cx="3175" cy="14288"/>
            </p14:xfrm>
          </p:contentPart>
        </mc:Choice>
        <mc:Fallback xmlns="">
          <p:pic>
            <p:nvPicPr>
              <p:cNvPr id="3078" name="Ink 18">
                <a:extLst>
                  <a:ext uri="{FF2B5EF4-FFF2-40B4-BE49-F238E27FC236}">
                    <a16:creationId xmlns:a16="http://schemas.microsoft.com/office/drawing/2014/main" id="{F95460DA-F32F-5316-AF10-F2F5E7E1CFE2}"/>
                  </a:ext>
                </a:extLst>
              </p:cNvPr>
              <p:cNvPicPr>
                <a:picLocks noRot="1" noChangeAspect="1" noEditPoints="1" noChangeArrowheads="1" noChangeShapeType="1"/>
              </p:cNvPicPr>
              <p:nvPr/>
            </p:nvPicPr>
            <p:blipFill>
              <a:blip r:embed="rId7"/>
              <a:stretch>
                <a:fillRect/>
              </a:stretch>
            </p:blipFill>
            <p:spPr>
              <a:xfrm>
                <a:off x="5913892" y="2725599"/>
                <a:ext cx="14968" cy="304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079" name="Ink 30">
                <a:extLst>
                  <a:ext uri="{FF2B5EF4-FFF2-40B4-BE49-F238E27FC236}">
                    <a16:creationId xmlns:a16="http://schemas.microsoft.com/office/drawing/2014/main" id="{DC272E46-830B-9B1B-045C-233FDEFC9FED}"/>
                  </a:ext>
                </a:extLst>
              </p14:cNvPr>
              <p14:cNvContentPartPr>
                <a14:cpLocks xmlns:a14="http://schemas.microsoft.com/office/drawing/2010/main" noRot="1" noChangeAspect="1" noEditPoints="1" noChangeArrowheads="1" noChangeShapeType="1"/>
              </p14:cNvContentPartPr>
              <p14:nvPr/>
            </p14:nvContentPartPr>
            <p14:xfrm>
              <a:off x="6813550" y="1443038"/>
              <a:ext cx="2017713" cy="812800"/>
            </p14:xfrm>
          </p:contentPart>
        </mc:Choice>
        <mc:Fallback xmlns="">
          <p:pic>
            <p:nvPicPr>
              <p:cNvPr id="3079" name="Ink 30">
                <a:extLst>
                  <a:ext uri="{FF2B5EF4-FFF2-40B4-BE49-F238E27FC236}">
                    <a16:creationId xmlns:a16="http://schemas.microsoft.com/office/drawing/2014/main" id="{DC272E46-830B-9B1B-045C-233FDEFC9FED}"/>
                  </a:ext>
                </a:extLst>
              </p:cNvPr>
              <p:cNvPicPr>
                <a:picLocks noRot="1" noChangeAspect="1" noEditPoints="1" noChangeArrowheads="1" noChangeShapeType="1"/>
              </p:cNvPicPr>
              <p:nvPr/>
            </p:nvPicPr>
            <p:blipFill>
              <a:blip r:embed="rId9"/>
              <a:stretch>
                <a:fillRect/>
              </a:stretch>
            </p:blipFill>
            <p:spPr>
              <a:xfrm>
                <a:off x="6804190" y="1433679"/>
                <a:ext cx="2036432" cy="831518"/>
              </a:xfrm>
              <a:prstGeom prst="rect">
                <a:avLst/>
              </a:prstGeom>
            </p:spPr>
          </p:pic>
        </mc:Fallback>
      </mc:AlternateContent>
      <mc:AlternateContent xmlns:mc="http://schemas.openxmlformats.org/markup-compatibility/2006" xmlns:a14="http://schemas.microsoft.com/office/drawing/2010/main">
        <mc:Choice Requires="a14">
          <p:sp>
            <p:nvSpPr>
              <p:cNvPr id="29" name="Object 7">
                <a:extLst>
                  <a:ext uri="{FF2B5EF4-FFF2-40B4-BE49-F238E27FC236}">
                    <a16:creationId xmlns:a16="http://schemas.microsoft.com/office/drawing/2014/main" id="{9E593FE7-8224-8F65-0B75-126BE59E78F7}"/>
                  </a:ext>
                </a:extLst>
              </p:cNvPr>
              <p:cNvSpPr txBox="1"/>
              <p:nvPr/>
            </p:nvSpPr>
            <p:spPr bwMode="auto">
              <a:xfrm>
                <a:off x="2046288" y="2603690"/>
                <a:ext cx="1830150" cy="627064"/>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𝛿</m:t>
                      </m:r>
                      <m:r>
                        <a:rPr lang="en-US" i="1">
                          <a:solidFill>
                            <a:srgbClr val="000000"/>
                          </a:solidFill>
                          <a:latin typeface="Cambria Math" panose="02040503050406030204" pitchFamily="18" charset="0"/>
                        </a:rPr>
                        <m:t>𝑞</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𝑇𝑑𝑠</m:t>
                      </m:r>
                    </m:oMath>
                  </m:oMathPara>
                </a14:m>
                <a:endParaRPr lang="en-US" dirty="0"/>
              </a:p>
            </p:txBody>
          </p:sp>
        </mc:Choice>
        <mc:Fallback xmlns="">
          <p:sp>
            <p:nvSpPr>
              <p:cNvPr id="29" name="Object 7">
                <a:extLst>
                  <a:ext uri="{FF2B5EF4-FFF2-40B4-BE49-F238E27FC236}">
                    <a16:creationId xmlns:a16="http://schemas.microsoft.com/office/drawing/2014/main" id="{9E593FE7-8224-8F65-0B75-126BE59E78F7}"/>
                  </a:ext>
                </a:extLst>
              </p:cNvPr>
              <p:cNvSpPr txBox="1">
                <a:spLocks noRot="1" noChangeAspect="1" noMove="1" noResize="1" noEditPoints="1" noAdjustHandles="1" noChangeArrowheads="1" noChangeShapeType="1" noTextEdit="1"/>
              </p:cNvSpPr>
              <p:nvPr/>
            </p:nvSpPr>
            <p:spPr bwMode="auto">
              <a:xfrm>
                <a:off x="2046288" y="2603690"/>
                <a:ext cx="1830150" cy="627064"/>
              </a:xfrm>
              <a:prstGeom prst="rect">
                <a:avLst/>
              </a:prstGeom>
              <a:blipFill>
                <a:blip r:embed="rId10"/>
                <a:stretch>
                  <a:fillRect l="-3000"/>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Object 8">
                <a:extLst>
                  <a:ext uri="{FF2B5EF4-FFF2-40B4-BE49-F238E27FC236}">
                    <a16:creationId xmlns:a16="http://schemas.microsoft.com/office/drawing/2014/main" id="{ACB6A8D5-13BD-3F77-5F74-506A4AA4F87E}"/>
                  </a:ext>
                </a:extLst>
              </p:cNvPr>
              <p:cNvSpPr txBox="1"/>
              <p:nvPr/>
            </p:nvSpPr>
            <p:spPr bwMode="auto">
              <a:xfrm>
                <a:off x="5535613" y="4367213"/>
                <a:ext cx="2422525" cy="742950"/>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𝛿</m:t>
                      </m:r>
                      <m:r>
                        <a:rPr lang="en-US" i="1">
                          <a:solidFill>
                            <a:srgbClr val="000000"/>
                          </a:solidFill>
                          <a:latin typeface="Cambria Math" panose="02040503050406030204" pitchFamily="18" charset="0"/>
                        </a:rPr>
                        <m:t>𝑞</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𝛿</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𝑓𝑢𝑒𝑙</m:t>
                          </m:r>
                        </m:sub>
                      </m:sSub>
                    </m:oMath>
                  </m:oMathPara>
                </a14:m>
                <a:endParaRPr lang="en-US" dirty="0"/>
              </a:p>
            </p:txBody>
          </p:sp>
        </mc:Choice>
        <mc:Fallback xmlns="">
          <p:sp>
            <p:nvSpPr>
              <p:cNvPr id="30" name="Object 8">
                <a:extLst>
                  <a:ext uri="{FF2B5EF4-FFF2-40B4-BE49-F238E27FC236}">
                    <a16:creationId xmlns:a16="http://schemas.microsoft.com/office/drawing/2014/main" id="{ACB6A8D5-13BD-3F77-5F74-506A4AA4F87E}"/>
                  </a:ext>
                </a:extLst>
              </p:cNvPr>
              <p:cNvSpPr txBox="1">
                <a:spLocks noRot="1" noChangeAspect="1" noMove="1" noResize="1" noEditPoints="1" noAdjustHandles="1" noChangeArrowheads="1" noChangeShapeType="1" noTextEdit="1"/>
              </p:cNvSpPr>
              <p:nvPr/>
            </p:nvSpPr>
            <p:spPr bwMode="auto">
              <a:xfrm>
                <a:off x="5535613" y="4367213"/>
                <a:ext cx="2422525" cy="742950"/>
              </a:xfrm>
              <a:prstGeom prst="rect">
                <a:avLst/>
              </a:prstGeom>
              <a:blipFill>
                <a:blip r:embed="rId11"/>
                <a:stretch>
                  <a:fillRect l="-2015"/>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Object 4">
                <a:extLst>
                  <a:ext uri="{FF2B5EF4-FFF2-40B4-BE49-F238E27FC236}">
                    <a16:creationId xmlns:a16="http://schemas.microsoft.com/office/drawing/2014/main" id="{93B41ECF-A03A-F309-FE3E-8D76B798DDEF}"/>
                  </a:ext>
                </a:extLst>
              </p:cNvPr>
              <p:cNvSpPr txBox="1"/>
              <p:nvPr/>
            </p:nvSpPr>
            <p:spPr bwMode="auto">
              <a:xfrm>
                <a:off x="320675" y="4289425"/>
                <a:ext cx="2428875" cy="1143000"/>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𝑇</m:t>
                      </m:r>
                      <m:r>
                        <a:rPr lang="en-US" i="1">
                          <a:solidFill>
                            <a:srgbClr val="000000"/>
                          </a:solidFill>
                          <a:latin typeface="Cambria Math" panose="02040503050406030204" pitchFamily="18" charset="0"/>
                        </a:rPr>
                        <m:t>=</m:t>
                      </m:r>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h</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𝑠</m:t>
                                      </m:r>
                                    </m:den>
                                  </m:f>
                                </m:e>
                              </m:d>
                            </m:e>
                            <m:sub>
                              <m:r>
                                <a:rPr lang="en-US" i="1">
                                  <a:solidFill>
                                    <a:srgbClr val="000000"/>
                                  </a:solidFill>
                                  <a:latin typeface="Cambria Math" panose="02040503050406030204" pitchFamily="18" charset="0"/>
                                </a:rPr>
                                <m:t>𝑝</m:t>
                              </m:r>
                              <m:r>
                                <a:rPr lang="en-US" i="1">
                                  <a:solidFill>
                                    <a:srgbClr val="000000"/>
                                  </a:solidFill>
                                  <a:latin typeface="Cambria Math" panose="02040503050406030204" pitchFamily="18" charset="0"/>
                                </a:rPr>
                                <m:t>=</m:t>
                              </m:r>
                              <m:r>
                                <m:rPr>
                                  <m:nor/>
                                </m:rPr>
                                <a:rPr lang="en-US" i="0">
                                  <a:solidFill>
                                    <a:srgbClr val="000000"/>
                                  </a:solidFill>
                                  <a:latin typeface="Cambria Math" panose="02040503050406030204" pitchFamily="18" charset="0"/>
                                </a:rPr>
                                <m:t>constant</m:t>
                              </m:r>
                            </m:sub>
                          </m:sSub>
                        </m:e>
                      </m:d>
                    </m:oMath>
                  </m:oMathPara>
                </a14:m>
                <a:endParaRPr lang="en-US" dirty="0"/>
              </a:p>
            </p:txBody>
          </p:sp>
        </mc:Choice>
        <mc:Fallback xmlns="">
          <p:sp>
            <p:nvSpPr>
              <p:cNvPr id="31" name="Object 4">
                <a:extLst>
                  <a:ext uri="{FF2B5EF4-FFF2-40B4-BE49-F238E27FC236}">
                    <a16:creationId xmlns:a16="http://schemas.microsoft.com/office/drawing/2014/main" id="{93B41ECF-A03A-F309-FE3E-8D76B798DDEF}"/>
                  </a:ext>
                </a:extLst>
              </p:cNvPr>
              <p:cNvSpPr txBox="1">
                <a:spLocks noRot="1" noChangeAspect="1" noMove="1" noResize="1" noEditPoints="1" noAdjustHandles="1" noChangeArrowheads="1" noChangeShapeType="1" noTextEdit="1"/>
              </p:cNvSpPr>
              <p:nvPr/>
            </p:nvSpPr>
            <p:spPr bwMode="auto">
              <a:xfrm>
                <a:off x="320675" y="4289425"/>
                <a:ext cx="2428875" cy="1143000"/>
              </a:xfrm>
              <a:prstGeom prst="rect">
                <a:avLst/>
              </a:prstGeom>
              <a:blipFill>
                <a:blip r:embed="rId12"/>
                <a:stretch>
                  <a:fillRect/>
                </a:stretch>
              </a:blipFill>
              <a:ln>
                <a:noFill/>
              </a:ln>
              <a:effectLst/>
            </p:spPr>
            <p:txBody>
              <a:bodyPr/>
              <a:lstStyle/>
              <a:p>
                <a:r>
                  <a:rPr lang="en-US">
                    <a:noFill/>
                  </a:rPr>
                  <a:t> </a:t>
                </a:r>
              </a:p>
            </p:txBody>
          </p:sp>
        </mc:Fallback>
      </mc:AlternateContent>
      <p:sp>
        <p:nvSpPr>
          <p:cNvPr id="4" name="Rectangle 3">
            <a:extLst>
              <a:ext uri="{FF2B5EF4-FFF2-40B4-BE49-F238E27FC236}">
                <a16:creationId xmlns:a16="http://schemas.microsoft.com/office/drawing/2014/main" id="{FCEBC890-4A3E-01C5-D43C-6A276DBA322A}"/>
              </a:ext>
            </a:extLst>
          </p:cNvPr>
          <p:cNvSpPr>
            <a:spLocks noChangeArrowheads="1"/>
          </p:cNvSpPr>
          <p:nvPr/>
        </p:nvSpPr>
        <p:spPr bwMode="auto">
          <a:xfrm>
            <a:off x="4495800" y="5335588"/>
            <a:ext cx="4495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i="1">
                <a:solidFill>
                  <a:srgbClr val="0070C0"/>
                </a:solidFill>
              </a:rPr>
              <a:t>A clue  to creation of  high temperature with same amount of burnt fuel</a:t>
            </a:r>
            <a:endParaRPr lang="en-IN" altLang="en-US" sz="2400">
              <a:solidFill>
                <a:srgbClr val="0070C0"/>
              </a:solidFill>
            </a:endParaRPr>
          </a:p>
        </p:txBody>
      </p:sp>
      <mc:AlternateContent xmlns:mc="http://schemas.openxmlformats.org/markup-compatibility/2006" xmlns:a14="http://schemas.microsoft.com/office/drawing/2010/main">
        <mc:Choice Requires="a14">
          <p:sp>
            <p:nvSpPr>
              <p:cNvPr id="32" name="Object 4">
                <a:extLst>
                  <a:ext uri="{FF2B5EF4-FFF2-40B4-BE49-F238E27FC236}">
                    <a16:creationId xmlns:a16="http://schemas.microsoft.com/office/drawing/2014/main" id="{7A878112-3893-7EF6-958D-5DEC17B33429}"/>
                  </a:ext>
                </a:extLst>
              </p:cNvPr>
              <p:cNvSpPr txBox="1"/>
              <p:nvPr/>
            </p:nvSpPr>
            <p:spPr bwMode="auto">
              <a:xfrm>
                <a:off x="3087688" y="4241800"/>
                <a:ext cx="2143125" cy="11430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m:t>
                      </m:r>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𝛿</m:t>
                                      </m:r>
                                      <m:r>
                                        <a:rPr lang="en-US" i="1">
                                          <a:solidFill>
                                            <a:srgbClr val="000000"/>
                                          </a:solidFill>
                                          <a:latin typeface="Cambria Math" panose="02040503050406030204" pitchFamily="18" charset="0"/>
                                        </a:rPr>
                                        <m:t>𝑞</m:t>
                                      </m:r>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𝑠</m:t>
                                      </m:r>
                                    </m:den>
                                  </m:f>
                                </m:e>
                              </m:d>
                            </m:e>
                            <m:sub>
                              <m:r>
                                <a:rPr lang="en-US" i="1">
                                  <a:solidFill>
                                    <a:srgbClr val="000000"/>
                                  </a:solidFill>
                                  <a:latin typeface="Cambria Math" panose="02040503050406030204" pitchFamily="18" charset="0"/>
                                </a:rPr>
                                <m:t>𝑝</m:t>
                              </m:r>
                              <m:r>
                                <a:rPr lang="en-US" i="1">
                                  <a:solidFill>
                                    <a:srgbClr val="000000"/>
                                  </a:solidFill>
                                  <a:latin typeface="Cambria Math" panose="02040503050406030204" pitchFamily="18" charset="0"/>
                                </a:rPr>
                                <m:t>=</m:t>
                              </m:r>
                              <m:r>
                                <m:rPr>
                                  <m:nor/>
                                </m:rPr>
                                <a:rPr lang="en-US" i="0">
                                  <a:solidFill>
                                    <a:srgbClr val="000000"/>
                                  </a:solidFill>
                                  <a:latin typeface="Cambria Math" panose="02040503050406030204" pitchFamily="18" charset="0"/>
                                </a:rPr>
                                <m:t>constant</m:t>
                              </m:r>
                            </m:sub>
                          </m:sSub>
                        </m:e>
                      </m:d>
                    </m:oMath>
                  </m:oMathPara>
                </a14:m>
                <a:endParaRPr lang="en-US" dirty="0"/>
              </a:p>
            </p:txBody>
          </p:sp>
        </mc:Choice>
        <mc:Fallback xmlns="">
          <p:sp>
            <p:nvSpPr>
              <p:cNvPr id="32" name="Object 4">
                <a:extLst>
                  <a:ext uri="{FF2B5EF4-FFF2-40B4-BE49-F238E27FC236}">
                    <a16:creationId xmlns:a16="http://schemas.microsoft.com/office/drawing/2014/main" id="{7A878112-3893-7EF6-958D-5DEC17B33429}"/>
                  </a:ext>
                </a:extLst>
              </p:cNvPr>
              <p:cNvSpPr txBox="1">
                <a:spLocks noRot="1" noChangeAspect="1" noMove="1" noResize="1" noEditPoints="1" noAdjustHandles="1" noChangeArrowheads="1" noChangeShapeType="1" noTextEdit="1"/>
              </p:cNvSpPr>
              <p:nvPr/>
            </p:nvSpPr>
            <p:spPr bwMode="auto">
              <a:xfrm>
                <a:off x="3087688" y="4241800"/>
                <a:ext cx="2143125" cy="1143000"/>
              </a:xfrm>
              <a:prstGeom prst="rect">
                <a:avLst/>
              </a:prstGeom>
              <a:blipFill>
                <a:blip r:embed="rId1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Object 8">
                <a:extLst>
                  <a:ext uri="{FF2B5EF4-FFF2-40B4-BE49-F238E27FC236}">
                    <a16:creationId xmlns:a16="http://schemas.microsoft.com/office/drawing/2014/main" id="{2D97E279-C807-722A-4BA7-A2EA2C0618AD}"/>
                  </a:ext>
                </a:extLst>
              </p:cNvPr>
              <p:cNvSpPr txBox="1"/>
              <p:nvPr/>
            </p:nvSpPr>
            <p:spPr bwMode="auto">
              <a:xfrm>
                <a:off x="793750" y="5389563"/>
                <a:ext cx="3686175" cy="12573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𝑇</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𝐶</m:t>
                      </m:r>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𝑓𝑢𝑒𝑙</m:t>
                                          </m:r>
                                        </m:sub>
                                      </m:sSub>
                                    </m:num>
                                    <m:den>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𝑠</m:t>
                                      </m:r>
                                    </m:den>
                                  </m:f>
                                </m:e>
                              </m:d>
                            </m:e>
                            <m:sub>
                              <m:r>
                                <a:rPr lang="en-US" i="1">
                                  <a:solidFill>
                                    <a:srgbClr val="000000"/>
                                  </a:solidFill>
                                  <a:latin typeface="Cambria Math" panose="02040503050406030204" pitchFamily="18" charset="0"/>
                                </a:rPr>
                                <m:t>𝑝</m:t>
                              </m:r>
                              <m:r>
                                <a:rPr lang="en-US" i="1">
                                  <a:solidFill>
                                    <a:srgbClr val="000000"/>
                                  </a:solidFill>
                                  <a:latin typeface="Cambria Math" panose="02040503050406030204" pitchFamily="18" charset="0"/>
                                </a:rPr>
                                <m:t>=</m:t>
                              </m:r>
                              <m:r>
                                <m:rPr>
                                  <m:nor/>
                                </m:rPr>
                                <a:rPr lang="en-US" i="0">
                                  <a:solidFill>
                                    <a:srgbClr val="000000"/>
                                  </a:solidFill>
                                  <a:latin typeface="Cambria Math" panose="02040503050406030204" pitchFamily="18" charset="0"/>
                                </a:rPr>
                                <m:t>constant</m:t>
                              </m:r>
                            </m:sub>
                          </m:sSub>
                        </m:e>
                      </m:d>
                      <m:r>
                        <a:rPr lang="en-US" i="1">
                          <a:solidFill>
                            <a:srgbClr val="000000"/>
                          </a:solidFill>
                          <a:latin typeface="Cambria Math" panose="02040503050406030204" pitchFamily="18" charset="0"/>
                        </a:rPr>
                        <m:t>𝑑𝑥</m:t>
                      </m:r>
                    </m:oMath>
                  </m:oMathPara>
                </a14:m>
                <a:endParaRPr lang="en-US" dirty="0"/>
              </a:p>
            </p:txBody>
          </p:sp>
        </mc:Choice>
        <mc:Fallback xmlns="">
          <p:sp>
            <p:nvSpPr>
              <p:cNvPr id="33" name="Object 8">
                <a:extLst>
                  <a:ext uri="{FF2B5EF4-FFF2-40B4-BE49-F238E27FC236}">
                    <a16:creationId xmlns:a16="http://schemas.microsoft.com/office/drawing/2014/main" id="{2D97E279-C807-722A-4BA7-A2EA2C0618AD}"/>
                  </a:ext>
                </a:extLst>
              </p:cNvPr>
              <p:cNvSpPr txBox="1">
                <a:spLocks noRot="1" noChangeAspect="1" noMove="1" noResize="1" noEditPoints="1" noAdjustHandles="1" noChangeArrowheads="1" noChangeShapeType="1" noTextEdit="1"/>
              </p:cNvSpPr>
              <p:nvPr/>
            </p:nvSpPr>
            <p:spPr bwMode="auto">
              <a:xfrm>
                <a:off x="793750" y="5389563"/>
                <a:ext cx="3686175" cy="1257300"/>
              </a:xfrm>
              <a:prstGeom prst="rect">
                <a:avLst/>
              </a:prstGeom>
              <a:blipFill>
                <a:blip r:embed="rId1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Object 7">
                <a:extLst>
                  <a:ext uri="{FF2B5EF4-FFF2-40B4-BE49-F238E27FC236}">
                    <a16:creationId xmlns:a16="http://schemas.microsoft.com/office/drawing/2014/main" id="{C7E7F889-B07B-CA9E-CD89-A89FE263CEAC}"/>
                  </a:ext>
                </a:extLst>
              </p:cNvPr>
              <p:cNvSpPr txBox="1"/>
              <p:nvPr/>
            </p:nvSpPr>
            <p:spPr bwMode="auto">
              <a:xfrm>
                <a:off x="1752599" y="3573512"/>
                <a:ext cx="2640013" cy="62865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𝛿</m:t>
                      </m:r>
                      <m:r>
                        <a:rPr lang="en-US" i="1" smtClean="0">
                          <a:solidFill>
                            <a:srgbClr val="000000"/>
                          </a:solidFill>
                          <a:latin typeface="Cambria Math" panose="02040503050406030204" pitchFamily="18" charset="0"/>
                        </a:rPr>
                        <m:t>𝑞</m:t>
                      </m:r>
                      <m:r>
                        <a:rPr lang="en-US" i="1" smtClean="0">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𝑑h</m:t>
                              </m:r>
                            </m:e>
                          </m:d>
                        </m:e>
                        <m:sub>
                          <m:r>
                            <a:rPr lang="en-US" i="1">
                              <a:solidFill>
                                <a:srgbClr val="000000"/>
                              </a:solidFill>
                              <a:latin typeface="Cambria Math" panose="02040503050406030204" pitchFamily="18" charset="0"/>
                            </a:rPr>
                            <m:t>𝑝</m:t>
                          </m:r>
                        </m:sub>
                      </m:sSub>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𝑣𝑑𝑝</m:t>
                      </m:r>
                    </m:oMath>
                  </m:oMathPara>
                </a14:m>
                <a:endParaRPr lang="en-US" dirty="0"/>
              </a:p>
            </p:txBody>
          </p:sp>
        </mc:Choice>
        <mc:Fallback xmlns="">
          <p:sp>
            <p:nvSpPr>
              <p:cNvPr id="34" name="Object 7">
                <a:extLst>
                  <a:ext uri="{FF2B5EF4-FFF2-40B4-BE49-F238E27FC236}">
                    <a16:creationId xmlns:a16="http://schemas.microsoft.com/office/drawing/2014/main" id="{C7E7F889-B07B-CA9E-CD89-A89FE263CEAC}"/>
                  </a:ext>
                </a:extLst>
              </p:cNvPr>
              <p:cNvSpPr txBox="1">
                <a:spLocks noRot="1" noChangeAspect="1" noMove="1" noResize="1" noEditPoints="1" noAdjustHandles="1" noChangeArrowheads="1" noChangeShapeType="1" noTextEdit="1"/>
              </p:cNvSpPr>
              <p:nvPr/>
            </p:nvSpPr>
            <p:spPr bwMode="auto">
              <a:xfrm>
                <a:off x="1752599" y="3573512"/>
                <a:ext cx="2640013" cy="628650"/>
              </a:xfrm>
              <a:prstGeom prst="rect">
                <a:avLst/>
              </a:prstGeom>
              <a:blipFill>
                <a:blip r:embed="rId15"/>
                <a:stretch>
                  <a:fillRect/>
                </a:stretch>
              </a:blipFill>
              <a:ln>
                <a:noFill/>
              </a:ln>
              <a:effectLst/>
            </p:spPr>
            <p:txBody>
              <a:bodyPr/>
              <a:lstStyle/>
              <a:p>
                <a:r>
                  <a:rPr lang="en-US">
                    <a:noFill/>
                  </a:rPr>
                  <a:t> </a:t>
                </a:r>
              </a:p>
            </p:txBody>
          </p:sp>
        </mc:Fallback>
      </mc:AlternateContent>
      <p:sp>
        <p:nvSpPr>
          <p:cNvPr id="35" name="TextBox 34">
            <a:extLst>
              <a:ext uri="{FF2B5EF4-FFF2-40B4-BE49-F238E27FC236}">
                <a16:creationId xmlns:a16="http://schemas.microsoft.com/office/drawing/2014/main" id="{4D9B1274-9EE3-47D3-B21A-D01CDF690CEF}"/>
              </a:ext>
            </a:extLst>
          </p:cNvPr>
          <p:cNvSpPr txBox="1">
            <a:spLocks noChangeArrowheads="1"/>
          </p:cNvSpPr>
          <p:nvPr/>
        </p:nvSpPr>
        <p:spPr bwMode="auto">
          <a:xfrm>
            <a:off x="304800" y="2057400"/>
            <a:ext cx="7699544" cy="461665"/>
          </a:xfrm>
          <a:prstGeom prst="rect">
            <a:avLst/>
          </a:prstGeom>
          <a:noFill/>
          <a:ln w="9525">
            <a:noFill/>
            <a:miter lim="800000"/>
            <a:headEnd/>
            <a:tailEnd/>
          </a:ln>
        </p:spPr>
        <p:txBody>
          <a:bodyPr wrap="none">
            <a:spAutoFit/>
          </a:bodyPr>
          <a:lstStyle/>
          <a:p>
            <a:pPr>
              <a:defRPr/>
            </a:pPr>
            <a:r>
              <a:rPr lang="en-US" dirty="0">
                <a:latin typeface="+mn-lt"/>
              </a:rPr>
              <a:t>Quasi-static supply of this heat to a flowing liquid-vapor</a:t>
            </a:r>
          </a:p>
        </p:txBody>
      </p:sp>
      <p:grpSp>
        <p:nvGrpSpPr>
          <p:cNvPr id="5" name="Group 4">
            <a:extLst>
              <a:ext uri="{FF2B5EF4-FFF2-40B4-BE49-F238E27FC236}">
                <a16:creationId xmlns:a16="http://schemas.microsoft.com/office/drawing/2014/main" id="{8D860167-C109-9B17-95B4-4ABD9D9E0DBD}"/>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3A55A029-8E3D-261D-8623-2A63CAB73FE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21B861B9-BBD9-8E93-B07A-70629C46DFA5}"/>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1EFCE1D0-1697-D383-3EF7-BE9C395EC106}"/>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2481602C-ED03-FD7F-62D9-EF7585638671}"/>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EEE3854E-0ABD-1DED-2856-AAFEE61AE1AC}"/>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48A276A4-7CF1-F4AD-8795-95C247700E5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C91F9A97-4CC7-E2C7-E5EF-323B35497CD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FF0A1DD1-860F-BDA4-A07C-5197EF594F89}"/>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926443BB-4C32-E55D-ACB2-AFF3C403CC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EA6A98F4-5076-397B-F1A9-F5E596EE070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A50FB4A1-14FD-54B7-FF65-E49EB7F25161}"/>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4FAF43BA-C6CC-ADCC-2FEA-6975B46BC9E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CD582CF4-0F1B-2111-EB86-28372891110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FA5160D5-6FA8-1AD1-3D69-82E3A23AD5B8}"/>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5397B127-3EC5-BF5F-F614-B99F7917474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359428D9-E40D-2F95-69B9-6F73F82408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FE862833-0F81-7709-23C9-C10F76F3BDB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A96A9D7E-FFDE-390E-8CA0-D1445F61871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18">
            <p14:nvContentPartPr>
              <p14:cNvPr id="2" name="Ink 1">
                <a:extLst>
                  <a:ext uri="{FF2B5EF4-FFF2-40B4-BE49-F238E27FC236}">
                    <a16:creationId xmlns:a16="http://schemas.microsoft.com/office/drawing/2014/main" id="{9708F12E-9415-B25C-6CCE-9880D0D44AD5}"/>
                  </a:ext>
                </a:extLst>
              </p14:cNvPr>
              <p14:cNvContentPartPr/>
              <p14:nvPr/>
            </p14:nvContentPartPr>
            <p14:xfrm>
              <a:off x="3348000" y="3617280"/>
              <a:ext cx="565200" cy="460440"/>
            </p14:xfrm>
          </p:contentPart>
        </mc:Choice>
        <mc:Fallback xmlns="">
          <p:pic>
            <p:nvPicPr>
              <p:cNvPr id="2" name="Ink 1">
                <a:extLst>
                  <a:ext uri="{FF2B5EF4-FFF2-40B4-BE49-F238E27FC236}">
                    <a16:creationId xmlns:a16="http://schemas.microsoft.com/office/drawing/2014/main" id="{9708F12E-9415-B25C-6CCE-9880D0D44AD5}"/>
                  </a:ext>
                </a:extLst>
              </p:cNvPr>
              <p:cNvPicPr/>
              <p:nvPr/>
            </p:nvPicPr>
            <p:blipFill>
              <a:blip r:embed="rId19"/>
              <a:stretch>
                <a:fillRect/>
              </a:stretch>
            </p:blipFill>
            <p:spPr>
              <a:xfrm>
                <a:off x="3338640" y="3607920"/>
                <a:ext cx="583920" cy="4791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dissolve">
                                      <p:cBhvr>
                                        <p:cTn id="18" dur="500"/>
                                        <p:tgtEl>
                                          <p:spTgt spid="35"/>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5129"/>
                                        </p:tgtEl>
                                        <p:attrNameLst>
                                          <p:attrName>style.visibility</p:attrName>
                                        </p:attrNameLst>
                                      </p:cBhvr>
                                      <p:to>
                                        <p:strVal val="visible"/>
                                      </p:to>
                                    </p:set>
                                    <p:animEffect transition="in" filter="dissolve">
                                      <p:cBhvr>
                                        <p:cTn id="23" dur="500"/>
                                        <p:tgtEl>
                                          <p:spTgt spid="512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dissolv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9" grpId="0"/>
      <p:bldP spid="13" grpId="0"/>
      <p:bldP spid="3" grpId="0"/>
      <p:bldP spid="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7ACC6B58-72B7-6B7C-5F3C-EADA89E380A0}"/>
              </a:ext>
            </a:extLst>
          </p:cNvPr>
          <p:cNvSpPr>
            <a:spLocks noGrp="1" noChangeArrowheads="1"/>
          </p:cNvSpPr>
          <p:nvPr>
            <p:ph type="title"/>
          </p:nvPr>
        </p:nvSpPr>
        <p:spPr>
          <a:xfrm>
            <a:off x="1438434" y="268289"/>
            <a:ext cx="6510337" cy="933450"/>
          </a:xfrm>
        </p:spPr>
        <p:txBody>
          <a:bodyPr/>
          <a:lstStyle/>
          <a:p>
            <a:r>
              <a:rPr lang="en-US" altLang="en-US" sz="2800" dirty="0"/>
              <a:t>Vapor Generation : Expenditure </a:t>
            </a:r>
            <a:r>
              <a:rPr lang="en-US" altLang="en-US" sz="2800" i="1" dirty="0"/>
              <a:t>vs</a:t>
            </a:r>
            <a:r>
              <a:rPr lang="en-US" altLang="en-US" sz="2800" dirty="0"/>
              <a:t> Wastage</a:t>
            </a:r>
          </a:p>
        </p:txBody>
      </p:sp>
      <p:sp>
        <p:nvSpPr>
          <p:cNvPr id="9224" name="Line 3">
            <a:extLst>
              <a:ext uri="{FF2B5EF4-FFF2-40B4-BE49-F238E27FC236}">
                <a16:creationId xmlns:a16="http://schemas.microsoft.com/office/drawing/2014/main" id="{8A34ED19-A8EB-3670-DFAD-2B65194A241B}"/>
              </a:ext>
            </a:extLst>
          </p:cNvPr>
          <p:cNvSpPr>
            <a:spLocks noChangeShapeType="1"/>
          </p:cNvSpPr>
          <p:nvPr/>
        </p:nvSpPr>
        <p:spPr bwMode="auto">
          <a:xfrm>
            <a:off x="712788" y="6635750"/>
            <a:ext cx="7696200" cy="0"/>
          </a:xfrm>
          <a:prstGeom prst="line">
            <a:avLst/>
          </a:prstGeom>
          <a:noFill/>
          <a:ln w="9525">
            <a:solidFill>
              <a:schemeClr val="tx1"/>
            </a:solidFill>
            <a:round/>
            <a:headEnd/>
            <a:tailEnd type="triangle" w="med" len="med"/>
          </a:ln>
        </p:spPr>
        <p:txBody>
          <a:bodyPr/>
          <a:lstStyle/>
          <a:p>
            <a:pPr>
              <a:defRPr/>
            </a:pPr>
            <a:endParaRPr lang="en-US">
              <a:latin typeface="+mn-lt"/>
            </a:endParaRPr>
          </a:p>
        </p:txBody>
      </p:sp>
      <p:sp>
        <p:nvSpPr>
          <p:cNvPr id="9225" name="Line 4">
            <a:extLst>
              <a:ext uri="{FF2B5EF4-FFF2-40B4-BE49-F238E27FC236}">
                <a16:creationId xmlns:a16="http://schemas.microsoft.com/office/drawing/2014/main" id="{551A5CB8-009D-5118-BC7A-1DA4FDE03DE2}"/>
              </a:ext>
            </a:extLst>
          </p:cNvPr>
          <p:cNvSpPr>
            <a:spLocks noChangeShapeType="1"/>
          </p:cNvSpPr>
          <p:nvPr/>
        </p:nvSpPr>
        <p:spPr bwMode="auto">
          <a:xfrm flipV="1">
            <a:off x="865188" y="1135063"/>
            <a:ext cx="0" cy="5653087"/>
          </a:xfrm>
          <a:prstGeom prst="line">
            <a:avLst/>
          </a:prstGeom>
          <a:noFill/>
          <a:ln w="9525">
            <a:solidFill>
              <a:schemeClr val="tx1"/>
            </a:solidFill>
            <a:round/>
            <a:headEnd/>
            <a:tailEnd type="triangle" w="med" len="med"/>
          </a:ln>
        </p:spPr>
        <p:txBody>
          <a:bodyPr/>
          <a:lstStyle/>
          <a:p>
            <a:pPr>
              <a:defRPr/>
            </a:pPr>
            <a:endParaRPr lang="en-US">
              <a:latin typeface="+mn-lt"/>
            </a:endParaRPr>
          </a:p>
        </p:txBody>
      </p:sp>
      <p:sp>
        <p:nvSpPr>
          <p:cNvPr id="9226" name="Text Box 5">
            <a:extLst>
              <a:ext uri="{FF2B5EF4-FFF2-40B4-BE49-F238E27FC236}">
                <a16:creationId xmlns:a16="http://schemas.microsoft.com/office/drawing/2014/main" id="{EBB088EA-4191-DD71-E7D3-E5858421978E}"/>
              </a:ext>
            </a:extLst>
          </p:cNvPr>
          <p:cNvSpPr txBox="1">
            <a:spLocks noChangeArrowheads="1"/>
          </p:cNvSpPr>
          <p:nvPr/>
        </p:nvSpPr>
        <p:spPr bwMode="auto">
          <a:xfrm rot="16200000">
            <a:off x="365485" y="3352334"/>
            <a:ext cx="385042" cy="523220"/>
          </a:xfrm>
          <a:prstGeom prst="rect">
            <a:avLst/>
          </a:prstGeom>
          <a:noFill/>
          <a:ln w="9525">
            <a:noFill/>
            <a:miter lim="800000"/>
            <a:headEnd/>
            <a:tailEnd/>
          </a:ln>
        </p:spPr>
        <p:txBody>
          <a:bodyPr wrap="none">
            <a:spAutoFit/>
          </a:bodyPr>
          <a:lstStyle/>
          <a:p>
            <a:pPr>
              <a:defRPr/>
            </a:pPr>
            <a:r>
              <a:rPr lang="en-US" sz="2800" i="1" dirty="0">
                <a:latin typeface="+mn-lt"/>
              </a:rPr>
              <a:t>h</a:t>
            </a:r>
            <a:endParaRPr lang="en-US" sz="2800" i="1" baseline="-25000" dirty="0">
              <a:latin typeface="+mn-lt"/>
            </a:endParaRPr>
          </a:p>
        </p:txBody>
      </p:sp>
      <p:sp>
        <p:nvSpPr>
          <p:cNvPr id="9227" name="Text Box 6">
            <a:extLst>
              <a:ext uri="{FF2B5EF4-FFF2-40B4-BE49-F238E27FC236}">
                <a16:creationId xmlns:a16="http://schemas.microsoft.com/office/drawing/2014/main" id="{43922D6F-3DB7-195A-56A6-CABF6063BCCC}"/>
              </a:ext>
            </a:extLst>
          </p:cNvPr>
          <p:cNvSpPr txBox="1">
            <a:spLocks noChangeArrowheads="1"/>
          </p:cNvSpPr>
          <p:nvPr/>
        </p:nvSpPr>
        <p:spPr bwMode="auto">
          <a:xfrm>
            <a:off x="8477250" y="6088063"/>
            <a:ext cx="404813" cy="769937"/>
          </a:xfrm>
          <a:prstGeom prst="rect">
            <a:avLst/>
          </a:prstGeom>
          <a:noFill/>
          <a:ln w="9525">
            <a:noFill/>
            <a:miter lim="800000"/>
            <a:headEnd/>
            <a:tailEnd/>
          </a:ln>
        </p:spPr>
        <p:txBody>
          <a:bodyPr wrap="none">
            <a:spAutoFit/>
          </a:bodyPr>
          <a:lstStyle/>
          <a:p>
            <a:pPr>
              <a:defRPr/>
            </a:pPr>
            <a:r>
              <a:rPr lang="en-US" sz="4400" i="1" dirty="0">
                <a:latin typeface="+mn-lt"/>
              </a:rPr>
              <a:t>s</a:t>
            </a:r>
          </a:p>
        </p:txBody>
      </p:sp>
      <p:sp>
        <p:nvSpPr>
          <p:cNvPr id="9228" name="Line 7">
            <a:extLst>
              <a:ext uri="{FF2B5EF4-FFF2-40B4-BE49-F238E27FC236}">
                <a16:creationId xmlns:a16="http://schemas.microsoft.com/office/drawing/2014/main" id="{92F1B16E-520B-E7A6-C2F3-D52DE7C7C283}"/>
              </a:ext>
            </a:extLst>
          </p:cNvPr>
          <p:cNvSpPr>
            <a:spLocks noChangeShapeType="1"/>
          </p:cNvSpPr>
          <p:nvPr/>
        </p:nvSpPr>
        <p:spPr bwMode="auto">
          <a:xfrm>
            <a:off x="2541588" y="2978150"/>
            <a:ext cx="0" cy="3657600"/>
          </a:xfrm>
          <a:prstGeom prst="line">
            <a:avLst/>
          </a:prstGeom>
          <a:noFill/>
          <a:ln w="9525">
            <a:solidFill>
              <a:schemeClr val="tx1"/>
            </a:solidFill>
            <a:round/>
            <a:headEnd/>
            <a:tailEnd/>
          </a:ln>
        </p:spPr>
        <p:txBody>
          <a:bodyPr/>
          <a:lstStyle/>
          <a:p>
            <a:pPr>
              <a:defRPr/>
            </a:pPr>
            <a:endParaRPr lang="en-US">
              <a:latin typeface="+mn-lt"/>
            </a:endParaRPr>
          </a:p>
        </p:txBody>
      </p:sp>
      <p:sp>
        <p:nvSpPr>
          <p:cNvPr id="9229" name="Line 8">
            <a:extLst>
              <a:ext uri="{FF2B5EF4-FFF2-40B4-BE49-F238E27FC236}">
                <a16:creationId xmlns:a16="http://schemas.microsoft.com/office/drawing/2014/main" id="{D3CB3D9C-8582-F0F8-D5BE-EF24A9154764}"/>
              </a:ext>
            </a:extLst>
          </p:cNvPr>
          <p:cNvSpPr>
            <a:spLocks noChangeShapeType="1"/>
          </p:cNvSpPr>
          <p:nvPr/>
        </p:nvSpPr>
        <p:spPr bwMode="auto">
          <a:xfrm>
            <a:off x="5665788" y="2978150"/>
            <a:ext cx="0" cy="3657600"/>
          </a:xfrm>
          <a:prstGeom prst="line">
            <a:avLst/>
          </a:prstGeom>
          <a:noFill/>
          <a:ln w="9525">
            <a:solidFill>
              <a:schemeClr val="tx1"/>
            </a:solidFill>
            <a:round/>
            <a:headEnd/>
            <a:tailEnd/>
          </a:ln>
        </p:spPr>
        <p:txBody>
          <a:bodyPr/>
          <a:lstStyle/>
          <a:p>
            <a:pPr>
              <a:defRPr/>
            </a:pPr>
            <a:endParaRPr lang="en-US">
              <a:latin typeface="+mn-lt"/>
            </a:endParaRPr>
          </a:p>
        </p:txBody>
      </p:sp>
      <p:sp>
        <p:nvSpPr>
          <p:cNvPr id="9230" name="Freeform 9">
            <a:extLst>
              <a:ext uri="{FF2B5EF4-FFF2-40B4-BE49-F238E27FC236}">
                <a16:creationId xmlns:a16="http://schemas.microsoft.com/office/drawing/2014/main" id="{72DE1FAB-E34A-53CF-8730-479660E32EAD}"/>
              </a:ext>
            </a:extLst>
          </p:cNvPr>
          <p:cNvSpPr>
            <a:spLocks/>
          </p:cNvSpPr>
          <p:nvPr/>
        </p:nvSpPr>
        <p:spPr bwMode="auto">
          <a:xfrm>
            <a:off x="865188" y="5173663"/>
            <a:ext cx="1676400" cy="1462087"/>
          </a:xfrm>
          <a:custGeom>
            <a:avLst/>
            <a:gdLst>
              <a:gd name="T0" fmla="*/ 0 w 1056"/>
              <a:gd name="T1" fmla="*/ 2147483647 h 1056"/>
              <a:gd name="T2" fmla="*/ 2147483647 w 1056"/>
              <a:gd name="T3" fmla="*/ 2147483647 h 1056"/>
              <a:gd name="T4" fmla="*/ 2147483647 w 1056"/>
              <a:gd name="T5" fmla="*/ 2147483647 h 1056"/>
              <a:gd name="T6" fmla="*/ 2147483647 w 1056"/>
              <a:gd name="T7" fmla="*/ 2147483647 h 1056"/>
              <a:gd name="T8" fmla="*/ 2147483647 w 1056"/>
              <a:gd name="T9" fmla="*/ 0 h 1056"/>
              <a:gd name="T10" fmla="*/ 0 60000 65536"/>
              <a:gd name="T11" fmla="*/ 0 60000 65536"/>
              <a:gd name="T12" fmla="*/ 0 60000 65536"/>
              <a:gd name="T13" fmla="*/ 0 60000 65536"/>
              <a:gd name="T14" fmla="*/ 0 60000 65536"/>
              <a:gd name="T15" fmla="*/ 0 w 1056"/>
              <a:gd name="T16" fmla="*/ 0 h 1056"/>
              <a:gd name="T17" fmla="*/ 1056 w 1056"/>
              <a:gd name="T18" fmla="*/ 1056 h 1056"/>
            </a:gdLst>
            <a:ahLst/>
            <a:cxnLst>
              <a:cxn ang="T10">
                <a:pos x="T0" y="T1"/>
              </a:cxn>
              <a:cxn ang="T11">
                <a:pos x="T2" y="T3"/>
              </a:cxn>
              <a:cxn ang="T12">
                <a:pos x="T4" y="T5"/>
              </a:cxn>
              <a:cxn ang="T13">
                <a:pos x="T6" y="T7"/>
              </a:cxn>
              <a:cxn ang="T14">
                <a:pos x="T8" y="T9"/>
              </a:cxn>
            </a:cxnLst>
            <a:rect l="T15" t="T16" r="T17" b="T18"/>
            <a:pathLst>
              <a:path w="1056" h="1056">
                <a:moveTo>
                  <a:pt x="0" y="1056"/>
                </a:moveTo>
                <a:cubicBezTo>
                  <a:pt x="68" y="1056"/>
                  <a:pt x="136" y="1056"/>
                  <a:pt x="240" y="1008"/>
                </a:cubicBezTo>
                <a:cubicBezTo>
                  <a:pt x="344" y="960"/>
                  <a:pt x="528" y="856"/>
                  <a:pt x="624" y="768"/>
                </a:cubicBezTo>
                <a:cubicBezTo>
                  <a:pt x="720" y="680"/>
                  <a:pt x="744" y="608"/>
                  <a:pt x="816" y="480"/>
                </a:cubicBezTo>
                <a:cubicBezTo>
                  <a:pt x="888" y="352"/>
                  <a:pt x="972" y="176"/>
                  <a:pt x="1056" y="0"/>
                </a:cubicBezTo>
              </a:path>
            </a:pathLst>
          </a:custGeom>
          <a:noFill/>
          <a:ln w="38100">
            <a:solidFill>
              <a:schemeClr val="tx1"/>
            </a:solidFill>
            <a:round/>
            <a:headEnd/>
            <a:tailEnd/>
          </a:ln>
        </p:spPr>
        <p:txBody>
          <a:bodyPr/>
          <a:lstStyle/>
          <a:p>
            <a:pPr>
              <a:defRPr/>
            </a:pPr>
            <a:endParaRPr lang="en-US">
              <a:latin typeface="+mn-lt"/>
            </a:endParaRPr>
          </a:p>
        </p:txBody>
      </p:sp>
      <p:sp>
        <p:nvSpPr>
          <p:cNvPr id="9231" name="Line 10">
            <a:extLst>
              <a:ext uri="{FF2B5EF4-FFF2-40B4-BE49-F238E27FC236}">
                <a16:creationId xmlns:a16="http://schemas.microsoft.com/office/drawing/2014/main" id="{35B575F1-8CDA-0C16-71CC-B06E5BEEA947}"/>
              </a:ext>
            </a:extLst>
          </p:cNvPr>
          <p:cNvSpPr>
            <a:spLocks noChangeShapeType="1"/>
          </p:cNvSpPr>
          <p:nvPr/>
        </p:nvSpPr>
        <p:spPr bwMode="auto">
          <a:xfrm flipV="1">
            <a:off x="2541588" y="3497263"/>
            <a:ext cx="3124200" cy="1676400"/>
          </a:xfrm>
          <a:prstGeom prst="line">
            <a:avLst/>
          </a:prstGeom>
          <a:noFill/>
          <a:ln w="38100">
            <a:solidFill>
              <a:schemeClr val="tx1"/>
            </a:solidFill>
            <a:round/>
            <a:headEnd/>
            <a:tailEnd/>
          </a:ln>
        </p:spPr>
        <p:txBody>
          <a:bodyPr/>
          <a:lstStyle/>
          <a:p>
            <a:pPr>
              <a:defRPr/>
            </a:pPr>
            <a:endParaRPr lang="en-US">
              <a:latin typeface="+mn-lt"/>
            </a:endParaRPr>
          </a:p>
        </p:txBody>
      </p:sp>
      <p:sp>
        <p:nvSpPr>
          <p:cNvPr id="9232" name="Line 11">
            <a:extLst>
              <a:ext uri="{FF2B5EF4-FFF2-40B4-BE49-F238E27FC236}">
                <a16:creationId xmlns:a16="http://schemas.microsoft.com/office/drawing/2014/main" id="{95CD8083-BDC9-67C4-81A4-5987136A116B}"/>
              </a:ext>
            </a:extLst>
          </p:cNvPr>
          <p:cNvSpPr>
            <a:spLocks noChangeShapeType="1"/>
          </p:cNvSpPr>
          <p:nvPr/>
        </p:nvSpPr>
        <p:spPr bwMode="auto">
          <a:xfrm flipV="1">
            <a:off x="5665788" y="2125663"/>
            <a:ext cx="2438400" cy="1371600"/>
          </a:xfrm>
          <a:prstGeom prst="line">
            <a:avLst/>
          </a:prstGeom>
          <a:noFill/>
          <a:ln w="9525">
            <a:solidFill>
              <a:schemeClr val="tx1"/>
            </a:solidFill>
            <a:prstDash val="dash"/>
            <a:round/>
            <a:headEnd/>
            <a:tailEnd/>
          </a:ln>
        </p:spPr>
        <p:txBody>
          <a:bodyPr/>
          <a:lstStyle/>
          <a:p>
            <a:pPr>
              <a:defRPr/>
            </a:pPr>
            <a:endParaRPr lang="en-US">
              <a:latin typeface="+mn-lt"/>
            </a:endParaRPr>
          </a:p>
        </p:txBody>
      </p:sp>
      <p:sp>
        <p:nvSpPr>
          <p:cNvPr id="9233" name="Freeform 12">
            <a:extLst>
              <a:ext uri="{FF2B5EF4-FFF2-40B4-BE49-F238E27FC236}">
                <a16:creationId xmlns:a16="http://schemas.microsoft.com/office/drawing/2014/main" id="{25D57A82-8493-AA5C-8EF6-79CE0A6286DB}"/>
              </a:ext>
            </a:extLst>
          </p:cNvPr>
          <p:cNvSpPr>
            <a:spLocks/>
          </p:cNvSpPr>
          <p:nvPr/>
        </p:nvSpPr>
        <p:spPr bwMode="auto">
          <a:xfrm>
            <a:off x="5665788" y="1287463"/>
            <a:ext cx="838200" cy="2209800"/>
          </a:xfrm>
          <a:custGeom>
            <a:avLst/>
            <a:gdLst>
              <a:gd name="T0" fmla="*/ 0 w 528"/>
              <a:gd name="T1" fmla="*/ 2147483647 h 1392"/>
              <a:gd name="T2" fmla="*/ 2147483647 w 528"/>
              <a:gd name="T3" fmla="*/ 2147483647 h 1392"/>
              <a:gd name="T4" fmla="*/ 2147483647 w 528"/>
              <a:gd name="T5" fmla="*/ 2147483647 h 1392"/>
              <a:gd name="T6" fmla="*/ 2147483647 w 528"/>
              <a:gd name="T7" fmla="*/ 0 h 1392"/>
              <a:gd name="T8" fmla="*/ 0 60000 65536"/>
              <a:gd name="T9" fmla="*/ 0 60000 65536"/>
              <a:gd name="T10" fmla="*/ 0 60000 65536"/>
              <a:gd name="T11" fmla="*/ 0 60000 65536"/>
              <a:gd name="T12" fmla="*/ 0 w 528"/>
              <a:gd name="T13" fmla="*/ 0 h 1392"/>
              <a:gd name="T14" fmla="*/ 528 w 528"/>
              <a:gd name="T15" fmla="*/ 1392 h 1392"/>
            </a:gdLst>
            <a:ahLst/>
            <a:cxnLst>
              <a:cxn ang="T8">
                <a:pos x="T0" y="T1"/>
              </a:cxn>
              <a:cxn ang="T9">
                <a:pos x="T2" y="T3"/>
              </a:cxn>
              <a:cxn ang="T10">
                <a:pos x="T4" y="T5"/>
              </a:cxn>
              <a:cxn ang="T11">
                <a:pos x="T6" y="T7"/>
              </a:cxn>
            </a:cxnLst>
            <a:rect l="T12" t="T13" r="T14" b="T15"/>
            <a:pathLst>
              <a:path w="528" h="1392">
                <a:moveTo>
                  <a:pt x="0" y="1392"/>
                </a:moveTo>
                <a:cubicBezTo>
                  <a:pt x="64" y="1336"/>
                  <a:pt x="128" y="1280"/>
                  <a:pt x="192" y="1152"/>
                </a:cubicBezTo>
                <a:cubicBezTo>
                  <a:pt x="256" y="1024"/>
                  <a:pt x="328" y="816"/>
                  <a:pt x="384" y="624"/>
                </a:cubicBezTo>
                <a:cubicBezTo>
                  <a:pt x="440" y="432"/>
                  <a:pt x="484" y="216"/>
                  <a:pt x="528" y="0"/>
                </a:cubicBezTo>
              </a:path>
            </a:pathLst>
          </a:custGeom>
          <a:noFill/>
          <a:ln w="38100">
            <a:solidFill>
              <a:schemeClr val="tx1"/>
            </a:solidFill>
            <a:round/>
            <a:headEnd/>
            <a:tailEnd/>
          </a:ln>
        </p:spPr>
        <p:txBody>
          <a:bodyPr/>
          <a:lstStyle/>
          <a:p>
            <a:pPr>
              <a:defRPr/>
            </a:pPr>
            <a:endParaRPr lang="en-US">
              <a:latin typeface="+mn-lt"/>
            </a:endParaRPr>
          </a:p>
        </p:txBody>
      </p:sp>
      <p:sp>
        <p:nvSpPr>
          <p:cNvPr id="9234" name="Text Box 13">
            <a:extLst>
              <a:ext uri="{FF2B5EF4-FFF2-40B4-BE49-F238E27FC236}">
                <a16:creationId xmlns:a16="http://schemas.microsoft.com/office/drawing/2014/main" id="{FAD4D892-B83A-9638-2FAA-9FD841766A57}"/>
              </a:ext>
            </a:extLst>
          </p:cNvPr>
          <p:cNvSpPr txBox="1">
            <a:spLocks noChangeArrowheads="1"/>
          </p:cNvSpPr>
          <p:nvPr/>
        </p:nvSpPr>
        <p:spPr bwMode="auto">
          <a:xfrm>
            <a:off x="925513" y="5291138"/>
            <a:ext cx="995362" cy="457200"/>
          </a:xfrm>
          <a:prstGeom prst="rect">
            <a:avLst/>
          </a:prstGeom>
          <a:noFill/>
          <a:ln w="9525">
            <a:noFill/>
            <a:miter lim="800000"/>
            <a:headEnd/>
            <a:tailEnd/>
          </a:ln>
        </p:spPr>
        <p:txBody>
          <a:bodyPr wrap="none">
            <a:spAutoFit/>
          </a:bodyPr>
          <a:lstStyle/>
          <a:p>
            <a:pPr>
              <a:defRPr/>
            </a:pPr>
            <a:r>
              <a:rPr lang="en-US" dirty="0">
                <a:latin typeface="+mn-lt"/>
              </a:rPr>
              <a:t>Liquid</a:t>
            </a:r>
          </a:p>
        </p:txBody>
      </p:sp>
      <p:sp>
        <p:nvSpPr>
          <p:cNvPr id="9235" name="Text Box 14">
            <a:extLst>
              <a:ext uri="{FF2B5EF4-FFF2-40B4-BE49-F238E27FC236}">
                <a16:creationId xmlns:a16="http://schemas.microsoft.com/office/drawing/2014/main" id="{CA94FDC8-4F4C-19B5-BD01-23D977E1CDBD}"/>
              </a:ext>
            </a:extLst>
          </p:cNvPr>
          <p:cNvSpPr txBox="1">
            <a:spLocks noChangeArrowheads="1"/>
          </p:cNvSpPr>
          <p:nvPr/>
        </p:nvSpPr>
        <p:spPr bwMode="auto">
          <a:xfrm rot="20017741">
            <a:off x="3151188" y="3727450"/>
            <a:ext cx="2157412" cy="457200"/>
          </a:xfrm>
          <a:prstGeom prst="rect">
            <a:avLst/>
          </a:prstGeom>
          <a:noFill/>
          <a:ln w="9525">
            <a:noFill/>
            <a:miter lim="800000"/>
            <a:headEnd/>
            <a:tailEnd/>
          </a:ln>
        </p:spPr>
        <p:txBody>
          <a:bodyPr wrap="none">
            <a:spAutoFit/>
          </a:bodyPr>
          <a:lstStyle/>
          <a:p>
            <a:pPr>
              <a:defRPr/>
            </a:pPr>
            <a:r>
              <a:rPr lang="en-US" dirty="0">
                <a:latin typeface="+mn-lt"/>
              </a:rPr>
              <a:t>Liquid +</a:t>
            </a:r>
            <a:r>
              <a:rPr lang="en-US" dirty="0" err="1">
                <a:latin typeface="+mn-lt"/>
              </a:rPr>
              <a:t>Vapour</a:t>
            </a:r>
            <a:endParaRPr lang="en-US" dirty="0">
              <a:latin typeface="+mn-lt"/>
            </a:endParaRPr>
          </a:p>
        </p:txBody>
      </p:sp>
      <p:sp>
        <p:nvSpPr>
          <p:cNvPr id="9236" name="Text Box 15">
            <a:extLst>
              <a:ext uri="{FF2B5EF4-FFF2-40B4-BE49-F238E27FC236}">
                <a16:creationId xmlns:a16="http://schemas.microsoft.com/office/drawing/2014/main" id="{78F585D7-5CB0-A8B5-521B-0B5926E9C8B7}"/>
              </a:ext>
            </a:extLst>
          </p:cNvPr>
          <p:cNvSpPr txBox="1">
            <a:spLocks noChangeArrowheads="1"/>
          </p:cNvSpPr>
          <p:nvPr/>
        </p:nvSpPr>
        <p:spPr bwMode="auto">
          <a:xfrm>
            <a:off x="6351588" y="1744663"/>
            <a:ext cx="1098550" cy="457200"/>
          </a:xfrm>
          <a:prstGeom prst="rect">
            <a:avLst/>
          </a:prstGeom>
          <a:noFill/>
          <a:ln w="9525">
            <a:noFill/>
            <a:miter lim="800000"/>
            <a:headEnd/>
            <a:tailEnd/>
          </a:ln>
        </p:spPr>
        <p:txBody>
          <a:bodyPr wrap="none">
            <a:spAutoFit/>
          </a:bodyPr>
          <a:lstStyle/>
          <a:p>
            <a:pPr>
              <a:defRPr/>
            </a:pPr>
            <a:r>
              <a:rPr lang="en-US" dirty="0" err="1">
                <a:latin typeface="+mn-lt"/>
              </a:rPr>
              <a:t>Vapour</a:t>
            </a:r>
            <a:endParaRPr lang="en-US" dirty="0">
              <a:latin typeface="+mn-lt"/>
            </a:endParaRPr>
          </a:p>
        </p:txBody>
      </p:sp>
      <mc:AlternateContent xmlns:mc="http://schemas.openxmlformats.org/markup-compatibility/2006" xmlns:p14="http://schemas.microsoft.com/office/powerpoint/2010/main">
        <mc:Choice Requires="p14">
          <p:contentPart p14:bwMode="auto" r:id="rId2">
            <p14:nvContentPartPr>
              <p14:cNvPr id="6146" name="Ink 19">
                <a:extLst>
                  <a:ext uri="{FF2B5EF4-FFF2-40B4-BE49-F238E27FC236}">
                    <a16:creationId xmlns:a16="http://schemas.microsoft.com/office/drawing/2014/main" id="{8BE2B2AB-174D-1717-F1A2-1AB49FB2980A}"/>
                  </a:ext>
                </a:extLst>
              </p14:cNvPr>
              <p14:cNvContentPartPr>
                <a14:cpLocks xmlns:a14="http://schemas.microsoft.com/office/drawing/2010/main" noRot="1" noChangeAspect="1" noEditPoints="1" noChangeArrowheads="1" noChangeShapeType="1"/>
              </p14:cNvContentPartPr>
              <p14:nvPr/>
            </p14:nvContentPartPr>
            <p14:xfrm>
              <a:off x="5357813" y="6751638"/>
              <a:ext cx="15875" cy="11112"/>
            </p14:xfrm>
          </p:contentPart>
        </mc:Choice>
        <mc:Fallback xmlns="">
          <p:pic>
            <p:nvPicPr>
              <p:cNvPr id="6146" name="Ink 19">
                <a:extLst>
                  <a:ext uri="{FF2B5EF4-FFF2-40B4-BE49-F238E27FC236}">
                    <a16:creationId xmlns:a16="http://schemas.microsoft.com/office/drawing/2014/main" id="{8BE2B2AB-174D-1717-F1A2-1AB49FB2980A}"/>
                  </a:ext>
                </a:extLst>
              </p:cNvPr>
              <p:cNvPicPr>
                <a:picLocks noRot="1" noChangeAspect="1" noEditPoints="1" noChangeArrowheads="1" noChangeShapeType="1"/>
              </p:cNvPicPr>
              <p:nvPr/>
            </p:nvPicPr>
            <p:blipFill>
              <a:blip r:embed="rId3"/>
              <a:stretch>
                <a:fillRect/>
              </a:stretch>
            </p:blipFill>
            <p:spPr>
              <a:xfrm>
                <a:off x="5348432" y="6742318"/>
                <a:ext cx="34636" cy="29751"/>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147" name="Ink 18">
                <a:extLst>
                  <a:ext uri="{FF2B5EF4-FFF2-40B4-BE49-F238E27FC236}">
                    <a16:creationId xmlns:a16="http://schemas.microsoft.com/office/drawing/2014/main" id="{A0F6F378-CFE7-62AC-998F-65CA4AFB012A}"/>
                  </a:ext>
                </a:extLst>
              </p14:cNvPr>
              <p14:cNvContentPartPr>
                <a14:cpLocks xmlns:a14="http://schemas.microsoft.com/office/drawing/2010/main" noRot="1" noChangeAspect="1" noEditPoints="1" noChangeArrowheads="1" noChangeShapeType="1"/>
              </p14:cNvContentPartPr>
              <p14:nvPr/>
            </p14:nvContentPartPr>
            <p14:xfrm>
              <a:off x="8532812" y="6673850"/>
              <a:ext cx="1588" cy="1587"/>
            </p14:xfrm>
          </p:contentPart>
        </mc:Choice>
        <mc:Fallback xmlns="">
          <p:pic>
            <p:nvPicPr>
              <p:cNvPr id="6147" name="Ink 18">
                <a:extLst>
                  <a:ext uri="{FF2B5EF4-FFF2-40B4-BE49-F238E27FC236}">
                    <a16:creationId xmlns:a16="http://schemas.microsoft.com/office/drawing/2014/main" id="{A0F6F378-CFE7-62AC-998F-65CA4AFB012A}"/>
                  </a:ext>
                </a:extLst>
              </p:cNvPr>
              <p:cNvPicPr>
                <a:picLocks noRot="1" noChangeAspect="1" noEditPoints="1" noChangeArrowheads="1" noChangeShapeType="1"/>
              </p:cNvPicPr>
              <p:nvPr/>
            </p:nvPicPr>
            <p:blipFill>
              <a:blip r:embed="rId5"/>
              <a:stretch>
                <a:fillRect/>
              </a:stretch>
            </p:blipFill>
            <p:spPr>
              <a:xfrm>
                <a:off x="8491524" y="6632588"/>
                <a:ext cx="84164" cy="84111"/>
              </a:xfrm>
              <a:prstGeom prst="rect">
                <a:avLst/>
              </a:prstGeom>
            </p:spPr>
          </p:pic>
        </mc:Fallback>
      </mc:AlternateContent>
      <p:grpSp>
        <p:nvGrpSpPr>
          <p:cNvPr id="3" name="Group 2">
            <a:extLst>
              <a:ext uri="{FF2B5EF4-FFF2-40B4-BE49-F238E27FC236}">
                <a16:creationId xmlns:a16="http://schemas.microsoft.com/office/drawing/2014/main" id="{46AC583A-5D6A-C3E2-5CDA-0B1C846D2BBE}"/>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4C99BF52-159C-6EDF-700D-79EC426443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ED34962-B498-5D3F-FD2B-211D9ACEE5E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1535678-8520-A44B-8F43-31B4D61700C3}"/>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1B4BA308-07CA-78AE-108E-8F79C82A641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C3643CB-2A90-9BB7-73E6-E1F1E5B4FF6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2AEE252-BA01-E8CC-0298-D7ABA29E0AA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42F182C-C54A-90F0-F6BB-516CB61E455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0B66836-8581-E728-2183-FE04EAB5B08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AB1FE0B-3D5B-95C2-933A-E9735654E5A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046F5B5-79D8-C181-B799-23BE63537B1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F19EF48-2198-A451-1B79-B15324879324}"/>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AC832CE3-ED0C-AA3F-62E5-80A32035681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98C455F5-3FD0-F95F-3315-31A1368DA9D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DC96CC7-7E24-9111-0C87-43481EBEABE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9AE5339-3103-3D45-21B3-F0CFF2CBE60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BDEF99F-0CD6-4F64-A5A8-FDB645AFA13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D25D6FD-CECE-554E-2ED8-D2E5AB4B416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C92C615-2258-13D8-C9B1-F6665E9BA5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228"/>
                                        </p:tgtEl>
                                        <p:attrNameLst>
                                          <p:attrName>style.visibility</p:attrName>
                                        </p:attrNameLst>
                                      </p:cBhvr>
                                      <p:to>
                                        <p:strVal val="visible"/>
                                      </p:to>
                                    </p:set>
                                    <p:animEffect transition="in" filter="dissolve">
                                      <p:cBhvr>
                                        <p:cTn id="7" dur="500"/>
                                        <p:tgtEl>
                                          <p:spTgt spid="9228"/>
                                        </p:tgtEl>
                                      </p:cBhvr>
                                    </p:animEffect>
                                  </p:childTnLst>
                                </p:cTn>
                              </p:par>
                              <p:par>
                                <p:cTn id="8" presetID="9" presetClass="entr" presetSubtype="0" fill="hold" nodeType="withEffect">
                                  <p:stCondLst>
                                    <p:cond delay="0"/>
                                  </p:stCondLst>
                                  <p:childTnLst>
                                    <p:set>
                                      <p:cBhvr>
                                        <p:cTn id="9" dur="1" fill="hold">
                                          <p:stCondLst>
                                            <p:cond delay="0"/>
                                          </p:stCondLst>
                                        </p:cTn>
                                        <p:tgtEl>
                                          <p:spTgt spid="9229"/>
                                        </p:tgtEl>
                                        <p:attrNameLst>
                                          <p:attrName>style.visibility</p:attrName>
                                        </p:attrNameLst>
                                      </p:cBhvr>
                                      <p:to>
                                        <p:strVal val="visible"/>
                                      </p:to>
                                    </p:set>
                                    <p:animEffect transition="in" filter="dissolve">
                                      <p:cBhvr>
                                        <p:cTn id="10" dur="500"/>
                                        <p:tgtEl>
                                          <p:spTgt spid="922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234"/>
                                        </p:tgtEl>
                                        <p:attrNameLst>
                                          <p:attrName>style.visibility</p:attrName>
                                        </p:attrNameLst>
                                      </p:cBhvr>
                                      <p:to>
                                        <p:strVal val="visible"/>
                                      </p:to>
                                    </p:set>
                                    <p:animEffect transition="in" filter="wipe(down)">
                                      <p:cBhvr>
                                        <p:cTn id="15" dur="500"/>
                                        <p:tgtEl>
                                          <p:spTgt spid="923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9230"/>
                                        </p:tgtEl>
                                        <p:attrNameLst>
                                          <p:attrName>style.visibility</p:attrName>
                                        </p:attrNameLst>
                                      </p:cBhvr>
                                      <p:to>
                                        <p:strVal val="visible"/>
                                      </p:to>
                                    </p:set>
                                    <p:animEffect transition="in" filter="dissolve">
                                      <p:cBhvr>
                                        <p:cTn id="20" dur="500"/>
                                        <p:tgtEl>
                                          <p:spTgt spid="923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9231"/>
                                        </p:tgtEl>
                                        <p:attrNameLst>
                                          <p:attrName>style.visibility</p:attrName>
                                        </p:attrNameLst>
                                      </p:cBhvr>
                                      <p:to>
                                        <p:strVal val="visible"/>
                                      </p:to>
                                    </p:set>
                                    <p:animEffect transition="in" filter="dissolve">
                                      <p:cBhvr>
                                        <p:cTn id="25" dur="500"/>
                                        <p:tgtEl>
                                          <p:spTgt spid="923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9235"/>
                                        </p:tgtEl>
                                        <p:attrNameLst>
                                          <p:attrName>style.visibility</p:attrName>
                                        </p:attrNameLst>
                                      </p:cBhvr>
                                      <p:to>
                                        <p:strVal val="visible"/>
                                      </p:to>
                                    </p:set>
                                    <p:animEffect transition="in" filter="dissolve">
                                      <p:cBhvr>
                                        <p:cTn id="28" dur="500"/>
                                        <p:tgtEl>
                                          <p:spTgt spid="923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nodeType="clickEffect">
                                  <p:stCondLst>
                                    <p:cond delay="0"/>
                                  </p:stCondLst>
                                  <p:childTnLst>
                                    <p:set>
                                      <p:cBhvr>
                                        <p:cTn id="32" dur="1" fill="hold">
                                          <p:stCondLst>
                                            <p:cond delay="0"/>
                                          </p:stCondLst>
                                        </p:cTn>
                                        <p:tgtEl>
                                          <p:spTgt spid="9233"/>
                                        </p:tgtEl>
                                        <p:attrNameLst>
                                          <p:attrName>style.visibility</p:attrName>
                                        </p:attrNameLst>
                                      </p:cBhvr>
                                      <p:to>
                                        <p:strVal val="visible"/>
                                      </p:to>
                                    </p:set>
                                    <p:animEffect transition="in" filter="dissolve">
                                      <p:cBhvr>
                                        <p:cTn id="33" dur="500"/>
                                        <p:tgtEl>
                                          <p:spTgt spid="9233"/>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9236"/>
                                        </p:tgtEl>
                                        <p:attrNameLst>
                                          <p:attrName>style.visibility</p:attrName>
                                        </p:attrNameLst>
                                      </p:cBhvr>
                                      <p:to>
                                        <p:strVal val="visible"/>
                                      </p:to>
                                    </p:set>
                                    <p:animEffect transition="in" filter="dissolve">
                                      <p:cBhvr>
                                        <p:cTn id="36" dur="500"/>
                                        <p:tgtEl>
                                          <p:spTgt spid="923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4" fill="hold" nodeType="clickEffect">
                                  <p:stCondLst>
                                    <p:cond delay="0"/>
                                  </p:stCondLst>
                                  <p:childTnLst>
                                    <p:set>
                                      <p:cBhvr>
                                        <p:cTn id="40" dur="1" fill="hold">
                                          <p:stCondLst>
                                            <p:cond delay="0"/>
                                          </p:stCondLst>
                                        </p:cTn>
                                        <p:tgtEl>
                                          <p:spTgt spid="9232"/>
                                        </p:tgtEl>
                                        <p:attrNameLst>
                                          <p:attrName>style.visibility</p:attrName>
                                        </p:attrNameLst>
                                      </p:cBhvr>
                                      <p:to>
                                        <p:strVal val="visible"/>
                                      </p:to>
                                    </p:set>
                                    <p:animEffect transition="in" filter="wipe(down)">
                                      <p:cBhvr>
                                        <p:cTn id="41" dur="500"/>
                                        <p:tgtEl>
                                          <p:spTgt spid="9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4" grpId="0"/>
      <p:bldP spid="9235" grpId="0"/>
      <p:bldP spid="92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A2C93E64-605C-17CE-F641-20C403107F62}"/>
              </a:ext>
            </a:extLst>
          </p:cNvPr>
          <p:cNvSpPr>
            <a:spLocks noGrp="1" noChangeArrowheads="1"/>
          </p:cNvSpPr>
          <p:nvPr>
            <p:ph type="title"/>
          </p:nvPr>
        </p:nvSpPr>
        <p:spPr>
          <a:xfrm>
            <a:off x="2000228" y="258763"/>
            <a:ext cx="5638800" cy="685800"/>
          </a:xfrm>
        </p:spPr>
        <p:txBody>
          <a:bodyPr/>
          <a:lstStyle/>
          <a:p>
            <a:r>
              <a:rPr lang="en-US" altLang="en-US" sz="2800" dirty="0"/>
              <a:t>High Pressure Vapor </a:t>
            </a:r>
            <a:r>
              <a:rPr lang="en-US" altLang="en-US" sz="2400" dirty="0"/>
              <a:t>Generation</a:t>
            </a:r>
          </a:p>
        </p:txBody>
      </p:sp>
      <p:sp>
        <p:nvSpPr>
          <p:cNvPr id="12293" name="Text Box 6">
            <a:extLst>
              <a:ext uri="{FF2B5EF4-FFF2-40B4-BE49-F238E27FC236}">
                <a16:creationId xmlns:a16="http://schemas.microsoft.com/office/drawing/2014/main" id="{01F493DE-CA14-9F27-D46C-6C2369C6280A}"/>
              </a:ext>
            </a:extLst>
          </p:cNvPr>
          <p:cNvSpPr txBox="1">
            <a:spLocks noChangeArrowheads="1"/>
          </p:cNvSpPr>
          <p:nvPr/>
        </p:nvSpPr>
        <p:spPr bwMode="auto">
          <a:xfrm>
            <a:off x="4648200" y="6338888"/>
            <a:ext cx="364202" cy="523220"/>
          </a:xfrm>
          <a:prstGeom prst="rect">
            <a:avLst/>
          </a:prstGeom>
          <a:noFill/>
          <a:ln w="9525">
            <a:noFill/>
            <a:miter lim="800000"/>
            <a:headEnd/>
            <a:tailEnd/>
          </a:ln>
        </p:spPr>
        <p:txBody>
          <a:bodyPr wrap="none">
            <a:spAutoFit/>
          </a:bodyPr>
          <a:lstStyle/>
          <a:p>
            <a:pPr>
              <a:defRPr/>
            </a:pPr>
            <a:r>
              <a:rPr lang="en-US" sz="2800" i="1" dirty="0">
                <a:latin typeface="+mn-lt"/>
              </a:rPr>
              <a:t>s</a:t>
            </a:r>
          </a:p>
        </p:txBody>
      </p:sp>
      <p:grpSp>
        <p:nvGrpSpPr>
          <p:cNvPr id="19460" name="Group 49">
            <a:extLst>
              <a:ext uri="{FF2B5EF4-FFF2-40B4-BE49-F238E27FC236}">
                <a16:creationId xmlns:a16="http://schemas.microsoft.com/office/drawing/2014/main" id="{8E0D7806-1571-2A26-842E-EAF4BA8B1B3C}"/>
              </a:ext>
            </a:extLst>
          </p:cNvPr>
          <p:cNvGrpSpPr>
            <a:grpSpLocks/>
          </p:cNvGrpSpPr>
          <p:nvPr/>
        </p:nvGrpSpPr>
        <p:grpSpPr bwMode="auto">
          <a:xfrm>
            <a:off x="517525" y="747713"/>
            <a:ext cx="8093075" cy="5957887"/>
            <a:chOff x="326" y="192"/>
            <a:chExt cx="5098" cy="3753"/>
          </a:xfrm>
        </p:grpSpPr>
        <p:graphicFrame>
          <p:nvGraphicFramePr>
            <p:cNvPr id="19487" name="Object 34">
              <a:extLst>
                <a:ext uri="{FF2B5EF4-FFF2-40B4-BE49-F238E27FC236}">
                  <a16:creationId xmlns:a16="http://schemas.microsoft.com/office/drawing/2014/main" id="{8C9AB6D3-92F7-1AEF-64F0-9D52FB58C660}"/>
                </a:ext>
              </a:extLst>
            </p:cNvPr>
            <p:cNvGraphicFramePr>
              <a:graphicFrameLocks noChangeAspect="1"/>
            </p:cNvGraphicFramePr>
            <p:nvPr/>
          </p:nvGraphicFramePr>
          <p:xfrm>
            <a:off x="1104" y="1022"/>
            <a:ext cx="3051" cy="2469"/>
          </p:xfrm>
          <a:graphic>
            <a:graphicData uri="http://schemas.openxmlformats.org/presentationml/2006/ole">
              <mc:AlternateContent xmlns:mc="http://schemas.openxmlformats.org/markup-compatibility/2006">
                <mc:Choice xmlns:v="urn:schemas-microsoft-com:vml" Requires="v">
                  <p:oleObj name="Bitmap Image" r:id="rId2" imgW="5571429" imgH="3266667" progId="Paint.Picture">
                    <p:embed/>
                  </p:oleObj>
                </mc:Choice>
                <mc:Fallback>
                  <p:oleObj name="Bitmap Image" r:id="rId2" imgW="5571429" imgH="3266667" progId="Paint.Picture">
                    <p:embed/>
                    <p:pic>
                      <p:nvPicPr>
                        <p:cNvPr id="19487" name="Object 34">
                          <a:extLst>
                            <a:ext uri="{FF2B5EF4-FFF2-40B4-BE49-F238E27FC236}">
                              <a16:creationId xmlns:a16="http://schemas.microsoft.com/office/drawing/2014/main" id="{8C9AB6D3-92F7-1AEF-64F0-9D52FB58C6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 y="1022"/>
                          <a:ext cx="3051" cy="2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88" name="Line 3">
              <a:extLst>
                <a:ext uri="{FF2B5EF4-FFF2-40B4-BE49-F238E27FC236}">
                  <a16:creationId xmlns:a16="http://schemas.microsoft.com/office/drawing/2014/main" id="{DB568657-CFAB-4259-6FF8-3DC3ECE06504}"/>
                </a:ext>
              </a:extLst>
            </p:cNvPr>
            <p:cNvSpPr>
              <a:spLocks noChangeShapeType="1"/>
            </p:cNvSpPr>
            <p:nvPr/>
          </p:nvSpPr>
          <p:spPr bwMode="auto">
            <a:xfrm>
              <a:off x="576" y="3849"/>
              <a:ext cx="484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9" name="Line 4">
              <a:extLst>
                <a:ext uri="{FF2B5EF4-FFF2-40B4-BE49-F238E27FC236}">
                  <a16:creationId xmlns:a16="http://schemas.microsoft.com/office/drawing/2014/main" id="{8EAC9C06-F077-7872-7E14-9AB709BBD83C}"/>
                </a:ext>
              </a:extLst>
            </p:cNvPr>
            <p:cNvSpPr>
              <a:spLocks noChangeShapeType="1"/>
            </p:cNvSpPr>
            <p:nvPr/>
          </p:nvSpPr>
          <p:spPr bwMode="auto">
            <a:xfrm flipV="1">
              <a:off x="672" y="192"/>
              <a:ext cx="0" cy="37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03" name="Text Box 5">
              <a:extLst>
                <a:ext uri="{FF2B5EF4-FFF2-40B4-BE49-F238E27FC236}">
                  <a16:creationId xmlns:a16="http://schemas.microsoft.com/office/drawing/2014/main" id="{F25B9B6A-58DD-6E60-6330-CD72C0419798}"/>
                </a:ext>
              </a:extLst>
            </p:cNvPr>
            <p:cNvSpPr txBox="1">
              <a:spLocks noChangeArrowheads="1"/>
            </p:cNvSpPr>
            <p:nvPr/>
          </p:nvSpPr>
          <p:spPr bwMode="auto">
            <a:xfrm>
              <a:off x="326" y="2403"/>
              <a:ext cx="228" cy="327"/>
            </a:xfrm>
            <a:prstGeom prst="rect">
              <a:avLst/>
            </a:prstGeom>
            <a:noFill/>
            <a:ln w="9525">
              <a:noFill/>
              <a:miter lim="800000"/>
              <a:headEnd/>
              <a:tailEnd/>
            </a:ln>
          </p:spPr>
          <p:txBody>
            <a:bodyPr wrap="none">
              <a:spAutoFit/>
            </a:bodyPr>
            <a:lstStyle/>
            <a:p>
              <a:pPr>
                <a:defRPr/>
              </a:pPr>
              <a:r>
                <a:rPr lang="en-US" sz="2800" i="1" dirty="0">
                  <a:latin typeface="+mn-lt"/>
                </a:rPr>
                <a:t>h</a:t>
              </a:r>
            </a:p>
          </p:txBody>
        </p:sp>
        <p:sp>
          <p:nvSpPr>
            <p:cNvPr id="19491" name="Freeform 12">
              <a:extLst>
                <a:ext uri="{FF2B5EF4-FFF2-40B4-BE49-F238E27FC236}">
                  <a16:creationId xmlns:a16="http://schemas.microsoft.com/office/drawing/2014/main" id="{CE414DB6-EDFA-BB4C-A95C-D42C2A9F5B82}"/>
                </a:ext>
              </a:extLst>
            </p:cNvPr>
            <p:cNvSpPr>
              <a:spLocks/>
            </p:cNvSpPr>
            <p:nvPr/>
          </p:nvSpPr>
          <p:spPr bwMode="auto">
            <a:xfrm>
              <a:off x="4128" y="432"/>
              <a:ext cx="528" cy="816"/>
            </a:xfrm>
            <a:custGeom>
              <a:avLst/>
              <a:gdLst>
                <a:gd name="T0" fmla="*/ 0 w 528"/>
                <a:gd name="T1" fmla="*/ 0 h 1392"/>
                <a:gd name="T2" fmla="*/ 192 w 528"/>
                <a:gd name="T3" fmla="*/ 0 h 1392"/>
                <a:gd name="T4" fmla="*/ 384 w 528"/>
                <a:gd name="T5" fmla="*/ 0 h 1392"/>
                <a:gd name="T6" fmla="*/ 528 w 528"/>
                <a:gd name="T7" fmla="*/ 0 h 1392"/>
                <a:gd name="T8" fmla="*/ 0 60000 65536"/>
                <a:gd name="T9" fmla="*/ 0 60000 65536"/>
                <a:gd name="T10" fmla="*/ 0 60000 65536"/>
                <a:gd name="T11" fmla="*/ 0 60000 65536"/>
                <a:gd name="T12" fmla="*/ 0 w 528"/>
                <a:gd name="T13" fmla="*/ 0 h 1392"/>
                <a:gd name="T14" fmla="*/ 528 w 528"/>
                <a:gd name="T15" fmla="*/ 1392 h 1392"/>
              </a:gdLst>
              <a:ahLst/>
              <a:cxnLst>
                <a:cxn ang="T8">
                  <a:pos x="T0" y="T1"/>
                </a:cxn>
                <a:cxn ang="T9">
                  <a:pos x="T2" y="T3"/>
                </a:cxn>
                <a:cxn ang="T10">
                  <a:pos x="T4" y="T5"/>
                </a:cxn>
                <a:cxn ang="T11">
                  <a:pos x="T6" y="T7"/>
                </a:cxn>
              </a:cxnLst>
              <a:rect l="T12" t="T13" r="T14" b="T15"/>
              <a:pathLst>
                <a:path w="528" h="1392">
                  <a:moveTo>
                    <a:pt x="0" y="1392"/>
                  </a:moveTo>
                  <a:cubicBezTo>
                    <a:pt x="64" y="1336"/>
                    <a:pt x="128" y="1280"/>
                    <a:pt x="192" y="1152"/>
                  </a:cubicBezTo>
                  <a:cubicBezTo>
                    <a:pt x="256" y="1024"/>
                    <a:pt x="328" y="816"/>
                    <a:pt x="384" y="624"/>
                  </a:cubicBezTo>
                  <a:cubicBezTo>
                    <a:pt x="440" y="432"/>
                    <a:pt x="484" y="216"/>
                    <a:pt x="528" y="0"/>
                  </a:cubicBezTo>
                </a:path>
              </a:pathLst>
            </a:custGeom>
            <a:noFill/>
            <a:ln w="38100">
              <a:solidFill>
                <a:srgbClr val="E5291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92" name="Freeform 28">
              <a:extLst>
                <a:ext uri="{FF2B5EF4-FFF2-40B4-BE49-F238E27FC236}">
                  <a16:creationId xmlns:a16="http://schemas.microsoft.com/office/drawing/2014/main" id="{23411E51-2015-AA95-042B-5178FC707963}"/>
                </a:ext>
              </a:extLst>
            </p:cNvPr>
            <p:cNvSpPr>
              <a:spLocks/>
            </p:cNvSpPr>
            <p:nvPr/>
          </p:nvSpPr>
          <p:spPr bwMode="auto">
            <a:xfrm>
              <a:off x="3840" y="432"/>
              <a:ext cx="432" cy="768"/>
            </a:xfrm>
            <a:custGeom>
              <a:avLst/>
              <a:gdLst>
                <a:gd name="T0" fmla="*/ 0 w 528"/>
                <a:gd name="T1" fmla="*/ 0 h 1392"/>
                <a:gd name="T2" fmla="*/ 2 w 528"/>
                <a:gd name="T3" fmla="*/ 0 h 1392"/>
                <a:gd name="T4" fmla="*/ 2 w 528"/>
                <a:gd name="T5" fmla="*/ 0 h 1392"/>
                <a:gd name="T6" fmla="*/ 2 w 528"/>
                <a:gd name="T7" fmla="*/ 0 h 1392"/>
                <a:gd name="T8" fmla="*/ 0 60000 65536"/>
                <a:gd name="T9" fmla="*/ 0 60000 65536"/>
                <a:gd name="T10" fmla="*/ 0 60000 65536"/>
                <a:gd name="T11" fmla="*/ 0 60000 65536"/>
                <a:gd name="T12" fmla="*/ 0 w 528"/>
                <a:gd name="T13" fmla="*/ 0 h 1392"/>
                <a:gd name="T14" fmla="*/ 528 w 528"/>
                <a:gd name="T15" fmla="*/ 1392 h 1392"/>
              </a:gdLst>
              <a:ahLst/>
              <a:cxnLst>
                <a:cxn ang="T8">
                  <a:pos x="T0" y="T1"/>
                </a:cxn>
                <a:cxn ang="T9">
                  <a:pos x="T2" y="T3"/>
                </a:cxn>
                <a:cxn ang="T10">
                  <a:pos x="T4" y="T5"/>
                </a:cxn>
                <a:cxn ang="T11">
                  <a:pos x="T6" y="T7"/>
                </a:cxn>
              </a:cxnLst>
              <a:rect l="T12" t="T13" r="T14" b="T15"/>
              <a:pathLst>
                <a:path w="528" h="1392">
                  <a:moveTo>
                    <a:pt x="0" y="1392"/>
                  </a:moveTo>
                  <a:cubicBezTo>
                    <a:pt x="64" y="1336"/>
                    <a:pt x="128" y="1280"/>
                    <a:pt x="192" y="1152"/>
                  </a:cubicBezTo>
                  <a:cubicBezTo>
                    <a:pt x="256" y="1024"/>
                    <a:pt x="328" y="816"/>
                    <a:pt x="384" y="624"/>
                  </a:cubicBezTo>
                  <a:cubicBezTo>
                    <a:pt x="440" y="432"/>
                    <a:pt x="484" y="216"/>
                    <a:pt x="528" y="0"/>
                  </a:cubicBezTo>
                </a:path>
              </a:pathLst>
            </a:custGeom>
            <a:noFill/>
            <a:ln w="38100">
              <a:solidFill>
                <a:srgbClr val="E5291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93" name="Freeform 29">
              <a:extLst>
                <a:ext uri="{FF2B5EF4-FFF2-40B4-BE49-F238E27FC236}">
                  <a16:creationId xmlns:a16="http://schemas.microsoft.com/office/drawing/2014/main" id="{32185DE5-6A88-8D19-8C9C-834182A01F77}"/>
                </a:ext>
              </a:extLst>
            </p:cNvPr>
            <p:cNvSpPr>
              <a:spLocks/>
            </p:cNvSpPr>
            <p:nvPr/>
          </p:nvSpPr>
          <p:spPr bwMode="auto">
            <a:xfrm>
              <a:off x="3456" y="432"/>
              <a:ext cx="432" cy="672"/>
            </a:xfrm>
            <a:custGeom>
              <a:avLst/>
              <a:gdLst>
                <a:gd name="T0" fmla="*/ 0 w 528"/>
                <a:gd name="T1" fmla="*/ 0 h 1392"/>
                <a:gd name="T2" fmla="*/ 2 w 528"/>
                <a:gd name="T3" fmla="*/ 0 h 1392"/>
                <a:gd name="T4" fmla="*/ 2 w 528"/>
                <a:gd name="T5" fmla="*/ 0 h 1392"/>
                <a:gd name="T6" fmla="*/ 2 w 528"/>
                <a:gd name="T7" fmla="*/ 0 h 1392"/>
                <a:gd name="T8" fmla="*/ 0 60000 65536"/>
                <a:gd name="T9" fmla="*/ 0 60000 65536"/>
                <a:gd name="T10" fmla="*/ 0 60000 65536"/>
                <a:gd name="T11" fmla="*/ 0 60000 65536"/>
                <a:gd name="T12" fmla="*/ 0 w 528"/>
                <a:gd name="T13" fmla="*/ 0 h 1392"/>
                <a:gd name="T14" fmla="*/ 528 w 528"/>
                <a:gd name="T15" fmla="*/ 1392 h 1392"/>
              </a:gdLst>
              <a:ahLst/>
              <a:cxnLst>
                <a:cxn ang="T8">
                  <a:pos x="T0" y="T1"/>
                </a:cxn>
                <a:cxn ang="T9">
                  <a:pos x="T2" y="T3"/>
                </a:cxn>
                <a:cxn ang="T10">
                  <a:pos x="T4" y="T5"/>
                </a:cxn>
                <a:cxn ang="T11">
                  <a:pos x="T6" y="T7"/>
                </a:cxn>
              </a:cxnLst>
              <a:rect l="T12" t="T13" r="T14" b="T15"/>
              <a:pathLst>
                <a:path w="528" h="1392">
                  <a:moveTo>
                    <a:pt x="0" y="1392"/>
                  </a:moveTo>
                  <a:cubicBezTo>
                    <a:pt x="64" y="1336"/>
                    <a:pt x="128" y="1280"/>
                    <a:pt x="192" y="1152"/>
                  </a:cubicBezTo>
                  <a:cubicBezTo>
                    <a:pt x="256" y="1024"/>
                    <a:pt x="328" y="816"/>
                    <a:pt x="384" y="624"/>
                  </a:cubicBezTo>
                  <a:cubicBezTo>
                    <a:pt x="440" y="432"/>
                    <a:pt x="484" y="216"/>
                    <a:pt x="528" y="0"/>
                  </a:cubicBezTo>
                </a:path>
              </a:pathLst>
            </a:custGeom>
            <a:noFill/>
            <a:ln w="38100">
              <a:solidFill>
                <a:srgbClr val="E5291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94" name="Freeform 30">
              <a:extLst>
                <a:ext uri="{FF2B5EF4-FFF2-40B4-BE49-F238E27FC236}">
                  <a16:creationId xmlns:a16="http://schemas.microsoft.com/office/drawing/2014/main" id="{273311D1-4505-0BC2-0FDD-D3DD68B0F507}"/>
                </a:ext>
              </a:extLst>
            </p:cNvPr>
            <p:cNvSpPr>
              <a:spLocks/>
            </p:cNvSpPr>
            <p:nvPr/>
          </p:nvSpPr>
          <p:spPr bwMode="auto">
            <a:xfrm>
              <a:off x="3120" y="432"/>
              <a:ext cx="432" cy="768"/>
            </a:xfrm>
            <a:custGeom>
              <a:avLst/>
              <a:gdLst>
                <a:gd name="T0" fmla="*/ 0 w 528"/>
                <a:gd name="T1" fmla="*/ 1 h 1392"/>
                <a:gd name="T2" fmla="*/ 2 w 528"/>
                <a:gd name="T3" fmla="*/ 1 h 1392"/>
                <a:gd name="T4" fmla="*/ 2 w 528"/>
                <a:gd name="T5" fmla="*/ 1 h 1392"/>
                <a:gd name="T6" fmla="*/ 2 w 528"/>
                <a:gd name="T7" fmla="*/ 0 h 1392"/>
                <a:gd name="T8" fmla="*/ 0 60000 65536"/>
                <a:gd name="T9" fmla="*/ 0 60000 65536"/>
                <a:gd name="T10" fmla="*/ 0 60000 65536"/>
                <a:gd name="T11" fmla="*/ 0 60000 65536"/>
                <a:gd name="T12" fmla="*/ 0 w 528"/>
                <a:gd name="T13" fmla="*/ 0 h 1392"/>
                <a:gd name="T14" fmla="*/ 528 w 528"/>
                <a:gd name="T15" fmla="*/ 1392 h 1392"/>
              </a:gdLst>
              <a:ahLst/>
              <a:cxnLst>
                <a:cxn ang="T8">
                  <a:pos x="T0" y="T1"/>
                </a:cxn>
                <a:cxn ang="T9">
                  <a:pos x="T2" y="T3"/>
                </a:cxn>
                <a:cxn ang="T10">
                  <a:pos x="T4" y="T5"/>
                </a:cxn>
                <a:cxn ang="T11">
                  <a:pos x="T6" y="T7"/>
                </a:cxn>
              </a:cxnLst>
              <a:rect l="T12" t="T13" r="T14" b="T15"/>
              <a:pathLst>
                <a:path w="528" h="1392">
                  <a:moveTo>
                    <a:pt x="0" y="1392"/>
                  </a:moveTo>
                  <a:cubicBezTo>
                    <a:pt x="64" y="1336"/>
                    <a:pt x="128" y="1280"/>
                    <a:pt x="192" y="1152"/>
                  </a:cubicBezTo>
                  <a:cubicBezTo>
                    <a:pt x="256" y="1024"/>
                    <a:pt x="328" y="816"/>
                    <a:pt x="384" y="624"/>
                  </a:cubicBezTo>
                  <a:cubicBezTo>
                    <a:pt x="440" y="432"/>
                    <a:pt x="484" y="216"/>
                    <a:pt x="528" y="0"/>
                  </a:cubicBezTo>
                </a:path>
              </a:pathLst>
            </a:custGeom>
            <a:noFill/>
            <a:ln w="38100">
              <a:solidFill>
                <a:srgbClr val="E5291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95" name="Freeform 37">
              <a:extLst>
                <a:ext uri="{FF2B5EF4-FFF2-40B4-BE49-F238E27FC236}">
                  <a16:creationId xmlns:a16="http://schemas.microsoft.com/office/drawing/2014/main" id="{638E6D64-D5A9-515B-89E9-2DEF890E6562}"/>
                </a:ext>
              </a:extLst>
            </p:cNvPr>
            <p:cNvSpPr>
              <a:spLocks/>
            </p:cNvSpPr>
            <p:nvPr/>
          </p:nvSpPr>
          <p:spPr bwMode="auto">
            <a:xfrm>
              <a:off x="672" y="3456"/>
              <a:ext cx="624" cy="384"/>
            </a:xfrm>
            <a:custGeom>
              <a:avLst/>
              <a:gdLst>
                <a:gd name="T0" fmla="*/ 0 w 672"/>
                <a:gd name="T1" fmla="*/ 242246883 h 336"/>
                <a:gd name="T2" fmla="*/ 6 w 672"/>
                <a:gd name="T3" fmla="*/ 207202998 h 336"/>
                <a:gd name="T4" fmla="*/ 6 w 672"/>
                <a:gd name="T5" fmla="*/ 138001009 h 336"/>
                <a:gd name="T6" fmla="*/ 6 w 672"/>
                <a:gd name="T7" fmla="*/ 0 h 336"/>
                <a:gd name="T8" fmla="*/ 0 60000 65536"/>
                <a:gd name="T9" fmla="*/ 0 60000 65536"/>
                <a:gd name="T10" fmla="*/ 0 60000 65536"/>
                <a:gd name="T11" fmla="*/ 0 60000 65536"/>
                <a:gd name="T12" fmla="*/ 0 w 672"/>
                <a:gd name="T13" fmla="*/ 0 h 336"/>
                <a:gd name="T14" fmla="*/ 672 w 672"/>
                <a:gd name="T15" fmla="*/ 336 h 336"/>
              </a:gdLst>
              <a:ahLst/>
              <a:cxnLst>
                <a:cxn ang="T8">
                  <a:pos x="T0" y="T1"/>
                </a:cxn>
                <a:cxn ang="T9">
                  <a:pos x="T2" y="T3"/>
                </a:cxn>
                <a:cxn ang="T10">
                  <a:pos x="T4" y="T5"/>
                </a:cxn>
                <a:cxn ang="T11">
                  <a:pos x="T6" y="T7"/>
                </a:cxn>
              </a:cxnLst>
              <a:rect l="T12" t="T13" r="T14" b="T15"/>
              <a:pathLst>
                <a:path w="672" h="336">
                  <a:moveTo>
                    <a:pt x="0" y="336"/>
                  </a:moveTo>
                  <a:cubicBezTo>
                    <a:pt x="84" y="324"/>
                    <a:pt x="168" y="312"/>
                    <a:pt x="240" y="288"/>
                  </a:cubicBezTo>
                  <a:cubicBezTo>
                    <a:pt x="312" y="264"/>
                    <a:pt x="360" y="240"/>
                    <a:pt x="432" y="192"/>
                  </a:cubicBezTo>
                  <a:cubicBezTo>
                    <a:pt x="504" y="144"/>
                    <a:pt x="588" y="72"/>
                    <a:pt x="672" y="0"/>
                  </a:cubicBezTo>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96" name="Freeform 38">
              <a:extLst>
                <a:ext uri="{FF2B5EF4-FFF2-40B4-BE49-F238E27FC236}">
                  <a16:creationId xmlns:a16="http://schemas.microsoft.com/office/drawing/2014/main" id="{736ED530-8954-BBA5-83AB-DB717498B7D2}"/>
                </a:ext>
              </a:extLst>
            </p:cNvPr>
            <p:cNvSpPr>
              <a:spLocks/>
            </p:cNvSpPr>
            <p:nvPr/>
          </p:nvSpPr>
          <p:spPr bwMode="auto">
            <a:xfrm>
              <a:off x="672" y="3216"/>
              <a:ext cx="816" cy="624"/>
            </a:xfrm>
            <a:custGeom>
              <a:avLst/>
              <a:gdLst>
                <a:gd name="T0" fmla="*/ 0 w 960"/>
                <a:gd name="T1" fmla="*/ 2147483646 h 528"/>
                <a:gd name="T2" fmla="*/ 3 w 960"/>
                <a:gd name="T3" fmla="*/ 2147483646 h 528"/>
                <a:gd name="T4" fmla="*/ 3 w 960"/>
                <a:gd name="T5" fmla="*/ 0 h 528"/>
                <a:gd name="T6" fmla="*/ 0 60000 65536"/>
                <a:gd name="T7" fmla="*/ 0 60000 65536"/>
                <a:gd name="T8" fmla="*/ 0 60000 65536"/>
                <a:gd name="T9" fmla="*/ 0 w 960"/>
                <a:gd name="T10" fmla="*/ 0 h 528"/>
                <a:gd name="T11" fmla="*/ 960 w 960"/>
                <a:gd name="T12" fmla="*/ 528 h 528"/>
              </a:gdLst>
              <a:ahLst/>
              <a:cxnLst>
                <a:cxn ang="T6">
                  <a:pos x="T0" y="T1"/>
                </a:cxn>
                <a:cxn ang="T7">
                  <a:pos x="T2" y="T3"/>
                </a:cxn>
                <a:cxn ang="T8">
                  <a:pos x="T4" y="T5"/>
                </a:cxn>
              </a:cxnLst>
              <a:rect l="T9" t="T10" r="T11" b="T12"/>
              <a:pathLst>
                <a:path w="960" h="528">
                  <a:moveTo>
                    <a:pt x="0" y="528"/>
                  </a:moveTo>
                  <a:cubicBezTo>
                    <a:pt x="88" y="500"/>
                    <a:pt x="176" y="472"/>
                    <a:pt x="336" y="384"/>
                  </a:cubicBezTo>
                  <a:cubicBezTo>
                    <a:pt x="496" y="296"/>
                    <a:pt x="728" y="148"/>
                    <a:pt x="960" y="0"/>
                  </a:cubicBezTo>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97" name="Freeform 40">
              <a:extLst>
                <a:ext uri="{FF2B5EF4-FFF2-40B4-BE49-F238E27FC236}">
                  <a16:creationId xmlns:a16="http://schemas.microsoft.com/office/drawing/2014/main" id="{A66CEBA6-2F47-0F56-D944-91BC51E7EE5B}"/>
                </a:ext>
              </a:extLst>
            </p:cNvPr>
            <p:cNvSpPr>
              <a:spLocks/>
            </p:cNvSpPr>
            <p:nvPr/>
          </p:nvSpPr>
          <p:spPr bwMode="auto">
            <a:xfrm>
              <a:off x="672" y="2784"/>
              <a:ext cx="1248" cy="1056"/>
            </a:xfrm>
            <a:custGeom>
              <a:avLst/>
              <a:gdLst>
                <a:gd name="T0" fmla="*/ 0 w 1248"/>
                <a:gd name="T1" fmla="*/ 1056 h 1056"/>
                <a:gd name="T2" fmla="*/ 432 w 1248"/>
                <a:gd name="T3" fmla="*/ 672 h 1056"/>
                <a:gd name="T4" fmla="*/ 1248 w 1248"/>
                <a:gd name="T5" fmla="*/ 0 h 1056"/>
                <a:gd name="T6" fmla="*/ 0 60000 65536"/>
                <a:gd name="T7" fmla="*/ 0 60000 65536"/>
                <a:gd name="T8" fmla="*/ 0 60000 65536"/>
                <a:gd name="T9" fmla="*/ 0 w 1248"/>
                <a:gd name="T10" fmla="*/ 0 h 1056"/>
                <a:gd name="T11" fmla="*/ 1248 w 1248"/>
                <a:gd name="T12" fmla="*/ 1056 h 1056"/>
              </a:gdLst>
              <a:ahLst/>
              <a:cxnLst>
                <a:cxn ang="T6">
                  <a:pos x="T0" y="T1"/>
                </a:cxn>
                <a:cxn ang="T7">
                  <a:pos x="T2" y="T3"/>
                </a:cxn>
                <a:cxn ang="T8">
                  <a:pos x="T4" y="T5"/>
                </a:cxn>
              </a:cxnLst>
              <a:rect l="T9" t="T10" r="T11" b="T12"/>
              <a:pathLst>
                <a:path w="1248" h="1056">
                  <a:moveTo>
                    <a:pt x="0" y="1056"/>
                  </a:moveTo>
                  <a:cubicBezTo>
                    <a:pt x="112" y="952"/>
                    <a:pt x="224" y="848"/>
                    <a:pt x="432" y="672"/>
                  </a:cubicBezTo>
                  <a:cubicBezTo>
                    <a:pt x="640" y="496"/>
                    <a:pt x="944" y="248"/>
                    <a:pt x="1248" y="0"/>
                  </a:cubicBezTo>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98" name="Freeform 41">
              <a:extLst>
                <a:ext uri="{FF2B5EF4-FFF2-40B4-BE49-F238E27FC236}">
                  <a16:creationId xmlns:a16="http://schemas.microsoft.com/office/drawing/2014/main" id="{37252095-C10C-480B-BB43-84135217592C}"/>
                </a:ext>
              </a:extLst>
            </p:cNvPr>
            <p:cNvSpPr>
              <a:spLocks/>
            </p:cNvSpPr>
            <p:nvPr/>
          </p:nvSpPr>
          <p:spPr bwMode="auto">
            <a:xfrm>
              <a:off x="672" y="2352"/>
              <a:ext cx="1584" cy="1488"/>
            </a:xfrm>
            <a:custGeom>
              <a:avLst/>
              <a:gdLst>
                <a:gd name="T0" fmla="*/ 0 w 1584"/>
                <a:gd name="T1" fmla="*/ 1488 h 1488"/>
                <a:gd name="T2" fmla="*/ 1584 w 1584"/>
                <a:gd name="T3" fmla="*/ 0 h 1488"/>
                <a:gd name="T4" fmla="*/ 0 60000 65536"/>
                <a:gd name="T5" fmla="*/ 0 60000 65536"/>
                <a:gd name="T6" fmla="*/ 0 w 1584"/>
                <a:gd name="T7" fmla="*/ 0 h 1488"/>
                <a:gd name="T8" fmla="*/ 1584 w 1584"/>
                <a:gd name="T9" fmla="*/ 1488 h 1488"/>
              </a:gdLst>
              <a:ahLst/>
              <a:cxnLst>
                <a:cxn ang="T4">
                  <a:pos x="T0" y="T1"/>
                </a:cxn>
                <a:cxn ang="T5">
                  <a:pos x="T2" y="T3"/>
                </a:cxn>
              </a:cxnLst>
              <a:rect l="T6" t="T7" r="T8" b="T9"/>
              <a:pathLst>
                <a:path w="1584" h="1488">
                  <a:moveTo>
                    <a:pt x="0" y="1488"/>
                  </a:moveTo>
                  <a:cubicBezTo>
                    <a:pt x="660" y="868"/>
                    <a:pt x="1320" y="248"/>
                    <a:pt x="1584" y="0"/>
                  </a:cubicBezTo>
                </a:path>
              </a:pathLst>
            </a:cu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499" name="Freeform 43">
              <a:extLst>
                <a:ext uri="{FF2B5EF4-FFF2-40B4-BE49-F238E27FC236}">
                  <a16:creationId xmlns:a16="http://schemas.microsoft.com/office/drawing/2014/main" id="{DA04D3F7-2112-CFFA-3867-A5EAC089160A}"/>
                </a:ext>
              </a:extLst>
            </p:cNvPr>
            <p:cNvSpPr>
              <a:spLocks/>
            </p:cNvSpPr>
            <p:nvPr/>
          </p:nvSpPr>
          <p:spPr bwMode="auto">
            <a:xfrm>
              <a:off x="1296" y="1104"/>
              <a:ext cx="3504" cy="2304"/>
            </a:xfrm>
            <a:custGeom>
              <a:avLst/>
              <a:gdLst>
                <a:gd name="T0" fmla="*/ 0 w 3504"/>
                <a:gd name="T1" fmla="*/ 2304 h 2304"/>
                <a:gd name="T2" fmla="*/ 240 w 3504"/>
                <a:gd name="T3" fmla="*/ 2112 h 2304"/>
                <a:gd name="T4" fmla="*/ 624 w 3504"/>
                <a:gd name="T5" fmla="*/ 1728 h 2304"/>
                <a:gd name="T6" fmla="*/ 960 w 3504"/>
                <a:gd name="T7" fmla="*/ 1248 h 2304"/>
                <a:gd name="T8" fmla="*/ 1440 w 3504"/>
                <a:gd name="T9" fmla="*/ 576 h 2304"/>
                <a:gd name="T10" fmla="*/ 1824 w 3504"/>
                <a:gd name="T11" fmla="*/ 96 h 2304"/>
                <a:gd name="T12" fmla="*/ 2160 w 3504"/>
                <a:gd name="T13" fmla="*/ 0 h 2304"/>
                <a:gd name="T14" fmla="*/ 2544 w 3504"/>
                <a:gd name="T15" fmla="*/ 96 h 2304"/>
                <a:gd name="T16" fmla="*/ 2832 w 3504"/>
                <a:gd name="T17" fmla="*/ 192 h 2304"/>
                <a:gd name="T18" fmla="*/ 3504 w 3504"/>
                <a:gd name="T19" fmla="*/ 384 h 2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04"/>
                <a:gd name="T31" fmla="*/ 0 h 2304"/>
                <a:gd name="T32" fmla="*/ 3504 w 3504"/>
                <a:gd name="T33" fmla="*/ 2304 h 2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04" h="2304">
                  <a:moveTo>
                    <a:pt x="0" y="2304"/>
                  </a:moveTo>
                  <a:cubicBezTo>
                    <a:pt x="68" y="2256"/>
                    <a:pt x="136" y="2208"/>
                    <a:pt x="240" y="2112"/>
                  </a:cubicBezTo>
                  <a:cubicBezTo>
                    <a:pt x="344" y="2016"/>
                    <a:pt x="504" y="1872"/>
                    <a:pt x="624" y="1728"/>
                  </a:cubicBezTo>
                  <a:cubicBezTo>
                    <a:pt x="744" y="1584"/>
                    <a:pt x="824" y="1440"/>
                    <a:pt x="960" y="1248"/>
                  </a:cubicBezTo>
                  <a:cubicBezTo>
                    <a:pt x="1096" y="1056"/>
                    <a:pt x="1296" y="768"/>
                    <a:pt x="1440" y="576"/>
                  </a:cubicBezTo>
                  <a:cubicBezTo>
                    <a:pt x="1584" y="384"/>
                    <a:pt x="1704" y="192"/>
                    <a:pt x="1824" y="96"/>
                  </a:cubicBezTo>
                  <a:cubicBezTo>
                    <a:pt x="1944" y="0"/>
                    <a:pt x="2040" y="0"/>
                    <a:pt x="2160" y="0"/>
                  </a:cubicBezTo>
                  <a:cubicBezTo>
                    <a:pt x="2280" y="0"/>
                    <a:pt x="2432" y="64"/>
                    <a:pt x="2544" y="96"/>
                  </a:cubicBezTo>
                  <a:cubicBezTo>
                    <a:pt x="2656" y="128"/>
                    <a:pt x="2672" y="144"/>
                    <a:pt x="2832" y="192"/>
                  </a:cubicBezTo>
                  <a:cubicBezTo>
                    <a:pt x="2992" y="240"/>
                    <a:pt x="3248" y="312"/>
                    <a:pt x="3504" y="384"/>
                  </a:cubicBezTo>
                </a:path>
              </a:pathLst>
            </a:cu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00" name="Freeform 46">
              <a:extLst>
                <a:ext uri="{FF2B5EF4-FFF2-40B4-BE49-F238E27FC236}">
                  <a16:creationId xmlns:a16="http://schemas.microsoft.com/office/drawing/2014/main" id="{6841D5F6-8EAB-668E-1FE0-40AADA52F0CB}"/>
                </a:ext>
              </a:extLst>
            </p:cNvPr>
            <p:cNvSpPr>
              <a:spLocks/>
            </p:cNvSpPr>
            <p:nvPr/>
          </p:nvSpPr>
          <p:spPr bwMode="auto">
            <a:xfrm>
              <a:off x="672" y="480"/>
              <a:ext cx="2400" cy="3360"/>
            </a:xfrm>
            <a:custGeom>
              <a:avLst/>
              <a:gdLst>
                <a:gd name="T0" fmla="*/ 0 w 2496"/>
                <a:gd name="T1" fmla="*/ 82 h 3504"/>
                <a:gd name="T2" fmla="*/ 89 w 2496"/>
                <a:gd name="T3" fmla="*/ 33 h 3504"/>
                <a:gd name="T4" fmla="*/ 107 w 2496"/>
                <a:gd name="T5" fmla="*/ 12 h 3504"/>
                <a:gd name="T6" fmla="*/ 111 w 2496"/>
                <a:gd name="T7" fmla="*/ 0 h 3504"/>
                <a:gd name="T8" fmla="*/ 0 60000 65536"/>
                <a:gd name="T9" fmla="*/ 0 60000 65536"/>
                <a:gd name="T10" fmla="*/ 0 60000 65536"/>
                <a:gd name="T11" fmla="*/ 0 60000 65536"/>
                <a:gd name="T12" fmla="*/ 0 w 2496"/>
                <a:gd name="T13" fmla="*/ 0 h 3504"/>
                <a:gd name="T14" fmla="*/ 2496 w 2496"/>
                <a:gd name="T15" fmla="*/ 3504 h 3504"/>
              </a:gdLst>
              <a:ahLst/>
              <a:cxnLst>
                <a:cxn ang="T8">
                  <a:pos x="T0" y="T1"/>
                </a:cxn>
                <a:cxn ang="T9">
                  <a:pos x="T2" y="T3"/>
                </a:cxn>
                <a:cxn ang="T10">
                  <a:pos x="T4" y="T5"/>
                </a:cxn>
                <a:cxn ang="T11">
                  <a:pos x="T6" y="T7"/>
                </a:cxn>
              </a:cxnLst>
              <a:rect l="T12" t="T13" r="T14" b="T15"/>
              <a:pathLst>
                <a:path w="2496" h="3504">
                  <a:moveTo>
                    <a:pt x="0" y="3504"/>
                  </a:moveTo>
                  <a:cubicBezTo>
                    <a:pt x="808" y="2704"/>
                    <a:pt x="1616" y="1904"/>
                    <a:pt x="2016" y="1392"/>
                  </a:cubicBezTo>
                  <a:cubicBezTo>
                    <a:pt x="2416" y="880"/>
                    <a:pt x="2320" y="664"/>
                    <a:pt x="2400" y="432"/>
                  </a:cubicBezTo>
                  <a:cubicBezTo>
                    <a:pt x="2480" y="200"/>
                    <a:pt x="2488" y="100"/>
                    <a:pt x="2496" y="0"/>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cxnSp>
        <p:nvCxnSpPr>
          <p:cNvPr id="4102" name="Straight Connector 19">
            <a:extLst>
              <a:ext uri="{FF2B5EF4-FFF2-40B4-BE49-F238E27FC236}">
                <a16:creationId xmlns:a16="http://schemas.microsoft.com/office/drawing/2014/main" id="{DC2CFBFA-8ABF-DCB5-1235-C105482FF2FC}"/>
              </a:ext>
            </a:extLst>
          </p:cNvPr>
          <p:cNvCxnSpPr>
            <a:cxnSpLocks noChangeShapeType="1"/>
          </p:cNvCxnSpPr>
          <p:nvPr/>
        </p:nvCxnSpPr>
        <p:spPr bwMode="auto">
          <a:xfrm rot="5400000">
            <a:off x="2019300" y="3467100"/>
            <a:ext cx="5562600" cy="152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103" name="Straight Connector 20">
            <a:extLst>
              <a:ext uri="{FF2B5EF4-FFF2-40B4-BE49-F238E27FC236}">
                <a16:creationId xmlns:a16="http://schemas.microsoft.com/office/drawing/2014/main" id="{CDC2CF45-45D6-EEB8-6A2B-028323182A94}"/>
              </a:ext>
            </a:extLst>
          </p:cNvPr>
          <p:cNvCxnSpPr>
            <a:cxnSpLocks noChangeShapeType="1"/>
          </p:cNvCxnSpPr>
          <p:nvPr/>
        </p:nvCxnSpPr>
        <p:spPr bwMode="auto">
          <a:xfrm rot="5400000">
            <a:off x="2667000" y="3429000"/>
            <a:ext cx="5791200" cy="152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104" name="Straight Connector 21">
            <a:extLst>
              <a:ext uri="{FF2B5EF4-FFF2-40B4-BE49-F238E27FC236}">
                <a16:creationId xmlns:a16="http://schemas.microsoft.com/office/drawing/2014/main" id="{ADAF0103-94B1-EC49-6858-45883F121A77}"/>
              </a:ext>
            </a:extLst>
          </p:cNvPr>
          <p:cNvCxnSpPr>
            <a:cxnSpLocks noChangeShapeType="1"/>
          </p:cNvCxnSpPr>
          <p:nvPr/>
        </p:nvCxnSpPr>
        <p:spPr bwMode="auto">
          <a:xfrm rot="5400000">
            <a:off x="3238500" y="3390900"/>
            <a:ext cx="5715000" cy="152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105" name="Straight Connector 22">
            <a:extLst>
              <a:ext uri="{FF2B5EF4-FFF2-40B4-BE49-F238E27FC236}">
                <a16:creationId xmlns:a16="http://schemas.microsoft.com/office/drawing/2014/main" id="{694BB0B8-F279-AAF8-783B-EAA1D7B53EC1}"/>
              </a:ext>
            </a:extLst>
          </p:cNvPr>
          <p:cNvCxnSpPr>
            <a:cxnSpLocks noChangeShapeType="1"/>
          </p:cNvCxnSpPr>
          <p:nvPr/>
        </p:nvCxnSpPr>
        <p:spPr bwMode="auto">
          <a:xfrm rot="5400000">
            <a:off x="3810000" y="3352800"/>
            <a:ext cx="5791200" cy="1524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106" name="Straight Connector 23">
            <a:extLst>
              <a:ext uri="{FF2B5EF4-FFF2-40B4-BE49-F238E27FC236}">
                <a16:creationId xmlns:a16="http://schemas.microsoft.com/office/drawing/2014/main" id="{8D0E7000-4B90-4C0D-7E96-61F1D9027149}"/>
              </a:ext>
            </a:extLst>
          </p:cNvPr>
          <p:cNvCxnSpPr>
            <a:cxnSpLocks noChangeShapeType="1"/>
          </p:cNvCxnSpPr>
          <p:nvPr/>
        </p:nvCxnSpPr>
        <p:spPr bwMode="auto">
          <a:xfrm flipH="1">
            <a:off x="7326313" y="747713"/>
            <a:ext cx="65087" cy="551497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9466" name="Straight Connector 25">
            <a:extLst>
              <a:ext uri="{FF2B5EF4-FFF2-40B4-BE49-F238E27FC236}">
                <a16:creationId xmlns:a16="http://schemas.microsoft.com/office/drawing/2014/main" id="{881AAD0E-CC08-DB6F-496D-24EB059F2493}"/>
              </a:ext>
            </a:extLst>
          </p:cNvPr>
          <p:cNvCxnSpPr>
            <a:cxnSpLocks noChangeShapeType="1"/>
          </p:cNvCxnSpPr>
          <p:nvPr/>
        </p:nvCxnSpPr>
        <p:spPr bwMode="auto">
          <a:xfrm flipV="1">
            <a:off x="4267200" y="1204913"/>
            <a:ext cx="3733800" cy="1428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mc:AlternateContent xmlns:mc="http://schemas.openxmlformats.org/markup-compatibility/2006" xmlns:p14="http://schemas.microsoft.com/office/powerpoint/2010/main">
        <mc:Choice Requires="p14">
          <p:contentPart p14:bwMode="auto" r:id="rId4">
            <p14:nvContentPartPr>
              <p14:cNvPr id="7170" name="Ink 26">
                <a:extLst>
                  <a:ext uri="{FF2B5EF4-FFF2-40B4-BE49-F238E27FC236}">
                    <a16:creationId xmlns:a16="http://schemas.microsoft.com/office/drawing/2014/main" id="{0ADA21D3-ECAD-9F3E-A104-43CCCF9F3670}"/>
                  </a:ext>
                </a:extLst>
              </p14:cNvPr>
              <p14:cNvContentPartPr>
                <a14:cpLocks xmlns:a14="http://schemas.microsoft.com/office/drawing/2010/main" noRot="1" noChangeAspect="1" noEditPoints="1" noChangeArrowheads="1" noChangeShapeType="1"/>
              </p14:cNvContentPartPr>
              <p14:nvPr/>
            </p14:nvContentPartPr>
            <p14:xfrm>
              <a:off x="7386638" y="6523038"/>
              <a:ext cx="1587" cy="1587"/>
            </p14:xfrm>
          </p:contentPart>
        </mc:Choice>
        <mc:Fallback xmlns="">
          <p:pic>
            <p:nvPicPr>
              <p:cNvPr id="7170" name="Ink 26">
                <a:extLst>
                  <a:ext uri="{FF2B5EF4-FFF2-40B4-BE49-F238E27FC236}">
                    <a16:creationId xmlns:a16="http://schemas.microsoft.com/office/drawing/2014/main" id="{0ADA21D3-ECAD-9F3E-A104-43CCCF9F3670}"/>
                  </a:ext>
                </a:extLst>
              </p:cNvPr>
              <p:cNvPicPr>
                <a:picLocks noRot="1" noChangeAspect="1" noEditPoints="1" noChangeArrowheads="1" noChangeShapeType="1"/>
              </p:cNvPicPr>
              <p:nvPr/>
            </p:nvPicPr>
            <p:blipFill>
              <a:blip r:embed="rId5"/>
              <a:stretch>
                <a:fillRect/>
              </a:stretch>
            </p:blipFill>
            <p:spPr>
              <a:xfrm>
                <a:off x="7345376" y="6481776"/>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171" name="Ink 26">
                <a:extLst>
                  <a:ext uri="{FF2B5EF4-FFF2-40B4-BE49-F238E27FC236}">
                    <a16:creationId xmlns:a16="http://schemas.microsoft.com/office/drawing/2014/main" id="{CFC31DA1-7371-3A7E-2EBD-6493552AF626}"/>
                  </a:ext>
                </a:extLst>
              </p14:cNvPr>
              <p14:cNvContentPartPr>
                <a14:cpLocks xmlns:a14="http://schemas.microsoft.com/office/drawing/2010/main" noRot="1" noChangeAspect="1" noEditPoints="1" noChangeArrowheads="1" noChangeShapeType="1"/>
              </p14:cNvContentPartPr>
              <p14:nvPr/>
            </p14:nvContentPartPr>
            <p14:xfrm>
              <a:off x="7570788" y="6740525"/>
              <a:ext cx="1587" cy="1588"/>
            </p14:xfrm>
          </p:contentPart>
        </mc:Choice>
        <mc:Fallback xmlns="">
          <p:pic>
            <p:nvPicPr>
              <p:cNvPr id="7171" name="Ink 26">
                <a:extLst>
                  <a:ext uri="{FF2B5EF4-FFF2-40B4-BE49-F238E27FC236}">
                    <a16:creationId xmlns:a16="http://schemas.microsoft.com/office/drawing/2014/main" id="{CFC31DA1-7371-3A7E-2EBD-6493552AF626}"/>
                  </a:ext>
                </a:extLst>
              </p:cNvPr>
              <p:cNvPicPr>
                <a:picLocks noRot="1" noChangeAspect="1" noEditPoints="1" noChangeArrowheads="1" noChangeShapeType="1"/>
              </p:cNvPicPr>
              <p:nvPr/>
            </p:nvPicPr>
            <p:blipFill>
              <a:blip r:embed="rId5"/>
              <a:stretch>
                <a:fillRect/>
              </a:stretch>
            </p:blipFill>
            <p:spPr>
              <a:xfrm>
                <a:off x="7529526" y="6699237"/>
                <a:ext cx="84111" cy="84164"/>
              </a:xfrm>
              <a:prstGeom prst="rect">
                <a:avLst/>
              </a:prstGeom>
            </p:spPr>
          </p:pic>
        </mc:Fallback>
      </mc:AlternateContent>
      <p:cxnSp>
        <p:nvCxnSpPr>
          <p:cNvPr id="19469" name="Straight Arrow Connector 2">
            <a:extLst>
              <a:ext uri="{FF2B5EF4-FFF2-40B4-BE49-F238E27FC236}">
                <a16:creationId xmlns:a16="http://schemas.microsoft.com/office/drawing/2014/main" id="{2C9DA286-56D4-4724-9597-15BE974628FA}"/>
              </a:ext>
            </a:extLst>
          </p:cNvPr>
          <p:cNvCxnSpPr>
            <a:cxnSpLocks noChangeShapeType="1"/>
          </p:cNvCxnSpPr>
          <p:nvPr/>
        </p:nvCxnSpPr>
        <p:spPr bwMode="auto">
          <a:xfrm flipH="1">
            <a:off x="7572375" y="1190625"/>
            <a:ext cx="87313" cy="5408613"/>
          </a:xfrm>
          <a:prstGeom prst="straightConnector1">
            <a:avLst/>
          </a:prstGeom>
          <a:noFill/>
          <a:ln w="25400" algn="ctr">
            <a:solidFill>
              <a:srgbClr val="FF0000"/>
            </a:solidFill>
            <a:round/>
            <a:headEnd type="arrow" w="med" len="med"/>
            <a:tailEnd type="triangle" w="med" len="med"/>
          </a:ln>
          <a:extLst>
            <a:ext uri="{909E8E84-426E-40DD-AFC4-6F175D3DCCD1}">
              <a14:hiddenFill xmlns:a14="http://schemas.microsoft.com/office/drawing/2010/main">
                <a:noFill/>
              </a14:hiddenFill>
            </a:ext>
          </a:extLst>
        </p:spPr>
      </p:cxnSp>
      <p:grpSp>
        <p:nvGrpSpPr>
          <p:cNvPr id="3" name="Group 2">
            <a:extLst>
              <a:ext uri="{FF2B5EF4-FFF2-40B4-BE49-F238E27FC236}">
                <a16:creationId xmlns:a16="http://schemas.microsoft.com/office/drawing/2014/main" id="{08EDBF45-7D0F-E2A3-B5F6-1FB8D6F59BF9}"/>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AA62544C-A878-FBF5-57B0-E8BAB0839A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6E61CFB5-B80D-27B0-498F-5AAEA52CE48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EFCF094-99EF-3BD9-9E14-754994F0F65D}"/>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318348A3-D260-F01B-0446-894D6061310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0547295-83EC-EB14-CDEF-E5C5685E462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1A1F6E4-F728-448E-DCC2-1FB3EFB0BE9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D726F75-69CE-CBDC-AA76-AD4FA640782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FCE61B3-C18E-D3FB-92C6-BFA85FD4542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483BBBC-BB32-71A6-F17C-FE5D55AA26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F7C89C6-0FF9-9A1B-1B4E-A5EF8E84E16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A8E7D4F-E683-0D45-39E4-975959F1F3AE}"/>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6A939CAF-4C8E-1679-433C-2BE1D9F74E9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33D4283D-31A1-42A9-25AD-11362831A7D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5942B45-FC58-A6D6-3F90-A586872AE24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EFD511A-39FB-C13C-1EB6-FB25510BCBD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6352D42-273C-4492-3238-816A1BC29A5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602D2B3-1EBA-DE75-2520-1A3314C96F1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CC64A19-49B2-F7D4-0B16-7FFE6D0D51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106"/>
                                        </p:tgtEl>
                                        <p:attrNameLst>
                                          <p:attrName>style.visibility</p:attrName>
                                        </p:attrNameLst>
                                      </p:cBhvr>
                                      <p:to>
                                        <p:strVal val="visible"/>
                                      </p:to>
                                    </p:set>
                                    <p:animEffect transition="in" filter="dissolve">
                                      <p:cBhvr>
                                        <p:cTn id="7" dur="500"/>
                                        <p:tgtEl>
                                          <p:spTgt spid="4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105"/>
                                        </p:tgtEl>
                                        <p:attrNameLst>
                                          <p:attrName>style.visibility</p:attrName>
                                        </p:attrNameLst>
                                      </p:cBhvr>
                                      <p:to>
                                        <p:strVal val="visible"/>
                                      </p:to>
                                    </p:set>
                                    <p:animEffect transition="in" filter="dissolve">
                                      <p:cBhvr>
                                        <p:cTn id="12" dur="500"/>
                                        <p:tgtEl>
                                          <p:spTgt spid="41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104"/>
                                        </p:tgtEl>
                                        <p:attrNameLst>
                                          <p:attrName>style.visibility</p:attrName>
                                        </p:attrNameLst>
                                      </p:cBhvr>
                                      <p:to>
                                        <p:strVal val="visible"/>
                                      </p:to>
                                    </p:set>
                                    <p:animEffect transition="in" filter="dissolve">
                                      <p:cBhvr>
                                        <p:cTn id="17" dur="500"/>
                                        <p:tgtEl>
                                          <p:spTgt spid="410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103"/>
                                        </p:tgtEl>
                                        <p:attrNameLst>
                                          <p:attrName>style.visibility</p:attrName>
                                        </p:attrNameLst>
                                      </p:cBhvr>
                                      <p:to>
                                        <p:strVal val="visible"/>
                                      </p:to>
                                    </p:set>
                                    <p:animEffect transition="in" filter="dissolve">
                                      <p:cBhvr>
                                        <p:cTn id="22" dur="500"/>
                                        <p:tgtEl>
                                          <p:spTgt spid="410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102"/>
                                        </p:tgtEl>
                                        <p:attrNameLst>
                                          <p:attrName>style.visibility</p:attrName>
                                        </p:attrNameLst>
                                      </p:cBhvr>
                                      <p:to>
                                        <p:strVal val="visible"/>
                                      </p:to>
                                    </p:set>
                                    <p:animEffect transition="in" filter="dissolve">
                                      <p:cBhvr>
                                        <p:cTn id="27"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BD6B7-8D96-9B87-866E-C73ADA6E9990}"/>
            </a:ext>
          </a:extLst>
        </p:cNvPr>
        <p:cNvGrpSpPr/>
        <p:nvPr/>
      </p:nvGrpSpPr>
      <p:grpSpPr>
        <a:xfrm>
          <a:off x="0" y="0"/>
          <a:ext cx="0" cy="0"/>
          <a:chOff x="0" y="0"/>
          <a:chExt cx="0" cy="0"/>
        </a:xfrm>
      </p:grpSpPr>
      <p:pic>
        <p:nvPicPr>
          <p:cNvPr id="23" name="Picture 2">
            <a:extLst>
              <a:ext uri="{FF2B5EF4-FFF2-40B4-BE49-F238E27FC236}">
                <a16:creationId xmlns:a16="http://schemas.microsoft.com/office/drawing/2014/main" id="{BC8315C7-94AA-C57C-A42B-2733ACADC38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5758" y="1218701"/>
            <a:ext cx="3978891" cy="369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57C64611-680B-F081-256E-41F5962F5507}"/>
              </a:ext>
            </a:extLst>
          </p:cNvPr>
          <p:cNvSpPr>
            <a:spLocks noGrp="1"/>
          </p:cNvSpPr>
          <p:nvPr>
            <p:ph type="title"/>
          </p:nvPr>
        </p:nvSpPr>
        <p:spPr>
          <a:xfrm>
            <a:off x="2133600" y="274638"/>
            <a:ext cx="5638800" cy="868362"/>
          </a:xfrm>
        </p:spPr>
        <p:txBody>
          <a:bodyPr>
            <a:normAutofit fontScale="90000"/>
          </a:bodyPr>
          <a:lstStyle/>
          <a:p>
            <a:r>
              <a:rPr lang="en-US" sz="2800" dirty="0"/>
              <a:t>Working Fluids vs Machine vs Resource</a:t>
            </a:r>
          </a:p>
        </p:txBody>
      </p:sp>
      <mc:AlternateContent xmlns:mc="http://schemas.openxmlformats.org/markup-compatibility/2006" xmlns:p14="http://schemas.microsoft.com/office/powerpoint/2010/main">
        <mc:Choice Requires="p14">
          <p:contentPart p14:bwMode="auto" r:id="rId3">
            <p14:nvContentPartPr>
              <p14:cNvPr id="27650" name="Ink 2">
                <a:extLst>
                  <a:ext uri="{FF2B5EF4-FFF2-40B4-BE49-F238E27FC236}">
                    <a16:creationId xmlns:a16="http://schemas.microsoft.com/office/drawing/2014/main" id="{B4FE917F-5D17-0F56-C03E-31AB7F43FC64}"/>
                  </a:ext>
                </a:extLst>
              </p14:cNvPr>
              <p14:cNvContentPartPr>
                <a14:cpLocks xmlns:a14="http://schemas.microsoft.com/office/drawing/2010/main" noRot="1" noChangeAspect="1" noEditPoints="1" noChangeArrowheads="1" noChangeShapeType="1"/>
              </p14:cNvContentPartPr>
              <p14:nvPr/>
            </p14:nvContentPartPr>
            <p14:xfrm>
              <a:off x="7972425" y="527050"/>
              <a:ext cx="846138" cy="544513"/>
            </p14:xfrm>
          </p:contentPart>
        </mc:Choice>
        <mc:Fallback xmlns="">
          <p:pic>
            <p:nvPicPr>
              <p:cNvPr id="27650" name="Ink 2"/>
              <p:cNvPicPr>
                <a:picLocks noRot="1" noChangeAspect="1" noEditPoints="1" noChangeArrowheads="1" noChangeShapeType="1"/>
              </p:cNvPicPr>
              <p:nvPr/>
            </p:nvPicPr>
            <p:blipFill>
              <a:blip r:embed="rId4"/>
              <a:stretch>
                <a:fillRect/>
              </a:stretch>
            </p:blipFill>
            <p:spPr>
              <a:xfrm>
                <a:off x="7963055" y="517693"/>
                <a:ext cx="864877" cy="563227"/>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7652" name="Ink 4">
                <a:extLst>
                  <a:ext uri="{FF2B5EF4-FFF2-40B4-BE49-F238E27FC236}">
                    <a16:creationId xmlns:a16="http://schemas.microsoft.com/office/drawing/2014/main" id="{D9842235-FB71-FE54-7D4B-4C25D9F48455}"/>
                  </a:ext>
                </a:extLst>
              </p14:cNvPr>
              <p14:cNvContentPartPr>
                <a14:cpLocks xmlns:a14="http://schemas.microsoft.com/office/drawing/2010/main" noRot="1" noChangeAspect="1" noEditPoints="1" noChangeArrowheads="1" noChangeShapeType="1"/>
              </p14:cNvContentPartPr>
              <p14:nvPr/>
            </p14:nvContentPartPr>
            <p14:xfrm>
              <a:off x="8683625" y="754063"/>
              <a:ext cx="277813" cy="276225"/>
            </p14:xfrm>
          </p:contentPart>
        </mc:Choice>
        <mc:Fallback xmlns="">
          <p:pic>
            <p:nvPicPr>
              <p:cNvPr id="27652" name="Ink 4"/>
              <p:cNvPicPr>
                <a:picLocks noRot="1" noChangeAspect="1" noEditPoints="1" noChangeArrowheads="1" noChangeShapeType="1"/>
              </p:cNvPicPr>
              <p:nvPr/>
            </p:nvPicPr>
            <p:blipFill>
              <a:blip r:embed="rId7"/>
              <a:stretch>
                <a:fillRect/>
              </a:stretch>
            </p:blipFill>
            <p:spPr>
              <a:xfrm>
                <a:off x="8674256" y="744760"/>
                <a:ext cx="296550" cy="294831"/>
              </a:xfrm>
              <a:prstGeom prst="rect">
                <a:avLst/>
              </a:prstGeom>
            </p:spPr>
          </p:pic>
        </mc:Fallback>
      </mc:AlternateContent>
      <p:grpSp>
        <p:nvGrpSpPr>
          <p:cNvPr id="4" name="Group 3">
            <a:extLst>
              <a:ext uri="{FF2B5EF4-FFF2-40B4-BE49-F238E27FC236}">
                <a16:creationId xmlns:a16="http://schemas.microsoft.com/office/drawing/2014/main" id="{49019E6D-F624-62F5-1B11-02333012BF50}"/>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B4225C68-A59E-7D9C-96C2-6EAA18294C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5EF8755E-4A00-9080-7117-3F7B51E26FE9}"/>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D2AD362-3416-2969-513E-C4E7EDFDA5C1}"/>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F2078E61-37B2-64C3-CB95-DA361E56F802}"/>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3EF527FA-23D1-9F94-4B4B-D1567F19399A}"/>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B8BA73C5-670E-FEF4-2971-0C24FE10DF0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70BB8557-7C83-F548-B29A-A0B562AEAC0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D4B52142-5822-DF1B-2F56-4D2A33A4B4A5}"/>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00F19551-C945-62F9-275E-CD1A034C6BD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044C7137-ADB0-D370-DF9A-323D5B58890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95F0D048-AF34-674D-1032-CB00B3DF377C}"/>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814D609B-6ECB-B080-E63A-7BB4BCDB213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FECAEADC-B182-F4DF-D9DB-AA8E2DC0262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131F5E99-7E51-B057-C6AB-836118600D0C}"/>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A18186BC-22BE-5497-D0D6-163E6CDBDFD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715BBEC2-F7D6-008E-B124-AC0D68323BA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74BEC698-4C13-3137-4C5E-AD9897CF105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47BCA680-9DE1-22A6-7777-D8C486A4638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4" name="Picture 23">
            <a:extLst>
              <a:ext uri="{FF2B5EF4-FFF2-40B4-BE49-F238E27FC236}">
                <a16:creationId xmlns:a16="http://schemas.microsoft.com/office/drawing/2014/main" id="{818A6A07-D1DF-0DD0-8973-185D07E4CBDA}"/>
              </a:ext>
            </a:extLst>
          </p:cNvPr>
          <p:cNvPicPr>
            <a:picLocks noChangeAspect="1"/>
          </p:cNvPicPr>
          <p:nvPr/>
        </p:nvPicPr>
        <p:blipFill>
          <a:blip r:embed="rId10"/>
          <a:stretch>
            <a:fillRect/>
          </a:stretch>
        </p:blipFill>
        <p:spPr>
          <a:xfrm>
            <a:off x="4495800" y="2133600"/>
            <a:ext cx="4430894" cy="2766646"/>
          </a:xfrm>
          <a:prstGeom prst="rect">
            <a:avLst/>
          </a:prstGeom>
        </p:spPr>
      </p:pic>
      <mc:AlternateContent xmlns:mc="http://schemas.openxmlformats.org/markup-compatibility/2006" xmlns:a14="http://schemas.microsoft.com/office/drawing/2010/main">
        <mc:Choice Requires="a14">
          <p:sp>
            <p:nvSpPr>
              <p:cNvPr id="25" name="Object 2">
                <a:extLst>
                  <a:ext uri="{FF2B5EF4-FFF2-40B4-BE49-F238E27FC236}">
                    <a16:creationId xmlns:a16="http://schemas.microsoft.com/office/drawing/2014/main" id="{6840BFEA-3AE3-DF95-651F-7729AD2B14E4}"/>
                  </a:ext>
                </a:extLst>
              </p:cNvPr>
              <p:cNvSpPr txBox="1"/>
              <p:nvPr/>
            </p:nvSpPr>
            <p:spPr bwMode="auto">
              <a:xfrm>
                <a:off x="5073318" y="5162340"/>
                <a:ext cx="1822450" cy="1184275"/>
              </a:xfrm>
              <a:prstGeom prst="rect">
                <a:avLst/>
              </a:prstGeom>
              <a:solidFill>
                <a:schemeClr val="bg1"/>
              </a:solid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𝑁</m:t>
                          </m:r>
                        </m:e>
                        <m:sub>
                          <m:r>
                            <a:rPr lang="en-US" i="1">
                              <a:solidFill>
                                <a:srgbClr val="000000"/>
                              </a:solidFill>
                              <a:latin typeface="Cambria Math" panose="02040503050406030204" pitchFamily="18" charset="0"/>
                            </a:rPr>
                            <m:t>𝑠</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𝑁</m:t>
                          </m:r>
                          <m:rad>
                            <m:radPr>
                              <m:degHide m:val="on"/>
                              <m:ctrlPr>
                                <a:rPr lang="en-US" i="1">
                                  <a:solidFill>
                                    <a:srgbClr val="000000"/>
                                  </a:solidFill>
                                  <a:latin typeface="Cambria Math" panose="02040503050406030204" pitchFamily="18" charset="0"/>
                                </a:rPr>
                              </m:ctrlPr>
                            </m:radPr>
                            <m:deg/>
                            <m:e>
                              <m:r>
                                <a:rPr lang="en-US" i="1">
                                  <a:solidFill>
                                    <a:srgbClr val="000000"/>
                                  </a:solidFill>
                                  <a:latin typeface="Cambria Math" panose="02040503050406030204" pitchFamily="18" charset="0"/>
                                </a:rPr>
                                <m:t>𝑃</m:t>
                              </m:r>
                            </m:e>
                          </m:rad>
                        </m:num>
                        <m:den>
                          <m:sSup>
                            <m:sSupPr>
                              <m:ctrlPr>
                                <a:rPr lang="en-US" i="1">
                                  <a:solidFill>
                                    <a:srgbClr val="000000"/>
                                  </a:solidFill>
                                  <a:latin typeface="Cambria Math" panose="02040503050406030204" pitchFamily="18" charset="0"/>
                                </a:rPr>
                              </m:ctrlPr>
                            </m:sSupPr>
                            <m:e>
                              <m:d>
                                <m:dPr>
                                  <m:ctrlPr>
                                    <a:rPr lang="en-US" i="1" smtClean="0">
                                      <a:solidFill>
                                        <a:srgbClr val="000000"/>
                                      </a:solidFill>
                                      <a:latin typeface="Cambria Math" panose="02040503050406030204" pitchFamily="18" charset="0"/>
                                    </a:rPr>
                                  </m:ctrlPr>
                                </m:dPr>
                                <m:e>
                                  <m:r>
                                    <a:rPr lang="en-US"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𝑝</m:t>
                                  </m:r>
                                </m:e>
                              </m:d>
                            </m:e>
                            <m:sup>
                              <m:f>
                                <m:fPr>
                                  <m:type m:val="skw"/>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5</m:t>
                                  </m:r>
                                </m:num>
                                <m:den>
                                  <m:r>
                                    <a:rPr lang="en-US" i="1">
                                      <a:solidFill>
                                        <a:srgbClr val="000000"/>
                                      </a:solidFill>
                                      <a:latin typeface="Cambria Math" panose="02040503050406030204" pitchFamily="18" charset="0"/>
                                    </a:rPr>
                                    <m:t>4</m:t>
                                  </m:r>
                                </m:den>
                              </m:f>
                            </m:sup>
                          </m:sSup>
                        </m:den>
                      </m:f>
                    </m:oMath>
                  </m:oMathPara>
                </a14:m>
                <a:endParaRPr lang="en-US" dirty="0"/>
              </a:p>
            </p:txBody>
          </p:sp>
        </mc:Choice>
        <mc:Fallback xmlns="">
          <p:sp>
            <p:nvSpPr>
              <p:cNvPr id="25" name="Object 2">
                <a:extLst>
                  <a:ext uri="{FF2B5EF4-FFF2-40B4-BE49-F238E27FC236}">
                    <a16:creationId xmlns:a16="http://schemas.microsoft.com/office/drawing/2014/main" id="{6840BFEA-3AE3-DF95-651F-7729AD2B14E4}"/>
                  </a:ext>
                </a:extLst>
              </p:cNvPr>
              <p:cNvSpPr txBox="1">
                <a:spLocks noRot="1" noChangeAspect="1" noMove="1" noResize="1" noEditPoints="1" noAdjustHandles="1" noChangeArrowheads="1" noChangeShapeType="1" noTextEdit="1"/>
              </p:cNvSpPr>
              <p:nvPr/>
            </p:nvSpPr>
            <p:spPr bwMode="auto">
              <a:xfrm>
                <a:off x="5073318" y="5162340"/>
                <a:ext cx="1822450" cy="1184275"/>
              </a:xfrm>
              <a:prstGeom prst="rect">
                <a:avLst/>
              </a:prstGeom>
              <a:blipFill>
                <a:blip r:embed="rId11"/>
                <a:stretch>
                  <a:fillRect/>
                </a:stretch>
              </a:blipFill>
              <a:ln>
                <a:noFill/>
              </a:ln>
              <a:effectLst/>
            </p:spPr>
            <p:txBody>
              <a:bodyPr/>
              <a:lstStyle/>
              <a:p>
                <a:r>
                  <a:rPr lang="en-US">
                    <a:noFill/>
                  </a:rPr>
                  <a:t> </a:t>
                </a:r>
              </a:p>
            </p:txBody>
          </p:sp>
        </mc:Fallback>
      </mc:AlternateContent>
      <p:sp>
        <p:nvSpPr>
          <p:cNvPr id="3" name="Rectangle 2">
            <a:extLst>
              <a:ext uri="{FF2B5EF4-FFF2-40B4-BE49-F238E27FC236}">
                <a16:creationId xmlns:a16="http://schemas.microsoft.com/office/drawing/2014/main" id="{D6F4D33E-8369-5906-8AF3-F6A3D471406A}"/>
              </a:ext>
            </a:extLst>
          </p:cNvPr>
          <p:cNvSpPr/>
          <p:nvPr/>
        </p:nvSpPr>
        <p:spPr>
          <a:xfrm>
            <a:off x="4724400" y="3352800"/>
            <a:ext cx="1371600" cy="10261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9CCE007-2A61-6AE7-2C1F-06C3AA3DA562}"/>
              </a:ext>
            </a:extLst>
          </p:cNvPr>
          <p:cNvSpPr txBox="1"/>
          <p:nvPr/>
        </p:nvSpPr>
        <p:spPr>
          <a:xfrm>
            <a:off x="492174" y="4684947"/>
            <a:ext cx="4572000" cy="1938992"/>
          </a:xfrm>
          <a:prstGeom prst="rect">
            <a:avLst/>
          </a:prstGeom>
          <a:noFill/>
        </p:spPr>
        <p:txBody>
          <a:bodyPr wrap="square">
            <a:spAutoFit/>
          </a:bodyPr>
          <a:lstStyle/>
          <a:p>
            <a:r>
              <a:rPr lang="en-US" altLang="en-US" sz="2400" dirty="0">
                <a:latin typeface="Times New Roman" panose="02020603050405020304" pitchFamily="18" charset="0"/>
                <a:cs typeface="Times New Roman" panose="02020603050405020304" pitchFamily="18" charset="0"/>
              </a:rPr>
              <a:t>Geo-thermal</a:t>
            </a:r>
          </a:p>
          <a:p>
            <a:r>
              <a:rPr lang="en-US" altLang="en-US" sz="2400" dirty="0">
                <a:latin typeface="Times New Roman" panose="02020603050405020304" pitchFamily="18" charset="0"/>
                <a:cs typeface="Times New Roman" panose="02020603050405020304" pitchFamily="18" charset="0"/>
              </a:rPr>
              <a:t>Solar thermal</a:t>
            </a:r>
          </a:p>
          <a:p>
            <a:r>
              <a:rPr lang="en-US" altLang="en-US" dirty="0">
                <a:latin typeface="Times New Roman" panose="02020603050405020304" pitchFamily="18" charset="0"/>
                <a:cs typeface="Times New Roman" panose="02020603050405020304" pitchFamily="18" charset="0"/>
              </a:rPr>
              <a:t>Waste thermal sources</a:t>
            </a:r>
            <a:endParaRPr lang="en-US" altLang="en-US" sz="2400"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Biomass</a:t>
            </a:r>
          </a:p>
          <a:p>
            <a:r>
              <a:rPr lang="en-US" altLang="en-US" sz="2400" dirty="0">
                <a:latin typeface="Times New Roman" panose="02020603050405020304" pitchFamily="18" charset="0"/>
                <a:cs typeface="Times New Roman" panose="02020603050405020304" pitchFamily="18" charset="0"/>
              </a:rPr>
              <a:t>Municipal waste</a:t>
            </a:r>
          </a:p>
        </p:txBody>
      </p:sp>
    </p:spTree>
    <p:extLst>
      <p:ext uri="{BB962C8B-B14F-4D97-AF65-F5344CB8AC3E}">
        <p14:creationId xmlns:p14="http://schemas.microsoft.com/office/powerpoint/2010/main" val="281801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8793"/>
          </a:xfrm>
        </p:spPr>
        <p:txBody>
          <a:bodyPr>
            <a:normAutofit/>
          </a:bodyPr>
          <a:lstStyle/>
          <a:p>
            <a:r>
              <a:rPr lang="en-US" sz="2800" dirty="0"/>
              <a:t>Types of turbines and expanders</a:t>
            </a: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Expanders, in general, can be categorized into two types: </a:t>
            </a:r>
          </a:p>
          <a:p>
            <a:r>
              <a:rPr lang="en-US" sz="2400" dirty="0">
                <a:latin typeface="Times New Roman" panose="02020603050405020304" pitchFamily="18" charset="0"/>
                <a:cs typeface="Times New Roman" panose="02020603050405020304" pitchFamily="18" charset="0"/>
              </a:rPr>
              <a:t>One is the velocity type: Turbines.</a:t>
            </a:r>
          </a:p>
          <a:p>
            <a:r>
              <a:rPr lang="en-US" sz="2400" dirty="0">
                <a:latin typeface="Times New Roman" panose="02020603050405020304" pitchFamily="18" charset="0"/>
                <a:cs typeface="Times New Roman" panose="02020603050405020304" pitchFamily="18" charset="0"/>
              </a:rPr>
              <a:t>The other is the volume type, such as screw expanders, scroll expanders and reciprocal piston expanders.</a:t>
            </a:r>
          </a:p>
          <a:p>
            <a:r>
              <a:rPr lang="en-US" sz="2400" dirty="0">
                <a:latin typeface="Times New Roman" panose="02020603050405020304" pitchFamily="18" charset="0"/>
                <a:cs typeface="Times New Roman" panose="02020603050405020304" pitchFamily="18" charset="0"/>
              </a:rPr>
              <a:t>Radial Turbines are promising option. </a:t>
            </a:r>
          </a:p>
          <a:p>
            <a:r>
              <a:rPr lang="en-US" sz="2400" dirty="0">
                <a:latin typeface="Times New Roman" panose="02020603050405020304" pitchFamily="18" charset="0"/>
                <a:cs typeface="Times New Roman" panose="02020603050405020304" pitchFamily="18" charset="0"/>
              </a:rPr>
              <a:t>Volume type are also called as Positive displacement expanders. </a:t>
            </a:r>
          </a:p>
          <a:p>
            <a:r>
              <a:rPr lang="en-US" sz="2400" dirty="0">
                <a:latin typeface="Times New Roman" panose="02020603050405020304" pitchFamily="18" charset="0"/>
                <a:cs typeface="Times New Roman" panose="02020603050405020304" pitchFamily="18" charset="0"/>
              </a:rPr>
              <a:t>Compared with positive displacement expanders, turbines have the advantages of high-pressure ratio, high efficiency, large volumetric power density, and compact size.</a:t>
            </a:r>
          </a:p>
        </p:txBody>
      </p:sp>
      <mc:AlternateContent xmlns:mc="http://schemas.openxmlformats.org/markup-compatibility/2006" xmlns:p14="http://schemas.microsoft.com/office/powerpoint/2010/main">
        <mc:Choice Requires="p14">
          <p:contentPart p14:bwMode="auto" r:id="rId2">
            <p14:nvContentPartPr>
              <p14:cNvPr id="27650" name="Ink 2"/>
              <p14:cNvContentPartPr>
                <a14:cpLocks xmlns:a14="http://schemas.microsoft.com/office/drawing/2010/main" noRot="1" noChangeAspect="1" noEditPoints="1" noChangeArrowheads="1" noChangeShapeType="1"/>
              </p14:cNvContentPartPr>
              <p14:nvPr/>
            </p14:nvContentPartPr>
            <p14:xfrm>
              <a:off x="7972425" y="527050"/>
              <a:ext cx="846138" cy="544513"/>
            </p14:xfrm>
          </p:contentPart>
        </mc:Choice>
        <mc:Fallback xmlns="">
          <p:pic>
            <p:nvPicPr>
              <p:cNvPr id="27650" name="Ink 2"/>
              <p:cNvPicPr>
                <a:picLocks noRot="1" noChangeAspect="1" noEditPoints="1" noChangeArrowheads="1" noChangeShapeType="1"/>
              </p:cNvPicPr>
              <p:nvPr/>
            </p:nvPicPr>
            <p:blipFill>
              <a:blip r:embed="rId3"/>
              <a:stretch>
                <a:fillRect/>
              </a:stretch>
            </p:blipFill>
            <p:spPr>
              <a:xfrm>
                <a:off x="7963055" y="517693"/>
                <a:ext cx="864877" cy="563227"/>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7652" name="Ink 4"/>
              <p14:cNvContentPartPr>
                <a14:cpLocks xmlns:a14="http://schemas.microsoft.com/office/drawing/2010/main" noRot="1" noChangeAspect="1" noEditPoints="1" noChangeArrowheads="1" noChangeShapeType="1"/>
              </p14:cNvContentPartPr>
              <p14:nvPr/>
            </p14:nvContentPartPr>
            <p14:xfrm>
              <a:off x="8683625" y="754063"/>
              <a:ext cx="277813" cy="276225"/>
            </p14:xfrm>
          </p:contentPart>
        </mc:Choice>
        <mc:Fallback xmlns="">
          <p:pic>
            <p:nvPicPr>
              <p:cNvPr id="27652" name="Ink 4"/>
              <p:cNvPicPr>
                <a:picLocks noRot="1" noChangeAspect="1" noEditPoints="1" noChangeArrowheads="1" noChangeShapeType="1"/>
              </p:cNvPicPr>
              <p:nvPr/>
            </p:nvPicPr>
            <p:blipFill>
              <a:blip r:embed="rId7"/>
              <a:stretch>
                <a:fillRect/>
              </a:stretch>
            </p:blipFill>
            <p:spPr>
              <a:xfrm>
                <a:off x="8674256" y="744760"/>
                <a:ext cx="296550" cy="294831"/>
              </a:xfrm>
              <a:prstGeom prst="rect">
                <a:avLst/>
              </a:prstGeom>
            </p:spPr>
          </p:pic>
        </mc:Fallback>
      </mc:AlternateContent>
      <p:grpSp>
        <p:nvGrpSpPr>
          <p:cNvPr id="4" name="Group 3">
            <a:extLst>
              <a:ext uri="{FF2B5EF4-FFF2-40B4-BE49-F238E27FC236}">
                <a16:creationId xmlns:a16="http://schemas.microsoft.com/office/drawing/2014/main" id="{0469F080-EE7F-DE15-FCB5-B13AE2FCF7EB}"/>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876AEA8D-98C2-5DAC-C8D0-CE579EDE583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C4818E75-EED9-B64A-2559-FF77474E4C2F}"/>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6BF453A4-094A-85DA-9549-3F1DD721AE87}"/>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BC43FCC6-F773-3F97-6DAB-05EB8D768D4B}"/>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A9C9C285-FCCE-D25F-E1E2-990ECE566531}"/>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9DDF0CE4-96E3-835D-EA32-84A607ECA3F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B7B86FE0-F7E7-79CA-2B32-5603FDA7EB9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D8570F7E-A727-30CD-E8D4-5A9E40C6866A}"/>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E06FC4B1-6387-8AA1-CF8C-6F403D3DE46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7097D211-316E-0BFD-3AF8-5072E443211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C7A80B49-174C-374B-B704-D6CE3F3DB274}"/>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6ACFCC6D-415C-D4B6-CB3F-ACC445D84AE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3015FDE4-2D45-E1D7-E1A6-3A5EB6AA0A4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27D4EF20-6E05-9498-8CE8-D43F89D019D7}"/>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43FEB8D1-9277-C536-9526-03A58224170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FD920C4A-32B6-693D-6DD3-90E0473D9B5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F5578EFB-94B5-27D7-F215-E228388B01C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718EE8D4-4A68-99BC-87B5-8A89AC4D84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DD8AB-D331-7756-0476-3EDB93A250DA}"/>
              </a:ext>
            </a:extLst>
          </p:cNvPr>
          <p:cNvSpPr>
            <a:spLocks noGrp="1"/>
          </p:cNvSpPr>
          <p:nvPr>
            <p:ph type="title"/>
          </p:nvPr>
        </p:nvSpPr>
        <p:spPr>
          <a:xfrm>
            <a:off x="457200" y="274639"/>
            <a:ext cx="8229600" cy="858804"/>
          </a:xfrm>
        </p:spPr>
        <p:txBody>
          <a:bodyPr/>
          <a:lstStyle/>
          <a:p>
            <a:r>
              <a:rPr lang="en-US" sz="2800" dirty="0">
                <a:latin typeface="Times New Roman" panose="02020603050405020304" pitchFamily="18" charset="0"/>
                <a:cs typeface="Times New Roman" panose="02020603050405020304" pitchFamily="18" charset="0"/>
              </a:rPr>
              <a:t> Balje Diagram</a:t>
            </a:r>
          </a:p>
        </p:txBody>
      </p:sp>
      <p:pic>
        <p:nvPicPr>
          <p:cNvPr id="5" name="Content Placeholder 4">
            <a:extLst>
              <a:ext uri="{FF2B5EF4-FFF2-40B4-BE49-F238E27FC236}">
                <a16:creationId xmlns:a16="http://schemas.microsoft.com/office/drawing/2014/main" id="{F652270C-02C9-8421-9453-A3EB25F9E6A4}"/>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33000" contrast="76000"/>
                    </a14:imgEffect>
                  </a14:imgLayer>
                </a14:imgProps>
              </a:ext>
            </a:extLst>
          </a:blip>
          <a:stretch>
            <a:fillRect/>
          </a:stretch>
        </p:blipFill>
        <p:spPr bwMode="auto">
          <a:xfrm>
            <a:off x="381248" y="1295399"/>
            <a:ext cx="8549779" cy="534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35DE31B7-F744-5C5B-61EC-00831ABBA4CB}"/>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0108B2B5-8FDC-5A49-F697-A5F613E0C9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EB0CCD9E-75A4-B3A7-7E2C-61DEC095BBF8}"/>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061FAA95-1298-D88E-2C7B-B63380E14469}"/>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87974571-84FE-CC46-61A9-218B4E198685}"/>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07AD6242-7FB9-E0E7-8F1A-827DAF234ED0}"/>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78680496-0574-E5C8-C745-60C61952551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4D212EBF-7D49-E3E2-AD94-12FE2EDA179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6CA9BA2F-5E1F-F7B5-8323-A6E44BCBB5F6}"/>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2EEFC201-A787-C5E9-5BD1-B9B2C246D51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067CE7A7-E43F-B7F6-C7F7-10883774DBF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DBECA247-6BA7-703A-5A5C-95CFEF139E13}"/>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0AC8CD71-9C5D-78B4-0DE8-CA6096232A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0E4E0790-AC55-7FE1-4210-3BBAE343936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16EFF424-85E1-E7AB-AD7A-C70F33CE78E7}"/>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33F24501-5064-0902-7A0F-7F93526B7CD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852945E9-1388-AF37-A323-CB3DE7BF57E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4DB6503C-7CB6-013B-2EEC-9E5AA58E48F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FDBDDB53-BB3F-D2C3-D580-43042B26C2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68610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7D029-F633-4528-00D6-8F3125406B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52004F-4A86-CB92-B76A-EE7CCEC0A493}"/>
              </a:ext>
            </a:extLst>
          </p:cNvPr>
          <p:cNvSpPr>
            <a:spLocks noGrp="1"/>
          </p:cNvSpPr>
          <p:nvPr>
            <p:ph type="title"/>
          </p:nvPr>
        </p:nvSpPr>
        <p:spPr>
          <a:xfrm>
            <a:off x="1752600" y="9558"/>
            <a:ext cx="5912098" cy="1143000"/>
          </a:xfrm>
        </p:spPr>
        <p:txBody>
          <a:bodyPr>
            <a:normAutofit/>
          </a:bodyPr>
          <a:lstStyle/>
          <a:p>
            <a:r>
              <a:rPr lang="en-US" sz="2800" dirty="0"/>
              <a:t>Choice of the Expander Configuration</a:t>
            </a:r>
          </a:p>
        </p:txBody>
      </p:sp>
      <p:sp>
        <p:nvSpPr>
          <p:cNvPr id="3" name="Content Placeholder 2">
            <a:extLst>
              <a:ext uri="{FF2B5EF4-FFF2-40B4-BE49-F238E27FC236}">
                <a16:creationId xmlns:a16="http://schemas.microsoft.com/office/drawing/2014/main" id="{32D69594-1C2B-A0FA-6324-C2AAE725DFDF}"/>
              </a:ext>
            </a:extLst>
          </p:cNvPr>
          <p:cNvSpPr>
            <a:spLocks noGrp="1"/>
          </p:cNvSpPr>
          <p:nvPr>
            <p:ph idx="1"/>
          </p:nvPr>
        </p:nvSpPr>
        <p:spPr>
          <a:xfrm>
            <a:off x="457200" y="1428405"/>
            <a:ext cx="8229600" cy="4983163"/>
          </a:xfrm>
        </p:spPr>
        <p:txBody>
          <a:bodyPr>
            <a:normAutofit/>
          </a:bodyPr>
          <a:lstStyle/>
          <a:p>
            <a:pPr marL="0" indent="0">
              <a:buNone/>
            </a:pPr>
            <a:r>
              <a:rPr lang="en-US" sz="2400" dirty="0">
                <a:latin typeface="Times New Roman" pitchFamily="18" charset="0"/>
                <a:cs typeface="Times New Roman" pitchFamily="18" charset="0"/>
              </a:rPr>
              <a:t>.</a:t>
            </a:r>
          </a:p>
        </p:txBody>
      </p:sp>
      <p:grpSp>
        <p:nvGrpSpPr>
          <p:cNvPr id="4" name="Group 3">
            <a:extLst>
              <a:ext uri="{FF2B5EF4-FFF2-40B4-BE49-F238E27FC236}">
                <a16:creationId xmlns:a16="http://schemas.microsoft.com/office/drawing/2014/main" id="{16F83B10-FB42-AAF9-5179-8011EAC01051}"/>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8EB0B3CA-7F01-06CA-3DDB-13EB24BF93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FE713240-8459-2C8D-F2A3-2D2831EB307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28573B6-A7BF-38E6-1409-9461C1749F79}"/>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019B7DC4-9502-0652-6133-1CD817012B4F}"/>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5236ADA6-44F2-EA2E-120E-4B17E4A0C3CD}"/>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E54546BC-CA90-9DE7-942B-30BE5C8A205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E9E1B5C5-F280-0DBB-7DA9-CEECFBA9CB8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E94674C0-33A4-D330-A064-3C9C12D966E8}"/>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AF3B50D7-4A58-5A8D-9C7E-0DF8790C34A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8D88F833-F6FB-D7D0-DCD6-B525C88B6AE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B7F372EC-18F1-1A64-A5E5-AEDC949146AD}"/>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E34EAEF8-36AC-1A27-FD7E-8A301A23D79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44DDFDAA-6475-E8B6-0084-E13CE40608F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E53F28EB-ADB0-4938-64A5-FE5D80426D8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E0A204A0-5EF3-F145-EF53-6C9B9942695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F1321ACF-88EC-FB8B-F9A7-80273470BAB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AD49E8F8-87D5-52BF-7253-CC3B0FE08F0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96B064BA-5864-9D77-9A83-EA9C12B73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4" name="Picture 23">
            <a:extLst>
              <a:ext uri="{FF2B5EF4-FFF2-40B4-BE49-F238E27FC236}">
                <a16:creationId xmlns:a16="http://schemas.microsoft.com/office/drawing/2014/main" id="{C7AB3C3A-16BF-A538-CFA0-468064762B40}"/>
              </a:ext>
            </a:extLst>
          </p:cNvPr>
          <p:cNvPicPr>
            <a:picLocks noChangeAspect="1"/>
          </p:cNvPicPr>
          <p:nvPr/>
        </p:nvPicPr>
        <p:blipFill>
          <a:blip r:embed="rId4"/>
          <a:stretch>
            <a:fillRect/>
          </a:stretch>
        </p:blipFill>
        <p:spPr>
          <a:xfrm>
            <a:off x="524854" y="1382277"/>
            <a:ext cx="8238394" cy="5075418"/>
          </a:xfrm>
          <a:prstGeom prst="rect">
            <a:avLst/>
          </a:prstGeom>
        </p:spPr>
      </p:pic>
    </p:spTree>
    <p:extLst>
      <p:ext uri="{BB962C8B-B14F-4D97-AF65-F5344CB8AC3E}">
        <p14:creationId xmlns:p14="http://schemas.microsoft.com/office/powerpoint/2010/main" val="77691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Scroll expander</a:t>
            </a:r>
          </a:p>
        </p:txBody>
      </p:sp>
      <p:pic>
        <p:nvPicPr>
          <p:cNvPr id="5122" name="Picture 2"/>
          <p:cNvPicPr>
            <a:picLocks noChangeAspect="1" noChangeArrowheads="1"/>
          </p:cNvPicPr>
          <p:nvPr/>
        </p:nvPicPr>
        <p:blipFill>
          <a:blip r:embed="rId2" cstate="print"/>
          <a:srcRect/>
          <a:stretch>
            <a:fillRect/>
          </a:stretch>
        </p:blipFill>
        <p:spPr bwMode="auto">
          <a:xfrm>
            <a:off x="0" y="1295400"/>
            <a:ext cx="6410325" cy="434340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5638800" y="3505200"/>
            <a:ext cx="3048000" cy="3192406"/>
          </a:xfrm>
          <a:prstGeom prst="rect">
            <a:avLst/>
          </a:prstGeom>
          <a:noFill/>
          <a:ln w="9525">
            <a:noFill/>
            <a:miter lim="800000"/>
            <a:headEnd/>
            <a:tailEnd/>
          </a:ln>
        </p:spPr>
      </p:pic>
      <p:grpSp>
        <p:nvGrpSpPr>
          <p:cNvPr id="3" name="Group 2">
            <a:extLst>
              <a:ext uri="{FF2B5EF4-FFF2-40B4-BE49-F238E27FC236}">
                <a16:creationId xmlns:a16="http://schemas.microsoft.com/office/drawing/2014/main" id="{0D721608-4F6A-27D4-48B3-5CE118718012}"/>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384962F7-569A-394D-EE35-7532B155D1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B0436946-F5F9-2A36-DDDD-F2D34852F46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67C8D38-4D65-F294-691F-96AC150B45D6}"/>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1C731B4A-E191-C29A-3504-FCAACC1DDDC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5E1D001-CF07-E1F4-0B2F-FC8A178F52B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D29A1D0-A250-0466-B5DC-A834C05C39D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9D8CFB6-437E-643E-365A-3920CBD88AF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9F5359C-B975-E5BE-B62F-D9AF580EE14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3D1883A-3F49-6094-AAE1-BEB871B572C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01BCA18-8BAF-79CB-06C6-4733C4FE450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830FF8C-10AD-A54A-C50C-77A1CCB4AE39}"/>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11F309AF-2029-416C-F94F-230202AEAC5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6D00625B-CA99-30AF-04B8-F99F13192F2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3EBB0E5-2AD0-DEA0-05C3-AD3AE2467A4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BAD82A5-20FE-6507-F281-CA1A9A66719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B0A938D-7F20-B7D5-DF92-3DE91A932FC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2C40BEE-71DF-8151-2A65-652AE264068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DB50F43-9A2F-414B-66D2-86BA73EE85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89287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dissolv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dissolve">
                                      <p:cBhvr>
                                        <p:cTn id="12"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B5259-EBA7-CE34-24EA-20877B76B648}"/>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308FCB96-F1C8-6412-9249-12806BE5BF33}"/>
              </a:ext>
            </a:extLst>
          </p:cNvPr>
          <p:cNvPicPr>
            <a:picLocks noChangeAspect="1"/>
          </p:cNvPicPr>
          <p:nvPr/>
        </p:nvPicPr>
        <p:blipFill>
          <a:blip r:embed="rId2"/>
          <a:stretch>
            <a:fillRect/>
          </a:stretch>
        </p:blipFill>
        <p:spPr>
          <a:xfrm>
            <a:off x="423566" y="1455080"/>
            <a:ext cx="6528396" cy="3417913"/>
          </a:xfrm>
          <a:prstGeom prst="rect">
            <a:avLst/>
          </a:prstGeom>
        </p:spPr>
      </p:pic>
      <p:sp>
        <p:nvSpPr>
          <p:cNvPr id="4" name="Title 3">
            <a:extLst>
              <a:ext uri="{FF2B5EF4-FFF2-40B4-BE49-F238E27FC236}">
                <a16:creationId xmlns:a16="http://schemas.microsoft.com/office/drawing/2014/main" id="{2A995B68-8387-0888-90BD-2D1A24EBCDA9}"/>
              </a:ext>
            </a:extLst>
          </p:cNvPr>
          <p:cNvSpPr>
            <a:spLocks noGrp="1"/>
          </p:cNvSpPr>
          <p:nvPr>
            <p:ph type="title"/>
          </p:nvPr>
        </p:nvSpPr>
        <p:spPr>
          <a:xfrm>
            <a:off x="1828800" y="274638"/>
            <a:ext cx="5883522" cy="910399"/>
          </a:xfrm>
        </p:spPr>
        <p:txBody>
          <a:bodyPr>
            <a:normAutofit fontScale="90000"/>
          </a:bodyPr>
          <a:lstStyle/>
          <a:p>
            <a:r>
              <a:rPr lang="en-US" sz="2800" dirty="0"/>
              <a:t>Scroll Expanders &amp; Positive Displacement Work</a:t>
            </a:r>
          </a:p>
        </p:txBody>
      </p:sp>
      <p:grpSp>
        <p:nvGrpSpPr>
          <p:cNvPr id="2" name="Group 1">
            <a:extLst>
              <a:ext uri="{FF2B5EF4-FFF2-40B4-BE49-F238E27FC236}">
                <a16:creationId xmlns:a16="http://schemas.microsoft.com/office/drawing/2014/main" id="{01C701E1-8AE7-2FB0-AD16-948DF052A1F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96DC8B9-11B2-FB5F-2858-2346B9B25D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98FF49AD-21D2-A33B-8DA9-E3DA9EC402C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DE70914-185D-7231-68C3-D1A561125F82}"/>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FDD23E12-8568-A16F-EAD2-970CE85C298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F8CFA03-4254-164B-38EA-07FA7C23FB9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9D9B35C-C5B1-0587-15E3-133E2EFF149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867A5C3-A055-6C9A-C77F-F0D07342A9D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15E6D07-4333-86CF-F25F-9F23E8B900B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36BD021-7FA4-1B2F-7527-B3CD0C2B7DA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479B057-F849-3914-E410-A4511BBE3B2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6D4619B-A31D-5D34-0AB0-277D96936B84}"/>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3B5EFA0D-AA94-E26F-6FD5-C2D1C97537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29829358-998C-ABF9-8B48-A054CD92B43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97A13B9-16AE-CC45-DE0D-EC218E80CCE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6F7DAFA-E50F-E09D-35E7-29F3D455F5D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065C8A6-FDD2-5F47-BEB7-8BF9689099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7999BC2-34E8-119C-FE57-27CC366DD10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A38B4A4-C769-F585-B28C-53C4676875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2" name="Object 7">
                <a:extLst>
                  <a:ext uri="{FF2B5EF4-FFF2-40B4-BE49-F238E27FC236}">
                    <a16:creationId xmlns:a16="http://schemas.microsoft.com/office/drawing/2014/main" id="{944A6026-45D6-B1C4-FD26-08B61AD24548}"/>
                  </a:ext>
                </a:extLst>
              </p:cNvPr>
              <p:cNvSpPr txBox="1"/>
              <p:nvPr/>
            </p:nvSpPr>
            <p:spPr bwMode="auto">
              <a:xfrm>
                <a:off x="5421720" y="2053399"/>
                <a:ext cx="2667000" cy="10652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sPre>
                            <m:sPrePr>
                              <m:ctrlPr>
                                <a:rPr lang="en-US" i="1">
                                  <a:solidFill>
                                    <a:srgbClr val="000000"/>
                                  </a:solidFill>
                                  <a:latin typeface="Cambria Math" panose="02040503050406030204" pitchFamily="18" charset="0"/>
                                </a:rPr>
                              </m:ctrlPr>
                            </m:sPrePr>
                            <m:sub>
                              <m:r>
                                <a:rPr lang="en-US" i="1">
                                  <a:solidFill>
                                    <a:srgbClr val="000000"/>
                                  </a:solidFill>
                                  <a:latin typeface="Cambria Math" panose="02040503050406030204" pitchFamily="18" charset="0"/>
                                </a:rPr>
                                <m:t>1</m:t>
                              </m:r>
                            </m:sub>
                            <m:sup/>
                            <m:e>
                              <m:r>
                                <a:rPr lang="en-US" i="1">
                                  <a:solidFill>
                                    <a:srgbClr val="000000"/>
                                  </a:solidFill>
                                  <a:latin typeface="Cambria Math" panose="02040503050406030204" pitchFamily="18" charset="0"/>
                                </a:rPr>
                                <m:t>𝑊</m:t>
                              </m:r>
                            </m:e>
                          </m:sPre>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nary>
                        <m:naryPr>
                          <m:ctrlPr>
                            <a:rPr lang="en-US" i="1" smtClean="0">
                              <a:solidFill>
                                <a:srgbClr val="000000"/>
                              </a:solidFill>
                              <a:latin typeface="Cambria Math" panose="02040503050406030204" pitchFamily="18" charset="0"/>
                            </a:rPr>
                          </m:ctrlPr>
                        </m:naryPr>
                        <m:sub>
                          <m:r>
                            <m:rPr>
                              <m:brk m:alnAt="23"/>
                            </m:rPr>
                            <a:rPr lang="en-US" b="0" i="1" smtClean="0">
                              <a:solidFill>
                                <a:srgbClr val="000000"/>
                              </a:solidFill>
                              <a:latin typeface="Cambria Math" panose="02040503050406030204" pitchFamily="18" charset="0"/>
                            </a:rPr>
                            <m:t>𝑖</m:t>
                          </m:r>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𝑒𝑡</m:t>
                          </m:r>
                        </m:sub>
                        <m:sup>
                          <m:r>
                            <a:rPr lang="en-US" b="0" i="1" smtClean="0">
                              <a:solidFill>
                                <a:srgbClr val="000000"/>
                              </a:solidFill>
                              <a:latin typeface="Cambria Math" panose="02040503050406030204" pitchFamily="18" charset="0"/>
                            </a:rPr>
                            <m:t>𝑒𝑥𝑖𝑡</m:t>
                          </m:r>
                        </m:sup>
                        <m:e>
                          <m:r>
                            <a:rPr lang="en-US" b="0" i="1" smtClean="0">
                              <a:solidFill>
                                <a:srgbClr val="000000"/>
                              </a:solidFill>
                              <a:latin typeface="Cambria Math" panose="02040503050406030204" pitchFamily="18" charset="0"/>
                            </a:rPr>
                            <m:t>𝑝𝑑𝑉</m:t>
                          </m:r>
                        </m:e>
                      </m:nary>
                    </m:oMath>
                  </m:oMathPara>
                </a14:m>
                <a:endParaRPr lang="en-US" dirty="0"/>
              </a:p>
            </p:txBody>
          </p:sp>
        </mc:Choice>
        <mc:Fallback xmlns="">
          <p:sp>
            <p:nvSpPr>
              <p:cNvPr id="22" name="Object 7">
                <a:extLst>
                  <a:ext uri="{FF2B5EF4-FFF2-40B4-BE49-F238E27FC236}">
                    <a16:creationId xmlns:a16="http://schemas.microsoft.com/office/drawing/2014/main" id="{944A6026-45D6-B1C4-FD26-08B61AD24548}"/>
                  </a:ext>
                </a:extLst>
              </p:cNvPr>
              <p:cNvSpPr txBox="1">
                <a:spLocks noRot="1" noChangeAspect="1" noMove="1" noResize="1" noEditPoints="1" noAdjustHandles="1" noChangeArrowheads="1" noChangeShapeType="1" noTextEdit="1"/>
              </p:cNvSpPr>
              <p:nvPr/>
            </p:nvSpPr>
            <p:spPr bwMode="auto">
              <a:xfrm>
                <a:off x="5421720" y="2053399"/>
                <a:ext cx="2667000" cy="1065212"/>
              </a:xfrm>
              <a:prstGeom prst="rect">
                <a:avLst/>
              </a:prstGeom>
              <a:blipFill>
                <a:blip r:embed="rId5"/>
                <a:stretch>
                  <a:fillRect/>
                </a:stretch>
              </a:blipFill>
              <a:ln>
                <a:noFill/>
              </a:ln>
              <a:effectLst/>
            </p:spPr>
            <p:txBody>
              <a:bodyPr/>
              <a:lstStyle/>
              <a:p>
                <a:r>
                  <a:rPr lang="en-US">
                    <a:noFill/>
                  </a:rPr>
                  <a:t> </a:t>
                </a:r>
              </a:p>
            </p:txBody>
          </p:sp>
        </mc:Fallback>
      </mc:AlternateContent>
      <p:sp>
        <p:nvSpPr>
          <p:cNvPr id="23" name="TextBox 22">
            <a:extLst>
              <a:ext uri="{FF2B5EF4-FFF2-40B4-BE49-F238E27FC236}">
                <a16:creationId xmlns:a16="http://schemas.microsoft.com/office/drawing/2014/main" id="{B4F30292-DE85-7160-6109-726366B3BA48}"/>
              </a:ext>
            </a:extLst>
          </p:cNvPr>
          <p:cNvSpPr txBox="1"/>
          <p:nvPr/>
        </p:nvSpPr>
        <p:spPr>
          <a:xfrm>
            <a:off x="4876799" y="1312401"/>
            <a:ext cx="3756843" cy="830997"/>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Displacement work in an Open System:</a:t>
            </a:r>
          </a:p>
        </p:txBody>
      </p:sp>
      <mc:AlternateContent xmlns:mc="http://schemas.openxmlformats.org/markup-compatibility/2006" xmlns:a14="http://schemas.microsoft.com/office/drawing/2010/main">
        <mc:Choice Requires="a14">
          <p:sp>
            <p:nvSpPr>
              <p:cNvPr id="26" name="Object 7">
                <a:extLst>
                  <a:ext uri="{FF2B5EF4-FFF2-40B4-BE49-F238E27FC236}">
                    <a16:creationId xmlns:a16="http://schemas.microsoft.com/office/drawing/2014/main" id="{490E6053-2B4E-1CAE-228B-869BEAB34C05}"/>
                  </a:ext>
                </a:extLst>
              </p:cNvPr>
              <p:cNvSpPr txBox="1"/>
              <p:nvPr/>
            </p:nvSpPr>
            <p:spPr bwMode="auto">
              <a:xfrm>
                <a:off x="4968751" y="3155888"/>
                <a:ext cx="2667000" cy="10652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sPre>
                            <m:sPrePr>
                              <m:ctrlPr>
                                <a:rPr lang="en-US" i="1">
                                  <a:solidFill>
                                    <a:srgbClr val="000000"/>
                                  </a:solidFill>
                                  <a:latin typeface="Cambria Math" panose="02040503050406030204" pitchFamily="18" charset="0"/>
                                </a:rPr>
                              </m:ctrlPr>
                            </m:sPrePr>
                            <m:sub>
                              <m:r>
                                <a:rPr lang="en-US" i="1">
                                  <a:solidFill>
                                    <a:srgbClr val="000000"/>
                                  </a:solidFill>
                                  <a:latin typeface="Cambria Math" panose="02040503050406030204" pitchFamily="18" charset="0"/>
                                </a:rPr>
                                <m:t>1</m:t>
                              </m:r>
                            </m:sub>
                            <m:sup/>
                            <m:e>
                              <m:r>
                                <a:rPr lang="en-US" b="0" i="1" smtClean="0">
                                  <a:solidFill>
                                    <a:srgbClr val="000000"/>
                                  </a:solidFill>
                                  <a:latin typeface="Cambria Math" panose="02040503050406030204" pitchFamily="18" charset="0"/>
                                </a:rPr>
                                <m:t>𝑃</m:t>
                              </m:r>
                            </m:e>
                          </m:sPre>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𝑚</m:t>
                          </m:r>
                        </m:e>
                      </m:acc>
                      <m:nary>
                        <m:naryPr>
                          <m:ctrlPr>
                            <a:rPr lang="en-US" i="1" smtClean="0">
                              <a:solidFill>
                                <a:srgbClr val="000000"/>
                              </a:solidFill>
                              <a:latin typeface="Cambria Math" panose="02040503050406030204" pitchFamily="18" charset="0"/>
                            </a:rPr>
                          </m:ctrlPr>
                        </m:naryPr>
                        <m:sub>
                          <m:r>
                            <m:rPr>
                              <m:brk m:alnAt="23"/>
                            </m:rPr>
                            <a:rPr lang="en-US" b="0" i="1" smtClean="0">
                              <a:solidFill>
                                <a:srgbClr val="000000"/>
                              </a:solidFill>
                              <a:latin typeface="Cambria Math" panose="02040503050406030204" pitchFamily="18" charset="0"/>
                            </a:rPr>
                            <m:t>𝑖</m:t>
                          </m:r>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𝑒𝑡</m:t>
                          </m:r>
                        </m:sub>
                        <m:sup>
                          <m:r>
                            <a:rPr lang="en-US" b="0" i="1" smtClean="0">
                              <a:solidFill>
                                <a:srgbClr val="000000"/>
                              </a:solidFill>
                              <a:latin typeface="Cambria Math" panose="02040503050406030204" pitchFamily="18" charset="0"/>
                            </a:rPr>
                            <m:t>𝑒𝑥𝑖𝑡</m:t>
                          </m:r>
                        </m:sup>
                        <m:e>
                          <m:r>
                            <a:rPr lang="en-US" b="0" i="1" smtClean="0">
                              <a:solidFill>
                                <a:srgbClr val="000000"/>
                              </a:solidFill>
                              <a:latin typeface="Cambria Math" panose="02040503050406030204" pitchFamily="18" charset="0"/>
                            </a:rPr>
                            <m:t>𝑝𝑑𝑣</m:t>
                          </m:r>
                        </m:e>
                      </m:nary>
                    </m:oMath>
                  </m:oMathPara>
                </a14:m>
                <a:endParaRPr lang="en-US" dirty="0"/>
              </a:p>
            </p:txBody>
          </p:sp>
        </mc:Choice>
        <mc:Fallback xmlns="">
          <p:sp>
            <p:nvSpPr>
              <p:cNvPr id="26" name="Object 7">
                <a:extLst>
                  <a:ext uri="{FF2B5EF4-FFF2-40B4-BE49-F238E27FC236}">
                    <a16:creationId xmlns:a16="http://schemas.microsoft.com/office/drawing/2014/main" id="{490E6053-2B4E-1CAE-228B-869BEAB34C05}"/>
                  </a:ext>
                </a:extLst>
              </p:cNvPr>
              <p:cNvSpPr txBox="1">
                <a:spLocks noRot="1" noChangeAspect="1" noMove="1" noResize="1" noEditPoints="1" noAdjustHandles="1" noChangeArrowheads="1" noChangeShapeType="1" noTextEdit="1"/>
              </p:cNvSpPr>
              <p:nvPr/>
            </p:nvSpPr>
            <p:spPr bwMode="auto">
              <a:xfrm>
                <a:off x="4968751" y="3155888"/>
                <a:ext cx="2667000" cy="1065212"/>
              </a:xfrm>
              <a:prstGeom prst="rect">
                <a:avLst/>
              </a:prstGeom>
              <a:blipFill>
                <a:blip r:embed="rId6"/>
                <a:stretch>
                  <a:fillRect/>
                </a:stretch>
              </a:blipFill>
              <a:ln>
                <a:noFill/>
              </a:ln>
              <a:effectLst/>
            </p:spPr>
            <p:txBody>
              <a:bodyPr/>
              <a:lstStyle/>
              <a:p>
                <a:r>
                  <a:rPr lang="en-US">
                    <a:noFill/>
                  </a:rPr>
                  <a:t> </a:t>
                </a:r>
              </a:p>
            </p:txBody>
          </p:sp>
        </mc:Fallback>
      </mc:AlternateContent>
      <p:sp>
        <p:nvSpPr>
          <p:cNvPr id="27" name="Rectangle 3">
            <a:extLst>
              <a:ext uri="{FF2B5EF4-FFF2-40B4-BE49-F238E27FC236}">
                <a16:creationId xmlns:a16="http://schemas.microsoft.com/office/drawing/2014/main" id="{F36D1547-7B3F-9BEB-8E3D-F046B1B0DE89}"/>
              </a:ext>
            </a:extLst>
          </p:cNvPr>
          <p:cNvSpPr txBox="1">
            <a:spLocks noChangeArrowheads="1"/>
          </p:cNvSpPr>
          <p:nvPr/>
        </p:nvSpPr>
        <p:spPr>
          <a:xfrm>
            <a:off x="316320" y="4940943"/>
            <a:ext cx="7772400" cy="3810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90000"/>
              </a:lnSpc>
              <a:spcBef>
                <a:spcPct val="0"/>
              </a:spcBef>
            </a:pPr>
            <a:r>
              <a:rPr lang="en-US" altLang="en-US" sz="2400" kern="0" dirty="0">
                <a:latin typeface="TimesNewRoman"/>
              </a:rPr>
              <a:t>For an Organic vapor (Real Gas) undergoing a process.</a:t>
            </a:r>
          </a:p>
        </p:txBody>
      </p:sp>
      <mc:AlternateContent xmlns:mc="http://schemas.openxmlformats.org/markup-compatibility/2006" xmlns:a14="http://schemas.microsoft.com/office/drawing/2010/main">
        <mc:Choice Requires="a14">
          <p:sp>
            <p:nvSpPr>
              <p:cNvPr id="28" name="Object 9">
                <a:extLst>
                  <a:ext uri="{FF2B5EF4-FFF2-40B4-BE49-F238E27FC236}">
                    <a16:creationId xmlns:a16="http://schemas.microsoft.com/office/drawing/2014/main" id="{38030207-9D80-6639-A349-342A7E51ADCC}"/>
                  </a:ext>
                </a:extLst>
              </p:cNvPr>
              <p:cNvSpPr txBox="1"/>
              <p:nvPr/>
            </p:nvSpPr>
            <p:spPr bwMode="auto">
              <a:xfrm>
                <a:off x="796554" y="5545599"/>
                <a:ext cx="2343150" cy="9906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𝑝</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𝑅𝑇</m:t>
                          </m:r>
                        </m:num>
                        <m:den>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𝑏</m:t>
                              </m:r>
                            </m:e>
                          </m:d>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𝑎</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28" name="Object 9">
                <a:extLst>
                  <a:ext uri="{FF2B5EF4-FFF2-40B4-BE49-F238E27FC236}">
                    <a16:creationId xmlns:a16="http://schemas.microsoft.com/office/drawing/2014/main" id="{38030207-9D80-6639-A349-342A7E51ADCC}"/>
                  </a:ext>
                </a:extLst>
              </p:cNvPr>
              <p:cNvSpPr txBox="1">
                <a:spLocks noRot="1" noChangeAspect="1" noMove="1" noResize="1" noEditPoints="1" noAdjustHandles="1" noChangeArrowheads="1" noChangeShapeType="1" noTextEdit="1"/>
              </p:cNvSpPr>
              <p:nvPr/>
            </p:nvSpPr>
            <p:spPr bwMode="auto">
              <a:xfrm>
                <a:off x="796554" y="5545599"/>
                <a:ext cx="2343150" cy="990600"/>
              </a:xfrm>
              <a:prstGeom prst="rect">
                <a:avLst/>
              </a:prstGeom>
              <a:blipFill>
                <a:blip r:embed="rId7"/>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Object 7">
                <a:extLst>
                  <a:ext uri="{FF2B5EF4-FFF2-40B4-BE49-F238E27FC236}">
                    <a16:creationId xmlns:a16="http://schemas.microsoft.com/office/drawing/2014/main" id="{7E945AE8-6B2A-5AE8-5F82-9C5772C9854E}"/>
                  </a:ext>
                </a:extLst>
              </p:cNvPr>
              <p:cNvSpPr txBox="1"/>
              <p:nvPr/>
            </p:nvSpPr>
            <p:spPr bwMode="auto">
              <a:xfrm>
                <a:off x="3276600" y="5419273"/>
                <a:ext cx="4968874" cy="117323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sPre>
                            <m:sPrePr>
                              <m:ctrlPr>
                                <a:rPr lang="en-US" i="1">
                                  <a:solidFill>
                                    <a:srgbClr val="000000"/>
                                  </a:solidFill>
                                  <a:latin typeface="Cambria Math" panose="02040503050406030204" pitchFamily="18" charset="0"/>
                                </a:rPr>
                              </m:ctrlPr>
                            </m:sPrePr>
                            <m:sub>
                              <m:r>
                                <a:rPr lang="en-US" i="1">
                                  <a:solidFill>
                                    <a:srgbClr val="000000"/>
                                  </a:solidFill>
                                  <a:latin typeface="Cambria Math" panose="02040503050406030204" pitchFamily="18" charset="0"/>
                                </a:rPr>
                                <m:t>1</m:t>
                              </m:r>
                            </m:sub>
                            <m:sup/>
                            <m:e>
                              <m:r>
                                <a:rPr lang="en-US" b="0" i="1" smtClean="0">
                                  <a:solidFill>
                                    <a:srgbClr val="000000"/>
                                  </a:solidFill>
                                  <a:latin typeface="Cambria Math" panose="02040503050406030204" pitchFamily="18" charset="0"/>
                                </a:rPr>
                                <m:t>𝑃</m:t>
                              </m:r>
                            </m:e>
                          </m:sPre>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𝑚</m:t>
                          </m:r>
                        </m:e>
                      </m:acc>
                      <m:nary>
                        <m:naryPr>
                          <m:ctrlPr>
                            <a:rPr lang="en-US" i="1" smtClean="0">
                              <a:solidFill>
                                <a:srgbClr val="000000"/>
                              </a:solidFill>
                              <a:latin typeface="Cambria Math" panose="02040503050406030204" pitchFamily="18" charset="0"/>
                            </a:rPr>
                          </m:ctrlPr>
                        </m:naryPr>
                        <m:sub>
                          <m:r>
                            <m:rPr>
                              <m:brk m:alnAt="23"/>
                            </m:rPr>
                            <a:rPr lang="en-US" b="0" i="1" smtClean="0">
                              <a:solidFill>
                                <a:srgbClr val="000000"/>
                              </a:solidFill>
                              <a:latin typeface="Cambria Math" panose="02040503050406030204" pitchFamily="18" charset="0"/>
                            </a:rPr>
                            <m:t>𝑖</m:t>
                          </m:r>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𝑒𝑡</m:t>
                          </m:r>
                        </m:sub>
                        <m:sup>
                          <m:r>
                            <a:rPr lang="en-US" b="0" i="1" smtClean="0">
                              <a:solidFill>
                                <a:srgbClr val="000000"/>
                              </a:solidFill>
                              <a:latin typeface="Cambria Math" panose="02040503050406030204" pitchFamily="18" charset="0"/>
                            </a:rPr>
                            <m:t>𝑒𝑥𝑖𝑡</m:t>
                          </m:r>
                        </m:sup>
                        <m:e>
                          <m:d>
                            <m:dPr>
                              <m:begChr m:val="{"/>
                              <m:endChr m:val="}"/>
                              <m:ctrlPr>
                                <a:rPr lang="en-US" i="1" smtClean="0">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𝑅𝑇</m:t>
                                  </m:r>
                                </m:num>
                                <m:den>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𝑏</m:t>
                                      </m:r>
                                    </m:e>
                                  </m:d>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𝑎</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2</m:t>
                                      </m:r>
                                    </m:sup>
                                  </m:sSup>
                                </m:den>
                              </m:f>
                            </m:e>
                          </m:d>
                          <m:r>
                            <a:rPr lang="en-US" b="0" i="1" smtClean="0">
                              <a:solidFill>
                                <a:srgbClr val="000000"/>
                              </a:solidFill>
                              <a:latin typeface="Cambria Math" panose="02040503050406030204" pitchFamily="18" charset="0"/>
                            </a:rPr>
                            <m:t>𝑑𝑣</m:t>
                          </m:r>
                        </m:e>
                      </m:nary>
                    </m:oMath>
                  </m:oMathPara>
                </a14:m>
                <a:endParaRPr lang="en-US" dirty="0"/>
              </a:p>
            </p:txBody>
          </p:sp>
        </mc:Choice>
        <mc:Fallback xmlns="">
          <p:sp>
            <p:nvSpPr>
              <p:cNvPr id="29" name="Object 7">
                <a:extLst>
                  <a:ext uri="{FF2B5EF4-FFF2-40B4-BE49-F238E27FC236}">
                    <a16:creationId xmlns:a16="http://schemas.microsoft.com/office/drawing/2014/main" id="{7E945AE8-6B2A-5AE8-5F82-9C5772C9854E}"/>
                  </a:ext>
                </a:extLst>
              </p:cNvPr>
              <p:cNvSpPr txBox="1">
                <a:spLocks noRot="1" noChangeAspect="1" noMove="1" noResize="1" noEditPoints="1" noAdjustHandles="1" noChangeArrowheads="1" noChangeShapeType="1" noTextEdit="1"/>
              </p:cNvSpPr>
              <p:nvPr/>
            </p:nvSpPr>
            <p:spPr bwMode="auto">
              <a:xfrm>
                <a:off x="3276600" y="5419273"/>
                <a:ext cx="4968874" cy="1173233"/>
              </a:xfrm>
              <a:prstGeom prst="rect">
                <a:avLst/>
              </a:prstGeom>
              <a:blipFill>
                <a:blip r:embed="rId8"/>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5164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
                                            <p:txEl>
                                              <p:pRg st="0" end="0"/>
                                            </p:txEl>
                                          </p:spTgt>
                                        </p:tgtEl>
                                        <p:attrNameLst>
                                          <p:attrName>style.visibility</p:attrName>
                                        </p:attrNameLst>
                                      </p:cBhvr>
                                      <p:to>
                                        <p:strVal val="visible"/>
                                      </p:to>
                                    </p:set>
                                    <p:animEffect transition="in" filter="dissolve">
                                      <p:cBhvr>
                                        <p:cTn id="32" dur="500"/>
                                        <p:tgtEl>
                                          <p:spTgt spid="2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6" grpId="0"/>
      <p:bldP spid="27" grpId="0" build="p" autoUpdateAnimBg="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B0D3F-9379-6046-4DF3-FA1346BBD796}"/>
            </a:ext>
          </a:extLst>
        </p:cNvPr>
        <p:cNvGrpSpPr/>
        <p:nvPr/>
      </p:nvGrpSpPr>
      <p:grpSpPr>
        <a:xfrm>
          <a:off x="0" y="0"/>
          <a:ext cx="0" cy="0"/>
          <a:chOff x="0" y="0"/>
          <a:chExt cx="0" cy="0"/>
        </a:xfrm>
      </p:grpSpPr>
      <p:pic>
        <p:nvPicPr>
          <p:cNvPr id="37" name="Picture 36">
            <a:extLst>
              <a:ext uri="{FF2B5EF4-FFF2-40B4-BE49-F238E27FC236}">
                <a16:creationId xmlns:a16="http://schemas.microsoft.com/office/drawing/2014/main" id="{EA248CD3-2AA2-BA52-0C55-D8BBF5815E7C}"/>
              </a:ext>
            </a:extLst>
          </p:cNvPr>
          <p:cNvPicPr>
            <a:picLocks noChangeAspect="1"/>
          </p:cNvPicPr>
          <p:nvPr/>
        </p:nvPicPr>
        <p:blipFill>
          <a:blip r:embed="rId2"/>
          <a:stretch>
            <a:fillRect/>
          </a:stretch>
        </p:blipFill>
        <p:spPr>
          <a:xfrm>
            <a:off x="381248" y="1395332"/>
            <a:ext cx="6528396" cy="3417913"/>
          </a:xfrm>
          <a:prstGeom prst="rect">
            <a:avLst/>
          </a:prstGeom>
        </p:spPr>
      </p:pic>
      <p:sp>
        <p:nvSpPr>
          <p:cNvPr id="4" name="Title 3">
            <a:extLst>
              <a:ext uri="{FF2B5EF4-FFF2-40B4-BE49-F238E27FC236}">
                <a16:creationId xmlns:a16="http://schemas.microsoft.com/office/drawing/2014/main" id="{85C45803-5EF8-C21D-D295-54712BAE47BD}"/>
              </a:ext>
            </a:extLst>
          </p:cNvPr>
          <p:cNvSpPr>
            <a:spLocks noGrp="1"/>
          </p:cNvSpPr>
          <p:nvPr>
            <p:ph type="title"/>
          </p:nvPr>
        </p:nvSpPr>
        <p:spPr>
          <a:xfrm>
            <a:off x="1828800" y="274638"/>
            <a:ext cx="5883522" cy="910399"/>
          </a:xfrm>
        </p:spPr>
        <p:txBody>
          <a:bodyPr>
            <a:normAutofit fontScale="90000"/>
          </a:bodyPr>
          <a:lstStyle/>
          <a:p>
            <a:r>
              <a:rPr lang="en-US" sz="2800" dirty="0"/>
              <a:t>Scroll Expanders &amp; Positive Displacement Work</a:t>
            </a:r>
          </a:p>
        </p:txBody>
      </p:sp>
      <p:grpSp>
        <p:nvGrpSpPr>
          <p:cNvPr id="2" name="Group 1">
            <a:extLst>
              <a:ext uri="{FF2B5EF4-FFF2-40B4-BE49-F238E27FC236}">
                <a16:creationId xmlns:a16="http://schemas.microsoft.com/office/drawing/2014/main" id="{B25122C6-6367-0666-44FC-6E4DA19F08B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555E32D-8FCF-0298-1733-28AED8063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F02AD554-31FD-D8B1-86E6-64FB4A0AFF1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EB48B28-AE06-9B5A-77BC-940F03A3E5DE}"/>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03C90C41-CEC4-E4F4-A58F-3607B1FEF8C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6491521-9DCC-CD9A-5495-565D0647009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4824D43-400D-8A3E-1A74-CEA269E26B7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CB9469C-AB8A-733D-D7DA-C7F9ED4D5BF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B3C6772-6967-7B73-7BE1-4E2F1957D28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85F403F-9DA0-7DF2-AD96-EF89D05E9E8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990D15C-93BA-E0D4-5E99-CADD0C2D7ED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D275CCC-BD07-E783-7171-7B19157452FC}"/>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28BC5EDE-742A-B9F4-E715-8533ED3B8ED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481B6E40-9FB0-88DB-B3FC-0FBD3A93BD2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43D9DF1-206A-CABD-6F7B-B168EBDC088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1E2941D-6D5F-B347-9F57-20161E484E5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885A4F9-0D96-1DF0-5763-4595E21446A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13DF77B-D076-80B4-4104-85BC595C5F7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6C1F4F5-28B4-9363-7089-96973B191E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7" name="Rectangle 3">
            <a:extLst>
              <a:ext uri="{FF2B5EF4-FFF2-40B4-BE49-F238E27FC236}">
                <a16:creationId xmlns:a16="http://schemas.microsoft.com/office/drawing/2014/main" id="{20F94013-D922-15C4-2C45-945F5DDB0B65}"/>
              </a:ext>
            </a:extLst>
          </p:cNvPr>
          <p:cNvSpPr txBox="1">
            <a:spLocks noChangeArrowheads="1"/>
          </p:cNvSpPr>
          <p:nvPr/>
        </p:nvSpPr>
        <p:spPr>
          <a:xfrm>
            <a:off x="350837" y="5097611"/>
            <a:ext cx="7772400" cy="3810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90000"/>
              </a:lnSpc>
              <a:spcBef>
                <a:spcPct val="0"/>
              </a:spcBef>
            </a:pPr>
            <a:r>
              <a:rPr lang="en-US" altLang="en-US" sz="2400" kern="0" dirty="0">
                <a:latin typeface="TimesNewRoman"/>
              </a:rPr>
              <a:t>For an Organic vapor (Real Gas) undergoing a process.</a:t>
            </a:r>
          </a:p>
        </p:txBody>
      </p:sp>
      <mc:AlternateContent xmlns:mc="http://schemas.openxmlformats.org/markup-compatibility/2006" xmlns:a14="http://schemas.microsoft.com/office/drawing/2010/main">
        <mc:Choice Requires="a14">
          <p:sp>
            <p:nvSpPr>
              <p:cNvPr id="28" name="Object 9">
                <a:extLst>
                  <a:ext uri="{FF2B5EF4-FFF2-40B4-BE49-F238E27FC236}">
                    <a16:creationId xmlns:a16="http://schemas.microsoft.com/office/drawing/2014/main" id="{90F8DCD4-60EA-ED97-7E72-84A018A18FB7}"/>
                  </a:ext>
                </a:extLst>
              </p:cNvPr>
              <p:cNvSpPr txBox="1"/>
              <p:nvPr/>
            </p:nvSpPr>
            <p:spPr bwMode="auto">
              <a:xfrm>
                <a:off x="796554" y="5545599"/>
                <a:ext cx="2343150" cy="9906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𝑝</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𝑅𝑇</m:t>
                          </m:r>
                        </m:num>
                        <m:den>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𝑏</m:t>
                              </m:r>
                            </m:e>
                          </m:d>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𝑎</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28" name="Object 9">
                <a:extLst>
                  <a:ext uri="{FF2B5EF4-FFF2-40B4-BE49-F238E27FC236}">
                    <a16:creationId xmlns:a16="http://schemas.microsoft.com/office/drawing/2014/main" id="{90F8DCD4-60EA-ED97-7E72-84A018A18FB7}"/>
                  </a:ext>
                </a:extLst>
              </p:cNvPr>
              <p:cNvSpPr txBox="1">
                <a:spLocks noRot="1" noChangeAspect="1" noMove="1" noResize="1" noEditPoints="1" noAdjustHandles="1" noChangeArrowheads="1" noChangeShapeType="1" noTextEdit="1"/>
              </p:cNvSpPr>
              <p:nvPr/>
            </p:nvSpPr>
            <p:spPr bwMode="auto">
              <a:xfrm>
                <a:off x="796554" y="5545599"/>
                <a:ext cx="2343150" cy="990600"/>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Object 7">
                <a:extLst>
                  <a:ext uri="{FF2B5EF4-FFF2-40B4-BE49-F238E27FC236}">
                    <a16:creationId xmlns:a16="http://schemas.microsoft.com/office/drawing/2014/main" id="{6F5E3122-9D0C-9FBD-AECA-07FA07093EEA}"/>
                  </a:ext>
                </a:extLst>
              </p:cNvPr>
              <p:cNvSpPr txBox="1"/>
              <p:nvPr/>
            </p:nvSpPr>
            <p:spPr bwMode="auto">
              <a:xfrm>
                <a:off x="3262803" y="5389893"/>
                <a:ext cx="4968874" cy="117323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sPre>
                            <m:sPrePr>
                              <m:ctrlPr>
                                <a:rPr lang="en-US" i="1">
                                  <a:solidFill>
                                    <a:srgbClr val="000000"/>
                                  </a:solidFill>
                                  <a:latin typeface="Cambria Math" panose="02040503050406030204" pitchFamily="18" charset="0"/>
                                </a:rPr>
                              </m:ctrlPr>
                            </m:sPrePr>
                            <m:sub>
                              <m:r>
                                <a:rPr lang="en-US" i="1">
                                  <a:solidFill>
                                    <a:srgbClr val="000000"/>
                                  </a:solidFill>
                                  <a:latin typeface="Cambria Math" panose="02040503050406030204" pitchFamily="18" charset="0"/>
                                </a:rPr>
                                <m:t>1</m:t>
                              </m:r>
                            </m:sub>
                            <m:sup/>
                            <m:e>
                              <m:r>
                                <a:rPr lang="en-US" b="0" i="1" smtClean="0">
                                  <a:solidFill>
                                    <a:srgbClr val="000000"/>
                                  </a:solidFill>
                                  <a:latin typeface="Cambria Math" panose="02040503050406030204" pitchFamily="18" charset="0"/>
                                </a:rPr>
                                <m:t>𝑃</m:t>
                              </m:r>
                            </m:e>
                          </m:sPre>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𝑚</m:t>
                          </m:r>
                        </m:e>
                      </m:acc>
                      <m:nary>
                        <m:naryPr>
                          <m:ctrlPr>
                            <a:rPr lang="en-US" i="1" smtClean="0">
                              <a:solidFill>
                                <a:srgbClr val="000000"/>
                              </a:solidFill>
                              <a:latin typeface="Cambria Math" panose="02040503050406030204" pitchFamily="18" charset="0"/>
                            </a:rPr>
                          </m:ctrlPr>
                        </m:naryPr>
                        <m:sub>
                          <m:r>
                            <m:rPr>
                              <m:brk m:alnAt="23"/>
                            </m:rPr>
                            <a:rPr lang="en-US" b="0" i="1" smtClean="0">
                              <a:solidFill>
                                <a:srgbClr val="000000"/>
                              </a:solidFill>
                              <a:latin typeface="Cambria Math" panose="02040503050406030204" pitchFamily="18" charset="0"/>
                            </a:rPr>
                            <m:t>𝑖</m:t>
                          </m:r>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𝑒𝑡</m:t>
                          </m:r>
                        </m:sub>
                        <m:sup>
                          <m:r>
                            <a:rPr lang="en-US" b="0" i="1" smtClean="0">
                              <a:solidFill>
                                <a:srgbClr val="000000"/>
                              </a:solidFill>
                              <a:latin typeface="Cambria Math" panose="02040503050406030204" pitchFamily="18" charset="0"/>
                            </a:rPr>
                            <m:t>𝑒𝑥𝑖𝑡</m:t>
                          </m:r>
                        </m:sup>
                        <m:e>
                          <m:d>
                            <m:dPr>
                              <m:begChr m:val="{"/>
                              <m:endChr m:val="}"/>
                              <m:ctrlPr>
                                <a:rPr lang="en-US" i="1" smtClean="0">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𝑅𝑇</m:t>
                                  </m:r>
                                </m:num>
                                <m:den>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𝑏</m:t>
                                      </m:r>
                                    </m:e>
                                  </m:d>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𝑎</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2</m:t>
                                      </m:r>
                                    </m:sup>
                                  </m:sSup>
                                </m:den>
                              </m:f>
                            </m:e>
                          </m:d>
                          <m:r>
                            <a:rPr lang="en-US" b="0" i="1" smtClean="0">
                              <a:solidFill>
                                <a:srgbClr val="000000"/>
                              </a:solidFill>
                              <a:latin typeface="Cambria Math" panose="02040503050406030204" pitchFamily="18" charset="0"/>
                            </a:rPr>
                            <m:t>𝑑𝑣</m:t>
                          </m:r>
                        </m:e>
                      </m:nary>
                    </m:oMath>
                  </m:oMathPara>
                </a14:m>
                <a:endParaRPr lang="en-US" dirty="0"/>
              </a:p>
            </p:txBody>
          </p:sp>
        </mc:Choice>
        <mc:Fallback xmlns="">
          <p:sp>
            <p:nvSpPr>
              <p:cNvPr id="29" name="Object 7">
                <a:extLst>
                  <a:ext uri="{FF2B5EF4-FFF2-40B4-BE49-F238E27FC236}">
                    <a16:creationId xmlns:a16="http://schemas.microsoft.com/office/drawing/2014/main" id="{6F5E3122-9D0C-9FBD-AECA-07FA07093EEA}"/>
                  </a:ext>
                </a:extLst>
              </p:cNvPr>
              <p:cNvSpPr txBox="1">
                <a:spLocks noRot="1" noChangeAspect="1" noMove="1" noResize="1" noEditPoints="1" noAdjustHandles="1" noChangeArrowheads="1" noChangeShapeType="1" noTextEdit="1"/>
              </p:cNvSpPr>
              <p:nvPr/>
            </p:nvSpPr>
            <p:spPr bwMode="auto">
              <a:xfrm>
                <a:off x="3262803" y="5389893"/>
                <a:ext cx="4968874" cy="1173233"/>
              </a:xfrm>
              <a:prstGeom prst="rect">
                <a:avLst/>
              </a:prstGeom>
              <a:blipFill>
                <a:blip r:embed="rId6"/>
                <a:stretch>
                  <a:fillRect/>
                </a:stretch>
              </a:blipFill>
              <a:ln>
                <a:noFill/>
              </a:ln>
              <a:effectLst/>
            </p:spPr>
            <p:txBody>
              <a:bodyPr/>
              <a:lstStyle/>
              <a:p>
                <a:r>
                  <a:rPr lang="en-US">
                    <a:noFill/>
                  </a:rPr>
                  <a:t> </a:t>
                </a:r>
              </a:p>
            </p:txBody>
          </p:sp>
        </mc:Fallback>
      </mc:AlternateContent>
      <p:grpSp>
        <p:nvGrpSpPr>
          <p:cNvPr id="38" name="Group 37">
            <a:extLst>
              <a:ext uri="{FF2B5EF4-FFF2-40B4-BE49-F238E27FC236}">
                <a16:creationId xmlns:a16="http://schemas.microsoft.com/office/drawing/2014/main" id="{8EEC38D2-C134-3B2E-9282-4E78DAD22F0B}"/>
              </a:ext>
            </a:extLst>
          </p:cNvPr>
          <p:cNvGrpSpPr/>
          <p:nvPr/>
        </p:nvGrpSpPr>
        <p:grpSpPr>
          <a:xfrm>
            <a:off x="5020350" y="1224797"/>
            <a:ext cx="3742650" cy="3474778"/>
            <a:chOff x="5020350" y="1224797"/>
            <a:chExt cx="3742650" cy="3474778"/>
          </a:xfrm>
        </p:grpSpPr>
        <p:pic>
          <p:nvPicPr>
            <p:cNvPr id="34" name="Picture 33">
              <a:extLst>
                <a:ext uri="{FF2B5EF4-FFF2-40B4-BE49-F238E27FC236}">
                  <a16:creationId xmlns:a16="http://schemas.microsoft.com/office/drawing/2014/main" id="{DCB2D37A-6085-5775-7055-43AD6861C5D9}"/>
                </a:ext>
              </a:extLst>
            </p:cNvPr>
            <p:cNvPicPr>
              <a:picLocks noChangeAspect="1"/>
            </p:cNvPicPr>
            <p:nvPr/>
          </p:nvPicPr>
          <p:blipFill>
            <a:blip r:embed="rId7"/>
            <a:stretch>
              <a:fillRect/>
            </a:stretch>
          </p:blipFill>
          <p:spPr>
            <a:xfrm>
              <a:off x="5349628" y="1224797"/>
              <a:ext cx="3413372" cy="3031877"/>
            </a:xfrm>
            <a:prstGeom prst="rect">
              <a:avLst/>
            </a:prstGeom>
          </p:spPr>
        </p:pic>
        <p:sp>
          <p:nvSpPr>
            <p:cNvPr id="35" name="TextBox 34">
              <a:extLst>
                <a:ext uri="{FF2B5EF4-FFF2-40B4-BE49-F238E27FC236}">
                  <a16:creationId xmlns:a16="http://schemas.microsoft.com/office/drawing/2014/main" id="{BD36A259-438F-C621-277F-C30EB437274A}"/>
                </a:ext>
              </a:extLst>
            </p:cNvPr>
            <p:cNvSpPr txBox="1"/>
            <p:nvPr/>
          </p:nvSpPr>
          <p:spPr>
            <a:xfrm>
              <a:off x="7023992" y="4114800"/>
              <a:ext cx="367408" cy="584775"/>
            </a:xfrm>
            <a:prstGeom prst="rect">
              <a:avLst/>
            </a:prstGeom>
            <a:noFill/>
          </p:spPr>
          <p:txBody>
            <a:bodyPr wrap="none" rtlCol="0">
              <a:spAutoFit/>
            </a:bodyPr>
            <a:lstStyle/>
            <a:p>
              <a:r>
                <a:rPr lang="en-US" sz="3200" i="1" dirty="0">
                  <a:latin typeface="Times New Roman" panose="02020603050405020304" pitchFamily="18" charset="0"/>
                  <a:cs typeface="Times New Roman" panose="02020603050405020304" pitchFamily="18" charset="0"/>
                </a:rPr>
                <a:t>v</a:t>
              </a:r>
            </a:p>
          </p:txBody>
        </p:sp>
        <p:sp>
          <p:nvSpPr>
            <p:cNvPr id="36" name="TextBox 35">
              <a:extLst>
                <a:ext uri="{FF2B5EF4-FFF2-40B4-BE49-F238E27FC236}">
                  <a16:creationId xmlns:a16="http://schemas.microsoft.com/office/drawing/2014/main" id="{6412402B-3096-4A7A-7BFD-E6F2AB1F1175}"/>
                </a:ext>
              </a:extLst>
            </p:cNvPr>
            <p:cNvSpPr txBox="1"/>
            <p:nvPr/>
          </p:nvSpPr>
          <p:spPr>
            <a:xfrm>
              <a:off x="5020350" y="2539425"/>
              <a:ext cx="389850" cy="584775"/>
            </a:xfrm>
            <a:prstGeom prst="rect">
              <a:avLst/>
            </a:prstGeom>
            <a:noFill/>
          </p:spPr>
          <p:txBody>
            <a:bodyPr wrap="none" rtlCol="0">
              <a:spAutoFit/>
            </a:bodyPr>
            <a:lstStyle/>
            <a:p>
              <a:r>
                <a:rPr lang="en-US" sz="3200" i="1" dirty="0">
                  <a:latin typeface="Times New Roman" panose="02020603050405020304" pitchFamily="18" charset="0"/>
                  <a:cs typeface="Times New Roman" panose="02020603050405020304" pitchFamily="18" charset="0"/>
                </a:rPr>
                <a:t>p</a:t>
              </a:r>
            </a:p>
          </p:txBody>
        </p:sp>
      </p:grpSp>
    </p:spTree>
    <p:extLst>
      <p:ext uri="{BB962C8B-B14F-4D97-AF65-F5344CB8AC3E}">
        <p14:creationId xmlns:p14="http://schemas.microsoft.com/office/powerpoint/2010/main" val="246736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64DC5-5F14-B710-BDAC-DE3DE96C6BCE}"/>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0D655B5E-4334-B5D1-AA44-5D2C905DD4A5}"/>
              </a:ext>
            </a:extLst>
          </p:cNvPr>
          <p:cNvPicPr>
            <a:picLocks noChangeAspect="1"/>
          </p:cNvPicPr>
          <p:nvPr/>
        </p:nvPicPr>
        <p:blipFill>
          <a:blip r:embed="rId2"/>
          <a:stretch>
            <a:fillRect/>
          </a:stretch>
        </p:blipFill>
        <p:spPr>
          <a:xfrm>
            <a:off x="390392" y="1301349"/>
            <a:ext cx="6528396" cy="3417913"/>
          </a:xfrm>
          <a:prstGeom prst="rect">
            <a:avLst/>
          </a:prstGeom>
        </p:spPr>
      </p:pic>
      <p:sp>
        <p:nvSpPr>
          <p:cNvPr id="4" name="Title 3">
            <a:extLst>
              <a:ext uri="{FF2B5EF4-FFF2-40B4-BE49-F238E27FC236}">
                <a16:creationId xmlns:a16="http://schemas.microsoft.com/office/drawing/2014/main" id="{D48BDB92-27AD-5251-1AFC-61FB77400572}"/>
              </a:ext>
            </a:extLst>
          </p:cNvPr>
          <p:cNvSpPr>
            <a:spLocks noGrp="1"/>
          </p:cNvSpPr>
          <p:nvPr>
            <p:ph type="title"/>
          </p:nvPr>
        </p:nvSpPr>
        <p:spPr>
          <a:xfrm>
            <a:off x="1828800" y="274638"/>
            <a:ext cx="5883522" cy="910399"/>
          </a:xfrm>
        </p:spPr>
        <p:txBody>
          <a:bodyPr>
            <a:normAutofit fontScale="90000"/>
          </a:bodyPr>
          <a:lstStyle/>
          <a:p>
            <a:r>
              <a:rPr lang="en-US" sz="2800" dirty="0"/>
              <a:t>Scroll Expanders &amp; Positive Displacement Work</a:t>
            </a:r>
          </a:p>
        </p:txBody>
      </p:sp>
      <p:grpSp>
        <p:nvGrpSpPr>
          <p:cNvPr id="2" name="Group 1">
            <a:extLst>
              <a:ext uri="{FF2B5EF4-FFF2-40B4-BE49-F238E27FC236}">
                <a16:creationId xmlns:a16="http://schemas.microsoft.com/office/drawing/2014/main" id="{1E026867-6341-5CAE-C55E-3812F5373CE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A2F150B2-5AEC-E0BF-F162-69EBA4780B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5A2E667F-7507-0F65-790B-F5EDB1E1203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A0FFC83-418E-BB15-DCEF-45213B43F5CA}"/>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75CCC5AE-1A54-C0D4-4D46-FA00EF59C7C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EC81994-EE9D-7C1C-650F-6D91BBB7FBF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D1894D7-C1FE-C9DD-246A-B7A0C217C94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AFC9669-60B5-D274-385F-C0D4502341B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D5E6AF3-6865-D52C-3E8D-B4BB1EBA037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E53158F-27ED-1964-B91C-4C65F07E2D9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4EB2715-0056-37E7-DDC9-11A97973BB6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BB19FE7-CED7-C941-6084-D00D8A3613B4}"/>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5FD6C967-011E-39D9-468E-F48CE0C16F4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BFC6CE3B-BDC7-921F-E584-DFFF3E44077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C5FD0D9-6280-7810-9B87-75C7059E00B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50E9E35-8C8E-F72C-92EC-A6BB3D74192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F2DA911-A259-797B-3766-CA5C317E733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3584CF9-CF5D-4DB1-AA1B-294FCF08A82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6332B27-4C1A-A648-DFCF-854BB6A8BC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7" name="Rectangle 3">
            <a:extLst>
              <a:ext uri="{FF2B5EF4-FFF2-40B4-BE49-F238E27FC236}">
                <a16:creationId xmlns:a16="http://schemas.microsoft.com/office/drawing/2014/main" id="{A87463A3-0D58-9A20-BE30-F25A35064BE0}"/>
              </a:ext>
            </a:extLst>
          </p:cNvPr>
          <p:cNvSpPr txBox="1">
            <a:spLocks noChangeArrowheads="1"/>
          </p:cNvSpPr>
          <p:nvPr/>
        </p:nvSpPr>
        <p:spPr>
          <a:xfrm>
            <a:off x="350837" y="5097611"/>
            <a:ext cx="7772400" cy="3810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90000"/>
              </a:lnSpc>
              <a:spcBef>
                <a:spcPct val="0"/>
              </a:spcBef>
            </a:pPr>
            <a:r>
              <a:rPr lang="en-US" altLang="en-US" sz="2400" kern="0" dirty="0">
                <a:latin typeface="TimesNewRoman"/>
              </a:rPr>
              <a:t>For an Organic vapor (Real Gas) undergoing a process.</a:t>
            </a:r>
          </a:p>
        </p:txBody>
      </p:sp>
      <mc:AlternateContent xmlns:mc="http://schemas.openxmlformats.org/markup-compatibility/2006" xmlns:a14="http://schemas.microsoft.com/office/drawing/2010/main">
        <mc:Choice Requires="a14">
          <p:sp>
            <p:nvSpPr>
              <p:cNvPr id="28" name="Object 9">
                <a:extLst>
                  <a:ext uri="{FF2B5EF4-FFF2-40B4-BE49-F238E27FC236}">
                    <a16:creationId xmlns:a16="http://schemas.microsoft.com/office/drawing/2014/main" id="{1C52AA0F-BE47-B52A-2DF7-CC0599C4D1E4}"/>
                  </a:ext>
                </a:extLst>
              </p:cNvPr>
              <p:cNvSpPr txBox="1"/>
              <p:nvPr/>
            </p:nvSpPr>
            <p:spPr bwMode="auto">
              <a:xfrm>
                <a:off x="796554" y="5545599"/>
                <a:ext cx="2343150" cy="9906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𝑝</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𝑅𝑇</m:t>
                          </m:r>
                        </m:num>
                        <m:den>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𝑏</m:t>
                              </m:r>
                            </m:e>
                          </m:d>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𝑎</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28" name="Object 9">
                <a:extLst>
                  <a:ext uri="{FF2B5EF4-FFF2-40B4-BE49-F238E27FC236}">
                    <a16:creationId xmlns:a16="http://schemas.microsoft.com/office/drawing/2014/main" id="{1C52AA0F-BE47-B52A-2DF7-CC0599C4D1E4}"/>
                  </a:ext>
                </a:extLst>
              </p:cNvPr>
              <p:cNvSpPr txBox="1">
                <a:spLocks noRot="1" noChangeAspect="1" noMove="1" noResize="1" noEditPoints="1" noAdjustHandles="1" noChangeArrowheads="1" noChangeShapeType="1" noTextEdit="1"/>
              </p:cNvSpPr>
              <p:nvPr/>
            </p:nvSpPr>
            <p:spPr bwMode="auto">
              <a:xfrm>
                <a:off x="796554" y="5545599"/>
                <a:ext cx="2343150" cy="990600"/>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Object 7">
                <a:extLst>
                  <a:ext uri="{FF2B5EF4-FFF2-40B4-BE49-F238E27FC236}">
                    <a16:creationId xmlns:a16="http://schemas.microsoft.com/office/drawing/2014/main" id="{53276FE7-D913-E1D5-204A-0C5C6B2E9C0B}"/>
                  </a:ext>
                </a:extLst>
              </p:cNvPr>
              <p:cNvSpPr txBox="1"/>
              <p:nvPr/>
            </p:nvSpPr>
            <p:spPr bwMode="auto">
              <a:xfrm>
                <a:off x="3262803" y="5389893"/>
                <a:ext cx="4968874" cy="117323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sPre>
                            <m:sPrePr>
                              <m:ctrlPr>
                                <a:rPr lang="en-US" i="1">
                                  <a:solidFill>
                                    <a:srgbClr val="000000"/>
                                  </a:solidFill>
                                  <a:latin typeface="Cambria Math" panose="02040503050406030204" pitchFamily="18" charset="0"/>
                                </a:rPr>
                              </m:ctrlPr>
                            </m:sPrePr>
                            <m:sub>
                              <m:r>
                                <a:rPr lang="en-US" i="1">
                                  <a:solidFill>
                                    <a:srgbClr val="000000"/>
                                  </a:solidFill>
                                  <a:latin typeface="Cambria Math" panose="02040503050406030204" pitchFamily="18" charset="0"/>
                                </a:rPr>
                                <m:t>1</m:t>
                              </m:r>
                            </m:sub>
                            <m:sup/>
                            <m:e>
                              <m:r>
                                <a:rPr lang="en-US" b="0" i="1" smtClean="0">
                                  <a:solidFill>
                                    <a:srgbClr val="000000"/>
                                  </a:solidFill>
                                  <a:latin typeface="Cambria Math" panose="02040503050406030204" pitchFamily="18" charset="0"/>
                                </a:rPr>
                                <m:t>𝑃</m:t>
                              </m:r>
                            </m:e>
                          </m:sPre>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𝑚</m:t>
                          </m:r>
                        </m:e>
                      </m:acc>
                      <m:nary>
                        <m:naryPr>
                          <m:ctrlPr>
                            <a:rPr lang="en-US" i="1" smtClean="0">
                              <a:solidFill>
                                <a:srgbClr val="000000"/>
                              </a:solidFill>
                              <a:latin typeface="Cambria Math" panose="02040503050406030204" pitchFamily="18" charset="0"/>
                            </a:rPr>
                          </m:ctrlPr>
                        </m:naryPr>
                        <m:sub>
                          <m:r>
                            <m:rPr>
                              <m:brk m:alnAt="23"/>
                            </m:rPr>
                            <a:rPr lang="en-US" b="0" i="1" smtClean="0">
                              <a:solidFill>
                                <a:srgbClr val="000000"/>
                              </a:solidFill>
                              <a:latin typeface="Cambria Math" panose="02040503050406030204" pitchFamily="18" charset="0"/>
                            </a:rPr>
                            <m:t>𝑖</m:t>
                          </m:r>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𝑒𝑡</m:t>
                          </m:r>
                        </m:sub>
                        <m:sup>
                          <m:r>
                            <a:rPr lang="en-US" b="0" i="1" smtClean="0">
                              <a:solidFill>
                                <a:srgbClr val="000000"/>
                              </a:solidFill>
                              <a:latin typeface="Cambria Math" panose="02040503050406030204" pitchFamily="18" charset="0"/>
                            </a:rPr>
                            <m:t>𝑒𝑥𝑖𝑡</m:t>
                          </m:r>
                        </m:sup>
                        <m:e>
                          <m:d>
                            <m:dPr>
                              <m:begChr m:val="{"/>
                              <m:endChr m:val="}"/>
                              <m:ctrlPr>
                                <a:rPr lang="en-US" i="1" smtClean="0">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𝑅𝑇</m:t>
                                  </m:r>
                                </m:num>
                                <m:den>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𝑏</m:t>
                                      </m:r>
                                    </m:e>
                                  </m:d>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𝑎</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2</m:t>
                                      </m:r>
                                    </m:sup>
                                  </m:sSup>
                                </m:den>
                              </m:f>
                            </m:e>
                          </m:d>
                          <m:r>
                            <a:rPr lang="en-US" b="0" i="1" smtClean="0">
                              <a:solidFill>
                                <a:srgbClr val="000000"/>
                              </a:solidFill>
                              <a:latin typeface="Cambria Math" panose="02040503050406030204" pitchFamily="18" charset="0"/>
                            </a:rPr>
                            <m:t>𝑑𝑣</m:t>
                          </m:r>
                        </m:e>
                      </m:nary>
                    </m:oMath>
                  </m:oMathPara>
                </a14:m>
                <a:endParaRPr lang="en-US" dirty="0"/>
              </a:p>
            </p:txBody>
          </p:sp>
        </mc:Choice>
        <mc:Fallback xmlns="">
          <p:sp>
            <p:nvSpPr>
              <p:cNvPr id="29" name="Object 7">
                <a:extLst>
                  <a:ext uri="{FF2B5EF4-FFF2-40B4-BE49-F238E27FC236}">
                    <a16:creationId xmlns:a16="http://schemas.microsoft.com/office/drawing/2014/main" id="{53276FE7-D913-E1D5-204A-0C5C6B2E9C0B}"/>
                  </a:ext>
                </a:extLst>
              </p:cNvPr>
              <p:cNvSpPr txBox="1">
                <a:spLocks noRot="1" noChangeAspect="1" noMove="1" noResize="1" noEditPoints="1" noAdjustHandles="1" noChangeArrowheads="1" noChangeShapeType="1" noTextEdit="1"/>
              </p:cNvSpPr>
              <p:nvPr/>
            </p:nvSpPr>
            <p:spPr bwMode="auto">
              <a:xfrm>
                <a:off x="3262803" y="5389893"/>
                <a:ext cx="4968874" cy="1173233"/>
              </a:xfrm>
              <a:prstGeom prst="rect">
                <a:avLst/>
              </a:prstGeom>
              <a:blipFill>
                <a:blip r:embed="rId6"/>
                <a:stretch>
                  <a:fillRect/>
                </a:stretch>
              </a:blipFill>
              <a:ln>
                <a:noFill/>
              </a:ln>
              <a:effectLst/>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C681659E-25D6-44F3-94FD-805EC6BDBD7E}"/>
              </a:ext>
            </a:extLst>
          </p:cNvPr>
          <p:cNvGrpSpPr/>
          <p:nvPr/>
        </p:nvGrpSpPr>
        <p:grpSpPr>
          <a:xfrm>
            <a:off x="4278503" y="1212948"/>
            <a:ext cx="4713097" cy="3878568"/>
            <a:chOff x="4278503" y="1212948"/>
            <a:chExt cx="4713097" cy="3878568"/>
          </a:xfrm>
        </p:grpSpPr>
        <p:pic>
          <p:nvPicPr>
            <p:cNvPr id="23" name="Picture 22">
              <a:extLst>
                <a:ext uri="{FF2B5EF4-FFF2-40B4-BE49-F238E27FC236}">
                  <a16:creationId xmlns:a16="http://schemas.microsoft.com/office/drawing/2014/main" id="{06F3D10E-061C-CBE0-41F6-D7B466DCB88D}"/>
                </a:ext>
              </a:extLst>
            </p:cNvPr>
            <p:cNvPicPr>
              <a:picLocks noChangeAspect="1"/>
            </p:cNvPicPr>
            <p:nvPr/>
          </p:nvPicPr>
          <p:blipFill>
            <a:blip r:embed="rId7"/>
            <a:stretch>
              <a:fillRect/>
            </a:stretch>
          </p:blipFill>
          <p:spPr>
            <a:xfrm>
              <a:off x="4401297" y="1212948"/>
              <a:ext cx="4590303" cy="3607671"/>
            </a:xfrm>
            <a:prstGeom prst="rect">
              <a:avLst/>
            </a:prstGeom>
          </p:spPr>
        </p:pic>
        <p:sp>
          <p:nvSpPr>
            <p:cNvPr id="26" name="Freeform: Shape 25">
              <a:extLst>
                <a:ext uri="{FF2B5EF4-FFF2-40B4-BE49-F238E27FC236}">
                  <a16:creationId xmlns:a16="http://schemas.microsoft.com/office/drawing/2014/main" id="{B49AFB6F-95A1-08A6-C393-FB1080CDD335}"/>
                </a:ext>
              </a:extLst>
            </p:cNvPr>
            <p:cNvSpPr/>
            <p:nvPr/>
          </p:nvSpPr>
          <p:spPr>
            <a:xfrm>
              <a:off x="5010263" y="2039112"/>
              <a:ext cx="3374136" cy="2077982"/>
            </a:xfrm>
            <a:custGeom>
              <a:avLst/>
              <a:gdLst>
                <a:gd name="connsiteX0" fmla="*/ 0 w 3374136"/>
                <a:gd name="connsiteY0" fmla="*/ 2066544 h 2077982"/>
                <a:gd name="connsiteX1" fmla="*/ 530352 w 3374136"/>
                <a:gd name="connsiteY1" fmla="*/ 2066544 h 2077982"/>
                <a:gd name="connsiteX2" fmla="*/ 950976 w 3374136"/>
                <a:gd name="connsiteY2" fmla="*/ 1947672 h 2077982"/>
                <a:gd name="connsiteX3" fmla="*/ 1472184 w 3374136"/>
                <a:gd name="connsiteY3" fmla="*/ 1325880 h 2077982"/>
                <a:gd name="connsiteX4" fmla="*/ 2039112 w 3374136"/>
                <a:gd name="connsiteY4" fmla="*/ 640080 h 2077982"/>
                <a:gd name="connsiteX5" fmla="*/ 2542032 w 3374136"/>
                <a:gd name="connsiteY5" fmla="*/ 146304 h 2077982"/>
                <a:gd name="connsiteX6" fmla="*/ 3374136 w 3374136"/>
                <a:gd name="connsiteY6" fmla="*/ 0 h 2077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4136" h="2077982">
                  <a:moveTo>
                    <a:pt x="0" y="2066544"/>
                  </a:moveTo>
                  <a:cubicBezTo>
                    <a:pt x="185928" y="2076450"/>
                    <a:pt x="371856" y="2086356"/>
                    <a:pt x="530352" y="2066544"/>
                  </a:cubicBezTo>
                  <a:cubicBezTo>
                    <a:pt x="688848" y="2046732"/>
                    <a:pt x="794004" y="2071116"/>
                    <a:pt x="950976" y="1947672"/>
                  </a:cubicBezTo>
                  <a:cubicBezTo>
                    <a:pt x="1107948" y="1824228"/>
                    <a:pt x="1472184" y="1325880"/>
                    <a:pt x="1472184" y="1325880"/>
                  </a:cubicBezTo>
                  <a:cubicBezTo>
                    <a:pt x="1653540" y="1107948"/>
                    <a:pt x="1860804" y="836676"/>
                    <a:pt x="2039112" y="640080"/>
                  </a:cubicBezTo>
                  <a:cubicBezTo>
                    <a:pt x="2217420" y="443484"/>
                    <a:pt x="2319528" y="252984"/>
                    <a:pt x="2542032" y="146304"/>
                  </a:cubicBezTo>
                  <a:cubicBezTo>
                    <a:pt x="2764536" y="39624"/>
                    <a:pt x="3069336" y="19812"/>
                    <a:pt x="3374136" y="0"/>
                  </a:cubicBezTo>
                </a:path>
              </a:pathLst>
            </a:cu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38FA680-CFB7-AE18-5F63-55E221782B95}"/>
                </a:ext>
              </a:extLst>
            </p:cNvPr>
            <p:cNvSpPr txBox="1"/>
            <p:nvPr/>
          </p:nvSpPr>
          <p:spPr>
            <a:xfrm>
              <a:off x="5581982" y="4629851"/>
              <a:ext cx="2478564" cy="461665"/>
            </a:xfrm>
            <a:prstGeom prst="rect">
              <a:avLst/>
            </a:prstGeom>
            <a:noFill/>
          </p:spPr>
          <p:txBody>
            <a:bodyPr wrap="none" rtlCol="0">
              <a:spAutoFit/>
            </a:bodyPr>
            <a:lstStyle/>
            <a:p>
              <a:r>
                <a:rPr lang="en-US" dirty="0"/>
                <a:t>Direction of Flow</a:t>
              </a:r>
            </a:p>
          </p:txBody>
        </p:sp>
        <p:sp>
          <p:nvSpPr>
            <p:cNvPr id="32" name="TextBox 31">
              <a:extLst>
                <a:ext uri="{FF2B5EF4-FFF2-40B4-BE49-F238E27FC236}">
                  <a16:creationId xmlns:a16="http://schemas.microsoft.com/office/drawing/2014/main" id="{E08E8455-354E-10C8-EF83-E31028A71E3B}"/>
                </a:ext>
              </a:extLst>
            </p:cNvPr>
            <p:cNvSpPr txBox="1"/>
            <p:nvPr/>
          </p:nvSpPr>
          <p:spPr>
            <a:xfrm>
              <a:off x="4278503" y="2462064"/>
              <a:ext cx="389850" cy="646331"/>
            </a:xfrm>
            <a:prstGeom prst="rect">
              <a:avLst/>
            </a:prstGeom>
            <a:noFill/>
          </p:spPr>
          <p:txBody>
            <a:bodyPr wrap="none" rtlCol="0">
              <a:spAutoFit/>
            </a:bodyPr>
            <a:lstStyle/>
            <a:p>
              <a:r>
                <a:rPr lang="en-US" sz="3600" i="1" dirty="0">
                  <a:latin typeface="Times New Roman" panose="02020603050405020304" pitchFamily="18" charset="0"/>
                  <a:cs typeface="Times New Roman" panose="02020603050405020304" pitchFamily="18" charset="0"/>
                </a:rPr>
                <a:t>v</a:t>
              </a:r>
            </a:p>
          </p:txBody>
        </p:sp>
      </p:grpSp>
    </p:spTree>
    <p:extLst>
      <p:ext uri="{BB962C8B-B14F-4D97-AF65-F5344CB8AC3E}">
        <p14:creationId xmlns:p14="http://schemas.microsoft.com/office/powerpoint/2010/main" val="480843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15779" name="Object 3">
                <a:extLst>
                  <a:ext uri="{FF2B5EF4-FFF2-40B4-BE49-F238E27FC236}">
                    <a16:creationId xmlns:a16="http://schemas.microsoft.com/office/drawing/2014/main" id="{61A2C2DC-5BB1-BC31-A418-B3AD86A93E25}"/>
                  </a:ext>
                </a:extLst>
              </p:cNvPr>
              <p:cNvSpPr txBox="1"/>
              <p:nvPr/>
            </p:nvSpPr>
            <p:spPr bwMode="auto">
              <a:xfrm>
                <a:off x="914400" y="2283262"/>
                <a:ext cx="7315200" cy="142875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f>
                            <m:fPr>
                              <m:ctrlPr>
                                <a:rPr lang="en-US" i="1">
                                  <a:solidFill>
                                    <a:srgbClr val="000000"/>
                                  </a:solidFill>
                                  <a:latin typeface="Cambria Math" panose="02040503050406030204" pitchFamily="18" charset="0"/>
                                </a:rPr>
                              </m:ctrlPr>
                            </m:fPr>
                            <m:num>
                              <m:r>
                                <m:rPr>
                                  <m:sty m:val="p"/>
                                </m:rPr>
                                <a:rPr lang="en-US" i="1">
                                  <a:solidFill>
                                    <a:srgbClr val="000000"/>
                                  </a:solidFill>
                                  <a:latin typeface="Cambria Math" panose="02040503050406030204" pitchFamily="18" charset="0"/>
                                </a:rPr>
                                <m:t>γ</m:t>
                              </m:r>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num>
                        <m:den>
                          <m:r>
                            <a:rPr lang="en-US" i="1">
                              <a:solidFill>
                                <a:srgbClr val="000000"/>
                              </a:solidFill>
                              <a:latin typeface="Cambria Math" panose="02040503050406030204" pitchFamily="18" charset="0"/>
                            </a:rPr>
                            <m:t>1−</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den>
                      </m:f>
                      <m:d>
                        <m:dPr>
                          <m:begChr m:val="{"/>
                          <m:endChr m:val="}"/>
                          <m:ctrlPr>
                            <a:rPr lang="en-US" i="1">
                              <a:solidFill>
                                <a:srgbClr val="000000"/>
                              </a:solidFill>
                              <a:latin typeface="Cambria Math" panose="02040503050406030204" pitchFamily="18" charset="0"/>
                            </a:rPr>
                          </m:ctrlPr>
                        </m:dPr>
                        <m:e>
                          <m:r>
                            <m:rPr>
                              <m:sty m:val="p"/>
                            </m:rPr>
                            <a:rPr lang="en-US" i="1">
                              <a:solidFill>
                                <a:srgbClr val="000000"/>
                              </a:solidFill>
                              <a:latin typeface="Cambria Math" panose="02040503050406030204" pitchFamily="18" charset="0"/>
                            </a:rPr>
                            <m:t>γ</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𝑓𝑑𝑥</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𝐷</m:t>
                                  </m:r>
                                </m:e>
                                <m:sub>
                                  <m:r>
                                    <a:rPr lang="en-US" i="1">
                                      <a:solidFill>
                                        <a:srgbClr val="000000"/>
                                      </a:solidFill>
                                      <a:latin typeface="Cambria Math" panose="02040503050406030204" pitchFamily="18" charset="0"/>
                                    </a:rPr>
                                    <m:t>h</m:t>
                                  </m:r>
                                </m:sub>
                              </m:sSub>
                            </m:den>
                          </m:f>
                          <m:r>
                            <a:rPr lang="en-US" i="1">
                              <a:solidFill>
                                <a:srgbClr val="000000"/>
                              </a:solidFill>
                              <a:latin typeface="Cambria Math" panose="02040503050406030204" pitchFamily="18" charset="0"/>
                            </a:rPr>
                            <m:t>−2</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𝑑𝐴</m:t>
                              </m:r>
                            </m:num>
                            <m:den>
                              <m:r>
                                <a:rPr lang="en-US" i="1">
                                  <a:solidFill>
                                    <a:srgbClr val="000000"/>
                                  </a:solidFill>
                                  <a:latin typeface="Cambria Math" panose="02040503050406030204" pitchFamily="18" charset="0"/>
                                </a:rPr>
                                <m:t>𝐴</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m:rPr>
                                  <m:sty m:val="p"/>
                                </m:rPr>
                                <a:rPr lang="en-US" i="1">
                                  <a:solidFill>
                                    <a:srgbClr val="000000"/>
                                  </a:solidFill>
                                  <a:latin typeface="Cambria Math" panose="02040503050406030204" pitchFamily="18" charset="0"/>
                                </a:rPr>
                                <m:t>δ</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𝑞</m:t>
                                  </m:r>
                                </m:e>
                                <m:sup>
                                  <m:r>
                                    <a:rPr lang="en-US" i="1">
                                      <a:solidFill>
                                        <a:srgbClr val="000000"/>
                                      </a:solidFill>
                                      <a:latin typeface="Cambria Math" panose="02040503050406030204" pitchFamily="18" charset="0"/>
                                    </a:rPr>
                                    <m:t>′′′</m:t>
                                  </m:r>
                                </m:sup>
                              </m:sSup>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𝐶</m:t>
                                  </m:r>
                                </m:e>
                                <m:sub>
                                  <m:r>
                                    <a:rPr lang="en-US" i="1">
                                      <a:solidFill>
                                        <a:srgbClr val="000000"/>
                                      </a:solidFill>
                                      <a:latin typeface="Cambria Math" panose="02040503050406030204" pitchFamily="18" charset="0"/>
                                    </a:rPr>
                                    <m:t>𝑝</m:t>
                                  </m:r>
                                </m:sub>
                              </m:sSub>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rPr>
                                    <m:t>0</m:t>
                                  </m:r>
                                </m:sub>
                              </m:sSub>
                            </m:den>
                          </m:f>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1+</m:t>
                              </m:r>
                              <m:r>
                                <m:rPr>
                                  <m:sty m:val="p"/>
                                </m:rPr>
                                <a:rPr lang="en-US" i="1">
                                  <a:solidFill>
                                    <a:srgbClr val="000000"/>
                                  </a:solidFill>
                                  <a:latin typeface="Cambria Math" panose="02040503050406030204" pitchFamily="18" charset="0"/>
                                </a:rPr>
                                <m:t>γ</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e>
                          </m:d>
                        </m:e>
                      </m:d>
                    </m:oMath>
                  </m:oMathPara>
                </a14:m>
                <a:endParaRPr lang="en-US"/>
              </a:p>
            </p:txBody>
          </p:sp>
        </mc:Choice>
        <mc:Fallback xmlns="">
          <p:sp>
            <p:nvSpPr>
              <p:cNvPr id="715779" name="Object 3">
                <a:extLst>
                  <a:ext uri="{FF2B5EF4-FFF2-40B4-BE49-F238E27FC236}">
                    <a16:creationId xmlns:a16="http://schemas.microsoft.com/office/drawing/2014/main" id="{61A2C2DC-5BB1-BC31-A418-B3AD86A93E25}"/>
                  </a:ext>
                </a:extLst>
              </p:cNvPr>
              <p:cNvSpPr txBox="1">
                <a:spLocks noRot="1" noChangeAspect="1" noMove="1" noResize="1" noEditPoints="1" noAdjustHandles="1" noChangeArrowheads="1" noChangeShapeType="1" noTextEdit="1"/>
              </p:cNvSpPr>
              <p:nvPr/>
            </p:nvSpPr>
            <p:spPr bwMode="auto">
              <a:xfrm>
                <a:off x="914400" y="2283262"/>
                <a:ext cx="7315200" cy="1428750"/>
              </a:xfrm>
              <a:prstGeom prst="rect">
                <a:avLst/>
              </a:prstGeom>
              <a:blipFill>
                <a:blip r:embed="rId2"/>
                <a:stretch>
                  <a:fillRect/>
                </a:stretch>
              </a:blipFill>
              <a:ln>
                <a:noFill/>
              </a:ln>
              <a:effectLst/>
            </p:spPr>
            <p:txBody>
              <a:bodyPr/>
              <a:lstStyle/>
              <a:p>
                <a:r>
                  <a:rPr lang="en-US">
                    <a:noFill/>
                  </a:rPr>
                  <a:t> </a:t>
                </a:r>
              </a:p>
            </p:txBody>
          </p:sp>
        </mc:Fallback>
      </mc:AlternateContent>
      <p:sp>
        <p:nvSpPr>
          <p:cNvPr id="715780" name="Rectangle 4">
            <a:extLst>
              <a:ext uri="{FF2B5EF4-FFF2-40B4-BE49-F238E27FC236}">
                <a16:creationId xmlns:a16="http://schemas.microsoft.com/office/drawing/2014/main" id="{29889A93-5D1E-6732-4F67-4C1863E7120D}"/>
              </a:ext>
            </a:extLst>
          </p:cNvPr>
          <p:cNvSpPr>
            <a:spLocks noChangeArrowheads="1"/>
          </p:cNvSpPr>
          <p:nvPr/>
        </p:nvSpPr>
        <p:spPr bwMode="auto">
          <a:xfrm>
            <a:off x="643127" y="3919296"/>
            <a:ext cx="7848600" cy="1569660"/>
          </a:xfrm>
          <a:prstGeom prst="rect">
            <a:avLst/>
          </a:prstGeom>
          <a:noFill/>
          <a:ln w="9525">
            <a:noFill/>
            <a:miter lim="800000"/>
            <a:headEnd/>
            <a:tailEnd/>
          </a:ln>
        </p:spPr>
        <p:txBody>
          <a:bodyPr>
            <a:spAutoFit/>
          </a:bodyPr>
          <a:lstStyle/>
          <a:p>
            <a:pPr>
              <a:spcBef>
                <a:spcPct val="50000"/>
              </a:spcBef>
              <a:defRPr/>
            </a:pPr>
            <a:r>
              <a:rPr lang="en-US" dirty="0">
                <a:latin typeface="+mn-lt"/>
              </a:rPr>
              <a:t>– Variation of local flow area leads to all other changes.</a:t>
            </a:r>
          </a:p>
          <a:p>
            <a:pPr>
              <a:spcBef>
                <a:spcPct val="50000"/>
              </a:spcBef>
              <a:defRPr/>
            </a:pPr>
            <a:r>
              <a:rPr lang="en-US" dirty="0">
                <a:latin typeface="+mn-lt"/>
              </a:rPr>
              <a:t>Heat transfer also leads to change in these parameters.</a:t>
            </a:r>
          </a:p>
          <a:p>
            <a:pPr>
              <a:spcBef>
                <a:spcPct val="50000"/>
              </a:spcBef>
              <a:defRPr/>
            </a:pPr>
            <a:r>
              <a:rPr lang="en-US" dirty="0">
                <a:latin typeface="+mn-lt"/>
              </a:rPr>
              <a:t>For an adiabatic flow through variable area: </a:t>
            </a:r>
          </a:p>
        </p:txBody>
      </p:sp>
      <p:sp>
        <p:nvSpPr>
          <p:cNvPr id="18" name="Rectangle 17">
            <a:extLst>
              <a:ext uri="{FF2B5EF4-FFF2-40B4-BE49-F238E27FC236}">
                <a16:creationId xmlns:a16="http://schemas.microsoft.com/office/drawing/2014/main" id="{FA3BC089-C5C4-2162-4BD3-DEA8617C7135}"/>
              </a:ext>
            </a:extLst>
          </p:cNvPr>
          <p:cNvSpPr>
            <a:spLocks noChangeArrowheads="1"/>
          </p:cNvSpPr>
          <p:nvPr/>
        </p:nvSpPr>
        <p:spPr bwMode="auto">
          <a:xfrm>
            <a:off x="557134" y="1244981"/>
            <a:ext cx="82058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dirty="0"/>
              <a:t>Combine conservation and state equations–  to get design equations for steady one-dimensional frictional flow :</a:t>
            </a:r>
          </a:p>
        </p:txBody>
      </p:sp>
      <p:sp>
        <p:nvSpPr>
          <p:cNvPr id="13318" name="Title 18">
            <a:extLst>
              <a:ext uri="{FF2B5EF4-FFF2-40B4-BE49-F238E27FC236}">
                <a16:creationId xmlns:a16="http://schemas.microsoft.com/office/drawing/2014/main" id="{A2CFB55E-F2D9-2647-2B63-51084040D379}"/>
              </a:ext>
            </a:extLst>
          </p:cNvPr>
          <p:cNvSpPr>
            <a:spLocks noGrp="1"/>
          </p:cNvSpPr>
          <p:nvPr>
            <p:ph type="title"/>
          </p:nvPr>
        </p:nvSpPr>
        <p:spPr>
          <a:xfrm>
            <a:off x="2044577" y="260350"/>
            <a:ext cx="5727823" cy="958850"/>
          </a:xfrm>
        </p:spPr>
        <p:txBody>
          <a:bodyPr/>
          <a:lstStyle/>
          <a:p>
            <a:r>
              <a:rPr lang="en-IN" altLang="en-US" sz="2800" dirty="0"/>
              <a:t>Momentum Equation of Compressible Frictional Flow</a:t>
            </a:r>
          </a:p>
        </p:txBody>
      </p:sp>
      <p:grpSp>
        <p:nvGrpSpPr>
          <p:cNvPr id="2" name="Group 1">
            <a:extLst>
              <a:ext uri="{FF2B5EF4-FFF2-40B4-BE49-F238E27FC236}">
                <a16:creationId xmlns:a16="http://schemas.microsoft.com/office/drawing/2014/main" id="{49FC0D87-98E9-9E1E-BA62-D7992CA95220}"/>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486DEEB-C07F-6289-774C-631AA820A3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AD584B2C-14FC-4623-BB6D-53C8B2DB289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10D321F-2712-D487-F5B9-274EE083648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5C01D50-DF89-E1DF-A9A6-FCC2BF815BC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CA0F0326-53C0-D229-FCDB-A7003182AF8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029607C-D757-CA42-07FC-D5532216A23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A04143E-6708-931C-6B31-68FE5CAA0F3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F63A946-DDB2-79E8-B2FC-9C3EC17348F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A79A458-9B3A-59D9-7786-2B65D411EAB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45AA52F-77F7-67BA-636C-72F871D0CFB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106A437-EA51-2859-9785-6213C5CD0C0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207C17F4-48DB-EA3B-D58F-5FE5E6BED5B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8471225-09DA-5FBC-6AAE-84BF10BC96E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339E478-1A98-935A-9525-7CFE9CEE535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771CF21-9EBA-C7F5-985E-B5E656A14A2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E308DE2-F840-97B7-89CB-543537E994A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E25A7AF-78DF-D24B-BD7B-AB95B2EF4AC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4BCF0B3-951D-632A-F65A-3AEC32A448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2" name="Object 3">
                <a:extLst>
                  <a:ext uri="{FF2B5EF4-FFF2-40B4-BE49-F238E27FC236}">
                    <a16:creationId xmlns:a16="http://schemas.microsoft.com/office/drawing/2014/main" id="{431BEDB7-9A40-3526-CE4D-4BC12ED1DAD1}"/>
                  </a:ext>
                </a:extLst>
              </p:cNvPr>
              <p:cNvSpPr txBox="1"/>
              <p:nvPr/>
            </p:nvSpPr>
            <p:spPr bwMode="auto">
              <a:xfrm>
                <a:off x="2286000" y="5315902"/>
                <a:ext cx="5605462" cy="14287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f>
                            <m:fPr>
                              <m:ctrlPr>
                                <a:rPr lang="en-US" i="1">
                                  <a:solidFill>
                                    <a:srgbClr val="000000"/>
                                  </a:solidFill>
                                  <a:latin typeface="Cambria Math" panose="02040503050406030204" pitchFamily="18" charset="0"/>
                                </a:rPr>
                              </m:ctrlPr>
                            </m:fPr>
                            <m:num>
                              <m:r>
                                <m:rPr>
                                  <m:sty m:val="p"/>
                                </m:rPr>
                                <a:rPr lang="en-US" i="1">
                                  <a:solidFill>
                                    <a:srgbClr val="000000"/>
                                  </a:solidFill>
                                  <a:latin typeface="Cambria Math" panose="02040503050406030204" pitchFamily="18" charset="0"/>
                                </a:rPr>
                                <m:t>γ</m:t>
                              </m:r>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num>
                        <m:den>
                          <m:r>
                            <a:rPr lang="en-US" i="1">
                              <a:solidFill>
                                <a:srgbClr val="000000"/>
                              </a:solidFill>
                              <a:latin typeface="Cambria Math" panose="02040503050406030204" pitchFamily="18" charset="0"/>
                            </a:rPr>
                            <m:t>1−</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den>
                      </m:f>
                      <m:d>
                        <m:dPr>
                          <m:begChr m:val="{"/>
                          <m:endChr m:val="}"/>
                          <m:ctrlPr>
                            <a:rPr lang="en-US" i="1">
                              <a:solidFill>
                                <a:srgbClr val="000000"/>
                              </a:solidFill>
                              <a:latin typeface="Cambria Math" panose="02040503050406030204" pitchFamily="18" charset="0"/>
                            </a:rPr>
                          </m:ctrlPr>
                        </m:dPr>
                        <m:e>
                          <m:r>
                            <m:rPr>
                              <m:sty m:val="p"/>
                            </m:rPr>
                            <a:rPr lang="en-US" i="1">
                              <a:solidFill>
                                <a:srgbClr val="000000"/>
                              </a:solidFill>
                              <a:latin typeface="Cambria Math" panose="02040503050406030204" pitchFamily="18" charset="0"/>
                            </a:rPr>
                            <m:t>γ</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𝑓𝑑𝑥</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𝐷</m:t>
                                  </m:r>
                                </m:e>
                                <m:sub>
                                  <m:r>
                                    <a:rPr lang="en-US" i="1">
                                      <a:solidFill>
                                        <a:srgbClr val="000000"/>
                                      </a:solidFill>
                                      <a:latin typeface="Cambria Math" panose="02040503050406030204" pitchFamily="18" charset="0"/>
                                    </a:rPr>
                                    <m:t>h</m:t>
                                  </m:r>
                                </m:sub>
                              </m:sSub>
                            </m:den>
                          </m:f>
                          <m:r>
                            <a:rPr lang="en-US" i="1">
                              <a:solidFill>
                                <a:srgbClr val="000000"/>
                              </a:solidFill>
                              <a:latin typeface="Cambria Math" panose="02040503050406030204" pitchFamily="18" charset="0"/>
                            </a:rPr>
                            <m:t>−2</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𝑑𝐴</m:t>
                              </m:r>
                            </m:num>
                            <m:den>
                              <m:r>
                                <a:rPr lang="en-US" i="1">
                                  <a:solidFill>
                                    <a:srgbClr val="000000"/>
                                  </a:solidFill>
                                  <a:latin typeface="Cambria Math" panose="02040503050406030204" pitchFamily="18" charset="0"/>
                                </a:rPr>
                                <m:t>𝐴</m:t>
                              </m:r>
                            </m:den>
                          </m:f>
                        </m:e>
                      </m:d>
                    </m:oMath>
                  </m:oMathPara>
                </a14:m>
                <a:endParaRPr lang="en-US" dirty="0"/>
              </a:p>
            </p:txBody>
          </p:sp>
        </mc:Choice>
        <mc:Fallback xmlns="">
          <p:sp>
            <p:nvSpPr>
              <p:cNvPr id="22" name="Object 3">
                <a:extLst>
                  <a:ext uri="{FF2B5EF4-FFF2-40B4-BE49-F238E27FC236}">
                    <a16:creationId xmlns:a16="http://schemas.microsoft.com/office/drawing/2014/main" id="{431BEDB7-9A40-3526-CE4D-4BC12ED1DAD1}"/>
                  </a:ext>
                </a:extLst>
              </p:cNvPr>
              <p:cNvSpPr txBox="1">
                <a:spLocks noRot="1" noChangeAspect="1" noMove="1" noResize="1" noEditPoints="1" noAdjustHandles="1" noChangeArrowheads="1" noChangeShapeType="1" noTextEdit="1"/>
              </p:cNvSpPr>
              <p:nvPr/>
            </p:nvSpPr>
            <p:spPr bwMode="auto">
              <a:xfrm>
                <a:off x="2286000" y="5315902"/>
                <a:ext cx="5605462" cy="1428750"/>
              </a:xfrm>
              <a:prstGeom prst="rect">
                <a:avLst/>
              </a:prstGeom>
              <a:blipFill>
                <a:blip r:embed="rId6"/>
                <a:stretch>
                  <a:fillRect/>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15780">
                                            <p:txEl>
                                              <p:pRg st="0" end="0"/>
                                            </p:txEl>
                                          </p:spTgt>
                                        </p:tgtEl>
                                        <p:attrNameLst>
                                          <p:attrName>style.visibility</p:attrName>
                                        </p:attrNameLst>
                                      </p:cBhvr>
                                      <p:to>
                                        <p:strVal val="visible"/>
                                      </p:to>
                                    </p:set>
                                    <p:anim calcmode="lin" valueType="num">
                                      <p:cBhvr additive="base">
                                        <p:cTn id="12" dur="500" fill="hold"/>
                                        <p:tgtEl>
                                          <p:spTgt spid="715780">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71578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715780">
                                            <p:txEl>
                                              <p:pRg st="1" end="1"/>
                                            </p:txEl>
                                          </p:spTgt>
                                        </p:tgtEl>
                                        <p:attrNameLst>
                                          <p:attrName>style.visibility</p:attrName>
                                        </p:attrNameLst>
                                      </p:cBhvr>
                                      <p:to>
                                        <p:strVal val="visible"/>
                                      </p:to>
                                    </p:set>
                                    <p:anim calcmode="lin" valueType="num">
                                      <p:cBhvr additive="base">
                                        <p:cTn id="18" dur="500" fill="hold"/>
                                        <p:tgtEl>
                                          <p:spTgt spid="715780">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71578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715780">
                                            <p:txEl>
                                              <p:pRg st="2" end="2"/>
                                            </p:txEl>
                                          </p:spTgt>
                                        </p:tgtEl>
                                        <p:attrNameLst>
                                          <p:attrName>style.visibility</p:attrName>
                                        </p:attrNameLst>
                                      </p:cBhvr>
                                      <p:to>
                                        <p:strVal val="visible"/>
                                      </p:to>
                                    </p:set>
                                    <p:anim calcmode="lin" valueType="num">
                                      <p:cBhvr additive="base">
                                        <p:cTn id="24" dur="500" fill="hold"/>
                                        <p:tgtEl>
                                          <p:spTgt spid="715780">
                                            <p:txEl>
                                              <p:pRg st="2" end="2"/>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71578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80" grpId="0" build="p" autoUpdateAnimBg="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Rectangle 5">
            <a:extLst>
              <a:ext uri="{FF2B5EF4-FFF2-40B4-BE49-F238E27FC236}">
                <a16:creationId xmlns:a16="http://schemas.microsoft.com/office/drawing/2014/main" id="{931B8FE5-4195-3967-5681-1A71F1CEC5B8}"/>
              </a:ext>
            </a:extLst>
          </p:cNvPr>
          <p:cNvSpPr>
            <a:spLocks noGrp="1" noChangeArrowheads="1"/>
          </p:cNvSpPr>
          <p:nvPr>
            <p:ph type="title" idx="4294967295"/>
          </p:nvPr>
        </p:nvSpPr>
        <p:spPr>
          <a:xfrm>
            <a:off x="2209801" y="328612"/>
            <a:ext cx="5943600" cy="765175"/>
          </a:xfrm>
          <a:noFill/>
        </p:spPr>
        <p:txBody>
          <a:bodyPr/>
          <a:lstStyle/>
          <a:p>
            <a:r>
              <a:rPr lang="en-US" altLang="en-US" sz="2800" dirty="0">
                <a:solidFill>
                  <a:schemeClr val="tx1"/>
                </a:solidFill>
              </a:rPr>
              <a:t>Frictional Adiabatic Flow in A Variable Area Passage</a:t>
            </a:r>
          </a:p>
        </p:txBody>
      </p:sp>
      <mc:AlternateContent xmlns:mc="http://schemas.openxmlformats.org/markup-compatibility/2006" xmlns:a14="http://schemas.microsoft.com/office/drawing/2010/main">
        <mc:Choice Requires="a14">
          <p:sp>
            <p:nvSpPr>
              <p:cNvPr id="754694" name="Object 2">
                <a:extLst>
                  <a:ext uri="{FF2B5EF4-FFF2-40B4-BE49-F238E27FC236}">
                    <a16:creationId xmlns:a16="http://schemas.microsoft.com/office/drawing/2014/main" id="{B06CA932-74D4-F7B9-ABE2-DA142B97A721}"/>
                  </a:ext>
                </a:extLst>
              </p:cNvPr>
              <p:cNvSpPr txBox="1">
                <a:spLocks noGrp="1"/>
              </p:cNvSpPr>
              <p:nvPr>
                <p:ph idx="4294967295"/>
              </p:nvPr>
            </p:nvSpPr>
            <p:spPr bwMode="auto">
              <a:xfrm>
                <a:off x="1476375" y="1193800"/>
                <a:ext cx="6380163" cy="1195388"/>
              </a:xfrm>
              <a:prstGeom prst="rect">
                <a:avLst/>
              </a:prstGeom>
              <a:noFill/>
              <a:ln>
                <a:noFill/>
              </a:ln>
              <a:effectLst/>
            </p:spPr>
            <p:txBody>
              <a:bodyPr>
                <a:normAutofit fontScale="55000" lnSpcReduction="20000"/>
              </a:bodyPr>
              <a:lstStyle/>
              <a:p>
                <a:pPr>
                  <a:buNone/>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f>
                            <m:fPr>
                              <m:ctrlPr>
                                <a:rPr lang="en-US" i="1">
                                  <a:solidFill>
                                    <a:srgbClr val="000000"/>
                                  </a:solidFill>
                                  <a:latin typeface="Cambria Math" panose="02040503050406030204" pitchFamily="18" charset="0"/>
                                </a:rPr>
                              </m:ctrlPr>
                            </m:fPr>
                            <m:num>
                              <m:r>
                                <m:rPr>
                                  <m:sty m:val="p"/>
                                </m:rPr>
                                <a:rPr lang="en-US" i="1">
                                  <a:solidFill>
                                    <a:srgbClr val="000000"/>
                                  </a:solidFill>
                                  <a:latin typeface="Cambria Math" panose="02040503050406030204" pitchFamily="18" charset="0"/>
                                </a:rPr>
                                <m:t>γ</m:t>
                              </m:r>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num>
                        <m:den>
                          <m:r>
                            <a:rPr lang="en-US" i="1">
                              <a:solidFill>
                                <a:srgbClr val="000000"/>
                              </a:solidFill>
                              <a:latin typeface="Cambria Math" panose="02040503050406030204" pitchFamily="18" charset="0"/>
                            </a:rPr>
                            <m:t>1−</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den>
                      </m:f>
                      <m:d>
                        <m:dPr>
                          <m:begChr m:val="{"/>
                          <m:endChr m:val="}"/>
                          <m:ctrlPr>
                            <a:rPr lang="en-US" i="1">
                              <a:solidFill>
                                <a:srgbClr val="000000"/>
                              </a:solidFill>
                              <a:latin typeface="Cambria Math" panose="02040503050406030204" pitchFamily="18" charset="0"/>
                            </a:rPr>
                          </m:ctrlPr>
                        </m:dPr>
                        <m:e>
                          <m:r>
                            <m:rPr>
                              <m:sty m:val="p"/>
                            </m:rPr>
                            <a:rPr lang="en-US" i="1">
                              <a:solidFill>
                                <a:srgbClr val="000000"/>
                              </a:solidFill>
                              <a:latin typeface="Cambria Math" panose="02040503050406030204" pitchFamily="18" charset="0"/>
                            </a:rPr>
                            <m:t>γ</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𝑓𝑑𝑥</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𝐷</m:t>
                                  </m:r>
                                </m:e>
                                <m:sub>
                                  <m:r>
                                    <a:rPr lang="en-US" i="1">
                                      <a:solidFill>
                                        <a:srgbClr val="000000"/>
                                      </a:solidFill>
                                      <a:latin typeface="Cambria Math" panose="02040503050406030204" pitchFamily="18" charset="0"/>
                                    </a:rPr>
                                    <m:t>h</m:t>
                                  </m:r>
                                </m:sub>
                              </m:sSub>
                            </m:den>
                          </m:f>
                          <m:r>
                            <a:rPr lang="en-US" i="1">
                              <a:solidFill>
                                <a:srgbClr val="000000"/>
                              </a:solidFill>
                              <a:latin typeface="Cambria Math" panose="02040503050406030204" pitchFamily="18" charset="0"/>
                            </a:rPr>
                            <m:t>−2</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𝑑𝐴</m:t>
                              </m:r>
                            </m:num>
                            <m:den>
                              <m:r>
                                <a:rPr lang="en-US" i="1">
                                  <a:solidFill>
                                    <a:srgbClr val="000000"/>
                                  </a:solidFill>
                                  <a:latin typeface="Cambria Math" panose="02040503050406030204" pitchFamily="18" charset="0"/>
                                </a:rPr>
                                <m:t>𝐴</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m:rPr>
                                  <m:sty m:val="p"/>
                                </m:rPr>
                                <a:rPr lang="en-US" i="1">
                                  <a:solidFill>
                                    <a:srgbClr val="000000"/>
                                  </a:solidFill>
                                  <a:latin typeface="Cambria Math" panose="02040503050406030204" pitchFamily="18" charset="0"/>
                                </a:rPr>
                                <m:t>δ</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𝑞</m:t>
                                  </m:r>
                                </m:e>
                                <m:sup>
                                  <m:r>
                                    <a:rPr lang="en-US" i="1">
                                      <a:solidFill>
                                        <a:srgbClr val="000000"/>
                                      </a:solidFill>
                                      <a:latin typeface="Cambria Math" panose="02040503050406030204" pitchFamily="18" charset="0"/>
                                    </a:rPr>
                                    <m:t>′′′</m:t>
                                  </m:r>
                                </m:sup>
                              </m:sSup>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𝐶</m:t>
                                  </m:r>
                                </m:e>
                                <m:sub>
                                  <m:r>
                                    <a:rPr lang="en-US" i="1">
                                      <a:solidFill>
                                        <a:srgbClr val="000000"/>
                                      </a:solidFill>
                                      <a:latin typeface="Cambria Math" panose="02040503050406030204" pitchFamily="18" charset="0"/>
                                    </a:rPr>
                                    <m:t>𝑝</m:t>
                                  </m:r>
                                </m:sub>
                              </m:sSub>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rPr>
                                    <m:t>0</m:t>
                                  </m:r>
                                </m:sub>
                              </m:sSub>
                            </m:den>
                          </m:f>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1+</m:t>
                              </m:r>
                              <m:r>
                                <m:rPr>
                                  <m:sty m:val="p"/>
                                </m:rPr>
                                <a:rPr lang="en-US" i="1">
                                  <a:solidFill>
                                    <a:srgbClr val="000000"/>
                                  </a:solidFill>
                                  <a:latin typeface="Cambria Math" panose="02040503050406030204" pitchFamily="18" charset="0"/>
                                </a:rPr>
                                <m:t>γ</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e>
                          </m:d>
                        </m:e>
                      </m:d>
                    </m:oMath>
                  </m:oMathPara>
                </a14:m>
                <a:endParaRPr lang="en-US"/>
              </a:p>
            </p:txBody>
          </p:sp>
        </mc:Choice>
        <mc:Fallback xmlns="">
          <p:sp>
            <p:nvSpPr>
              <p:cNvPr id="754694" name="Object 2">
                <a:extLst>
                  <a:ext uri="{FF2B5EF4-FFF2-40B4-BE49-F238E27FC236}">
                    <a16:creationId xmlns:a16="http://schemas.microsoft.com/office/drawing/2014/main" id="{B06CA932-74D4-F7B9-ABE2-DA142B97A721}"/>
                  </a:ext>
                </a:extLst>
              </p:cNvPr>
              <p:cNvSpPr txBox="1">
                <a:spLocks noRot="1" noChangeAspect="1" noMove="1" noResize="1" noEditPoints="1" noAdjustHandles="1" noChangeArrowheads="1" noChangeShapeType="1" noTextEdit="1"/>
              </p:cNvSpPr>
              <p:nvPr>
                <p:ph idx="4294967295"/>
              </p:nvPr>
            </p:nvSpPr>
            <p:spPr bwMode="auto">
              <a:xfrm>
                <a:off x="1476375" y="1193800"/>
                <a:ext cx="6380163" cy="1195388"/>
              </a:xfrm>
              <a:prstGeom prst="rect">
                <a:avLst/>
              </a:prstGeom>
              <a:blipFill>
                <a:blip r:embed="rId2"/>
                <a:stretch>
                  <a:fillRect/>
                </a:stretch>
              </a:blipFill>
              <a:ln>
                <a:noFill/>
              </a:ln>
              <a:effectLst/>
            </p:spPr>
            <p:txBody>
              <a:bodyPr/>
              <a:lstStyle/>
              <a:p>
                <a:r>
                  <a:rPr lang="en-US">
                    <a:noFill/>
                  </a:rPr>
                  <a:t> </a:t>
                </a:r>
              </a:p>
            </p:txBody>
          </p:sp>
        </mc:Fallback>
      </mc:AlternateContent>
      <p:sp>
        <p:nvSpPr>
          <p:cNvPr id="3080" name="Line 8">
            <a:extLst>
              <a:ext uri="{FF2B5EF4-FFF2-40B4-BE49-F238E27FC236}">
                <a16:creationId xmlns:a16="http://schemas.microsoft.com/office/drawing/2014/main" id="{0BDCC380-0274-B032-C789-7DD00F7947E0}"/>
              </a:ext>
            </a:extLst>
          </p:cNvPr>
          <p:cNvSpPr>
            <a:spLocks noChangeShapeType="1"/>
          </p:cNvSpPr>
          <p:nvPr/>
        </p:nvSpPr>
        <p:spPr bwMode="auto">
          <a:xfrm flipV="1">
            <a:off x="5643563" y="1339850"/>
            <a:ext cx="1512887" cy="13684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81" name="Text Box 9">
            <a:extLst>
              <a:ext uri="{FF2B5EF4-FFF2-40B4-BE49-F238E27FC236}">
                <a16:creationId xmlns:a16="http://schemas.microsoft.com/office/drawing/2014/main" id="{BDCDF2F9-2D37-8CB4-8237-922C1E328449}"/>
              </a:ext>
            </a:extLst>
          </p:cNvPr>
          <p:cNvSpPr txBox="1">
            <a:spLocks noChangeArrowheads="1"/>
          </p:cNvSpPr>
          <p:nvPr/>
        </p:nvSpPr>
        <p:spPr bwMode="auto">
          <a:xfrm>
            <a:off x="7215188" y="1065213"/>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latin typeface="Arial" panose="020B0604020202020204" pitchFamily="34" charset="0"/>
              </a:rPr>
              <a:t>0</a:t>
            </a:r>
          </a:p>
        </p:txBody>
      </p:sp>
      <mc:AlternateContent xmlns:mc="http://schemas.openxmlformats.org/markup-compatibility/2006" xmlns:a14="http://schemas.microsoft.com/office/drawing/2010/main">
        <mc:Choice Requires="a14">
          <p:sp>
            <p:nvSpPr>
              <p:cNvPr id="754698" name="Object 3">
                <a:extLst>
                  <a:ext uri="{FF2B5EF4-FFF2-40B4-BE49-F238E27FC236}">
                    <a16:creationId xmlns:a16="http://schemas.microsoft.com/office/drawing/2014/main" id="{7C94521E-4CA4-A9AC-DFD8-F5975EC01838}"/>
                  </a:ext>
                </a:extLst>
              </p:cNvPr>
              <p:cNvSpPr txBox="1"/>
              <p:nvPr/>
            </p:nvSpPr>
            <p:spPr bwMode="auto">
              <a:xfrm>
                <a:off x="2124075" y="2852738"/>
                <a:ext cx="4576763" cy="12065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f>
                            <m:fPr>
                              <m:ctrlPr>
                                <a:rPr lang="en-US" i="1">
                                  <a:solidFill>
                                    <a:srgbClr val="000000"/>
                                  </a:solidFill>
                                  <a:latin typeface="Cambria Math" panose="02040503050406030204" pitchFamily="18" charset="0"/>
                                </a:rPr>
                              </m:ctrlPr>
                            </m:fPr>
                            <m:num>
                              <m:r>
                                <m:rPr>
                                  <m:sty m:val="p"/>
                                </m:rPr>
                                <a:rPr lang="en-US" i="1">
                                  <a:solidFill>
                                    <a:srgbClr val="000000"/>
                                  </a:solidFill>
                                  <a:latin typeface="Cambria Math" panose="02040503050406030204" pitchFamily="18" charset="0"/>
                                </a:rPr>
                                <m:t>γ</m:t>
                              </m:r>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num>
                        <m:den>
                          <m:r>
                            <a:rPr lang="en-US" i="1">
                              <a:solidFill>
                                <a:srgbClr val="000000"/>
                              </a:solidFill>
                              <a:latin typeface="Cambria Math" panose="02040503050406030204" pitchFamily="18" charset="0"/>
                            </a:rPr>
                            <m:t>1−</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den>
                      </m:f>
                      <m:d>
                        <m:dPr>
                          <m:begChr m:val="{"/>
                          <m:endChr m:val="}"/>
                          <m:ctrlPr>
                            <a:rPr lang="en-US" i="1">
                              <a:solidFill>
                                <a:srgbClr val="000000"/>
                              </a:solidFill>
                              <a:latin typeface="Cambria Math" panose="02040503050406030204" pitchFamily="18" charset="0"/>
                            </a:rPr>
                          </m:ctrlPr>
                        </m:dPr>
                        <m:e>
                          <m:r>
                            <m:rPr>
                              <m:sty m:val="p"/>
                            </m:rPr>
                            <a:rPr lang="en-US" i="1">
                              <a:solidFill>
                                <a:srgbClr val="000000"/>
                              </a:solidFill>
                              <a:latin typeface="Cambria Math" panose="02040503050406030204" pitchFamily="18" charset="0"/>
                            </a:rPr>
                            <m:t>γ</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𝑓𝑑𝑥</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𝐷</m:t>
                                  </m:r>
                                </m:e>
                                <m:sub>
                                  <m:r>
                                    <a:rPr lang="en-US" i="1">
                                      <a:solidFill>
                                        <a:srgbClr val="000000"/>
                                      </a:solidFill>
                                      <a:latin typeface="Cambria Math" panose="02040503050406030204" pitchFamily="18" charset="0"/>
                                    </a:rPr>
                                    <m:t>h</m:t>
                                  </m:r>
                                </m:sub>
                              </m:sSub>
                            </m:den>
                          </m:f>
                          <m:r>
                            <a:rPr lang="en-US" i="1">
                              <a:solidFill>
                                <a:srgbClr val="000000"/>
                              </a:solidFill>
                              <a:latin typeface="Cambria Math" panose="02040503050406030204" pitchFamily="18" charset="0"/>
                            </a:rPr>
                            <m:t>−2</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𝑑𝐴</m:t>
                              </m:r>
                            </m:num>
                            <m:den>
                              <m:r>
                                <a:rPr lang="en-US" i="1">
                                  <a:solidFill>
                                    <a:srgbClr val="000000"/>
                                  </a:solidFill>
                                  <a:latin typeface="Cambria Math" panose="02040503050406030204" pitchFamily="18" charset="0"/>
                                </a:rPr>
                                <m:t>𝐴</m:t>
                              </m:r>
                            </m:den>
                          </m:f>
                        </m:e>
                      </m:d>
                    </m:oMath>
                  </m:oMathPara>
                </a14:m>
                <a:endParaRPr lang="en-US"/>
              </a:p>
            </p:txBody>
          </p:sp>
        </mc:Choice>
        <mc:Fallback xmlns="">
          <p:sp>
            <p:nvSpPr>
              <p:cNvPr id="754698" name="Object 3">
                <a:extLst>
                  <a:ext uri="{FF2B5EF4-FFF2-40B4-BE49-F238E27FC236}">
                    <a16:creationId xmlns:a16="http://schemas.microsoft.com/office/drawing/2014/main" id="{7C94521E-4CA4-A9AC-DFD8-F5975EC01838}"/>
                  </a:ext>
                </a:extLst>
              </p:cNvPr>
              <p:cNvSpPr txBox="1">
                <a:spLocks noRot="1" noChangeAspect="1" noMove="1" noResize="1" noEditPoints="1" noAdjustHandles="1" noChangeArrowheads="1" noChangeShapeType="1" noTextEdit="1"/>
              </p:cNvSpPr>
              <p:nvPr/>
            </p:nvSpPr>
            <p:spPr bwMode="auto">
              <a:xfrm>
                <a:off x="2124075" y="2852738"/>
                <a:ext cx="4576763" cy="1206500"/>
              </a:xfrm>
              <a:prstGeom prst="rect">
                <a:avLst/>
              </a:prstGeom>
              <a:blipFill>
                <a:blip r:embed="rId3"/>
                <a:stretch>
                  <a:fillRect/>
                </a:stretch>
              </a:blipFill>
              <a:ln>
                <a:noFill/>
              </a:ln>
              <a:effectLst/>
            </p:spPr>
            <p:txBody>
              <a:bodyPr/>
              <a:lstStyle/>
              <a:p>
                <a:r>
                  <a:rPr lang="en-US">
                    <a:noFill/>
                  </a:rPr>
                  <a:t> </a:t>
                </a:r>
              </a:p>
            </p:txBody>
          </p:sp>
        </mc:Fallback>
      </mc:AlternateContent>
      <p:sp>
        <p:nvSpPr>
          <p:cNvPr id="754699" name="Text Box 11">
            <a:extLst>
              <a:ext uri="{FF2B5EF4-FFF2-40B4-BE49-F238E27FC236}">
                <a16:creationId xmlns:a16="http://schemas.microsoft.com/office/drawing/2014/main" id="{80AFCE35-3AFC-CEFC-ACAD-FF42DD3C0CA6}"/>
              </a:ext>
            </a:extLst>
          </p:cNvPr>
          <p:cNvSpPr txBox="1">
            <a:spLocks noChangeArrowheads="1"/>
          </p:cNvSpPr>
          <p:nvPr/>
        </p:nvSpPr>
        <p:spPr bwMode="auto">
          <a:xfrm>
            <a:off x="753046" y="4419600"/>
            <a:ext cx="5266753" cy="461963"/>
          </a:xfrm>
          <a:prstGeom prst="rect">
            <a:avLst/>
          </a:prstGeom>
          <a:noFill/>
          <a:ln w="9525">
            <a:noFill/>
            <a:miter lim="800000"/>
            <a:headEnd/>
            <a:tailEnd/>
          </a:ln>
        </p:spPr>
        <p:txBody>
          <a:bodyPr wrap="square">
            <a:spAutoFit/>
          </a:bodyPr>
          <a:lstStyle/>
          <a:p>
            <a:pPr>
              <a:defRPr/>
            </a:pPr>
            <a:r>
              <a:rPr lang="en-US" dirty="0">
                <a:latin typeface="+mn-lt"/>
              </a:rPr>
              <a:t>Constant Mach number frictional flow</a:t>
            </a:r>
          </a:p>
        </p:txBody>
      </p:sp>
      <mc:AlternateContent xmlns:mc="http://schemas.openxmlformats.org/markup-compatibility/2006" xmlns:a14="http://schemas.microsoft.com/office/drawing/2010/main">
        <mc:Choice Requires="a14">
          <p:sp>
            <p:nvSpPr>
              <p:cNvPr id="754700" name="Object 4">
                <a:extLst>
                  <a:ext uri="{FF2B5EF4-FFF2-40B4-BE49-F238E27FC236}">
                    <a16:creationId xmlns:a16="http://schemas.microsoft.com/office/drawing/2014/main" id="{A3015EBF-A4C0-6D0D-F5E7-8CD38F1D206A}"/>
                  </a:ext>
                </a:extLst>
              </p:cNvPr>
              <p:cNvSpPr txBox="1"/>
              <p:nvPr/>
            </p:nvSpPr>
            <p:spPr bwMode="auto">
              <a:xfrm>
                <a:off x="3419475" y="5157788"/>
                <a:ext cx="2122488" cy="9937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𝑑𝐴</m:t>
                          </m:r>
                        </m:num>
                        <m:den>
                          <m:r>
                            <a:rPr lang="en-US" i="1">
                              <a:solidFill>
                                <a:srgbClr val="000000"/>
                              </a:solidFill>
                              <a:latin typeface="Cambria Math" panose="02040503050406030204" pitchFamily="18" charset="0"/>
                            </a:rPr>
                            <m:t>𝑑𝑥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𝐴</m:t>
                          </m:r>
                          <m:r>
                            <a:rPr lang="en-US" i="1">
                              <a:solidFill>
                                <a:srgbClr val="000000"/>
                              </a:solidFill>
                              <a:latin typeface="Cambria Math" panose="02040503050406030204" pitchFamily="18" charset="0"/>
                            </a:rPr>
                            <m:t>𝛾</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𝑀</m:t>
                              </m:r>
                            </m:e>
                            <m:sup>
                              <m:r>
                                <a:rPr lang="en-US" i="1">
                                  <a:solidFill>
                                    <a:srgbClr val="000000"/>
                                  </a:solidFill>
                                  <a:latin typeface="Cambria Math" panose="02040503050406030204" pitchFamily="18" charset="0"/>
                                </a:rPr>
                                <m:t>2</m:t>
                              </m:r>
                            </m:sup>
                          </m:sSup>
                          <m:r>
                            <a:rPr lang="en-US" i="1">
                              <a:solidFill>
                                <a:srgbClr val="000000"/>
                              </a:solidFill>
                              <a:latin typeface="Cambria Math" panose="02040503050406030204" pitchFamily="18" charset="0"/>
                            </a:rPr>
                            <m:t>𝑓</m:t>
                          </m:r>
                        </m:num>
                        <m:den>
                          <m:r>
                            <a:rPr lang="en-US" i="1">
                              <a:solidFill>
                                <a:srgbClr val="000000"/>
                              </a:solidFill>
                              <a:latin typeface="Cambria Math" panose="02040503050406030204" pitchFamily="18" charset="0"/>
                            </a:rPr>
                            <m:t>2</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𝐷</m:t>
                              </m:r>
                            </m:e>
                            <m:sub>
                              <m:r>
                                <a:rPr lang="en-US" i="1">
                                  <a:solidFill>
                                    <a:srgbClr val="000000"/>
                                  </a:solidFill>
                                  <a:latin typeface="Cambria Math" panose="02040503050406030204" pitchFamily="18" charset="0"/>
                                </a:rPr>
                                <m:t>h</m:t>
                              </m:r>
                            </m:sub>
                          </m:sSub>
                        </m:den>
                      </m:f>
                    </m:oMath>
                  </m:oMathPara>
                </a14:m>
                <a:endParaRPr lang="en-US"/>
              </a:p>
            </p:txBody>
          </p:sp>
        </mc:Choice>
        <mc:Fallback xmlns="">
          <p:sp>
            <p:nvSpPr>
              <p:cNvPr id="754700" name="Object 4">
                <a:extLst>
                  <a:ext uri="{FF2B5EF4-FFF2-40B4-BE49-F238E27FC236}">
                    <a16:creationId xmlns:a16="http://schemas.microsoft.com/office/drawing/2014/main" id="{A3015EBF-A4C0-6D0D-F5E7-8CD38F1D206A}"/>
                  </a:ext>
                </a:extLst>
              </p:cNvPr>
              <p:cNvSpPr txBox="1">
                <a:spLocks noRot="1" noChangeAspect="1" noMove="1" noResize="1" noEditPoints="1" noAdjustHandles="1" noChangeArrowheads="1" noChangeShapeType="1" noTextEdit="1"/>
              </p:cNvSpPr>
              <p:nvPr/>
            </p:nvSpPr>
            <p:spPr bwMode="auto">
              <a:xfrm>
                <a:off x="3419475" y="5157788"/>
                <a:ext cx="2122488" cy="993775"/>
              </a:xfrm>
              <a:prstGeom prst="rect">
                <a:avLst/>
              </a:prstGeom>
              <a:blipFill>
                <a:blip r:embed="rId4"/>
                <a:stretch>
                  <a:fillRect/>
                </a:stretch>
              </a:blipFill>
              <a:ln>
                <a:noFill/>
              </a:ln>
              <a:effectLst/>
            </p:spPr>
            <p:txBody>
              <a:bodyPr/>
              <a:lstStyle/>
              <a:p>
                <a:r>
                  <a:rPr lang="en-US">
                    <a:noFill/>
                  </a:rPr>
                  <a:t> </a:t>
                </a:r>
              </a:p>
            </p:txBody>
          </p:sp>
        </mc:Fallback>
      </mc:AlternateContent>
      <p:grpSp>
        <p:nvGrpSpPr>
          <p:cNvPr id="2" name="Group 1">
            <a:extLst>
              <a:ext uri="{FF2B5EF4-FFF2-40B4-BE49-F238E27FC236}">
                <a16:creationId xmlns:a16="http://schemas.microsoft.com/office/drawing/2014/main" id="{DD0DA9DD-3340-047A-99BC-E76E2E311B40}"/>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D215485-DF80-A404-46F7-13919C926E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56AC5C5-0820-44CF-30DA-C427BFA4024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A856652-DCA7-F455-6777-3C92D1E650A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CEC59B6-57B6-C646-408F-5C032C14DA8C}"/>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ED97A5F7-99EF-09FA-FBEA-7DD22D25C12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70C93D4-8412-20AD-9340-E740B976BDC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9FED84E-B3F7-2F3E-CE35-521BCAD57D0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535D4DF-25A3-61CF-6491-A324CF21F1F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E006248-2E07-DFE1-163F-C4629D55A69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E819B48-5D7D-E2A0-F0BA-C9DA94C7EB6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8EBB573-6C66-E6C0-3F99-AEF8712FE3E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1B75ADF4-C4CE-5E61-2025-F7A068257C2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0DC388F-AAAC-1506-B8C7-36A440A2F4A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88F31A2-B705-7C9C-8377-2B4B6CC0A04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DF1206E-F59D-A289-FE18-5B962EE8030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F8264C2-094E-C658-0E7F-E27F4BECDDA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C91C712-AD12-D285-B16D-5E623A2DE0B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97B71FA-B1D2-1A92-2C64-2AF1610795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54699"/>
                                        </p:tgtEl>
                                        <p:attrNameLst>
                                          <p:attrName>style.visibility</p:attrName>
                                        </p:attrNameLst>
                                      </p:cBhvr>
                                      <p:to>
                                        <p:strVal val="visible"/>
                                      </p:to>
                                    </p:set>
                                    <p:anim calcmode="lin" valueType="num">
                                      <p:cBhvr additive="base">
                                        <p:cTn id="7" dur="500" fill="hold"/>
                                        <p:tgtEl>
                                          <p:spTgt spid="754699"/>
                                        </p:tgtEl>
                                        <p:attrNameLst>
                                          <p:attrName>ppt_x</p:attrName>
                                        </p:attrNameLst>
                                      </p:cBhvr>
                                      <p:tavLst>
                                        <p:tav tm="0">
                                          <p:val>
                                            <p:strVal val="0-#ppt_w/2"/>
                                          </p:val>
                                        </p:tav>
                                        <p:tav tm="100000">
                                          <p:val>
                                            <p:strVal val="#ppt_x"/>
                                          </p:val>
                                        </p:tav>
                                      </p:tavLst>
                                    </p:anim>
                                    <p:anim calcmode="lin" valueType="num">
                                      <p:cBhvr additive="base">
                                        <p:cTn id="8" dur="500" fill="hold"/>
                                        <p:tgtEl>
                                          <p:spTgt spid="75469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080"/>
                                        </p:tgtEl>
                                        <p:attrNameLst>
                                          <p:attrName>style.visibility</p:attrName>
                                        </p:attrNameLst>
                                      </p:cBhvr>
                                      <p:to>
                                        <p:strVal val="visible"/>
                                      </p:to>
                                    </p:set>
                                    <p:animEffect transition="in" filter="fade">
                                      <p:cBhvr>
                                        <p:cTn id="13" dur="1000"/>
                                        <p:tgtEl>
                                          <p:spTgt spid="3080"/>
                                        </p:tgtEl>
                                      </p:cBhvr>
                                    </p:animEffect>
                                    <p:anim calcmode="lin" valueType="num">
                                      <p:cBhvr>
                                        <p:cTn id="14" dur="1000" fill="hold"/>
                                        <p:tgtEl>
                                          <p:spTgt spid="3080"/>
                                        </p:tgtEl>
                                        <p:attrNameLst>
                                          <p:attrName>ppt_x</p:attrName>
                                        </p:attrNameLst>
                                      </p:cBhvr>
                                      <p:tavLst>
                                        <p:tav tm="0">
                                          <p:val>
                                            <p:strVal val="#ppt_x"/>
                                          </p:val>
                                        </p:tav>
                                        <p:tav tm="100000">
                                          <p:val>
                                            <p:strVal val="#ppt_x"/>
                                          </p:val>
                                        </p:tav>
                                      </p:tavLst>
                                    </p:anim>
                                    <p:anim calcmode="lin" valueType="num">
                                      <p:cBhvr>
                                        <p:cTn id="15" dur="1000" fill="hold"/>
                                        <p:tgtEl>
                                          <p:spTgt spid="3080"/>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081"/>
                                        </p:tgtEl>
                                        <p:attrNameLst>
                                          <p:attrName>style.visibility</p:attrName>
                                        </p:attrNameLst>
                                      </p:cBhvr>
                                      <p:to>
                                        <p:strVal val="visible"/>
                                      </p:to>
                                    </p:set>
                                    <p:animEffect transition="in" filter="fade">
                                      <p:cBhvr>
                                        <p:cTn id="18" dur="1000"/>
                                        <p:tgtEl>
                                          <p:spTgt spid="3081"/>
                                        </p:tgtEl>
                                      </p:cBhvr>
                                    </p:animEffect>
                                    <p:anim calcmode="lin" valueType="num">
                                      <p:cBhvr>
                                        <p:cTn id="19" dur="1000" fill="hold"/>
                                        <p:tgtEl>
                                          <p:spTgt spid="3081"/>
                                        </p:tgtEl>
                                        <p:attrNameLst>
                                          <p:attrName>ppt_x</p:attrName>
                                        </p:attrNameLst>
                                      </p:cBhvr>
                                      <p:tavLst>
                                        <p:tav tm="0">
                                          <p:val>
                                            <p:strVal val="#ppt_x"/>
                                          </p:val>
                                        </p:tav>
                                        <p:tav tm="100000">
                                          <p:val>
                                            <p:strVal val="#ppt_x"/>
                                          </p:val>
                                        </p:tav>
                                      </p:tavLst>
                                    </p:anim>
                                    <p:anim calcmode="lin" valueType="num">
                                      <p:cBhvr>
                                        <p:cTn id="20" dur="1000" fill="hold"/>
                                        <p:tgtEl>
                                          <p:spTgt spid="30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0" grpId="0" animBg="1"/>
      <p:bldP spid="3081" grpId="0"/>
      <p:bldP spid="754699"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3" name="Title 1">
            <a:extLst>
              <a:ext uri="{FF2B5EF4-FFF2-40B4-BE49-F238E27FC236}">
                <a16:creationId xmlns:a16="http://schemas.microsoft.com/office/drawing/2014/main" id="{879AAF96-243D-A17B-A112-A5D399AAFB80}"/>
              </a:ext>
            </a:extLst>
          </p:cNvPr>
          <p:cNvSpPr>
            <a:spLocks noGrp="1"/>
          </p:cNvSpPr>
          <p:nvPr>
            <p:ph type="title"/>
          </p:nvPr>
        </p:nvSpPr>
        <p:spPr>
          <a:xfrm>
            <a:off x="543640" y="293847"/>
            <a:ext cx="8229600" cy="757237"/>
          </a:xfrm>
        </p:spPr>
        <p:txBody>
          <a:bodyPr/>
          <a:lstStyle/>
          <a:p>
            <a:r>
              <a:rPr lang="en-US" altLang="en-US" sz="2800" dirty="0"/>
              <a:t>Friction Factor for Turbulent Flow</a:t>
            </a:r>
          </a:p>
        </p:txBody>
      </p:sp>
      <mc:AlternateContent xmlns:mc="http://schemas.openxmlformats.org/markup-compatibility/2006" xmlns:a14="http://schemas.microsoft.com/office/drawing/2010/main">
        <mc:Choice Requires="a14">
          <p:sp>
            <p:nvSpPr>
              <p:cNvPr id="9219" name="Object 4">
                <a:extLst>
                  <a:ext uri="{FF2B5EF4-FFF2-40B4-BE49-F238E27FC236}">
                    <a16:creationId xmlns:a16="http://schemas.microsoft.com/office/drawing/2014/main" id="{A1788F1E-045B-1FC5-0179-E9E692DA777A}"/>
                  </a:ext>
                </a:extLst>
              </p:cNvPr>
              <p:cNvSpPr txBox="1"/>
              <p:nvPr/>
            </p:nvSpPr>
            <p:spPr bwMode="auto">
              <a:xfrm>
                <a:off x="4572000" y="1524000"/>
                <a:ext cx="1439863" cy="9715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𝐷</m:t>
                          </m:r>
                        </m:e>
                        <m:sub>
                          <m:r>
                            <a:rPr lang="en-US" i="1">
                              <a:solidFill>
                                <a:srgbClr val="000000"/>
                              </a:solidFill>
                              <a:latin typeface="Cambria Math" panose="02040503050406030204" pitchFamily="18" charset="0"/>
                            </a:rPr>
                            <m:t>h</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4</m:t>
                          </m:r>
                          <m:r>
                            <a:rPr lang="en-US" i="1">
                              <a:solidFill>
                                <a:srgbClr val="000000"/>
                              </a:solidFill>
                              <a:latin typeface="Cambria Math" panose="02040503050406030204" pitchFamily="18" charset="0"/>
                            </a:rPr>
                            <m:t>𝐴</m:t>
                          </m:r>
                        </m:num>
                        <m:den>
                          <m:r>
                            <a:rPr lang="en-US" i="1">
                              <a:solidFill>
                                <a:srgbClr val="000000"/>
                              </a:solidFill>
                              <a:latin typeface="Cambria Math" panose="02040503050406030204" pitchFamily="18" charset="0"/>
                            </a:rPr>
                            <m:t>𝑃</m:t>
                          </m:r>
                        </m:den>
                      </m:f>
                    </m:oMath>
                  </m:oMathPara>
                </a14:m>
                <a:endParaRPr lang="en-US"/>
              </a:p>
            </p:txBody>
          </p:sp>
        </mc:Choice>
        <mc:Fallback xmlns="">
          <p:sp>
            <p:nvSpPr>
              <p:cNvPr id="9219" name="Object 4">
                <a:extLst>
                  <a:ext uri="{FF2B5EF4-FFF2-40B4-BE49-F238E27FC236}">
                    <a16:creationId xmlns:a16="http://schemas.microsoft.com/office/drawing/2014/main" id="{A1788F1E-045B-1FC5-0179-E9E692DA777A}"/>
                  </a:ext>
                </a:extLst>
              </p:cNvPr>
              <p:cNvSpPr txBox="1">
                <a:spLocks noRot="1" noChangeAspect="1" noMove="1" noResize="1" noEditPoints="1" noAdjustHandles="1" noChangeArrowheads="1" noChangeShapeType="1" noTextEdit="1"/>
              </p:cNvSpPr>
              <p:nvPr/>
            </p:nvSpPr>
            <p:spPr bwMode="auto">
              <a:xfrm>
                <a:off x="4572000" y="1524000"/>
                <a:ext cx="1439863" cy="971550"/>
              </a:xfrm>
              <a:prstGeom prst="rect">
                <a:avLst/>
              </a:prstGeom>
              <a:blipFill>
                <a:blip r:embed="rId2"/>
                <a:stretch>
                  <a:fillRect/>
                </a:stretch>
              </a:blipFill>
              <a:ln>
                <a:noFill/>
              </a:ln>
              <a:effectLst/>
            </p:spPr>
            <p:txBody>
              <a:bodyPr/>
              <a:lstStyle/>
              <a:p>
                <a:r>
                  <a:rPr lang="en-US">
                    <a:noFill/>
                  </a:rPr>
                  <a:t> </a:t>
                </a:r>
              </a:p>
            </p:txBody>
          </p:sp>
        </mc:Fallback>
      </mc:AlternateContent>
      <p:pic>
        <p:nvPicPr>
          <p:cNvPr id="9255" name="Picture 5">
            <a:extLst>
              <a:ext uri="{FF2B5EF4-FFF2-40B4-BE49-F238E27FC236}">
                <a16:creationId xmlns:a16="http://schemas.microsoft.com/office/drawing/2014/main" id="{7C19FAFC-08AE-9B36-FA10-D52ECF5D26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194348"/>
            <a:ext cx="5638800"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9234" name="Ink 22">
                <a:extLst>
                  <a:ext uri="{FF2B5EF4-FFF2-40B4-BE49-F238E27FC236}">
                    <a16:creationId xmlns:a16="http://schemas.microsoft.com/office/drawing/2014/main" id="{15183B18-5A7F-97A4-7B51-DA9C57D252D5}"/>
                  </a:ext>
                </a:extLst>
              </p14:cNvPr>
              <p14:cNvContentPartPr>
                <a14:cpLocks xmlns:a14="http://schemas.microsoft.com/office/drawing/2010/main" noRot="1" noChangeAspect="1" noEditPoints="1" noChangeArrowheads="1" noChangeShapeType="1"/>
              </p14:cNvContentPartPr>
              <p14:nvPr/>
            </p14:nvContentPartPr>
            <p14:xfrm>
              <a:off x="4902200" y="5824538"/>
              <a:ext cx="1588" cy="1587"/>
            </p14:xfrm>
          </p:contentPart>
        </mc:Choice>
        <mc:Fallback xmlns="">
          <p:pic>
            <p:nvPicPr>
              <p:cNvPr id="9234" name="Ink 22">
                <a:extLst>
                  <a:ext uri="{FF2B5EF4-FFF2-40B4-BE49-F238E27FC236}">
                    <a16:creationId xmlns:a16="http://schemas.microsoft.com/office/drawing/2014/main" id="{15183B18-5A7F-97A4-7B51-DA9C57D252D5}"/>
                  </a:ext>
                </a:extLst>
              </p:cNvPr>
              <p:cNvPicPr>
                <a:picLocks noRot="1" noChangeAspect="1" noEditPoints="1" noChangeArrowheads="1" noChangeShapeType="1"/>
              </p:cNvPicPr>
              <p:nvPr/>
            </p:nvPicPr>
            <p:blipFill>
              <a:blip r:embed="rId37"/>
              <a:stretch>
                <a:fillRect/>
              </a:stretch>
            </p:blipFill>
            <p:spPr>
              <a:xfrm>
                <a:off x="4860912" y="5783276"/>
                <a:ext cx="84164" cy="84111"/>
              </a:xfrm>
              <a:prstGeom prst="rect">
                <a:avLst/>
              </a:prstGeom>
            </p:spPr>
          </p:pic>
        </mc:Fallback>
      </mc:AlternateContent>
      <p:sp>
        <p:nvSpPr>
          <p:cNvPr id="2" name="TextBox 1">
            <a:extLst>
              <a:ext uri="{FF2B5EF4-FFF2-40B4-BE49-F238E27FC236}">
                <a16:creationId xmlns:a16="http://schemas.microsoft.com/office/drawing/2014/main" id="{80E84D40-6715-27A8-491E-63A13B62F429}"/>
              </a:ext>
            </a:extLst>
          </p:cNvPr>
          <p:cNvSpPr txBox="1"/>
          <p:nvPr/>
        </p:nvSpPr>
        <p:spPr>
          <a:xfrm>
            <a:off x="1447800" y="1676400"/>
            <a:ext cx="2805576" cy="461665"/>
          </a:xfrm>
          <a:prstGeom prst="rect">
            <a:avLst/>
          </a:prstGeom>
          <a:noFill/>
        </p:spPr>
        <p:txBody>
          <a:bodyPr wrap="none" rtlCol="0">
            <a:spAutoFit/>
          </a:bodyPr>
          <a:lstStyle/>
          <a:p>
            <a:r>
              <a:rPr lang="en-US" dirty="0"/>
              <a:t>Hydraulic Diameter</a:t>
            </a:r>
          </a:p>
        </p:txBody>
      </p:sp>
      <p:sp>
        <p:nvSpPr>
          <p:cNvPr id="3" name="TextBox 2">
            <a:extLst>
              <a:ext uri="{FF2B5EF4-FFF2-40B4-BE49-F238E27FC236}">
                <a16:creationId xmlns:a16="http://schemas.microsoft.com/office/drawing/2014/main" id="{2E7437B9-8E00-D71E-9D9E-254962C88E1E}"/>
              </a:ext>
            </a:extLst>
          </p:cNvPr>
          <p:cNvSpPr txBox="1"/>
          <p:nvPr/>
        </p:nvSpPr>
        <p:spPr>
          <a:xfrm>
            <a:off x="1340116" y="2800350"/>
            <a:ext cx="4495141" cy="461665"/>
          </a:xfrm>
          <a:prstGeom prst="rect">
            <a:avLst/>
          </a:prstGeom>
          <a:noFill/>
        </p:spPr>
        <p:txBody>
          <a:bodyPr wrap="none" rtlCol="0">
            <a:spAutoFit/>
          </a:bodyPr>
          <a:lstStyle/>
          <a:p>
            <a:r>
              <a:rPr lang="en-US" dirty="0"/>
              <a:t>Friction factor for turbulent flow:</a:t>
            </a:r>
          </a:p>
        </p:txBody>
      </p:sp>
      <p:grpSp>
        <p:nvGrpSpPr>
          <p:cNvPr id="9" name="Group 8">
            <a:extLst>
              <a:ext uri="{FF2B5EF4-FFF2-40B4-BE49-F238E27FC236}">
                <a16:creationId xmlns:a16="http://schemas.microsoft.com/office/drawing/2014/main" id="{5D219612-13B7-C5EE-22D3-A58AE6204344}"/>
              </a:ext>
            </a:extLst>
          </p:cNvPr>
          <p:cNvGrpSpPr/>
          <p:nvPr/>
        </p:nvGrpSpPr>
        <p:grpSpPr>
          <a:xfrm>
            <a:off x="0" y="0"/>
            <a:ext cx="9144000" cy="6858000"/>
            <a:chOff x="0" y="0"/>
            <a:chExt cx="9144000" cy="6858000"/>
          </a:xfrm>
        </p:grpSpPr>
        <p:pic>
          <p:nvPicPr>
            <p:cNvPr id="10" name="Picture 22" descr="Logo usage Guidelines">
              <a:extLst>
                <a:ext uri="{FF2B5EF4-FFF2-40B4-BE49-F238E27FC236}">
                  <a16:creationId xmlns:a16="http://schemas.microsoft.com/office/drawing/2014/main" id="{3956D563-6111-91E4-4F56-60A40E1CBCE2}"/>
                </a:ext>
              </a:extLst>
            </p:cNvPr>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38">
              <a:extLst>
                <a:ext uri="{FF2B5EF4-FFF2-40B4-BE49-F238E27FC236}">
                  <a16:creationId xmlns:a16="http://schemas.microsoft.com/office/drawing/2014/main" id="{1F8916BD-EA07-1BBA-B389-B7449475A9C1}"/>
                </a:ext>
              </a:extLst>
            </p:cNvPr>
            <p:cNvGrpSpPr>
              <a:grpSpLocks/>
            </p:cNvGrpSpPr>
            <p:nvPr/>
          </p:nvGrpSpPr>
          <p:grpSpPr bwMode="auto">
            <a:xfrm>
              <a:off x="0" y="0"/>
              <a:ext cx="9144000" cy="6858000"/>
              <a:chOff x="0" y="0"/>
              <a:chExt cx="9144000" cy="6858000"/>
            </a:xfrm>
          </p:grpSpPr>
          <p:grpSp>
            <p:nvGrpSpPr>
              <p:cNvPr id="12" name="Group 19">
                <a:extLst>
                  <a:ext uri="{FF2B5EF4-FFF2-40B4-BE49-F238E27FC236}">
                    <a16:creationId xmlns:a16="http://schemas.microsoft.com/office/drawing/2014/main" id="{F7E7C872-CB18-8CB9-D67E-1B00BF0CD9C6}"/>
                  </a:ext>
                </a:extLst>
              </p:cNvPr>
              <p:cNvGrpSpPr>
                <a:grpSpLocks/>
              </p:cNvGrpSpPr>
              <p:nvPr/>
            </p:nvGrpSpPr>
            <p:grpSpPr bwMode="auto">
              <a:xfrm>
                <a:off x="0" y="0"/>
                <a:ext cx="9144000" cy="6858000"/>
                <a:chOff x="0" y="0"/>
                <a:chExt cx="9144000" cy="6858000"/>
              </a:xfrm>
            </p:grpSpPr>
            <p:grpSp>
              <p:nvGrpSpPr>
                <p:cNvPr id="14" name="Group 13">
                  <a:extLst>
                    <a:ext uri="{FF2B5EF4-FFF2-40B4-BE49-F238E27FC236}">
                      <a16:creationId xmlns:a16="http://schemas.microsoft.com/office/drawing/2014/main" id="{D5650A72-C9DB-5ED2-00E6-8871B2DA9D44}"/>
                    </a:ext>
                  </a:extLst>
                </p:cNvPr>
                <p:cNvGrpSpPr>
                  <a:grpSpLocks/>
                </p:cNvGrpSpPr>
                <p:nvPr/>
              </p:nvGrpSpPr>
              <p:grpSpPr bwMode="auto">
                <a:xfrm>
                  <a:off x="0" y="0"/>
                  <a:ext cx="9144000" cy="6858000"/>
                  <a:chOff x="0" y="0"/>
                  <a:chExt cx="5760" cy="4320"/>
                </a:xfrm>
              </p:grpSpPr>
              <p:grpSp>
                <p:nvGrpSpPr>
                  <p:cNvPr id="16" name="Group 15">
                    <a:extLst>
                      <a:ext uri="{FF2B5EF4-FFF2-40B4-BE49-F238E27FC236}">
                        <a16:creationId xmlns:a16="http://schemas.microsoft.com/office/drawing/2014/main" id="{921D6C06-F4E0-3329-23BB-9A7AED571F2C}"/>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D140B499-D91F-0338-B560-018305C6BD8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E4E9CB46-A77C-1F44-E294-4346BD10E4D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2">
                    <a:extLst>
                      <a:ext uri="{FF2B5EF4-FFF2-40B4-BE49-F238E27FC236}">
                        <a16:creationId xmlns:a16="http://schemas.microsoft.com/office/drawing/2014/main" id="{16945B0A-3355-416D-FC53-73E1839139DD}"/>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224E9E16-F787-DFF6-2F11-47053648235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4">
                      <a:extLst>
                        <a:ext uri="{FF2B5EF4-FFF2-40B4-BE49-F238E27FC236}">
                          <a16:creationId xmlns:a16="http://schemas.microsoft.com/office/drawing/2014/main" id="{0A9C03B2-88F8-AA7F-EA63-D1FBC505418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5">
                    <a:extLst>
                      <a:ext uri="{FF2B5EF4-FFF2-40B4-BE49-F238E27FC236}">
                        <a16:creationId xmlns:a16="http://schemas.microsoft.com/office/drawing/2014/main" id="{50844CE7-6DBD-DB56-F049-2652866047D0}"/>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61A2932A-0AF0-D8CF-4824-21863EA7FC6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2DD56D74-711A-FF07-783F-855A4C049D6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AA2C9229-262E-6F55-62C2-0AB2D7223055}"/>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F0629C0B-19C1-4161-B1C3-9DF6AAB9391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2A0F1B99-9A80-8EF0-EE9B-B399D18446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5" name="Rectangle 21">
                  <a:extLst>
                    <a:ext uri="{FF2B5EF4-FFF2-40B4-BE49-F238E27FC236}">
                      <a16:creationId xmlns:a16="http://schemas.microsoft.com/office/drawing/2014/main" id="{219E0989-8980-2239-A285-26626B092BF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6ACED174-8288-4157-6AE8-06EB9065E7A7}"/>
                  </a:ext>
                </a:extLst>
              </p:cNvPr>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255"/>
                                        </p:tgtEl>
                                        <p:attrNameLst>
                                          <p:attrName>style.visibility</p:attrName>
                                        </p:attrNameLst>
                                      </p:cBhvr>
                                      <p:to>
                                        <p:strVal val="visible"/>
                                      </p:to>
                                    </p:set>
                                    <p:anim calcmode="lin" valueType="num">
                                      <p:cBhvr additive="base">
                                        <p:cTn id="17" dur="500" fill="hold"/>
                                        <p:tgtEl>
                                          <p:spTgt spid="9255"/>
                                        </p:tgtEl>
                                        <p:attrNameLst>
                                          <p:attrName>ppt_x</p:attrName>
                                        </p:attrNameLst>
                                      </p:cBhvr>
                                      <p:tavLst>
                                        <p:tav tm="0">
                                          <p:val>
                                            <p:strVal val="#ppt_x"/>
                                          </p:val>
                                        </p:tav>
                                        <p:tav tm="100000">
                                          <p:val>
                                            <p:strVal val="#ppt_x"/>
                                          </p:val>
                                        </p:tav>
                                      </p:tavLst>
                                    </p:anim>
                                    <p:anim calcmode="lin" valueType="num">
                                      <p:cBhvr additive="base">
                                        <p:cTn id="18" dur="500" fill="hold"/>
                                        <p:tgtEl>
                                          <p:spTgt spid="92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AF3A6-0079-A85F-D20B-BF0726EBCED3}"/>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80B3EBC6-449D-482E-EC89-8761C8720691}"/>
              </a:ext>
            </a:extLst>
          </p:cNvPr>
          <p:cNvPicPr>
            <a:picLocks noChangeAspect="1"/>
          </p:cNvPicPr>
          <p:nvPr/>
        </p:nvPicPr>
        <p:blipFill>
          <a:blip r:embed="rId2"/>
          <a:stretch>
            <a:fillRect/>
          </a:stretch>
        </p:blipFill>
        <p:spPr>
          <a:xfrm>
            <a:off x="423566" y="1455080"/>
            <a:ext cx="6528396" cy="3417913"/>
          </a:xfrm>
          <a:prstGeom prst="rect">
            <a:avLst/>
          </a:prstGeom>
        </p:spPr>
      </p:pic>
      <p:sp>
        <p:nvSpPr>
          <p:cNvPr id="4" name="Title 3">
            <a:extLst>
              <a:ext uri="{FF2B5EF4-FFF2-40B4-BE49-F238E27FC236}">
                <a16:creationId xmlns:a16="http://schemas.microsoft.com/office/drawing/2014/main" id="{158DC7B0-5DA2-5EBC-91BA-DAD0479696CC}"/>
              </a:ext>
            </a:extLst>
          </p:cNvPr>
          <p:cNvSpPr>
            <a:spLocks noGrp="1"/>
          </p:cNvSpPr>
          <p:nvPr>
            <p:ph type="title"/>
          </p:nvPr>
        </p:nvSpPr>
        <p:spPr>
          <a:xfrm>
            <a:off x="1828800" y="274638"/>
            <a:ext cx="5883522" cy="910399"/>
          </a:xfrm>
        </p:spPr>
        <p:txBody>
          <a:bodyPr>
            <a:normAutofit fontScale="90000"/>
          </a:bodyPr>
          <a:lstStyle/>
          <a:p>
            <a:r>
              <a:rPr lang="en-US" sz="2800" dirty="0" err="1"/>
              <a:t>Scrool</a:t>
            </a:r>
            <a:r>
              <a:rPr lang="en-US" sz="2800" dirty="0"/>
              <a:t> Expanders &amp; Actual Positive Displacement Work</a:t>
            </a:r>
          </a:p>
        </p:txBody>
      </p:sp>
      <p:grpSp>
        <p:nvGrpSpPr>
          <p:cNvPr id="2" name="Group 1">
            <a:extLst>
              <a:ext uri="{FF2B5EF4-FFF2-40B4-BE49-F238E27FC236}">
                <a16:creationId xmlns:a16="http://schemas.microsoft.com/office/drawing/2014/main" id="{CE0B62C3-FE04-FF06-7B58-0B3C3462BB9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ACCC7197-8734-64D8-1C3C-452501DF1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7486098B-E00E-D126-FEC9-ACF498ECA80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229727C-2E0B-7EC0-54D5-EDED89C62F5A}"/>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578C3153-6921-9971-5D37-EF523DC0139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8498EC9-F449-89FD-6AAC-1F5DCEB5957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8548D8A-BDA0-73B8-0944-70B5DB68E7B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8BF62A2-D5E4-346C-2837-4CAC1B9E1F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BE4ABD2-4253-12A1-8C3C-7474FC378E6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A22079F-C5BA-5A6C-EFE3-7B497E6E5DC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2D6C139-7219-B8FA-1C35-2FDA1F42E5D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21A127C-0F48-5343-07F0-74270B8FA871}"/>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04AB77A6-F268-E2B2-AF42-39A8A92155C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AAD0F42D-1B7C-62DF-83F1-5802E4B59B7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16A0F29-50E0-81CF-13A1-96652DD3C68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CB4F45C-1210-1C0B-5349-8D3B6953C20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0F65EAB-AC16-04B3-2598-E21E4A5133A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8A82A5B-BC7E-0BAC-7D6A-40DFE3D00E8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7086E44-7F09-1635-34CB-1B4A1E218C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7" name="Rectangle 3">
            <a:extLst>
              <a:ext uri="{FF2B5EF4-FFF2-40B4-BE49-F238E27FC236}">
                <a16:creationId xmlns:a16="http://schemas.microsoft.com/office/drawing/2014/main" id="{3BAF1D9F-61EF-3658-63A9-4CCE80E09694}"/>
              </a:ext>
            </a:extLst>
          </p:cNvPr>
          <p:cNvSpPr txBox="1">
            <a:spLocks noChangeArrowheads="1"/>
          </p:cNvSpPr>
          <p:nvPr/>
        </p:nvSpPr>
        <p:spPr>
          <a:xfrm>
            <a:off x="324101" y="4791673"/>
            <a:ext cx="7772400" cy="75392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90000"/>
              </a:lnSpc>
              <a:spcBef>
                <a:spcPct val="0"/>
              </a:spcBef>
            </a:pPr>
            <a:r>
              <a:rPr lang="en-US" altLang="en-US" sz="2400" kern="0" dirty="0">
                <a:latin typeface="TimesNewRoman"/>
              </a:rPr>
              <a:t>For an Organic vapor (Real Gas) undergoing a frictional flow process.</a:t>
            </a:r>
          </a:p>
        </p:txBody>
      </p:sp>
      <mc:AlternateContent xmlns:mc="http://schemas.openxmlformats.org/markup-compatibility/2006" xmlns:a14="http://schemas.microsoft.com/office/drawing/2010/main">
        <mc:Choice Requires="a14">
          <p:sp>
            <p:nvSpPr>
              <p:cNvPr id="28" name="Object 9">
                <a:extLst>
                  <a:ext uri="{FF2B5EF4-FFF2-40B4-BE49-F238E27FC236}">
                    <a16:creationId xmlns:a16="http://schemas.microsoft.com/office/drawing/2014/main" id="{4C2E6A87-6651-3686-F099-387CF12CCB0D}"/>
                  </a:ext>
                </a:extLst>
              </p:cNvPr>
              <p:cNvSpPr txBox="1"/>
              <p:nvPr/>
            </p:nvSpPr>
            <p:spPr bwMode="auto">
              <a:xfrm>
                <a:off x="796554" y="5545599"/>
                <a:ext cx="2343150" cy="9906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𝑝</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𝑅𝑇</m:t>
                          </m:r>
                        </m:num>
                        <m:den>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𝑏</m:t>
                              </m:r>
                            </m:e>
                          </m:d>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𝑎</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2</m:t>
                              </m:r>
                            </m:sup>
                          </m:sSup>
                        </m:den>
                      </m:f>
                    </m:oMath>
                  </m:oMathPara>
                </a14:m>
                <a:endParaRPr lang="en-US" dirty="0"/>
              </a:p>
            </p:txBody>
          </p:sp>
        </mc:Choice>
        <mc:Fallback xmlns="">
          <p:sp>
            <p:nvSpPr>
              <p:cNvPr id="28" name="Object 9">
                <a:extLst>
                  <a:ext uri="{FF2B5EF4-FFF2-40B4-BE49-F238E27FC236}">
                    <a16:creationId xmlns:a16="http://schemas.microsoft.com/office/drawing/2014/main" id="{4C2E6A87-6651-3686-F099-387CF12CCB0D}"/>
                  </a:ext>
                </a:extLst>
              </p:cNvPr>
              <p:cNvSpPr txBox="1">
                <a:spLocks noRot="1" noChangeAspect="1" noMove="1" noResize="1" noEditPoints="1" noAdjustHandles="1" noChangeArrowheads="1" noChangeShapeType="1" noTextEdit="1"/>
              </p:cNvSpPr>
              <p:nvPr/>
            </p:nvSpPr>
            <p:spPr bwMode="auto">
              <a:xfrm>
                <a:off x="796554" y="5545599"/>
                <a:ext cx="2343150" cy="990600"/>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Object 7">
                <a:extLst>
                  <a:ext uri="{FF2B5EF4-FFF2-40B4-BE49-F238E27FC236}">
                    <a16:creationId xmlns:a16="http://schemas.microsoft.com/office/drawing/2014/main" id="{B390D122-C222-2A0E-E9E9-6BCF65CD569C}"/>
                  </a:ext>
                </a:extLst>
              </p:cNvPr>
              <p:cNvSpPr txBox="1"/>
              <p:nvPr/>
            </p:nvSpPr>
            <p:spPr bwMode="auto">
              <a:xfrm>
                <a:off x="3357236" y="5462253"/>
                <a:ext cx="4968874" cy="117323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smtClean="0">
                              <a:solidFill>
                                <a:srgbClr val="000000"/>
                              </a:solidFill>
                              <a:latin typeface="Cambria Math" panose="02040503050406030204" pitchFamily="18" charset="0"/>
                            </a:rPr>
                          </m:ctrlPr>
                        </m:sSubPr>
                        <m:e>
                          <m:sPre>
                            <m:sPrePr>
                              <m:ctrlPr>
                                <a:rPr lang="en-US" i="1">
                                  <a:solidFill>
                                    <a:srgbClr val="000000"/>
                                  </a:solidFill>
                                  <a:latin typeface="Cambria Math" panose="02040503050406030204" pitchFamily="18" charset="0"/>
                                </a:rPr>
                              </m:ctrlPr>
                            </m:sPrePr>
                            <m:sub>
                              <m:r>
                                <a:rPr lang="en-US" i="1">
                                  <a:solidFill>
                                    <a:srgbClr val="000000"/>
                                  </a:solidFill>
                                  <a:latin typeface="Cambria Math" panose="02040503050406030204" pitchFamily="18" charset="0"/>
                                </a:rPr>
                                <m:t>1</m:t>
                              </m:r>
                            </m:sub>
                            <m:sup/>
                            <m:e>
                              <m:r>
                                <a:rPr lang="en-US" b="0" i="1" smtClean="0">
                                  <a:solidFill>
                                    <a:srgbClr val="000000"/>
                                  </a:solidFill>
                                  <a:latin typeface="Cambria Math" panose="02040503050406030204" pitchFamily="18" charset="0"/>
                                </a:rPr>
                                <m:t>𝑃</m:t>
                              </m:r>
                            </m:e>
                          </m:sPre>
                        </m:e>
                        <m:sub>
                          <m:r>
                            <a:rPr lang="en-US" i="1">
                              <a:solidFill>
                                <a:srgbClr val="000000"/>
                              </a:solidFill>
                              <a:latin typeface="Cambria Math" panose="02040503050406030204" pitchFamily="18" charset="0"/>
                            </a:rPr>
                            <m:t>2</m:t>
                          </m:r>
                        </m:sub>
                      </m:sSub>
                      <m:r>
                        <a:rPr lang="en-US" i="1">
                          <a:solidFill>
                            <a:srgbClr val="000000"/>
                          </a:solidFill>
                          <a:latin typeface="Cambria Math" panose="02040503050406030204" pitchFamily="18" charset="0"/>
                        </a:rPr>
                        <m:t>=</m:t>
                      </m:r>
                      <m:acc>
                        <m:accPr>
                          <m:chr m:val="̇"/>
                          <m:ctrlPr>
                            <a:rPr lang="en-US" i="1" smtClean="0">
                              <a:solidFill>
                                <a:srgbClr val="000000"/>
                              </a:solidFill>
                              <a:latin typeface="Cambria Math" panose="02040503050406030204" pitchFamily="18" charset="0"/>
                            </a:rPr>
                          </m:ctrlPr>
                        </m:accPr>
                        <m:e>
                          <m:r>
                            <a:rPr lang="en-US" b="0" i="1" smtClean="0">
                              <a:solidFill>
                                <a:srgbClr val="000000"/>
                              </a:solidFill>
                              <a:latin typeface="Cambria Math" panose="02040503050406030204" pitchFamily="18" charset="0"/>
                            </a:rPr>
                            <m:t>𝑚</m:t>
                          </m:r>
                        </m:e>
                      </m:acc>
                      <m:nary>
                        <m:naryPr>
                          <m:ctrlPr>
                            <a:rPr lang="en-US" i="1" smtClean="0">
                              <a:solidFill>
                                <a:srgbClr val="000000"/>
                              </a:solidFill>
                              <a:latin typeface="Cambria Math" panose="02040503050406030204" pitchFamily="18" charset="0"/>
                            </a:rPr>
                          </m:ctrlPr>
                        </m:naryPr>
                        <m:sub>
                          <m:r>
                            <m:rPr>
                              <m:brk m:alnAt="23"/>
                            </m:rPr>
                            <a:rPr lang="en-US" b="0" i="1" smtClean="0">
                              <a:solidFill>
                                <a:srgbClr val="000000"/>
                              </a:solidFill>
                              <a:latin typeface="Cambria Math" panose="02040503050406030204" pitchFamily="18" charset="0"/>
                            </a:rPr>
                            <m:t>𝑖</m:t>
                          </m:r>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𝑒𝑡</m:t>
                          </m:r>
                        </m:sub>
                        <m:sup>
                          <m:r>
                            <a:rPr lang="en-US" b="0" i="1" smtClean="0">
                              <a:solidFill>
                                <a:srgbClr val="000000"/>
                              </a:solidFill>
                              <a:latin typeface="Cambria Math" panose="02040503050406030204" pitchFamily="18" charset="0"/>
                            </a:rPr>
                            <m:t>𝑒𝑥𝑖𝑡</m:t>
                          </m:r>
                        </m:sup>
                        <m:e>
                          <m:d>
                            <m:dPr>
                              <m:begChr m:val="{"/>
                              <m:endChr m:val="}"/>
                              <m:ctrlPr>
                                <a:rPr lang="en-US" i="1" smtClean="0">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𝑅</m:t>
                                  </m:r>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𝑚</m:t>
                                      </m:r>
                                    </m:sup>
                                  </m:sSup>
                                </m:num>
                                <m:den>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𝑣</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𝑏</m:t>
                                      </m:r>
                                    </m:e>
                                  </m:d>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𝑎</m:t>
                                  </m:r>
                                </m:num>
                                <m:den>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𝑣</m:t>
                                      </m:r>
                                    </m:e>
                                    <m:sup>
                                      <m:r>
                                        <a:rPr lang="en-US" i="1">
                                          <a:solidFill>
                                            <a:srgbClr val="000000"/>
                                          </a:solidFill>
                                          <a:latin typeface="Cambria Math" panose="02040503050406030204" pitchFamily="18" charset="0"/>
                                        </a:rPr>
                                        <m:t>2</m:t>
                                      </m:r>
                                    </m:sup>
                                  </m:sSup>
                                </m:den>
                              </m:f>
                            </m:e>
                          </m:d>
                          <m:r>
                            <a:rPr lang="en-US" b="0" i="1" smtClean="0">
                              <a:solidFill>
                                <a:srgbClr val="000000"/>
                              </a:solidFill>
                              <a:latin typeface="Cambria Math" panose="02040503050406030204" pitchFamily="18" charset="0"/>
                            </a:rPr>
                            <m:t>𝑑𝑣</m:t>
                          </m:r>
                        </m:e>
                      </m:nary>
                    </m:oMath>
                  </m:oMathPara>
                </a14:m>
                <a:endParaRPr lang="en-US" dirty="0"/>
              </a:p>
            </p:txBody>
          </p:sp>
        </mc:Choice>
        <mc:Fallback xmlns="">
          <p:sp>
            <p:nvSpPr>
              <p:cNvPr id="29" name="Object 7">
                <a:extLst>
                  <a:ext uri="{FF2B5EF4-FFF2-40B4-BE49-F238E27FC236}">
                    <a16:creationId xmlns:a16="http://schemas.microsoft.com/office/drawing/2014/main" id="{B390D122-C222-2A0E-E9E9-6BCF65CD569C}"/>
                  </a:ext>
                </a:extLst>
              </p:cNvPr>
              <p:cNvSpPr txBox="1">
                <a:spLocks noRot="1" noChangeAspect="1" noMove="1" noResize="1" noEditPoints="1" noAdjustHandles="1" noChangeArrowheads="1" noChangeShapeType="1" noTextEdit="1"/>
              </p:cNvSpPr>
              <p:nvPr/>
            </p:nvSpPr>
            <p:spPr bwMode="auto">
              <a:xfrm>
                <a:off x="3357236" y="5462253"/>
                <a:ext cx="4968874" cy="1173233"/>
              </a:xfrm>
              <a:prstGeom prst="rect">
                <a:avLst/>
              </a:prstGeom>
              <a:blipFill>
                <a:blip r:embed="rId6"/>
                <a:stretch>
                  <a:fillRect/>
                </a:stretch>
              </a:blipFill>
              <a:ln>
                <a:noFill/>
              </a:ln>
              <a:effectLst/>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61F616C7-DD53-C488-D11F-5FCE961B5DC1}"/>
              </a:ext>
            </a:extLst>
          </p:cNvPr>
          <p:cNvGrpSpPr/>
          <p:nvPr/>
        </p:nvGrpSpPr>
        <p:grpSpPr>
          <a:xfrm>
            <a:off x="4494072" y="1384608"/>
            <a:ext cx="4570077" cy="3558856"/>
            <a:chOff x="4509392" y="1394144"/>
            <a:chExt cx="4570077" cy="3558856"/>
          </a:xfrm>
        </p:grpSpPr>
        <p:pic>
          <p:nvPicPr>
            <p:cNvPr id="34" name="Picture 33">
              <a:extLst>
                <a:ext uri="{FF2B5EF4-FFF2-40B4-BE49-F238E27FC236}">
                  <a16:creationId xmlns:a16="http://schemas.microsoft.com/office/drawing/2014/main" id="{05AD30B7-50A7-F608-1E3D-E0A5E329443B}"/>
                </a:ext>
              </a:extLst>
            </p:cNvPr>
            <p:cNvPicPr>
              <a:picLocks noChangeAspect="1"/>
            </p:cNvPicPr>
            <p:nvPr/>
          </p:nvPicPr>
          <p:blipFill>
            <a:blip r:embed="rId7"/>
            <a:stretch>
              <a:fillRect/>
            </a:stretch>
          </p:blipFill>
          <p:spPr>
            <a:xfrm>
              <a:off x="4658440" y="1394144"/>
              <a:ext cx="4421029" cy="3171186"/>
            </a:xfrm>
            <a:prstGeom prst="rect">
              <a:avLst/>
            </a:prstGeom>
          </p:spPr>
        </p:pic>
        <p:sp>
          <p:nvSpPr>
            <p:cNvPr id="35" name="TextBox 34">
              <a:extLst>
                <a:ext uri="{FF2B5EF4-FFF2-40B4-BE49-F238E27FC236}">
                  <a16:creationId xmlns:a16="http://schemas.microsoft.com/office/drawing/2014/main" id="{144C2BD2-7D0C-2463-C400-48EA3576A679}"/>
                </a:ext>
              </a:extLst>
            </p:cNvPr>
            <p:cNvSpPr txBox="1"/>
            <p:nvPr/>
          </p:nvSpPr>
          <p:spPr>
            <a:xfrm>
              <a:off x="6719192" y="4368225"/>
              <a:ext cx="367408" cy="584775"/>
            </a:xfrm>
            <a:prstGeom prst="rect">
              <a:avLst/>
            </a:prstGeom>
            <a:noFill/>
          </p:spPr>
          <p:txBody>
            <a:bodyPr wrap="none" rtlCol="0">
              <a:spAutoFit/>
            </a:bodyPr>
            <a:lstStyle/>
            <a:p>
              <a:r>
                <a:rPr lang="en-US" sz="3200" i="1" dirty="0">
                  <a:latin typeface="Times New Roman" panose="02020603050405020304" pitchFamily="18" charset="0"/>
                  <a:cs typeface="Times New Roman" panose="02020603050405020304" pitchFamily="18" charset="0"/>
                </a:rPr>
                <a:t>v</a:t>
              </a:r>
            </a:p>
          </p:txBody>
        </p:sp>
        <p:sp>
          <p:nvSpPr>
            <p:cNvPr id="36" name="TextBox 35">
              <a:extLst>
                <a:ext uri="{FF2B5EF4-FFF2-40B4-BE49-F238E27FC236}">
                  <a16:creationId xmlns:a16="http://schemas.microsoft.com/office/drawing/2014/main" id="{C2E7400D-C548-C0BA-E58A-5082398611D9}"/>
                </a:ext>
              </a:extLst>
            </p:cNvPr>
            <p:cNvSpPr txBox="1"/>
            <p:nvPr/>
          </p:nvSpPr>
          <p:spPr>
            <a:xfrm>
              <a:off x="4509392" y="2539425"/>
              <a:ext cx="389850" cy="584775"/>
            </a:xfrm>
            <a:prstGeom prst="rect">
              <a:avLst/>
            </a:prstGeom>
            <a:noFill/>
          </p:spPr>
          <p:txBody>
            <a:bodyPr wrap="none" rtlCol="0">
              <a:spAutoFit/>
            </a:bodyPr>
            <a:lstStyle/>
            <a:p>
              <a:r>
                <a:rPr lang="en-US" sz="3200" i="1" dirty="0">
                  <a:latin typeface="Times New Roman" panose="02020603050405020304" pitchFamily="18" charset="0"/>
                  <a:cs typeface="Times New Roman" panose="02020603050405020304" pitchFamily="18" charset="0"/>
                </a:rPr>
                <a:t>p</a:t>
              </a:r>
            </a:p>
          </p:txBody>
        </p:sp>
      </p:grpSp>
      <p:sp>
        <p:nvSpPr>
          <p:cNvPr id="22" name="Freeform: Shape 21">
            <a:extLst>
              <a:ext uri="{FF2B5EF4-FFF2-40B4-BE49-F238E27FC236}">
                <a16:creationId xmlns:a16="http://schemas.microsoft.com/office/drawing/2014/main" id="{A1CFE2BE-AD4A-6A17-2F5A-4E9448B01E4F}"/>
              </a:ext>
            </a:extLst>
          </p:cNvPr>
          <p:cNvSpPr/>
          <p:nvPr/>
        </p:nvSpPr>
        <p:spPr>
          <a:xfrm>
            <a:off x="4864608" y="2167128"/>
            <a:ext cx="2834640" cy="1581912"/>
          </a:xfrm>
          <a:custGeom>
            <a:avLst/>
            <a:gdLst>
              <a:gd name="connsiteX0" fmla="*/ 0 w 2834640"/>
              <a:gd name="connsiteY0" fmla="*/ 0 h 1581912"/>
              <a:gd name="connsiteX1" fmla="*/ 466344 w 2834640"/>
              <a:gd name="connsiteY1" fmla="*/ 109728 h 1581912"/>
              <a:gd name="connsiteX2" fmla="*/ 905256 w 2834640"/>
              <a:gd name="connsiteY2" fmla="*/ 210312 h 1581912"/>
              <a:gd name="connsiteX3" fmla="*/ 1097280 w 2834640"/>
              <a:gd name="connsiteY3" fmla="*/ 438912 h 1581912"/>
              <a:gd name="connsiteX4" fmla="*/ 1554480 w 2834640"/>
              <a:gd name="connsiteY4" fmla="*/ 841248 h 1581912"/>
              <a:gd name="connsiteX5" fmla="*/ 1965960 w 2834640"/>
              <a:gd name="connsiteY5" fmla="*/ 1124712 h 1581912"/>
              <a:gd name="connsiteX6" fmla="*/ 2834640 w 2834640"/>
              <a:gd name="connsiteY6" fmla="*/ 1581912 h 1581912"/>
              <a:gd name="connsiteX7" fmla="*/ 2834640 w 2834640"/>
              <a:gd name="connsiteY7" fmla="*/ 1581912 h 15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4640" h="1581912">
                <a:moveTo>
                  <a:pt x="0" y="0"/>
                </a:moveTo>
                <a:lnTo>
                  <a:pt x="466344" y="109728"/>
                </a:lnTo>
                <a:cubicBezTo>
                  <a:pt x="617220" y="144780"/>
                  <a:pt x="800100" y="155448"/>
                  <a:pt x="905256" y="210312"/>
                </a:cubicBezTo>
                <a:cubicBezTo>
                  <a:pt x="1010412" y="265176"/>
                  <a:pt x="989076" y="333756"/>
                  <a:pt x="1097280" y="438912"/>
                </a:cubicBezTo>
                <a:cubicBezTo>
                  <a:pt x="1205484" y="544068"/>
                  <a:pt x="1409700" y="726948"/>
                  <a:pt x="1554480" y="841248"/>
                </a:cubicBezTo>
                <a:cubicBezTo>
                  <a:pt x="1699260" y="955548"/>
                  <a:pt x="1752600" y="1001268"/>
                  <a:pt x="1965960" y="1124712"/>
                </a:cubicBezTo>
                <a:cubicBezTo>
                  <a:pt x="2179320" y="1248156"/>
                  <a:pt x="2834640" y="1581912"/>
                  <a:pt x="2834640" y="1581912"/>
                </a:cubicBezTo>
                <a:lnTo>
                  <a:pt x="2834640" y="1581912"/>
                </a:lnTo>
              </a:path>
            </a:pathLst>
          </a:cu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10DA66D-C247-8381-5940-BA4EC4498875}"/>
                  </a:ext>
                </a:extLst>
              </p:cNvPr>
              <p:cNvSpPr txBox="1"/>
              <p:nvPr/>
            </p:nvSpPr>
            <p:spPr>
              <a:xfrm>
                <a:off x="6357404" y="2028915"/>
                <a:ext cx="128387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𝑚</m:t>
                          </m:r>
                        </m:sup>
                      </m:sSup>
                      <m:r>
                        <a:rPr lang="en-US" b="0" i="1" smtClean="0">
                          <a:latin typeface="Cambria Math" panose="02040503050406030204" pitchFamily="18" charset="0"/>
                        </a:rPr>
                        <m:t>=</m:t>
                      </m:r>
                      <m:r>
                        <a:rPr lang="en-US" b="0" i="1" smtClean="0">
                          <a:latin typeface="Cambria Math" panose="02040503050406030204" pitchFamily="18" charset="0"/>
                        </a:rPr>
                        <m:t>𝐶</m:t>
                      </m:r>
                    </m:oMath>
                  </m:oMathPara>
                </a14:m>
                <a:endParaRPr lang="en-US" dirty="0"/>
              </a:p>
            </p:txBody>
          </p:sp>
        </mc:Choice>
        <mc:Fallback xmlns="">
          <p:sp>
            <p:nvSpPr>
              <p:cNvPr id="25" name="TextBox 24">
                <a:extLst>
                  <a:ext uri="{FF2B5EF4-FFF2-40B4-BE49-F238E27FC236}">
                    <a16:creationId xmlns:a16="http://schemas.microsoft.com/office/drawing/2014/main" id="{910DA66D-C247-8381-5940-BA4EC4498875}"/>
                  </a:ext>
                </a:extLst>
              </p:cNvPr>
              <p:cNvSpPr txBox="1">
                <a:spLocks noRot="1" noChangeAspect="1" noMove="1" noResize="1" noEditPoints="1" noAdjustHandles="1" noChangeArrowheads="1" noChangeShapeType="1" noTextEdit="1"/>
              </p:cNvSpPr>
              <p:nvPr/>
            </p:nvSpPr>
            <p:spPr>
              <a:xfrm>
                <a:off x="6357404" y="2028915"/>
                <a:ext cx="1283878" cy="369332"/>
              </a:xfrm>
              <a:prstGeom prst="rect">
                <a:avLst/>
              </a:prstGeom>
              <a:blipFill>
                <a:blip r:embed="rId8"/>
                <a:stretch>
                  <a:fillRect l="-4762" r="-3333" b="-10000"/>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9">
            <p14:nvContentPartPr>
              <p14:cNvPr id="26" name="Ink 25">
                <a:extLst>
                  <a:ext uri="{FF2B5EF4-FFF2-40B4-BE49-F238E27FC236}">
                    <a16:creationId xmlns:a16="http://schemas.microsoft.com/office/drawing/2014/main" id="{1D73C601-87D5-39F5-9ABD-DEB438DAEAE1}"/>
                  </a:ext>
                </a:extLst>
              </p14:cNvPr>
              <p14:cNvContentPartPr/>
              <p14:nvPr/>
            </p14:nvContentPartPr>
            <p14:xfrm>
              <a:off x="4354560" y="6144840"/>
              <a:ext cx="305640" cy="318960"/>
            </p14:xfrm>
          </p:contentPart>
        </mc:Choice>
        <mc:Fallback xmlns="">
          <p:pic>
            <p:nvPicPr>
              <p:cNvPr id="26" name="Ink 25">
                <a:extLst>
                  <a:ext uri="{FF2B5EF4-FFF2-40B4-BE49-F238E27FC236}">
                    <a16:creationId xmlns:a16="http://schemas.microsoft.com/office/drawing/2014/main" id="{1D73C601-87D5-39F5-9ABD-DEB438DAEAE1}"/>
                  </a:ext>
                </a:extLst>
              </p:cNvPr>
              <p:cNvPicPr/>
              <p:nvPr/>
            </p:nvPicPr>
            <p:blipFill>
              <a:blip r:embed="rId10"/>
              <a:stretch>
                <a:fillRect/>
              </a:stretch>
            </p:blipFill>
            <p:spPr>
              <a:xfrm>
                <a:off x="4345200" y="6135480"/>
                <a:ext cx="324360" cy="337680"/>
              </a:xfrm>
              <a:prstGeom prst="rect">
                <a:avLst/>
              </a:prstGeom>
            </p:spPr>
          </p:pic>
        </mc:Fallback>
      </mc:AlternateContent>
    </p:spTree>
    <p:extLst>
      <p:ext uri="{BB962C8B-B14F-4D97-AF65-F5344CB8AC3E}">
        <p14:creationId xmlns:p14="http://schemas.microsoft.com/office/powerpoint/2010/main" val="8367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22"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DC6E3-E508-BB1D-322B-B09D0BA9A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D14019-AC51-003E-1B2A-FF448065971D}"/>
              </a:ext>
            </a:extLst>
          </p:cNvPr>
          <p:cNvSpPr>
            <a:spLocks noGrp="1"/>
          </p:cNvSpPr>
          <p:nvPr>
            <p:ph type="title"/>
          </p:nvPr>
        </p:nvSpPr>
        <p:spPr>
          <a:xfrm>
            <a:off x="457200" y="274638"/>
            <a:ext cx="8229600" cy="826325"/>
          </a:xfrm>
        </p:spPr>
        <p:txBody>
          <a:bodyPr>
            <a:normAutofit/>
          </a:bodyPr>
          <a:lstStyle/>
          <a:p>
            <a:r>
              <a:rPr lang="en-US" sz="2800" dirty="0"/>
              <a:t>Losses in Scroll expander</a:t>
            </a:r>
          </a:p>
        </p:txBody>
      </p:sp>
      <p:grpSp>
        <p:nvGrpSpPr>
          <p:cNvPr id="3" name="Group 2">
            <a:extLst>
              <a:ext uri="{FF2B5EF4-FFF2-40B4-BE49-F238E27FC236}">
                <a16:creationId xmlns:a16="http://schemas.microsoft.com/office/drawing/2014/main" id="{111C024B-4B78-DD88-D967-C81C27D41D23}"/>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F2202F2F-CAC4-FC1F-86AF-FCA19A9E8E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E315650F-8B6B-8DEB-5BAF-10734432AD8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C47F2367-F4B2-0D20-6C84-C795EE2DF2AE}"/>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617796B1-BC68-517F-D1EB-208846F1984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1F333A9-2E39-AFBA-796A-8734C798D6B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00FB7BC-DE8E-802A-9D0C-60ED2F6894F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5AC3187-DA66-D3A7-4660-332ED32A4CA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9E43E36-7DA7-FDE1-5052-889EFC5C7EB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D161F20-6558-58B2-D669-842B7164A64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9ECE9D8-6ACA-E6D8-0803-6716B555127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C5805D3-45FC-EBEF-F5FE-979CE17775C8}"/>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8596B2FA-FC35-6CAA-62F2-5789AA90F83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D1BA2C0F-0A45-61BE-F658-DA05CE743B6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318268B-9D85-DF86-4FDE-7F37C206386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95AA682-E53B-67F3-CD52-80A61C343B3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763BECD-DD64-D3DE-EABE-843E593402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28162EC-C68A-A951-F6A5-1A7D721D083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B91D720-DDE9-C86B-CE6F-AFA9DBD20E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3" name="Picture 22">
            <a:extLst>
              <a:ext uri="{FF2B5EF4-FFF2-40B4-BE49-F238E27FC236}">
                <a16:creationId xmlns:a16="http://schemas.microsoft.com/office/drawing/2014/main" id="{E00A4899-9575-D172-B3C8-730080A9FAF5}"/>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3000" contrast="54000"/>
                    </a14:imgEffect>
                  </a14:imgLayer>
                </a14:imgProps>
              </a:ext>
            </a:extLst>
          </a:blip>
          <a:stretch>
            <a:fillRect/>
          </a:stretch>
        </p:blipFill>
        <p:spPr>
          <a:xfrm>
            <a:off x="273669" y="1179479"/>
            <a:ext cx="8657357" cy="5393777"/>
          </a:xfrm>
          <a:prstGeom prst="rect">
            <a:avLst/>
          </a:prstGeom>
        </p:spPr>
      </p:pic>
    </p:spTree>
    <p:extLst>
      <p:ext uri="{BB962C8B-B14F-4D97-AF65-F5344CB8AC3E}">
        <p14:creationId xmlns:p14="http://schemas.microsoft.com/office/powerpoint/2010/main" val="604805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R &amp; D in Scroll Expanders</a:t>
            </a:r>
          </a:p>
        </p:txBody>
      </p:sp>
      <p:sp>
        <p:nvSpPr>
          <p:cNvPr id="4" name="Content Placeholder 3"/>
          <p:cNvSpPr>
            <a:spLocks noGrp="1"/>
          </p:cNvSpPr>
          <p:nvPr>
            <p:ph idx="1"/>
          </p:nvPr>
        </p:nvSpPr>
        <p:spPr>
          <a:xfrm>
            <a:off x="304801" y="1600200"/>
            <a:ext cx="8702674" cy="4525963"/>
          </a:xfrm>
        </p:spPr>
        <p:txBody>
          <a:bodyPr>
            <a:normAutofit/>
          </a:bodyPr>
          <a:lstStyle/>
          <a:p>
            <a:r>
              <a:rPr lang="en-US" sz="2400" dirty="0"/>
              <a:t>Facao and Oliveira reported that they had a 5 </a:t>
            </a:r>
            <a:r>
              <a:rPr lang="en-US" sz="2400" dirty="0" err="1"/>
              <a:t>kWe</a:t>
            </a:r>
            <a:r>
              <a:rPr lang="en-US" sz="2400" dirty="0"/>
              <a:t> in-house ORC-based power generation system.</a:t>
            </a:r>
          </a:p>
          <a:p>
            <a:r>
              <a:rPr lang="en-US" sz="2400" dirty="0"/>
              <a:t>ENEFCOGENPLUS range was still under tests and validation</a:t>
            </a:r>
          </a:p>
          <a:p>
            <a:r>
              <a:rPr lang="en-US" sz="2400" dirty="0"/>
              <a:t> ENEFCOGENGREEN range units are available commercially, such as module 010GRE-01 10 </a:t>
            </a:r>
            <a:r>
              <a:rPr lang="en-US" sz="2400" dirty="0" err="1"/>
              <a:t>kWe</a:t>
            </a:r>
            <a:r>
              <a:rPr lang="en-US" sz="2400" dirty="0"/>
              <a:t> output or 5 </a:t>
            </a:r>
            <a:r>
              <a:rPr lang="en-US" sz="2400" dirty="0" err="1"/>
              <a:t>kWe</a:t>
            </a:r>
            <a:r>
              <a:rPr lang="en-US" sz="2400" dirty="0"/>
              <a:t> output  with the quoted unit cost of </a:t>
            </a:r>
            <a:r>
              <a:rPr lang="en-US" sz="2400" dirty="0">
                <a:latin typeface="Symbol" pitchFamily="18" charset="2"/>
              </a:rPr>
              <a:t>V</a:t>
            </a:r>
            <a:r>
              <a:rPr lang="en-US" sz="2400" dirty="0"/>
              <a:t>55,000.</a:t>
            </a:r>
          </a:p>
        </p:txBody>
      </p:sp>
      <p:grpSp>
        <p:nvGrpSpPr>
          <p:cNvPr id="2" name="Group 1">
            <a:extLst>
              <a:ext uri="{FF2B5EF4-FFF2-40B4-BE49-F238E27FC236}">
                <a16:creationId xmlns:a16="http://schemas.microsoft.com/office/drawing/2014/main" id="{669B33F5-E525-4BE4-DD03-CA56C5A12655}"/>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915A7A99-6BE0-0794-4E9F-CA980438C6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B349A5D5-9CD6-6927-D5A7-8272D8D60D74}"/>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B7A8BABC-7568-8E48-6107-10674C0A96DE}"/>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DF7A6737-4292-58B6-8503-5AFA6D4EFB3B}"/>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85870D4A-48EF-2099-C62D-86450D2D3026}"/>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4A1EEAEB-9772-DF9F-5FB9-1D18DD62CCA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1392F090-9526-57E6-F6DB-86032E8FFF3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7100E573-7885-57A7-9E01-7427B4742628}"/>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917E9CC9-FBD3-1AF0-00BB-6F95E5A5D81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54038B61-FCBA-9F26-12A2-39600DA1539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98A9876B-079E-8492-F5CD-588D7B5BC887}"/>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3CE0D658-FCD5-B6B0-E049-52E069C5D5D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7C0D1CF4-2AEE-E731-99B4-2FFD28D8331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E8698708-2944-92E6-19B3-E43CCDB9415F}"/>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1FA73F70-D6BC-05D5-0A9F-9721C1B40DB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8B2E6960-02B2-E906-9BA7-7EDD9BDE16A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EE438FDD-0A7A-0131-1A13-F08E690C071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6E396DF9-B0E2-F65E-0609-242CA0A6FC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99426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dirty="0"/>
              <a:t>Screw Expanders</a:t>
            </a:r>
          </a:p>
        </p:txBody>
      </p:sp>
      <p:pic>
        <p:nvPicPr>
          <p:cNvPr id="3074" name="Picture 2"/>
          <p:cNvPicPr>
            <a:picLocks noChangeAspect="1" noChangeArrowheads="1"/>
          </p:cNvPicPr>
          <p:nvPr/>
        </p:nvPicPr>
        <p:blipFill>
          <a:blip r:embed="rId2" cstate="print"/>
          <a:srcRect/>
          <a:stretch>
            <a:fillRect/>
          </a:stretch>
        </p:blipFill>
        <p:spPr bwMode="auto">
          <a:xfrm>
            <a:off x="258591" y="1676400"/>
            <a:ext cx="8828981" cy="4724400"/>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1219200" y="1447800"/>
            <a:ext cx="6381750" cy="4781550"/>
          </a:xfrm>
          <a:prstGeom prst="rect">
            <a:avLst/>
          </a:prstGeom>
          <a:noFill/>
          <a:ln w="9525">
            <a:noFill/>
            <a:miter lim="800000"/>
            <a:headEnd/>
            <a:tailEnd/>
          </a:ln>
        </p:spPr>
      </p:pic>
      <p:grpSp>
        <p:nvGrpSpPr>
          <p:cNvPr id="2" name="Group 1">
            <a:extLst>
              <a:ext uri="{FF2B5EF4-FFF2-40B4-BE49-F238E27FC236}">
                <a16:creationId xmlns:a16="http://schemas.microsoft.com/office/drawing/2014/main" id="{250CCD4C-457F-B38A-4097-031BED8011FB}"/>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A6674796-4D6C-7409-9070-C90CC6653C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80FC749E-20D4-1D1D-EBC4-03501384C03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1F85B0B-0B44-6710-F718-19727798A3B7}"/>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A9A68892-E3B5-2C09-465E-A9CD8C54106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A8DBC19-1028-6EF2-8958-350503A1981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D776EFF-CA13-16B3-020D-A37DC277F56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0648ACE-6F4A-43F8-E955-D87FF4F49BC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0A1D95F-0BB6-14C6-392D-220257D3C98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0A8FECA-912E-ED56-58BD-6DE1DB37036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5CE79CF-F7E6-8236-59C4-229D3D349C1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4E5134B-A3EE-C738-FA14-A4DCBAA5360B}"/>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514E04E-F6EE-92D8-B5F4-77CC8A9472D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C0316198-3D0F-01C8-69AE-E3E3DEFB357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4AD06FA-DD5D-CFBB-FE9A-20487F4CF2C7}"/>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F012DC1-6F90-EB87-B905-4F31D8FAB4B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E34086D-53BA-052D-25AC-B2E998536CD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1E53ABD-141F-566F-3207-3B28DEC8EF8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C04CC4A-EC81-0227-4C2E-69C98DBF8D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33" name="Picture 32">
            <a:extLst>
              <a:ext uri="{FF2B5EF4-FFF2-40B4-BE49-F238E27FC236}">
                <a16:creationId xmlns:a16="http://schemas.microsoft.com/office/drawing/2014/main" id="{7164B4D1-9FAB-C38B-5E28-EC5F3C3E924E}"/>
              </a:ext>
            </a:extLst>
          </p:cNvPr>
          <p:cNvPicPr>
            <a:picLocks noChangeAspect="1"/>
          </p:cNvPicPr>
          <p:nvPr/>
        </p:nvPicPr>
        <p:blipFill>
          <a:blip r:embed="rId6"/>
          <a:stretch>
            <a:fillRect/>
          </a:stretch>
        </p:blipFill>
        <p:spPr>
          <a:xfrm>
            <a:off x="1546098" y="2011362"/>
            <a:ext cx="4525960" cy="3857625"/>
          </a:xfrm>
          <a:prstGeom prst="rect">
            <a:avLst/>
          </a:prstGeom>
        </p:spPr>
      </p:pic>
    </p:spTree>
    <p:extLst>
      <p:ext uri="{BB962C8B-B14F-4D97-AF65-F5344CB8AC3E}">
        <p14:creationId xmlns:p14="http://schemas.microsoft.com/office/powerpoint/2010/main" val="384804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dissolv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dissolve">
                                      <p:cBhvr>
                                        <p:cTn id="12" dur="500"/>
                                        <p:tgtEl>
                                          <p:spTgt spid="307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1250" fill="hold"/>
                                        <p:tgtEl>
                                          <p:spTgt spid="33"/>
                                        </p:tgtEl>
                                        <p:attrNameLst>
                                          <p:attrName>ppt_w</p:attrName>
                                        </p:attrNameLst>
                                      </p:cBhvr>
                                      <p:tavLst>
                                        <p:tav tm="0">
                                          <p:val>
                                            <p:fltVal val="0"/>
                                          </p:val>
                                        </p:tav>
                                        <p:tav tm="100000">
                                          <p:val>
                                            <p:strVal val="#ppt_w"/>
                                          </p:val>
                                        </p:tav>
                                      </p:tavLst>
                                    </p:anim>
                                    <p:anim calcmode="lin" valueType="num">
                                      <p:cBhvr>
                                        <p:cTn id="18" dur="1250" fill="hold"/>
                                        <p:tgtEl>
                                          <p:spTgt spid="33"/>
                                        </p:tgtEl>
                                        <p:attrNameLst>
                                          <p:attrName>ppt_h</p:attrName>
                                        </p:attrNameLst>
                                      </p:cBhvr>
                                      <p:tavLst>
                                        <p:tav tm="0">
                                          <p:val>
                                            <p:fltVal val="0"/>
                                          </p:val>
                                        </p:tav>
                                        <p:tav tm="100000">
                                          <p:val>
                                            <p:strVal val="#ppt_h"/>
                                          </p:val>
                                        </p:tav>
                                      </p:tavLst>
                                    </p:anim>
                                    <p:animEffect transition="in" filter="fade">
                                      <p:cBhvr>
                                        <p:cTn id="19" dur="1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6325"/>
          </a:xfrm>
        </p:spPr>
        <p:txBody>
          <a:bodyPr>
            <a:normAutofit/>
          </a:bodyPr>
          <a:lstStyle/>
          <a:p>
            <a:r>
              <a:rPr lang="en-US" sz="2800" dirty="0"/>
              <a:t>Screw expander</a:t>
            </a:r>
          </a:p>
        </p:txBody>
      </p:sp>
      <p:sp>
        <p:nvSpPr>
          <p:cNvPr id="3" name="Content Placeholder 2"/>
          <p:cNvSpPr>
            <a:spLocks noGrp="1"/>
          </p:cNvSpPr>
          <p:nvPr>
            <p:ph idx="1"/>
          </p:nvPr>
        </p:nvSpPr>
        <p:spPr>
          <a:xfrm>
            <a:off x="543640" y="1411700"/>
            <a:ext cx="8229600" cy="4983163"/>
          </a:xfrm>
        </p:spPr>
        <p:txBody>
          <a:bodyPr>
            <a:normAutofit/>
          </a:bodyPr>
          <a:lstStyle/>
          <a:p>
            <a:r>
              <a:rPr lang="en-US" sz="2400" dirty="0">
                <a:latin typeface="Times New Roman" pitchFamily="18" charset="0"/>
                <a:cs typeface="Times New Roman" pitchFamily="18" charset="0"/>
              </a:rPr>
              <a:t>Screw expander is comprised of a pair of meshing helical rotors.</a:t>
            </a:r>
          </a:p>
          <a:p>
            <a:r>
              <a:rPr lang="en-US" sz="2400" dirty="0">
                <a:latin typeface="Times New Roman" pitchFamily="18" charset="0"/>
                <a:cs typeface="Times New Roman" pitchFamily="18" charset="0"/>
              </a:rPr>
              <a:t>A male and a female rotor, contained in a casing which surrounds them with clearances in the order of 50 </a:t>
            </a:r>
            <a:r>
              <a:rPr lang="en-US" sz="2400" dirty="0">
                <a:latin typeface="Symbol" pitchFamily="18" charset="2"/>
                <a:cs typeface="Times New Roman" pitchFamily="18" charset="0"/>
              </a:rPr>
              <a:t>m</a:t>
            </a:r>
            <a:r>
              <a:rPr lang="en-US" sz="2400" dirty="0">
                <a:latin typeface="Times New Roman" pitchFamily="18" charset="0"/>
                <a:cs typeface="Times New Roman" pitchFamily="18" charset="0"/>
              </a:rPr>
              <a:t>m. </a:t>
            </a:r>
          </a:p>
          <a:p>
            <a:r>
              <a:rPr lang="en-US" sz="2400" dirty="0">
                <a:latin typeface="Times New Roman" pitchFamily="18" charset="0"/>
                <a:cs typeface="Times New Roman" pitchFamily="18" charset="0"/>
              </a:rPr>
              <a:t>As the rotors rotate, the volume trapped between the rotors and the casing changes. </a:t>
            </a:r>
          </a:p>
          <a:p>
            <a:r>
              <a:rPr lang="en-US" sz="2400" dirty="0">
                <a:latin typeface="Times New Roman" pitchFamily="18" charset="0"/>
                <a:cs typeface="Times New Roman" pitchFamily="18" charset="0"/>
              </a:rPr>
              <a:t>If a fluid is admitted into this space at one end of the rotors, its volume will either increase or decrease, depending only on the direction of rotation, until it is finally expelled from the opposite side of the rotors at the other end. </a:t>
            </a:r>
          </a:p>
          <a:p>
            <a:r>
              <a:rPr lang="en-US" sz="2400" dirty="0">
                <a:latin typeface="Times New Roman" pitchFamily="18" charset="0"/>
                <a:cs typeface="Times New Roman" pitchFamily="18" charset="0"/>
              </a:rPr>
              <a:t>Power is transferred between the fluid and the rotor shafts by pressure on the rotors, which changes with the fluid volume.</a:t>
            </a:r>
          </a:p>
        </p:txBody>
      </p:sp>
      <p:grpSp>
        <p:nvGrpSpPr>
          <p:cNvPr id="4" name="Group 3">
            <a:extLst>
              <a:ext uri="{FF2B5EF4-FFF2-40B4-BE49-F238E27FC236}">
                <a16:creationId xmlns:a16="http://schemas.microsoft.com/office/drawing/2014/main" id="{8552741C-4263-D8EA-F0AB-7561175456A6}"/>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49EAAB70-CB47-0D89-A27D-D924A9EB8D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F71A7AD8-9655-B3B6-F8ED-EF1A44FD82A9}"/>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EDEF55AA-D798-3E72-9825-FDB24243910E}"/>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B732DB41-2D78-8BD8-908E-13A9AA06F953}"/>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C892081A-D8DD-75D5-E816-E44CA177DFD2}"/>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ECCCAE8B-BA30-2701-5787-A1788401E5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C2D236CB-F2D4-05AA-EBDA-17C8CDB2487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FE1A2B10-DFA4-70F6-D7E1-698BF5C4784E}"/>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3511152C-7410-B6D7-6EAC-4AE20463A7C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09E6AD32-C7B4-0901-4C3C-65D8ED31529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2CD56A2F-D3B5-0CD9-54AF-A149450B1BD7}"/>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453F9A79-C034-1509-A897-9381FADBE09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310614AE-3E37-668D-5F92-BB325CAA8BB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54621307-BFBD-922A-2F1D-89719893F021}"/>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5CAFB165-0709-F95D-BC0F-F8FFD0643FF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FD0AA90D-2421-6930-01CD-57458BFE76F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DFD2CB8B-6BAF-B0CB-188E-ABE5CD9B7F5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BA331039-F8CD-EEBA-00AE-7112608453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F8CF6-F1C6-7C74-8C13-B2975CEC05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8C4CB-5A10-CEFC-82C9-4FBA06807BB1}"/>
              </a:ext>
            </a:extLst>
          </p:cNvPr>
          <p:cNvSpPr>
            <a:spLocks noGrp="1"/>
          </p:cNvSpPr>
          <p:nvPr>
            <p:ph type="title"/>
          </p:nvPr>
        </p:nvSpPr>
        <p:spPr>
          <a:xfrm>
            <a:off x="1752600" y="9558"/>
            <a:ext cx="5912098" cy="1143000"/>
          </a:xfrm>
        </p:spPr>
        <p:txBody>
          <a:bodyPr>
            <a:normAutofit/>
          </a:bodyPr>
          <a:lstStyle/>
          <a:p>
            <a:r>
              <a:rPr lang="en-US" sz="2800" dirty="0"/>
              <a:t>Accepted speed value for the Positive Displacement Expander</a:t>
            </a:r>
          </a:p>
        </p:txBody>
      </p:sp>
      <p:sp>
        <p:nvSpPr>
          <p:cNvPr id="3" name="Content Placeholder 2">
            <a:extLst>
              <a:ext uri="{FF2B5EF4-FFF2-40B4-BE49-F238E27FC236}">
                <a16:creationId xmlns:a16="http://schemas.microsoft.com/office/drawing/2014/main" id="{7A65F2E9-F84D-A633-DFC0-25E8F0B7F4E9}"/>
              </a:ext>
            </a:extLst>
          </p:cNvPr>
          <p:cNvSpPr>
            <a:spLocks noGrp="1"/>
          </p:cNvSpPr>
          <p:nvPr>
            <p:ph idx="1"/>
          </p:nvPr>
        </p:nvSpPr>
        <p:spPr>
          <a:xfrm>
            <a:off x="457200" y="1428405"/>
            <a:ext cx="8229600" cy="4983163"/>
          </a:xfrm>
        </p:spPr>
        <p:txBody>
          <a:bodyPr>
            <a:normAutofit/>
          </a:bodyPr>
          <a:lstStyle/>
          <a:p>
            <a:pPr marL="0" indent="0">
              <a:buNone/>
            </a:pPr>
            <a:r>
              <a:rPr lang="en-US" sz="2400" dirty="0">
                <a:latin typeface="Times New Roman" pitchFamily="18" charset="0"/>
                <a:cs typeface="Times New Roman" pitchFamily="18" charset="0"/>
              </a:rPr>
              <a:t>.</a:t>
            </a:r>
          </a:p>
        </p:txBody>
      </p:sp>
      <p:grpSp>
        <p:nvGrpSpPr>
          <p:cNvPr id="4" name="Group 3">
            <a:extLst>
              <a:ext uri="{FF2B5EF4-FFF2-40B4-BE49-F238E27FC236}">
                <a16:creationId xmlns:a16="http://schemas.microsoft.com/office/drawing/2014/main" id="{C908CEF1-9504-2AE0-9EE5-7170C7F3CD40}"/>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AACF0720-2305-8748-0CE5-47EC2F8CA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1B5A352D-3A4F-5227-7D54-53AB6C7CA528}"/>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66DD5A60-F14E-7FC3-42EA-3868D7CFC311}"/>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2363B8FF-53FE-7417-A737-65719CA47DF3}"/>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9D78B3AD-D425-067C-1F34-46978F2A9CC4}"/>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DDD43EB3-9BA3-6DE0-EB3F-6716C7FBB88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E72EDF7F-6CD9-9F4D-C83B-CF46E86C089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330D07F8-299D-9676-D2E4-091872DAA78C}"/>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9D393397-1AE2-779F-41DC-E4B37B2C9F9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9102A523-18AD-C911-4F3F-50C12FC3729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155EABE1-7702-CF26-75F6-A99F5F9F5CA5}"/>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EA90B94A-A433-6D03-7100-CD5BA6D2A1C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AD9A5718-D0F8-633F-F98B-21E3984692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91C72861-6B47-73CB-81E3-82E12D90EF84}"/>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5619F5CD-7174-0030-7467-077166D252A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FC141A3A-E6B2-E3E5-A5F3-20D0E2AC63C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E708ED41-DEF6-F946-FF15-213604799B2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5B04084C-7B54-CE5A-29AA-4951D540DC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4" name="Picture 23">
            <a:extLst>
              <a:ext uri="{FF2B5EF4-FFF2-40B4-BE49-F238E27FC236}">
                <a16:creationId xmlns:a16="http://schemas.microsoft.com/office/drawing/2014/main" id="{7DD524DA-FA27-305F-9955-BF309708824F}"/>
              </a:ext>
            </a:extLst>
          </p:cNvPr>
          <p:cNvPicPr>
            <a:picLocks noChangeAspect="1"/>
          </p:cNvPicPr>
          <p:nvPr/>
        </p:nvPicPr>
        <p:blipFill>
          <a:blip r:embed="rId4"/>
          <a:stretch>
            <a:fillRect/>
          </a:stretch>
        </p:blipFill>
        <p:spPr>
          <a:xfrm>
            <a:off x="1828800" y="1478085"/>
            <a:ext cx="6205088" cy="4983163"/>
          </a:xfrm>
          <a:prstGeom prst="rect">
            <a:avLst/>
          </a:prstGeom>
        </p:spPr>
      </p:pic>
    </p:spTree>
    <p:extLst>
      <p:ext uri="{BB962C8B-B14F-4D97-AF65-F5344CB8AC3E}">
        <p14:creationId xmlns:p14="http://schemas.microsoft.com/office/powerpoint/2010/main" val="338997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t>Research and Development</a:t>
            </a:r>
          </a:p>
        </p:txBody>
      </p:sp>
      <p:sp>
        <p:nvSpPr>
          <p:cNvPr id="4" name="Content Placeholder 3"/>
          <p:cNvSpPr>
            <a:spLocks noGrp="1"/>
          </p:cNvSpPr>
          <p:nvPr>
            <p:ph idx="1"/>
          </p:nvPr>
        </p:nvSpPr>
        <p:spPr/>
        <p:txBody>
          <a:bodyPr>
            <a:normAutofit/>
          </a:bodyPr>
          <a:lstStyle/>
          <a:p>
            <a:r>
              <a:rPr lang="en-US" sz="2400" dirty="0">
                <a:latin typeface="Times New Roman" pitchFamily="18" charset="0"/>
                <a:cs typeface="Times New Roman" pitchFamily="18" charset="0"/>
              </a:rPr>
              <a:t>Prof. Ian K Smith in City University London and H. </a:t>
            </a:r>
            <a:r>
              <a:rPr lang="en-US" sz="2400" dirty="0" err="1">
                <a:latin typeface="Times New Roman" pitchFamily="18" charset="0"/>
                <a:cs typeface="Times New Roman" pitchFamily="18" charset="0"/>
              </a:rPr>
              <a:t>Leibowitz</a:t>
            </a:r>
            <a:r>
              <a:rPr lang="en-US" sz="2400" dirty="0">
                <a:latin typeface="Times New Roman" pitchFamily="18" charset="0"/>
                <a:cs typeface="Times New Roman" pitchFamily="18" charset="0"/>
              </a:rPr>
              <a:t> from </a:t>
            </a:r>
            <a:r>
              <a:rPr lang="en-US" sz="2400" dirty="0" err="1">
                <a:latin typeface="Times New Roman" pitchFamily="18" charset="0"/>
                <a:cs typeface="Times New Roman" pitchFamily="18" charset="0"/>
              </a:rPr>
              <a:t>ElectraTherm</a:t>
            </a:r>
            <a:r>
              <a:rPr lang="en-US" sz="2400" dirty="0">
                <a:latin typeface="Times New Roman" pitchFamily="18" charset="0"/>
                <a:cs typeface="Times New Roman" pitchFamily="18" charset="0"/>
              </a:rPr>
              <a:t> Inc. have developed and investigated screw machines as expanders for over 20 years. </a:t>
            </a:r>
          </a:p>
          <a:p>
            <a:r>
              <a:rPr lang="en-US" sz="2400" dirty="0">
                <a:latin typeface="Times New Roman" pitchFamily="18" charset="0"/>
                <a:cs typeface="Times New Roman" pitchFamily="18" charset="0"/>
              </a:rPr>
              <a:t>They have developed the systems for cost effective power production at outputs within the range of 20 to 50 </a:t>
            </a:r>
            <a:r>
              <a:rPr lang="en-US" sz="2400" dirty="0" err="1">
                <a:latin typeface="Times New Roman" pitchFamily="18" charset="0"/>
                <a:cs typeface="Times New Roman" pitchFamily="18" charset="0"/>
              </a:rPr>
              <a:t>kWe</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The relatively low installation cost in the range of $1500 to £2000/</a:t>
            </a:r>
            <a:r>
              <a:rPr lang="en-US" sz="2400" dirty="0" err="1">
                <a:latin typeface="Times New Roman" pitchFamily="18" charset="0"/>
                <a:cs typeface="Times New Roman" pitchFamily="18" charset="0"/>
              </a:rPr>
              <a:t>kWe</a:t>
            </a:r>
            <a:r>
              <a:rPr lang="en-US" sz="2400" dirty="0">
                <a:latin typeface="Times New Roman" pitchFamily="18" charset="0"/>
                <a:cs typeface="Times New Roman" pitchFamily="18" charset="0"/>
              </a:rPr>
              <a:t> of net output .</a:t>
            </a:r>
          </a:p>
          <a:p>
            <a:r>
              <a:rPr lang="en-US" sz="2400" dirty="0">
                <a:latin typeface="Times New Roman" pitchFamily="18" charset="0"/>
                <a:cs typeface="Times New Roman" pitchFamily="18" charset="0"/>
              </a:rPr>
              <a:t>Centre for Positive Displacement Compressor Technology of City University London had stated that micro-scale screw expander (&lt;10 </a:t>
            </a:r>
            <a:r>
              <a:rPr lang="en-US" sz="2400" dirty="0" err="1">
                <a:latin typeface="Times New Roman" pitchFamily="18" charset="0"/>
                <a:cs typeface="Times New Roman" pitchFamily="18" charset="0"/>
              </a:rPr>
              <a:t>kWe</a:t>
            </a:r>
            <a:r>
              <a:rPr lang="en-US" sz="2400" dirty="0">
                <a:latin typeface="Times New Roman" pitchFamily="18" charset="0"/>
                <a:cs typeface="Times New Roman" pitchFamily="18" charset="0"/>
              </a:rPr>
              <a:t>) is hard to obtain in the current market. </a:t>
            </a:r>
          </a:p>
        </p:txBody>
      </p:sp>
      <p:grpSp>
        <p:nvGrpSpPr>
          <p:cNvPr id="2" name="Group 1">
            <a:extLst>
              <a:ext uri="{FF2B5EF4-FFF2-40B4-BE49-F238E27FC236}">
                <a16:creationId xmlns:a16="http://schemas.microsoft.com/office/drawing/2014/main" id="{FD9AE5E1-F6A8-C5C9-4FFD-0ACD1A0FD147}"/>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30E50F95-82E6-3729-6771-8E310FCF33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CF090625-E182-86F1-1A2A-B1F4545192E8}"/>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9D774EC3-DC1C-3611-9712-C00C137BE381}"/>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ACDC076F-7FF4-D370-773B-C4C03ECEC9BA}"/>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63A3914D-B2E2-F78B-FE9B-AEEFC66E6BD0}"/>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24A02A3A-6BE1-0FFC-72DA-E15A8882610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248E08C3-C6CD-99F1-E2AE-CB55829F30C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0AD0F942-2304-BA4D-F3EF-1684667079B3}"/>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ADBA264C-1A34-1031-002D-2F22967E542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D07D535C-6145-2D34-E9EB-8BF096A05B2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0A27F2B8-1CF1-3ADB-DB74-B5F47E013F91}"/>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70FE6AE9-A2BF-956D-7421-78CB5CE40A6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88FF1C28-E138-B39F-0FDF-C45D1327361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5B808C17-41D2-5676-00FF-0183A92832B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CBF17ECB-1E90-BACB-B22E-624B84CF867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74161B09-26BF-A3C6-4664-9BD3D89360F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79D29E95-4E8D-D671-3BAE-E7856725187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5539FE52-A9FA-C559-501B-6B22DE6E2B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5431"/>
            <a:ext cx="8229600" cy="685800"/>
          </a:xfrm>
        </p:spPr>
        <p:txBody>
          <a:bodyPr>
            <a:normAutofit/>
          </a:bodyPr>
          <a:lstStyle/>
          <a:p>
            <a:r>
              <a:rPr lang="en-US" sz="2800" dirty="0"/>
              <a:t>Green Machine</a:t>
            </a:r>
          </a:p>
        </p:txBody>
      </p:sp>
      <p:pic>
        <p:nvPicPr>
          <p:cNvPr id="4098" name="Picture 2"/>
          <p:cNvPicPr>
            <a:picLocks noChangeAspect="1" noChangeArrowheads="1"/>
          </p:cNvPicPr>
          <p:nvPr/>
        </p:nvPicPr>
        <p:blipFill>
          <a:blip r:embed="rId2" cstate="print"/>
          <a:srcRect/>
          <a:stretch>
            <a:fillRect/>
          </a:stretch>
        </p:blipFill>
        <p:spPr bwMode="auto">
          <a:xfrm>
            <a:off x="57900" y="1843738"/>
            <a:ext cx="4242193" cy="4114800"/>
          </a:xfrm>
          <a:prstGeom prst="rect">
            <a:avLst/>
          </a:prstGeom>
          <a:noFill/>
          <a:ln w="9525">
            <a:noFill/>
            <a:miter lim="800000"/>
            <a:headEnd/>
            <a:tailEnd/>
          </a:ln>
        </p:spPr>
      </p:pic>
      <p:sp>
        <p:nvSpPr>
          <p:cNvPr id="4" name="Rectangle 3"/>
          <p:cNvSpPr/>
          <p:nvPr/>
        </p:nvSpPr>
        <p:spPr>
          <a:xfrm>
            <a:off x="4419600" y="1447800"/>
            <a:ext cx="4495800" cy="3785652"/>
          </a:xfrm>
          <a:prstGeom prst="rect">
            <a:avLst/>
          </a:prstGeom>
        </p:spPr>
        <p:txBody>
          <a:bodyPr wrap="square">
            <a:spAutoFit/>
          </a:bodyPr>
          <a:lstStyle/>
          <a:p>
            <a:pPr>
              <a:buFont typeface="Arial" pitchFamily="34" charset="0"/>
              <a:buChar char="•"/>
            </a:pPr>
            <a:r>
              <a:rPr lang="en-US" sz="2400" dirty="0" err="1"/>
              <a:t>ElectraTherm</a:t>
            </a:r>
            <a:r>
              <a:rPr lang="en-US" sz="2400" dirty="0"/>
              <a:t> green machine with patented twin screw expander</a:t>
            </a:r>
          </a:p>
          <a:p>
            <a:pPr>
              <a:buFont typeface="Arial" pitchFamily="34" charset="0"/>
              <a:buChar char="•"/>
            </a:pPr>
            <a:r>
              <a:rPr lang="pl-PL" sz="2400" dirty="0"/>
              <a:t>H1830 mm  W1525  D2287 mm </a:t>
            </a:r>
            <a:endParaRPr lang="en-US" sz="2400" dirty="0"/>
          </a:p>
          <a:p>
            <a:pPr>
              <a:buFont typeface="Arial" pitchFamily="34" charset="0"/>
              <a:buChar char="•"/>
            </a:pPr>
            <a:r>
              <a:rPr lang="en-US" sz="2400" dirty="0"/>
              <a:t>The 50 </a:t>
            </a:r>
            <a:r>
              <a:rPr lang="en-US" sz="2400" dirty="0" err="1"/>
              <a:t>kWe</a:t>
            </a:r>
            <a:r>
              <a:rPr lang="en-US" sz="2400" dirty="0"/>
              <a:t> Green Machine with employs minimal heat (93 C fluid) to generate electricity.</a:t>
            </a:r>
          </a:p>
          <a:p>
            <a:pPr>
              <a:buFont typeface="Arial" pitchFamily="34" charset="0"/>
              <a:buChar char="•"/>
            </a:pPr>
            <a:r>
              <a:rPr lang="en-US" sz="2400" dirty="0"/>
              <a:t>Cost : $0.03e$0.04 per kWh during a three-year payback period and at $0.01 per kWh after that.</a:t>
            </a:r>
          </a:p>
        </p:txBody>
      </p:sp>
      <p:grpSp>
        <p:nvGrpSpPr>
          <p:cNvPr id="3" name="Group 2">
            <a:extLst>
              <a:ext uri="{FF2B5EF4-FFF2-40B4-BE49-F238E27FC236}">
                <a16:creationId xmlns:a16="http://schemas.microsoft.com/office/drawing/2014/main" id="{509D52A2-7FFF-BDA4-0B33-455712B13848}"/>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115C1C45-D3C7-B133-9AA7-35A301BD7A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EF677E9A-A338-3CE0-CA4E-9C004001334A}"/>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C5E5B750-3863-DB90-6CCD-7C6FAE902798}"/>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CBB8096E-CB04-7B8D-8FDE-401A640F6CE1}"/>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42409A15-41B8-8383-A59E-19CF4686A0AC}"/>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6957FC02-9292-7BCC-4EC9-7C393C55B42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84DBA46E-D085-4145-0DAB-0AF2B8B385B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87997DFE-ECFB-2A50-EA74-98611D4D649E}"/>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5DD6F41E-C866-F309-7FAB-B69B2C6304C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9B62D6D6-3629-B734-30DD-840E83E5FD0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C926B485-985F-C390-88C6-5B5D368AC3B6}"/>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5BADE1BA-B7EF-62BA-29EF-A434BEC899B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8ADADBB2-B023-6C9A-8ED7-B7EE270C09E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CD62DA75-FF8A-2400-7297-4588D1C0C73F}"/>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A62B1F1C-8A27-49AF-E043-87A6C5C06E8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B8495BF0-CC13-488E-AD64-7B340EAF5B8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3171BFE3-EACD-47A8-242F-F17AF3FE6FF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80BB47B4-D022-8384-E85E-E5EFA34DCC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015" y="398897"/>
            <a:ext cx="8229600" cy="487362"/>
          </a:xfrm>
        </p:spPr>
        <p:txBody>
          <a:bodyPr>
            <a:noAutofit/>
          </a:bodyPr>
          <a:lstStyle/>
          <a:p>
            <a:r>
              <a:rPr lang="en-US" sz="2800" dirty="0"/>
              <a:t>Gas motor as Expander</a:t>
            </a:r>
          </a:p>
        </p:txBody>
      </p:sp>
      <p:sp>
        <p:nvSpPr>
          <p:cNvPr id="3" name="Content Placeholder 2"/>
          <p:cNvSpPr>
            <a:spLocks noGrp="1"/>
          </p:cNvSpPr>
          <p:nvPr>
            <p:ph idx="1"/>
          </p:nvPr>
        </p:nvSpPr>
        <p:spPr>
          <a:xfrm>
            <a:off x="304800" y="1143001"/>
            <a:ext cx="4496463" cy="3406356"/>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Gas motors are rotary vane machines originally designed to use compressed air to drive the rotors. </a:t>
            </a:r>
          </a:p>
          <a:p>
            <a:r>
              <a:rPr lang="en-US" sz="2400" dirty="0">
                <a:latin typeface="Times New Roman" panose="02020603050405020304" pitchFamily="18" charset="0"/>
                <a:cs typeface="Times New Roman" panose="02020603050405020304" pitchFamily="18" charset="0"/>
              </a:rPr>
              <a:t>Compared with other expander concepts, the rotary vane expander has simpler structure, easier manufacturing and lower cost.</a:t>
            </a:r>
          </a:p>
        </p:txBody>
      </p:sp>
      <p:pic>
        <p:nvPicPr>
          <p:cNvPr id="6146" name="Picture 2"/>
          <p:cNvPicPr>
            <a:picLocks noChangeAspect="1" noChangeArrowheads="1"/>
          </p:cNvPicPr>
          <p:nvPr/>
        </p:nvPicPr>
        <p:blipFill>
          <a:blip r:embed="rId2" cstate="print"/>
          <a:srcRect/>
          <a:stretch>
            <a:fillRect/>
          </a:stretch>
        </p:blipFill>
        <p:spPr bwMode="auto">
          <a:xfrm>
            <a:off x="5121275" y="1407286"/>
            <a:ext cx="3214480" cy="5364163"/>
          </a:xfrm>
          <a:prstGeom prst="rect">
            <a:avLst/>
          </a:prstGeom>
          <a:noFill/>
          <a:ln w="9525">
            <a:noFill/>
            <a:miter lim="800000"/>
            <a:headEnd/>
            <a:tailEnd/>
          </a:ln>
        </p:spPr>
      </p:pic>
      <p:grpSp>
        <p:nvGrpSpPr>
          <p:cNvPr id="4" name="Group 3">
            <a:extLst>
              <a:ext uri="{FF2B5EF4-FFF2-40B4-BE49-F238E27FC236}">
                <a16:creationId xmlns:a16="http://schemas.microsoft.com/office/drawing/2014/main" id="{71141C19-CAA5-63EA-9A6D-21069ACC7522}"/>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36C47F51-4C03-6717-A6EB-64F519F78F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952DD2CE-24AF-DF13-7285-E1B7BD6083C1}"/>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D5C8F80F-2E13-D329-DC5C-62545CC19BDD}"/>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8E40BF8E-D79D-79C6-1361-293358BD53CB}"/>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9994020A-E01E-DA59-41B9-A2972BC1CFA9}"/>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0F16BAA2-513A-25D5-2EB2-2FAFFA7AA94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8FEA9894-3F48-D438-49CD-E091829E5B0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9BA2A793-F2EC-1726-6C27-8E5C2FBC7125}"/>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B4C097BF-EC8F-1647-AB6F-CFF54EB5D2E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49A58246-F2C7-EBCB-C7C8-46CA97738E6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7F7723E6-8D6B-8B98-EF8A-B49FC7C60586}"/>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C8E29288-37ED-271D-55CA-169C73A2040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FBBDDB7-486C-637E-40F7-E02C4047D35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BFFF3A59-EB26-C2A3-00EC-BCD253476F7C}"/>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259D903D-A116-CDAA-FC1E-8F31FF8EB66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FA3F6B27-0087-1AE8-6A06-8EC47AC2081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178AB833-D5F5-803F-EC6A-18E099B40AA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CD97072F-7191-5259-F2AC-48D21F8D17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4" name="Picture 23">
            <a:extLst>
              <a:ext uri="{FF2B5EF4-FFF2-40B4-BE49-F238E27FC236}">
                <a16:creationId xmlns:a16="http://schemas.microsoft.com/office/drawing/2014/main" id="{038476DF-EEEB-D8C1-6819-2A5239DD83F3}"/>
              </a:ext>
            </a:extLst>
          </p:cNvPr>
          <p:cNvPicPr>
            <a:picLocks noChangeAspect="1"/>
          </p:cNvPicPr>
          <p:nvPr/>
        </p:nvPicPr>
        <p:blipFill>
          <a:blip r:embed="rId5"/>
          <a:stretch>
            <a:fillRect/>
          </a:stretch>
        </p:blipFill>
        <p:spPr>
          <a:xfrm>
            <a:off x="1173587" y="1789112"/>
            <a:ext cx="5133975" cy="42100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dissolve">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C2D77-80E5-D9BD-E859-A8FC865B6E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26796C-83E8-5B7B-4DFA-8DFC9098740C}"/>
              </a:ext>
            </a:extLst>
          </p:cNvPr>
          <p:cNvSpPr>
            <a:spLocks noGrp="1"/>
          </p:cNvSpPr>
          <p:nvPr>
            <p:ph type="title"/>
          </p:nvPr>
        </p:nvSpPr>
        <p:spPr>
          <a:xfrm>
            <a:off x="442015" y="398897"/>
            <a:ext cx="8229600" cy="487362"/>
          </a:xfrm>
        </p:spPr>
        <p:txBody>
          <a:bodyPr>
            <a:noAutofit/>
          </a:bodyPr>
          <a:lstStyle/>
          <a:p>
            <a:r>
              <a:rPr lang="en-US" sz="2800" dirty="0"/>
              <a:t>Gas motor as Expander</a:t>
            </a:r>
          </a:p>
        </p:txBody>
      </p:sp>
      <p:grpSp>
        <p:nvGrpSpPr>
          <p:cNvPr id="4" name="Group 3">
            <a:extLst>
              <a:ext uri="{FF2B5EF4-FFF2-40B4-BE49-F238E27FC236}">
                <a16:creationId xmlns:a16="http://schemas.microsoft.com/office/drawing/2014/main" id="{1CBC4FE7-08E7-685A-00FE-6240DB0AB685}"/>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E833EBE5-617A-696E-F948-68CB9AF5BA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9D547762-704A-3DF3-24C7-4412EFDE550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224E81C8-C5A1-B186-02C8-3CE81D5375E3}"/>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FD77BD20-CA2B-363B-B99C-E35EAFA9BC02}"/>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4860C5FA-0F88-7ADE-80C0-A77E9BD6E4C3}"/>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2F890539-8D4F-C058-A723-5DC5A1A6162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5669FCFF-A81D-ADA2-1832-7464CCCC590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D228B9F3-AEA5-9BE8-1E87-DC9A605E4275}"/>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33FECF70-A50C-BDDC-59C9-7065F12F26F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5B130D03-4E60-A602-5DBA-52BA5E317D5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C77E4F2B-A01E-33CE-5728-214EDA522F56}"/>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C09C4947-6589-974A-E17F-348348A8971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6B487CF3-0AF6-E70F-6A5C-627AC96D09E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EA2120C6-69E6-4BB7-1080-38638873F717}"/>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720FE5E0-4624-8FB5-DF23-84DAB1DDB6A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C4699D12-FB60-4F79-89AC-B178398E265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4E9B580B-FD0E-DF4C-934E-1B33266B32C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46239E63-E974-6643-BA3E-4C669C180E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5" name="Content Placeholder 24">
            <a:extLst>
              <a:ext uri="{FF2B5EF4-FFF2-40B4-BE49-F238E27FC236}">
                <a16:creationId xmlns:a16="http://schemas.microsoft.com/office/drawing/2014/main" id="{812F9AAD-8CBA-07C4-F946-490D3BB769F7}"/>
              </a:ext>
            </a:extLst>
          </p:cNvPr>
          <p:cNvPicPr>
            <a:picLocks noGrp="1" noChangeAspect="1"/>
          </p:cNvPicPr>
          <p:nvPr>
            <p:ph idx="1"/>
          </p:nvPr>
        </p:nvPicPr>
        <p:blipFill>
          <a:blip r:embed="rId4"/>
          <a:stretch>
            <a:fillRect/>
          </a:stretch>
        </p:blipFill>
        <p:spPr>
          <a:xfrm>
            <a:off x="442015" y="1313297"/>
            <a:ext cx="6152473" cy="5045256"/>
          </a:xfrm>
          <a:prstGeom prst="rect">
            <a:avLst/>
          </a:prstGeom>
        </p:spPr>
      </p:pic>
    </p:spTree>
    <p:extLst>
      <p:ext uri="{BB962C8B-B14F-4D97-AF65-F5344CB8AC3E}">
        <p14:creationId xmlns:p14="http://schemas.microsoft.com/office/powerpoint/2010/main" val="1400649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33055" y="6096"/>
            <a:ext cx="6133632" cy="1143000"/>
          </a:xfrm>
        </p:spPr>
        <p:txBody>
          <a:bodyPr>
            <a:normAutofit/>
          </a:bodyPr>
          <a:lstStyle/>
          <a:p>
            <a:r>
              <a:rPr lang="en-US" sz="2800" dirty="0">
                <a:latin typeface="Times New Roman" panose="02020603050405020304" pitchFamily="18" charset="0"/>
                <a:cs typeface="Times New Roman" panose="02020603050405020304" pitchFamily="18" charset="0"/>
              </a:rPr>
              <a:t>Selection and choices of expanders micro–Power Systems</a:t>
            </a:r>
          </a:p>
        </p:txBody>
      </p:sp>
      <p:sp>
        <p:nvSpPr>
          <p:cNvPr id="4" name="Content Placeholder 3"/>
          <p:cNvSpPr>
            <a:spLocks noGrp="1"/>
          </p:cNvSpPr>
          <p:nvPr>
            <p:ph idx="1"/>
          </p:nvPr>
        </p:nvSpPr>
        <p:spPr>
          <a:xfrm>
            <a:off x="304801" y="1276613"/>
            <a:ext cx="8626226" cy="5410200"/>
          </a:xfrm>
        </p:spPr>
        <p:txBody>
          <a:bodyPr>
            <a:normAutofit fontScale="92500" lnSpcReduction="20000"/>
          </a:bodyPr>
          <a:lstStyle/>
          <a:p>
            <a:r>
              <a:rPr lang="en-US" sz="2400" dirty="0">
                <a:latin typeface="Times New Roman" pitchFamily="18" charset="0"/>
                <a:cs typeface="Times New Roman" pitchFamily="18" charset="0"/>
              </a:rPr>
              <a:t>Working temperatures and pressures: </a:t>
            </a:r>
          </a:p>
          <a:p>
            <a:r>
              <a:rPr lang="en-US" sz="2400" dirty="0">
                <a:latin typeface="Times New Roman" pitchFamily="18" charset="0"/>
                <a:cs typeface="Times New Roman" pitchFamily="18" charset="0"/>
              </a:rPr>
              <a:t>The operating pressures and temperatures of the expanders are likely to be up to 10 bars and 200 </a:t>
            </a:r>
            <a:r>
              <a:rPr lang="en-US" sz="2400" dirty="0">
                <a:latin typeface="Times New Roman" pitchFamily="18" charset="0"/>
                <a:cs typeface="Times New Roman" pitchFamily="18" charset="0"/>
                <a:sym typeface="Symbol" panose="05050102010706020507" pitchFamily="18" charset="2"/>
              </a:rPr>
              <a:t></a:t>
            </a:r>
            <a:r>
              <a:rPr lang="en-US" sz="2400" dirty="0">
                <a:latin typeface="Times New Roman" pitchFamily="18" charset="0"/>
                <a:cs typeface="Times New Roman" pitchFamily="18" charset="0"/>
              </a:rPr>
              <a:t>C respectively. </a:t>
            </a:r>
          </a:p>
          <a:p>
            <a:r>
              <a:rPr lang="en-US" sz="2400" dirty="0">
                <a:latin typeface="Times New Roman" pitchFamily="18" charset="0"/>
                <a:cs typeface="Times New Roman" pitchFamily="18" charset="0"/>
              </a:rPr>
              <a:t>The vane expander can withstand 7 bars and 120 </a:t>
            </a:r>
            <a:r>
              <a:rPr lang="en-US" sz="2400" baseline="30000" dirty="0">
                <a:latin typeface="Times New Roman" pitchFamily="18" charset="0"/>
                <a:cs typeface="Times New Roman" pitchFamily="18" charset="0"/>
                <a:sym typeface="Symbol" panose="05050102010706020507" pitchFamily="18" charset="2"/>
              </a:rPr>
              <a:t></a:t>
            </a:r>
            <a:r>
              <a:rPr lang="en-US" sz="2400" dirty="0">
                <a:latin typeface="Times New Roman" pitchFamily="18" charset="0"/>
                <a:cs typeface="Times New Roman" pitchFamily="18" charset="0"/>
              </a:rPr>
              <a:t>C.</a:t>
            </a:r>
          </a:p>
          <a:p>
            <a:r>
              <a:rPr lang="en-US" sz="2400" dirty="0">
                <a:latin typeface="Times New Roman" pitchFamily="18" charset="0"/>
                <a:cs typeface="Times New Roman" pitchFamily="18" charset="0"/>
              </a:rPr>
              <a:t>Leaking: the loss of organic working fluid due to leaking is unacceptable under any circumstances. </a:t>
            </a:r>
          </a:p>
          <a:p>
            <a:r>
              <a:rPr lang="en-US" sz="2400" dirty="0">
                <a:latin typeface="Times New Roman" pitchFamily="18" charset="0"/>
                <a:cs typeface="Times New Roman" pitchFamily="18" charset="0"/>
              </a:rPr>
              <a:t>Noise and safety: excessive noises are not acceptable with building applications of micro-scale units. </a:t>
            </a:r>
          </a:p>
          <a:p>
            <a:r>
              <a:rPr lang="en-US" sz="2400" dirty="0">
                <a:latin typeface="Times New Roman" pitchFamily="18" charset="0"/>
                <a:cs typeface="Times New Roman" pitchFamily="18" charset="0"/>
              </a:rPr>
              <a:t>Turbo expanders as velocity-type of expanders are driven by high velocity streams of </a:t>
            </a:r>
            <a:r>
              <a:rPr lang="en-US" sz="2400" dirty="0" err="1">
                <a:latin typeface="Times New Roman" pitchFamily="18" charset="0"/>
                <a:cs typeface="Times New Roman" pitchFamily="18" charset="0"/>
              </a:rPr>
              <a:t>vapour</a:t>
            </a:r>
            <a:r>
              <a:rPr lang="en-US" sz="2400" dirty="0">
                <a:latin typeface="Times New Roman" pitchFamily="18" charset="0"/>
                <a:cs typeface="Times New Roman" pitchFamily="18" charset="0"/>
              </a:rPr>
              <a:t> to rotate the turbine blades and hence makes considerable noise. </a:t>
            </a:r>
          </a:p>
          <a:p>
            <a:r>
              <a:rPr lang="en-US" sz="2400" dirty="0">
                <a:latin typeface="Times New Roman" pitchFamily="18" charset="0"/>
                <a:cs typeface="Times New Roman" pitchFamily="18" charset="0"/>
              </a:rPr>
              <a:t>If a mixture of </a:t>
            </a:r>
            <a:r>
              <a:rPr lang="en-US" sz="2400" dirty="0" err="1">
                <a:latin typeface="Times New Roman" pitchFamily="18" charset="0"/>
                <a:cs typeface="Times New Roman" pitchFamily="18" charset="0"/>
              </a:rPr>
              <a:t>vapour</a:t>
            </a:r>
            <a:r>
              <a:rPr lang="en-US" sz="2400" dirty="0">
                <a:latin typeface="Times New Roman" pitchFamily="18" charset="0"/>
                <a:cs typeface="Times New Roman" pitchFamily="18" charset="0"/>
              </a:rPr>
              <a:t> with liquid droplets pushes the blades, the noise level will be greater and the blades can be deformed to become unsafe to continue the operation. </a:t>
            </a:r>
          </a:p>
          <a:p>
            <a:r>
              <a:rPr lang="en-US" sz="2400" dirty="0">
                <a:latin typeface="Times New Roman" pitchFamily="18" charset="0"/>
                <a:cs typeface="Times New Roman" pitchFamily="18" charset="0"/>
              </a:rPr>
              <a:t>On the other hand, volume-type expanders are quieter than turbo expanders and allow the mixture of </a:t>
            </a:r>
            <a:r>
              <a:rPr lang="en-US" sz="2400" dirty="0" err="1">
                <a:latin typeface="Times New Roman" pitchFamily="18" charset="0"/>
                <a:cs typeface="Times New Roman" pitchFamily="18" charset="0"/>
              </a:rPr>
              <a:t>vapour</a:t>
            </a:r>
            <a:r>
              <a:rPr lang="en-US" sz="2400" dirty="0">
                <a:latin typeface="Times New Roman" pitchFamily="18" charset="0"/>
                <a:cs typeface="Times New Roman" pitchFamily="18" charset="0"/>
              </a:rPr>
              <a:t> and liquid droplets to enter with little harm to the rotor.</a:t>
            </a:r>
          </a:p>
        </p:txBody>
      </p:sp>
      <mc:AlternateContent xmlns:mc="http://schemas.openxmlformats.org/markup-compatibility/2006" xmlns:p14="http://schemas.microsoft.com/office/powerpoint/2010/main">
        <mc:Choice Requires="p14">
          <p:contentPart p14:bwMode="auto" r:id="rId2">
            <p14:nvContentPartPr>
              <p14:cNvPr id="6145" name="Ink 1"/>
              <p14:cNvContentPartPr>
                <a14:cpLocks xmlns:a14="http://schemas.microsoft.com/office/drawing/2010/main" noRot="1" noChangeAspect="1" noEditPoints="1" noChangeArrowheads="1" noChangeShapeType="1"/>
              </p14:cNvContentPartPr>
              <p14:nvPr/>
            </p14:nvContentPartPr>
            <p14:xfrm>
              <a:off x="6365875" y="2078038"/>
              <a:ext cx="1588" cy="4762"/>
            </p14:xfrm>
          </p:contentPart>
        </mc:Choice>
        <mc:Fallback xmlns="">
          <p:pic>
            <p:nvPicPr>
              <p:cNvPr id="6145" name="Ink 1"/>
              <p:cNvPicPr>
                <a:picLocks noRot="1" noChangeAspect="1" noEditPoints="1" noChangeArrowheads="1" noChangeShapeType="1"/>
              </p:cNvPicPr>
              <p:nvPr/>
            </p:nvPicPr>
            <p:blipFill>
              <a:blip r:embed="rId3"/>
              <a:stretch>
                <a:fillRect/>
              </a:stretch>
            </p:blipFill>
            <p:spPr>
              <a:xfrm>
                <a:off x="6324587" y="2066782"/>
                <a:ext cx="84164" cy="27273"/>
              </a:xfrm>
              <a:prstGeom prst="rect">
                <a:avLst/>
              </a:prstGeom>
            </p:spPr>
          </p:pic>
        </mc:Fallback>
      </mc:AlternateContent>
      <p:grpSp>
        <p:nvGrpSpPr>
          <p:cNvPr id="2" name="Group 1">
            <a:extLst>
              <a:ext uri="{FF2B5EF4-FFF2-40B4-BE49-F238E27FC236}">
                <a16:creationId xmlns:a16="http://schemas.microsoft.com/office/drawing/2014/main" id="{929A6BED-1694-91CE-08BF-61C83C6BCCBA}"/>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1D739AFD-1993-1085-0BCF-55848ECF9A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E0AF91DC-73B2-3719-A8FC-1CCDB34945B2}"/>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4D42E977-424D-5DB0-D154-47586AFE53D7}"/>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D3C9C120-1DBC-8A87-F7CB-8642209968FC}"/>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45372199-6D8E-616C-5E7F-986213E1A22B}"/>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0E404CAE-5174-7C44-D156-5DE44A9B128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ED1F2D5A-9685-B498-F29C-DBC6E13B61D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BC936AD7-2E3D-3893-7C5D-0E202C340619}"/>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D8C9E4C1-47FD-6DFE-07B0-5A37317F7E0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9CEA5E35-672B-1A13-51BE-8B67AD9D125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E9CF5079-2044-88C4-F6E7-546F68EDF371}"/>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D93311D0-60E8-C387-9533-ECA77E34101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25A27C74-E4A9-C0FC-65EF-BD9AFF6424B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C841D28E-D496-EBEB-9DEF-9BDADB6330F1}"/>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4C51C82D-04EC-5F11-B574-CE0346F6FF7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83A49D8A-EDCA-7C9C-280E-1369794CBF3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67AB8804-E339-1734-69B6-2627812EDBF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1A9A07F3-38E1-381C-5800-8F0D364775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dissolv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dissolve">
                                      <p:cBhvr>
                                        <p:cTn id="4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2363</TotalTime>
  <Words>1049</Words>
  <Application>Microsoft Office PowerPoint</Application>
  <PresentationFormat>On-screen Show (4:3)</PresentationFormat>
  <Paragraphs>133</Paragraphs>
  <Slides>28</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8" baseType="lpstr">
      <vt:lpstr>Arial</vt:lpstr>
      <vt:lpstr>Cambria Math</vt:lpstr>
      <vt:lpstr>CommercialScript BT</vt:lpstr>
      <vt:lpstr>Harlow Solid Italic</vt:lpstr>
      <vt:lpstr>Symbol</vt:lpstr>
      <vt:lpstr>Tempus Sans ITC</vt:lpstr>
      <vt:lpstr>Times New Roman</vt:lpstr>
      <vt:lpstr>TimesNewRoman</vt:lpstr>
      <vt:lpstr>Default Design</vt:lpstr>
      <vt:lpstr>Bitmap Image</vt:lpstr>
      <vt:lpstr>Micro-Expanders for ORC</vt:lpstr>
      <vt:lpstr>Simple Organic Rankine Cycle</vt:lpstr>
      <vt:lpstr>T-s Diagram for ORC with Dry Working Fluid</vt:lpstr>
      <vt:lpstr>Constant Pressure Vapor Generation Process</vt:lpstr>
      <vt:lpstr>Vapor Generation : Expenditure vs Wastage</vt:lpstr>
      <vt:lpstr>High Pressure Vapor Generation</vt:lpstr>
      <vt:lpstr>Working Fluids vs Machine vs Resource</vt:lpstr>
      <vt:lpstr>Types of turbines and expanders</vt:lpstr>
      <vt:lpstr> Balje Diagram</vt:lpstr>
      <vt:lpstr>Choice of the Expander Configuration</vt:lpstr>
      <vt:lpstr>Scroll expander</vt:lpstr>
      <vt:lpstr>Scroll Expanders &amp; Positive Displacement Work</vt:lpstr>
      <vt:lpstr>Scroll Expanders &amp; Positive Displacement Work</vt:lpstr>
      <vt:lpstr>Scroll Expanders &amp; Positive Displacement Work</vt:lpstr>
      <vt:lpstr>Momentum Equation of Compressible Frictional Flow</vt:lpstr>
      <vt:lpstr>Frictional Adiabatic Flow in A Variable Area Passage</vt:lpstr>
      <vt:lpstr>Friction Factor for Turbulent Flow</vt:lpstr>
      <vt:lpstr>Scrool Expanders &amp; Actual Positive Displacement Work</vt:lpstr>
      <vt:lpstr>Losses in Scroll expander</vt:lpstr>
      <vt:lpstr>R &amp; D in Scroll Expanders</vt:lpstr>
      <vt:lpstr>Screw Expanders</vt:lpstr>
      <vt:lpstr>Screw expander</vt:lpstr>
      <vt:lpstr>Accepted speed value for the Positive Displacement Expander</vt:lpstr>
      <vt:lpstr>Research and Development</vt:lpstr>
      <vt:lpstr>Green Machine</vt:lpstr>
      <vt:lpstr>Gas motor as Expander</vt:lpstr>
      <vt:lpstr>Gas motor as Expander</vt:lpstr>
      <vt:lpstr>Selection and choices of expanders micro–Power Systems</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MOHAN</dc:creator>
  <cp:lastModifiedBy>P M V Subbarao</cp:lastModifiedBy>
  <cp:revision>167</cp:revision>
  <dcterms:created xsi:type="dcterms:W3CDTF">2005-03-30T16:54:51Z</dcterms:created>
  <dcterms:modified xsi:type="dcterms:W3CDTF">2025-11-17T00:38:16Z</dcterms:modified>
</cp:coreProperties>
</file>