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672" r:id="rId2"/>
    <p:sldId id="967" r:id="rId3"/>
    <p:sldId id="1010" r:id="rId4"/>
    <p:sldId id="981" r:id="rId5"/>
    <p:sldId id="972" r:id="rId6"/>
    <p:sldId id="973" r:id="rId7"/>
    <p:sldId id="885" r:id="rId8"/>
    <p:sldId id="873" r:id="rId9"/>
    <p:sldId id="875" r:id="rId10"/>
    <p:sldId id="984" r:id="rId11"/>
    <p:sldId id="997" r:id="rId12"/>
    <p:sldId id="985" r:id="rId13"/>
    <p:sldId id="950" r:id="rId14"/>
    <p:sldId id="966" r:id="rId15"/>
    <p:sldId id="986" r:id="rId16"/>
    <p:sldId id="987" r:id="rId17"/>
    <p:sldId id="988" r:id="rId18"/>
    <p:sldId id="989" r:id="rId19"/>
    <p:sldId id="990" r:id="rId20"/>
    <p:sldId id="991" r:id="rId21"/>
    <p:sldId id="992" r:id="rId22"/>
    <p:sldId id="998" r:id="rId23"/>
    <p:sldId id="993" r:id="rId24"/>
    <p:sldId id="995" r:id="rId25"/>
    <p:sldId id="996" r:id="rId26"/>
    <p:sldId id="999" r:id="rId27"/>
    <p:sldId id="1000" r:id="rId28"/>
    <p:sldId id="975" r:id="rId29"/>
    <p:sldId id="976" r:id="rId30"/>
    <p:sldId id="977" r:id="rId31"/>
    <p:sldId id="1001" r:id="rId32"/>
    <p:sldId id="1002" r:id="rId33"/>
    <p:sldId id="1003" r:id="rId34"/>
    <p:sldId id="1004" r:id="rId35"/>
    <p:sldId id="978" r:id="rId36"/>
    <p:sldId id="1005" r:id="rId37"/>
    <p:sldId id="1006" r:id="rId38"/>
    <p:sldId id="979" r:id="rId39"/>
    <p:sldId id="980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CC0000"/>
    <a:srgbClr val="00CCFF"/>
    <a:srgbClr val="FFCC66"/>
    <a:srgbClr val="008000"/>
    <a:srgbClr val="FF3300"/>
    <a:srgbClr val="66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DC9DB6-0671-3BC4-68BF-DF3A4D7753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4304CF0-D910-3FF2-A9D9-7B242F95F01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89A6DD4-9847-96A2-DD97-3CAAB6ADF98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CF07DA4-50BE-BD6A-9107-166E58E744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F2BD0B7-29A5-4536-9407-8B1CF58F9A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17T04:28:42.68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441 163 774,'-13'0'3096,"2"-6"0,11 6-645,-9-8-258,9 8-903,0 0-516,-12-13-129,12 13-129,0 0-129,-10-4 258,10 4 0,-11 0 0,11 0-129,-13 0 0,3-1-258,-1 1 258,-1 0-258,-3 0 0,-1 0 0,-2 1-129,-3 3-129,0 2 129,0 0 0,1 2-129,-1 1 0,3 4-129,0 2 129,2 4-258,2 0 129,1 3 0,3 2-129,0 2 129,0 2 0,3 2 0,-2 1 129,3 1 0,-2 5 0,4-1 0,-2 5-129,1-1 129,0 2 0,0-1 0,1-3-258,2 0 258,1-4-129,0-1 0,1-4 0,0 0 0,3-1 0,2-1 0,2 0 0,2 1 0,1-1 129,3 1-129,1 1 258,2 2-258,4 0 129,1 0 0,4 2 0,1-3 129,3 2 0,1-5 0,2-1 0,2-5 0,-1-1 129,3-7-129,-5-5 258,4-2-129,-4-7 0,3-9 129,-3-11-129,2-3 0,-4-14 0,4 0 0,-1-13 129,-1 1 0,0-6-258,-2 3 129,0-5 0,-5-1 0,-1-1-129,-4-4 0,-3 1 0,-4-2 0,-4 0 129,-2 0-129,-6 1 129,0 4-129,-5 2 129,-4 7 129,-6 4 129,-1 2-129,-7 3 0,2 7 129,-6 2-129,2 7 0,-7 3-129,2 4 0,-3 7-258,1 6 129,-2 6-258,-2 0 129,1 8-258,-2 4-129,6 9-903,-5 2-3225,0-4 129,5 5-387,-3-7-258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17T04:28:46.1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247 1 129,'-15'0'2451,"15"0"129,-13 0-258,13 0-387,-15 0-387,15 0-258,-14 0-516,14 0 0,-16 2-258,7-1-516,0 2 0,1 2 0,-3 3-258,1 0 258,-1 4-258,-1 1 129,0 2 129,1 4-129,-1-1 129,1 4-129,0 1 129,1 1-129,1-1 129,1 6-258,0-4 258,4 6-129,-1-5 129,3 7-129,2-3 0,0 7 129,6-2-129,3 0 129,4 1-129,3-3 129,3 0-129,3-5 129,3-1 0,1-8-129,2-2 129,2-6 0,2-5 129,3-6 0,0-5 0,3-9 0,-3-8 258,3-5 129,-4-10 129,0-5-129,-5-6 129,-8-5 387,-1 4 129,-15-6 258,3 11-258,-11-8 0,-5 15-129,-15-6 0,1 14-129,-11-3-129,2 8-387,-6 3-387,-1 2 0,0 9-387,1-1-258,6 11-516,-2 0-1806,2 0-1419,10 14-258,-3-4-387,8 9 387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17T04:28:47.03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282 42 2193,'-14'-17'3870,"0"5"258,14 12-258,-13-5-1548,13 5-774,-12-5-258,12 5-516,-13-2-258,13 2-129,-16 0 0,16 0-129,-17 1-129,5 5 0,-2 3-129,-1 4-129,-2 3 129,-1 9-129,-1 3 0,3 9 0,-1 2-129,5 5 129,3 2 0,7 2-129,2-2 0,6-2 0,7-2 0,6-7 129,4-4-129,4-6 129,2-7-129,-1-6 258,2-7 0,-3-5 258,-1-11 258,-6-9 0,-2-3 258,-8-9 0,-2-3 0,-8-9 258,-2 3-258,-12-5 129,-3 4-387,-10 0 129,0 8-129,-7 4-129,1 10-129,0 5-258,-2 8-387,9 11-1032,3 8-3096,1-1 0,11 6-387,-1-7-645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9T06:59:28.8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21179 6167 105,'0'0'90,"0"0"-29,0-26-12,0 26-8,0 0-9,0 0-3,0 0-8,0 0-7,0 0-9,0 0-7,0 0-7,0 0 0,0 24-1,0 2-1,0 15 0,0 5 3,6 10 8,-4 5-2,4 4 7,-1 0-4,1-5 4,7-8-1,4-11 7,-2-8-3,3-14 3,7-12 2,-1-16-1,2-12 7,2-10-6,-6-1 9,-1-5-8,-2 5-4,-10 5-5,0 4-2,-9 23-7,0 0-8,0 0 7,0 0-12,0 34 5,0-14 5,2 6 2,6 0 2,-3-2 6,7-1 4,-12-23 3,24 26 3,-24-26 1,37-6 2,-22-16-2,8-8 8,-10-11-11,5 4 2,-7-6-2,1 8 3,-10 0-6,3 11 4,-10 5-7,5 19-3,0 0 7,-17-6-3,17 6-15,0 0-19,0 0-39,0 0-55,-4 19-2,4-19 1,0 0-4,21 15 62</inkml:trace>
  <inkml:trace contextRef="#ctx0" brushRef="#br0" timeOffset="510">21856 6590 195,'11'-24'92,"-9"2"-21,2-8-33,1-1-17,-5-7-20,0 1 1,-4 6-5,3 1-5,-5 10 2,6 20-7,0 0 7,-24-6-1,16 30 4,3 6-2,3 5 3,-2 4 0,4 2 8,11 0 0,0-4 6,10-4-2,-2-12 3,11-6 1,1-12 2,7-10-1,-1-15-3,0-15 7,-5-12-9,4-6 4,-12-10-4,-3 0 6,-10-2 0,-6 11 7,-10 8 0,3 16-7,-13 6 1,15 26-4,-15-20-4,15 20-5,-8 26-6,3 2-3,5 9-1,2 7 2,3 10 5,1 9-2,5 4 6,-3 0-4,10-8 4,1-8-15,5-5-14,-5-13-95,5-18-5,8-13 0,-2-19-5,-6-9 7</inkml:trace>
  <inkml:trace contextRef="#ctx0" brushRef="#br0" timeOffset="670">22153 6314 151,'-28'16'92,"28"-16"-3,22 2-79,14-6-31,7-3-64,5-13 1,21 1-1,-7-13 19,13 3 66</inkml:trace>
  <inkml:trace contextRef="#ctx0" brushRef="#br0" timeOffset="990">22825 5721 172,'-16'-24'100,"16"24"-4,0 0-67,0 0-15,-8 17-11,14 7-9,1 7-2,4 14-2,2 11 4,6 12 4,0 12 4,3 9 3,1 8-1,-1 0 2,2 1-3,-5-1 5,-4-5-2,-4-6 2,-5-6-1,-8-13 0,-2-12 3,-3-12 1,-1-10 3,-9-14-16,-1-15-43,-5-14-53,8-10 0,-3-17-5,1-4-2,-4-17 84</inkml:trace>
  <inkml:trace contextRef="#ctx0" brushRef="#br0" timeOffset="2110">22775 6473 276,'0'0'111,"28"-20"-4,9 11-84,6-10-15,10 0-8,3-7-9,2-7-10,9-8-2,-6-15-9,-4-3 6,-16-17-2,-8-8 4,-14-10 4,-6-5 17,-13-1 12,-9 3 12,-8 16 8,-7 6 0,5 23 6,-5 6-5,11 18-2,-6 8-10,19 20-9,0 0-6,0 0-4,0 0-1,-19 33-6,14 2 2,-1 8-3,0 11 5,4 15 0,-3 12 3,-3 8-2,8 4 0,6 4 4,1-4-2,5-2 2,3-4 0,3-11 4,7-11 2,3-13 0,0-15-1,7-16-2,8-14-8,-4-16-5,2-17-1,-3-11-4,-6-12-1,-8-4 3,-5 1 4,-12 5 2,-9 10 9,-3 5 3,-3 14 0,8 18 0,-24-9-2,24 9-2,-24 24-3,12-4-3,7 2 0,-1 4 2,4 4-1,4 0 2,2 1-1,1-1 2,9-4-2,-3-2 2,2-5-2,0 1 2,-13-20 0,26 24 0,-9-16 2,2-6-1,5-8-1,0-5 0,0-9 0,1-3-2,-5-5 1,1-3-2,-4-3 1,-6 5 0,-6 1 1,-5 6 1,-3 3 1,3 19 1,-12-22-2,12 22-2,0 0-1,0 0 0,0 0-1,0 0-1,-14 28 0,14-10-1,1 3 1,5 1 3,0 2 0,1 0 0,4-2-1,0-3 2,8 0-1,0-3 1,0-5-1,1-1 1,3-7-2,-3-4 2,4-5-1,-5-5 1,-2-6-1,-4-1 0,-2-5 1,-3-1 1,-8 2 2,0 3 0,-2 3 1,2 16-2,-10-19 1,10 19-2,0 0-2,0 0-1,0 0-1,0 0-1,6 22 0,-6-22 0,11 28 0,-3-11 2,3 0 2,-4-1 0,-7-16 0,23 24 0,-23-24-1,26 17-7,-6-11-18,-20-6-47,36-8-47,-12 1-4,-3-4 1,-4-6-3,-4-3 97</inkml:trace>
  <inkml:trace contextRef="#ctx0" brushRef="#br0" timeOffset="2360">24156 5825 134,'0'0'91,"0"0"2,0 0-52,0 0-23,0 0-9,20 15-26,-20-15-63,17 22-12,4-3 1,-21-19-3,37 22 83</inkml:trace>
  <inkml:trace contextRef="#ctx0" brushRef="#br0" timeOffset="2860">24570 5924 327,'0'0'116,"0"0"-4,0 0-91,19 13-18,-13 11-8,5 4-1,2 9 0,0 4 0,2 9 4,2 0 3,-6 2-3,0-8 4,-3-6-1,-1-9 1,-3-8 1,-4-5 4,0-16 0,0 0-3,0 0 0,-34-22-2,14 4 2,-5-1-3,-1 0-1,-7 5-3,-1 4-1,-2 12 2,7 11 0,2 13 1,1 8 3,2 3-3,11 4 6,2-4-3,5-2 8,14-5-3,8-10 5,20-12-5,9-10-13,11-15-31,5-2-82,3-3 0,9-6-7,-8 0 0,-12-1 38</inkml:trace>
  <inkml:trace contextRef="#ctx0" brushRef="#br0" timeOffset="32214.04">9165 5760 272,'0'0'106,"18"-20"-7,-18 20-76,0 0-19,17 29-9,-4-3-1,0 10 0,6 10 4,-8 8 2,8 7 4,-8 2-1,-2 1 4,-3-9-4,-2-6-10,-2-9-20,-2-10-74,0-30 1,0 0-5,0 0-2,-6-43 53</inkml:trace>
  <inkml:trace contextRef="#ctx0" brushRef="#br0" timeOffset="32374.04">9213 5580 300,'0'0'110,"0"0"-11,0 0-91,0 0-84,19-15-31,-19 15-7,32-15 2,-32 15 5</inkml:trace>
  <inkml:trace contextRef="#ctx0" brushRef="#br0" timeOffset="33134.04">9363 6256 239,'0'0'106,"22"-20"-3,-9-14-60,6-9-16,1-7-14,5-11-7,-7-4-1,1-2 0,-2 6 3,-6 9-2,-3 7-2,-7 16-5,3 6-6,-4 23-2,0 0-1,-5 19-1,10 9 1,-3 9-1,11 11 1,0 8 6,4 9 5,2 4 0,-1 1-1,-5-3 1,-3-2-4,-10-9 1,-6-8 0,-7-9 9,-7-13-6,-1-13 1,-3-15-3,5-16-2,6-16-2,13-14-1,11-4-5,4-6-9,15 6 6,0 4-4,15 13 4,-10 11 1,4 18 3,-3 12 2,-6 12 5,-10 6 1,3 6 2,-5 5 0,-4-1 1,-5 3 2,0-2-1,-1 0 0,-1-5 0,3 0 2,-3-8-2,-1-1 6,-6-21 6,20 22 3,-20-22-3,30-13 1,-11-6 1,-1-7-1,-4-11 3,2-4-4,-4-5-1,-5 5 0,-13-4 7,5 10 1,-16 2-1,0 9-4,-6 5 0,1 12-5,-8 1-10,-2-1-20,14 14-48,-7-1-58,10-1 2,15-5-3,0 0 0,0 0 65</inkml:trace>
  <inkml:trace contextRef="#ctx0" brushRef="#br0" timeOffset="33454.04">10278 6078 119,'0'0'88,"0"0"2,30 20-58,-30-20-12,32 4-17,-6-8-49,9 8-29,-5-15-5,8 7-10,-7-9 30</inkml:trace>
  <inkml:trace contextRef="#ctx0" brushRef="#br0" timeOffset="35784.05">10334 6191 62,'0'0'88,"23"15"-30,-23-15-11,26-13-1,-8-4-8,7-5-8,-1-10-9,-3-3-11,-3-6-9,-1-2-1,-4 4 8,-5 4 2,-5 7-1,-3 8-1,0 20 0,-5-19-1,5 19-3,-19 21-3,13 1-9,1 4 1,-1 7 3,4 6 4,-1 6 1,6 0 1,9-3 0,1 1 4,0-8 1,7-1 1,3-10 0,3-6 2,4-6 1,2-9 0,-3-6-1,3-9 0,-6-10 1,4-2-2,-7-9 4,-5-5-1,-10-1 4,3 4 1,-9 0 2,-2 9 0,0 4-3,0 22-2,-6-25-7,6 25-4,0 0-4,25 6-2,-7 5-5,1 2-2,3 6-1,-1 3-1,5 0 4,-4 2-1,-7 1 0,-3-7-1,-1 1 2,-11-19 7,5 20 7,-5-20 1,0 0 2,0 0 0,2-28 1,4 6 1,5-6 1,2 2-5,4-2-8,-2 4-2,7 11 0,-1 11 0,-2 13-3,-1 12 3,-1 8-3,-8 6 2,3 4 1,-5-4 2,4-5 4,-5-4 3,-6-28 2,17 18 1,-17-18 0,32-44-5,-8-8 2,2-13-5,-2-15-2,8-15-3,-2-7 3,-4-7 0,-7 5 0,-6 11 6,-8 15 3,1 16 2,-12 18-5,5 12 2,-5 14-7,6 18-1,0 0 0,-19 11-3,14 9 2,-3 4-1,3 10 4,-3 5-3,-1 11 5,1 9-3,6 8 3,4 6-1,6 1-3,3 6 2,6-4-2,1-2 1,9-7-2,-3-9-1,8-10-5,-2-15 1,1-12-2,-5-17-1,4-12 1,-5-16 2,-1-8 3,-7-7 3,-4-3 5,-4 5 3,1-2 1,-5 11-1,-3 4 1,-2 24-4,2-21-4,-2 21 0,0 0-1,0 0-3,15 19-1,-15-19 1,15 18 4,-15-18 0,24 23 2,-24-23 0,26 20 1,-26-20-1,30 4 2,-13-8-1,-17 4-1,26-13 2,-26 13-2,22-15 0,-22 15-3,0 0 0,0 0 0,15 0 1,-15 0-1,4 30 1,-8-12-1,4 1 0,0 0 3,4 1-1,-4-20 1,2 30 1,-2-30 0,0 0 0,19 16 0,-19-16 1,30-5 0,-10-3-2,3-3 0,1-4 0,-4-3-2,-1-3 0,-2 1 0,-8-2-1,-3 3-1,-6 1 1,0 18-2,-13-26-1,13 26-1,-26-15-1,9 15 2,-2 0-1,4 3 1,-2 7 0,17-10 1,-24 24 0,24-24 2,-17 33-1,17-33-1,-2 32 1,2-32 0,6 24 1,-6-24 0,24 4 3,-9-12-1,8-10 0,1-3 0,6-8 1,-2-5-1,4-3 0,-2 2-1,-6 3-3,-6 10-1,-18 22 2,27-11 2,-27 11 0,16 44 0,-10-3 2,0 11-1,7 8 3,0 5 2,4 1-2,-4-4-1,5-5 0,-5-12-1,6-8 1,-11-13-2,-8-24 2,0 0-2,16-17 0,-17-18 1,-3-11-1,-4-16 2,1-8-4,-4-8 4,5-2-1,-5 9 3,5 10-2,1 9 0,3 13 0,2 13-5,0 26 0,0 0-1,0 0-2,5 21-1,-3 5 0,8 5 1,-3 6 1,1 4 2,3 4 2,2-6 2,4-2 1,1-11 1,1-6-1,5-9 1,2-11-2,1-9 0,3-9-1,-1-5 0,-4 3-2,-5 1-3,-1 1 1,-19 18 2,24-4 1,-20 21 0,-2 7 2,-4 4 0,4 0 2,0 1 1,1-1 2,-1-11-2,-2-17-5,19 11-14,-8-30-69,6-3-42,-4-8-2,2-9 0,-4-7-2,2-4 21</inkml:trace>
  <inkml:trace contextRef="#ctx0" brushRef="#br0" timeOffset="35904.05">12785 5743 283,'-20'13'110,"20"-13"-1,0 0-94,0 0-104,0 0-9,26-9-9,2-2-2,-2-9-4</inkml:trace>
  <inkml:trace contextRef="#ctx0" brushRef="#br0" timeOffset="36204.05">13075 5790 346,'0'0'118,"0"0"-3,0 0-83,0 0-24,0 0-6,0 0-5,-17 31-2,15-3 2,0 6-1,-3 5 3,-1 2 0,6 1 6,-4-3 0,10-5 6,0-10-3,-6-24-1,35 15-9,-11-28-20,8-8-52,4-8-42,-5-7-2,-3-10-6,-3-1-1,-8-1 67</inkml:trace>
  <inkml:trace contextRef="#ctx0" brushRef="#br0" timeOffset="36444.05">11479 5613 370,'0'0'119,"36"-11"1,20 2-87,17-6-23,15-5-29,27-1-99,5 3 3,9-3-6,-6 5-2,-14 1-3</inkml:trace>
  <inkml:trace contextRef="#ctx0" brushRef="#br0" timeOffset="37124.05">10457 7068 260,'17'-36'107,"-9"-1"3,-3 7-83,3 10 2,-8 0 1,0 20-1,0-19-4,0 19-5,0 0-10,0 0-7,-13 33-6,5 5-4,-1 15 0,1 12 1,3 17 6,-3 15 4,5 12-1,6 6 3,3 2-4,1-2 6,5-7-6,-1-6 5,-4-13-6,1-12 3,-3-12-2,-5-15 3,-5-13-2,-8-13-1,-6-11-10,-11-15-26,6-13-83,-8-1-6,-3-16 3,1-5-6,-1-10 0</inkml:trace>
  <inkml:trace contextRef="#ctx0" brushRef="#br0" timeOffset="38274.05">10273 7868 278,'29'-24'104,"9"-6"1,-1-3-78,8-19-27,9-15-7,2-13-10,-2-18-4,-3-14 8,-3-9-1,-10-1 13,-8 7 5,-15 5 16,1 25 1,-14 10 9,2 29-4,-10 20-5,6 26-3,-5 26-8,7 13-8,-2 17-7,3 12 2,-1 12 2,4 8 4,-1 3-3,1-2 7,7-6-5,-2-5 3,2-9-2,6-10 4,-2-10-2,4-8 4,-1-14-3,8-10-2,-2-11-2,4-16-1,2-10-4,-6-13 1,-2-8-4,-5-6-2,-6 1 4,-7 3-1,-3 8 4,-6 7-3,-5 11 9,8 17-5,-18 8 4,10 10 0,2 12 0,1 7 0,5 0 0,0 6 1,7 2-2,5-5 4,6-1-5,1-5 0,5-12-6,-3-7 0,12-10-4,-5-12-8,8-10-3,-10-16 0,4-6 0,-8-9 2,-1-6 10,-8 6 4,-7 1 9,-5 10 5,-2 5 5,1 32-4,-13-22 3,13 22-1,-12 19-6,5-3-5,3 9-3,2 2 4,2 3-2,0 0 5,6 0-2,1-3 0,5-1-1,6-1 2,-3-7-2,4-3-3,3 0-5,3-8 2,1-1 0,-2-4 0,6-6 1,-6-7-2,0-4 1,-3-5 4,-4-6 0,-4-2-1,-6-2 2,-1 4-1,-8-2 2,-2 8 1,-1-1 5,5 21-4,-10-22 3,10 22-1,0 0-3,0 0-3,0 0-2,0 0-2,0 0-3,8 17 0,-1 1 0,1 5 4,3 1 0,0 4 3,2-4 1,-1 0 2,6-4 0,1-5 3,0-7-3,5-8-1,2-8-5,0-10 4,4-8-4,-6-4-3,1-2 2,-7 3-2,1-1 5,-8 4-5,-3 9 2,-8 17-5,0 0 6,0 0 1,11 21-1,-9-1-2,3 4 2,1 2 5,1 0 2,5-4-3,-1-1-17,-11-21-86,20 7-22,-3-16 0,-4-11-5,-1-6-5</inkml:trace>
  <inkml:trace contextRef="#ctx0" brushRef="#br0" timeOffset="38454.05">11861 7027 354,'0'0'99,"-10"-24"-32,10 24-154,0 0-15,28-15-13,-9 17-5,1-1 25</inkml:trace>
  <inkml:trace contextRef="#ctx0" brushRef="#br0" timeOffset="39274.05">11534 7688 272,'0'0'116,"0"0"-8,18-23-44,-12 5-24,7 1-17,-6-7-23,5-7-6,-1-3-6,-6-1-2,-3 3 5,-2 3 1,0 6-2,0 1-3,0 22 10,0 0 0,0 0 6,0 0 6,-7 28-5,9-6 1,3 4 2,7 2 7,-5-4-3,12 0-2,-1-11-9,1-3-30,5-12-81,6-2-1,-11-7-1,1-6-4,-6-7 1</inkml:trace>
  <inkml:trace contextRef="#ctx0" brushRef="#br0" timeOffset="39514.05">11790 6990 322,'-2'-19'119,"2"19"-7,0 0-76,0 0-16,0 0-13,-13 17-22,13-17-25,-6 28-74,8-8-3,-2-20 3,11 24-1,-11-24 15</inkml:trace>
  <inkml:trace contextRef="#ctx0" brushRef="#br0" timeOffset="40004.05">12165 6912 272,'19'22'105,"-14"-5"-1,1 12-74,1 8-22,-1 8-5,7 9 4,-7 5 0,1-1 0,-1-1 0,-1-1 5,-6-11-5,2-8 5,-6-11 1,3-8 5,2-18-9,-24 4 1,5-21-1,-3 1-5,1-8 1,-5 3-7,2 1-2,-6 5-7,5 9 7,1 8 1,4 13 3,1 9 5,2 8-1,4 3 5,2-2 3,9 5 3,-2-7 1,13 1 2,1-14-2,12-1-2,4-10-1,6-1-2,9-4-6,2-2-5,8 2-14,-8-12-62,7 8-57,-1 1-3,-5-3-2,-1 0 2,-7-5 7</inkml:trace>
  <inkml:trace contextRef="#ctx0" brushRef="#br0" timeOffset="92526.12">19838 12585 241,'0'0'107,"-11"-17"3,11 17-69,0 0-10,-4-19-9,4 19-10,0 0-6,0 0-6,9 25-10,-3 4 1,5 12-6,0 15 4,3 20 1,0 13 11,3 15-3,-4 8 6,-1-3-2,-5 1 2,-1-3-1,-1-8-1,-8-19 6,3-13-5,-2-21 10,2-9-3,0-37 0,0 0 1,-32-13-3,13-26 2,-5-15-7,-12-3 3,-3-3-11,-2 3 1,2 10 0,-4 12-3,6 18 2,-5 14 0,9 17 1,3 16 1,9 9-1,-1 6 3,9 9 5,2 5-4,9-1 4,7-1-4,8-3 7,6-4-4,7-7 6,15-10-6,4-16 2,11-8-1,12-14 1,6-10-3,5-19-5,-1-8 2,1-10-6,-5-6 4,-6-1-4,-14 1 5,-11 2-4,-10 6 7,-8 9 4,-12 12 1,-2 5 0,-5 5 0,-6 19 0,15-26-3,-15 26 1,35-19-4,-11 16-2,3 3-2,4 2 0,3 9 0,-2 5 1,-6 10-1,-2 8 1,-5 3 1,-2 4-1,-8-2 2,2 2 0,-5-6-1,7-2 2,-8-8 2,7-7 3,-12-18-2,26 6 2,-4-16 1,-3-16-1,1-1 2,-1-12-1,0-2-2,-6-6 0,-2 8 2,-5 6-2,-4 7-2,-2 5 1,0 21-3,0 0 0,0 0-1,0 0 0,-13 36-1,16-12 0,1 0 1,5 4 1,1-2 4,6-6 1,9-3 2,1-11-4,9-12-4,8-14 0,-3-14 0,3-5-1,-2-9 0,-4 1-1,-9-1-2,-4 11 1,-7 17 3,-17 20 4,6 22-1,-6 19 0,-6 16 0,-5 16 3,-2 14-2,-6 6 6,1 2-5,-9-6 4,-3-4-4,-1-12 6,-1-8-4,-2-19 1,3-11 0,1-16-5,4-17-8,5-6-48,-1-16-69,10-8-3,9-2-2,3-3-3,7-3 1</inkml:trace>
  <inkml:trace contextRef="#ctx0" brushRef="#br0" timeOffset="93156.13">22067 12952 128,'11'-66'96,"-5"-11"3,-6 9-50,7 14-4,-7 2-1,6 15-13,-8 5-5,2 32-10,-6-24-5,6 24-6,-17 32-7,10 8 1,1 12-5,1 17 6,5 22-2,5 13 7,3 13-5,9 8 4,5 6 2,-1-1-3,3-1 2,0-5-3,-5-11 5,-8-9-5,-7-13 3,-6-13-1,-4-18 2,-5-16 0,-7-10-4,-3-19-15,-3-14-54,3-19-41,-9-19 0,6-8-4,-6-14-4,6-6 45</inkml:trace>
  <inkml:trace contextRef="#ctx0" brushRef="#br0" timeOffset="94356.13">21960 13692 174,'17'-12'99,"-17"12"6,34-39-56,-1 17-15,-1-17-8,6-9-3,-1-23-12,0-14-11,1-21-6,-3-18-6,-9-14 12,-9-1 0,-13 0 12,1 16 0,-10 15 11,5 27 0,-13 17 4,7 33-4,6 31-4,-18-4-6,12 30-8,2 13-5,0 17-4,4 9 5,6 13-3,0 7 4,10 12-4,-1-1 4,4 3-5,5 3 6,3-7-4,-3-8 4,4-7-2,-2-11 4,6-17-4,-2-15-3,3-17-10,3-25-10,5-14-4,-9-24-1,5-9 1,-13-15 1,-5 2 12,-6 0 9,-11 4 12,2 17 7,-16 8 6,12 36-3,-24-18 2,13 38-5,3 4-7,3 10-5,3 7-2,2 5 1,2 4-1,9 0 4,0-1-1,2-7 2,6-3-3,5-5 0,-3-8-2,3-8-2,2-8-2,2-12-5,4-9-2,-6-10-1,2-9 1,-7-12-1,1-3 7,-9 1 2,-5-1 5,-3 4 4,-10 4 5,5 7 1,-13 6 1,13 24 1,-11-24-4,11 24-2,0 0-5,0 0-1,0 0-2,0 0-3,0 0-1,5 26 0,1-2 1,5 0 0,2 8 1,0-1 2,0-1 0,-2 0 0,4 1 0,2-3 0,-4-5 0,4-9-2,4-2-1,1-11-3,4-4-3,-5-12 1,3-9 2,-2-6 0,-1-3 0,-4 3 1,-4-4 6,-6 7 2,-9 1 3,2 7-2,0 19 0,0 0 0,-11-19-2,11 19 0,0 0-1,0 0-3,0 0-2,0 0 1,-7 19 2,7-19 0,7 24-1,-7-24 0,11 24 1,3-7 1,-14-17 2,26 24 0,-4-13-1,2-3 0,8-8 1,6-2 0,-1-9-2,0-4-1,1-2-1,-3-3 0,-9-1 1,-7 1 2,-6-1 2,-13 21-1,6-24 1,-6 24 1,0 0 0,0 0 0,-19 4-3,19-4-1,-7 22-1,7-22 2,7 26 0,-7-26 1,17 21-6,-17-21-11,26 9-35,-26-9-75,30-15 2,-30 15-4,26-31-2,-15 8 1</inkml:trace>
  <inkml:trace contextRef="#ctx0" brushRef="#br0" timeOffset="94566.13">23382 12765 337,'0'0'117,"-22"-15"-4,22 15-88,0 0-46,0 0-81,0 0-12,30 4-3,-30-4-5,35 7 7</inkml:trace>
  <inkml:trace contextRef="#ctx0" brushRef="#br0" timeOffset="95546.13">23866 12529 300,'0'-24'108,"0"24"-6,0 0-76,0 0-9,13 33-10,-4 3-5,1 8-2,1 14-2,0 9 5,2 9 0,-2 4 1,-3 1-2,-2-5 6,-1-14-4,-3-7 1,-2-16 6,4-7 2,-4-32-1,0 0 1,0 0 0,-11-37-2,-1-2-1,-3-6 0,-7-1-4,-4-1-4,2 10-2,-6 6 1,0 16-3,2 19 1,-2 16 1,11 8 0,0 13 0,8 3-1,4 1 2,3 1 3,13-7 2,10-7 0,13-14-2,7-8-4,13-16-2,6-11 1,10-10-2,4-16-4,-2-5 1,-9-8-3,-10-2 7,-7 6 3,-10 6 5,-13 7-2,-10 7 1,-9 12 1,-2 20 1,-19-9-2,19 9-1,-30 33-2,17 2-1,0 12 2,6 10 0,1 10 1,6 7-4,7 6 3,-1 0 0,7-4 2,-7-9-4,-1-7 2,-5-14-3,0-7 2,-7-9-2,-10-14-12,-2-3-57,-5-9-60,-6-6 2,2-9-6,-7-4 0,3-5-6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01T07:07:29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19063 4598 145,'0'0'71,"0"0"-13,-12-17-14,12 17-12,0 0-6,0 0-7,0 0-6,0 0-6,0 0-5,-16 0-2,16 0-2,-26 13-1,7 2 1,-2 3 4,-7 8 1,2 10 3,-4 6 1,0 10 2,4 6-1,0 9 3,4 3-3,7 7 2,-2 1 1,11 1-5,4-4 3,10-3-6,3-5 6,8-8-4,1-7 5,10-7-12,2-14-8,0-12-30,9-6-68,2-4 3,0-12-6,2-5 0,-10-7 72</inkml:trace>
  <inkml:trace contextRef="#ctx0" brushRef="#br0" timeOffset="470">19293 4778 176,'0'0'103,"-12"-28"-4,12 28-52,0 0-19,0 0-17,-18 30-9,16-4-4,-4 5 0,6 5 0,2 4 4,4 3 0,5-4 2,-4-4 1,12-5 3,-2-13-1,7-8 2,-3-13 1,3-10 0,-5-16 0,-1-5-2,-7-10 1,-3 2 1,-10-1-1,-4 5-2,-5 9-1,-7 8-4,-9 16 2,-1 15 0,6 6-4,-6 8-13,13 10-23,-4-1-70,16-3-9,14-3 0,9-13-2,16-5 34</inkml:trace>
  <inkml:trace contextRef="#ctx0" brushRef="#br0" timeOffset="720">19808 4952 246,'0'0'114,"0"0"-1,0 0-74,0 0-12,0 0-14,0 0-9,0 0-3,-13 25-4,11 10 0,-2 9-2,4 7 1,0 4 2,4 1 5,4 0 0,3-16-7,4-6-8,4-21-44,9-15-52,-2-9-3,4-15-3,1-8 1,-6-14 86</inkml:trace>
  <inkml:trace contextRef="#ctx0" brushRef="#br0" timeOffset="950">19937 4564 272,'0'0'113,"0"0"0,0 0-75,30 6-19,-4 22-12,11 13-3,5 12-3,2 18 2,3 13-1,-6 10 0,-5 12 3,-10 4-5,-9-1-14,-17-3-99,-12-4 0,-8-9-6,-12-19 2,-9-11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30T09:47:50.7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14-3 1677,'0'0'2709,"-5"-2"-258,5 2-774,0 0-387,0 0-387,0 0-645,0 0-129,0 0-129,0 0-129,0 0 129,0 0-129,-8 7 0,8-7 129,0 0 0,-4 11 0,4-11 0,0 0 0,0 0-903,0 0-774,0 18-1419,0-18 0</inkml:trace>
  <inkml:trace contextRef="#ctx0" brushRef="#br0" timeOffset="608">34 38 1,'0'0'257,"11"0"-257,-11 0 0,0 0 129,0 0 0,0 0 258,9 8-129,-9-8 258,0 0-129,0 0 516,0 0 129,0 0 0,0 0 0,0 0 387,0 0-129,0 0-387,0 10 129,0-10-387,0 0-774,0 0-903,0 0-2193,0 0 129,3-7-387</inkml:trace>
  <inkml:trace contextRef="#ctx0" brushRef="#br0" timeOffset="1762">8210 122 1,'0'-13'257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30T09:47:50.7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14-3 1677,'0'0'2709,"-5"-2"-258,5 2-774,0 0-387,0 0-387,0 0-645,0 0-129,0 0-129,0 0-129,0 0 129,0 0-129,-8 7 0,8-7 129,0 0 0,-4 11 0,4-11 0,0 0 0,0 0-903,0 0-774,0 18-1419,0-18 0</inkml:trace>
  <inkml:trace contextRef="#ctx0" brushRef="#br0" timeOffset="608">34 38 1,'0'0'257,"11"0"-257,-11 0 0,0 0 129,0 0 0,0 0 258,9 8-129,-9-8 258,0 0-129,0 0 516,0 0 129,0 0 0,0 0 0,0 0 387,0 0-129,0 0-387,0 10 129,0-10-387,0 0-774,0 0-903,0 0-2193,0 0 129,3-7-387</inkml:trace>
  <inkml:trace contextRef="#ctx0" brushRef="#br0" timeOffset="1762">8210 122 1,'0'-13'257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BD3F06-547C-8F3E-8DB6-2B67CDC47B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E19E60-1DCA-8C9D-09B5-6ECB277DD39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00569BE-8411-4373-8BBD-C14839CAB098}" type="datetimeFigureOut">
              <a:rPr lang="en-IN"/>
              <a:pPr>
                <a:defRPr/>
              </a:pPr>
              <a:t>17-11-2025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5A54708-E375-E53C-568C-DA8BA907B1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55265AF-8CDF-9838-1895-DC54ED78B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83947-1767-D416-3DCA-963D6CF40B1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86853-836C-CBDB-6060-7665485DE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7A3A8A-00FA-4768-803C-8ADE78C0FDDC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3D07B2-ED51-B793-8069-EA3DCAEA74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C1A1D9-777E-F67B-E2C2-461ABC6E6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D30DA6-3EA1-1B3C-A5CA-42B8C1DFD2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993AC5-A8DC-4C8E-9592-6CBEF73831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32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07F513-65DE-1E95-9039-336F9776A2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EDC86E-8413-F382-9A98-2A5B79BE3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F50B95-1F6A-AAEE-720C-FB80B49ABD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485ACB-5322-49C5-AD13-A5973283BE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07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336429-51FB-4F18-3BE6-762BD0B8D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0D5433-44FB-FACB-C771-BD58614351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F201FF-DBEE-8869-DD26-9767F798F2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08CEA-A284-4E21-B817-805F5A19A2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75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F3A740-2179-BC50-0930-020A6FE960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AA7004-CE3A-34F3-A17A-47FE42921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9FE7-EB8E-2104-FFAA-C5E2C04F64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1A6D52-BAA7-4255-8410-D6907580AA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34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2D04A4-A31B-E632-D594-13879166F7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A40B24-0AB2-6787-CCF6-C030A4312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745D80-A9DB-0970-E6AC-C541EFD20A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FB606C-8400-44EB-AE14-237E568D87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50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8B30380-14AC-72BB-6437-F98D143C03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DF8B8CC-63D0-A483-C655-C3C2F6BF72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D34FF4-217C-A0CC-834A-7EC7BCF12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652A4A-03F1-4C0B-BC05-58EE28F091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19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EBEABF8-AED4-945B-7B9F-350CF98B2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158168C-3400-3D85-DECF-111D0DAECE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FFC728-3390-C590-1D00-7F01F9BA49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FB2C8-18D3-4676-A052-CECDB953DE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54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9BA8FE-C3A6-63B0-F0B6-40E49ABE3D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4AEC6E-6173-54E1-E99A-E9D4CBBD5F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4CE234-107A-2A3A-FDA7-F6273B1758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042DF9-D469-40BB-A270-CF4ECBA0B9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424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0F95B6-9B73-2589-8F59-DF7FCB835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BE1839-93EF-098F-9DE0-CE36FE98C4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32BE13-0FD8-4F09-D107-B09ACF75D4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38019B-6D6E-4D49-9AC9-B88823C4DD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0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3CCD49-6FAF-5A5C-8D31-0BA55BDF79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88F773-5BD4-D9C5-BCB0-7BE84C2A0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A90F7D-0F76-A81F-D676-564379AE61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D285E2-F5F2-4462-92D7-1CA584A2EB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2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E391D4-F5ED-46F5-C550-EA1D1F4A5F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12A5AA-BA25-BEFF-68B6-1CFD8326E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5624C4-A707-CB68-8039-DA7882D22A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529226-AA10-491B-9EF4-BD938CAFF2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36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A4C994-4A07-7B97-78D2-8AACFAC771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178C97-04E1-79AB-F7B9-B8C0DEE20E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E97BFF-4101-BC49-B29F-20C2DF0827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1EE5B-5FA0-4E30-B03F-8095A1874F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24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6DE069-CDEA-DA78-80F5-7A2622F2DA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AA1C287-6D58-FD43-D68F-201630D9E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AA721D3-C29F-15D3-6A2D-CF7ABD68A9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A01E82E-78E2-7A48-B9E8-99A3D85410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795DF4E-D6FF-3560-7344-8F908AE4F8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F92B6EE-5276-46C6-A1F1-2F9EFC884C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customXml" Target="../ink/ink2.xml"/><Relationship Id="rId4" Type="http://schemas.openxmlformats.org/officeDocument/2006/relationships/image" Target="../media/image60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0.png"/><Relationship Id="rId4" Type="http://schemas.openxmlformats.org/officeDocument/2006/relationships/customXml" Target="../ink/ink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35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3.png"/><Relationship Id="rId4" Type="http://schemas.openxmlformats.org/officeDocument/2006/relationships/image" Target="../media/image3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wmf"/><Relationship Id="rId4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4C9C5F8-90DD-9849-A2E2-3E91F56F3C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8915400" cy="83661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Sustainable Power Generation Systems for Future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6CC1D-E50F-A862-730B-4418C5E62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619" y="5321870"/>
            <a:ext cx="84121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IN" altLang="en-US" sz="4000" dirty="0">
                <a:solidFill>
                  <a:srgbClr val="00B050"/>
                </a:solidFill>
                <a:latin typeface="Rage Italic" panose="03070502040507070304" pitchFamily="66" charset="0"/>
              </a:rPr>
              <a:t>Utilization of Low Quality Sources  </a:t>
            </a:r>
            <a:r>
              <a:rPr lang="en-US" altLang="en-US" sz="4000" dirty="0">
                <a:solidFill>
                  <a:srgbClr val="00B050"/>
                </a:solidFill>
                <a:latin typeface="Rage Italic" panose="03070502040507070304" pitchFamily="66" charset="0"/>
              </a:rPr>
              <a:t>……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5370125-DBEA-1ED4-5CDC-A43B24BA9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582988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b="1" kern="0" dirty="0">
                <a:latin typeface="Script MT Bold" pitchFamily="66" charset="0"/>
              </a:rPr>
              <a:t>P M V </a:t>
            </a:r>
            <a:r>
              <a:rPr lang="en-US" sz="1600" b="1" kern="0" dirty="0" err="1">
                <a:latin typeface="Script MT Bold" pitchFamily="66" charset="0"/>
              </a:rPr>
              <a:t>Subbarao</a:t>
            </a:r>
            <a:endParaRPr lang="en-US" sz="1600" b="1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</p:txBody>
      </p:sp>
      <p:pic>
        <p:nvPicPr>
          <p:cNvPr id="9" name="Rectangle 19458">
            <a:extLst>
              <a:ext uri="{FF2B5EF4-FFF2-40B4-BE49-F238E27FC236}">
                <a16:creationId xmlns:a16="http://schemas.microsoft.com/office/drawing/2014/main" id="{3EE3A102-B762-F119-135F-A8AE2C2FF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2614" y="207769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 prstMaterial="metal">
            <a:bevelT w="165100" prst="coolSlant"/>
          </a:sp3d>
        </p:spPr>
      </p:pic>
      <p:grpSp>
        <p:nvGrpSpPr>
          <p:cNvPr id="4102" name="Group 5">
            <a:extLst>
              <a:ext uri="{FF2B5EF4-FFF2-40B4-BE49-F238E27FC236}">
                <a16:creationId xmlns:a16="http://schemas.microsoft.com/office/drawing/2014/main" id="{E7E3FA94-BA8A-C009-7FF4-A08268F513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42125"/>
            <a:chOff x="48" y="9"/>
            <a:chExt cx="5678" cy="4310"/>
          </a:xfrm>
        </p:grpSpPr>
        <p:grpSp>
          <p:nvGrpSpPr>
            <p:cNvPr id="4103" name="Group 6">
              <a:extLst>
                <a:ext uri="{FF2B5EF4-FFF2-40B4-BE49-F238E27FC236}">
                  <a16:creationId xmlns:a16="http://schemas.microsoft.com/office/drawing/2014/main" id="{C15192EF-1007-771C-09CC-E802F3DB6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4114" name="Rectangle 7">
                <a:extLst>
                  <a:ext uri="{FF2B5EF4-FFF2-40B4-BE49-F238E27FC236}">
                    <a16:creationId xmlns:a16="http://schemas.microsoft.com/office/drawing/2014/main" id="{B2A1D701-D055-6988-4902-13F44F07A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115" name="Rectangle 8">
                <a:extLst>
                  <a:ext uri="{FF2B5EF4-FFF2-40B4-BE49-F238E27FC236}">
                    <a16:creationId xmlns:a16="http://schemas.microsoft.com/office/drawing/2014/main" id="{0E8133FC-6F12-4277-6B52-6E114D537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04" name="Group 9">
              <a:extLst>
                <a:ext uri="{FF2B5EF4-FFF2-40B4-BE49-F238E27FC236}">
                  <a16:creationId xmlns:a16="http://schemas.microsoft.com/office/drawing/2014/main" id="{655D1894-A5C8-83A9-8F1F-1F51739B91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4112" name="Rectangle 10">
                <a:extLst>
                  <a:ext uri="{FF2B5EF4-FFF2-40B4-BE49-F238E27FC236}">
                    <a16:creationId xmlns:a16="http://schemas.microsoft.com/office/drawing/2014/main" id="{7436CA15-09BC-A515-5DE9-009F99774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113" name="Rectangle 11">
                <a:extLst>
                  <a:ext uri="{FF2B5EF4-FFF2-40B4-BE49-F238E27FC236}">
                    <a16:creationId xmlns:a16="http://schemas.microsoft.com/office/drawing/2014/main" id="{C0B60572-BD62-B8D4-A13C-2A8EA051D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05" name="Group 12">
              <a:extLst>
                <a:ext uri="{FF2B5EF4-FFF2-40B4-BE49-F238E27FC236}">
                  <a16:creationId xmlns:a16="http://schemas.microsoft.com/office/drawing/2014/main" id="{79B1059D-4041-736D-2FE9-6B5D95E3B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4110" name="Rectangle 13">
                <a:extLst>
                  <a:ext uri="{FF2B5EF4-FFF2-40B4-BE49-F238E27FC236}">
                    <a16:creationId xmlns:a16="http://schemas.microsoft.com/office/drawing/2014/main" id="{D095E662-B850-6A9A-F977-879555108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111" name="Rectangle 14">
                <a:extLst>
                  <a:ext uri="{FF2B5EF4-FFF2-40B4-BE49-F238E27FC236}">
                    <a16:creationId xmlns:a16="http://schemas.microsoft.com/office/drawing/2014/main" id="{6FC449B6-84F3-B945-39A7-836DB8089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06" name="Group 15">
              <a:extLst>
                <a:ext uri="{FF2B5EF4-FFF2-40B4-BE49-F238E27FC236}">
                  <a16:creationId xmlns:a16="http://schemas.microsoft.com/office/drawing/2014/main" id="{9D48FFD8-4ED8-1404-2DF3-8B31360ECE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33"/>
              <a:ext cx="5528" cy="86"/>
              <a:chOff x="96" y="4211"/>
              <a:chExt cx="5520" cy="144"/>
            </a:xfrm>
          </p:grpSpPr>
          <p:sp>
            <p:nvSpPr>
              <p:cNvPr id="4108" name="Rectangle 16">
                <a:extLst>
                  <a:ext uri="{FF2B5EF4-FFF2-40B4-BE49-F238E27FC236}">
                    <a16:creationId xmlns:a16="http://schemas.microsoft.com/office/drawing/2014/main" id="{9A92EC97-5F1E-0F8C-E58B-C9FDB89A2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211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4109" name="Rectangle 17">
                <a:extLst>
                  <a:ext uri="{FF2B5EF4-FFF2-40B4-BE49-F238E27FC236}">
                    <a16:creationId xmlns:a16="http://schemas.microsoft.com/office/drawing/2014/main" id="{E71D1AAA-AA2A-9CD3-DF53-B523AD2CD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211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8" name="Rectangle 20">
              <a:extLst>
                <a:ext uri="{FF2B5EF4-FFF2-40B4-BE49-F238E27FC236}">
                  <a16:creationId xmlns:a16="http://schemas.microsoft.com/office/drawing/2014/main" id="{E31F6BD6-A38C-8FC7-7F79-E055CC276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24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BBB253D-6ACB-9DAA-0395-A0264343D4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76238"/>
            <a:ext cx="7772400" cy="635000"/>
          </a:xfrm>
        </p:spPr>
        <p:txBody>
          <a:bodyPr/>
          <a:lstStyle/>
          <a:p>
            <a:r>
              <a:rPr lang="en-US" altLang="en-US" sz="2800"/>
              <a:t>Comparison of Life-Cycle Emissions</a:t>
            </a:r>
          </a:p>
        </p:txBody>
      </p:sp>
      <p:graphicFrame>
        <p:nvGraphicFramePr>
          <p:cNvPr id="5123" name="Object 3">
            <a:extLst>
              <a:ext uri="{FF2B5EF4-FFF2-40B4-BE49-F238E27FC236}">
                <a16:creationId xmlns:a16="http://schemas.microsoft.com/office/drawing/2014/main" id="{46A4B94A-0C9C-3247-C9D0-2D1C6C55128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787400" y="1900238"/>
          <a:ext cx="7794625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363038" imgH="4629091" progId="MSGraph.Chart.8">
                  <p:embed followColorScheme="full"/>
                </p:oleObj>
              </mc:Choice>
              <mc:Fallback>
                <p:oleObj name="Chart" r:id="rId2" imgW="8363038" imgH="4629091" progId="MSGraph.Chart.8">
                  <p:embed followColorScheme="full"/>
                  <p:pic>
                    <p:nvPicPr>
                      <p:cNvPr id="5123" name="Object 3">
                        <a:extLst>
                          <a:ext uri="{FF2B5EF4-FFF2-40B4-BE49-F238E27FC236}">
                            <a16:creationId xmlns:a16="http://schemas.microsoft.com/office/drawing/2014/main" id="{46A4B94A-0C9C-3247-C9D0-2D1C6C5512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1900238"/>
                        <a:ext cx="7794625" cy="431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1">
            <a:extLst>
              <a:ext uri="{FF2B5EF4-FFF2-40B4-BE49-F238E27FC236}">
                <a16:creationId xmlns:a16="http://schemas.microsoft.com/office/drawing/2014/main" id="{3611B40D-7FA1-2D6F-E9DE-346BBC592B2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404937" y="3611562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Tons of Carbon Dioxide Equivalent per Gigawatt-Hour</a:t>
            </a:r>
          </a:p>
        </p:txBody>
      </p:sp>
      <p:grpSp>
        <p:nvGrpSpPr>
          <p:cNvPr id="5125" name="Group 46">
            <a:extLst>
              <a:ext uri="{FF2B5EF4-FFF2-40B4-BE49-F238E27FC236}">
                <a16:creationId xmlns:a16="http://schemas.microsoft.com/office/drawing/2014/main" id="{55B6403D-039C-310B-6FC0-47E487BA1D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6" name="Group 8">
              <a:extLst>
                <a:ext uri="{FF2B5EF4-FFF2-40B4-BE49-F238E27FC236}">
                  <a16:creationId xmlns:a16="http://schemas.microsoft.com/office/drawing/2014/main" id="{9BF0C0AE-8984-2692-EC4E-2B9FCE1B8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29" name="Group 27">
                <a:extLst>
                  <a:ext uri="{FF2B5EF4-FFF2-40B4-BE49-F238E27FC236}">
                    <a16:creationId xmlns:a16="http://schemas.microsoft.com/office/drawing/2014/main" id="{8E2FDAA1-A6BF-A7A8-6BDB-91B266D462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39" name="Rectangle 10">
                  <a:extLst>
                    <a:ext uri="{FF2B5EF4-FFF2-40B4-BE49-F238E27FC236}">
                      <a16:creationId xmlns:a16="http://schemas.microsoft.com/office/drawing/2014/main" id="{5B6A8C42-B4AE-68A2-16AE-4FD2E96BA0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0" name="Rectangle 11">
                  <a:extLst>
                    <a:ext uri="{FF2B5EF4-FFF2-40B4-BE49-F238E27FC236}">
                      <a16:creationId xmlns:a16="http://schemas.microsoft.com/office/drawing/2014/main" id="{EA90CEA2-7EF9-4F1A-B655-0D5638707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0" name="Group 12">
                <a:extLst>
                  <a:ext uri="{FF2B5EF4-FFF2-40B4-BE49-F238E27FC236}">
                    <a16:creationId xmlns:a16="http://schemas.microsoft.com/office/drawing/2014/main" id="{1A79C67E-91BB-BA16-5DD3-E2C7BF1AF9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37" name="Rectangle 13">
                  <a:extLst>
                    <a:ext uri="{FF2B5EF4-FFF2-40B4-BE49-F238E27FC236}">
                      <a16:creationId xmlns:a16="http://schemas.microsoft.com/office/drawing/2014/main" id="{BDEBC87A-4600-7F03-4504-891D1BCD1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8" name="Rectangle 14">
                  <a:extLst>
                    <a:ext uri="{FF2B5EF4-FFF2-40B4-BE49-F238E27FC236}">
                      <a16:creationId xmlns:a16="http://schemas.microsoft.com/office/drawing/2014/main" id="{1D9C76C5-CDAF-CC43-DA3A-C196688524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1" name="Group 15">
                <a:extLst>
                  <a:ext uri="{FF2B5EF4-FFF2-40B4-BE49-F238E27FC236}">
                    <a16:creationId xmlns:a16="http://schemas.microsoft.com/office/drawing/2014/main" id="{CFF4BB6C-5E4F-DB39-B9A2-A557C430D4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35" name="Rectangle 16">
                  <a:extLst>
                    <a:ext uri="{FF2B5EF4-FFF2-40B4-BE49-F238E27FC236}">
                      <a16:creationId xmlns:a16="http://schemas.microsoft.com/office/drawing/2014/main" id="{64E3A903-01B5-1C8B-F391-CD857347FD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6" name="Rectangle 17">
                  <a:extLst>
                    <a:ext uri="{FF2B5EF4-FFF2-40B4-BE49-F238E27FC236}">
                      <a16:creationId xmlns:a16="http://schemas.microsoft.com/office/drawing/2014/main" id="{42927E8E-CEBC-C0FB-CC6D-546B3C4FD8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2" name="Group 18">
                <a:extLst>
                  <a:ext uri="{FF2B5EF4-FFF2-40B4-BE49-F238E27FC236}">
                    <a16:creationId xmlns:a16="http://schemas.microsoft.com/office/drawing/2014/main" id="{AF9D90CD-B351-2D9C-C58C-3A94077432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33" name="Rectangle 19">
                  <a:extLst>
                    <a:ext uri="{FF2B5EF4-FFF2-40B4-BE49-F238E27FC236}">
                      <a16:creationId xmlns:a16="http://schemas.microsoft.com/office/drawing/2014/main" id="{D1134899-F12E-D082-48BE-F173CD8754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34" name="Rectangle 20">
                  <a:extLst>
                    <a:ext uri="{FF2B5EF4-FFF2-40B4-BE49-F238E27FC236}">
                      <a16:creationId xmlns:a16="http://schemas.microsoft.com/office/drawing/2014/main" id="{BBA1F666-82DD-B264-84C1-2D54A18DA9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127" name="Rectangle 19458">
              <a:extLst>
                <a:ext uri="{FF2B5EF4-FFF2-40B4-BE49-F238E27FC236}">
                  <a16:creationId xmlns:a16="http://schemas.microsoft.com/office/drawing/2014/main" id="{258B9DBE-7931-E5A9-11D7-51C38EB0CE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35EB31-6E14-9DD2-DF71-367300962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94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52AB-34DF-D5EF-19A0-7411BA261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>
            <a:extLst>
              <a:ext uri="{FF2B5EF4-FFF2-40B4-BE49-F238E27FC236}">
                <a16:creationId xmlns:a16="http://schemas.microsoft.com/office/drawing/2014/main" id="{07BDD582-46E9-8B68-EA5C-3E6DD9C7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0163"/>
            <a:ext cx="7208837" cy="1143000"/>
          </a:xfrm>
        </p:spPr>
        <p:txBody>
          <a:bodyPr/>
          <a:lstStyle/>
          <a:p>
            <a:r>
              <a:rPr lang="en-US" altLang="en-US" sz="2800" dirty="0"/>
              <a:t>Sustainable Ideas</a:t>
            </a:r>
          </a:p>
        </p:txBody>
      </p:sp>
      <p:sp>
        <p:nvSpPr>
          <p:cNvPr id="52227" name="Content Placeholder 3">
            <a:extLst>
              <a:ext uri="{FF2B5EF4-FFF2-40B4-BE49-F238E27FC236}">
                <a16:creationId xmlns:a16="http://schemas.microsoft.com/office/drawing/2014/main" id="{FEC4F2A0-17EA-5477-3237-C50FC79F9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529" y="1173163"/>
            <a:ext cx="8572500" cy="1690687"/>
          </a:xfrm>
        </p:spPr>
        <p:txBody>
          <a:bodyPr/>
          <a:lstStyle/>
          <a:p>
            <a:r>
              <a:rPr lang="en-US" sz="2400" dirty="0"/>
              <a:t>Several ideas have recently been investigated in an attempt to enhance the utility of low-quality energy resources.</a:t>
            </a:r>
          </a:p>
          <a:p>
            <a:r>
              <a:rPr lang="en-US" sz="2400" dirty="0"/>
              <a:t>The performance of radial turbines using special phase change working fluids had made it feasible.</a:t>
            </a:r>
            <a:endParaRPr lang="en-US" altLang="en-US" sz="2400" dirty="0">
              <a:cs typeface="Times New Roman" panose="02020603050405020304" pitchFamily="18" charset="0"/>
            </a:endParaRPr>
          </a:p>
        </p:txBody>
      </p:sp>
      <p:grpSp>
        <p:nvGrpSpPr>
          <p:cNvPr id="6148" name="Group 46">
            <a:extLst>
              <a:ext uri="{FF2B5EF4-FFF2-40B4-BE49-F238E27FC236}">
                <a16:creationId xmlns:a16="http://schemas.microsoft.com/office/drawing/2014/main" id="{D6599C10-4204-2BB3-9E9B-5AF3AE9A19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49" name="Group 8">
              <a:extLst>
                <a:ext uri="{FF2B5EF4-FFF2-40B4-BE49-F238E27FC236}">
                  <a16:creationId xmlns:a16="http://schemas.microsoft.com/office/drawing/2014/main" id="{C8190E30-BC73-DB2D-28FF-C664107BAD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2" name="Group 27">
                <a:extLst>
                  <a:ext uri="{FF2B5EF4-FFF2-40B4-BE49-F238E27FC236}">
                    <a16:creationId xmlns:a16="http://schemas.microsoft.com/office/drawing/2014/main" id="{5297009F-40A6-DAF4-E281-04B46E731C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2" name="Rectangle 10">
                  <a:extLst>
                    <a:ext uri="{FF2B5EF4-FFF2-40B4-BE49-F238E27FC236}">
                      <a16:creationId xmlns:a16="http://schemas.microsoft.com/office/drawing/2014/main" id="{F159662C-0AB4-ED8F-521C-067E53082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3" name="Rectangle 11">
                  <a:extLst>
                    <a:ext uri="{FF2B5EF4-FFF2-40B4-BE49-F238E27FC236}">
                      <a16:creationId xmlns:a16="http://schemas.microsoft.com/office/drawing/2014/main" id="{A43A3B1C-723C-4FAB-2CBF-AC8AB4C64F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3" name="Group 12">
                <a:extLst>
                  <a:ext uri="{FF2B5EF4-FFF2-40B4-BE49-F238E27FC236}">
                    <a16:creationId xmlns:a16="http://schemas.microsoft.com/office/drawing/2014/main" id="{E80F8EFA-6C70-8004-BD33-5D3B9EEFCB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0" name="Rectangle 13">
                  <a:extLst>
                    <a:ext uri="{FF2B5EF4-FFF2-40B4-BE49-F238E27FC236}">
                      <a16:creationId xmlns:a16="http://schemas.microsoft.com/office/drawing/2014/main" id="{AC5C0EB3-6AFC-29CF-2918-867EE45B5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1" name="Rectangle 14">
                  <a:extLst>
                    <a:ext uri="{FF2B5EF4-FFF2-40B4-BE49-F238E27FC236}">
                      <a16:creationId xmlns:a16="http://schemas.microsoft.com/office/drawing/2014/main" id="{2BBC8527-9152-35FC-8A1F-DA28AA9FB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4" name="Group 15">
                <a:extLst>
                  <a:ext uri="{FF2B5EF4-FFF2-40B4-BE49-F238E27FC236}">
                    <a16:creationId xmlns:a16="http://schemas.microsoft.com/office/drawing/2014/main" id="{919DEA96-5AC0-3952-1DBD-6A8C22846B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58" name="Rectangle 16">
                  <a:extLst>
                    <a:ext uri="{FF2B5EF4-FFF2-40B4-BE49-F238E27FC236}">
                      <a16:creationId xmlns:a16="http://schemas.microsoft.com/office/drawing/2014/main" id="{6A4E4B25-5A0B-7A8B-C3C6-8D99C12D9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59" name="Rectangle 17">
                  <a:extLst>
                    <a:ext uri="{FF2B5EF4-FFF2-40B4-BE49-F238E27FC236}">
                      <a16:creationId xmlns:a16="http://schemas.microsoft.com/office/drawing/2014/main" id="{76842F9C-586C-3574-4434-A4013590B4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5" name="Group 18">
                <a:extLst>
                  <a:ext uri="{FF2B5EF4-FFF2-40B4-BE49-F238E27FC236}">
                    <a16:creationId xmlns:a16="http://schemas.microsoft.com/office/drawing/2014/main" id="{0EF36FA9-4EE4-0694-D2A7-CAC848007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56" name="Rectangle 19">
                  <a:extLst>
                    <a:ext uri="{FF2B5EF4-FFF2-40B4-BE49-F238E27FC236}">
                      <a16:creationId xmlns:a16="http://schemas.microsoft.com/office/drawing/2014/main" id="{A70ABCFF-CECD-5CEB-460E-B1821D26CB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57" name="Rectangle 20">
                  <a:extLst>
                    <a:ext uri="{FF2B5EF4-FFF2-40B4-BE49-F238E27FC236}">
                      <a16:creationId xmlns:a16="http://schemas.microsoft.com/office/drawing/2014/main" id="{E1015979-5313-66B5-B687-C0564E6AFC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150" name="Rectangle 19458">
              <a:extLst>
                <a:ext uri="{FF2B5EF4-FFF2-40B4-BE49-F238E27FC236}">
                  <a16:creationId xmlns:a16="http://schemas.microsoft.com/office/drawing/2014/main" id="{AA9C9407-9698-148F-074E-A3803B513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390FA3-DD40-827D-ADC1-D98368529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2" descr="5: Stay vanes and guide vanes of a typical Francis turbine... | Download  Scientific Diagram">
            <a:extLst>
              <a:ext uri="{FF2B5EF4-FFF2-40B4-BE49-F238E27FC236}">
                <a16:creationId xmlns:a16="http://schemas.microsoft.com/office/drawing/2014/main" id="{8E5D3DAF-0A56-7862-572F-9CDB74315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06171"/>
            <a:ext cx="4553840" cy="312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B33FF2-D2BB-96DF-3980-BA97C5A4F261}"/>
              </a:ext>
            </a:extLst>
          </p:cNvPr>
          <p:cNvSpPr txBox="1"/>
          <p:nvPr/>
        </p:nvSpPr>
        <p:spPr>
          <a:xfrm>
            <a:off x="4925770" y="2666198"/>
            <a:ext cx="342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Design for phase change liquid instead of water!!!!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8439B7-9FD6-A56D-F3A5-CFF88ABC3E53}"/>
              </a:ext>
            </a:extLst>
          </p:cNvPr>
          <p:cNvGrpSpPr/>
          <p:nvPr/>
        </p:nvGrpSpPr>
        <p:grpSpPr>
          <a:xfrm>
            <a:off x="4552422" y="3710354"/>
            <a:ext cx="4430894" cy="2766646"/>
            <a:chOff x="4552422" y="3710354"/>
            <a:chExt cx="4430894" cy="27666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350D860-A698-CC6C-634F-CA2868E76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2422" y="3710354"/>
              <a:ext cx="4430894" cy="276664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bject 2">
                  <a:extLst>
                    <a:ext uri="{FF2B5EF4-FFF2-40B4-BE49-F238E27FC236}">
                      <a16:creationId xmlns:a16="http://schemas.microsoft.com/office/drawing/2014/main" id="{EE00156D-C1A1-A7DB-CCEE-32A7038E19FC}"/>
                    </a:ext>
                  </a:extLst>
                </p:cNvPr>
                <p:cNvSpPr txBox="1"/>
                <p:nvPr/>
              </p:nvSpPr>
              <p:spPr bwMode="auto">
                <a:xfrm>
                  <a:off x="4696368" y="4874090"/>
                  <a:ext cx="1822450" cy="11842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rad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e>
                              <m:sup>
                                <m:f>
                                  <m:fPr>
                                    <m:type m:val="skw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Object 2">
                  <a:extLst>
                    <a:ext uri="{FF2B5EF4-FFF2-40B4-BE49-F238E27FC236}">
                      <a16:creationId xmlns:a16="http://schemas.microsoft.com/office/drawing/2014/main" id="{EE00156D-C1A1-A7DB-CCEE-32A7038E19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96368" y="4874090"/>
                  <a:ext cx="1822450" cy="11842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0342D27-2349-08E4-71BA-E410E72312BC}"/>
              </a:ext>
            </a:extLst>
          </p:cNvPr>
          <p:cNvSpPr/>
          <p:nvPr/>
        </p:nvSpPr>
        <p:spPr bwMode="auto">
          <a:xfrm>
            <a:off x="4696368" y="6172200"/>
            <a:ext cx="4232661" cy="473075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DD0F6F-61AB-80CA-405B-99CCDE5030FB}"/>
              </a:ext>
            </a:extLst>
          </p:cNvPr>
          <p:cNvSpPr txBox="1"/>
          <p:nvPr/>
        </p:nvSpPr>
        <p:spPr>
          <a:xfrm>
            <a:off x="1608176" y="6230637"/>
            <a:ext cx="3822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Waste will be a Resource …..</a:t>
            </a:r>
          </a:p>
        </p:txBody>
      </p:sp>
    </p:spTree>
    <p:extLst>
      <p:ext uri="{BB962C8B-B14F-4D97-AF65-F5344CB8AC3E}">
        <p14:creationId xmlns:p14="http://schemas.microsoft.com/office/powerpoint/2010/main" val="14803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>
            <a:extLst>
              <a:ext uri="{FF2B5EF4-FFF2-40B4-BE49-F238E27FC236}">
                <a16:creationId xmlns:a16="http://schemas.microsoft.com/office/drawing/2014/main" id="{169A901B-9142-FEE0-D19A-BF58E8FE5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0163"/>
            <a:ext cx="7208837" cy="1143000"/>
          </a:xfrm>
        </p:spPr>
        <p:txBody>
          <a:bodyPr/>
          <a:lstStyle/>
          <a:p>
            <a:r>
              <a:rPr lang="en-US" altLang="en-US" sz="2800"/>
              <a:t>Potential sources with Low Carbon Foot Print</a:t>
            </a:r>
          </a:p>
        </p:txBody>
      </p:sp>
      <p:sp>
        <p:nvSpPr>
          <p:cNvPr id="52227" name="Content Placeholder 3">
            <a:extLst>
              <a:ext uri="{FF2B5EF4-FFF2-40B4-BE49-F238E27FC236}">
                <a16:creationId xmlns:a16="http://schemas.microsoft.com/office/drawing/2014/main" id="{E049D2C7-E3F8-A6CC-229E-8D3FD6293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04913"/>
            <a:ext cx="8229600" cy="5075237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It is a novel idea to find a renewable source to generate green power using Organic working fluid.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burgeoning world demand cannot be met without utilizing all available sources.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main sources of utility are as follows: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Geo-thermal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Solar thermal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Biomass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Municipal waste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Main deficiency of these resources is that they cannot generate High temperatures.</a:t>
            </a:r>
          </a:p>
        </p:txBody>
      </p:sp>
      <p:grpSp>
        <p:nvGrpSpPr>
          <p:cNvPr id="6148" name="Group 46">
            <a:extLst>
              <a:ext uri="{FF2B5EF4-FFF2-40B4-BE49-F238E27FC236}">
                <a16:creationId xmlns:a16="http://schemas.microsoft.com/office/drawing/2014/main" id="{127D348C-41FD-6B3E-DCBD-19E4FE1CB5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49" name="Group 8">
              <a:extLst>
                <a:ext uri="{FF2B5EF4-FFF2-40B4-BE49-F238E27FC236}">
                  <a16:creationId xmlns:a16="http://schemas.microsoft.com/office/drawing/2014/main" id="{63A34CBA-98DE-4D20-C361-6EF313C93E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52" name="Group 27">
                <a:extLst>
                  <a:ext uri="{FF2B5EF4-FFF2-40B4-BE49-F238E27FC236}">
                    <a16:creationId xmlns:a16="http://schemas.microsoft.com/office/drawing/2014/main" id="{4410EA96-D4A2-6817-B5A2-0C423E95DE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62" name="Rectangle 10">
                  <a:extLst>
                    <a:ext uri="{FF2B5EF4-FFF2-40B4-BE49-F238E27FC236}">
                      <a16:creationId xmlns:a16="http://schemas.microsoft.com/office/drawing/2014/main" id="{B3D50F10-BF35-A534-947C-A2448AF7D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3" name="Rectangle 11">
                  <a:extLst>
                    <a:ext uri="{FF2B5EF4-FFF2-40B4-BE49-F238E27FC236}">
                      <a16:creationId xmlns:a16="http://schemas.microsoft.com/office/drawing/2014/main" id="{43CA2EA3-BDDF-E5E5-D5DE-1FB91B3AB3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3" name="Group 12">
                <a:extLst>
                  <a:ext uri="{FF2B5EF4-FFF2-40B4-BE49-F238E27FC236}">
                    <a16:creationId xmlns:a16="http://schemas.microsoft.com/office/drawing/2014/main" id="{B6D1FB85-70C6-1593-FB8C-151E8D07B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0" name="Rectangle 13">
                  <a:extLst>
                    <a:ext uri="{FF2B5EF4-FFF2-40B4-BE49-F238E27FC236}">
                      <a16:creationId xmlns:a16="http://schemas.microsoft.com/office/drawing/2014/main" id="{3CBF1EA6-AEE3-F413-037F-0A55008B3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61" name="Rectangle 14">
                  <a:extLst>
                    <a:ext uri="{FF2B5EF4-FFF2-40B4-BE49-F238E27FC236}">
                      <a16:creationId xmlns:a16="http://schemas.microsoft.com/office/drawing/2014/main" id="{40345552-386C-27DF-2E82-426255DA3C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4" name="Group 15">
                <a:extLst>
                  <a:ext uri="{FF2B5EF4-FFF2-40B4-BE49-F238E27FC236}">
                    <a16:creationId xmlns:a16="http://schemas.microsoft.com/office/drawing/2014/main" id="{E1C8E4D7-34C3-69AD-CC22-460E3A84E3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58" name="Rectangle 16">
                  <a:extLst>
                    <a:ext uri="{FF2B5EF4-FFF2-40B4-BE49-F238E27FC236}">
                      <a16:creationId xmlns:a16="http://schemas.microsoft.com/office/drawing/2014/main" id="{2FBD5468-86F5-B301-DD99-DCE5F5725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59" name="Rectangle 17">
                  <a:extLst>
                    <a:ext uri="{FF2B5EF4-FFF2-40B4-BE49-F238E27FC236}">
                      <a16:creationId xmlns:a16="http://schemas.microsoft.com/office/drawing/2014/main" id="{51B1FCC4-BBF9-B90A-81A0-21616B052F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6155" name="Group 18">
                <a:extLst>
                  <a:ext uri="{FF2B5EF4-FFF2-40B4-BE49-F238E27FC236}">
                    <a16:creationId xmlns:a16="http://schemas.microsoft.com/office/drawing/2014/main" id="{04BB2B99-A19D-7FBC-451E-19B545CB6C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56" name="Rectangle 19">
                  <a:extLst>
                    <a:ext uri="{FF2B5EF4-FFF2-40B4-BE49-F238E27FC236}">
                      <a16:creationId xmlns:a16="http://schemas.microsoft.com/office/drawing/2014/main" id="{46354D6B-41D5-C8D3-2B64-497CE2C91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157" name="Rectangle 20">
                  <a:extLst>
                    <a:ext uri="{FF2B5EF4-FFF2-40B4-BE49-F238E27FC236}">
                      <a16:creationId xmlns:a16="http://schemas.microsoft.com/office/drawing/2014/main" id="{E608D195-ADBE-21A0-5E0D-4C680F090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150" name="Rectangle 19458">
              <a:extLst>
                <a:ext uri="{FF2B5EF4-FFF2-40B4-BE49-F238E27FC236}">
                  <a16:creationId xmlns:a16="http://schemas.microsoft.com/office/drawing/2014/main" id="{C2416E6F-DEA5-3FE7-259B-B8AD31475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21E8AB-E58E-6124-4334-D9DA49BB3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id="{7A7FB86A-78E5-51B7-4B20-76AC29F6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r>
              <a:rPr lang="en-US" altLang="en-US" sz="2800"/>
              <a:t>Existing biomass capacity in India</a:t>
            </a:r>
          </a:p>
        </p:txBody>
      </p:sp>
      <p:pic>
        <p:nvPicPr>
          <p:cNvPr id="8195" name="Picture 2">
            <a:extLst>
              <a:ext uri="{FF2B5EF4-FFF2-40B4-BE49-F238E27FC236}">
                <a16:creationId xmlns:a16="http://schemas.microsoft.com/office/drawing/2014/main" id="{CBFCB479-388C-0D05-87BE-D5F90CA8C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6328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19">
                <a:extLst>
                  <a:ext uri="{FF2B5EF4-FFF2-40B4-BE49-F238E27FC236}">
                    <a16:creationId xmlns:a16="http://schemas.microsoft.com/office/drawing/2014/main" id="{D37C7A64-C266-C3E4-7584-51F9435921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60850" y="4926013"/>
              <a:ext cx="320675" cy="490537"/>
            </p14:xfrm>
          </p:contentPart>
        </mc:Choice>
        <mc:Fallback xmlns="">
          <p:pic>
            <p:nvPicPr>
              <p:cNvPr id="2050" name="Ink 19">
                <a:extLst>
                  <a:ext uri="{FF2B5EF4-FFF2-40B4-BE49-F238E27FC236}">
                    <a16:creationId xmlns:a16="http://schemas.microsoft.com/office/drawing/2014/main" id="{D37C7A64-C266-C3E4-7584-51F9435921E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51492" y="4916656"/>
                <a:ext cx="339390" cy="5092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1" name="Ink 20">
                <a:extLst>
                  <a:ext uri="{FF2B5EF4-FFF2-40B4-BE49-F238E27FC236}">
                    <a16:creationId xmlns:a16="http://schemas.microsoft.com/office/drawing/2014/main" id="{654F3B3B-3A23-461D-E5B5-6072E7DD8E0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68888" y="4733925"/>
              <a:ext cx="201612" cy="247650"/>
            </p14:xfrm>
          </p:contentPart>
        </mc:Choice>
        <mc:Fallback xmlns="">
          <p:pic>
            <p:nvPicPr>
              <p:cNvPr id="2051" name="Ink 20">
                <a:extLst>
                  <a:ext uri="{FF2B5EF4-FFF2-40B4-BE49-F238E27FC236}">
                    <a16:creationId xmlns:a16="http://schemas.microsoft.com/office/drawing/2014/main" id="{654F3B3B-3A23-461D-E5B5-6072E7DD8E0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59544" y="4724580"/>
                <a:ext cx="220300" cy="2663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52" name="Ink 21">
                <a:extLst>
                  <a:ext uri="{FF2B5EF4-FFF2-40B4-BE49-F238E27FC236}">
                    <a16:creationId xmlns:a16="http://schemas.microsoft.com/office/drawing/2014/main" id="{7912E676-D119-C4DC-D7F0-65D5AE746D0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52950" y="4265613"/>
              <a:ext cx="114300" cy="206375"/>
            </p14:xfrm>
          </p:contentPart>
        </mc:Choice>
        <mc:Fallback xmlns="">
          <p:pic>
            <p:nvPicPr>
              <p:cNvPr id="2052" name="Ink 21">
                <a:extLst>
                  <a:ext uri="{FF2B5EF4-FFF2-40B4-BE49-F238E27FC236}">
                    <a16:creationId xmlns:a16="http://schemas.microsoft.com/office/drawing/2014/main" id="{7912E676-D119-C4DC-D7F0-65D5AE746D0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43605" y="4256265"/>
                <a:ext cx="132991" cy="225071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Rectangle 20">
            <a:extLst>
              <a:ext uri="{FF2B5EF4-FFF2-40B4-BE49-F238E27FC236}">
                <a16:creationId xmlns:a16="http://schemas.microsoft.com/office/drawing/2014/main" id="{6CE84060-BBD1-28FA-AD21-8F1C3E18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25" y="1060450"/>
            <a:ext cx="881380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en-IN" dirty="0">
                <a:latin typeface="Arial" charset="0"/>
              </a:rPr>
              <a:t>C</a:t>
            </a:r>
          </a:p>
        </p:txBody>
      </p:sp>
      <p:grpSp>
        <p:nvGrpSpPr>
          <p:cNvPr id="8200" name="Group 46">
            <a:extLst>
              <a:ext uri="{FF2B5EF4-FFF2-40B4-BE49-F238E27FC236}">
                <a16:creationId xmlns:a16="http://schemas.microsoft.com/office/drawing/2014/main" id="{772CA8F7-95C0-14AA-AAC3-610F47A892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1" name="Group 8">
              <a:extLst>
                <a:ext uri="{FF2B5EF4-FFF2-40B4-BE49-F238E27FC236}">
                  <a16:creationId xmlns:a16="http://schemas.microsoft.com/office/drawing/2014/main" id="{0BB43446-7BAA-3C73-9861-07E299C6A0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04" name="Group 27">
                <a:extLst>
                  <a:ext uri="{FF2B5EF4-FFF2-40B4-BE49-F238E27FC236}">
                    <a16:creationId xmlns:a16="http://schemas.microsoft.com/office/drawing/2014/main" id="{D91FFCBE-8D66-52EC-548C-17F2AC5E03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14" name="Rectangle 10">
                  <a:extLst>
                    <a:ext uri="{FF2B5EF4-FFF2-40B4-BE49-F238E27FC236}">
                      <a16:creationId xmlns:a16="http://schemas.microsoft.com/office/drawing/2014/main" id="{EBF9B166-3F8F-DDF3-0DF3-3EA4F8F6B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5" name="Rectangle 11">
                  <a:extLst>
                    <a:ext uri="{FF2B5EF4-FFF2-40B4-BE49-F238E27FC236}">
                      <a16:creationId xmlns:a16="http://schemas.microsoft.com/office/drawing/2014/main" id="{406AEA4C-040C-7170-BC40-3DA2E541E4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5" name="Group 12">
                <a:extLst>
                  <a:ext uri="{FF2B5EF4-FFF2-40B4-BE49-F238E27FC236}">
                    <a16:creationId xmlns:a16="http://schemas.microsoft.com/office/drawing/2014/main" id="{16C5BDA6-0FED-B0CC-4181-627ABA8159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12" name="Rectangle 13">
                  <a:extLst>
                    <a:ext uri="{FF2B5EF4-FFF2-40B4-BE49-F238E27FC236}">
                      <a16:creationId xmlns:a16="http://schemas.microsoft.com/office/drawing/2014/main" id="{A012F078-DC46-4036-73E3-268940FE56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3" name="Rectangle 14">
                  <a:extLst>
                    <a:ext uri="{FF2B5EF4-FFF2-40B4-BE49-F238E27FC236}">
                      <a16:creationId xmlns:a16="http://schemas.microsoft.com/office/drawing/2014/main" id="{E18B7EC7-3263-D6E8-1C7E-485215E25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6" name="Group 15">
                <a:extLst>
                  <a:ext uri="{FF2B5EF4-FFF2-40B4-BE49-F238E27FC236}">
                    <a16:creationId xmlns:a16="http://schemas.microsoft.com/office/drawing/2014/main" id="{DD68DEE5-CB5C-FDE6-BFAE-261F9EA195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10" name="Rectangle 16">
                  <a:extLst>
                    <a:ext uri="{FF2B5EF4-FFF2-40B4-BE49-F238E27FC236}">
                      <a16:creationId xmlns:a16="http://schemas.microsoft.com/office/drawing/2014/main" id="{03D97D99-3F07-830E-CB73-430AD4E1F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11" name="Rectangle 17">
                  <a:extLst>
                    <a:ext uri="{FF2B5EF4-FFF2-40B4-BE49-F238E27FC236}">
                      <a16:creationId xmlns:a16="http://schemas.microsoft.com/office/drawing/2014/main" id="{E652B435-33A7-1881-0CBE-AFDE21A2F2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207" name="Group 18">
                <a:extLst>
                  <a:ext uri="{FF2B5EF4-FFF2-40B4-BE49-F238E27FC236}">
                    <a16:creationId xmlns:a16="http://schemas.microsoft.com/office/drawing/2014/main" id="{0CE81496-FCF2-8929-DFD2-29C4D3B796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08" name="Rectangle 19">
                  <a:extLst>
                    <a:ext uri="{FF2B5EF4-FFF2-40B4-BE49-F238E27FC236}">
                      <a16:creationId xmlns:a16="http://schemas.microsoft.com/office/drawing/2014/main" id="{20B39F24-B05F-CA2F-1B37-E0CC58C505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8209" name="Rectangle 20">
                  <a:extLst>
                    <a:ext uri="{FF2B5EF4-FFF2-40B4-BE49-F238E27FC236}">
                      <a16:creationId xmlns:a16="http://schemas.microsoft.com/office/drawing/2014/main" id="{BCE5083F-53CB-17E1-8CB7-2C059DF37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8202" name="Rectangle 19458">
              <a:extLst>
                <a:ext uri="{FF2B5EF4-FFF2-40B4-BE49-F238E27FC236}">
                  <a16:creationId xmlns:a16="http://schemas.microsoft.com/office/drawing/2014/main" id="{33A5B196-7DB0-288C-D488-6F8778AF45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C54FBB9-9B38-63B4-C6BA-11DA8B479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>
            <a:extLst>
              <a:ext uri="{FF2B5EF4-FFF2-40B4-BE49-F238E27FC236}">
                <a16:creationId xmlns:a16="http://schemas.microsoft.com/office/drawing/2014/main" id="{C05710D1-652A-C350-9FF9-F2BD4C79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950" y="227013"/>
            <a:ext cx="7772400" cy="6096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Geo-thermal Map of India</a:t>
            </a:r>
          </a:p>
        </p:txBody>
      </p:sp>
      <p:pic>
        <p:nvPicPr>
          <p:cNvPr id="9219" name="Picture 2">
            <a:extLst>
              <a:ext uri="{FF2B5EF4-FFF2-40B4-BE49-F238E27FC236}">
                <a16:creationId xmlns:a16="http://schemas.microsoft.com/office/drawing/2014/main" id="{8CD58A8E-DADA-1993-2129-E783A0E06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008063"/>
            <a:ext cx="5715000" cy="561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0" name="Group 46">
            <a:extLst>
              <a:ext uri="{FF2B5EF4-FFF2-40B4-BE49-F238E27FC236}">
                <a16:creationId xmlns:a16="http://schemas.microsoft.com/office/drawing/2014/main" id="{A284B504-2F46-D52E-D3D4-C68F231F6F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1" name="Group 8">
              <a:extLst>
                <a:ext uri="{FF2B5EF4-FFF2-40B4-BE49-F238E27FC236}">
                  <a16:creationId xmlns:a16="http://schemas.microsoft.com/office/drawing/2014/main" id="{BF434D1E-D263-CA4C-A99F-053EA14212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4" name="Group 27">
                <a:extLst>
                  <a:ext uri="{FF2B5EF4-FFF2-40B4-BE49-F238E27FC236}">
                    <a16:creationId xmlns:a16="http://schemas.microsoft.com/office/drawing/2014/main" id="{106E01DA-7106-9130-15CD-E839B6E0B3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4" name="Rectangle 10">
                  <a:extLst>
                    <a:ext uri="{FF2B5EF4-FFF2-40B4-BE49-F238E27FC236}">
                      <a16:creationId xmlns:a16="http://schemas.microsoft.com/office/drawing/2014/main" id="{FB083DED-9A89-18BA-C7A2-A683F8D87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5" name="Rectangle 11">
                  <a:extLst>
                    <a:ext uri="{FF2B5EF4-FFF2-40B4-BE49-F238E27FC236}">
                      <a16:creationId xmlns:a16="http://schemas.microsoft.com/office/drawing/2014/main" id="{4DFF0286-C408-9080-C866-8A9E76251A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5" name="Group 12">
                <a:extLst>
                  <a:ext uri="{FF2B5EF4-FFF2-40B4-BE49-F238E27FC236}">
                    <a16:creationId xmlns:a16="http://schemas.microsoft.com/office/drawing/2014/main" id="{A5610B24-1E6B-CC98-8858-4DED77FB0E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2" name="Rectangle 13">
                  <a:extLst>
                    <a:ext uri="{FF2B5EF4-FFF2-40B4-BE49-F238E27FC236}">
                      <a16:creationId xmlns:a16="http://schemas.microsoft.com/office/drawing/2014/main" id="{1F55E795-00AC-1D46-8ACF-23F61C2AF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3" name="Rectangle 14">
                  <a:extLst>
                    <a:ext uri="{FF2B5EF4-FFF2-40B4-BE49-F238E27FC236}">
                      <a16:creationId xmlns:a16="http://schemas.microsoft.com/office/drawing/2014/main" id="{2AECBDE8-50DE-32F6-6A2A-920814A4C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6" name="Group 15">
                <a:extLst>
                  <a:ext uri="{FF2B5EF4-FFF2-40B4-BE49-F238E27FC236}">
                    <a16:creationId xmlns:a16="http://schemas.microsoft.com/office/drawing/2014/main" id="{CFC3307A-A1B1-81C2-7BF7-AAE10580B1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0" name="Rectangle 16">
                  <a:extLst>
                    <a:ext uri="{FF2B5EF4-FFF2-40B4-BE49-F238E27FC236}">
                      <a16:creationId xmlns:a16="http://schemas.microsoft.com/office/drawing/2014/main" id="{E5680BB7-1C0C-986D-9EE1-EBB3EE1997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1" name="Rectangle 17">
                  <a:extLst>
                    <a:ext uri="{FF2B5EF4-FFF2-40B4-BE49-F238E27FC236}">
                      <a16:creationId xmlns:a16="http://schemas.microsoft.com/office/drawing/2014/main" id="{A270D8A8-B6FE-4D39-2F8A-9B4F61675A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7" name="Group 18">
                <a:extLst>
                  <a:ext uri="{FF2B5EF4-FFF2-40B4-BE49-F238E27FC236}">
                    <a16:creationId xmlns:a16="http://schemas.microsoft.com/office/drawing/2014/main" id="{7149B9E0-3DD8-C6F6-EBA8-AA3551504F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28" name="Rectangle 19">
                  <a:extLst>
                    <a:ext uri="{FF2B5EF4-FFF2-40B4-BE49-F238E27FC236}">
                      <a16:creationId xmlns:a16="http://schemas.microsoft.com/office/drawing/2014/main" id="{87772526-AFA0-5049-F3C5-8296A596F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29" name="Rectangle 20">
                  <a:extLst>
                    <a:ext uri="{FF2B5EF4-FFF2-40B4-BE49-F238E27FC236}">
                      <a16:creationId xmlns:a16="http://schemas.microsoft.com/office/drawing/2014/main" id="{D38FE2B5-7A17-9462-49CB-5CFD119F49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9222" name="Rectangle 19458">
              <a:extLst>
                <a:ext uri="{FF2B5EF4-FFF2-40B4-BE49-F238E27FC236}">
                  <a16:creationId xmlns:a16="http://schemas.microsoft.com/office/drawing/2014/main" id="{AC970AFA-2A4B-7617-2A2B-62945FBAB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4DDB36-4144-305E-63A3-B5B7F592F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A517FD0-7896-F540-E540-FEFC227A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88" y="68263"/>
            <a:ext cx="7173912" cy="1143000"/>
          </a:xfrm>
        </p:spPr>
        <p:txBody>
          <a:bodyPr/>
          <a:lstStyle/>
          <a:p>
            <a:r>
              <a:rPr lang="en-IN" altLang="en-US" sz="2800"/>
              <a:t>Few Low Temperature Resources and Their Capacities</a:t>
            </a:r>
          </a:p>
        </p:txBody>
      </p:sp>
      <p:pic>
        <p:nvPicPr>
          <p:cNvPr id="11267" name="Picture 2">
            <a:extLst>
              <a:ext uri="{FF2B5EF4-FFF2-40B4-BE49-F238E27FC236}">
                <a16:creationId xmlns:a16="http://schemas.microsoft.com/office/drawing/2014/main" id="{9502B382-BDD0-5CAA-F0FF-FD9CD6DE1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1165225"/>
            <a:ext cx="7370762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8" name="Group 46">
            <a:extLst>
              <a:ext uri="{FF2B5EF4-FFF2-40B4-BE49-F238E27FC236}">
                <a16:creationId xmlns:a16="http://schemas.microsoft.com/office/drawing/2014/main" id="{827B296F-0FB6-DFA8-9BDC-2F0E006A52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0" name="Group 8">
              <a:extLst>
                <a:ext uri="{FF2B5EF4-FFF2-40B4-BE49-F238E27FC236}">
                  <a16:creationId xmlns:a16="http://schemas.microsoft.com/office/drawing/2014/main" id="{8EE1C93E-7B41-A07F-AF13-AB9F4955DB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3" name="Group 27">
                <a:extLst>
                  <a:ext uri="{FF2B5EF4-FFF2-40B4-BE49-F238E27FC236}">
                    <a16:creationId xmlns:a16="http://schemas.microsoft.com/office/drawing/2014/main" id="{FB2740E0-DB33-7D8E-32B0-1E5EF8ED5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3" name="Rectangle 10">
                  <a:extLst>
                    <a:ext uri="{FF2B5EF4-FFF2-40B4-BE49-F238E27FC236}">
                      <a16:creationId xmlns:a16="http://schemas.microsoft.com/office/drawing/2014/main" id="{4E8E2518-6B7B-2AC7-FA4B-1DEE9F0821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4" name="Rectangle 11">
                  <a:extLst>
                    <a:ext uri="{FF2B5EF4-FFF2-40B4-BE49-F238E27FC236}">
                      <a16:creationId xmlns:a16="http://schemas.microsoft.com/office/drawing/2014/main" id="{6F640D3C-449E-E338-9E9F-6ED7CE73AF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4" name="Group 12">
                <a:extLst>
                  <a:ext uri="{FF2B5EF4-FFF2-40B4-BE49-F238E27FC236}">
                    <a16:creationId xmlns:a16="http://schemas.microsoft.com/office/drawing/2014/main" id="{2C46760E-337A-D977-26A6-51160FCC0E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1" name="Rectangle 13">
                  <a:extLst>
                    <a:ext uri="{FF2B5EF4-FFF2-40B4-BE49-F238E27FC236}">
                      <a16:creationId xmlns:a16="http://schemas.microsoft.com/office/drawing/2014/main" id="{88A8F717-066C-0006-F734-AA786E1529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2" name="Rectangle 14">
                  <a:extLst>
                    <a:ext uri="{FF2B5EF4-FFF2-40B4-BE49-F238E27FC236}">
                      <a16:creationId xmlns:a16="http://schemas.microsoft.com/office/drawing/2014/main" id="{7F2B5B3C-B38B-4FC8-D33C-6E31ECF5D3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5" name="Group 15">
                <a:extLst>
                  <a:ext uri="{FF2B5EF4-FFF2-40B4-BE49-F238E27FC236}">
                    <a16:creationId xmlns:a16="http://schemas.microsoft.com/office/drawing/2014/main" id="{B2815661-978F-08FB-8D78-191CB7C5F2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79" name="Rectangle 16">
                  <a:extLst>
                    <a:ext uri="{FF2B5EF4-FFF2-40B4-BE49-F238E27FC236}">
                      <a16:creationId xmlns:a16="http://schemas.microsoft.com/office/drawing/2014/main" id="{23540394-7DC3-EDE9-98C3-C3A2BE0344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0" name="Rectangle 17">
                  <a:extLst>
                    <a:ext uri="{FF2B5EF4-FFF2-40B4-BE49-F238E27FC236}">
                      <a16:creationId xmlns:a16="http://schemas.microsoft.com/office/drawing/2014/main" id="{E4CCC2B7-491F-E813-D517-E0BE18DED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6" name="Group 18">
                <a:extLst>
                  <a:ext uri="{FF2B5EF4-FFF2-40B4-BE49-F238E27FC236}">
                    <a16:creationId xmlns:a16="http://schemas.microsoft.com/office/drawing/2014/main" id="{4E947CCE-B2E5-A5CE-37AD-D66E92E580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77" name="Rectangle 19">
                  <a:extLst>
                    <a:ext uri="{FF2B5EF4-FFF2-40B4-BE49-F238E27FC236}">
                      <a16:creationId xmlns:a16="http://schemas.microsoft.com/office/drawing/2014/main" id="{2D147156-83ED-63DA-DA01-0E074EE08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8" name="Rectangle 20">
                  <a:extLst>
                    <a:ext uri="{FF2B5EF4-FFF2-40B4-BE49-F238E27FC236}">
                      <a16:creationId xmlns:a16="http://schemas.microsoft.com/office/drawing/2014/main" id="{A7CD64C6-EC0A-BC68-2074-997FEEDD50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71" name="Rectangle 19458">
              <a:extLst>
                <a:ext uri="{FF2B5EF4-FFF2-40B4-BE49-F238E27FC236}">
                  <a16:creationId xmlns:a16="http://schemas.microsoft.com/office/drawing/2014/main" id="{1279449D-9E80-9A73-55E1-9BB47A4FB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5DE3DEE-6FAE-99CC-F77C-935A402E0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1269" name="Picture 1">
            <a:extLst>
              <a:ext uri="{FF2B5EF4-FFF2-40B4-BE49-F238E27FC236}">
                <a16:creationId xmlns:a16="http://schemas.microsoft.com/office/drawing/2014/main" id="{E045FD66-84B4-A5CB-89B8-A4204E42D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1176338"/>
            <a:ext cx="2949575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6">
            <a:extLst>
              <a:ext uri="{FF2B5EF4-FFF2-40B4-BE49-F238E27FC236}">
                <a16:creationId xmlns:a16="http://schemas.microsoft.com/office/drawing/2014/main" id="{035FE087-A4C8-0D71-BC16-53B46137CA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9" name="Group 8">
              <a:extLst>
                <a:ext uri="{FF2B5EF4-FFF2-40B4-BE49-F238E27FC236}">
                  <a16:creationId xmlns:a16="http://schemas.microsoft.com/office/drawing/2014/main" id="{FBC77F25-024A-C29F-CA35-D9C2146B05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302" name="Group 27">
                <a:extLst>
                  <a:ext uri="{FF2B5EF4-FFF2-40B4-BE49-F238E27FC236}">
                    <a16:creationId xmlns:a16="http://schemas.microsoft.com/office/drawing/2014/main" id="{EEC53B34-BCBE-2F9E-41A4-F670D0FB1B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12" name="Rectangle 10">
                  <a:extLst>
                    <a:ext uri="{FF2B5EF4-FFF2-40B4-BE49-F238E27FC236}">
                      <a16:creationId xmlns:a16="http://schemas.microsoft.com/office/drawing/2014/main" id="{0855AEA9-261F-012D-ACBB-266435749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3" name="Rectangle 11">
                  <a:extLst>
                    <a:ext uri="{FF2B5EF4-FFF2-40B4-BE49-F238E27FC236}">
                      <a16:creationId xmlns:a16="http://schemas.microsoft.com/office/drawing/2014/main" id="{8F847AA1-F56F-20D6-138C-B28047E57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3" name="Group 12">
                <a:extLst>
                  <a:ext uri="{FF2B5EF4-FFF2-40B4-BE49-F238E27FC236}">
                    <a16:creationId xmlns:a16="http://schemas.microsoft.com/office/drawing/2014/main" id="{58CAA345-C535-F7E9-DBD5-3EFA40CCF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10" name="Rectangle 13">
                  <a:extLst>
                    <a:ext uri="{FF2B5EF4-FFF2-40B4-BE49-F238E27FC236}">
                      <a16:creationId xmlns:a16="http://schemas.microsoft.com/office/drawing/2014/main" id="{F9F514DA-E745-F54F-00E2-A94214936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11" name="Rectangle 14">
                  <a:extLst>
                    <a:ext uri="{FF2B5EF4-FFF2-40B4-BE49-F238E27FC236}">
                      <a16:creationId xmlns:a16="http://schemas.microsoft.com/office/drawing/2014/main" id="{C3591932-E613-A872-03AA-64D60B432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4" name="Group 15">
                <a:extLst>
                  <a:ext uri="{FF2B5EF4-FFF2-40B4-BE49-F238E27FC236}">
                    <a16:creationId xmlns:a16="http://schemas.microsoft.com/office/drawing/2014/main" id="{CFD93EE2-846E-E635-C35E-CA007C9F6D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8" name="Rectangle 16">
                  <a:extLst>
                    <a:ext uri="{FF2B5EF4-FFF2-40B4-BE49-F238E27FC236}">
                      <a16:creationId xmlns:a16="http://schemas.microsoft.com/office/drawing/2014/main" id="{502A7AEA-0FBB-1E42-D1E7-8A3DD1908D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9" name="Rectangle 17">
                  <a:extLst>
                    <a:ext uri="{FF2B5EF4-FFF2-40B4-BE49-F238E27FC236}">
                      <a16:creationId xmlns:a16="http://schemas.microsoft.com/office/drawing/2014/main" id="{0805CFC9-5718-39D4-B255-0ACD09AEB7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5" name="Group 18">
                <a:extLst>
                  <a:ext uri="{FF2B5EF4-FFF2-40B4-BE49-F238E27FC236}">
                    <a16:creationId xmlns:a16="http://schemas.microsoft.com/office/drawing/2014/main" id="{2F50962F-562C-66FE-10D7-EA649821E1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6" name="Rectangle 19">
                  <a:extLst>
                    <a:ext uri="{FF2B5EF4-FFF2-40B4-BE49-F238E27FC236}">
                      <a16:creationId xmlns:a16="http://schemas.microsoft.com/office/drawing/2014/main" id="{FF5B3EE1-0CC8-41DE-B887-C435A002FD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7" name="Rectangle 20">
                  <a:extLst>
                    <a:ext uri="{FF2B5EF4-FFF2-40B4-BE49-F238E27FC236}">
                      <a16:creationId xmlns:a16="http://schemas.microsoft.com/office/drawing/2014/main" id="{CF96AE87-2A59-C537-3803-E07EA584AE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300" name="Rectangle 19458">
              <a:extLst>
                <a:ext uri="{FF2B5EF4-FFF2-40B4-BE49-F238E27FC236}">
                  <a16:creationId xmlns:a16="http://schemas.microsoft.com/office/drawing/2014/main" id="{83FD63D8-9AF8-8B6A-5332-1616E4318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21">
              <a:extLst>
                <a:ext uri="{FF2B5EF4-FFF2-40B4-BE49-F238E27FC236}">
                  <a16:creationId xmlns:a16="http://schemas.microsoft.com/office/drawing/2014/main" id="{B516CAEA-147D-0BF6-9977-DF89537EF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2291" name="Rectangle 2">
            <a:extLst>
              <a:ext uri="{FF2B5EF4-FFF2-40B4-BE49-F238E27FC236}">
                <a16:creationId xmlns:a16="http://schemas.microsoft.com/office/drawing/2014/main" id="{FAB58114-279A-68AE-495A-B1B531D2C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76225"/>
            <a:ext cx="7772400" cy="685800"/>
          </a:xfrm>
        </p:spPr>
        <p:txBody>
          <a:bodyPr/>
          <a:lstStyle/>
          <a:p>
            <a:r>
              <a:rPr lang="en-US" altLang="en-US" sz="2800" dirty="0"/>
              <a:t>Negative </a:t>
            </a:r>
            <a:r>
              <a:rPr lang="en-US" altLang="en-US" sz="2800"/>
              <a:t>Characterstic of Steam</a:t>
            </a:r>
            <a:endParaRPr lang="en-US" altLang="en-US" sz="2800" dirty="0"/>
          </a:p>
        </p:txBody>
      </p:sp>
      <p:graphicFrame>
        <p:nvGraphicFramePr>
          <p:cNvPr id="12292" name="Object 3">
            <a:extLst>
              <a:ext uri="{FF2B5EF4-FFF2-40B4-BE49-F238E27FC236}">
                <a16:creationId xmlns:a16="http://schemas.microsoft.com/office/drawing/2014/main" id="{E6C0B603-280D-EB47-A76C-226746B58C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2600" y="1244600"/>
          <a:ext cx="8559800" cy="455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8559526" imgH="4554107" progId="Excel.Chart.8">
                  <p:embed/>
                </p:oleObj>
              </mc:Choice>
              <mc:Fallback>
                <p:oleObj r:id="rId3" imgW="8559526" imgH="4554107" progId="Excel.Chart.8">
                  <p:embed/>
                  <p:pic>
                    <p:nvPicPr>
                      <p:cNvPr id="12292" name="Object 3">
                        <a:extLst>
                          <a:ext uri="{FF2B5EF4-FFF2-40B4-BE49-F238E27FC236}">
                            <a16:creationId xmlns:a16="http://schemas.microsoft.com/office/drawing/2014/main" id="{E6C0B603-280D-EB47-A76C-226746B58C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1244600"/>
                        <a:ext cx="8559800" cy="455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4">
            <a:extLst>
              <a:ext uri="{FF2B5EF4-FFF2-40B4-BE49-F238E27FC236}">
                <a16:creationId xmlns:a16="http://schemas.microsoft.com/office/drawing/2014/main" id="{C7ACD999-59F8-0AE5-172E-2D2EDE898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3" y="5464175"/>
            <a:ext cx="194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Pressure, </a:t>
            </a:r>
            <a:r>
              <a:rPr lang="en-US" dirty="0" err="1">
                <a:latin typeface="+mn-lt"/>
              </a:rPr>
              <a:t>MPa</a:t>
            </a:r>
            <a:endParaRPr lang="en-US" dirty="0">
              <a:latin typeface="+mn-lt"/>
            </a:endParaRPr>
          </a:p>
        </p:txBody>
      </p:sp>
      <p:sp>
        <p:nvSpPr>
          <p:cNvPr id="27653" name="Line 5">
            <a:extLst>
              <a:ext uri="{FF2B5EF4-FFF2-40B4-BE49-F238E27FC236}">
                <a16:creationId xmlns:a16="http://schemas.microsoft.com/office/drawing/2014/main" id="{4BEAF63A-D93B-72C4-188D-539F5C80C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0938" y="5638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E4514FDE-C7C5-6E46-949D-C33E311D5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3165475"/>
            <a:ext cx="32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latin typeface="+mn-lt"/>
              </a:rPr>
              <a:t>x</a:t>
            </a:r>
          </a:p>
        </p:txBody>
      </p:sp>
      <p:sp>
        <p:nvSpPr>
          <p:cNvPr id="27655" name="Line 7">
            <a:extLst>
              <a:ext uri="{FF2B5EF4-FFF2-40B4-BE49-F238E27FC236}">
                <a16:creationId xmlns:a16="http://schemas.microsoft.com/office/drawing/2014/main" id="{530304DB-7528-3720-94C6-B88942FFCA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" y="2819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07034-C852-92B9-980B-FD429C70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413" y="2725738"/>
            <a:ext cx="5807075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Why should an isentropic expansion lead to condensation???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IN" altLang="en-US" sz="24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This demands high Live steam temperature</a:t>
            </a:r>
          </a:p>
        </p:txBody>
      </p:sp>
      <p:sp>
        <p:nvSpPr>
          <p:cNvPr id="12298" name="TextBox 1">
            <a:extLst>
              <a:ext uri="{FF2B5EF4-FFF2-40B4-BE49-F238E27FC236}">
                <a16:creationId xmlns:a16="http://schemas.microsoft.com/office/drawing/2014/main" id="{BA9FC037-2B56-3AD0-D571-9C8168792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1511300"/>
            <a:ext cx="3554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T</a:t>
            </a:r>
            <a:r>
              <a:rPr lang="en-IN" altLang="en-US" sz="2400" i="1" baseline="-25000"/>
              <a:t>max</a:t>
            </a:r>
            <a:r>
              <a:rPr lang="en-IN" altLang="en-US" sz="2400" i="1"/>
              <a:t> = 546</a:t>
            </a:r>
            <a:r>
              <a:rPr lang="en-IN" altLang="en-US" sz="2400" i="1">
                <a:sym typeface="Symbol" panose="05050102010706020507" pitchFamily="18" charset="2"/>
              </a:rPr>
              <a:t>C &amp;T</a:t>
            </a:r>
            <a:r>
              <a:rPr lang="en-IN" altLang="en-US" sz="2400" i="1" baseline="-25000">
                <a:sym typeface="Symbol" panose="05050102010706020507" pitchFamily="18" charset="2"/>
              </a:rPr>
              <a:t>min</a:t>
            </a:r>
            <a:r>
              <a:rPr lang="en-IN" altLang="en-US" sz="2400" i="1">
                <a:sym typeface="Symbol" panose="05050102010706020507" pitchFamily="18" charset="2"/>
              </a:rPr>
              <a:t>=40 C</a:t>
            </a:r>
            <a:endParaRPr lang="en-IN" altLang="en-US" sz="24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>
            <a:extLst>
              <a:ext uri="{FF2B5EF4-FFF2-40B4-BE49-F238E27FC236}">
                <a16:creationId xmlns:a16="http://schemas.microsoft.com/office/drawing/2014/main" id="{CF6F5712-5759-FA3E-6E83-980207B5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06375"/>
            <a:ext cx="6437313" cy="830263"/>
          </a:xfrm>
        </p:spPr>
        <p:txBody>
          <a:bodyPr/>
          <a:lstStyle/>
          <a:p>
            <a:r>
              <a:rPr lang="en-US" altLang="en-US" sz="2800"/>
              <a:t>Characterization of Vapour Domes for Engineering of Rankine Cycle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A09D814-9BA4-D075-AE48-FDFE283D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77913"/>
            <a:ext cx="26574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CE0A18A1-4D1B-DE01-E7D9-8749096D2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074738"/>
            <a:ext cx="29337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>
            <a:extLst>
              <a:ext uri="{FF2B5EF4-FFF2-40B4-BE49-F238E27FC236}">
                <a16:creationId xmlns:a16="http://schemas.microsoft.com/office/drawing/2014/main" id="{51986E3B-AF34-A79C-3321-1CF2A780F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34385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4">
            <a:extLst>
              <a:ext uri="{FF2B5EF4-FFF2-40B4-BE49-F238E27FC236}">
                <a16:creationId xmlns:a16="http://schemas.microsoft.com/office/drawing/2014/main" id="{004CED16-71EC-E862-FCFC-D5B699348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3538" y="1279525"/>
            <a:ext cx="2438400" cy="2278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AED3272F-2EDF-90A3-8533-95828185A458}"/>
              </a:ext>
            </a:extLst>
          </p:cNvPr>
          <p:cNvSpPr>
            <a:spLocks/>
          </p:cNvSpPr>
          <p:nvPr/>
        </p:nvSpPr>
        <p:spPr bwMode="auto">
          <a:xfrm>
            <a:off x="5535613" y="1289050"/>
            <a:ext cx="2060575" cy="2185988"/>
          </a:xfrm>
          <a:custGeom>
            <a:avLst/>
            <a:gdLst>
              <a:gd name="T0" fmla="*/ 0 w 2060448"/>
              <a:gd name="T1" fmla="*/ 2178211 h 2186398"/>
              <a:gd name="T2" fmla="*/ 219736 w 2060448"/>
              <a:gd name="T3" fmla="*/ 1583041 h 2186398"/>
              <a:gd name="T4" fmla="*/ 549320 w 2060448"/>
              <a:gd name="T5" fmla="*/ 623482 h 2186398"/>
              <a:gd name="T6" fmla="*/ 708016 w 2060448"/>
              <a:gd name="T7" fmla="*/ 368410 h 2186398"/>
              <a:gd name="T8" fmla="*/ 927732 w 2060448"/>
              <a:gd name="T9" fmla="*/ 113338 h 2186398"/>
              <a:gd name="T10" fmla="*/ 1269528 w 2060448"/>
              <a:gd name="T11" fmla="*/ 16162 h 2186398"/>
              <a:gd name="T12" fmla="*/ 1477052 w 2060448"/>
              <a:gd name="T13" fmla="*/ 16162 h 2186398"/>
              <a:gd name="T14" fmla="*/ 1574708 w 2060448"/>
              <a:gd name="T15" fmla="*/ 174058 h 2186398"/>
              <a:gd name="T16" fmla="*/ 1708980 w 2060448"/>
              <a:gd name="T17" fmla="*/ 477718 h 2186398"/>
              <a:gd name="T18" fmla="*/ 2062988 w 2060448"/>
              <a:gd name="T19" fmla="*/ 2178211 h 218639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60448" h="2186398">
                <a:moveTo>
                  <a:pt x="0" y="2186398"/>
                </a:moveTo>
                <a:cubicBezTo>
                  <a:pt x="64008" y="2017742"/>
                  <a:pt x="128016" y="1849086"/>
                  <a:pt x="219456" y="1588990"/>
                </a:cubicBezTo>
                <a:cubicBezTo>
                  <a:pt x="310896" y="1328894"/>
                  <a:pt x="467360" y="829022"/>
                  <a:pt x="548640" y="625822"/>
                </a:cubicBezTo>
                <a:cubicBezTo>
                  <a:pt x="629920" y="422622"/>
                  <a:pt x="644144" y="455134"/>
                  <a:pt x="707136" y="369790"/>
                </a:cubicBezTo>
                <a:cubicBezTo>
                  <a:pt x="770128" y="284446"/>
                  <a:pt x="833120" y="172686"/>
                  <a:pt x="926592" y="113758"/>
                </a:cubicBezTo>
                <a:cubicBezTo>
                  <a:pt x="1020064" y="54830"/>
                  <a:pt x="1176528" y="32478"/>
                  <a:pt x="1267968" y="16222"/>
                </a:cubicBezTo>
                <a:cubicBezTo>
                  <a:pt x="1359408" y="-34"/>
                  <a:pt x="1424432" y="-10194"/>
                  <a:pt x="1475232" y="16222"/>
                </a:cubicBezTo>
                <a:cubicBezTo>
                  <a:pt x="1526032" y="42638"/>
                  <a:pt x="1534160" y="97502"/>
                  <a:pt x="1572768" y="174718"/>
                </a:cubicBezTo>
                <a:cubicBezTo>
                  <a:pt x="1611376" y="251934"/>
                  <a:pt x="1625600" y="144238"/>
                  <a:pt x="1706880" y="479518"/>
                </a:cubicBezTo>
                <a:cubicBezTo>
                  <a:pt x="1788160" y="814798"/>
                  <a:pt x="1924304" y="1500598"/>
                  <a:pt x="2060448" y="2186398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Rectangle 24">
            <a:extLst>
              <a:ext uri="{FF2B5EF4-FFF2-40B4-BE49-F238E27FC236}">
                <a16:creationId xmlns:a16="http://schemas.microsoft.com/office/drawing/2014/main" id="{DFC182D5-DFA2-FF44-E1AC-AD6E2708B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1058863"/>
            <a:ext cx="2163763" cy="2278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D34B5F5-7EA3-E4B2-E7B9-CB5D4CA657DB}"/>
              </a:ext>
            </a:extLst>
          </p:cNvPr>
          <p:cNvSpPr>
            <a:spLocks/>
          </p:cNvSpPr>
          <p:nvPr/>
        </p:nvSpPr>
        <p:spPr bwMode="auto">
          <a:xfrm>
            <a:off x="1465263" y="1239838"/>
            <a:ext cx="1606550" cy="2284412"/>
          </a:xfrm>
          <a:custGeom>
            <a:avLst/>
            <a:gdLst>
              <a:gd name="T0" fmla="*/ 9236 w 1606368"/>
              <a:gd name="T1" fmla="*/ 2204748 h 2283405"/>
              <a:gd name="T2" fmla="*/ 58124 w 1606368"/>
              <a:gd name="T3" fmla="*/ 2167849 h 2283405"/>
              <a:gd name="T4" fmla="*/ 449148 w 1606368"/>
              <a:gd name="T5" fmla="*/ 888650 h 2283405"/>
              <a:gd name="T6" fmla="*/ 644660 w 1606368"/>
              <a:gd name="T7" fmla="*/ 470450 h 2283405"/>
              <a:gd name="T8" fmla="*/ 876828 w 1606368"/>
              <a:gd name="T9" fmla="*/ 187549 h 2283405"/>
              <a:gd name="T10" fmla="*/ 1145672 w 1606368"/>
              <a:gd name="T11" fmla="*/ 15356 h 2283405"/>
              <a:gd name="T12" fmla="*/ 1365620 w 1606368"/>
              <a:gd name="T13" fmla="*/ 15356 h 2283405"/>
              <a:gd name="T14" fmla="*/ 1524475 w 1606368"/>
              <a:gd name="T15" fmla="*/ 76856 h 2283405"/>
              <a:gd name="T16" fmla="*/ 1561138 w 1606368"/>
              <a:gd name="T17" fmla="*/ 138355 h 2283405"/>
              <a:gd name="T18" fmla="*/ 1597796 w 1606368"/>
              <a:gd name="T19" fmla="*/ 261350 h 2283405"/>
              <a:gd name="T20" fmla="*/ 1610008 w 1606368"/>
              <a:gd name="T21" fmla="*/ 2180149 h 22834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06368" h="2283405">
                <a:moveTo>
                  <a:pt x="9216" y="2185392"/>
                </a:moveTo>
                <a:cubicBezTo>
                  <a:pt x="-2976" y="2275816"/>
                  <a:pt x="-15168" y="2366240"/>
                  <a:pt x="57984" y="2148816"/>
                </a:cubicBezTo>
                <a:cubicBezTo>
                  <a:pt x="131136" y="1931392"/>
                  <a:pt x="350592" y="1161264"/>
                  <a:pt x="448128" y="880848"/>
                </a:cubicBezTo>
                <a:cubicBezTo>
                  <a:pt x="545664" y="600432"/>
                  <a:pt x="572080" y="582144"/>
                  <a:pt x="643200" y="466320"/>
                </a:cubicBezTo>
                <a:cubicBezTo>
                  <a:pt x="714320" y="350496"/>
                  <a:pt x="791536" y="261088"/>
                  <a:pt x="874848" y="185904"/>
                </a:cubicBezTo>
                <a:cubicBezTo>
                  <a:pt x="958160" y="110720"/>
                  <a:pt x="1061792" y="43664"/>
                  <a:pt x="1143072" y="15216"/>
                </a:cubicBezTo>
                <a:cubicBezTo>
                  <a:pt x="1224352" y="-13232"/>
                  <a:pt x="1299536" y="5056"/>
                  <a:pt x="1362528" y="15216"/>
                </a:cubicBezTo>
                <a:cubicBezTo>
                  <a:pt x="1425520" y="25376"/>
                  <a:pt x="1488512" y="55856"/>
                  <a:pt x="1521024" y="76176"/>
                </a:cubicBezTo>
                <a:cubicBezTo>
                  <a:pt x="1553536" y="96496"/>
                  <a:pt x="1545408" y="106656"/>
                  <a:pt x="1557600" y="137136"/>
                </a:cubicBezTo>
                <a:cubicBezTo>
                  <a:pt x="1569792" y="167616"/>
                  <a:pt x="1586048" y="-78256"/>
                  <a:pt x="1594176" y="259056"/>
                </a:cubicBezTo>
                <a:cubicBezTo>
                  <a:pt x="1602304" y="596368"/>
                  <a:pt x="1606368" y="2161008"/>
                  <a:pt x="1606368" y="2161008"/>
                </a:cubicBezTo>
              </a:path>
            </a:pathLst>
          </a:custGeom>
          <a:noFill/>
          <a:ln w="603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Rectangle 25">
            <a:extLst>
              <a:ext uri="{FF2B5EF4-FFF2-40B4-BE49-F238E27FC236}">
                <a16:creationId xmlns:a16="http://schemas.microsoft.com/office/drawing/2014/main" id="{37C9B365-15E5-E6D3-01B2-8541A144A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73488"/>
            <a:ext cx="2163763" cy="26273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B752618-BA8F-63E2-CE57-F7550737713F}"/>
              </a:ext>
            </a:extLst>
          </p:cNvPr>
          <p:cNvSpPr>
            <a:spLocks/>
          </p:cNvSpPr>
          <p:nvPr/>
        </p:nvSpPr>
        <p:spPr bwMode="auto">
          <a:xfrm>
            <a:off x="3608388" y="3865563"/>
            <a:ext cx="1924050" cy="2632075"/>
          </a:xfrm>
          <a:custGeom>
            <a:avLst/>
            <a:gdLst>
              <a:gd name="T0" fmla="*/ 0 w 1923529"/>
              <a:gd name="T1" fmla="*/ 2581546 h 2633472"/>
              <a:gd name="T2" fmla="*/ 269684 w 1923529"/>
              <a:gd name="T3" fmla="*/ 1881875 h 2633472"/>
              <a:gd name="T4" fmla="*/ 539362 w 1923529"/>
              <a:gd name="T5" fmla="*/ 1049507 h 2633472"/>
              <a:gd name="T6" fmla="*/ 833560 w 1923529"/>
              <a:gd name="T7" fmla="*/ 518722 h 2633472"/>
              <a:gd name="T8" fmla="*/ 956142 w 1923529"/>
              <a:gd name="T9" fmla="*/ 277456 h 2633472"/>
              <a:gd name="T10" fmla="*/ 1127755 w 1923529"/>
              <a:gd name="T11" fmla="*/ 156823 h 2633472"/>
              <a:gd name="T12" fmla="*/ 1311629 w 1923529"/>
              <a:gd name="T13" fmla="*/ 60320 h 2633472"/>
              <a:gd name="T14" fmla="*/ 1532277 w 1923529"/>
              <a:gd name="T15" fmla="*/ 0 h 2633472"/>
              <a:gd name="T16" fmla="*/ 1826474 w 1923529"/>
              <a:gd name="T17" fmla="*/ 60320 h 2633472"/>
              <a:gd name="T18" fmla="*/ 1924540 w 1923529"/>
              <a:gd name="T19" fmla="*/ 120634 h 2633472"/>
              <a:gd name="T20" fmla="*/ 1924540 w 1923529"/>
              <a:gd name="T21" fmla="*/ 349836 h 2633472"/>
              <a:gd name="T22" fmla="*/ 1875507 w 1923529"/>
              <a:gd name="T23" fmla="*/ 675544 h 2633472"/>
              <a:gd name="T24" fmla="*/ 1801958 w 1923529"/>
              <a:gd name="T25" fmla="*/ 1049507 h 2633472"/>
              <a:gd name="T26" fmla="*/ 1323887 w 1923529"/>
              <a:gd name="T27" fmla="*/ 2605672 h 2633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23529" h="2633472">
                <a:moveTo>
                  <a:pt x="0" y="2609088"/>
                </a:moveTo>
                <a:cubicBezTo>
                  <a:pt x="89408" y="2384552"/>
                  <a:pt x="178816" y="2160016"/>
                  <a:pt x="268224" y="1901952"/>
                </a:cubicBezTo>
                <a:cubicBezTo>
                  <a:pt x="357632" y="1643888"/>
                  <a:pt x="442976" y="1290320"/>
                  <a:pt x="536448" y="1060704"/>
                </a:cubicBezTo>
                <a:cubicBezTo>
                  <a:pt x="629920" y="831088"/>
                  <a:pt x="759968" y="654304"/>
                  <a:pt x="829056" y="524256"/>
                </a:cubicBezTo>
                <a:cubicBezTo>
                  <a:pt x="898144" y="394208"/>
                  <a:pt x="902208" y="341376"/>
                  <a:pt x="950976" y="280416"/>
                </a:cubicBezTo>
                <a:cubicBezTo>
                  <a:pt x="999744" y="219456"/>
                  <a:pt x="1062736" y="195072"/>
                  <a:pt x="1121664" y="158496"/>
                </a:cubicBezTo>
                <a:cubicBezTo>
                  <a:pt x="1180592" y="121920"/>
                  <a:pt x="1237488" y="87376"/>
                  <a:pt x="1304544" y="60960"/>
                </a:cubicBezTo>
                <a:cubicBezTo>
                  <a:pt x="1371600" y="34544"/>
                  <a:pt x="1438656" y="0"/>
                  <a:pt x="1524000" y="0"/>
                </a:cubicBezTo>
                <a:cubicBezTo>
                  <a:pt x="1609344" y="0"/>
                  <a:pt x="1751584" y="40640"/>
                  <a:pt x="1816608" y="60960"/>
                </a:cubicBezTo>
                <a:cubicBezTo>
                  <a:pt x="1881632" y="81280"/>
                  <a:pt x="1897888" y="73152"/>
                  <a:pt x="1914144" y="121920"/>
                </a:cubicBezTo>
                <a:cubicBezTo>
                  <a:pt x="1930400" y="170688"/>
                  <a:pt x="1922272" y="260096"/>
                  <a:pt x="1914144" y="353568"/>
                </a:cubicBezTo>
                <a:cubicBezTo>
                  <a:pt x="1906016" y="447040"/>
                  <a:pt x="1885696" y="564896"/>
                  <a:pt x="1865376" y="682752"/>
                </a:cubicBezTo>
                <a:cubicBezTo>
                  <a:pt x="1845056" y="800608"/>
                  <a:pt x="1883664" y="735584"/>
                  <a:pt x="1792224" y="1060704"/>
                </a:cubicBezTo>
                <a:cubicBezTo>
                  <a:pt x="1700784" y="1385824"/>
                  <a:pt x="1508760" y="2009648"/>
                  <a:pt x="1316736" y="2633472"/>
                </a:cubicBezTo>
              </a:path>
            </a:pathLst>
          </a:custGeom>
          <a:noFill/>
          <a:ln w="603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AutoShape 22" descr="Image result for elephant and blind men">
            <a:extLst>
              <a:ext uri="{FF2B5EF4-FFF2-40B4-BE49-F238E27FC236}">
                <a16:creationId xmlns:a16="http://schemas.microsoft.com/office/drawing/2014/main" id="{63296121-3860-1449-E6F2-45CD631D40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3325" name="AutoShape 24" descr="Image result for elephant and blind men">
            <a:extLst>
              <a:ext uri="{FF2B5EF4-FFF2-40B4-BE49-F238E27FC236}">
                <a16:creationId xmlns:a16="http://schemas.microsoft.com/office/drawing/2014/main" id="{4BF6B78D-EA0E-0F54-DBD3-B343A6AF88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13326" name="Group 46">
            <a:extLst>
              <a:ext uri="{FF2B5EF4-FFF2-40B4-BE49-F238E27FC236}">
                <a16:creationId xmlns:a16="http://schemas.microsoft.com/office/drawing/2014/main" id="{1223BE07-1155-B766-6BCE-9FF19413CE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8" name="Group 8">
              <a:extLst>
                <a:ext uri="{FF2B5EF4-FFF2-40B4-BE49-F238E27FC236}">
                  <a16:creationId xmlns:a16="http://schemas.microsoft.com/office/drawing/2014/main" id="{F384C4BC-3487-44E8-1686-482807A69B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31" name="Group 27">
                <a:extLst>
                  <a:ext uri="{FF2B5EF4-FFF2-40B4-BE49-F238E27FC236}">
                    <a16:creationId xmlns:a16="http://schemas.microsoft.com/office/drawing/2014/main" id="{DEB4F88D-072A-2999-8B36-9157F61E38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41" name="Rectangle 10">
                  <a:extLst>
                    <a:ext uri="{FF2B5EF4-FFF2-40B4-BE49-F238E27FC236}">
                      <a16:creationId xmlns:a16="http://schemas.microsoft.com/office/drawing/2014/main" id="{B228E86E-E6BA-E8EE-7246-EC33BC2DD6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2" name="Rectangle 11">
                  <a:extLst>
                    <a:ext uri="{FF2B5EF4-FFF2-40B4-BE49-F238E27FC236}">
                      <a16:creationId xmlns:a16="http://schemas.microsoft.com/office/drawing/2014/main" id="{B53F5820-B6C4-F4D8-7B2D-B011FA823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2" name="Group 12">
                <a:extLst>
                  <a:ext uri="{FF2B5EF4-FFF2-40B4-BE49-F238E27FC236}">
                    <a16:creationId xmlns:a16="http://schemas.microsoft.com/office/drawing/2014/main" id="{3E89C623-275D-D0B8-955D-95ABBE177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9" name="Rectangle 13">
                  <a:extLst>
                    <a:ext uri="{FF2B5EF4-FFF2-40B4-BE49-F238E27FC236}">
                      <a16:creationId xmlns:a16="http://schemas.microsoft.com/office/drawing/2014/main" id="{5DABEEC5-FAA7-4E03-640C-8C18AAF289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0" name="Rectangle 14">
                  <a:extLst>
                    <a:ext uri="{FF2B5EF4-FFF2-40B4-BE49-F238E27FC236}">
                      <a16:creationId xmlns:a16="http://schemas.microsoft.com/office/drawing/2014/main" id="{9944B4D9-2B60-56A4-3874-FB87AD875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3" name="Group 15">
                <a:extLst>
                  <a:ext uri="{FF2B5EF4-FFF2-40B4-BE49-F238E27FC236}">
                    <a16:creationId xmlns:a16="http://schemas.microsoft.com/office/drawing/2014/main" id="{92D55B76-01AF-E712-33FE-429D27BC50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7" name="Rectangle 16">
                  <a:extLst>
                    <a:ext uri="{FF2B5EF4-FFF2-40B4-BE49-F238E27FC236}">
                      <a16:creationId xmlns:a16="http://schemas.microsoft.com/office/drawing/2014/main" id="{161532A6-2DBC-27E3-BFE3-EEB9291AD3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8" name="Rectangle 17">
                  <a:extLst>
                    <a:ext uri="{FF2B5EF4-FFF2-40B4-BE49-F238E27FC236}">
                      <a16:creationId xmlns:a16="http://schemas.microsoft.com/office/drawing/2014/main" id="{299F41E7-91BA-D8D3-669C-8BCF12F589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4" name="Group 18">
                <a:extLst>
                  <a:ext uri="{FF2B5EF4-FFF2-40B4-BE49-F238E27FC236}">
                    <a16:creationId xmlns:a16="http://schemas.microsoft.com/office/drawing/2014/main" id="{29395A09-6A6B-FDED-BF64-83711B40FF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5" name="Rectangle 19">
                  <a:extLst>
                    <a:ext uri="{FF2B5EF4-FFF2-40B4-BE49-F238E27FC236}">
                      <a16:creationId xmlns:a16="http://schemas.microsoft.com/office/drawing/2014/main" id="{53CF1A70-460F-3764-93C9-96AA71CF2E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6" name="Rectangle 20">
                  <a:extLst>
                    <a:ext uri="{FF2B5EF4-FFF2-40B4-BE49-F238E27FC236}">
                      <a16:creationId xmlns:a16="http://schemas.microsoft.com/office/drawing/2014/main" id="{F57430AA-8B8F-A822-A159-8875FF023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29" name="Rectangle 19458">
              <a:extLst>
                <a:ext uri="{FF2B5EF4-FFF2-40B4-BE49-F238E27FC236}">
                  <a16:creationId xmlns:a16="http://schemas.microsoft.com/office/drawing/2014/main" id="{45480AF2-6C33-8429-99E5-870344130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DFBEB76F-D515-9214-17EB-69FDEF974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48AA5C9-F58A-A3F5-6BD9-E876E874AB15}"/>
                  </a:ext>
                </a:extLst>
              </p14:cNvPr>
              <p14:cNvContentPartPr/>
              <p14:nvPr/>
            </p14:nvContentPartPr>
            <p14:xfrm>
              <a:off x="3299400" y="1907280"/>
              <a:ext cx="5642640" cy="3214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48AA5C9-F58A-A3F5-6BD9-E876E874AB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90040" y="1897920"/>
                <a:ext cx="5661360" cy="3233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75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75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" dur="7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4" grpId="0" animBg="1"/>
      <p:bldP spid="143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E68EA16-71F9-F0B2-126D-46F9EE0D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63" y="82550"/>
            <a:ext cx="7772400" cy="1143000"/>
          </a:xfrm>
        </p:spPr>
        <p:txBody>
          <a:bodyPr/>
          <a:lstStyle/>
          <a:p>
            <a:r>
              <a:rPr lang="en-IN" altLang="en-US" sz="2800"/>
              <a:t>Organic Rankine Cycle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9BD8641E-9840-4A62-A6BC-D2FB65E32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25575"/>
            <a:ext cx="8077200" cy="5137150"/>
          </a:xfrm>
        </p:spPr>
        <p:txBody>
          <a:bodyPr/>
          <a:lstStyle/>
          <a:p>
            <a:r>
              <a:rPr lang="en-IN" altLang="en-US" sz="2400"/>
              <a:t>The Organic Rankine Cycle (ORC) uses an organic fluid instead of water.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selection of working fluids and operation conditions are very important to system performance.</a:t>
            </a:r>
          </a:p>
          <a:p>
            <a:r>
              <a:rPr lang="en-IN" altLang="en-US" sz="2400"/>
              <a:t>The possibility to select the best working fluid depending on the available heat source and the plant size results in multiple advantages: </a:t>
            </a:r>
          </a:p>
          <a:p>
            <a:r>
              <a:rPr lang="en-IN" altLang="en-US" sz="2400"/>
              <a:t>(i) more efficient turbomachinery, </a:t>
            </a:r>
          </a:p>
          <a:p>
            <a:r>
              <a:rPr lang="en-IN" altLang="en-US" sz="2400"/>
              <a:t>(ii) limited vacuum at condenser and </a:t>
            </a:r>
          </a:p>
          <a:p>
            <a:r>
              <a:rPr lang="en-IN" altLang="en-US" sz="2400"/>
              <a:t>(iii) higher performance compared to both steam Rankine cycles and gas cycles especially for heat sources lower than 400°C and power output lower than 20 MW. </a:t>
            </a:r>
          </a:p>
        </p:txBody>
      </p:sp>
      <p:grpSp>
        <p:nvGrpSpPr>
          <p:cNvPr id="10244" name="Group 46">
            <a:extLst>
              <a:ext uri="{FF2B5EF4-FFF2-40B4-BE49-F238E27FC236}">
                <a16:creationId xmlns:a16="http://schemas.microsoft.com/office/drawing/2014/main" id="{6FBA1BE7-5C17-76C0-D505-BC4078AC6C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8">
              <a:extLst>
                <a:ext uri="{FF2B5EF4-FFF2-40B4-BE49-F238E27FC236}">
                  <a16:creationId xmlns:a16="http://schemas.microsoft.com/office/drawing/2014/main" id="{2E43FE06-CD3E-7F0F-BFAA-FDFCEF8B6D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48" name="Group 27">
                <a:extLst>
                  <a:ext uri="{FF2B5EF4-FFF2-40B4-BE49-F238E27FC236}">
                    <a16:creationId xmlns:a16="http://schemas.microsoft.com/office/drawing/2014/main" id="{1A31F43A-4C23-911B-22B0-30DDDC3B08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58" name="Rectangle 10">
                  <a:extLst>
                    <a:ext uri="{FF2B5EF4-FFF2-40B4-BE49-F238E27FC236}">
                      <a16:creationId xmlns:a16="http://schemas.microsoft.com/office/drawing/2014/main" id="{DF1C0A67-CDA1-4BB7-E76D-0CA5A8D5F4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9" name="Rectangle 11">
                  <a:extLst>
                    <a:ext uri="{FF2B5EF4-FFF2-40B4-BE49-F238E27FC236}">
                      <a16:creationId xmlns:a16="http://schemas.microsoft.com/office/drawing/2014/main" id="{EBB34237-48A4-47D7-861A-1106A9A8AA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49" name="Group 12">
                <a:extLst>
                  <a:ext uri="{FF2B5EF4-FFF2-40B4-BE49-F238E27FC236}">
                    <a16:creationId xmlns:a16="http://schemas.microsoft.com/office/drawing/2014/main" id="{A54CA7CD-581F-2F5A-51C6-C31DCD3789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56" name="Rectangle 13">
                  <a:extLst>
                    <a:ext uri="{FF2B5EF4-FFF2-40B4-BE49-F238E27FC236}">
                      <a16:creationId xmlns:a16="http://schemas.microsoft.com/office/drawing/2014/main" id="{71839F7A-97B1-82F7-2519-904D43CCF0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7" name="Rectangle 14">
                  <a:extLst>
                    <a:ext uri="{FF2B5EF4-FFF2-40B4-BE49-F238E27FC236}">
                      <a16:creationId xmlns:a16="http://schemas.microsoft.com/office/drawing/2014/main" id="{333E1949-A4FF-862F-E70C-AC32B62C6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0" name="Group 15">
                <a:extLst>
                  <a:ext uri="{FF2B5EF4-FFF2-40B4-BE49-F238E27FC236}">
                    <a16:creationId xmlns:a16="http://schemas.microsoft.com/office/drawing/2014/main" id="{E148B28D-2544-66E8-E2EE-D3ADB70CC0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54" name="Rectangle 16">
                  <a:extLst>
                    <a:ext uri="{FF2B5EF4-FFF2-40B4-BE49-F238E27FC236}">
                      <a16:creationId xmlns:a16="http://schemas.microsoft.com/office/drawing/2014/main" id="{E75AE89E-FDC5-691E-ECC8-DEBD85742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5" name="Rectangle 17">
                  <a:extLst>
                    <a:ext uri="{FF2B5EF4-FFF2-40B4-BE49-F238E27FC236}">
                      <a16:creationId xmlns:a16="http://schemas.microsoft.com/office/drawing/2014/main" id="{6CC20726-6AEE-8FA1-37E5-57DB4F86D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1" name="Group 18">
                <a:extLst>
                  <a:ext uri="{FF2B5EF4-FFF2-40B4-BE49-F238E27FC236}">
                    <a16:creationId xmlns:a16="http://schemas.microsoft.com/office/drawing/2014/main" id="{9608BA87-AEB7-47B8-B35E-03E58CA49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52" name="Rectangle 19">
                  <a:extLst>
                    <a:ext uri="{FF2B5EF4-FFF2-40B4-BE49-F238E27FC236}">
                      <a16:creationId xmlns:a16="http://schemas.microsoft.com/office/drawing/2014/main" id="{1DE8C342-FB1B-9392-4165-45C1753904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3" name="Rectangle 20">
                  <a:extLst>
                    <a:ext uri="{FF2B5EF4-FFF2-40B4-BE49-F238E27FC236}">
                      <a16:creationId xmlns:a16="http://schemas.microsoft.com/office/drawing/2014/main" id="{9CC2D0F3-E095-41B4-F64C-77C9B08DFF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0246" name="Rectangle 19458">
              <a:extLst>
                <a:ext uri="{FF2B5EF4-FFF2-40B4-BE49-F238E27FC236}">
                  <a16:creationId xmlns:a16="http://schemas.microsoft.com/office/drawing/2014/main" id="{00295F68-1A4F-B2B3-CE1E-C388F6831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D16E88-7FAC-E4A0-F35E-C59D1D1AC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A701A08C-F75F-E5F6-B166-8D164AE06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123825"/>
            <a:ext cx="5854700" cy="868363"/>
          </a:xfrm>
        </p:spPr>
        <p:txBody>
          <a:bodyPr/>
          <a:lstStyle/>
          <a:p>
            <a:r>
              <a:rPr lang="en-US" altLang="en-US" sz="2800"/>
              <a:t>Classification of Working Fluids for Power Generation</a:t>
            </a:r>
          </a:p>
        </p:txBody>
      </p:sp>
      <p:sp>
        <p:nvSpPr>
          <p:cNvPr id="27651" name="Content Placeholder 3">
            <a:extLst>
              <a:ext uri="{FF2B5EF4-FFF2-40B4-BE49-F238E27FC236}">
                <a16:creationId xmlns:a16="http://schemas.microsoft.com/office/drawing/2014/main" id="{A3BEA09D-4723-B9C5-5BF2-239507704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00150"/>
            <a:ext cx="8763000" cy="535305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Basically, the working fluid can be classified into three categories.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Dry, isentropic, and wet depending on the slope of the T–S curve (</a:t>
            </a:r>
            <a:r>
              <a:rPr lang="en-US" altLang="en-US" sz="2400" i="1">
                <a:cs typeface="Times New Roman" panose="02020603050405020304" pitchFamily="18" charset="0"/>
              </a:rPr>
              <a:t>dT/dS</a:t>
            </a:r>
            <a:r>
              <a:rPr lang="en-US" altLang="en-US" sz="2400">
                <a:cs typeface="Times New Roman" panose="02020603050405020304" pitchFamily="18" charset="0"/>
              </a:rPr>
              <a:t>) to be positive, infinite, and negative, respectively.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working fluids of dry or isentropic type are more appropriate for ORC systems.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This is because dry or isentropic fluids are superheated after isentropic expansion, thereby eliminating the concerns of impingement of liquid droplets on the turbine blades.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Moreover, the superheated apparatus is not needed.</a:t>
            </a:r>
          </a:p>
        </p:txBody>
      </p:sp>
      <p:grpSp>
        <p:nvGrpSpPr>
          <p:cNvPr id="11268" name="Group 46">
            <a:extLst>
              <a:ext uri="{FF2B5EF4-FFF2-40B4-BE49-F238E27FC236}">
                <a16:creationId xmlns:a16="http://schemas.microsoft.com/office/drawing/2014/main" id="{F3C27065-9AC0-FFE7-71BB-4A2C836DB9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69" name="Group 8">
              <a:extLst>
                <a:ext uri="{FF2B5EF4-FFF2-40B4-BE49-F238E27FC236}">
                  <a16:creationId xmlns:a16="http://schemas.microsoft.com/office/drawing/2014/main" id="{29E06038-CFB3-E75A-A036-74AFF3D88F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2" name="Group 27">
                <a:extLst>
                  <a:ext uri="{FF2B5EF4-FFF2-40B4-BE49-F238E27FC236}">
                    <a16:creationId xmlns:a16="http://schemas.microsoft.com/office/drawing/2014/main" id="{C7945BA9-3FC3-7193-AF4A-3643CDEF78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2" name="Rectangle 10">
                  <a:extLst>
                    <a:ext uri="{FF2B5EF4-FFF2-40B4-BE49-F238E27FC236}">
                      <a16:creationId xmlns:a16="http://schemas.microsoft.com/office/drawing/2014/main" id="{46B1EE33-016B-7B09-B092-FFAB97DD40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3" name="Rectangle 11">
                  <a:extLst>
                    <a:ext uri="{FF2B5EF4-FFF2-40B4-BE49-F238E27FC236}">
                      <a16:creationId xmlns:a16="http://schemas.microsoft.com/office/drawing/2014/main" id="{9311CEA2-A2EE-8571-63FE-990303FB4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3" name="Group 12">
                <a:extLst>
                  <a:ext uri="{FF2B5EF4-FFF2-40B4-BE49-F238E27FC236}">
                    <a16:creationId xmlns:a16="http://schemas.microsoft.com/office/drawing/2014/main" id="{0FB270BC-F4E8-461F-3009-DAA55FC460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0" name="Rectangle 13">
                  <a:extLst>
                    <a:ext uri="{FF2B5EF4-FFF2-40B4-BE49-F238E27FC236}">
                      <a16:creationId xmlns:a16="http://schemas.microsoft.com/office/drawing/2014/main" id="{B6072D02-BE58-2854-BE93-E334C6AE09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1" name="Rectangle 14">
                  <a:extLst>
                    <a:ext uri="{FF2B5EF4-FFF2-40B4-BE49-F238E27FC236}">
                      <a16:creationId xmlns:a16="http://schemas.microsoft.com/office/drawing/2014/main" id="{B8360C80-2C57-F5BA-7F06-1D1BFAEA7E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4" name="Group 15">
                <a:extLst>
                  <a:ext uri="{FF2B5EF4-FFF2-40B4-BE49-F238E27FC236}">
                    <a16:creationId xmlns:a16="http://schemas.microsoft.com/office/drawing/2014/main" id="{DC2843BA-D596-F12A-72CA-D130E6A1CF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78" name="Rectangle 16">
                  <a:extLst>
                    <a:ext uri="{FF2B5EF4-FFF2-40B4-BE49-F238E27FC236}">
                      <a16:creationId xmlns:a16="http://schemas.microsoft.com/office/drawing/2014/main" id="{F7FF2816-4953-024C-18BC-C3CC1FA82F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9" name="Rectangle 17">
                  <a:extLst>
                    <a:ext uri="{FF2B5EF4-FFF2-40B4-BE49-F238E27FC236}">
                      <a16:creationId xmlns:a16="http://schemas.microsoft.com/office/drawing/2014/main" id="{EBAB2829-042E-CCF3-EF0C-614D3559B4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5" name="Group 18">
                <a:extLst>
                  <a:ext uri="{FF2B5EF4-FFF2-40B4-BE49-F238E27FC236}">
                    <a16:creationId xmlns:a16="http://schemas.microsoft.com/office/drawing/2014/main" id="{DF642F8B-77F9-DC89-D0E9-B14CF876D5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76" name="Rectangle 19">
                  <a:extLst>
                    <a:ext uri="{FF2B5EF4-FFF2-40B4-BE49-F238E27FC236}">
                      <a16:creationId xmlns:a16="http://schemas.microsoft.com/office/drawing/2014/main" id="{50A38EAC-00E2-4121-5694-294094CA9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7" name="Rectangle 20">
                  <a:extLst>
                    <a:ext uri="{FF2B5EF4-FFF2-40B4-BE49-F238E27FC236}">
                      <a16:creationId xmlns:a16="http://schemas.microsoft.com/office/drawing/2014/main" id="{E1938C43-9DC0-0A86-5F42-3131463EF4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70" name="Rectangle 19458">
              <a:extLst>
                <a:ext uri="{FF2B5EF4-FFF2-40B4-BE49-F238E27FC236}">
                  <a16:creationId xmlns:a16="http://schemas.microsoft.com/office/drawing/2014/main" id="{2B29959D-6BD0-68B6-F96B-D2B4E0255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D785C1-9723-9E07-DF3C-A2B9A8E44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57D70B82-7234-4A22-6EF0-92B98ED6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33350"/>
            <a:ext cx="7772400" cy="1143000"/>
          </a:xfrm>
        </p:spPr>
        <p:txBody>
          <a:bodyPr/>
          <a:lstStyle/>
          <a:p>
            <a:r>
              <a:rPr lang="en-IN" altLang="en-US" sz="2800"/>
              <a:t>Selection of Working Fluid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0A130A89-3332-090B-4453-6047A07C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6350"/>
            <a:ext cx="8153400" cy="5368925"/>
          </a:xfrm>
        </p:spPr>
        <p:txBody>
          <a:bodyPr/>
          <a:lstStyle/>
          <a:p>
            <a:r>
              <a:rPr lang="en-IN" altLang="en-US" sz="2400"/>
              <a:t>Working fluids can be selected from a long list of candidates including </a:t>
            </a:r>
          </a:p>
          <a:p>
            <a:r>
              <a:rPr lang="en-IN" altLang="en-US" sz="2400"/>
              <a:t>hydrocarbons, </a:t>
            </a:r>
          </a:p>
          <a:p>
            <a:r>
              <a:rPr lang="en-IN" altLang="en-US" sz="2400"/>
              <a:t>hydrofluorocarbons, </a:t>
            </a:r>
          </a:p>
          <a:p>
            <a:r>
              <a:rPr lang="en-IN" altLang="en-US" sz="2400"/>
              <a:t>siloxanes and </a:t>
            </a:r>
          </a:p>
          <a:p>
            <a:r>
              <a:rPr lang="en-IN" altLang="en-US" sz="2400"/>
              <a:t>mixtures of these components. </a:t>
            </a:r>
          </a:p>
          <a:p>
            <a:r>
              <a:rPr lang="en-IN" altLang="en-US" sz="2400"/>
              <a:t>The distinctive characteristics make ORC the most reliable option for unconventional heat sources like</a:t>
            </a:r>
          </a:p>
          <a:p>
            <a:r>
              <a:rPr lang="en-IN" altLang="en-US" sz="2400"/>
              <a:t>geothermal brines, </a:t>
            </a:r>
          </a:p>
          <a:p>
            <a:r>
              <a:rPr lang="en-IN" altLang="en-US" sz="2400"/>
              <a:t>biomass combustion, </a:t>
            </a:r>
          </a:p>
          <a:p>
            <a:r>
              <a:rPr lang="en-IN" altLang="en-US" sz="2400"/>
              <a:t>waste heat recovery from industrial processes and </a:t>
            </a:r>
          </a:p>
          <a:p>
            <a:r>
              <a:rPr lang="en-IN" altLang="en-US" sz="2400"/>
              <a:t>thermal solar applications. </a:t>
            </a:r>
          </a:p>
          <a:p>
            <a:endParaRPr lang="en-IN" altLang="en-US" sz="2400"/>
          </a:p>
          <a:p>
            <a:endParaRPr lang="en-IN" altLang="en-US" sz="2400"/>
          </a:p>
        </p:txBody>
      </p:sp>
      <p:grpSp>
        <p:nvGrpSpPr>
          <p:cNvPr id="12292" name="Group 46">
            <a:extLst>
              <a:ext uri="{FF2B5EF4-FFF2-40B4-BE49-F238E27FC236}">
                <a16:creationId xmlns:a16="http://schemas.microsoft.com/office/drawing/2014/main" id="{EA1B8453-2D61-9484-5CB2-254FA9CD17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8">
              <a:extLst>
                <a:ext uri="{FF2B5EF4-FFF2-40B4-BE49-F238E27FC236}">
                  <a16:creationId xmlns:a16="http://schemas.microsoft.com/office/drawing/2014/main" id="{CB227BEF-BD0A-EDE9-FBFD-2BEA47C46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6" name="Group 27">
                <a:extLst>
                  <a:ext uri="{FF2B5EF4-FFF2-40B4-BE49-F238E27FC236}">
                    <a16:creationId xmlns:a16="http://schemas.microsoft.com/office/drawing/2014/main" id="{4A111E33-2875-EE2B-CFE1-E2921918F8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6" name="Rectangle 10">
                  <a:extLst>
                    <a:ext uri="{FF2B5EF4-FFF2-40B4-BE49-F238E27FC236}">
                      <a16:creationId xmlns:a16="http://schemas.microsoft.com/office/drawing/2014/main" id="{C6066F94-D137-2F58-F3C9-181DBBD73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7" name="Rectangle 11">
                  <a:extLst>
                    <a:ext uri="{FF2B5EF4-FFF2-40B4-BE49-F238E27FC236}">
                      <a16:creationId xmlns:a16="http://schemas.microsoft.com/office/drawing/2014/main" id="{4EF2A1AA-C039-4235-9CA0-5710B4EB0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7" name="Group 12">
                <a:extLst>
                  <a:ext uri="{FF2B5EF4-FFF2-40B4-BE49-F238E27FC236}">
                    <a16:creationId xmlns:a16="http://schemas.microsoft.com/office/drawing/2014/main" id="{76A9C766-2FD1-1057-809B-7E15266ADA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4" name="Rectangle 13">
                  <a:extLst>
                    <a:ext uri="{FF2B5EF4-FFF2-40B4-BE49-F238E27FC236}">
                      <a16:creationId xmlns:a16="http://schemas.microsoft.com/office/drawing/2014/main" id="{0E3CAFD2-88E8-632F-ED5F-AFF24DD37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5" name="Rectangle 14">
                  <a:extLst>
                    <a:ext uri="{FF2B5EF4-FFF2-40B4-BE49-F238E27FC236}">
                      <a16:creationId xmlns:a16="http://schemas.microsoft.com/office/drawing/2014/main" id="{4AEED6ED-5578-99C8-FB18-3CC6EE237F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8" name="Group 15">
                <a:extLst>
                  <a:ext uri="{FF2B5EF4-FFF2-40B4-BE49-F238E27FC236}">
                    <a16:creationId xmlns:a16="http://schemas.microsoft.com/office/drawing/2014/main" id="{9143386C-7C50-A8DB-C2BE-BD7B7C968E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2" name="Rectangle 16">
                  <a:extLst>
                    <a:ext uri="{FF2B5EF4-FFF2-40B4-BE49-F238E27FC236}">
                      <a16:creationId xmlns:a16="http://schemas.microsoft.com/office/drawing/2014/main" id="{0504EAF7-B536-D075-ECB0-33FC722900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3" name="Rectangle 17">
                  <a:extLst>
                    <a:ext uri="{FF2B5EF4-FFF2-40B4-BE49-F238E27FC236}">
                      <a16:creationId xmlns:a16="http://schemas.microsoft.com/office/drawing/2014/main" id="{0385DE99-CF77-BD92-0686-DA2C54889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9" name="Group 18">
                <a:extLst>
                  <a:ext uri="{FF2B5EF4-FFF2-40B4-BE49-F238E27FC236}">
                    <a16:creationId xmlns:a16="http://schemas.microsoft.com/office/drawing/2014/main" id="{020FAFA5-D3D5-723C-EB9F-0702C3A69D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0" name="Rectangle 19">
                  <a:extLst>
                    <a:ext uri="{FF2B5EF4-FFF2-40B4-BE49-F238E27FC236}">
                      <a16:creationId xmlns:a16="http://schemas.microsoft.com/office/drawing/2014/main" id="{EB18A818-C972-06E3-5179-A729B137CE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1" name="Rectangle 20">
                  <a:extLst>
                    <a:ext uri="{FF2B5EF4-FFF2-40B4-BE49-F238E27FC236}">
                      <a16:creationId xmlns:a16="http://schemas.microsoft.com/office/drawing/2014/main" id="{CA281E91-187E-A695-FAD4-86E0740FCF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294" name="Rectangle 19458">
              <a:extLst>
                <a:ext uri="{FF2B5EF4-FFF2-40B4-BE49-F238E27FC236}">
                  <a16:creationId xmlns:a16="http://schemas.microsoft.com/office/drawing/2014/main" id="{95AEFC08-24E8-1105-6ECC-6B687991CC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B74CC2-BE8C-F6F3-839D-58F12D2A8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7A0F5EF9-C160-C098-3CAC-29735B166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246188"/>
            <a:ext cx="9144000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>
            <a:extLst>
              <a:ext uri="{FF2B5EF4-FFF2-40B4-BE49-F238E27FC236}">
                <a16:creationId xmlns:a16="http://schemas.microsoft.com/office/drawing/2014/main" id="{E641BE6B-F71F-AACB-9DF6-29666EB4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3725"/>
          </a:xfrm>
        </p:spPr>
        <p:txBody>
          <a:bodyPr/>
          <a:lstStyle/>
          <a:p>
            <a:r>
              <a:rPr lang="en-IN" altLang="en-US" sz="2800"/>
              <a:t>Library of  Cycles</a:t>
            </a:r>
          </a:p>
        </p:txBody>
      </p:sp>
      <p:grpSp>
        <p:nvGrpSpPr>
          <p:cNvPr id="13316" name="Group 46">
            <a:extLst>
              <a:ext uri="{FF2B5EF4-FFF2-40B4-BE49-F238E27FC236}">
                <a16:creationId xmlns:a16="http://schemas.microsoft.com/office/drawing/2014/main" id="{7C7311C1-D9AB-A5CA-046C-C927A50E1B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17" name="Group 8">
              <a:extLst>
                <a:ext uri="{FF2B5EF4-FFF2-40B4-BE49-F238E27FC236}">
                  <a16:creationId xmlns:a16="http://schemas.microsoft.com/office/drawing/2014/main" id="{401CAF77-7C64-0A41-66A0-7DD767ABCD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0" name="Group 27">
                <a:extLst>
                  <a:ext uri="{FF2B5EF4-FFF2-40B4-BE49-F238E27FC236}">
                    <a16:creationId xmlns:a16="http://schemas.microsoft.com/office/drawing/2014/main" id="{B81DD1C7-3C3E-FCEE-9B72-A854352FD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0" name="Rectangle 10">
                  <a:extLst>
                    <a:ext uri="{FF2B5EF4-FFF2-40B4-BE49-F238E27FC236}">
                      <a16:creationId xmlns:a16="http://schemas.microsoft.com/office/drawing/2014/main" id="{395B7693-6119-4BAC-16A4-923C487DF1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1" name="Rectangle 11">
                  <a:extLst>
                    <a:ext uri="{FF2B5EF4-FFF2-40B4-BE49-F238E27FC236}">
                      <a16:creationId xmlns:a16="http://schemas.microsoft.com/office/drawing/2014/main" id="{6EB8B0E4-5039-CADC-C651-9191699E5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1" name="Group 12">
                <a:extLst>
                  <a:ext uri="{FF2B5EF4-FFF2-40B4-BE49-F238E27FC236}">
                    <a16:creationId xmlns:a16="http://schemas.microsoft.com/office/drawing/2014/main" id="{C7E2C363-A863-338D-449D-CFA14CF2F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28" name="Rectangle 13">
                  <a:extLst>
                    <a:ext uri="{FF2B5EF4-FFF2-40B4-BE49-F238E27FC236}">
                      <a16:creationId xmlns:a16="http://schemas.microsoft.com/office/drawing/2014/main" id="{92BD363A-F10A-27B5-AA6D-CFCA93FEE7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9" name="Rectangle 14">
                  <a:extLst>
                    <a:ext uri="{FF2B5EF4-FFF2-40B4-BE49-F238E27FC236}">
                      <a16:creationId xmlns:a16="http://schemas.microsoft.com/office/drawing/2014/main" id="{D8A55B99-9EFB-6B27-95D4-8EDFD4A4F7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2" name="Group 15">
                <a:extLst>
                  <a:ext uri="{FF2B5EF4-FFF2-40B4-BE49-F238E27FC236}">
                    <a16:creationId xmlns:a16="http://schemas.microsoft.com/office/drawing/2014/main" id="{F1BD9255-4003-A689-A5B3-4D604FE203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26" name="Rectangle 16">
                  <a:extLst>
                    <a:ext uri="{FF2B5EF4-FFF2-40B4-BE49-F238E27FC236}">
                      <a16:creationId xmlns:a16="http://schemas.microsoft.com/office/drawing/2014/main" id="{CEDB675F-757C-1E52-7F09-892AF34EE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7" name="Rectangle 17">
                  <a:extLst>
                    <a:ext uri="{FF2B5EF4-FFF2-40B4-BE49-F238E27FC236}">
                      <a16:creationId xmlns:a16="http://schemas.microsoft.com/office/drawing/2014/main" id="{6D15CD9E-3DF1-D7E5-0325-810FFAC25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23" name="Group 18">
                <a:extLst>
                  <a:ext uri="{FF2B5EF4-FFF2-40B4-BE49-F238E27FC236}">
                    <a16:creationId xmlns:a16="http://schemas.microsoft.com/office/drawing/2014/main" id="{29E171BB-0CBB-16EE-7857-D0C207A7A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24" name="Rectangle 19">
                  <a:extLst>
                    <a:ext uri="{FF2B5EF4-FFF2-40B4-BE49-F238E27FC236}">
                      <a16:creationId xmlns:a16="http://schemas.microsoft.com/office/drawing/2014/main" id="{12B42B19-BDDA-74B1-1C93-F320C83B1A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25" name="Rectangle 20">
                  <a:extLst>
                    <a:ext uri="{FF2B5EF4-FFF2-40B4-BE49-F238E27FC236}">
                      <a16:creationId xmlns:a16="http://schemas.microsoft.com/office/drawing/2014/main" id="{B9502AA2-E00E-7F40-BE40-F3874F2F16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18" name="Rectangle 19458">
              <a:extLst>
                <a:ext uri="{FF2B5EF4-FFF2-40B4-BE49-F238E27FC236}">
                  <a16:creationId xmlns:a16="http://schemas.microsoft.com/office/drawing/2014/main" id="{C4CDBD2C-BBEA-4AFF-E18B-89BC80C6B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127F615-7966-CC58-12CC-F83F83428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A875896F-FCB2-7043-CE1F-CEEB2DA7C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624046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3">
            <a:extLst>
              <a:ext uri="{FF2B5EF4-FFF2-40B4-BE49-F238E27FC236}">
                <a16:creationId xmlns:a16="http://schemas.microsoft.com/office/drawing/2014/main" id="{8F9C1DD3-22DE-9BFA-498B-D0B91A835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876800"/>
            <a:ext cx="5181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Organic Substances must be selected</a:t>
            </a:r>
          </a:p>
          <a:p>
            <a:pPr>
              <a:defRPr/>
            </a:pPr>
            <a:r>
              <a:rPr lang="en-US" dirty="0">
                <a:latin typeface="+mn-lt"/>
              </a:rPr>
              <a:t>in accordance to the heat source</a:t>
            </a:r>
          </a:p>
          <a:p>
            <a:pPr>
              <a:defRPr/>
            </a:pPr>
            <a:r>
              <a:rPr lang="en-US" dirty="0">
                <a:latin typeface="+mn-lt"/>
              </a:rPr>
              <a:t>temperature level (</a:t>
            </a:r>
            <a:r>
              <a:rPr lang="en-US" i="1" dirty="0" err="1">
                <a:latin typeface="+mn-lt"/>
              </a:rPr>
              <a:t>T</a:t>
            </a:r>
            <a:r>
              <a:rPr lang="en-US" i="1" baseline="-25000" dirty="0" err="1">
                <a:latin typeface="+mn-lt"/>
              </a:rPr>
              <a:t>cr</a:t>
            </a:r>
            <a:r>
              <a:rPr lang="en-US" dirty="0">
                <a:latin typeface="+mn-lt"/>
              </a:rPr>
              <a:t> &lt; T</a:t>
            </a:r>
            <a:r>
              <a:rPr lang="en-US" baseline="-25000" dirty="0">
                <a:latin typeface="+mn-lt"/>
              </a:rPr>
              <a:t>in source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14340" name="Title 1">
            <a:extLst>
              <a:ext uri="{FF2B5EF4-FFF2-40B4-BE49-F238E27FC236}">
                <a16:creationId xmlns:a16="http://schemas.microsoft.com/office/drawing/2014/main" id="{947A9E59-F056-6615-679B-B7600F3B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66688"/>
            <a:ext cx="7086600" cy="838200"/>
          </a:xfrm>
        </p:spPr>
        <p:txBody>
          <a:bodyPr/>
          <a:lstStyle/>
          <a:p>
            <a:r>
              <a:rPr lang="en-US" altLang="en-US" sz="2800"/>
              <a:t>Working Fluids for Low Temperature Resources</a:t>
            </a:r>
          </a:p>
        </p:txBody>
      </p:sp>
      <p:grpSp>
        <p:nvGrpSpPr>
          <p:cNvPr id="14341" name="Group 46">
            <a:extLst>
              <a:ext uri="{FF2B5EF4-FFF2-40B4-BE49-F238E27FC236}">
                <a16:creationId xmlns:a16="http://schemas.microsoft.com/office/drawing/2014/main" id="{768F2127-192D-E434-6A17-2BECAD518A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2" name="Group 8">
              <a:extLst>
                <a:ext uri="{FF2B5EF4-FFF2-40B4-BE49-F238E27FC236}">
                  <a16:creationId xmlns:a16="http://schemas.microsoft.com/office/drawing/2014/main" id="{34D2A796-9582-A662-15D4-C4AE817394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45" name="Group 27">
                <a:extLst>
                  <a:ext uri="{FF2B5EF4-FFF2-40B4-BE49-F238E27FC236}">
                    <a16:creationId xmlns:a16="http://schemas.microsoft.com/office/drawing/2014/main" id="{E63A427E-7585-7C29-A878-71240A6250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55" name="Rectangle 10">
                  <a:extLst>
                    <a:ext uri="{FF2B5EF4-FFF2-40B4-BE49-F238E27FC236}">
                      <a16:creationId xmlns:a16="http://schemas.microsoft.com/office/drawing/2014/main" id="{D8813B58-2607-AA19-1D4B-5F902993D4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6" name="Rectangle 11">
                  <a:extLst>
                    <a:ext uri="{FF2B5EF4-FFF2-40B4-BE49-F238E27FC236}">
                      <a16:creationId xmlns:a16="http://schemas.microsoft.com/office/drawing/2014/main" id="{0E7D25E7-E07F-9278-6223-84BFB4767D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6" name="Group 12">
                <a:extLst>
                  <a:ext uri="{FF2B5EF4-FFF2-40B4-BE49-F238E27FC236}">
                    <a16:creationId xmlns:a16="http://schemas.microsoft.com/office/drawing/2014/main" id="{1DCB42A7-96DE-D481-74CD-AE9C7840FE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53" name="Rectangle 13">
                  <a:extLst>
                    <a:ext uri="{FF2B5EF4-FFF2-40B4-BE49-F238E27FC236}">
                      <a16:creationId xmlns:a16="http://schemas.microsoft.com/office/drawing/2014/main" id="{52A1B652-E00F-708F-2593-D65E16A091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4" name="Rectangle 14">
                  <a:extLst>
                    <a:ext uri="{FF2B5EF4-FFF2-40B4-BE49-F238E27FC236}">
                      <a16:creationId xmlns:a16="http://schemas.microsoft.com/office/drawing/2014/main" id="{65ACDEB3-1DEB-A004-F22E-0CA3D70AB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7" name="Group 15">
                <a:extLst>
                  <a:ext uri="{FF2B5EF4-FFF2-40B4-BE49-F238E27FC236}">
                    <a16:creationId xmlns:a16="http://schemas.microsoft.com/office/drawing/2014/main" id="{BC0F3743-B61A-DA2F-EFB4-39BD0E532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51" name="Rectangle 16">
                  <a:extLst>
                    <a:ext uri="{FF2B5EF4-FFF2-40B4-BE49-F238E27FC236}">
                      <a16:creationId xmlns:a16="http://schemas.microsoft.com/office/drawing/2014/main" id="{E16F4CE1-49B2-6BF2-F2D2-9FB0E507D0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2" name="Rectangle 17">
                  <a:extLst>
                    <a:ext uri="{FF2B5EF4-FFF2-40B4-BE49-F238E27FC236}">
                      <a16:creationId xmlns:a16="http://schemas.microsoft.com/office/drawing/2014/main" id="{47A58586-AE4F-FCA8-66A5-4A509DCCAB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8" name="Group 18">
                <a:extLst>
                  <a:ext uri="{FF2B5EF4-FFF2-40B4-BE49-F238E27FC236}">
                    <a16:creationId xmlns:a16="http://schemas.microsoft.com/office/drawing/2014/main" id="{51A64AD8-FE2D-80F4-82F8-50D6F3E826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49" name="Rectangle 19">
                  <a:extLst>
                    <a:ext uri="{FF2B5EF4-FFF2-40B4-BE49-F238E27FC236}">
                      <a16:creationId xmlns:a16="http://schemas.microsoft.com/office/drawing/2014/main" id="{4F64764C-F92F-8362-D7B6-383668A299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0" name="Rectangle 20">
                  <a:extLst>
                    <a:ext uri="{FF2B5EF4-FFF2-40B4-BE49-F238E27FC236}">
                      <a16:creationId xmlns:a16="http://schemas.microsoft.com/office/drawing/2014/main" id="{5431E690-0FA5-25E2-94D5-358C425C1B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4343" name="Rectangle 19458">
              <a:extLst>
                <a:ext uri="{FF2B5EF4-FFF2-40B4-BE49-F238E27FC236}">
                  <a16:creationId xmlns:a16="http://schemas.microsoft.com/office/drawing/2014/main" id="{5DAAD478-4A1D-5477-AB11-F0301BFD5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17DCE7-9FD8-FFFA-F217-3865B6796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1EF682C-DA70-FF19-981C-8954D804B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553200" cy="1143000"/>
          </a:xfrm>
        </p:spPr>
        <p:txBody>
          <a:bodyPr/>
          <a:lstStyle/>
          <a:p>
            <a:r>
              <a:rPr lang="en-IN" altLang="en-US" sz="2800"/>
              <a:t>World Installed Capacity of ORC Plants : per application 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79E83DB9-8FF5-86F2-6CF6-DBFD2A908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293813"/>
            <a:ext cx="693420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46">
            <a:extLst>
              <a:ext uri="{FF2B5EF4-FFF2-40B4-BE49-F238E27FC236}">
                <a16:creationId xmlns:a16="http://schemas.microsoft.com/office/drawing/2014/main" id="{F7B082A0-73C1-552A-6AEE-6AB8F1F263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5" name="Group 8">
              <a:extLst>
                <a:ext uri="{FF2B5EF4-FFF2-40B4-BE49-F238E27FC236}">
                  <a16:creationId xmlns:a16="http://schemas.microsoft.com/office/drawing/2014/main" id="{6517C9C6-D936-CDE7-C887-4498CA3C76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68" name="Group 27">
                <a:extLst>
                  <a:ext uri="{FF2B5EF4-FFF2-40B4-BE49-F238E27FC236}">
                    <a16:creationId xmlns:a16="http://schemas.microsoft.com/office/drawing/2014/main" id="{25502A7D-B8A8-444D-E50B-991AFDC8B9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78" name="Rectangle 10">
                  <a:extLst>
                    <a:ext uri="{FF2B5EF4-FFF2-40B4-BE49-F238E27FC236}">
                      <a16:creationId xmlns:a16="http://schemas.microsoft.com/office/drawing/2014/main" id="{C158837F-9DBC-41D9-ACEB-AE00E65C4B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9" name="Rectangle 11">
                  <a:extLst>
                    <a:ext uri="{FF2B5EF4-FFF2-40B4-BE49-F238E27FC236}">
                      <a16:creationId xmlns:a16="http://schemas.microsoft.com/office/drawing/2014/main" id="{672051BE-5801-01B7-4979-FBB383B1DA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69" name="Group 12">
                <a:extLst>
                  <a:ext uri="{FF2B5EF4-FFF2-40B4-BE49-F238E27FC236}">
                    <a16:creationId xmlns:a16="http://schemas.microsoft.com/office/drawing/2014/main" id="{164D4814-4E14-B50D-3193-AA2CA33D89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76" name="Rectangle 13">
                  <a:extLst>
                    <a:ext uri="{FF2B5EF4-FFF2-40B4-BE49-F238E27FC236}">
                      <a16:creationId xmlns:a16="http://schemas.microsoft.com/office/drawing/2014/main" id="{2091864F-7FAD-3A64-8F5B-138DB1E57C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7" name="Rectangle 14">
                  <a:extLst>
                    <a:ext uri="{FF2B5EF4-FFF2-40B4-BE49-F238E27FC236}">
                      <a16:creationId xmlns:a16="http://schemas.microsoft.com/office/drawing/2014/main" id="{77E95C59-DA4A-9132-62E9-37CA8E594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0" name="Group 15">
                <a:extLst>
                  <a:ext uri="{FF2B5EF4-FFF2-40B4-BE49-F238E27FC236}">
                    <a16:creationId xmlns:a16="http://schemas.microsoft.com/office/drawing/2014/main" id="{13576D59-1651-5A1A-E184-9611EAE4F2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74" name="Rectangle 16">
                  <a:extLst>
                    <a:ext uri="{FF2B5EF4-FFF2-40B4-BE49-F238E27FC236}">
                      <a16:creationId xmlns:a16="http://schemas.microsoft.com/office/drawing/2014/main" id="{074A4331-90B1-5BEE-D897-2663B1634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5" name="Rectangle 17">
                  <a:extLst>
                    <a:ext uri="{FF2B5EF4-FFF2-40B4-BE49-F238E27FC236}">
                      <a16:creationId xmlns:a16="http://schemas.microsoft.com/office/drawing/2014/main" id="{95BD906D-EBE6-6791-1E6B-DF5C6E0D2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1" name="Group 18">
                <a:extLst>
                  <a:ext uri="{FF2B5EF4-FFF2-40B4-BE49-F238E27FC236}">
                    <a16:creationId xmlns:a16="http://schemas.microsoft.com/office/drawing/2014/main" id="{C71E1672-FD93-1CEC-8B96-744E7932C9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2" name="Rectangle 19">
                  <a:extLst>
                    <a:ext uri="{FF2B5EF4-FFF2-40B4-BE49-F238E27FC236}">
                      <a16:creationId xmlns:a16="http://schemas.microsoft.com/office/drawing/2014/main" id="{3E198107-A6CF-0F8B-FA4A-0C5D3083DF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3" name="Rectangle 20">
                  <a:extLst>
                    <a:ext uri="{FF2B5EF4-FFF2-40B4-BE49-F238E27FC236}">
                      <a16:creationId xmlns:a16="http://schemas.microsoft.com/office/drawing/2014/main" id="{466768C3-2400-F446-F328-4A81E6F675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5366" name="Rectangle 19458">
              <a:extLst>
                <a:ext uri="{FF2B5EF4-FFF2-40B4-BE49-F238E27FC236}">
                  <a16:creationId xmlns:a16="http://schemas.microsoft.com/office/drawing/2014/main" id="{AB1AD713-C9A5-8C71-032B-67882CA30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5D4671-ED39-E648-3B64-F49749F67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EC58F6D3-90EA-803D-3438-DDEF7DDA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2550"/>
            <a:ext cx="6934200" cy="1143000"/>
          </a:xfrm>
        </p:spPr>
        <p:txBody>
          <a:bodyPr/>
          <a:lstStyle/>
          <a:p>
            <a:r>
              <a:rPr lang="en-IN" altLang="en-US" sz="2800"/>
              <a:t>World Installed Capacity of ORC Plants : per manufacturer 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CF439EEB-E589-F6E4-840F-06ABD5189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4625"/>
            <a:ext cx="6970713" cy="491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Group 46">
            <a:extLst>
              <a:ext uri="{FF2B5EF4-FFF2-40B4-BE49-F238E27FC236}">
                <a16:creationId xmlns:a16="http://schemas.microsoft.com/office/drawing/2014/main" id="{C51ADA87-3563-CF75-7A92-CCBAB91EA42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8">
              <a:extLst>
                <a:ext uri="{FF2B5EF4-FFF2-40B4-BE49-F238E27FC236}">
                  <a16:creationId xmlns:a16="http://schemas.microsoft.com/office/drawing/2014/main" id="{17D0C657-D251-A6F8-B248-BDF8895868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392" name="Group 27">
                <a:extLst>
                  <a:ext uri="{FF2B5EF4-FFF2-40B4-BE49-F238E27FC236}">
                    <a16:creationId xmlns:a16="http://schemas.microsoft.com/office/drawing/2014/main" id="{9C75E3AD-D309-DFD4-0A7D-B7E0C55838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02" name="Rectangle 10">
                  <a:extLst>
                    <a:ext uri="{FF2B5EF4-FFF2-40B4-BE49-F238E27FC236}">
                      <a16:creationId xmlns:a16="http://schemas.microsoft.com/office/drawing/2014/main" id="{E79DBEFB-2F30-D717-BF55-AB5378484B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3" name="Rectangle 11">
                  <a:extLst>
                    <a:ext uri="{FF2B5EF4-FFF2-40B4-BE49-F238E27FC236}">
                      <a16:creationId xmlns:a16="http://schemas.microsoft.com/office/drawing/2014/main" id="{2D50D72F-6E53-B923-3DA1-72895FE169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3" name="Group 12">
                <a:extLst>
                  <a:ext uri="{FF2B5EF4-FFF2-40B4-BE49-F238E27FC236}">
                    <a16:creationId xmlns:a16="http://schemas.microsoft.com/office/drawing/2014/main" id="{5580A4F3-CFA4-E5A9-558A-1FE1DD8DFF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00" name="Rectangle 13">
                  <a:extLst>
                    <a:ext uri="{FF2B5EF4-FFF2-40B4-BE49-F238E27FC236}">
                      <a16:creationId xmlns:a16="http://schemas.microsoft.com/office/drawing/2014/main" id="{6DA07501-7A49-6CC0-0397-9771D37573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1" name="Rectangle 14">
                  <a:extLst>
                    <a:ext uri="{FF2B5EF4-FFF2-40B4-BE49-F238E27FC236}">
                      <a16:creationId xmlns:a16="http://schemas.microsoft.com/office/drawing/2014/main" id="{5F0E13B2-5E0E-E9FE-36EF-EA8F91CB2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4" name="Group 15">
                <a:extLst>
                  <a:ext uri="{FF2B5EF4-FFF2-40B4-BE49-F238E27FC236}">
                    <a16:creationId xmlns:a16="http://schemas.microsoft.com/office/drawing/2014/main" id="{068521E0-F31C-D54E-4B19-023E73C542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398" name="Rectangle 16">
                  <a:extLst>
                    <a:ext uri="{FF2B5EF4-FFF2-40B4-BE49-F238E27FC236}">
                      <a16:creationId xmlns:a16="http://schemas.microsoft.com/office/drawing/2014/main" id="{F9B188E3-7015-4A4C-9366-ABBE577979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9" name="Rectangle 17">
                  <a:extLst>
                    <a:ext uri="{FF2B5EF4-FFF2-40B4-BE49-F238E27FC236}">
                      <a16:creationId xmlns:a16="http://schemas.microsoft.com/office/drawing/2014/main" id="{3ED8FB25-1ABC-4C11-8888-3704013316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5" name="Group 18">
                <a:extLst>
                  <a:ext uri="{FF2B5EF4-FFF2-40B4-BE49-F238E27FC236}">
                    <a16:creationId xmlns:a16="http://schemas.microsoft.com/office/drawing/2014/main" id="{29AE4C41-CAF1-BD17-EBE8-A5CCD73BCB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396" name="Rectangle 19">
                  <a:extLst>
                    <a:ext uri="{FF2B5EF4-FFF2-40B4-BE49-F238E27FC236}">
                      <a16:creationId xmlns:a16="http://schemas.microsoft.com/office/drawing/2014/main" id="{F3F892B2-5BD8-DAE8-51C3-0C0B5B92A5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7" name="Rectangle 20">
                  <a:extLst>
                    <a:ext uri="{FF2B5EF4-FFF2-40B4-BE49-F238E27FC236}">
                      <a16:creationId xmlns:a16="http://schemas.microsoft.com/office/drawing/2014/main" id="{EF2C01B1-C7C3-259C-E655-F7158EE8DB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6390" name="Rectangle 19458">
              <a:extLst>
                <a:ext uri="{FF2B5EF4-FFF2-40B4-BE49-F238E27FC236}">
                  <a16:creationId xmlns:a16="http://schemas.microsoft.com/office/drawing/2014/main" id="{7C06BC24-30DF-DDDE-DB77-EF3D5199F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E52E72-9EE7-8021-3766-97E92DDD5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BEECE14-69C5-48E5-1F33-38C01F5C6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2550"/>
            <a:ext cx="6934200" cy="1143000"/>
          </a:xfrm>
        </p:spPr>
        <p:txBody>
          <a:bodyPr/>
          <a:lstStyle/>
          <a:p>
            <a:r>
              <a:rPr lang="en-IN" altLang="en-US" sz="2800"/>
              <a:t>ORC Geothermal : Market share and per manufacturer </a:t>
            </a:r>
          </a:p>
        </p:txBody>
      </p:sp>
      <p:grpSp>
        <p:nvGrpSpPr>
          <p:cNvPr id="17411" name="Group 46">
            <a:extLst>
              <a:ext uri="{FF2B5EF4-FFF2-40B4-BE49-F238E27FC236}">
                <a16:creationId xmlns:a16="http://schemas.microsoft.com/office/drawing/2014/main" id="{C98C6418-9BDD-9208-8F7C-E984FE1CC8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3" name="Group 8">
              <a:extLst>
                <a:ext uri="{FF2B5EF4-FFF2-40B4-BE49-F238E27FC236}">
                  <a16:creationId xmlns:a16="http://schemas.microsoft.com/office/drawing/2014/main" id="{0C72243E-E40F-E283-904F-559E6DF2AD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16" name="Group 27">
                <a:extLst>
                  <a:ext uri="{FF2B5EF4-FFF2-40B4-BE49-F238E27FC236}">
                    <a16:creationId xmlns:a16="http://schemas.microsoft.com/office/drawing/2014/main" id="{983AB923-1453-8E08-5761-FF0A3B9ABD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26" name="Rectangle 10">
                  <a:extLst>
                    <a:ext uri="{FF2B5EF4-FFF2-40B4-BE49-F238E27FC236}">
                      <a16:creationId xmlns:a16="http://schemas.microsoft.com/office/drawing/2014/main" id="{D75EF2BF-6C7A-6D95-44B4-52226750D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7" name="Rectangle 11">
                  <a:extLst>
                    <a:ext uri="{FF2B5EF4-FFF2-40B4-BE49-F238E27FC236}">
                      <a16:creationId xmlns:a16="http://schemas.microsoft.com/office/drawing/2014/main" id="{6C08C394-94C3-3673-7EC7-F1C7BD651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17" name="Group 12">
                <a:extLst>
                  <a:ext uri="{FF2B5EF4-FFF2-40B4-BE49-F238E27FC236}">
                    <a16:creationId xmlns:a16="http://schemas.microsoft.com/office/drawing/2014/main" id="{4299D129-7616-62A9-3A28-5FDC644872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24" name="Rectangle 13">
                  <a:extLst>
                    <a:ext uri="{FF2B5EF4-FFF2-40B4-BE49-F238E27FC236}">
                      <a16:creationId xmlns:a16="http://schemas.microsoft.com/office/drawing/2014/main" id="{6F25E70A-BCE1-E9B9-FB22-33405B1C6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5" name="Rectangle 14">
                  <a:extLst>
                    <a:ext uri="{FF2B5EF4-FFF2-40B4-BE49-F238E27FC236}">
                      <a16:creationId xmlns:a16="http://schemas.microsoft.com/office/drawing/2014/main" id="{8FE04876-B7F0-43F3-3199-324CDDDE3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18" name="Group 15">
                <a:extLst>
                  <a:ext uri="{FF2B5EF4-FFF2-40B4-BE49-F238E27FC236}">
                    <a16:creationId xmlns:a16="http://schemas.microsoft.com/office/drawing/2014/main" id="{6BDCAEBF-5037-FC02-C438-7727E2B628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22" name="Rectangle 16">
                  <a:extLst>
                    <a:ext uri="{FF2B5EF4-FFF2-40B4-BE49-F238E27FC236}">
                      <a16:creationId xmlns:a16="http://schemas.microsoft.com/office/drawing/2014/main" id="{BD39CFA8-1DCB-0ABB-DE85-221D33A5C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3" name="Rectangle 17">
                  <a:extLst>
                    <a:ext uri="{FF2B5EF4-FFF2-40B4-BE49-F238E27FC236}">
                      <a16:creationId xmlns:a16="http://schemas.microsoft.com/office/drawing/2014/main" id="{B37BDFD1-7B29-9D7A-BAD8-DD2AFC800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19" name="Group 18">
                <a:extLst>
                  <a:ext uri="{FF2B5EF4-FFF2-40B4-BE49-F238E27FC236}">
                    <a16:creationId xmlns:a16="http://schemas.microsoft.com/office/drawing/2014/main" id="{9163F253-2827-EF0D-CE44-67F944C3C4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20" name="Rectangle 19">
                  <a:extLst>
                    <a:ext uri="{FF2B5EF4-FFF2-40B4-BE49-F238E27FC236}">
                      <a16:creationId xmlns:a16="http://schemas.microsoft.com/office/drawing/2014/main" id="{8BB835EC-453F-6677-55B8-473B7D0356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1" name="Rectangle 20">
                  <a:extLst>
                    <a:ext uri="{FF2B5EF4-FFF2-40B4-BE49-F238E27FC236}">
                      <a16:creationId xmlns:a16="http://schemas.microsoft.com/office/drawing/2014/main" id="{9E987BF1-DDC8-BCFB-76B2-1C8F52FC7E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7414" name="Rectangle 19458">
              <a:extLst>
                <a:ext uri="{FF2B5EF4-FFF2-40B4-BE49-F238E27FC236}">
                  <a16:creationId xmlns:a16="http://schemas.microsoft.com/office/drawing/2014/main" id="{AB4743C3-72D1-B65B-1ED4-5AF949031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D7DD72-BBCA-7FD0-9E72-383C0A8CC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8436" name="Picture 20">
            <a:extLst>
              <a:ext uri="{FF2B5EF4-FFF2-40B4-BE49-F238E27FC236}">
                <a16:creationId xmlns:a16="http://schemas.microsoft.com/office/drawing/2014/main" id="{833D4B00-DB31-6F24-6247-72AB2E859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25550"/>
            <a:ext cx="5410200" cy="520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511FA1C-390A-15CC-F1FC-54EAC0041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2550"/>
            <a:ext cx="6934200" cy="1143000"/>
          </a:xfrm>
        </p:spPr>
        <p:txBody>
          <a:bodyPr/>
          <a:lstStyle/>
          <a:p>
            <a:r>
              <a:rPr lang="en-IN" altLang="en-US" sz="2800"/>
              <a:t>ORC Biomass : Market share and per manufacturer </a:t>
            </a:r>
          </a:p>
        </p:txBody>
      </p:sp>
      <p:grpSp>
        <p:nvGrpSpPr>
          <p:cNvPr id="18435" name="Group 46">
            <a:extLst>
              <a:ext uri="{FF2B5EF4-FFF2-40B4-BE49-F238E27FC236}">
                <a16:creationId xmlns:a16="http://schemas.microsoft.com/office/drawing/2014/main" id="{A7AA685E-58BB-55F8-A476-047D53D6F9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7" name="Group 8">
              <a:extLst>
                <a:ext uri="{FF2B5EF4-FFF2-40B4-BE49-F238E27FC236}">
                  <a16:creationId xmlns:a16="http://schemas.microsoft.com/office/drawing/2014/main" id="{490B4490-B295-2572-92E5-EB98A405D1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0" name="Group 27">
                <a:extLst>
                  <a:ext uri="{FF2B5EF4-FFF2-40B4-BE49-F238E27FC236}">
                    <a16:creationId xmlns:a16="http://schemas.microsoft.com/office/drawing/2014/main" id="{28B67AD7-E16C-28A1-7121-7F1097EC24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0" name="Rectangle 10">
                  <a:extLst>
                    <a:ext uri="{FF2B5EF4-FFF2-40B4-BE49-F238E27FC236}">
                      <a16:creationId xmlns:a16="http://schemas.microsoft.com/office/drawing/2014/main" id="{63850753-30D7-C496-4D18-5455C8287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1" name="Rectangle 11">
                  <a:extLst>
                    <a:ext uri="{FF2B5EF4-FFF2-40B4-BE49-F238E27FC236}">
                      <a16:creationId xmlns:a16="http://schemas.microsoft.com/office/drawing/2014/main" id="{1F4A49EF-B063-2DED-E178-12C5102A0A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1" name="Group 12">
                <a:extLst>
                  <a:ext uri="{FF2B5EF4-FFF2-40B4-BE49-F238E27FC236}">
                    <a16:creationId xmlns:a16="http://schemas.microsoft.com/office/drawing/2014/main" id="{0D422DCB-B64E-1B94-8CEF-1C5E5A0929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48" name="Rectangle 13">
                  <a:extLst>
                    <a:ext uri="{FF2B5EF4-FFF2-40B4-BE49-F238E27FC236}">
                      <a16:creationId xmlns:a16="http://schemas.microsoft.com/office/drawing/2014/main" id="{E2DFA3AD-C024-A9D4-7CC2-24AE8C7FCF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9" name="Rectangle 14">
                  <a:extLst>
                    <a:ext uri="{FF2B5EF4-FFF2-40B4-BE49-F238E27FC236}">
                      <a16:creationId xmlns:a16="http://schemas.microsoft.com/office/drawing/2014/main" id="{2D8850DD-77AB-1D1E-ADC6-6FE22FD1D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2" name="Group 15">
                <a:extLst>
                  <a:ext uri="{FF2B5EF4-FFF2-40B4-BE49-F238E27FC236}">
                    <a16:creationId xmlns:a16="http://schemas.microsoft.com/office/drawing/2014/main" id="{AA20BD53-76D9-4A9E-DFAF-FD4B129AB4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6" name="Rectangle 16">
                  <a:extLst>
                    <a:ext uri="{FF2B5EF4-FFF2-40B4-BE49-F238E27FC236}">
                      <a16:creationId xmlns:a16="http://schemas.microsoft.com/office/drawing/2014/main" id="{DECF122F-83A4-8FA7-4FF6-C299248BA7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7" name="Rectangle 17">
                  <a:extLst>
                    <a:ext uri="{FF2B5EF4-FFF2-40B4-BE49-F238E27FC236}">
                      <a16:creationId xmlns:a16="http://schemas.microsoft.com/office/drawing/2014/main" id="{4DCBBC45-699F-73E9-BD16-DDF3AF9750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3" name="Group 18">
                <a:extLst>
                  <a:ext uri="{FF2B5EF4-FFF2-40B4-BE49-F238E27FC236}">
                    <a16:creationId xmlns:a16="http://schemas.microsoft.com/office/drawing/2014/main" id="{FED90134-1210-F162-F787-0379A550AE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4" name="Rectangle 19">
                  <a:extLst>
                    <a:ext uri="{FF2B5EF4-FFF2-40B4-BE49-F238E27FC236}">
                      <a16:creationId xmlns:a16="http://schemas.microsoft.com/office/drawing/2014/main" id="{480CCE42-0172-4BEC-E7CE-4BAA839F33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5" name="Rectangle 20">
                  <a:extLst>
                    <a:ext uri="{FF2B5EF4-FFF2-40B4-BE49-F238E27FC236}">
                      <a16:creationId xmlns:a16="http://schemas.microsoft.com/office/drawing/2014/main" id="{00AF37D5-8EC2-10E5-1EDE-1A70AB895F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38" name="Rectangle 19458">
              <a:extLst>
                <a:ext uri="{FF2B5EF4-FFF2-40B4-BE49-F238E27FC236}">
                  <a16:creationId xmlns:a16="http://schemas.microsoft.com/office/drawing/2014/main" id="{93DF55B5-F067-B2FD-B1CE-9BD92F142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103A20-119C-904A-B32C-404871F23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460" name="Picture 2">
            <a:extLst>
              <a:ext uri="{FF2B5EF4-FFF2-40B4-BE49-F238E27FC236}">
                <a16:creationId xmlns:a16="http://schemas.microsoft.com/office/drawing/2014/main" id="{3DCB400F-4EF9-CC53-4059-3A0814FA6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214438"/>
            <a:ext cx="5811837" cy="52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C033407-CED6-BD9F-37A3-628258DA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2550"/>
            <a:ext cx="6934200" cy="1143000"/>
          </a:xfrm>
        </p:spPr>
        <p:txBody>
          <a:bodyPr/>
          <a:lstStyle/>
          <a:p>
            <a:r>
              <a:rPr lang="en-IN" altLang="en-US" sz="2800"/>
              <a:t>ORC Waste Heat Recovery : Market share and per manufacturer </a:t>
            </a:r>
          </a:p>
        </p:txBody>
      </p:sp>
      <p:grpSp>
        <p:nvGrpSpPr>
          <p:cNvPr id="19459" name="Group 46">
            <a:extLst>
              <a:ext uri="{FF2B5EF4-FFF2-40B4-BE49-F238E27FC236}">
                <a16:creationId xmlns:a16="http://schemas.microsoft.com/office/drawing/2014/main" id="{9578C978-64FA-8C4C-643B-16A9B0EF32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1" name="Group 8">
              <a:extLst>
                <a:ext uri="{FF2B5EF4-FFF2-40B4-BE49-F238E27FC236}">
                  <a16:creationId xmlns:a16="http://schemas.microsoft.com/office/drawing/2014/main" id="{1AAAA504-5EDE-0AB8-EFE0-57CC124427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4" name="Group 27">
                <a:extLst>
                  <a:ext uri="{FF2B5EF4-FFF2-40B4-BE49-F238E27FC236}">
                    <a16:creationId xmlns:a16="http://schemas.microsoft.com/office/drawing/2014/main" id="{04B7CA7D-8439-0119-15B3-5EAA4817B7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4" name="Rectangle 10">
                  <a:extLst>
                    <a:ext uri="{FF2B5EF4-FFF2-40B4-BE49-F238E27FC236}">
                      <a16:creationId xmlns:a16="http://schemas.microsoft.com/office/drawing/2014/main" id="{C1E19E78-B382-A549-62FF-99CDA72F6B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5" name="Rectangle 11">
                  <a:extLst>
                    <a:ext uri="{FF2B5EF4-FFF2-40B4-BE49-F238E27FC236}">
                      <a16:creationId xmlns:a16="http://schemas.microsoft.com/office/drawing/2014/main" id="{2FC1C1AC-73A7-A858-3B85-4D361527D9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5" name="Group 12">
                <a:extLst>
                  <a:ext uri="{FF2B5EF4-FFF2-40B4-BE49-F238E27FC236}">
                    <a16:creationId xmlns:a16="http://schemas.microsoft.com/office/drawing/2014/main" id="{AE66F5A6-B513-D72C-0C4A-6D31FFB54A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2" name="Rectangle 13">
                  <a:extLst>
                    <a:ext uri="{FF2B5EF4-FFF2-40B4-BE49-F238E27FC236}">
                      <a16:creationId xmlns:a16="http://schemas.microsoft.com/office/drawing/2014/main" id="{519513CF-C84B-780B-3205-943B0E36F9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3" name="Rectangle 14">
                  <a:extLst>
                    <a:ext uri="{FF2B5EF4-FFF2-40B4-BE49-F238E27FC236}">
                      <a16:creationId xmlns:a16="http://schemas.microsoft.com/office/drawing/2014/main" id="{4702EE03-58C9-6B53-9900-5EAA5CC146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6" name="Group 15">
                <a:extLst>
                  <a:ext uri="{FF2B5EF4-FFF2-40B4-BE49-F238E27FC236}">
                    <a16:creationId xmlns:a16="http://schemas.microsoft.com/office/drawing/2014/main" id="{E701B5F1-5C04-A374-6A44-AD065FD2E1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0" name="Rectangle 16">
                  <a:extLst>
                    <a:ext uri="{FF2B5EF4-FFF2-40B4-BE49-F238E27FC236}">
                      <a16:creationId xmlns:a16="http://schemas.microsoft.com/office/drawing/2014/main" id="{A3E16175-46AF-67E9-3588-B1477B4709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1" name="Rectangle 17">
                  <a:extLst>
                    <a:ext uri="{FF2B5EF4-FFF2-40B4-BE49-F238E27FC236}">
                      <a16:creationId xmlns:a16="http://schemas.microsoft.com/office/drawing/2014/main" id="{C7B5CB15-29E4-D90B-26B4-A1D539DC79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7" name="Group 18">
                <a:extLst>
                  <a:ext uri="{FF2B5EF4-FFF2-40B4-BE49-F238E27FC236}">
                    <a16:creationId xmlns:a16="http://schemas.microsoft.com/office/drawing/2014/main" id="{8A4F3589-4346-E72D-EC64-ED9D59EB4A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68" name="Rectangle 19">
                  <a:extLst>
                    <a:ext uri="{FF2B5EF4-FFF2-40B4-BE49-F238E27FC236}">
                      <a16:creationId xmlns:a16="http://schemas.microsoft.com/office/drawing/2014/main" id="{B6E12391-0C0B-F3ED-B741-CB4CDAC8F8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69" name="Rectangle 20">
                  <a:extLst>
                    <a:ext uri="{FF2B5EF4-FFF2-40B4-BE49-F238E27FC236}">
                      <a16:creationId xmlns:a16="http://schemas.microsoft.com/office/drawing/2014/main" id="{FB0CF392-EBF6-FB97-406C-6B078C759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9462" name="Rectangle 19458">
              <a:extLst>
                <a:ext uri="{FF2B5EF4-FFF2-40B4-BE49-F238E27FC236}">
                  <a16:creationId xmlns:a16="http://schemas.microsoft.com/office/drawing/2014/main" id="{812EFF59-2704-B472-B7C3-BC477FE9B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588EF77-DCE2-8123-C1DE-5AB46E69E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484" name="Picture 2">
            <a:extLst>
              <a:ext uri="{FF2B5EF4-FFF2-40B4-BE49-F238E27FC236}">
                <a16:creationId xmlns:a16="http://schemas.microsoft.com/office/drawing/2014/main" id="{A8D73626-5EEC-02F3-2578-6FF3AC4F4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52538"/>
            <a:ext cx="57912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6E6FF76-6867-8F2E-6E32-5B68D7AE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144463"/>
            <a:ext cx="6934200" cy="830262"/>
          </a:xfrm>
        </p:spPr>
        <p:txBody>
          <a:bodyPr/>
          <a:lstStyle/>
          <a:p>
            <a:r>
              <a:rPr lang="en-IN" altLang="en-US" sz="2800"/>
              <a:t>Evolution of installed capacity : per application </a:t>
            </a:r>
          </a:p>
        </p:txBody>
      </p:sp>
      <p:grpSp>
        <p:nvGrpSpPr>
          <p:cNvPr id="20483" name="Group 46">
            <a:extLst>
              <a:ext uri="{FF2B5EF4-FFF2-40B4-BE49-F238E27FC236}">
                <a16:creationId xmlns:a16="http://schemas.microsoft.com/office/drawing/2014/main" id="{69EDAAE8-9CFA-8FFB-97CD-F27A9B128B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5" name="Group 8">
              <a:extLst>
                <a:ext uri="{FF2B5EF4-FFF2-40B4-BE49-F238E27FC236}">
                  <a16:creationId xmlns:a16="http://schemas.microsoft.com/office/drawing/2014/main" id="{8DCAF3BD-562E-25C8-83F7-D6A13447A5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88" name="Group 27">
                <a:extLst>
                  <a:ext uri="{FF2B5EF4-FFF2-40B4-BE49-F238E27FC236}">
                    <a16:creationId xmlns:a16="http://schemas.microsoft.com/office/drawing/2014/main" id="{0032F40A-5989-C0A1-4E46-1C22A0C273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498" name="Rectangle 10">
                  <a:extLst>
                    <a:ext uri="{FF2B5EF4-FFF2-40B4-BE49-F238E27FC236}">
                      <a16:creationId xmlns:a16="http://schemas.microsoft.com/office/drawing/2014/main" id="{5BD8CCB9-AAC6-EF84-4F22-7E1C58AF26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9" name="Rectangle 11">
                  <a:extLst>
                    <a:ext uri="{FF2B5EF4-FFF2-40B4-BE49-F238E27FC236}">
                      <a16:creationId xmlns:a16="http://schemas.microsoft.com/office/drawing/2014/main" id="{888EF285-DECC-35DC-C4EC-96E37546AF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89" name="Group 12">
                <a:extLst>
                  <a:ext uri="{FF2B5EF4-FFF2-40B4-BE49-F238E27FC236}">
                    <a16:creationId xmlns:a16="http://schemas.microsoft.com/office/drawing/2014/main" id="{24ADA29C-55F4-AF0C-0DBE-36E30CB95C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496" name="Rectangle 13">
                  <a:extLst>
                    <a:ext uri="{FF2B5EF4-FFF2-40B4-BE49-F238E27FC236}">
                      <a16:creationId xmlns:a16="http://schemas.microsoft.com/office/drawing/2014/main" id="{2532E339-0EDF-3E1B-590B-51B3E7DDBA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7" name="Rectangle 14">
                  <a:extLst>
                    <a:ext uri="{FF2B5EF4-FFF2-40B4-BE49-F238E27FC236}">
                      <a16:creationId xmlns:a16="http://schemas.microsoft.com/office/drawing/2014/main" id="{ECD6E955-A8C4-F496-B702-D434E1D4D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0" name="Group 15">
                <a:extLst>
                  <a:ext uri="{FF2B5EF4-FFF2-40B4-BE49-F238E27FC236}">
                    <a16:creationId xmlns:a16="http://schemas.microsoft.com/office/drawing/2014/main" id="{B1D51F62-5D59-9538-C487-27334662E0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494" name="Rectangle 16">
                  <a:extLst>
                    <a:ext uri="{FF2B5EF4-FFF2-40B4-BE49-F238E27FC236}">
                      <a16:creationId xmlns:a16="http://schemas.microsoft.com/office/drawing/2014/main" id="{E0A6C4CA-A9F0-FB13-D4E1-FDB4177E0F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5" name="Rectangle 17">
                  <a:extLst>
                    <a:ext uri="{FF2B5EF4-FFF2-40B4-BE49-F238E27FC236}">
                      <a16:creationId xmlns:a16="http://schemas.microsoft.com/office/drawing/2014/main" id="{22F2EBDF-DAA2-5E06-5B68-968251D91E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1" name="Group 18">
                <a:extLst>
                  <a:ext uri="{FF2B5EF4-FFF2-40B4-BE49-F238E27FC236}">
                    <a16:creationId xmlns:a16="http://schemas.microsoft.com/office/drawing/2014/main" id="{8F740336-7340-133F-807D-CE0A4DA397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492" name="Rectangle 19">
                  <a:extLst>
                    <a:ext uri="{FF2B5EF4-FFF2-40B4-BE49-F238E27FC236}">
                      <a16:creationId xmlns:a16="http://schemas.microsoft.com/office/drawing/2014/main" id="{51A46AF2-B03B-4F2E-494B-1002060EB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3" name="Rectangle 20">
                  <a:extLst>
                    <a:ext uri="{FF2B5EF4-FFF2-40B4-BE49-F238E27FC236}">
                      <a16:creationId xmlns:a16="http://schemas.microsoft.com/office/drawing/2014/main" id="{31147A86-6F4E-474C-DF8C-0B706B4F7C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0486" name="Rectangle 19458">
              <a:extLst>
                <a:ext uri="{FF2B5EF4-FFF2-40B4-BE49-F238E27FC236}">
                  <a16:creationId xmlns:a16="http://schemas.microsoft.com/office/drawing/2014/main" id="{9F041819-43E2-5F63-64A6-79843900C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F6FA75-71FB-EA63-F356-0A58F0F5F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508" name="Picture 3">
            <a:extLst>
              <a:ext uri="{FF2B5EF4-FFF2-40B4-BE49-F238E27FC236}">
                <a16:creationId xmlns:a16="http://schemas.microsoft.com/office/drawing/2014/main" id="{B30C6E12-4361-12EC-B74B-40950A82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25550"/>
            <a:ext cx="85058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B9CD2CC-EBAB-4CC7-C585-2D935C88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144463"/>
            <a:ext cx="6934200" cy="830262"/>
          </a:xfrm>
        </p:spPr>
        <p:txBody>
          <a:bodyPr/>
          <a:lstStyle/>
          <a:p>
            <a:r>
              <a:rPr lang="en-IN" altLang="en-US" sz="2800"/>
              <a:t>Evolution of installed capacity : per application </a:t>
            </a:r>
          </a:p>
        </p:txBody>
      </p:sp>
      <p:grpSp>
        <p:nvGrpSpPr>
          <p:cNvPr id="21507" name="Group 46">
            <a:extLst>
              <a:ext uri="{FF2B5EF4-FFF2-40B4-BE49-F238E27FC236}">
                <a16:creationId xmlns:a16="http://schemas.microsoft.com/office/drawing/2014/main" id="{E4AF82A9-1F7A-4EC4-D568-63EA32343D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09" name="Group 8">
              <a:extLst>
                <a:ext uri="{FF2B5EF4-FFF2-40B4-BE49-F238E27FC236}">
                  <a16:creationId xmlns:a16="http://schemas.microsoft.com/office/drawing/2014/main" id="{975E5761-EA41-31DC-1C94-DEFC21D42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2" name="Group 27">
                <a:extLst>
                  <a:ext uri="{FF2B5EF4-FFF2-40B4-BE49-F238E27FC236}">
                    <a16:creationId xmlns:a16="http://schemas.microsoft.com/office/drawing/2014/main" id="{9D50572C-CAE3-2388-9F6A-280B33751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2" name="Rectangle 10">
                  <a:extLst>
                    <a:ext uri="{FF2B5EF4-FFF2-40B4-BE49-F238E27FC236}">
                      <a16:creationId xmlns:a16="http://schemas.microsoft.com/office/drawing/2014/main" id="{AC4CFCB9-8B40-52C0-45FF-C8B87303C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3" name="Rectangle 11">
                  <a:extLst>
                    <a:ext uri="{FF2B5EF4-FFF2-40B4-BE49-F238E27FC236}">
                      <a16:creationId xmlns:a16="http://schemas.microsoft.com/office/drawing/2014/main" id="{AFF5FCE6-7781-39C7-F13D-87683A880D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3" name="Group 12">
                <a:extLst>
                  <a:ext uri="{FF2B5EF4-FFF2-40B4-BE49-F238E27FC236}">
                    <a16:creationId xmlns:a16="http://schemas.microsoft.com/office/drawing/2014/main" id="{A166F895-A40E-6DF5-6C1C-69E693503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0" name="Rectangle 13">
                  <a:extLst>
                    <a:ext uri="{FF2B5EF4-FFF2-40B4-BE49-F238E27FC236}">
                      <a16:creationId xmlns:a16="http://schemas.microsoft.com/office/drawing/2014/main" id="{3913B71E-23CA-AFEF-C312-08A168A533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1" name="Rectangle 14">
                  <a:extLst>
                    <a:ext uri="{FF2B5EF4-FFF2-40B4-BE49-F238E27FC236}">
                      <a16:creationId xmlns:a16="http://schemas.microsoft.com/office/drawing/2014/main" id="{3B4F5141-5EE6-4B10-6005-2A3D5C07E4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5">
                <a:extLst>
                  <a:ext uri="{FF2B5EF4-FFF2-40B4-BE49-F238E27FC236}">
                    <a16:creationId xmlns:a16="http://schemas.microsoft.com/office/drawing/2014/main" id="{3F455060-5CCE-B565-962B-6CA0F11FAF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8" name="Rectangle 16">
                  <a:extLst>
                    <a:ext uri="{FF2B5EF4-FFF2-40B4-BE49-F238E27FC236}">
                      <a16:creationId xmlns:a16="http://schemas.microsoft.com/office/drawing/2014/main" id="{CDD2D40E-8846-F735-B056-5645CA79C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9" name="Rectangle 17">
                  <a:extLst>
                    <a:ext uri="{FF2B5EF4-FFF2-40B4-BE49-F238E27FC236}">
                      <a16:creationId xmlns:a16="http://schemas.microsoft.com/office/drawing/2014/main" id="{282BA5B5-DC83-EA2F-B044-43C1069C9F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8">
                <a:extLst>
                  <a:ext uri="{FF2B5EF4-FFF2-40B4-BE49-F238E27FC236}">
                    <a16:creationId xmlns:a16="http://schemas.microsoft.com/office/drawing/2014/main" id="{50AB3436-E357-CFBD-3787-32927AAE8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6" name="Rectangle 19">
                  <a:extLst>
                    <a:ext uri="{FF2B5EF4-FFF2-40B4-BE49-F238E27FC236}">
                      <a16:creationId xmlns:a16="http://schemas.microsoft.com/office/drawing/2014/main" id="{9F935D49-BCD0-35CD-D27C-691367B3A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7" name="Rectangle 20">
                  <a:extLst>
                    <a:ext uri="{FF2B5EF4-FFF2-40B4-BE49-F238E27FC236}">
                      <a16:creationId xmlns:a16="http://schemas.microsoft.com/office/drawing/2014/main" id="{AFA305CF-EE98-A1EC-F5E0-29A45B955D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0" name="Rectangle 19458">
              <a:extLst>
                <a:ext uri="{FF2B5EF4-FFF2-40B4-BE49-F238E27FC236}">
                  <a16:creationId xmlns:a16="http://schemas.microsoft.com/office/drawing/2014/main" id="{0CAA7D67-2B26-807D-92A6-A35C9E5AE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8656F0-1681-4C2A-97CF-027536E94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532" name="Picture 2">
            <a:extLst>
              <a:ext uri="{FF2B5EF4-FFF2-40B4-BE49-F238E27FC236}">
                <a16:creationId xmlns:a16="http://schemas.microsoft.com/office/drawing/2014/main" id="{D7814256-AE1A-9DC4-0E8A-2EF27ED41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371600"/>
            <a:ext cx="85836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B951AB86-D3A7-386E-95AA-8114666AE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3" y="38100"/>
            <a:ext cx="6732587" cy="1143000"/>
          </a:xfrm>
        </p:spPr>
        <p:txBody>
          <a:bodyPr/>
          <a:lstStyle/>
          <a:p>
            <a:r>
              <a:rPr lang="en-US" altLang="en-US" sz="2800"/>
              <a:t>Gram Swaraj : A pivotal concept in Mahatama Gandhi's thinking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5688F3CA-E51C-4AE6-ECDE-0DA3E0DCB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The fundamental concept of Gram swaraj is that every village should be its own republic,</a:t>
            </a:r>
          </a:p>
          <a:p>
            <a:r>
              <a:rPr lang="en-US" altLang="en-US" sz="2400"/>
              <a:t> "independent of its neighbours for its own vital wants and yet interdependent for many others in which dependence is necessary," according to Gandhi, writing in 1942. </a:t>
            </a:r>
          </a:p>
          <a:p>
            <a:r>
              <a:rPr lang="en-US" altLang="en-US" sz="2400"/>
              <a:t>Each village should be basically self-reliant, making provision for all necessities of life - food, clothing, clean water, sanitation, housing, education and so on …. </a:t>
            </a:r>
            <a:br>
              <a:rPr lang="en-US" altLang="en-US" sz="2400"/>
            </a:br>
            <a:endParaRPr lang="en-US" altLang="en-US" sz="2400"/>
          </a:p>
        </p:txBody>
      </p:sp>
      <p:pic>
        <p:nvPicPr>
          <p:cNvPr id="7173" name="Picture 5" descr="http://www.ekalavvya.com/wp-content/uploads/2012/10/gramswaraj.jpg">
            <a:extLst>
              <a:ext uri="{FF2B5EF4-FFF2-40B4-BE49-F238E27FC236}">
                <a16:creationId xmlns:a16="http://schemas.microsoft.com/office/drawing/2014/main" id="{BCCDF97B-4938-A730-C6D3-063418F8B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00213"/>
            <a:ext cx="5472113" cy="472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761C2B-9BEF-7097-CD42-FFF5D87A6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789363"/>
            <a:ext cx="8208963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rgbClr val="00B05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Micro Energy Systems are  the Requirement of Gram Urjha Swaraj……</a:t>
            </a:r>
          </a:p>
        </p:txBody>
      </p:sp>
      <p:grpSp>
        <p:nvGrpSpPr>
          <p:cNvPr id="22534" name="Group 19">
            <a:extLst>
              <a:ext uri="{FF2B5EF4-FFF2-40B4-BE49-F238E27FC236}">
                <a16:creationId xmlns:a16="http://schemas.microsoft.com/office/drawing/2014/main" id="{E5BEA5F7-49F1-0863-73C2-B670E92643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5" name="Group 8">
              <a:extLst>
                <a:ext uri="{FF2B5EF4-FFF2-40B4-BE49-F238E27FC236}">
                  <a16:creationId xmlns:a16="http://schemas.microsoft.com/office/drawing/2014/main" id="{A7ED6E68-B594-BABD-2F72-BD5FEFEFF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38" name="Group 9">
                <a:extLst>
                  <a:ext uri="{FF2B5EF4-FFF2-40B4-BE49-F238E27FC236}">
                    <a16:creationId xmlns:a16="http://schemas.microsoft.com/office/drawing/2014/main" id="{3432FD65-B6C3-6679-1F77-4E9694031C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548" name="Rectangle 10">
                  <a:extLst>
                    <a:ext uri="{FF2B5EF4-FFF2-40B4-BE49-F238E27FC236}">
                      <a16:creationId xmlns:a16="http://schemas.microsoft.com/office/drawing/2014/main" id="{CBA7A457-8BA8-1A13-A6E0-054537786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49" name="Rectangle 11">
                  <a:extLst>
                    <a:ext uri="{FF2B5EF4-FFF2-40B4-BE49-F238E27FC236}">
                      <a16:creationId xmlns:a16="http://schemas.microsoft.com/office/drawing/2014/main" id="{7569CC28-DCFC-D0DB-7954-D6F12FF9F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39" name="Group 12">
                <a:extLst>
                  <a:ext uri="{FF2B5EF4-FFF2-40B4-BE49-F238E27FC236}">
                    <a16:creationId xmlns:a16="http://schemas.microsoft.com/office/drawing/2014/main" id="{D233D28F-5B57-AD40-D52F-AC181B21B7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546" name="Rectangle 13">
                  <a:extLst>
                    <a:ext uri="{FF2B5EF4-FFF2-40B4-BE49-F238E27FC236}">
                      <a16:creationId xmlns:a16="http://schemas.microsoft.com/office/drawing/2014/main" id="{43A2C84E-5DA7-769C-9E7E-3EA6E734D2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47" name="Rectangle 14">
                  <a:extLst>
                    <a:ext uri="{FF2B5EF4-FFF2-40B4-BE49-F238E27FC236}">
                      <a16:creationId xmlns:a16="http://schemas.microsoft.com/office/drawing/2014/main" id="{A9475AC8-DB69-6645-8191-B592015C6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40" name="Group 15">
                <a:extLst>
                  <a:ext uri="{FF2B5EF4-FFF2-40B4-BE49-F238E27FC236}">
                    <a16:creationId xmlns:a16="http://schemas.microsoft.com/office/drawing/2014/main" id="{1AF5B7A1-A55B-3796-E6C7-1B69D8F2DB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544" name="Rectangle 16">
                  <a:extLst>
                    <a:ext uri="{FF2B5EF4-FFF2-40B4-BE49-F238E27FC236}">
                      <a16:creationId xmlns:a16="http://schemas.microsoft.com/office/drawing/2014/main" id="{D6A1B04D-DAD0-D893-A2AA-5685F30BA3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45" name="Rectangle 17">
                  <a:extLst>
                    <a:ext uri="{FF2B5EF4-FFF2-40B4-BE49-F238E27FC236}">
                      <a16:creationId xmlns:a16="http://schemas.microsoft.com/office/drawing/2014/main" id="{907B8612-A290-46DB-7F40-8355DB95F1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41" name="Group 18">
                <a:extLst>
                  <a:ext uri="{FF2B5EF4-FFF2-40B4-BE49-F238E27FC236}">
                    <a16:creationId xmlns:a16="http://schemas.microsoft.com/office/drawing/2014/main" id="{40BFAC3A-5FEA-4181-7C0D-72A60477A3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542" name="Rectangle 19">
                  <a:extLst>
                    <a:ext uri="{FF2B5EF4-FFF2-40B4-BE49-F238E27FC236}">
                      <a16:creationId xmlns:a16="http://schemas.microsoft.com/office/drawing/2014/main" id="{26BEC06F-B151-7C71-EC1F-29F605FF5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43" name="Rectangle 20">
                  <a:extLst>
                    <a:ext uri="{FF2B5EF4-FFF2-40B4-BE49-F238E27FC236}">
                      <a16:creationId xmlns:a16="http://schemas.microsoft.com/office/drawing/2014/main" id="{E76D72E9-C622-09AD-A768-68B9FE071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536" name="Rectangle 19458">
              <a:extLst>
                <a:ext uri="{FF2B5EF4-FFF2-40B4-BE49-F238E27FC236}">
                  <a16:creationId xmlns:a16="http://schemas.microsoft.com/office/drawing/2014/main" id="{06CF338C-009C-419C-5808-76FA0B5EBB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CC636305-ABB8-766F-8348-CA87784C2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25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045BD60F-F981-2279-965A-2BC0628C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8" y="242888"/>
            <a:ext cx="7772400" cy="685800"/>
          </a:xfrm>
        </p:spPr>
        <p:txBody>
          <a:bodyPr/>
          <a:lstStyle/>
          <a:p>
            <a:r>
              <a:rPr lang="en-IN" altLang="en-US" sz="2800"/>
              <a:t>Micro Sized ORC Plants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0EF93BEC-1AAD-0F63-739C-2A3092595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204913"/>
            <a:ext cx="7339012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6" name="Group 46">
            <a:extLst>
              <a:ext uri="{FF2B5EF4-FFF2-40B4-BE49-F238E27FC236}">
                <a16:creationId xmlns:a16="http://schemas.microsoft.com/office/drawing/2014/main" id="{21F9DA2D-AFE9-4810-03AC-23DA7DE65E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57" name="Group 8">
              <a:extLst>
                <a:ext uri="{FF2B5EF4-FFF2-40B4-BE49-F238E27FC236}">
                  <a16:creationId xmlns:a16="http://schemas.microsoft.com/office/drawing/2014/main" id="{A37EDB81-E4D1-37FA-DB16-9124FF82D1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60" name="Group 27">
                <a:extLst>
                  <a:ext uri="{FF2B5EF4-FFF2-40B4-BE49-F238E27FC236}">
                    <a16:creationId xmlns:a16="http://schemas.microsoft.com/office/drawing/2014/main" id="{0C121479-B5DF-E5A6-6A9D-F394E5FEE6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70" name="Rectangle 10">
                  <a:extLst>
                    <a:ext uri="{FF2B5EF4-FFF2-40B4-BE49-F238E27FC236}">
                      <a16:creationId xmlns:a16="http://schemas.microsoft.com/office/drawing/2014/main" id="{E760A7B7-79A6-0706-4359-6889BFC3E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71" name="Rectangle 11">
                  <a:extLst>
                    <a:ext uri="{FF2B5EF4-FFF2-40B4-BE49-F238E27FC236}">
                      <a16:creationId xmlns:a16="http://schemas.microsoft.com/office/drawing/2014/main" id="{25EEE06C-4603-8C0C-BC52-12D41E7D8E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1" name="Group 12">
                <a:extLst>
                  <a:ext uri="{FF2B5EF4-FFF2-40B4-BE49-F238E27FC236}">
                    <a16:creationId xmlns:a16="http://schemas.microsoft.com/office/drawing/2014/main" id="{BA511C49-D0A9-FDF8-9A0E-1EEB0F0E88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68" name="Rectangle 13">
                  <a:extLst>
                    <a:ext uri="{FF2B5EF4-FFF2-40B4-BE49-F238E27FC236}">
                      <a16:creationId xmlns:a16="http://schemas.microsoft.com/office/drawing/2014/main" id="{1C7E8DCA-B8CF-CE74-B684-7DFF1E94E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9" name="Rectangle 14">
                  <a:extLst>
                    <a:ext uri="{FF2B5EF4-FFF2-40B4-BE49-F238E27FC236}">
                      <a16:creationId xmlns:a16="http://schemas.microsoft.com/office/drawing/2014/main" id="{77B78912-3B82-8988-FF01-E09C16D6D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2" name="Group 15">
                <a:extLst>
                  <a:ext uri="{FF2B5EF4-FFF2-40B4-BE49-F238E27FC236}">
                    <a16:creationId xmlns:a16="http://schemas.microsoft.com/office/drawing/2014/main" id="{E6F81201-FDF3-8ED9-0214-8AFEFC0CAF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66" name="Rectangle 16">
                  <a:extLst>
                    <a:ext uri="{FF2B5EF4-FFF2-40B4-BE49-F238E27FC236}">
                      <a16:creationId xmlns:a16="http://schemas.microsoft.com/office/drawing/2014/main" id="{EB6600CD-91F9-945A-E0E1-F8655000C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7" name="Rectangle 17">
                  <a:extLst>
                    <a:ext uri="{FF2B5EF4-FFF2-40B4-BE49-F238E27FC236}">
                      <a16:creationId xmlns:a16="http://schemas.microsoft.com/office/drawing/2014/main" id="{4642F458-C400-109B-42E4-A8246C2FE7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3" name="Group 18">
                <a:extLst>
                  <a:ext uri="{FF2B5EF4-FFF2-40B4-BE49-F238E27FC236}">
                    <a16:creationId xmlns:a16="http://schemas.microsoft.com/office/drawing/2014/main" id="{FB45A24E-2991-2E86-1623-40209DF06E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4" name="Rectangle 19">
                  <a:extLst>
                    <a:ext uri="{FF2B5EF4-FFF2-40B4-BE49-F238E27FC236}">
                      <a16:creationId xmlns:a16="http://schemas.microsoft.com/office/drawing/2014/main" id="{7FE1878D-FF55-667C-4701-0B3ADD8E7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5" name="Rectangle 20">
                  <a:extLst>
                    <a:ext uri="{FF2B5EF4-FFF2-40B4-BE49-F238E27FC236}">
                      <a16:creationId xmlns:a16="http://schemas.microsoft.com/office/drawing/2014/main" id="{71837070-8248-3C1D-319E-51FE1EA47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3558" name="Rectangle 19458">
              <a:extLst>
                <a:ext uri="{FF2B5EF4-FFF2-40B4-BE49-F238E27FC236}">
                  <a16:creationId xmlns:a16="http://schemas.microsoft.com/office/drawing/2014/main" id="{8F96D288-E0E0-4A7D-A21A-2DB8E27225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ADD32A-4341-6462-1727-B19523260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9B3BF868-C5A8-044D-E07A-B9994E31B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4613"/>
            <a:ext cx="7772400" cy="1143000"/>
          </a:xfrm>
        </p:spPr>
        <p:txBody>
          <a:bodyPr/>
          <a:lstStyle/>
          <a:p>
            <a:r>
              <a:rPr lang="en-IN" altLang="en-US" sz="2800"/>
              <a:t>Micro Sized ORC Plants</a:t>
            </a:r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3B5FD17A-819D-4286-46AB-26EE8C4D4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31900"/>
            <a:ext cx="678180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Group 46">
            <a:extLst>
              <a:ext uri="{FF2B5EF4-FFF2-40B4-BE49-F238E27FC236}">
                <a16:creationId xmlns:a16="http://schemas.microsoft.com/office/drawing/2014/main" id="{3CDE4AD7-C78C-3F9B-A933-1626D8E49C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1" name="Group 8">
              <a:extLst>
                <a:ext uri="{FF2B5EF4-FFF2-40B4-BE49-F238E27FC236}">
                  <a16:creationId xmlns:a16="http://schemas.microsoft.com/office/drawing/2014/main" id="{F40F26FB-09B2-7DCB-0212-39FB8D026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4" name="Group 27">
                <a:extLst>
                  <a:ext uri="{FF2B5EF4-FFF2-40B4-BE49-F238E27FC236}">
                    <a16:creationId xmlns:a16="http://schemas.microsoft.com/office/drawing/2014/main" id="{A69BAFEB-8DD4-A945-2636-63C424A6D6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4" name="Rectangle 10">
                  <a:extLst>
                    <a:ext uri="{FF2B5EF4-FFF2-40B4-BE49-F238E27FC236}">
                      <a16:creationId xmlns:a16="http://schemas.microsoft.com/office/drawing/2014/main" id="{394ECFEE-611B-B59E-61C7-D7528F4E6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5" name="Rectangle 11">
                  <a:extLst>
                    <a:ext uri="{FF2B5EF4-FFF2-40B4-BE49-F238E27FC236}">
                      <a16:creationId xmlns:a16="http://schemas.microsoft.com/office/drawing/2014/main" id="{6C5E7462-0FF4-9D30-DF6F-DA04F8FDC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5" name="Group 12">
                <a:extLst>
                  <a:ext uri="{FF2B5EF4-FFF2-40B4-BE49-F238E27FC236}">
                    <a16:creationId xmlns:a16="http://schemas.microsoft.com/office/drawing/2014/main" id="{BB470115-17B2-7CB6-B682-ECC8F1926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2" name="Rectangle 13">
                  <a:extLst>
                    <a:ext uri="{FF2B5EF4-FFF2-40B4-BE49-F238E27FC236}">
                      <a16:creationId xmlns:a16="http://schemas.microsoft.com/office/drawing/2014/main" id="{756549D3-705B-7EFD-13D8-27DBF0734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3" name="Rectangle 14">
                  <a:extLst>
                    <a:ext uri="{FF2B5EF4-FFF2-40B4-BE49-F238E27FC236}">
                      <a16:creationId xmlns:a16="http://schemas.microsoft.com/office/drawing/2014/main" id="{87B52B40-7F86-2FA9-3C2C-C78245FC1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6" name="Group 15">
                <a:extLst>
                  <a:ext uri="{FF2B5EF4-FFF2-40B4-BE49-F238E27FC236}">
                    <a16:creationId xmlns:a16="http://schemas.microsoft.com/office/drawing/2014/main" id="{E1688F35-B1B1-31DF-6325-E94E0652C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0" name="Rectangle 16">
                  <a:extLst>
                    <a:ext uri="{FF2B5EF4-FFF2-40B4-BE49-F238E27FC236}">
                      <a16:creationId xmlns:a16="http://schemas.microsoft.com/office/drawing/2014/main" id="{30638140-E39C-E83E-28AE-10A8FB447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1" name="Rectangle 17">
                  <a:extLst>
                    <a:ext uri="{FF2B5EF4-FFF2-40B4-BE49-F238E27FC236}">
                      <a16:creationId xmlns:a16="http://schemas.microsoft.com/office/drawing/2014/main" id="{844B677F-A46E-885D-7400-74392C125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7" name="Group 18">
                <a:extLst>
                  <a:ext uri="{FF2B5EF4-FFF2-40B4-BE49-F238E27FC236}">
                    <a16:creationId xmlns:a16="http://schemas.microsoft.com/office/drawing/2014/main" id="{27B560F1-218E-00F7-21A4-B8BF027307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88" name="Rectangle 19">
                  <a:extLst>
                    <a:ext uri="{FF2B5EF4-FFF2-40B4-BE49-F238E27FC236}">
                      <a16:creationId xmlns:a16="http://schemas.microsoft.com/office/drawing/2014/main" id="{4A981714-55FF-C3E0-1E8B-94C845044F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89" name="Rectangle 20">
                  <a:extLst>
                    <a:ext uri="{FF2B5EF4-FFF2-40B4-BE49-F238E27FC236}">
                      <a16:creationId xmlns:a16="http://schemas.microsoft.com/office/drawing/2014/main" id="{FCE9412C-B0EE-EBB6-EDA4-FBF964D7A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582" name="Rectangle 19458">
              <a:extLst>
                <a:ext uri="{FF2B5EF4-FFF2-40B4-BE49-F238E27FC236}">
                  <a16:creationId xmlns:a16="http://schemas.microsoft.com/office/drawing/2014/main" id="{50ED123C-F463-D3D4-8A6C-84F6E139F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5E846A-3E06-B83B-D99F-54F068316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CF6C7315-E928-40D8-2BEF-27DDFB020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38100"/>
            <a:ext cx="7772400" cy="1143000"/>
          </a:xfrm>
        </p:spPr>
        <p:txBody>
          <a:bodyPr/>
          <a:lstStyle/>
          <a:p>
            <a:r>
              <a:rPr lang="en-IN" altLang="en-US" sz="2800"/>
              <a:t>Micro Sized ORC Plants</a:t>
            </a:r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54F1CD7B-3895-170A-1E9B-8011D69A5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1158875"/>
            <a:ext cx="6967537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4" name="Group 46">
            <a:extLst>
              <a:ext uri="{FF2B5EF4-FFF2-40B4-BE49-F238E27FC236}">
                <a16:creationId xmlns:a16="http://schemas.microsoft.com/office/drawing/2014/main" id="{5BAE3D18-DDB8-8400-C1CC-351EE12988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61716DF7-B541-BD96-C70B-7F8887D2AB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27">
                <a:extLst>
                  <a:ext uri="{FF2B5EF4-FFF2-40B4-BE49-F238E27FC236}">
                    <a16:creationId xmlns:a16="http://schemas.microsoft.com/office/drawing/2014/main" id="{3CC3F606-FABB-9517-861A-496FCB9135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6768B56E-5BBB-1E1C-7950-BFC41590BC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1D81F0EE-6644-BD54-F6D6-843CDBA74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CAFBB6EB-6DCD-9C11-57C9-80111E4C2C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CB736E2C-498B-18CB-0E6C-FDDB951EB8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48E12069-58E6-B2FF-561B-21C954D4D0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C70ADBDC-AA6D-74B4-3689-186965793E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91792F20-2018-A965-1944-A2075D1D22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85806BBF-346A-0DA7-CB15-8ABC16D963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9465DBFD-D85E-2DB4-3150-1F2FB35FF2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BF83A557-1B87-6C3A-D70C-E96BCCC238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F6C438E9-C35C-818E-77A5-761A1A0A9D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28075904-D897-BB5C-3AFC-6C2DC53B3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77213F-F4E0-1D99-D100-283B71F10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8E5395D9-AB57-A1E3-0F10-5F27B776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114300"/>
            <a:ext cx="6888162" cy="1028700"/>
          </a:xfrm>
        </p:spPr>
        <p:txBody>
          <a:bodyPr/>
          <a:lstStyle/>
          <a:p>
            <a:r>
              <a:rPr lang="en-IN" altLang="en-US" sz="2800"/>
              <a:t>Methodology for Organic Working Fluid Selection : Thermodynamic Factors </a:t>
            </a:r>
          </a:p>
        </p:txBody>
      </p:sp>
      <p:grpSp>
        <p:nvGrpSpPr>
          <p:cNvPr id="26627" name="Group 46">
            <a:extLst>
              <a:ext uri="{FF2B5EF4-FFF2-40B4-BE49-F238E27FC236}">
                <a16:creationId xmlns:a16="http://schemas.microsoft.com/office/drawing/2014/main" id="{4B6D053B-EE60-47A4-82DA-0B424BEE6F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30" name="Group 8">
              <a:extLst>
                <a:ext uri="{FF2B5EF4-FFF2-40B4-BE49-F238E27FC236}">
                  <a16:creationId xmlns:a16="http://schemas.microsoft.com/office/drawing/2014/main" id="{8D9C4E55-B385-D3C4-ED6C-2E0DC6F827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633" name="Group 27">
                <a:extLst>
                  <a:ext uri="{FF2B5EF4-FFF2-40B4-BE49-F238E27FC236}">
                    <a16:creationId xmlns:a16="http://schemas.microsoft.com/office/drawing/2014/main" id="{C477D04B-014D-5D8B-62F4-F63C090030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643" name="Rectangle 10">
                  <a:extLst>
                    <a:ext uri="{FF2B5EF4-FFF2-40B4-BE49-F238E27FC236}">
                      <a16:creationId xmlns:a16="http://schemas.microsoft.com/office/drawing/2014/main" id="{0F50FAC7-2D5A-2669-4C1F-8D597540F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4" name="Rectangle 11">
                  <a:extLst>
                    <a:ext uri="{FF2B5EF4-FFF2-40B4-BE49-F238E27FC236}">
                      <a16:creationId xmlns:a16="http://schemas.microsoft.com/office/drawing/2014/main" id="{2BC52985-9ECD-A40B-4848-E836FBC45E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4" name="Group 12">
                <a:extLst>
                  <a:ext uri="{FF2B5EF4-FFF2-40B4-BE49-F238E27FC236}">
                    <a16:creationId xmlns:a16="http://schemas.microsoft.com/office/drawing/2014/main" id="{369B6821-84FC-513F-39E1-E99F5ECFAD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641" name="Rectangle 13">
                  <a:extLst>
                    <a:ext uri="{FF2B5EF4-FFF2-40B4-BE49-F238E27FC236}">
                      <a16:creationId xmlns:a16="http://schemas.microsoft.com/office/drawing/2014/main" id="{402B282A-6CF4-85FB-90DF-24D02A95FB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2" name="Rectangle 14">
                  <a:extLst>
                    <a:ext uri="{FF2B5EF4-FFF2-40B4-BE49-F238E27FC236}">
                      <a16:creationId xmlns:a16="http://schemas.microsoft.com/office/drawing/2014/main" id="{42B58D02-1E47-8ACF-9F4E-9C3DF2F274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5" name="Group 15">
                <a:extLst>
                  <a:ext uri="{FF2B5EF4-FFF2-40B4-BE49-F238E27FC236}">
                    <a16:creationId xmlns:a16="http://schemas.microsoft.com/office/drawing/2014/main" id="{D9CE6F25-8FA9-E9B1-A9E5-FA9F60D220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639" name="Rectangle 16">
                  <a:extLst>
                    <a:ext uri="{FF2B5EF4-FFF2-40B4-BE49-F238E27FC236}">
                      <a16:creationId xmlns:a16="http://schemas.microsoft.com/office/drawing/2014/main" id="{EC240611-E8C3-F611-F1D8-1543D23ADB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0" name="Rectangle 17">
                  <a:extLst>
                    <a:ext uri="{FF2B5EF4-FFF2-40B4-BE49-F238E27FC236}">
                      <a16:creationId xmlns:a16="http://schemas.microsoft.com/office/drawing/2014/main" id="{6253D85D-7A77-292E-F36F-720A959100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6" name="Group 18">
                <a:extLst>
                  <a:ext uri="{FF2B5EF4-FFF2-40B4-BE49-F238E27FC236}">
                    <a16:creationId xmlns:a16="http://schemas.microsoft.com/office/drawing/2014/main" id="{D3899A8B-65F5-2396-54BC-E6D71BB1A7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637" name="Rectangle 19">
                  <a:extLst>
                    <a:ext uri="{FF2B5EF4-FFF2-40B4-BE49-F238E27FC236}">
                      <a16:creationId xmlns:a16="http://schemas.microsoft.com/office/drawing/2014/main" id="{01FB5F3E-EE67-7CB1-AD49-65B6E2EA9B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38" name="Rectangle 20">
                  <a:extLst>
                    <a:ext uri="{FF2B5EF4-FFF2-40B4-BE49-F238E27FC236}">
                      <a16:creationId xmlns:a16="http://schemas.microsoft.com/office/drawing/2014/main" id="{DA686027-0C27-43B7-4CF7-C49BCE6D8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6631" name="Rectangle 19458">
              <a:extLst>
                <a:ext uri="{FF2B5EF4-FFF2-40B4-BE49-F238E27FC236}">
                  <a16:creationId xmlns:a16="http://schemas.microsoft.com/office/drawing/2014/main" id="{07101826-B5D4-7A1B-A232-8C6F78F8C1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183474-D30A-6ABF-214F-8FFFF4314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ECABF23-DD48-ECEC-FCF3-35569062E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165225"/>
            <a:ext cx="7467600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9ACF05-D8B1-F6F1-FFD3-25621A3762F1}"/>
                  </a:ext>
                </a:extLst>
              </p14:cNvPr>
              <p14:cNvContentPartPr/>
              <p14:nvPr/>
            </p14:nvContentPartPr>
            <p14:xfrm>
              <a:off x="6746760" y="1643040"/>
              <a:ext cx="555480" cy="410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9ACF05-D8B1-F6F1-FFD3-25621A3762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37400" y="1633680"/>
                <a:ext cx="574200" cy="429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AE700EFE-53BA-A6B9-92D9-8E6D156C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114300"/>
            <a:ext cx="6888162" cy="1028700"/>
          </a:xfrm>
        </p:spPr>
        <p:txBody>
          <a:bodyPr/>
          <a:lstStyle/>
          <a:p>
            <a:r>
              <a:rPr lang="en-IN" altLang="en-US" sz="2800"/>
              <a:t>Methodology for Organic Working Fluid Selection : Critical Points </a:t>
            </a:r>
          </a:p>
        </p:txBody>
      </p:sp>
      <p:grpSp>
        <p:nvGrpSpPr>
          <p:cNvPr id="27651" name="Group 46">
            <a:extLst>
              <a:ext uri="{FF2B5EF4-FFF2-40B4-BE49-F238E27FC236}">
                <a16:creationId xmlns:a16="http://schemas.microsoft.com/office/drawing/2014/main" id="{EACFDE4E-EA7E-9532-A57D-42EEAE241A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3" name="Group 8">
              <a:extLst>
                <a:ext uri="{FF2B5EF4-FFF2-40B4-BE49-F238E27FC236}">
                  <a16:creationId xmlns:a16="http://schemas.microsoft.com/office/drawing/2014/main" id="{A8367F6D-57A2-B621-8AB9-32CFDCA1A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656" name="Group 27">
                <a:extLst>
                  <a:ext uri="{FF2B5EF4-FFF2-40B4-BE49-F238E27FC236}">
                    <a16:creationId xmlns:a16="http://schemas.microsoft.com/office/drawing/2014/main" id="{ABEBCAA7-0E8B-BD30-B298-CA9B2B912F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666" name="Rectangle 10">
                  <a:extLst>
                    <a:ext uri="{FF2B5EF4-FFF2-40B4-BE49-F238E27FC236}">
                      <a16:creationId xmlns:a16="http://schemas.microsoft.com/office/drawing/2014/main" id="{C7A2F7D3-648C-66ED-27DE-460742FE6D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7" name="Rectangle 11">
                  <a:extLst>
                    <a:ext uri="{FF2B5EF4-FFF2-40B4-BE49-F238E27FC236}">
                      <a16:creationId xmlns:a16="http://schemas.microsoft.com/office/drawing/2014/main" id="{8921677A-0A29-61D8-F590-72FE0E22B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7" name="Group 12">
                <a:extLst>
                  <a:ext uri="{FF2B5EF4-FFF2-40B4-BE49-F238E27FC236}">
                    <a16:creationId xmlns:a16="http://schemas.microsoft.com/office/drawing/2014/main" id="{23E00000-F0DF-BF2C-B598-3C0E521157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664" name="Rectangle 13">
                  <a:extLst>
                    <a:ext uri="{FF2B5EF4-FFF2-40B4-BE49-F238E27FC236}">
                      <a16:creationId xmlns:a16="http://schemas.microsoft.com/office/drawing/2014/main" id="{811C716B-28AF-057B-589B-A4FB201AC2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5" name="Rectangle 14">
                  <a:extLst>
                    <a:ext uri="{FF2B5EF4-FFF2-40B4-BE49-F238E27FC236}">
                      <a16:creationId xmlns:a16="http://schemas.microsoft.com/office/drawing/2014/main" id="{D85955C7-314C-16D4-3CA9-460A47CFC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8" name="Group 15">
                <a:extLst>
                  <a:ext uri="{FF2B5EF4-FFF2-40B4-BE49-F238E27FC236}">
                    <a16:creationId xmlns:a16="http://schemas.microsoft.com/office/drawing/2014/main" id="{6DF8DB58-765E-F2E9-1DF2-E204EB2EAD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662" name="Rectangle 16">
                  <a:extLst>
                    <a:ext uri="{FF2B5EF4-FFF2-40B4-BE49-F238E27FC236}">
                      <a16:creationId xmlns:a16="http://schemas.microsoft.com/office/drawing/2014/main" id="{8197D005-D453-9FF3-35E9-111D968F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3" name="Rectangle 17">
                  <a:extLst>
                    <a:ext uri="{FF2B5EF4-FFF2-40B4-BE49-F238E27FC236}">
                      <a16:creationId xmlns:a16="http://schemas.microsoft.com/office/drawing/2014/main" id="{8354B8BA-8E11-232A-0AC4-B662295EA3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9" name="Group 18">
                <a:extLst>
                  <a:ext uri="{FF2B5EF4-FFF2-40B4-BE49-F238E27FC236}">
                    <a16:creationId xmlns:a16="http://schemas.microsoft.com/office/drawing/2014/main" id="{EEAC6837-963A-ED7E-581F-46C7E67750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660" name="Rectangle 19">
                  <a:extLst>
                    <a:ext uri="{FF2B5EF4-FFF2-40B4-BE49-F238E27FC236}">
                      <a16:creationId xmlns:a16="http://schemas.microsoft.com/office/drawing/2014/main" id="{AD76DA23-A9D3-1ED5-B3FE-DC440D1EA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1" name="Rectangle 20">
                  <a:extLst>
                    <a:ext uri="{FF2B5EF4-FFF2-40B4-BE49-F238E27FC236}">
                      <a16:creationId xmlns:a16="http://schemas.microsoft.com/office/drawing/2014/main" id="{AAF09690-6531-387D-1632-8514A201B7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7654" name="Rectangle 19458">
              <a:extLst>
                <a:ext uri="{FF2B5EF4-FFF2-40B4-BE49-F238E27FC236}">
                  <a16:creationId xmlns:a16="http://schemas.microsoft.com/office/drawing/2014/main" id="{775BB54D-BF25-169D-29B3-FA02103033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1920B0A-F4EF-BE80-B80B-B1E03ED14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1E0E2B9-8F66-917D-C339-579279E88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1220788"/>
            <a:ext cx="7583487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2D06105-DDBC-905F-2DFA-805A178F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428625"/>
            <a:ext cx="7772400" cy="647700"/>
          </a:xfrm>
        </p:spPr>
        <p:txBody>
          <a:bodyPr/>
          <a:lstStyle/>
          <a:p>
            <a:r>
              <a:rPr lang="en-US" altLang="en-US" sz="2800"/>
              <a:t>An Exclusive Working Fluid : R245</a:t>
            </a:r>
            <a:r>
              <a:rPr lang="en-US" altLang="en-US" sz="2800" i="1"/>
              <a:t>fa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1E2D1-62C1-72DF-2522-BEEF275C5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1,1,1,3,3– Penta-fluoro-propane.</a:t>
            </a:r>
          </a:p>
          <a:p>
            <a:r>
              <a:rPr lang="en-US" altLang="en-US" sz="2400"/>
              <a:t>CF</a:t>
            </a:r>
            <a:r>
              <a:rPr lang="en-US" altLang="en-US" sz="2400" baseline="-25000"/>
              <a:t>3</a:t>
            </a:r>
            <a:r>
              <a:rPr lang="en-US" altLang="en-US" sz="2400"/>
              <a:t>CH</a:t>
            </a:r>
            <a:r>
              <a:rPr lang="en-US" altLang="en-US" sz="2400" baseline="-25000"/>
              <a:t>2</a:t>
            </a:r>
            <a:r>
              <a:rPr lang="en-US" altLang="en-US" sz="2400"/>
              <a:t>CHF</a:t>
            </a:r>
            <a:r>
              <a:rPr lang="en-US" altLang="en-US" sz="2400" baseline="-25000"/>
              <a:t>2</a:t>
            </a:r>
          </a:p>
          <a:p>
            <a:r>
              <a:rPr lang="en-US" altLang="en-US" sz="2400"/>
              <a:t>Molecular weight : 134.05</a:t>
            </a:r>
          </a:p>
          <a:p>
            <a:r>
              <a:rPr lang="en-US" altLang="en-US" sz="2400"/>
              <a:t>Critical Temperature : 427.2 K</a:t>
            </a:r>
          </a:p>
          <a:p>
            <a:r>
              <a:rPr lang="en-US" altLang="en-US" sz="2400"/>
              <a:t>Critical Pressure : 3640 kPa</a:t>
            </a:r>
          </a:p>
          <a:p>
            <a:r>
              <a:rPr lang="en-IN" altLang="en-US" sz="2400"/>
              <a:t>This is a non-ozone depleting working fluid.</a:t>
            </a:r>
            <a:endParaRPr lang="en-US" altLang="en-US" sz="2400"/>
          </a:p>
        </p:txBody>
      </p:sp>
      <p:grpSp>
        <p:nvGrpSpPr>
          <p:cNvPr id="28676" name="Group 46">
            <a:extLst>
              <a:ext uri="{FF2B5EF4-FFF2-40B4-BE49-F238E27FC236}">
                <a16:creationId xmlns:a16="http://schemas.microsoft.com/office/drawing/2014/main" id="{7AE6847C-99E7-DF5E-3B2C-014C9850A2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7" name="Group 8">
              <a:extLst>
                <a:ext uri="{FF2B5EF4-FFF2-40B4-BE49-F238E27FC236}">
                  <a16:creationId xmlns:a16="http://schemas.microsoft.com/office/drawing/2014/main" id="{C693ED54-44E8-346B-5302-55E9E113B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680" name="Group 27">
                <a:extLst>
                  <a:ext uri="{FF2B5EF4-FFF2-40B4-BE49-F238E27FC236}">
                    <a16:creationId xmlns:a16="http://schemas.microsoft.com/office/drawing/2014/main" id="{60738A1B-F318-7D10-5752-62DF1DECFB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8690" name="Rectangle 10">
                  <a:extLst>
                    <a:ext uri="{FF2B5EF4-FFF2-40B4-BE49-F238E27FC236}">
                      <a16:creationId xmlns:a16="http://schemas.microsoft.com/office/drawing/2014/main" id="{7D9F2BEC-6BDD-AF65-D8BD-7555DD60C7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8691" name="Rectangle 11">
                  <a:extLst>
                    <a:ext uri="{FF2B5EF4-FFF2-40B4-BE49-F238E27FC236}">
                      <a16:creationId xmlns:a16="http://schemas.microsoft.com/office/drawing/2014/main" id="{F3BAAD6E-B4D7-5FB3-F84A-C1BB66654D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681" name="Group 12">
                <a:extLst>
                  <a:ext uri="{FF2B5EF4-FFF2-40B4-BE49-F238E27FC236}">
                    <a16:creationId xmlns:a16="http://schemas.microsoft.com/office/drawing/2014/main" id="{A8617156-1989-8A6D-F7A4-5787E93EDD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8688" name="Rectangle 13">
                  <a:extLst>
                    <a:ext uri="{FF2B5EF4-FFF2-40B4-BE49-F238E27FC236}">
                      <a16:creationId xmlns:a16="http://schemas.microsoft.com/office/drawing/2014/main" id="{CE993B5D-2753-3B09-4F58-3ECAECE09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8689" name="Rectangle 14">
                  <a:extLst>
                    <a:ext uri="{FF2B5EF4-FFF2-40B4-BE49-F238E27FC236}">
                      <a16:creationId xmlns:a16="http://schemas.microsoft.com/office/drawing/2014/main" id="{724BB1B0-CE42-44AA-C4E8-A157EB96A3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682" name="Group 15">
                <a:extLst>
                  <a:ext uri="{FF2B5EF4-FFF2-40B4-BE49-F238E27FC236}">
                    <a16:creationId xmlns:a16="http://schemas.microsoft.com/office/drawing/2014/main" id="{F161EBBF-23FC-CDBE-DCFB-F9486DAEFC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686" name="Rectangle 16">
                  <a:extLst>
                    <a:ext uri="{FF2B5EF4-FFF2-40B4-BE49-F238E27FC236}">
                      <a16:creationId xmlns:a16="http://schemas.microsoft.com/office/drawing/2014/main" id="{4164DDF5-AD87-9C87-1397-0008F93B8F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8687" name="Rectangle 17">
                  <a:extLst>
                    <a:ext uri="{FF2B5EF4-FFF2-40B4-BE49-F238E27FC236}">
                      <a16:creationId xmlns:a16="http://schemas.microsoft.com/office/drawing/2014/main" id="{9DF045DE-56FF-6782-7E1C-D368C8214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683" name="Group 18">
                <a:extLst>
                  <a:ext uri="{FF2B5EF4-FFF2-40B4-BE49-F238E27FC236}">
                    <a16:creationId xmlns:a16="http://schemas.microsoft.com/office/drawing/2014/main" id="{88DFE6D7-0827-D10B-7155-FB27575D86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684" name="Rectangle 19">
                  <a:extLst>
                    <a:ext uri="{FF2B5EF4-FFF2-40B4-BE49-F238E27FC236}">
                      <a16:creationId xmlns:a16="http://schemas.microsoft.com/office/drawing/2014/main" id="{C9A13A36-A0DF-C647-5FE7-6DC249E288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8685" name="Rectangle 20">
                  <a:extLst>
                    <a:ext uri="{FF2B5EF4-FFF2-40B4-BE49-F238E27FC236}">
                      <a16:creationId xmlns:a16="http://schemas.microsoft.com/office/drawing/2014/main" id="{5C3A0829-F9E0-4ED9-6749-CC901B23E5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8678" name="Rectangle 19458">
              <a:extLst>
                <a:ext uri="{FF2B5EF4-FFF2-40B4-BE49-F238E27FC236}">
                  <a16:creationId xmlns:a16="http://schemas.microsoft.com/office/drawing/2014/main" id="{91D05A8A-EFB3-5A74-D399-B49E922C2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EEC2C3-03D2-9CD7-4D83-C6F528542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921DDC3-91E8-58FF-8D9D-B6C6C36F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13" y="82550"/>
            <a:ext cx="7772400" cy="1143000"/>
          </a:xfrm>
        </p:spPr>
        <p:txBody>
          <a:bodyPr/>
          <a:lstStyle/>
          <a:p>
            <a:r>
              <a:rPr lang="en-US" altLang="en-US" sz="2800"/>
              <a:t>Simple Organic Rankine Cycle</a:t>
            </a:r>
          </a:p>
        </p:txBody>
      </p:sp>
      <p:grpSp>
        <p:nvGrpSpPr>
          <p:cNvPr id="29699" name="Group 46">
            <a:extLst>
              <a:ext uri="{FF2B5EF4-FFF2-40B4-BE49-F238E27FC236}">
                <a16:creationId xmlns:a16="http://schemas.microsoft.com/office/drawing/2014/main" id="{3B763449-A848-C78F-66BE-1F18ADE96C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3" name="Group 8">
              <a:extLst>
                <a:ext uri="{FF2B5EF4-FFF2-40B4-BE49-F238E27FC236}">
                  <a16:creationId xmlns:a16="http://schemas.microsoft.com/office/drawing/2014/main" id="{44A17552-FEE6-317D-4970-D61314CCB1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706" name="Group 27">
                <a:extLst>
                  <a:ext uri="{FF2B5EF4-FFF2-40B4-BE49-F238E27FC236}">
                    <a16:creationId xmlns:a16="http://schemas.microsoft.com/office/drawing/2014/main" id="{969F279C-2D15-8507-30FD-4A827C2131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9716" name="Rectangle 10">
                  <a:extLst>
                    <a:ext uri="{FF2B5EF4-FFF2-40B4-BE49-F238E27FC236}">
                      <a16:creationId xmlns:a16="http://schemas.microsoft.com/office/drawing/2014/main" id="{A18D9697-9343-C0B7-B74B-E3B6DFA76F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717" name="Rectangle 11">
                  <a:extLst>
                    <a:ext uri="{FF2B5EF4-FFF2-40B4-BE49-F238E27FC236}">
                      <a16:creationId xmlns:a16="http://schemas.microsoft.com/office/drawing/2014/main" id="{16470B47-FB69-9BDC-0F1B-0C6FDC7DC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707" name="Group 12">
                <a:extLst>
                  <a:ext uri="{FF2B5EF4-FFF2-40B4-BE49-F238E27FC236}">
                    <a16:creationId xmlns:a16="http://schemas.microsoft.com/office/drawing/2014/main" id="{0D3AD555-B308-7D7B-245D-7C7AB93847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714" name="Rectangle 13">
                  <a:extLst>
                    <a:ext uri="{FF2B5EF4-FFF2-40B4-BE49-F238E27FC236}">
                      <a16:creationId xmlns:a16="http://schemas.microsoft.com/office/drawing/2014/main" id="{20C35EB4-7E1F-3F73-BC82-FE649EBFB6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715" name="Rectangle 14">
                  <a:extLst>
                    <a:ext uri="{FF2B5EF4-FFF2-40B4-BE49-F238E27FC236}">
                      <a16:creationId xmlns:a16="http://schemas.microsoft.com/office/drawing/2014/main" id="{8B398C05-5EAB-BD17-6296-E0735E974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708" name="Group 15">
                <a:extLst>
                  <a:ext uri="{FF2B5EF4-FFF2-40B4-BE49-F238E27FC236}">
                    <a16:creationId xmlns:a16="http://schemas.microsoft.com/office/drawing/2014/main" id="{0FAD473C-D6A2-BCEA-ACA0-1F660128C9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712" name="Rectangle 16">
                  <a:extLst>
                    <a:ext uri="{FF2B5EF4-FFF2-40B4-BE49-F238E27FC236}">
                      <a16:creationId xmlns:a16="http://schemas.microsoft.com/office/drawing/2014/main" id="{57192E43-0D79-C91F-E20D-BC6EEB2721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713" name="Rectangle 17">
                  <a:extLst>
                    <a:ext uri="{FF2B5EF4-FFF2-40B4-BE49-F238E27FC236}">
                      <a16:creationId xmlns:a16="http://schemas.microsoft.com/office/drawing/2014/main" id="{E9F73060-A904-652A-6A96-EF30373FFE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709" name="Group 18">
                <a:extLst>
                  <a:ext uri="{FF2B5EF4-FFF2-40B4-BE49-F238E27FC236}">
                    <a16:creationId xmlns:a16="http://schemas.microsoft.com/office/drawing/2014/main" id="{C31A7EAF-E864-5748-BE2C-5C3D91EBA9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710" name="Rectangle 19">
                  <a:extLst>
                    <a:ext uri="{FF2B5EF4-FFF2-40B4-BE49-F238E27FC236}">
                      <a16:creationId xmlns:a16="http://schemas.microsoft.com/office/drawing/2014/main" id="{88D4E583-FE21-91D3-B0BB-E4C8828D53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711" name="Rectangle 20">
                  <a:extLst>
                    <a:ext uri="{FF2B5EF4-FFF2-40B4-BE49-F238E27FC236}">
                      <a16:creationId xmlns:a16="http://schemas.microsoft.com/office/drawing/2014/main" id="{ED9CEDFE-FAED-AA5E-8576-303A6EC33E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9704" name="Rectangle 19458">
              <a:extLst>
                <a:ext uri="{FF2B5EF4-FFF2-40B4-BE49-F238E27FC236}">
                  <a16:creationId xmlns:a16="http://schemas.microsoft.com/office/drawing/2014/main" id="{A7169F64-EDC4-8699-2E72-E2BE334E3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E4FF47-DA5B-47C3-EE01-ACA65DDDA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9700" name="Picture 1">
            <a:extLst>
              <a:ext uri="{FF2B5EF4-FFF2-40B4-BE49-F238E27FC236}">
                <a16:creationId xmlns:a16="http://schemas.microsoft.com/office/drawing/2014/main" id="{CA6FAD01-298F-DB36-931C-8278AF772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885950"/>
            <a:ext cx="8720138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2">
            <a:extLst>
              <a:ext uri="{FF2B5EF4-FFF2-40B4-BE49-F238E27FC236}">
                <a16:creationId xmlns:a16="http://schemas.microsoft.com/office/drawing/2014/main" id="{04FB198E-7138-E551-1532-4AF532E9D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63" y="2144713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3</a:t>
            </a:r>
          </a:p>
        </p:txBody>
      </p:sp>
      <p:sp>
        <p:nvSpPr>
          <p:cNvPr id="29702" name="TextBox 21">
            <a:extLst>
              <a:ext uri="{FF2B5EF4-FFF2-40B4-BE49-F238E27FC236}">
                <a16:creationId xmlns:a16="http://schemas.microsoft.com/office/drawing/2014/main" id="{630CCD16-0BFC-E940-E422-F52991D74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563" y="3668713"/>
            <a:ext cx="30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74D5B3B-9E44-4823-F48B-EA9DE978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7175"/>
            <a:ext cx="6156325" cy="885825"/>
          </a:xfrm>
        </p:spPr>
        <p:txBody>
          <a:bodyPr/>
          <a:lstStyle/>
          <a:p>
            <a:r>
              <a:rPr lang="en-US" altLang="en-US" sz="2800"/>
              <a:t>T-s Diagram for ORC with Dry Working Fluid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554" name="Ink 5">
                <a:extLst>
                  <a:ext uri="{FF2B5EF4-FFF2-40B4-BE49-F238E27FC236}">
                    <a16:creationId xmlns:a16="http://schemas.microsoft.com/office/drawing/2014/main" id="{D798AB06-6BD2-61FF-91D8-C49DA287FB0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78200" y="3130550"/>
              <a:ext cx="2955925" cy="44450"/>
            </p14:xfrm>
          </p:contentPart>
        </mc:Choice>
        <mc:Fallback xmlns="">
          <p:pic>
            <p:nvPicPr>
              <p:cNvPr id="23554" name="Ink 5">
                <a:extLst>
                  <a:ext uri="{FF2B5EF4-FFF2-40B4-BE49-F238E27FC236}">
                    <a16:creationId xmlns:a16="http://schemas.microsoft.com/office/drawing/2014/main" id="{D798AB06-6BD2-61FF-91D8-C49DA287FB0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8844" y="3121378"/>
                <a:ext cx="2974638" cy="62794"/>
              </a:xfrm>
              <a:prstGeom prst="rect">
                <a:avLst/>
              </a:prstGeom>
            </p:spPr>
          </p:pic>
        </mc:Fallback>
      </mc:AlternateContent>
      <p:grpSp>
        <p:nvGrpSpPr>
          <p:cNvPr id="30724" name="Group 46">
            <a:extLst>
              <a:ext uri="{FF2B5EF4-FFF2-40B4-BE49-F238E27FC236}">
                <a16:creationId xmlns:a16="http://schemas.microsoft.com/office/drawing/2014/main" id="{8A36E4B2-8DB7-7D94-E5BD-D720BD7610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27" name="Group 8">
              <a:extLst>
                <a:ext uri="{FF2B5EF4-FFF2-40B4-BE49-F238E27FC236}">
                  <a16:creationId xmlns:a16="http://schemas.microsoft.com/office/drawing/2014/main" id="{1136A137-520E-A82E-A110-71D607BE93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730" name="Group 27">
                <a:extLst>
                  <a:ext uri="{FF2B5EF4-FFF2-40B4-BE49-F238E27FC236}">
                    <a16:creationId xmlns:a16="http://schemas.microsoft.com/office/drawing/2014/main" id="{C2B0C99A-7352-5A3B-1F5C-29B0ABECCE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0740" name="Rectangle 10">
                  <a:extLst>
                    <a:ext uri="{FF2B5EF4-FFF2-40B4-BE49-F238E27FC236}">
                      <a16:creationId xmlns:a16="http://schemas.microsoft.com/office/drawing/2014/main" id="{316E9556-4E2A-2943-9603-DCBB04F9C8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741" name="Rectangle 11">
                  <a:extLst>
                    <a:ext uri="{FF2B5EF4-FFF2-40B4-BE49-F238E27FC236}">
                      <a16:creationId xmlns:a16="http://schemas.microsoft.com/office/drawing/2014/main" id="{FAC785E3-9460-C44E-18F0-CA93168969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0731" name="Group 12">
                <a:extLst>
                  <a:ext uri="{FF2B5EF4-FFF2-40B4-BE49-F238E27FC236}">
                    <a16:creationId xmlns:a16="http://schemas.microsoft.com/office/drawing/2014/main" id="{568E34E2-CBE1-5937-3592-73657FB84D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738" name="Rectangle 13">
                  <a:extLst>
                    <a:ext uri="{FF2B5EF4-FFF2-40B4-BE49-F238E27FC236}">
                      <a16:creationId xmlns:a16="http://schemas.microsoft.com/office/drawing/2014/main" id="{5F78431F-F8BB-8C70-93F8-8A4A7A15E4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739" name="Rectangle 14">
                  <a:extLst>
                    <a:ext uri="{FF2B5EF4-FFF2-40B4-BE49-F238E27FC236}">
                      <a16:creationId xmlns:a16="http://schemas.microsoft.com/office/drawing/2014/main" id="{E5FC37BB-0528-E84A-8C14-A547B9475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0732" name="Group 15">
                <a:extLst>
                  <a:ext uri="{FF2B5EF4-FFF2-40B4-BE49-F238E27FC236}">
                    <a16:creationId xmlns:a16="http://schemas.microsoft.com/office/drawing/2014/main" id="{70CA3BE9-0520-8506-0DE8-F22CA207C2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736" name="Rectangle 16">
                  <a:extLst>
                    <a:ext uri="{FF2B5EF4-FFF2-40B4-BE49-F238E27FC236}">
                      <a16:creationId xmlns:a16="http://schemas.microsoft.com/office/drawing/2014/main" id="{628343A9-AE42-2EB0-207C-8437EDCD9E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737" name="Rectangle 17">
                  <a:extLst>
                    <a:ext uri="{FF2B5EF4-FFF2-40B4-BE49-F238E27FC236}">
                      <a16:creationId xmlns:a16="http://schemas.microsoft.com/office/drawing/2014/main" id="{1CBAE0CB-7428-2CC4-E518-4D857D6FFA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0733" name="Group 18">
                <a:extLst>
                  <a:ext uri="{FF2B5EF4-FFF2-40B4-BE49-F238E27FC236}">
                    <a16:creationId xmlns:a16="http://schemas.microsoft.com/office/drawing/2014/main" id="{D108A65C-82C7-7020-AA3C-74A776DF25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734" name="Rectangle 19">
                  <a:extLst>
                    <a:ext uri="{FF2B5EF4-FFF2-40B4-BE49-F238E27FC236}">
                      <a16:creationId xmlns:a16="http://schemas.microsoft.com/office/drawing/2014/main" id="{324BA732-FDE8-5B6B-7C5A-14F5E32D18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735" name="Rectangle 20">
                  <a:extLst>
                    <a:ext uri="{FF2B5EF4-FFF2-40B4-BE49-F238E27FC236}">
                      <a16:creationId xmlns:a16="http://schemas.microsoft.com/office/drawing/2014/main" id="{D626A2AC-7642-14DC-8459-7F3067383E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0728" name="Rectangle 19458">
              <a:extLst>
                <a:ext uri="{FF2B5EF4-FFF2-40B4-BE49-F238E27FC236}">
                  <a16:creationId xmlns:a16="http://schemas.microsoft.com/office/drawing/2014/main" id="{8F01E21C-7D93-D401-1A95-1117896499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0C2E4B2-6322-42D8-66C6-A36C2A8F7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0725" name="Picture 1">
            <a:extLst>
              <a:ext uri="{FF2B5EF4-FFF2-40B4-BE49-F238E27FC236}">
                <a16:creationId xmlns:a16="http://schemas.microsoft.com/office/drawing/2014/main" id="{C61CAB82-E1A3-576D-20E9-CCFD8B141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1350963"/>
            <a:ext cx="616267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2">
            <a:extLst>
              <a:ext uri="{FF2B5EF4-FFF2-40B4-BE49-F238E27FC236}">
                <a16:creationId xmlns:a16="http://schemas.microsoft.com/office/drawing/2014/main" id="{B414B208-5458-8EBE-667C-F96A981AA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2743200"/>
            <a:ext cx="2640012" cy="1447800"/>
          </a:xfrm>
          <a:prstGeom prst="rect">
            <a:avLst/>
          </a:prstGeom>
          <a:noFill/>
          <a:ln w="38100" algn="ctr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2">
            <a:extLst>
              <a:ext uri="{FF2B5EF4-FFF2-40B4-BE49-F238E27FC236}">
                <a16:creationId xmlns:a16="http://schemas.microsoft.com/office/drawing/2014/main" id="{DDDD602F-B03C-0F61-4C85-7EAAB36F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altLang="en-US" sz="2800"/>
              <a:t>Methodology to evaluate Cycle Pressure</a:t>
            </a:r>
            <a:endParaRPr lang="en-IN" altLang="en-US" sz="2800"/>
          </a:p>
        </p:txBody>
      </p:sp>
      <p:sp>
        <p:nvSpPr>
          <p:cNvPr id="31747" name="Content Placeholder 3">
            <a:extLst>
              <a:ext uri="{FF2B5EF4-FFF2-40B4-BE49-F238E27FC236}">
                <a16:creationId xmlns:a16="http://schemas.microsoft.com/office/drawing/2014/main" id="{C67767AF-A54F-7588-0463-9DA12D6A5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39838"/>
            <a:ext cx="7924800" cy="2646362"/>
          </a:xfrm>
        </p:spPr>
        <p:txBody>
          <a:bodyPr/>
          <a:lstStyle/>
          <a:p>
            <a:r>
              <a:rPr lang="en-IN" altLang="en-US" sz="2400"/>
              <a:t>Estimate maximum possible TIT thru a known source.</a:t>
            </a:r>
          </a:p>
          <a:p>
            <a:r>
              <a:rPr lang="en-IN" altLang="en-US" sz="2400"/>
              <a:t>Select an initial pressure.</a:t>
            </a:r>
          </a:p>
          <a:p>
            <a:r>
              <a:rPr lang="en-IN" altLang="en-US" sz="2400"/>
              <a:t>Note local ambient conditions.</a:t>
            </a:r>
          </a:p>
          <a:p>
            <a:r>
              <a:rPr lang="en-US" altLang="en-US" sz="2400"/>
              <a:t>Mean effective temperature of heat addition for equivalent isothermal process or entropy averaged temperature is calculated using</a:t>
            </a:r>
            <a:endParaRPr lang="en-IN" altLang="en-US" sz="2400"/>
          </a:p>
        </p:txBody>
      </p:sp>
      <p:grpSp>
        <p:nvGrpSpPr>
          <p:cNvPr id="31748" name="Group 46">
            <a:extLst>
              <a:ext uri="{FF2B5EF4-FFF2-40B4-BE49-F238E27FC236}">
                <a16:creationId xmlns:a16="http://schemas.microsoft.com/office/drawing/2014/main" id="{4847B8F6-FADE-92EC-806C-5F3EFA6435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5" name="Group 8">
              <a:extLst>
                <a:ext uri="{FF2B5EF4-FFF2-40B4-BE49-F238E27FC236}">
                  <a16:creationId xmlns:a16="http://schemas.microsoft.com/office/drawing/2014/main" id="{B9C793A3-E276-7656-7309-12B11175D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758" name="Group 27">
                <a:extLst>
                  <a:ext uri="{FF2B5EF4-FFF2-40B4-BE49-F238E27FC236}">
                    <a16:creationId xmlns:a16="http://schemas.microsoft.com/office/drawing/2014/main" id="{DE369E00-A6BB-9727-FB20-8B081B47D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768" name="Rectangle 10">
                  <a:extLst>
                    <a:ext uri="{FF2B5EF4-FFF2-40B4-BE49-F238E27FC236}">
                      <a16:creationId xmlns:a16="http://schemas.microsoft.com/office/drawing/2014/main" id="{2C900444-EEF9-0A4B-B72B-58A9E03C7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769" name="Rectangle 11">
                  <a:extLst>
                    <a:ext uri="{FF2B5EF4-FFF2-40B4-BE49-F238E27FC236}">
                      <a16:creationId xmlns:a16="http://schemas.microsoft.com/office/drawing/2014/main" id="{4C226D61-0F27-776A-49B1-9E5B93FAD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1759" name="Group 12">
                <a:extLst>
                  <a:ext uri="{FF2B5EF4-FFF2-40B4-BE49-F238E27FC236}">
                    <a16:creationId xmlns:a16="http://schemas.microsoft.com/office/drawing/2014/main" id="{FCF77731-F640-7696-ACF6-A367C76E33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766" name="Rectangle 13">
                  <a:extLst>
                    <a:ext uri="{FF2B5EF4-FFF2-40B4-BE49-F238E27FC236}">
                      <a16:creationId xmlns:a16="http://schemas.microsoft.com/office/drawing/2014/main" id="{8B9E6459-3EBA-0C65-46E0-A509F6B40B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767" name="Rectangle 14">
                  <a:extLst>
                    <a:ext uri="{FF2B5EF4-FFF2-40B4-BE49-F238E27FC236}">
                      <a16:creationId xmlns:a16="http://schemas.microsoft.com/office/drawing/2014/main" id="{288DC862-4DB6-DD3B-091F-C32A087CC2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1760" name="Group 15">
                <a:extLst>
                  <a:ext uri="{FF2B5EF4-FFF2-40B4-BE49-F238E27FC236}">
                    <a16:creationId xmlns:a16="http://schemas.microsoft.com/office/drawing/2014/main" id="{B6FF318B-0625-62CD-56AC-1054D2ADAC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764" name="Rectangle 16">
                  <a:extLst>
                    <a:ext uri="{FF2B5EF4-FFF2-40B4-BE49-F238E27FC236}">
                      <a16:creationId xmlns:a16="http://schemas.microsoft.com/office/drawing/2014/main" id="{3DA67942-96F1-9647-0F0E-1E4D389310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765" name="Rectangle 17">
                  <a:extLst>
                    <a:ext uri="{FF2B5EF4-FFF2-40B4-BE49-F238E27FC236}">
                      <a16:creationId xmlns:a16="http://schemas.microsoft.com/office/drawing/2014/main" id="{E4AAB1C0-3CCB-59A1-A7C6-C3C0A4B6C1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1761" name="Group 18">
                <a:extLst>
                  <a:ext uri="{FF2B5EF4-FFF2-40B4-BE49-F238E27FC236}">
                    <a16:creationId xmlns:a16="http://schemas.microsoft.com/office/drawing/2014/main" id="{5B9903EC-959A-6615-1A21-1CB245167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762" name="Rectangle 19">
                  <a:extLst>
                    <a:ext uri="{FF2B5EF4-FFF2-40B4-BE49-F238E27FC236}">
                      <a16:creationId xmlns:a16="http://schemas.microsoft.com/office/drawing/2014/main" id="{7F6A30C8-7474-0EE7-1EAF-11F4509B98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763" name="Rectangle 20">
                  <a:extLst>
                    <a:ext uri="{FF2B5EF4-FFF2-40B4-BE49-F238E27FC236}">
                      <a16:creationId xmlns:a16="http://schemas.microsoft.com/office/drawing/2014/main" id="{9011933C-9F4B-D7DD-1E93-3A7B09A76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1756" name="Rectangle 19458">
              <a:extLst>
                <a:ext uri="{FF2B5EF4-FFF2-40B4-BE49-F238E27FC236}">
                  <a16:creationId xmlns:a16="http://schemas.microsoft.com/office/drawing/2014/main" id="{E7ED6804-FEE4-2816-8E4E-A1841E912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EB0659-E588-9302-DDB5-A35E8FCE7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1749" name="Rectangle 2">
            <a:extLst>
              <a:ext uri="{FF2B5EF4-FFF2-40B4-BE49-F238E27FC236}">
                <a16:creationId xmlns:a16="http://schemas.microsoft.com/office/drawing/2014/main" id="{12912E45-3128-BCB8-F64B-EABCE00D8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79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31750" name="Object 21">
            <a:extLst>
              <a:ext uri="{FF2B5EF4-FFF2-40B4-BE49-F238E27FC236}">
                <a16:creationId xmlns:a16="http://schemas.microsoft.com/office/drawing/2014/main" id="{F6C1012E-48B3-DD5D-5CF7-AA89D45C74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08350" y="3352800"/>
          <a:ext cx="2254250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0" imgH="914400" progId="Equation.3">
                  <p:embed/>
                </p:oleObj>
              </mc:Choice>
              <mc:Fallback>
                <p:oleObj name="Equation" r:id="rId3" imgW="1397000" imgH="914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350" y="3352800"/>
                        <a:ext cx="2254250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51" name="Picture 22">
            <a:extLst>
              <a:ext uri="{FF2B5EF4-FFF2-40B4-BE49-F238E27FC236}">
                <a16:creationId xmlns:a16="http://schemas.microsoft.com/office/drawing/2014/main" id="{EE6D3C45-47CA-220B-8998-DBC9C1316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3352800"/>
            <a:ext cx="279082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FF22FC7-91D9-E2ED-8C7F-F4927CBCDAD2}"/>
              </a:ext>
            </a:extLst>
          </p:cNvPr>
          <p:cNvSpPr/>
          <p:nvPr/>
        </p:nvSpPr>
        <p:spPr>
          <a:xfrm>
            <a:off x="381000" y="4495800"/>
            <a:ext cx="57912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  <a:defRPr/>
            </a:pP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Mean Effective Temperature of heat rejection for equivalent isothermal process is calculated using </a:t>
            </a:r>
            <a:endParaRPr lang="en-IN" dirty="0">
              <a:latin typeface="+mn-lt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1753" name="Rectangle 7">
            <a:extLst>
              <a:ext uri="{FF2B5EF4-FFF2-40B4-BE49-F238E27FC236}">
                <a16:creationId xmlns:a16="http://schemas.microsoft.com/office/drawing/2014/main" id="{0B4D39AF-5424-BCDC-A3E5-45E3FB1B4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31754" name="Object 27">
            <a:extLst>
              <a:ext uri="{FF2B5EF4-FFF2-40B4-BE49-F238E27FC236}">
                <a16:creationId xmlns:a16="http://schemas.microsoft.com/office/drawing/2014/main" id="{4C0921ED-478D-E411-1828-6510748E15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5240338"/>
          <a:ext cx="1920875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914400" progId="Equation.3">
                  <p:embed/>
                </p:oleObj>
              </mc:Choice>
              <mc:Fallback>
                <p:oleObj name="Equation" r:id="rId6" imgW="1371600" imgH="914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5240338"/>
                        <a:ext cx="1920875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2">
            <a:extLst>
              <a:ext uri="{FF2B5EF4-FFF2-40B4-BE49-F238E27FC236}">
                <a16:creationId xmlns:a16="http://schemas.microsoft.com/office/drawing/2014/main" id="{D1947A43-8D46-E1C4-2B05-90A8EE47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Methodology to evaluate Cycle Pressure</a:t>
            </a:r>
            <a:endParaRPr lang="en-IN" altLang="en-US" sz="2800"/>
          </a:p>
        </p:txBody>
      </p:sp>
      <p:grpSp>
        <p:nvGrpSpPr>
          <p:cNvPr id="32771" name="Group 46">
            <a:extLst>
              <a:ext uri="{FF2B5EF4-FFF2-40B4-BE49-F238E27FC236}">
                <a16:creationId xmlns:a16="http://schemas.microsoft.com/office/drawing/2014/main" id="{77FE2CBD-2662-80F9-5A00-FE9FE7C491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80" name="Group 8">
              <a:extLst>
                <a:ext uri="{FF2B5EF4-FFF2-40B4-BE49-F238E27FC236}">
                  <a16:creationId xmlns:a16="http://schemas.microsoft.com/office/drawing/2014/main" id="{278A15D6-0D01-0B52-4C9B-FE3FA93BE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783" name="Group 27">
                <a:extLst>
                  <a:ext uri="{FF2B5EF4-FFF2-40B4-BE49-F238E27FC236}">
                    <a16:creationId xmlns:a16="http://schemas.microsoft.com/office/drawing/2014/main" id="{229CCA6A-3F21-C0D3-EF19-7F5CC4BD81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793" name="Rectangle 10">
                  <a:extLst>
                    <a:ext uri="{FF2B5EF4-FFF2-40B4-BE49-F238E27FC236}">
                      <a16:creationId xmlns:a16="http://schemas.microsoft.com/office/drawing/2014/main" id="{440D526C-0A10-4BB6-9F90-5B47DE7159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794" name="Rectangle 11">
                  <a:extLst>
                    <a:ext uri="{FF2B5EF4-FFF2-40B4-BE49-F238E27FC236}">
                      <a16:creationId xmlns:a16="http://schemas.microsoft.com/office/drawing/2014/main" id="{7C54DD9B-D06A-59C0-B6F3-3198C95B1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2784" name="Group 12">
                <a:extLst>
                  <a:ext uri="{FF2B5EF4-FFF2-40B4-BE49-F238E27FC236}">
                    <a16:creationId xmlns:a16="http://schemas.microsoft.com/office/drawing/2014/main" id="{BA3A53D3-3133-DB7A-ACC0-B00AFB099E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791" name="Rectangle 13">
                  <a:extLst>
                    <a:ext uri="{FF2B5EF4-FFF2-40B4-BE49-F238E27FC236}">
                      <a16:creationId xmlns:a16="http://schemas.microsoft.com/office/drawing/2014/main" id="{4965BEEE-E631-2AA1-8B8B-CA7315D99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792" name="Rectangle 14">
                  <a:extLst>
                    <a:ext uri="{FF2B5EF4-FFF2-40B4-BE49-F238E27FC236}">
                      <a16:creationId xmlns:a16="http://schemas.microsoft.com/office/drawing/2014/main" id="{FB1EE389-7B9B-AA61-F8D7-FBE8773C63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2785" name="Group 15">
                <a:extLst>
                  <a:ext uri="{FF2B5EF4-FFF2-40B4-BE49-F238E27FC236}">
                    <a16:creationId xmlns:a16="http://schemas.microsoft.com/office/drawing/2014/main" id="{CBF60BBF-C56C-F9A5-F52F-4F907EE574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789" name="Rectangle 16">
                  <a:extLst>
                    <a:ext uri="{FF2B5EF4-FFF2-40B4-BE49-F238E27FC236}">
                      <a16:creationId xmlns:a16="http://schemas.microsoft.com/office/drawing/2014/main" id="{9B87E584-5E2B-FBCC-7072-0781C4B446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790" name="Rectangle 17">
                  <a:extLst>
                    <a:ext uri="{FF2B5EF4-FFF2-40B4-BE49-F238E27FC236}">
                      <a16:creationId xmlns:a16="http://schemas.microsoft.com/office/drawing/2014/main" id="{702985BB-6053-7C56-CAC8-50155CD4D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2786" name="Group 18">
                <a:extLst>
                  <a:ext uri="{FF2B5EF4-FFF2-40B4-BE49-F238E27FC236}">
                    <a16:creationId xmlns:a16="http://schemas.microsoft.com/office/drawing/2014/main" id="{1F1C051C-D1A6-2661-888E-BD8CB7506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787" name="Rectangle 19">
                  <a:extLst>
                    <a:ext uri="{FF2B5EF4-FFF2-40B4-BE49-F238E27FC236}">
                      <a16:creationId xmlns:a16="http://schemas.microsoft.com/office/drawing/2014/main" id="{0E64CC5C-D55E-B6FE-3355-151B6E3B8D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788" name="Rectangle 20">
                  <a:extLst>
                    <a:ext uri="{FF2B5EF4-FFF2-40B4-BE49-F238E27FC236}">
                      <a16:creationId xmlns:a16="http://schemas.microsoft.com/office/drawing/2014/main" id="{35055E26-240E-884B-0F08-9C39F9CC2B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2781" name="Rectangle 19458">
              <a:extLst>
                <a:ext uri="{FF2B5EF4-FFF2-40B4-BE49-F238E27FC236}">
                  <a16:creationId xmlns:a16="http://schemas.microsoft.com/office/drawing/2014/main" id="{E56A3288-0904-D4E8-FC4B-49F4476007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393DCE6-7DF3-D675-E720-F3526BCD4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2772" name="Picture 22">
            <a:extLst>
              <a:ext uri="{FF2B5EF4-FFF2-40B4-BE49-F238E27FC236}">
                <a16:creationId xmlns:a16="http://schemas.microsoft.com/office/drawing/2014/main" id="{0A5F7B43-3B22-6045-5360-371277318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1295400"/>
            <a:ext cx="279082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7">
            <a:extLst>
              <a:ext uri="{FF2B5EF4-FFF2-40B4-BE49-F238E27FC236}">
                <a16:creationId xmlns:a16="http://schemas.microsoft.com/office/drawing/2014/main" id="{5C2CA616-AEA8-C8F0-CDB7-29FAEE96F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0E802C-F5F4-28D8-C0FC-4E8092D3ECEE}"/>
              </a:ext>
            </a:extLst>
          </p:cNvPr>
          <p:cNvSpPr/>
          <p:nvPr/>
        </p:nvSpPr>
        <p:spPr>
          <a:xfrm>
            <a:off x="727075" y="1316038"/>
            <a:ext cx="307498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/>
            </a:pP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Calculate the efficiency</a:t>
            </a:r>
            <a:endParaRPr lang="en-IN" dirty="0">
              <a:latin typeface="+mn-lt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2775" name="Rectangle 2">
            <a:extLst>
              <a:ext uri="{FF2B5EF4-FFF2-40B4-BE49-F238E27FC236}">
                <a16:creationId xmlns:a16="http://schemas.microsoft.com/office/drawing/2014/main" id="{1DCC6639-F201-5AED-BB4B-74362DE1C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32776" name="Object 28">
            <a:extLst>
              <a:ext uri="{FF2B5EF4-FFF2-40B4-BE49-F238E27FC236}">
                <a16:creationId xmlns:a16="http://schemas.microsoft.com/office/drawing/2014/main" id="{CDA1CA60-9550-2F27-799E-7C9184338A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8738" y="2001838"/>
          <a:ext cx="420052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74900" imgH="457200" progId="Equation.3">
                  <p:embed/>
                </p:oleObj>
              </mc:Choice>
              <mc:Fallback>
                <p:oleObj name="Equation" r:id="rId4" imgW="2374900" imgH="4572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8738" y="2001838"/>
                        <a:ext cx="420052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6ACFFA87-4FF8-2CC9-9A06-BFE5682E179C}"/>
              </a:ext>
            </a:extLst>
          </p:cNvPr>
          <p:cNvSpPr/>
          <p:nvPr/>
        </p:nvSpPr>
        <p:spPr>
          <a:xfrm>
            <a:off x="320675" y="3036888"/>
            <a:ext cx="60801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  <a:defRPr/>
            </a:pP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Repeat steps above  for pressures varying from 2-20 </a:t>
            </a:r>
            <a:r>
              <a:rPr lang="en-US" i="1" dirty="0" err="1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MPa</a:t>
            </a: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 at 0.5 </a:t>
            </a:r>
            <a:r>
              <a:rPr lang="en-US" i="1" dirty="0" err="1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MPa</a:t>
            </a: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 intervals</a:t>
            </a:r>
            <a:endParaRPr lang="en-IN" dirty="0">
              <a:latin typeface="+mn-lt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42CA67-9922-0108-C1AE-22EFF3B45D57}"/>
              </a:ext>
            </a:extLst>
          </p:cNvPr>
          <p:cNvSpPr/>
          <p:nvPr/>
        </p:nvSpPr>
        <p:spPr>
          <a:xfrm>
            <a:off x="549275" y="4122738"/>
            <a:ext cx="80613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Calculate slope of efficiency at various pressures. </a:t>
            </a:r>
          </a:p>
          <a:p>
            <a:pPr>
              <a:defRPr/>
            </a:pPr>
            <a:r>
              <a:rPr lang="en-US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The minimum pressure suitable for operation is taken when</a:t>
            </a:r>
            <a:endParaRPr lang="en-IN" dirty="0"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F4BA26-F0BE-89A6-C7C3-6F05032E6F14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05200" y="5061998"/>
            <a:ext cx="1781770" cy="793551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IN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BFB32E0-454D-189E-ED75-9E18F858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0813"/>
            <a:ext cx="6340475" cy="839787"/>
          </a:xfrm>
        </p:spPr>
        <p:txBody>
          <a:bodyPr/>
          <a:lstStyle/>
          <a:p>
            <a:r>
              <a:rPr lang="en-US" altLang="en-US" sz="2800"/>
              <a:t>Performance of ORC : </a:t>
            </a:r>
            <a:br>
              <a:rPr lang="en-US" altLang="en-US" sz="2800"/>
            </a:br>
            <a:r>
              <a:rPr lang="en-US" altLang="en-US" sz="2800"/>
              <a:t>Efficiency vs. Pressure for R227ea</a:t>
            </a:r>
          </a:p>
        </p:txBody>
      </p:sp>
      <p:grpSp>
        <p:nvGrpSpPr>
          <p:cNvPr id="33795" name="Group 46">
            <a:extLst>
              <a:ext uri="{FF2B5EF4-FFF2-40B4-BE49-F238E27FC236}">
                <a16:creationId xmlns:a16="http://schemas.microsoft.com/office/drawing/2014/main" id="{40B994B2-4C3C-E375-CD91-007A67B23C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797" name="Group 8">
              <a:extLst>
                <a:ext uri="{FF2B5EF4-FFF2-40B4-BE49-F238E27FC236}">
                  <a16:creationId xmlns:a16="http://schemas.microsoft.com/office/drawing/2014/main" id="{DAE92832-7C6C-DC5C-E9A3-7FC66D9B2F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800" name="Group 27">
                <a:extLst>
                  <a:ext uri="{FF2B5EF4-FFF2-40B4-BE49-F238E27FC236}">
                    <a16:creationId xmlns:a16="http://schemas.microsoft.com/office/drawing/2014/main" id="{0F096E00-452A-FBDC-27C5-4F9AE8987F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810" name="Rectangle 10">
                  <a:extLst>
                    <a:ext uri="{FF2B5EF4-FFF2-40B4-BE49-F238E27FC236}">
                      <a16:creationId xmlns:a16="http://schemas.microsoft.com/office/drawing/2014/main" id="{7EA4BA99-D661-5071-F92B-80E940750D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811" name="Rectangle 11">
                  <a:extLst>
                    <a:ext uri="{FF2B5EF4-FFF2-40B4-BE49-F238E27FC236}">
                      <a16:creationId xmlns:a16="http://schemas.microsoft.com/office/drawing/2014/main" id="{C8363DB0-71AF-D61E-3A65-0F7CD5BA9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3801" name="Group 12">
                <a:extLst>
                  <a:ext uri="{FF2B5EF4-FFF2-40B4-BE49-F238E27FC236}">
                    <a16:creationId xmlns:a16="http://schemas.microsoft.com/office/drawing/2014/main" id="{8805AEA4-D193-5FE3-C5E6-4B1201E823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808" name="Rectangle 13">
                  <a:extLst>
                    <a:ext uri="{FF2B5EF4-FFF2-40B4-BE49-F238E27FC236}">
                      <a16:creationId xmlns:a16="http://schemas.microsoft.com/office/drawing/2014/main" id="{3E2D8A7A-CCC9-EDE9-6B6F-3E8EF55C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809" name="Rectangle 14">
                  <a:extLst>
                    <a:ext uri="{FF2B5EF4-FFF2-40B4-BE49-F238E27FC236}">
                      <a16:creationId xmlns:a16="http://schemas.microsoft.com/office/drawing/2014/main" id="{9F1F301A-8BF9-A34D-5CF8-1AC3502B8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3802" name="Group 15">
                <a:extLst>
                  <a:ext uri="{FF2B5EF4-FFF2-40B4-BE49-F238E27FC236}">
                    <a16:creationId xmlns:a16="http://schemas.microsoft.com/office/drawing/2014/main" id="{75853D1F-18C9-F146-BE8C-103A71401C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806" name="Rectangle 16">
                  <a:extLst>
                    <a:ext uri="{FF2B5EF4-FFF2-40B4-BE49-F238E27FC236}">
                      <a16:creationId xmlns:a16="http://schemas.microsoft.com/office/drawing/2014/main" id="{6B814008-6060-7713-0B78-517DDE35D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807" name="Rectangle 17">
                  <a:extLst>
                    <a:ext uri="{FF2B5EF4-FFF2-40B4-BE49-F238E27FC236}">
                      <a16:creationId xmlns:a16="http://schemas.microsoft.com/office/drawing/2014/main" id="{347F5923-3F8E-B503-2A7D-513ECE579D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3803" name="Group 18">
                <a:extLst>
                  <a:ext uri="{FF2B5EF4-FFF2-40B4-BE49-F238E27FC236}">
                    <a16:creationId xmlns:a16="http://schemas.microsoft.com/office/drawing/2014/main" id="{6C1C29BE-2627-8E78-4D4C-9F42E9CDB6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804" name="Rectangle 19">
                  <a:extLst>
                    <a:ext uri="{FF2B5EF4-FFF2-40B4-BE49-F238E27FC236}">
                      <a16:creationId xmlns:a16="http://schemas.microsoft.com/office/drawing/2014/main" id="{ADC0127E-58CF-48CD-3740-7477B220B5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805" name="Rectangle 20">
                  <a:extLst>
                    <a:ext uri="{FF2B5EF4-FFF2-40B4-BE49-F238E27FC236}">
                      <a16:creationId xmlns:a16="http://schemas.microsoft.com/office/drawing/2014/main" id="{021C2633-F345-99E0-DBE5-D0B37A92F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3798" name="Rectangle 19458">
              <a:extLst>
                <a:ext uri="{FF2B5EF4-FFF2-40B4-BE49-F238E27FC236}">
                  <a16:creationId xmlns:a16="http://schemas.microsoft.com/office/drawing/2014/main" id="{A7AC4B25-B014-5062-1857-7E18E0C2D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0DB7B3-D062-2547-D2AB-84D87B052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3796" name="Picture 19" descr="C:\Users\ACER\OneDrive\Documents\web\Fluid selection\Matlab code\1,1,1,2,3,3,3-Heptafluoropropane (R227ea) (475)\pressure analysis.jpg">
            <a:extLst>
              <a:ext uri="{FF2B5EF4-FFF2-40B4-BE49-F238E27FC236}">
                <a16:creationId xmlns:a16="http://schemas.microsoft.com/office/drawing/2014/main" id="{C47F2118-9EB1-F6D0-EFFE-7409A537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t="1984" r="7681" b="3738"/>
          <a:stretch>
            <a:fillRect/>
          </a:stretch>
        </p:blipFill>
        <p:spPr bwMode="auto">
          <a:xfrm>
            <a:off x="457200" y="1203325"/>
            <a:ext cx="8480425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05C5F11C-533A-BB7D-3B41-C3BEE7C4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0813"/>
            <a:ext cx="6340475" cy="839787"/>
          </a:xfrm>
        </p:spPr>
        <p:txBody>
          <a:bodyPr/>
          <a:lstStyle/>
          <a:p>
            <a:r>
              <a:rPr lang="en-US" altLang="en-US" sz="2800"/>
              <a:t>Selection of Pressure for a Working Fluid</a:t>
            </a:r>
          </a:p>
        </p:txBody>
      </p:sp>
      <p:grpSp>
        <p:nvGrpSpPr>
          <p:cNvPr id="34819" name="Group 46">
            <a:extLst>
              <a:ext uri="{FF2B5EF4-FFF2-40B4-BE49-F238E27FC236}">
                <a16:creationId xmlns:a16="http://schemas.microsoft.com/office/drawing/2014/main" id="{C35EF3A1-1903-EFB1-DBB1-87E0FFB431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72" name="Group 8">
              <a:extLst>
                <a:ext uri="{FF2B5EF4-FFF2-40B4-BE49-F238E27FC236}">
                  <a16:creationId xmlns:a16="http://schemas.microsoft.com/office/drawing/2014/main" id="{285B2E87-BC92-BA1A-283D-5379984F2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875" name="Group 27">
                <a:extLst>
                  <a:ext uri="{FF2B5EF4-FFF2-40B4-BE49-F238E27FC236}">
                    <a16:creationId xmlns:a16="http://schemas.microsoft.com/office/drawing/2014/main" id="{94BD3826-4C91-D9B5-9A64-4A7E36025A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885" name="Rectangle 10">
                  <a:extLst>
                    <a:ext uri="{FF2B5EF4-FFF2-40B4-BE49-F238E27FC236}">
                      <a16:creationId xmlns:a16="http://schemas.microsoft.com/office/drawing/2014/main" id="{67E66AC9-D6FD-5813-DBE6-A4B0989D13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886" name="Rectangle 11">
                  <a:extLst>
                    <a:ext uri="{FF2B5EF4-FFF2-40B4-BE49-F238E27FC236}">
                      <a16:creationId xmlns:a16="http://schemas.microsoft.com/office/drawing/2014/main" id="{7A4069E6-F2C7-1C0F-2400-12251FB7D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4876" name="Group 12">
                <a:extLst>
                  <a:ext uri="{FF2B5EF4-FFF2-40B4-BE49-F238E27FC236}">
                    <a16:creationId xmlns:a16="http://schemas.microsoft.com/office/drawing/2014/main" id="{0CC0F9BC-F3FB-016E-B419-ADE6020CC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883" name="Rectangle 13">
                  <a:extLst>
                    <a:ext uri="{FF2B5EF4-FFF2-40B4-BE49-F238E27FC236}">
                      <a16:creationId xmlns:a16="http://schemas.microsoft.com/office/drawing/2014/main" id="{B6BBEAC9-5B41-467B-E936-20B859A8CE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884" name="Rectangle 14">
                  <a:extLst>
                    <a:ext uri="{FF2B5EF4-FFF2-40B4-BE49-F238E27FC236}">
                      <a16:creationId xmlns:a16="http://schemas.microsoft.com/office/drawing/2014/main" id="{D0FDDED1-4F8D-9A82-600D-4C431A18C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4877" name="Group 15">
                <a:extLst>
                  <a:ext uri="{FF2B5EF4-FFF2-40B4-BE49-F238E27FC236}">
                    <a16:creationId xmlns:a16="http://schemas.microsoft.com/office/drawing/2014/main" id="{DD9BA6CE-EAD3-615D-5070-ECEF15CCF9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881" name="Rectangle 16">
                  <a:extLst>
                    <a:ext uri="{FF2B5EF4-FFF2-40B4-BE49-F238E27FC236}">
                      <a16:creationId xmlns:a16="http://schemas.microsoft.com/office/drawing/2014/main" id="{CD9C4F6C-B47D-EC53-59A6-FB95D3DE96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882" name="Rectangle 17">
                  <a:extLst>
                    <a:ext uri="{FF2B5EF4-FFF2-40B4-BE49-F238E27FC236}">
                      <a16:creationId xmlns:a16="http://schemas.microsoft.com/office/drawing/2014/main" id="{7B957836-EC71-5EA1-7E25-11808CB470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4878" name="Group 18">
                <a:extLst>
                  <a:ext uri="{FF2B5EF4-FFF2-40B4-BE49-F238E27FC236}">
                    <a16:creationId xmlns:a16="http://schemas.microsoft.com/office/drawing/2014/main" id="{518E1144-A575-17B2-5703-6B99C8DFCE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879" name="Rectangle 19">
                  <a:extLst>
                    <a:ext uri="{FF2B5EF4-FFF2-40B4-BE49-F238E27FC236}">
                      <a16:creationId xmlns:a16="http://schemas.microsoft.com/office/drawing/2014/main" id="{FC11A1D8-8F8D-71DC-D54C-0123BF6512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880" name="Rectangle 20">
                  <a:extLst>
                    <a:ext uri="{FF2B5EF4-FFF2-40B4-BE49-F238E27FC236}">
                      <a16:creationId xmlns:a16="http://schemas.microsoft.com/office/drawing/2014/main" id="{90F13F99-C722-A4A1-92C2-97CB8CE7A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4873" name="Rectangle 19458">
              <a:extLst>
                <a:ext uri="{FF2B5EF4-FFF2-40B4-BE49-F238E27FC236}">
                  <a16:creationId xmlns:a16="http://schemas.microsoft.com/office/drawing/2014/main" id="{1A9C211C-5CBC-2174-680E-95FC33F57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BDBCF3-C330-1CF1-CECF-F9983FA75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49EA2C-1313-C29E-561D-B5E2625CD1A1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455738"/>
          <a:ext cx="8001000" cy="4892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8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8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Methane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Too low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2-Methylpentane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Butane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Heptane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Isobutane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Octane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2-Methylbutane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Ethane, pentafluoro- (R125)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18.5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2-2 Dimethylpropane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Ethane, 1,1,1,2-tetrafluoro- (R134a)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8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Hexane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1,1,1,2,3,3-Hexafluoropropane (R236ea)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10.5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Ethane, 1,1,1-trifluoro- (R143a)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17.5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Dodecafluoropentane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3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1,1,1,2,3,3,3-Heptafluoropropane (R227ea) 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15.5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1,1,1,3,3-Pentafluoropropane (R245fa)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 dirty="0" err="1">
                          <a:solidFill>
                            <a:srgbClr val="FF0000"/>
                          </a:solidFill>
                          <a:effectLst/>
                        </a:rPr>
                        <a:t>Decafluorobutane</a:t>
                      </a:r>
                      <a:endParaRPr lang="en-IN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FF0000"/>
                          </a:solidFill>
                          <a:effectLst/>
                        </a:rPr>
                        <a:t>Ethane, 1,1-difluoro- (R152a)</a:t>
                      </a:r>
                      <a:endParaRPr lang="en-IN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IN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7E811E76-0446-4482-CA91-3DB910566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Performance of ORC : Efficiency</a:t>
            </a:r>
          </a:p>
        </p:txBody>
      </p:sp>
      <p:grpSp>
        <p:nvGrpSpPr>
          <p:cNvPr id="35843" name="Group 46">
            <a:extLst>
              <a:ext uri="{FF2B5EF4-FFF2-40B4-BE49-F238E27FC236}">
                <a16:creationId xmlns:a16="http://schemas.microsoft.com/office/drawing/2014/main" id="{8735ACE6-C47D-AD14-6BA0-DFA07D766F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45" name="Group 8">
              <a:extLst>
                <a:ext uri="{FF2B5EF4-FFF2-40B4-BE49-F238E27FC236}">
                  <a16:creationId xmlns:a16="http://schemas.microsoft.com/office/drawing/2014/main" id="{B6E4F9F1-1AA1-7102-D3F3-045C9B1F5E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848" name="Group 27">
                <a:extLst>
                  <a:ext uri="{FF2B5EF4-FFF2-40B4-BE49-F238E27FC236}">
                    <a16:creationId xmlns:a16="http://schemas.microsoft.com/office/drawing/2014/main" id="{AAB2DEE5-738B-25CD-50EB-60D85D5C1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858" name="Rectangle 10">
                  <a:extLst>
                    <a:ext uri="{FF2B5EF4-FFF2-40B4-BE49-F238E27FC236}">
                      <a16:creationId xmlns:a16="http://schemas.microsoft.com/office/drawing/2014/main" id="{A84846DF-CBCA-9A77-2F43-A3C9220C0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859" name="Rectangle 11">
                  <a:extLst>
                    <a:ext uri="{FF2B5EF4-FFF2-40B4-BE49-F238E27FC236}">
                      <a16:creationId xmlns:a16="http://schemas.microsoft.com/office/drawing/2014/main" id="{34898355-FBFA-EB1A-B584-4A65712C92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5849" name="Group 12">
                <a:extLst>
                  <a:ext uri="{FF2B5EF4-FFF2-40B4-BE49-F238E27FC236}">
                    <a16:creationId xmlns:a16="http://schemas.microsoft.com/office/drawing/2014/main" id="{6204B95B-3440-A312-6866-E79697A303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856" name="Rectangle 13">
                  <a:extLst>
                    <a:ext uri="{FF2B5EF4-FFF2-40B4-BE49-F238E27FC236}">
                      <a16:creationId xmlns:a16="http://schemas.microsoft.com/office/drawing/2014/main" id="{87D87B6B-D464-C639-B48D-EDD1B50912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857" name="Rectangle 14">
                  <a:extLst>
                    <a:ext uri="{FF2B5EF4-FFF2-40B4-BE49-F238E27FC236}">
                      <a16:creationId xmlns:a16="http://schemas.microsoft.com/office/drawing/2014/main" id="{AC5AF425-CA23-B100-682B-0FCC0C804D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5850" name="Group 15">
                <a:extLst>
                  <a:ext uri="{FF2B5EF4-FFF2-40B4-BE49-F238E27FC236}">
                    <a16:creationId xmlns:a16="http://schemas.microsoft.com/office/drawing/2014/main" id="{93E71402-F3AC-E1B1-4CFB-D22482071B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854" name="Rectangle 16">
                  <a:extLst>
                    <a:ext uri="{FF2B5EF4-FFF2-40B4-BE49-F238E27FC236}">
                      <a16:creationId xmlns:a16="http://schemas.microsoft.com/office/drawing/2014/main" id="{5A12D342-1F1C-23E5-7055-6B8BDED3AD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855" name="Rectangle 17">
                  <a:extLst>
                    <a:ext uri="{FF2B5EF4-FFF2-40B4-BE49-F238E27FC236}">
                      <a16:creationId xmlns:a16="http://schemas.microsoft.com/office/drawing/2014/main" id="{2CCE552C-3978-3937-4FB3-2C47ED216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5851" name="Group 18">
                <a:extLst>
                  <a:ext uri="{FF2B5EF4-FFF2-40B4-BE49-F238E27FC236}">
                    <a16:creationId xmlns:a16="http://schemas.microsoft.com/office/drawing/2014/main" id="{3EB21486-78E9-4BE0-9F25-B9D2FEE62F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852" name="Rectangle 19">
                  <a:extLst>
                    <a:ext uri="{FF2B5EF4-FFF2-40B4-BE49-F238E27FC236}">
                      <a16:creationId xmlns:a16="http://schemas.microsoft.com/office/drawing/2014/main" id="{99B2651C-8214-4E98-7AEF-9F7EB16E36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853" name="Rectangle 20">
                  <a:extLst>
                    <a:ext uri="{FF2B5EF4-FFF2-40B4-BE49-F238E27FC236}">
                      <a16:creationId xmlns:a16="http://schemas.microsoft.com/office/drawing/2014/main" id="{7CA71D90-70FC-C838-6D56-3950DCDDF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5846" name="Rectangle 19458">
              <a:extLst>
                <a:ext uri="{FF2B5EF4-FFF2-40B4-BE49-F238E27FC236}">
                  <a16:creationId xmlns:a16="http://schemas.microsoft.com/office/drawing/2014/main" id="{8E8271EE-795E-0F57-1C1D-6C3C8C152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E5EF59-DE67-D4F9-7E0E-FBE2A13BC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5844" name="Chart 19">
            <a:extLst>
              <a:ext uri="{FF2B5EF4-FFF2-40B4-BE49-F238E27FC236}">
                <a16:creationId xmlns:a16="http://schemas.microsoft.com/office/drawing/2014/main" id="{806D61D4-0BC8-037C-B77C-5F597C6DAB77}"/>
              </a:ext>
            </a:extLst>
          </p:cNvPr>
          <p:cNvGraphicFramePr>
            <a:graphicFrameLocks/>
          </p:cNvGraphicFramePr>
          <p:nvPr/>
        </p:nvGraphicFramePr>
        <p:xfrm>
          <a:off x="406400" y="939800"/>
          <a:ext cx="8407400" cy="543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413209" imgH="5438103" progId="Excel.Chart.8">
                  <p:embed/>
                </p:oleObj>
              </mc:Choice>
              <mc:Fallback>
                <p:oleObj name="Chart" r:id="rId3" imgW="8413209" imgH="5438103" progId="Excel.Chart.8">
                  <p:embed/>
                  <p:pic>
                    <p:nvPicPr>
                      <p:cNvPr id="0" name="Chart 1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939800"/>
                        <a:ext cx="8407400" cy="543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CA79DBB6-D448-1399-F97B-543F56AA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13" y="130175"/>
            <a:ext cx="7772400" cy="936625"/>
          </a:xfrm>
        </p:spPr>
        <p:txBody>
          <a:bodyPr/>
          <a:lstStyle/>
          <a:p>
            <a:r>
              <a:rPr lang="en-US" altLang="en-US" sz="2800"/>
              <a:t>Performance of ORC : Compact Ness</a:t>
            </a:r>
            <a:endParaRPr lang="en-IN" altLang="en-US" sz="2800"/>
          </a:p>
        </p:txBody>
      </p:sp>
      <p:graphicFrame>
        <p:nvGraphicFramePr>
          <p:cNvPr id="36867" name="Chart 2">
            <a:extLst>
              <a:ext uri="{FF2B5EF4-FFF2-40B4-BE49-F238E27FC236}">
                <a16:creationId xmlns:a16="http://schemas.microsoft.com/office/drawing/2014/main" id="{2FF0F21A-EBD0-7E2E-7489-E6BFCE17AE91}"/>
              </a:ext>
            </a:extLst>
          </p:cNvPr>
          <p:cNvGraphicFramePr>
            <a:graphicFrameLocks/>
          </p:cNvGraphicFramePr>
          <p:nvPr/>
        </p:nvGraphicFramePr>
        <p:xfrm>
          <a:off x="660400" y="1690688"/>
          <a:ext cx="7543800" cy="437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547502" imgH="4383404" progId="Excel.Chart.8">
                  <p:embed/>
                </p:oleObj>
              </mc:Choice>
              <mc:Fallback>
                <p:oleObj name="Chart" r:id="rId2" imgW="7547502" imgH="4383404" progId="Excel.Char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1690688"/>
                        <a:ext cx="7543800" cy="437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68" name="Group 46">
            <a:extLst>
              <a:ext uri="{FF2B5EF4-FFF2-40B4-BE49-F238E27FC236}">
                <a16:creationId xmlns:a16="http://schemas.microsoft.com/office/drawing/2014/main" id="{C475E268-10E0-1A63-C6E7-E80DA4D4CF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69" name="Group 8">
              <a:extLst>
                <a:ext uri="{FF2B5EF4-FFF2-40B4-BE49-F238E27FC236}">
                  <a16:creationId xmlns:a16="http://schemas.microsoft.com/office/drawing/2014/main" id="{F458BEA9-CB82-254F-6C64-E8B2064CBA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872" name="Group 27">
                <a:extLst>
                  <a:ext uri="{FF2B5EF4-FFF2-40B4-BE49-F238E27FC236}">
                    <a16:creationId xmlns:a16="http://schemas.microsoft.com/office/drawing/2014/main" id="{8B536193-DF54-F7D4-AA0D-17F46D056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882" name="Rectangle 10">
                  <a:extLst>
                    <a:ext uri="{FF2B5EF4-FFF2-40B4-BE49-F238E27FC236}">
                      <a16:creationId xmlns:a16="http://schemas.microsoft.com/office/drawing/2014/main" id="{86157F8D-58C7-508D-73EC-9466151FD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883" name="Rectangle 11">
                  <a:extLst>
                    <a:ext uri="{FF2B5EF4-FFF2-40B4-BE49-F238E27FC236}">
                      <a16:creationId xmlns:a16="http://schemas.microsoft.com/office/drawing/2014/main" id="{525639A5-CDC5-747C-1454-0464B7E226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873" name="Group 12">
                <a:extLst>
                  <a:ext uri="{FF2B5EF4-FFF2-40B4-BE49-F238E27FC236}">
                    <a16:creationId xmlns:a16="http://schemas.microsoft.com/office/drawing/2014/main" id="{4A88D071-FAD6-E753-8A0A-1CDDFF3D80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880" name="Rectangle 13">
                  <a:extLst>
                    <a:ext uri="{FF2B5EF4-FFF2-40B4-BE49-F238E27FC236}">
                      <a16:creationId xmlns:a16="http://schemas.microsoft.com/office/drawing/2014/main" id="{9573F997-8E9F-1D66-D088-701F1A0D96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881" name="Rectangle 14">
                  <a:extLst>
                    <a:ext uri="{FF2B5EF4-FFF2-40B4-BE49-F238E27FC236}">
                      <a16:creationId xmlns:a16="http://schemas.microsoft.com/office/drawing/2014/main" id="{9FBED8E2-A467-575E-4C20-6C7781C29A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874" name="Group 15">
                <a:extLst>
                  <a:ext uri="{FF2B5EF4-FFF2-40B4-BE49-F238E27FC236}">
                    <a16:creationId xmlns:a16="http://schemas.microsoft.com/office/drawing/2014/main" id="{CBC6C29F-C2EB-01E0-8A81-0307CEEACC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878" name="Rectangle 16">
                  <a:extLst>
                    <a:ext uri="{FF2B5EF4-FFF2-40B4-BE49-F238E27FC236}">
                      <a16:creationId xmlns:a16="http://schemas.microsoft.com/office/drawing/2014/main" id="{D7FCD4CF-E6C0-6822-0A40-8E967EB9B5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879" name="Rectangle 17">
                  <a:extLst>
                    <a:ext uri="{FF2B5EF4-FFF2-40B4-BE49-F238E27FC236}">
                      <a16:creationId xmlns:a16="http://schemas.microsoft.com/office/drawing/2014/main" id="{4F13D4A6-AE22-D4E5-B746-8C78C5A95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6875" name="Group 18">
                <a:extLst>
                  <a:ext uri="{FF2B5EF4-FFF2-40B4-BE49-F238E27FC236}">
                    <a16:creationId xmlns:a16="http://schemas.microsoft.com/office/drawing/2014/main" id="{0A6882DB-7228-C70C-A3BD-BE52BFECEF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876" name="Rectangle 19">
                  <a:extLst>
                    <a:ext uri="{FF2B5EF4-FFF2-40B4-BE49-F238E27FC236}">
                      <a16:creationId xmlns:a16="http://schemas.microsoft.com/office/drawing/2014/main" id="{EB93A4BC-8CB9-83CF-BC2E-DBD3B5895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877" name="Rectangle 20">
                  <a:extLst>
                    <a:ext uri="{FF2B5EF4-FFF2-40B4-BE49-F238E27FC236}">
                      <a16:creationId xmlns:a16="http://schemas.microsoft.com/office/drawing/2014/main" id="{7AA866BB-4101-BC81-BC0C-C563037E87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6870" name="Rectangle 19458">
              <a:extLst>
                <a:ext uri="{FF2B5EF4-FFF2-40B4-BE49-F238E27FC236}">
                  <a16:creationId xmlns:a16="http://schemas.microsoft.com/office/drawing/2014/main" id="{49442578-B51A-FE3D-6441-7B3539BD6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83E8F8-7225-7EAE-3379-0FAF5CAA2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667D56CB-3DA5-92EA-60AC-8AB69CA0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7175"/>
            <a:ext cx="6156325" cy="885825"/>
          </a:xfrm>
        </p:spPr>
        <p:txBody>
          <a:bodyPr/>
          <a:lstStyle/>
          <a:p>
            <a:r>
              <a:rPr lang="en-US" altLang="en-US" sz="2800"/>
              <a:t>T-s Diagram for ORC with Dry Working Fluid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554" name="Ink 5">
                <a:extLst>
                  <a:ext uri="{FF2B5EF4-FFF2-40B4-BE49-F238E27FC236}">
                    <a16:creationId xmlns:a16="http://schemas.microsoft.com/office/drawing/2014/main" id="{3A4CAE50-F592-49D0-94F7-F0F7AC10F10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78200" y="3130550"/>
              <a:ext cx="2955925" cy="44450"/>
            </p14:xfrm>
          </p:contentPart>
        </mc:Choice>
        <mc:Fallback xmlns="">
          <p:pic>
            <p:nvPicPr>
              <p:cNvPr id="23554" name="Ink 5">
                <a:extLst>
                  <a:ext uri="{FF2B5EF4-FFF2-40B4-BE49-F238E27FC236}">
                    <a16:creationId xmlns:a16="http://schemas.microsoft.com/office/drawing/2014/main" id="{3A4CAE50-F592-49D0-94F7-F0F7AC10F10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8844" y="3121378"/>
                <a:ext cx="2974638" cy="62794"/>
              </a:xfrm>
              <a:prstGeom prst="rect">
                <a:avLst/>
              </a:prstGeom>
            </p:spPr>
          </p:pic>
        </mc:Fallback>
      </mc:AlternateContent>
      <p:grpSp>
        <p:nvGrpSpPr>
          <p:cNvPr id="37892" name="Group 46">
            <a:extLst>
              <a:ext uri="{FF2B5EF4-FFF2-40B4-BE49-F238E27FC236}">
                <a16:creationId xmlns:a16="http://schemas.microsoft.com/office/drawing/2014/main" id="{02EDCA38-F05F-2065-F5CA-1BDAF039A5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895" name="Group 8">
              <a:extLst>
                <a:ext uri="{FF2B5EF4-FFF2-40B4-BE49-F238E27FC236}">
                  <a16:creationId xmlns:a16="http://schemas.microsoft.com/office/drawing/2014/main" id="{F7F743A3-52AE-88EA-5680-43DD329BE0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898" name="Group 27">
                <a:extLst>
                  <a:ext uri="{FF2B5EF4-FFF2-40B4-BE49-F238E27FC236}">
                    <a16:creationId xmlns:a16="http://schemas.microsoft.com/office/drawing/2014/main" id="{975C98A5-1E8B-2BBB-7A99-8BFD723CA9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908" name="Rectangle 10">
                  <a:extLst>
                    <a:ext uri="{FF2B5EF4-FFF2-40B4-BE49-F238E27FC236}">
                      <a16:creationId xmlns:a16="http://schemas.microsoft.com/office/drawing/2014/main" id="{F463B797-6BDA-5F47-A612-1724D5965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909" name="Rectangle 11">
                  <a:extLst>
                    <a:ext uri="{FF2B5EF4-FFF2-40B4-BE49-F238E27FC236}">
                      <a16:creationId xmlns:a16="http://schemas.microsoft.com/office/drawing/2014/main" id="{A5812EB0-4575-C1B8-DAAE-D95CACBCEF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7899" name="Group 12">
                <a:extLst>
                  <a:ext uri="{FF2B5EF4-FFF2-40B4-BE49-F238E27FC236}">
                    <a16:creationId xmlns:a16="http://schemas.microsoft.com/office/drawing/2014/main" id="{37D503A4-977C-2BFD-2F49-4F65C20420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906" name="Rectangle 13">
                  <a:extLst>
                    <a:ext uri="{FF2B5EF4-FFF2-40B4-BE49-F238E27FC236}">
                      <a16:creationId xmlns:a16="http://schemas.microsoft.com/office/drawing/2014/main" id="{CE68A8E9-E10D-E9D8-E47C-1B7DD890CA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907" name="Rectangle 14">
                  <a:extLst>
                    <a:ext uri="{FF2B5EF4-FFF2-40B4-BE49-F238E27FC236}">
                      <a16:creationId xmlns:a16="http://schemas.microsoft.com/office/drawing/2014/main" id="{44DAD161-2FC2-99A0-7575-C17EAF210D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7900" name="Group 15">
                <a:extLst>
                  <a:ext uri="{FF2B5EF4-FFF2-40B4-BE49-F238E27FC236}">
                    <a16:creationId xmlns:a16="http://schemas.microsoft.com/office/drawing/2014/main" id="{95B2E1CA-52E6-B4EA-A4F4-392788B051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904" name="Rectangle 16">
                  <a:extLst>
                    <a:ext uri="{FF2B5EF4-FFF2-40B4-BE49-F238E27FC236}">
                      <a16:creationId xmlns:a16="http://schemas.microsoft.com/office/drawing/2014/main" id="{9B5A089E-D8D3-4EEF-96BA-7E181769E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905" name="Rectangle 17">
                  <a:extLst>
                    <a:ext uri="{FF2B5EF4-FFF2-40B4-BE49-F238E27FC236}">
                      <a16:creationId xmlns:a16="http://schemas.microsoft.com/office/drawing/2014/main" id="{FCF177E7-10F1-6A10-0153-AE2AD278A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7901" name="Group 18">
                <a:extLst>
                  <a:ext uri="{FF2B5EF4-FFF2-40B4-BE49-F238E27FC236}">
                    <a16:creationId xmlns:a16="http://schemas.microsoft.com/office/drawing/2014/main" id="{05742F44-45DB-E56F-72A1-4E7C9A7665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902" name="Rectangle 19">
                  <a:extLst>
                    <a:ext uri="{FF2B5EF4-FFF2-40B4-BE49-F238E27FC236}">
                      <a16:creationId xmlns:a16="http://schemas.microsoft.com/office/drawing/2014/main" id="{C805889A-B14A-7B6A-CB05-F9159360F6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903" name="Rectangle 20">
                  <a:extLst>
                    <a:ext uri="{FF2B5EF4-FFF2-40B4-BE49-F238E27FC236}">
                      <a16:creationId xmlns:a16="http://schemas.microsoft.com/office/drawing/2014/main" id="{E5B76D4B-E174-0FA8-3C20-6E19CFE5F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7896" name="Rectangle 19458">
              <a:extLst>
                <a:ext uri="{FF2B5EF4-FFF2-40B4-BE49-F238E27FC236}">
                  <a16:creationId xmlns:a16="http://schemas.microsoft.com/office/drawing/2014/main" id="{3B22585B-DBF1-1053-024A-135D5068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7CCF47-669C-88A6-C488-7FDC282B9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7893" name="Picture 1">
            <a:extLst>
              <a:ext uri="{FF2B5EF4-FFF2-40B4-BE49-F238E27FC236}">
                <a16:creationId xmlns:a16="http://schemas.microsoft.com/office/drawing/2014/main" id="{3B3FDD02-2B3C-8C91-09B6-9FE73E41C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1350963"/>
            <a:ext cx="616267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2">
            <a:extLst>
              <a:ext uri="{FF2B5EF4-FFF2-40B4-BE49-F238E27FC236}">
                <a16:creationId xmlns:a16="http://schemas.microsoft.com/office/drawing/2014/main" id="{D77C09AC-E938-3CD9-FF87-1E1E78A90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2743200"/>
            <a:ext cx="2640012" cy="1447800"/>
          </a:xfrm>
          <a:prstGeom prst="rect">
            <a:avLst/>
          </a:prstGeom>
          <a:noFill/>
          <a:ln w="38100" algn="ctr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761B1FA6-7433-3833-D0CB-F71273B26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8100"/>
            <a:ext cx="7772400" cy="1143000"/>
          </a:xfrm>
        </p:spPr>
        <p:txBody>
          <a:bodyPr/>
          <a:lstStyle/>
          <a:p>
            <a:r>
              <a:rPr lang="en-US" altLang="en-US" sz="2800"/>
              <a:t>Regenerative ORC</a:t>
            </a:r>
          </a:p>
        </p:txBody>
      </p:sp>
      <p:grpSp>
        <p:nvGrpSpPr>
          <p:cNvPr id="38915" name="Group 46">
            <a:extLst>
              <a:ext uri="{FF2B5EF4-FFF2-40B4-BE49-F238E27FC236}">
                <a16:creationId xmlns:a16="http://schemas.microsoft.com/office/drawing/2014/main" id="{C366180A-59B0-2E5D-C99E-2D0E00285E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919" name="Group 8">
              <a:extLst>
                <a:ext uri="{FF2B5EF4-FFF2-40B4-BE49-F238E27FC236}">
                  <a16:creationId xmlns:a16="http://schemas.microsoft.com/office/drawing/2014/main" id="{858780E3-880B-392D-389A-D9936F5395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922" name="Group 27">
                <a:extLst>
                  <a:ext uri="{FF2B5EF4-FFF2-40B4-BE49-F238E27FC236}">
                    <a16:creationId xmlns:a16="http://schemas.microsoft.com/office/drawing/2014/main" id="{62A21F45-5AEB-25EC-F392-3E00525864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932" name="Rectangle 10">
                  <a:extLst>
                    <a:ext uri="{FF2B5EF4-FFF2-40B4-BE49-F238E27FC236}">
                      <a16:creationId xmlns:a16="http://schemas.microsoft.com/office/drawing/2014/main" id="{2BD83835-3607-A206-EFE8-696020B72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8933" name="Rectangle 11">
                  <a:extLst>
                    <a:ext uri="{FF2B5EF4-FFF2-40B4-BE49-F238E27FC236}">
                      <a16:creationId xmlns:a16="http://schemas.microsoft.com/office/drawing/2014/main" id="{C42345F6-ECB2-3498-8EEA-6DF4C2CCC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8923" name="Group 12">
                <a:extLst>
                  <a:ext uri="{FF2B5EF4-FFF2-40B4-BE49-F238E27FC236}">
                    <a16:creationId xmlns:a16="http://schemas.microsoft.com/office/drawing/2014/main" id="{0D90C4DD-E3CB-E321-29CA-4BC60A811E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930" name="Rectangle 13">
                  <a:extLst>
                    <a:ext uri="{FF2B5EF4-FFF2-40B4-BE49-F238E27FC236}">
                      <a16:creationId xmlns:a16="http://schemas.microsoft.com/office/drawing/2014/main" id="{541867EA-0AF7-BD76-BDC0-C3243CB6A5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8931" name="Rectangle 14">
                  <a:extLst>
                    <a:ext uri="{FF2B5EF4-FFF2-40B4-BE49-F238E27FC236}">
                      <a16:creationId xmlns:a16="http://schemas.microsoft.com/office/drawing/2014/main" id="{6B7C7A8D-267F-D033-340E-098D548D9F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8924" name="Group 15">
                <a:extLst>
                  <a:ext uri="{FF2B5EF4-FFF2-40B4-BE49-F238E27FC236}">
                    <a16:creationId xmlns:a16="http://schemas.microsoft.com/office/drawing/2014/main" id="{6129A8B8-3314-06C5-710D-DEE90FBC3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928" name="Rectangle 16">
                  <a:extLst>
                    <a:ext uri="{FF2B5EF4-FFF2-40B4-BE49-F238E27FC236}">
                      <a16:creationId xmlns:a16="http://schemas.microsoft.com/office/drawing/2014/main" id="{9BC56983-F52B-7E84-699E-C8E790C78A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8929" name="Rectangle 17">
                  <a:extLst>
                    <a:ext uri="{FF2B5EF4-FFF2-40B4-BE49-F238E27FC236}">
                      <a16:creationId xmlns:a16="http://schemas.microsoft.com/office/drawing/2014/main" id="{BB55CE1B-D2A7-4516-F55F-7A79323AF8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8925" name="Group 18">
                <a:extLst>
                  <a:ext uri="{FF2B5EF4-FFF2-40B4-BE49-F238E27FC236}">
                    <a16:creationId xmlns:a16="http://schemas.microsoft.com/office/drawing/2014/main" id="{2BE8F20E-4BC3-1139-6740-1FAC6A6E38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926" name="Rectangle 19">
                  <a:extLst>
                    <a:ext uri="{FF2B5EF4-FFF2-40B4-BE49-F238E27FC236}">
                      <a16:creationId xmlns:a16="http://schemas.microsoft.com/office/drawing/2014/main" id="{73150421-0E61-B5EF-7DAE-2F18D98AA7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8927" name="Rectangle 20">
                  <a:extLst>
                    <a:ext uri="{FF2B5EF4-FFF2-40B4-BE49-F238E27FC236}">
                      <a16:creationId xmlns:a16="http://schemas.microsoft.com/office/drawing/2014/main" id="{7542B648-6045-7322-B7DB-7900A1DBC2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8920" name="Rectangle 19458">
              <a:extLst>
                <a:ext uri="{FF2B5EF4-FFF2-40B4-BE49-F238E27FC236}">
                  <a16:creationId xmlns:a16="http://schemas.microsoft.com/office/drawing/2014/main" id="{53BC0F61-D830-F600-9DEA-DF07E17CE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4C7FE6-D649-2A06-3701-8FB0AFDB5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38916" name="Group 3">
            <a:extLst>
              <a:ext uri="{FF2B5EF4-FFF2-40B4-BE49-F238E27FC236}">
                <a16:creationId xmlns:a16="http://schemas.microsoft.com/office/drawing/2014/main" id="{971B45E1-ACA1-9978-62FE-756AD53A5710}"/>
              </a:ext>
            </a:extLst>
          </p:cNvPr>
          <p:cNvGrpSpPr>
            <a:grpSpLocks/>
          </p:cNvGrpSpPr>
          <p:nvPr/>
        </p:nvGrpSpPr>
        <p:grpSpPr bwMode="auto">
          <a:xfrm>
            <a:off x="409575" y="2009775"/>
            <a:ext cx="8324850" cy="4010025"/>
            <a:chOff x="409575" y="1423987"/>
            <a:chExt cx="8324850" cy="4010025"/>
          </a:xfrm>
        </p:grpSpPr>
        <p:pic>
          <p:nvPicPr>
            <p:cNvPr id="38917" name="Picture 1">
              <a:extLst>
                <a:ext uri="{FF2B5EF4-FFF2-40B4-BE49-F238E27FC236}">
                  <a16:creationId xmlns:a16="http://schemas.microsoft.com/office/drawing/2014/main" id="{8957CB95-A0F0-BF8D-73E8-92807C3D3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1423987"/>
              <a:ext cx="8324850" cy="401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18" name="TextBox 2">
              <a:extLst>
                <a:ext uri="{FF2B5EF4-FFF2-40B4-BE49-F238E27FC236}">
                  <a16:creationId xmlns:a16="http://schemas.microsoft.com/office/drawing/2014/main" id="{63AB7354-4203-06D3-837D-8005174D31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4004846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600"/>
                <a:t>3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9356E1F0-2CBC-8860-E2F2-61A7A1DED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6416675" cy="1143000"/>
          </a:xfrm>
        </p:spPr>
        <p:txBody>
          <a:bodyPr/>
          <a:lstStyle/>
          <a:p>
            <a:r>
              <a:rPr lang="en-US" altLang="en-US" sz="2800"/>
              <a:t>Better Utilization of Low Quality Resources</a:t>
            </a:r>
          </a:p>
        </p:txBody>
      </p:sp>
      <p:pic>
        <p:nvPicPr>
          <p:cNvPr id="39939" name="Picture 2">
            <a:extLst>
              <a:ext uri="{FF2B5EF4-FFF2-40B4-BE49-F238E27FC236}">
                <a16:creationId xmlns:a16="http://schemas.microsoft.com/office/drawing/2014/main" id="{9D135D4C-BAC3-FFF9-EF7F-EB12DD205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49363"/>
            <a:ext cx="8382000" cy="534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0" name="Group 46">
            <a:extLst>
              <a:ext uri="{FF2B5EF4-FFF2-40B4-BE49-F238E27FC236}">
                <a16:creationId xmlns:a16="http://schemas.microsoft.com/office/drawing/2014/main" id="{E8AE6938-9F89-9FCA-E96A-93105461F0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941" name="Group 8">
              <a:extLst>
                <a:ext uri="{FF2B5EF4-FFF2-40B4-BE49-F238E27FC236}">
                  <a16:creationId xmlns:a16="http://schemas.microsoft.com/office/drawing/2014/main" id="{E466DDB6-D039-3F11-7D83-9A896BD926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9944" name="Group 27">
                <a:extLst>
                  <a:ext uri="{FF2B5EF4-FFF2-40B4-BE49-F238E27FC236}">
                    <a16:creationId xmlns:a16="http://schemas.microsoft.com/office/drawing/2014/main" id="{13229B7C-7D3D-0D2C-7BFB-10E2F38042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954" name="Rectangle 10">
                  <a:extLst>
                    <a:ext uri="{FF2B5EF4-FFF2-40B4-BE49-F238E27FC236}">
                      <a16:creationId xmlns:a16="http://schemas.microsoft.com/office/drawing/2014/main" id="{EEB4098B-0D4F-6408-B80A-A29EDB19A9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9955" name="Rectangle 11">
                  <a:extLst>
                    <a:ext uri="{FF2B5EF4-FFF2-40B4-BE49-F238E27FC236}">
                      <a16:creationId xmlns:a16="http://schemas.microsoft.com/office/drawing/2014/main" id="{F02B00AA-C4B0-443B-A83C-DA32AE9F1A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9945" name="Group 12">
                <a:extLst>
                  <a:ext uri="{FF2B5EF4-FFF2-40B4-BE49-F238E27FC236}">
                    <a16:creationId xmlns:a16="http://schemas.microsoft.com/office/drawing/2014/main" id="{DDC69059-FBC9-58B4-5FA8-FF33E45990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952" name="Rectangle 13">
                  <a:extLst>
                    <a:ext uri="{FF2B5EF4-FFF2-40B4-BE49-F238E27FC236}">
                      <a16:creationId xmlns:a16="http://schemas.microsoft.com/office/drawing/2014/main" id="{F3579618-18BE-0D7C-B3C8-8ECC9DB93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9953" name="Rectangle 14">
                  <a:extLst>
                    <a:ext uri="{FF2B5EF4-FFF2-40B4-BE49-F238E27FC236}">
                      <a16:creationId xmlns:a16="http://schemas.microsoft.com/office/drawing/2014/main" id="{73673947-AB87-9CAE-4A92-773A5167F2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9946" name="Group 15">
                <a:extLst>
                  <a:ext uri="{FF2B5EF4-FFF2-40B4-BE49-F238E27FC236}">
                    <a16:creationId xmlns:a16="http://schemas.microsoft.com/office/drawing/2014/main" id="{7B90C4A2-4F67-BB77-EFC1-E0FCA0B2A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950" name="Rectangle 16">
                  <a:extLst>
                    <a:ext uri="{FF2B5EF4-FFF2-40B4-BE49-F238E27FC236}">
                      <a16:creationId xmlns:a16="http://schemas.microsoft.com/office/drawing/2014/main" id="{0F56342A-63E2-83B0-8046-954CF53771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9951" name="Rectangle 17">
                  <a:extLst>
                    <a:ext uri="{FF2B5EF4-FFF2-40B4-BE49-F238E27FC236}">
                      <a16:creationId xmlns:a16="http://schemas.microsoft.com/office/drawing/2014/main" id="{3A169BBA-302E-CB99-0847-8580FF95D4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39947" name="Group 18">
                <a:extLst>
                  <a:ext uri="{FF2B5EF4-FFF2-40B4-BE49-F238E27FC236}">
                    <a16:creationId xmlns:a16="http://schemas.microsoft.com/office/drawing/2014/main" id="{279A69CB-C71D-6DE2-E55C-BE607C2B49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948" name="Rectangle 19">
                  <a:extLst>
                    <a:ext uri="{FF2B5EF4-FFF2-40B4-BE49-F238E27FC236}">
                      <a16:creationId xmlns:a16="http://schemas.microsoft.com/office/drawing/2014/main" id="{CA1AAE7D-5913-BD36-5F43-900112D17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9949" name="Rectangle 20">
                  <a:extLst>
                    <a:ext uri="{FF2B5EF4-FFF2-40B4-BE49-F238E27FC236}">
                      <a16:creationId xmlns:a16="http://schemas.microsoft.com/office/drawing/2014/main" id="{A6D319BD-1CCD-0C04-3E46-D5EDEF6096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39942" name="Rectangle 19458">
              <a:extLst>
                <a:ext uri="{FF2B5EF4-FFF2-40B4-BE49-F238E27FC236}">
                  <a16:creationId xmlns:a16="http://schemas.microsoft.com/office/drawing/2014/main" id="{878F92C1-881D-A3F2-2709-3B5640C12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E098E9-8CEA-5AB1-81D7-86E0C5D30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9028</TotalTime>
  <Words>943</Words>
  <Application>Microsoft Office PowerPoint</Application>
  <PresentationFormat>On-screen Show (4:3)</PresentationFormat>
  <Paragraphs>148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Arial</vt:lpstr>
      <vt:lpstr>Calibri</vt:lpstr>
      <vt:lpstr>Cambria Math</vt:lpstr>
      <vt:lpstr>Rage Italic</vt:lpstr>
      <vt:lpstr>Script MT Bold</vt:lpstr>
      <vt:lpstr>Symbol</vt:lpstr>
      <vt:lpstr>Times New Roman</vt:lpstr>
      <vt:lpstr>Viner Hand ITC</vt:lpstr>
      <vt:lpstr>Default Design</vt:lpstr>
      <vt:lpstr>Chart</vt:lpstr>
      <vt:lpstr>Microsoft Excel Chart</vt:lpstr>
      <vt:lpstr>Equation</vt:lpstr>
      <vt:lpstr>Sustainable Power Generation Systems for Future</vt:lpstr>
      <vt:lpstr>Comparison of Life-Cycle Emissions</vt:lpstr>
      <vt:lpstr>Sustainable Ideas</vt:lpstr>
      <vt:lpstr>Potential sources with Low Carbon Foot Print</vt:lpstr>
      <vt:lpstr>Existing biomass capacity in India</vt:lpstr>
      <vt:lpstr>Geo-thermal Map of India</vt:lpstr>
      <vt:lpstr>Few Low Temperature Resources and Their Capacities</vt:lpstr>
      <vt:lpstr>Negative Characterstic of Steam</vt:lpstr>
      <vt:lpstr>Characterization of Vapour Domes for Engineering of Rankine Cycle</vt:lpstr>
      <vt:lpstr>Organic Rankine Cycle</vt:lpstr>
      <vt:lpstr>Classification of Working Fluids for Power Generation</vt:lpstr>
      <vt:lpstr>Selection of Working Fluid</vt:lpstr>
      <vt:lpstr>Library of  Cycles</vt:lpstr>
      <vt:lpstr>Working Fluids for Low Temperature Resources</vt:lpstr>
      <vt:lpstr>World Installed Capacity of ORC Plants : per application </vt:lpstr>
      <vt:lpstr>World Installed Capacity of ORC Plants : per manufacturer </vt:lpstr>
      <vt:lpstr>ORC Geothermal : Market share and per manufacturer </vt:lpstr>
      <vt:lpstr>ORC Biomass : Market share and per manufacturer </vt:lpstr>
      <vt:lpstr>ORC Waste Heat Recovery : Market share and per manufacturer </vt:lpstr>
      <vt:lpstr>Evolution of installed capacity : per application </vt:lpstr>
      <vt:lpstr>Evolution of installed capacity : per application </vt:lpstr>
      <vt:lpstr>Gram Swaraj : A pivotal concept in Mahatama Gandhi's thinking</vt:lpstr>
      <vt:lpstr>Micro Sized ORC Plants</vt:lpstr>
      <vt:lpstr>Micro Sized ORC Plants</vt:lpstr>
      <vt:lpstr>Micro Sized ORC Plants</vt:lpstr>
      <vt:lpstr>Methodology for Organic Working Fluid Selection : Thermodynamic Factors </vt:lpstr>
      <vt:lpstr>Methodology for Organic Working Fluid Selection : Critical Points </vt:lpstr>
      <vt:lpstr>An Exclusive Working Fluid : R245fa</vt:lpstr>
      <vt:lpstr>Simple Organic Rankine Cycle</vt:lpstr>
      <vt:lpstr>T-s Diagram for ORC with Dry Working Fluid</vt:lpstr>
      <vt:lpstr>Methodology to evaluate Cycle Pressure</vt:lpstr>
      <vt:lpstr>Methodology to evaluate Cycle Pressure</vt:lpstr>
      <vt:lpstr>Performance of ORC :  Efficiency vs. Pressure for R227ea</vt:lpstr>
      <vt:lpstr>Selection of Pressure for a Working Fluid</vt:lpstr>
      <vt:lpstr>Performance of ORC : Efficiency</vt:lpstr>
      <vt:lpstr>Performance of ORC : Compact Ness</vt:lpstr>
      <vt:lpstr>T-s Diagram for ORC with Dry Working Fluid</vt:lpstr>
      <vt:lpstr>Regenerative ORC</vt:lpstr>
      <vt:lpstr>Better Utilization of Low Quality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787</cp:revision>
  <dcterms:created xsi:type="dcterms:W3CDTF">2003-07-30T05:45:36Z</dcterms:created>
  <dcterms:modified xsi:type="dcterms:W3CDTF">2025-11-17T00:37:49Z</dcterms:modified>
</cp:coreProperties>
</file>