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706" r:id="rId3"/>
    <p:sldId id="306" r:id="rId4"/>
    <p:sldId id="308" r:id="rId5"/>
    <p:sldId id="309" r:id="rId6"/>
    <p:sldId id="328" r:id="rId7"/>
    <p:sldId id="316" r:id="rId8"/>
    <p:sldId id="708" r:id="rId9"/>
    <p:sldId id="707" r:id="rId10"/>
    <p:sldId id="709" r:id="rId11"/>
    <p:sldId id="710" r:id="rId12"/>
    <p:sldId id="711" r:id="rId13"/>
    <p:sldId id="712" r:id="rId14"/>
    <p:sldId id="713" r:id="rId15"/>
    <p:sldId id="317" r:id="rId16"/>
    <p:sldId id="714" r:id="rId17"/>
    <p:sldId id="715" r:id="rId18"/>
    <p:sldId id="716" r:id="rId19"/>
    <p:sldId id="717" r:id="rId20"/>
    <p:sldId id="718" r:id="rId21"/>
    <p:sldId id="719" r:id="rId22"/>
    <p:sldId id="720" r:id="rId23"/>
    <p:sldId id="326" r:id="rId24"/>
    <p:sldId id="327" r:id="rId25"/>
    <p:sldId id="723" r:id="rId26"/>
    <p:sldId id="721" r:id="rId27"/>
    <p:sldId id="722" r:id="rId28"/>
    <p:sldId id="704" r:id="rId29"/>
    <p:sldId id="682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07T06:20:28.7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8316 8449 1495 0,'14'6'16'0,"-3"2"-2"0,5 0-1 0,1 0-7 0,1 0 3 0,4 0-5 0,-2 2 0 0,4 5 7 0,0-3-1 0,4 0 1 0,-3-4-8 0,2-4 3 0,5 8 1 0,2 4 1 0,25-2 3 16,-22 1 2-16,-5 0-3 0,5-5 4 0,-24 1-5 0,28 2 8 0,0 0-1 0,-3 1 2 0,0-1-15 0,0 1 11 0,1-2-3 16,3 2 7-16,4 2-6 0,2 0-7 0,-4-2-2 0,1-2-1 15,-8 2-13-15,-2-2 15 0,4 1-7 0,-3 0 10 16,1 0-4-16,4 2-2 0,0 0 3 15,-4 0-3-15,1-2 1 0,2 2-1 0,-6-2-2 16,3 3-1-16,-4-2 3 0,-3-2 1 0,-3 1 0 0,3-1-1 16,-1 3 6-16,1 0-13 0,1 1 11 15,0 1-11-15,-3 1 9 0,3-2-3 0,1-1-1 0,-4 0 0 0,4-1 0 0,-1-1 1 16,-3 0-5-16,-2-1 3 16,2 2 4-16,-8-1-3 0,4 1 9 0,-2 1-8 0,2-2-1 0,-6-2-1 15,1 0-3 1,2-2 2-16,-2 1-2 0,5-2 3 0,-4 0-1 0,0-2 2 15,-8-2 3-15,0-2-5 0,4 1-3 0,-5 0-1 16,3-1 11-16,-4 1-5 0,2-2 6 0,1 0-9 0,-5-1-8 0,5 1 17 31,-11-1-10-31,2 1 13 0,-4-1-2 0,1 0-9 0,1 0 8 0,-2 0-9 0,1 0 9 16,0 0-7 0,-1 0 4-16,0 0-5 0,0 0 4 0,0 0 1 15,0-1-2-15,0 0 1 0,0 0-11 0,0 0 13 16,-1 0-7-16,1 0 10 0,-1 0-5 0,-15-8-2 15,9 9 2-15,3-1-3 0,-2-1 5 16,8 1-7-16,1 0 4 0,-3 1-4 0,-3-1 8 0,-2 1-4 16,5 0 4-16,0 0-3 0,0 0 3 0,0 0-5 15,0 0-6-15,0 0 2 0,0 0 11 0,0 0-7 0,0 0 7 16,-1 0-8 0,1 0 2-16,0 0 1 0,0 0-2 0,0 0 0 15,-1 0 2-15,1 0-1 0,0 0 1 0,0 0-2 0,-1-1-2 0,0 0 4 16,1 1-1-16,-1 0 0 15,-1-1-4-15,2 1-20 0,0-1 2 0,-1 0-8 16,0 1 3-16,0-1-5 0,0 1-3 0,0 0-2 16,0 0-3-16,1 0-7 0,-24-6-4 15,24 6-2-15,0 0-13 0,0 0-1 0,0 0-14 16,0 0 5-16,-15-2-24 0,10 2-33 0,-3-1 3 16,8 1-18-16,0 0 3 0</inkml:trace>
  <inkml:trace contextRef="#ctx0" brushRef="#br0" timeOffset="2151.04">10146 9378 243 0,'33'1'-30'0,"2"0"17"0,-1 2 33 15,0-2-6-15,6 0 1 0,3 6-9 0,-2-3-15 0,10-1 10 16,3 0 2-16,3-2 4 0,6-1 11 0,-8 0-9 16,1-1-8-16,0 1 16 0,-3-2-7 0,9 2 15 15,-1 0 33-15,2-2 17 0,0 2 11 0,-7-1-8 16,-1-1-35-16,1 3-20 0,-2-2-15 0,9 0 6 16,-5 0-13-16,-3-1-2 0,-1-2 1 0,-8 0-4 15,6 4-9-15,4 0 23 0,3 0-15 0,6 1 16 16,-2-5-9-16,0-2-10 0,-3 2 9 0,2-1-12 15,0-2-5-15,3 0 17 0,2-1-12 0,-1-4 14 0,1 2-3 16,-4-2 0-16,-2 0 5 0,2-2-6 0,4 0-10 16,7-2 19-16,-1-2-8 0,-5-1 14 0,-5 0-5 0,-2-3 15 15,4 3 6-15,6-1-1 0,-4-5-8 0,6 0 7 16,-9 1-12-16,-6 0 11 0,9 4-3 16,-1-1-4-16,4-3 1 0,3 1-5 0,-6-1-6 0,-1 0 12 15,3 0 0-15,-2 0 4 0,0-1 4 0,5 0-1 16,-7-1 1-16,-3 1-2 0,-4 3-19 0,-1-4 12 15,4 4-5-15,-4-2 9 0,1-4-2 0,-1 1-4 16,-6 2 1-16,1 3-1 0,-2 0 10 0,0 2-14 16,-5-4 2-16,5-2-6 0,1 2 8 0,-2-4-15 15,6 2 7-15,-8-1-10 0,0-2-1 0,-1 0 8 16,-1 0-12-16,1 0 10 0,3-5-4 0,1 4-2 0,3-1 4 16,-2-4-5-16,-3 5-10 0,-2-1 14 0,-5-1-10 15,1 2 11-15,-2-1-4 0,3 0-6 0,-3 1 8 16,-1 2-8-16,-1 0 11 0,-8 1-5 0,4 3 0 15,-5-3-1-15,-3 0 6 0,0 2-2 16,-4 1 4-16,1 5-4 0,-2 0 9 0,-1 3-13 16,0-1 3-16,0 0-4 0,0 1 8 0,-1 0-7 0,0 4 3 15,-5 0-5-15,4 2-5 0,-2 1 10 0,-6 0-2 16,2 2 8-16,-5 0-8 0,-1 1 0 16,1 0-7-16,-1 1 5 0,0 2-8 0,1-1 9 15,-2 0-6-15,1 2 7 0,-3-1 3 0,-3 3-11 16,0 0 6-16,0 0-13 0,0 0-5 15,0 0 12-15,0 0-7 0,0 0 9 0,0 0-1 16,-1 0 0-16,-11-5 4 0,11 8-4 0,2-3 0 16,-6 3 7-16,2-2-6 0,-5 0 4 0,4 2-8 0,0 0 11 15,-5 0 0-15,7 0 3 0,-7-1-9 16,4 1-3-16,-3 0-8 0,-2-1 4 0,4 0-1 16,2 2-10-16,2 0 0 0,-6-1-9 15,4 1-19-15,-3-3 11 0,2-1-16 0,3 0 12 16,-8-1-10-16,9 1 0 0,-6-2 13 0,7-1-11 0,-1 2 5 0,-1-3 21 15,1 0-8-15,0 0 11 16,1-1 7-16,-1-1 7 0,1-2 8 0,2 1-4 16,-3 0 3-16,1 1 9 0,2-1-3 0,-2 0 7 0,2 0 12 15,-2 0-3-15,0 1 12 0,1 1-10 0,-1 0 1 16,-4 2 8-16,4 0-7 16,0 0 8-16,0 2-10 0,3-2-16 0,-9 2-5 0,1 1-3 15,-2 0-20-15,1 3 24 0,-1 0-14 16,-1 1 16-16,-2 3-10 0,-2 3 0 0,0 0 7 0,-4-1-5 15,1-1-6-15,-2 1 15 0,-1 0-5 16,1 1 8-16,1 0-4 0,-3-2-4 16,-1 1 6-16,1 1-6 0,-4-1-1 0,6-2 8 0,6 0-10 0,-7-4 11 15,10 2 8-15,-4-3-3 16,-3-1 13-16,12-1-10 0,-2-2 7 0,6-1 1 16,4-1-14-16,2-1 10 0,1-2-7 0,2-2-7 15,3 0 10-15,3-1-11 0,-3-1-4 0,6 0-1 16,-2-2-9-16,5 2 5 0,2 0 5 0,-2 2-9 15,-1 3 7-15,1 1-12 0,2 3-1 0,-3 2 16 16,-1 3 0-16,-1 2 7 0,1 2 11 0,-4 1-11 16,3 2 3-16,-2 3-8 0,-1 4-6 15,-2 2 1-15,-4 1-10 0,-4 5 7 16,2 3-1-16,-1-1 5 0,0 0 3 0,-5-1 0 0,3 1-11 0,-5 0 10 16,-4 3-2-16,1 0 6 15,-4-1-2-15,3 0-23 0,-3-3-32 0,1 0 1 0,2-5-106 0</inkml:trace>
  <inkml:trace contextRef="#ctx0" brushRef="#br0" timeOffset="6266.39">8105 6965 216 0,'-2'-2'-105'0,"0"0"68"15,-1 0 97-15,1-1 5 0,1 2-12 0,0-1-15 0,0-1 20 16,1 3-21-16,0 0-10 0,0 0 18 0,0 0-20 16,0-1 23-16,0 0-5 0,0 0-15 0,0 0 8 15,-4-21-12-15,6 15-9 0,2 0 8 0,0-5-15 16,1 9 14-16,1-4-4 0,2-1-6 15,2 4 13-15,1-9-14 0,-2 2-11 16,3-2 19-16,-3-2-16 0,5 2 21 0,3-2-6 16,5-1-8-16,5 0 9 0,-5-5-8 15,5 1 1-15,3-5 15 0,1 0-13 0,7 1 15 0,0-2 5 0,-5 0-3 16,1 2 8-16,-1 1-10 16,-1-3-21-16,0 0 0 0,-2 2-12 0,1 1 7 0,-2-1 2 0,1 7-2 15,-7-2 9-15,0-3-8 16,1 4-4-16,-1-2 11 0,-1 3-7 0,-4 3 9 0,-2-1-4 0,-4 1-5 15,4 3 1-15,-7 2-4 0,1 1-12 0,-2-1 16 16,-4 2-5-16,1 0 10 0,-2 2-8 0,2 2 0 16,-5 3 1-16,0 0 0 0,0 0-8 0,0 0 9 15,0 0-8-15,0 0 8 0,0 0-10 0,0 0-10 16,0 0-6-16,-8 3-4 0,3 4-29 0,-3 1-1 16,1 3-31-16,-3-2 10 15,1 0-69-15,-4 0-53 0</inkml:trace>
  <inkml:trace contextRef="#ctx0" brushRef="#br0" timeOffset="6874.84">7514 6414 325 0,'-7'-2'187'0,"3"-3"-40"0,0 2-65 0,1-1 0 15,1-1-40-15,2 4-18 0,0 1-1 0,0 0-7 16,0 0-15-16,0 0 7 0,8-9-7 0,-3 5 8 15,2-1-5-15,0-2-1 0,1 0 5 0,2-1-5 16,-4 0-8-16,0-6 22 0,4 3-10 0,-2 0 16 16,1-2 0-16,3 1 12 0,-2-4 5 0,1-3 1 15,3-2-9-15,2-2 8 0,3-1-13 0,-1-1 13 16,-1-1 1-16,0-1-6 0,3 0 10 0,-2-4-8 16,21-30-6-16,-38 58-28 0,31-55 2 15,-16 28-1-15,-1 2-1 0,-1-2 5 0,2 3-4 16,-1-3-4-16,0-2 5 0,1 2-4 15,1 1 6-15,-3-2-4 0,0 3-1 0,-1-2-1 16,-3 2 1-16,3 4 4 0,-4 3-13 0,-1 3 3 0,1 3-8 16,-4 1 10-16,0 0-7 15,2 9 5-15,-4 2-6 0,1 2 2 0,-2 1-13 0,-1 0-15 16,-1 0 3-16,1 6-7 0,0-1-16 0,0-1-1 16,1 5-14-16,-2-1-45 0,-2 3-15 0,1 2-29 15,-2 2 9-15,1-3-19 0</inkml:trace>
  <inkml:trace contextRef="#ctx0" brushRef="#br0" timeOffset="7528.3">6600 6140 239 0,'-3'-17'42'0,"-3"1"62"15,4 0-5-15,-1-1 27 0,5 2-21 0,-6-3-42 0,2 5-1 16,1-2-15-16,1 0-22 0,0-1 14 0,-3-3-16 0,6 2 15 15,-3 1-12-15,0 3-8 16,0-2 5-16,-4-2-8 0,7-1-13 0,-6-1 12 16,3 1-10-16,4-2 12 0,-4 0 2 0,2-2-4 0,-2-1 10 0,-3 0-8 15,-3 0-8-15,0-5 15 0,3 0-14 0,-1 0 16 16,1-2-14-16,3-1-6 0,-4 0 2 0,0 1-5 16,0 1-4-16,-2 1 16 15,2 2-10-15,0 1 10 0,-2 0-13 16,1 0 3-16,-3 3 5 0,2 0-3 0,-1-1-2 15,-3 5 0-15,3-1-7 0,-3-2 3 0,2 4 5 0,1-4 9 16,1 6 2-16,1 1-2 0,0-2-22 0,1 0 8 16,-1-2-5-16,-2 5 6 15,-1 2-2-15,0 0-6 0,2 2 5 0,-1-2-5 16,2 5 7-16,1 1-9 0,4 5 2 0,0 0-6 16,0 0 4-16,-1 0 2 0,0 0 0 0,1 0 0 15,-1 0-12-15,0 0-8 0,-7 9-23 0,8-3 8 16,2 1-40-16,3 3-54 0,-2 1-19 0,2 3-17 0,-1 2-59 15</inkml:trace>
  <inkml:trace contextRef="#ctx0" brushRef="#br0" timeOffset="8162.44">5752 6536 251 0,'-10'-4'169'0,"2"0"-40"0,0 0-30 0,0 2 8 0,-3 1-47 0,3 1-19 0,0-4-6 0,-1 2-3 15,7-1-15-15,-6-2 3 0,1 4-6 0,0-2 7 16,-2 0-1-16,1-3 1 0,0-1 7 0,2-1-5 15,-1-1-8-15,1-2 8 0,2-1-10 0,-6-1 11 16,0-4-6-16,2 5-9 0,-6-4 6 16,4 1-8-16,0 0 4 0,-2-1 6 0,0 1 5 15,-2-2 1-15,2 1 18 0,-6-2-18 16,1-3-1-16,-4-3-8 0,1 0-14 0,-3-2 3 0,0 2-3 16,3-1 3-16,-4 1 6 0,-1-1-7 0,-3-5 5 15,-1-1-7-15,4 2-3 0,2 1 9 16,2-1-8-16,-1 4 9 0,-1-3 0 0,-2 0-1 0,1 4 4 15,-2-2-6-15,3 3-6 0,2-1 6 16,0 1-6-16,2 5 5 0,-3-1-6 0,4 4-4 16,-1 0 4-16,3 2-4 0,-3 2 6 0,3 1-7 15,1 2 0-15,-1-3-2 0,3 3 11 0,4 1-6 16,0 0 2-16,1 4-6 0,2-2 4 0,6 5-3 16,0 0 2-16,-1 0-3 0,-8-3 4 0,8 5-14 15,-4 1-11-15,10 4-2 0,-4 0-32 0,0 0-15 16,5 0-14-16,-4 0 0 0,5 1-22 0,2 0-18 15,3 1-15-15</inkml:trace>
  <inkml:trace contextRef="#ctx0" brushRef="#br0" timeOffset="9171.43">4770 7414 237 0,'-1'-5'41'0,"-3"5"72"0,-5-3-23 0,0 3 38 16,-2-2-68-16,0-1-24 0,3 2-2 0,-2-2-9 15,-3-1-21-15,3 2 13 0,-1-2-10 0,-2-2 12 16,-1 0-2-16,4 2 0 0,-2-2 3 0,-1-2-4 16,-1-1 2-16,-2-1-4 0,1 2-1 0,-1-1 0 15,-3 0 7-15,0 3-16 0,0-4 7 0,-6 2-10 16,0-1 1-16,-8-4 10 0,1 3-9 0,-1 1 10 15,-4-3-4-15,4 5-6 0,2-2 7 0,-4 1-9 0,2 1-1 16,-4-1 1-16,-6 0-2 0,-3 3 1 0,-3 4 2 16,1-1-1-16,2 3 3 0,4 0-4 0,4-1-10 15,3 1 14-15,-4-1-6 0,6 2 8 0,-3-2-4 16,3 0-2-16,1 0 1 0,3 0-3 0,0 1-9 0,2 0 16 16,0 0-8-16,-2 0 10 0,7 2-3 0,-2 1-7 15,7-2 7-15,1 0-8 0,-4 3-5 0,3-3 10 16,5 2-17-16,0 2 14 0,3-1-18 0,1-2-21 15,1-1 0-15,2 0-13 0,-2-1-31 0,6-1-19 16,1 0-27-16,0 0 5 0,0 0-56 0</inkml:trace>
  <inkml:trace contextRef="#ctx0" brushRef="#br0" timeOffset="10094.6">5135 8441 248 0,'-17'-3'39'0,"6"0"24"0,-2 1-1 0,3 0 2 0,0-1-20 15,3 3-32-15,-1-1 5 16,1 0-13-16,1 1-4 0,0 0 11 0,2-1-2 0,-1-1 7 0,1-1 3 0,0 1-3 16,1 0 3-16,0 0-4 0,0 1-17 0,0-1 23 15,0 1-17-15,1 1 22 16,-1-1-2-16,-2 1-19 0,1 0 11 0,-3 0-15 15,2 1-7-15,0 0 10 0,-2 1-13 0,0 1 13 16,-2 0 2-16,0 2-3 0,0 2 2 0,-3 2-5 0,0-1-5 0,-2 2 4 16,-1 2 0-16,-3 0 0 0,1 2 3 0,-3 2-5 15,-5 1 7-15,4 0-7 0,-1 7 0 0,1-1 4 16,-1 3-9-16,-2 5 8 16,-3-4 4-16,-1 4-4 0,-2 0 11 0,-3 0-11 0,-2 0-17 15,-3 3 19-15,-4-2-20 0,-2 0 19 16,-2 0-11-16,-1-1 8 0,3 1 7 0,-3-1-3 15,6-1-8-15,-1-3 14 0,1 1-8 0,3-2 12 16,0-3 3-16,-3-2-7 0,5 0 4 0,-1-2-7 16,-1-1-8-16,11-1 12 0,-2-3-10 0,4-1 9 0,7 1-9 0,-1-4 6 15,1 1 4-15,2-3-1 0,1-1-12 16,3-2 10-16,1 0-9 0,3-2 9 0,1 1-2 16,0-3-1-1,2 0 10-15,1-2-9 0,1-1-4 0,2 1 7 0,1 1-9 0,0 0 8 16,0-1 6-16,0 0-12 0,0 0 9 0,0 0-11 15,0 0 0-15,0 0 4 0,1 0-5 0,0 0 5 16,0 0 1-16,0 0-4 0,2 0 1 0,-2 0-3 16,-1 0-7-16,1 0 15 0,0 0-8 0,0 0 8 15,0 0-2-15,0 0-3 0,0 0 8 0,1 0-8 16,-2 1-2-16,1 0 6 0,0 0-10 0,0 0 9 16,0 0 2-1,0 0-5-15,0 0 11 0,1 0-11 0,-1 0-5 0,-1 0 12 0,0 0-14 0,0 0 13 16,0 0-6-16,0 0 1 15,0 0 10-15,0 0-9 0,0 0-3 0,0 1-7 16,0 0-22-16,0 0 11 0,0 0-23 0,0 0-30 0,0 0-5 16,0 0-14-1,0 0-25-15</inkml:trace>
  <inkml:trace contextRef="#ctx0" brushRef="#br0" timeOffset="12440.94">16975 11485 282 0,'2'-14'71'0,"1"1"-1"16,1 2 5-16,-2 2-4 0,1 0-7 0,0 4-18 15,1 0-2-15,-3-1-3 0,3 3-5 0,-1 1 3 16,-3-1-8-16,3 0 6 0,-1 0 0 16,1-1-14-16,-1 3 14 0,2-1-15 0,-1-2-3 0,1 1 19 0,0-1-11 0,-3 3 14 15,1-1-13-15,0 2-14 0,2-2-6 0,-4 2-2 31,0 0-14-31,0 0-1 0,0 0-3 0,0 0 2 0,8 11 2 0,-7-5-4 16,4 3 9-16,-1 1-9 0,-2-1-3 0,-2 2 16 0,2 2-11 0,-3 0 12 16,1 1-2-16,3 2-4 15,-3 1 9-15,0 1-7 0,0 0-4 0,-4 1 5 16,2 0-9-16,1 2 9 16,-6-1 9-16,6 2-10 0,-1 1 5 0,2 3-9 15,0 1-5-15,-3-1 13 0,-1 4-8 0,-4-3 11 16,5 2-3-16,1 3-2 0,2-3 1 0,-3 4-2 15,8 3 2-15,-5-1-4 0,-2 2 4 16,3 5-5-16,-5 0 4 0,4 3 2 0,3 1-1 16,1-4 0-16,0-1-9 0,-3 1 11 0,3 0-9 15,-1 1 10-15,2 3-2 0,-3-2-2 0,5 3 3 16,-4 0-3-16,2 2 0 0,-1 1-1 0,-3-1 0 16,6 3-2-16,-2-3 11 0,2 3-9 15,2 2 5-15,-2 1-7 0,2 1-2 0,3 0 8 0,-4-2-6 16,0 0 6-16,2 3 1 0,-3 1-4 0,1 0 5 15,-1-1-6-15,4 5-11 0,-1-4 16 16,0 3-11-16,-2-1 14 0,0-3-2 0,-1 2-6 16,-1 4 11-16,0-3-10 0,0 2 9 0,-3 1-2 15,2-5-7-15,-1 3 5 0,0 0 5 0,-2-2-2 16,0 4 8-16,0-4-9 0,0 2-13 0,0 1 21 16,-1-3-14-16,1 1 18 0,1 1-4 0,-2-1-10 15,0 2 7-15,0 1-10 0,1-3-7 0,-1 1 10 16,1-2-5-16,-1 0 8 0,0 3-1 0,1-5-6 15,-1 3 2-15,0 1-3 0,-1-5 6 0,-1 2-6 16,0 1-1-16,1 3-1 0,-2-1 3 0,1 0-1 16,-3-2 5-16,1-4-5 0,2 0 5 0,0-2-2 15,-1 0-1-15,1 0 0 0,0-2 8 0,1 1-3 16,0-4 9-16,0-2-9 0,2-1-10 16,1-4 16-16,-1 0-13 0,0 1 16 15,2-3-7-15,-2 6-1 0,0-1 0 0,-1-2-1 0,-2 0-3 16,0-6 1-16,0-3 3 0,0-1-2 0,0-1-1 15,1-1 0-15,-4-2-3 0,3-3 1 0,-1-1-10 16,1-1 16-16,2-2-9 0,-1-2 12 0,-1 3-2 16,1-3-8-16,-1 4 8 0,-2-7-10 15,0-4 0-15,1-1 2 0,0-3-4 0,0 0 4 16,1 1 4-16,-1-2 0 0,1 0 1 0,0-2-3 16,-2 0-7-16,1-4 14 0,0 1-5 0,2-2 8 15,0 0-7-15,0 0 4 0,0 0 2 0,0 0-1 16,-1 0-14-16,-1 0 12 15,1 0-11-15,0 0 11 0,0 0-7 0,0 0-19 0,0 0 0 16,0 0-11-16,-32-8-24 0,26 1-45 16,3 0-50-16,-1 0-1 0,-2 3-134 0</inkml:trace>
  <inkml:trace contextRef="#ctx0" brushRef="#br0" timeOffset="13299.08">15854 16884 333 0,'9'-1'211'0,"2"-2"-80"15,-1 3-117-15,6 0-3 0,2 0-14 0,1 2 8 0,4-2-14 0,-4 1 13 16,4 0 1-16,1 0-5 0,-1 1 8 16,3-1-8-16,0 1-5 0,3 0 8 15,0-2-3-15,8 2 6 0,3-3 7 0,3 1-9 16,3 3 8-16,-4 0-8 0,1 1-2 0,-3-2 10 0,1 1-12 16,6-3 11-16,1 1 5 0,3-1 6 0,5-1 6 0,1-1-3 15,5 1 0 1,0 1 2-16,-4 0 0 0,7-2 1 0,2-1-4 0,14 0 2 15,1-1-2-15,1 4 1 16,2-1-18-16,2-1 11 0,3 0-10 0,1-3 10 0,-1 3-10 0,3-1-5 0,1 0 7 16,8-2-6-1,3 1-7-15,0 2 8 0,3 0-13 0,-1-1 14 16,1-1 7-16,-3-3-10 0,5 1 15 0,4 1-15 16,1 1 2-16,8-2 8 0,-4 1-10 0,-2-1 10 15,-3-1 2-15,2 2-11 0,3 1 11 0,-3 1-11 16,5 0-1-16,0 0 6 0,-7 0-11 15,-3 1 9-15,-3-1-6 0,-2 1 6 0,2 0 1 0,0 0 0 0,2 1-12 16,-4-1 11-16,1 0-5 0,-3-1 9 0,-4 1-4 0,1 1-1 16,0-2 3-1,-1 1-3-15,0-1-8 0,-4 1 12 0,-5 1-11 0,0-2 11 0,2 1-11 16,-6-1 6 0,-4 1 3-16,-2 2 0 0,-3 0-17 0,5-1 14 15,-6-1-7-15,-5-1 10 0,-3 1-5 0,-5 0 0 16,-1 1 1-16,3-3-2 0,-2 1-2 0,-4-1 16 15,-4 0-3-15,-8 0 7 0,2 0 4 0,-1 1-16 16,-2 0 10-16,2 0-12 0,-2-1-5 0,-4 0 10 16,1 0-11-16,-11 0 11 0,-3 1-2 0,-5-1-5 15,-3 1 6-15,-1 0-6 0,1 1 5 0,-3 0-9 16,0-1-4-16,-1 0-1 0,2 0 12 0,-8 0-7 16,0 1 9-16,-8-3-10 0,1 3-8 0,1 1 4 15,-6-2-12-15,0 3 8 0,-7-3-30 0,5 2-14 16,3-1-16-16,-1 2-1 0,0 0-57 15,-1-4-68-15,-14 0-45 0</inkml:trace>
  <inkml:trace contextRef="#ctx0" brushRef="#br0" timeOffset="14713.51">20268 17187 235 0,'6'-4'41'0,"-6"0"36"0,4 0-7 0,-4 0 15 0,3 1-63 0,-1 1-12 16,1 0-19-16,-1 0 10 0,1-1 4 0,1 2-4 0,-4 1 17 0,0 0-12 15,0 0 26-15,1-1 36 16,0 0-5-16,0 0 16 0,0 0-25 0,1 0-18 16,-1 0-1-16,-1 0-7 0,1 0-20 0,0 0 7 0,0 0-15 0,0 0 13 15,0 0-8-15,1 0-1 0,-1 0 7 16,-1 0-5-16,1 0-6 0,0 0 15 0,0 0-12 16,0 0 14-16,-1 0 0 15,0 0-8-15,0 0 10 0,0 1-11 0,0 0-1 16,-1 0-1-16,-17-3-8 0,11 6 5 0,0 2 8 0,-3 0-7 15,3 1 12-15,-2 2-13 0,1-1-9 0,-1 2 14 16,-1-1-8-16,-1 3 11 0,1 2-6 0,3 0-2 16,1 3 0-16,1 0 0 0,0 1 3 15,-2 3-7-15,1-2-1 0,-1 2-3 16,0 0 10-16,1 2-2 0,2 3 7 0,0 3-9 16,-2 0-9-16,2-2 17 0,-7 0-9 0,4-2 13 15,2-3-2-15,0 1-3 0,0 0 6 0,2-2-6 16,-2 1-7-16,4 0 13 0,0 0-4 0,-2-1 8 15,5-1-7-15,-2-3 4 0,0 2-1 0,1-4 2 0,-2 0-9 0,3-1 13 16,3-4-9 0,4-1 13-16,1-4-3 0,0 2 6 0,4-2 2 15,-3-4-1-15,-2 1-15 0,4-7 15 0,4 3-11 16,2-1 12-16,4-2-19 0,-1 1 3 0,-7-6-3 0,2 0 3 16,-5 1-1-16,1-3-11 15,1 2 10-15,-2 0-9 0,-1-2 7 0,1 1-5 16,-3-2-4-16,0 0 2 0,-1-1 11 0,-1 0-16 0,2 1 10 0,-4 1-12 0,3 0 10 0,0 1-7 15,-1-3 1-15,0 0-3 0,1 2 8 0,-1-3-4 16,0 1 4-16,1 1-3 16,0-1 0-16,0-1 0 15,-3 2-2-15,1-6 2 0,0 4 9 0,0-1-16 0,-4 0 0 0,0 3-4 0,2-3 18 0,-4 2-16 32,3 2 9-32,-3 0-13 0,-4 2 10 0,3 1-6 0,-2 0 3 0,-3-2-3 15,2 2 3-15,-4 0-5 16,-2 0-1-16,1 0-1 0,0 1 15 0,0 1-8 15,0 1 5-15,0 1-8 0,-1 1-2 16,-3 0-1-16,2 3-2 0,0 2 2 0,0 0 3 16,-2 1 2-16,-2 1-3 0,1 2 2 15,-1 0 1-15,0 2-1 0,2 0 5 0,-2 0-3 16,-1 2 0-16,5-1 5 0,-4 2-5 0,-1 2 5 16,6 1-1-16,-6 1 1 0,9 2 3 0,-1-1-1 15,0-2-10-15,3 3 12 0,-5-2-10 0,9 2 10 16,0 1 0-16,2-1-2 0,2-1 8 0,-3-2-7 15,0 1-3-15,3-2 9 0,4 1-7 0,-1-2 8 16,1-4-2-16,6 3 9 0,-5-6 4 0,5 1-2 16,1 2-12-16,2-6 8 0,0 2-3 0,2-2 6 15,-2-1-5-15,-1-1-8 0,0 1 4 0,-3 0-3 16,2-2 11-16,-2 2-17 0,3-3 1 16,-2 0-4-16,-1-2 9 0,0 1 0 0,-2 2 3 0,1-3-3 15,-2 0-1-15,0 3-2 0,-1-4-1 0,1 5 0 16,-4 1 0-16,1-8-1 0,2 5 2 15,-5-3-2-15,-3 7-11 0,1 0 16 0,8-10-11 16,-4 7 13-16,2 2-15 0,-7 1 5 0,0 0 0 16,0 0 1-16,0 0-6 0,0 0 8 0,0 0 0 15,0 0 3-15,0 0-5 0,0 0-1 0,0 0-1 16,0 0 1-16,0 0-9 0,0 0 11 0,0 0-2 16,0 0 5-16,0 0 2 0,0 0-10 0,0 0 6 15,0 0-6-15,0 0 15 0,0 0-12 0,0 0 3 16,0 0-5-16,0 0 6 0,0 0-2 0,0 0-1 15,0 0-2-15,0 0 8 0,0 0-10 0,0 0 0 16,0 0-6-16,0 0-18 0,0 0-19 16,0 0-17-16,0 1 0 0,0-1-40 15,0 1-53-15,0-1-50 0,0 0 0 0,0 0-65 0</inkml:trace>
  <inkml:trace contextRef="#ctx0" brushRef="#br0" timeOffset="16065.42">16146 14475 393 0,'0'-16'58'0,"0"3"32"16,-2 1 56-16,1 1-115 0,1 1 20 0,-1 4-16 16,1-1-17-16,3 2 9 0,2 3 0 0,-5-2-11 15,0-2 16-15,0 2-15 0,-4-4 5 0,7 4 9 16,6-1-15-16,-9 5 14 0,-8-3-6 0,4 0-8 0,-11 2 6 0,15-5-10 15,0 6-10-15,0 0 7 0,3-6-11 0,-3 6 8 0,2 1-5 16,-3 1-8-16,-6-2 7 0,7-1-10 0,-7 1-4 16,1 4 14-16,0 1-6 0,-5 3 8 15,4-2-4-15,0-2-2 0,-2 5 0 0,-2-4-2 0,1 4-8 0,1 4 14 16,0-3-6-16,0 4 9 16,0-1-3-16,-3-2 1 0,1 1 3 0,-1 2-2 15,1 1-5-15,2 1 11 0,-1 5-9 0,3 0 9 16,0 1 2-16,-1 0-4 0,3 3 6 0,1 0-8 15,2 2-11-15,2 1 14 0,0-1-8 0,1-1 9 0,3 2-7 16,1 0 8-16,2 1 0 0,0-2 0 0,1-2-16 0,1-1 15 16,0-2-9-16,1 0 11 15,1-1-6-15,2 1 0 0,2-2 3 0,1-2-3 16,1 1-3-16,-1-3 6 0,3-3 5 0,1-1-2 0,-1-5 3 0,6 1-8 0,-1-3-2 16,1-3-1-16,-1-2-6 15,0-2 3-15,0-2-8 0,-1-3 7 16,1-1-1-16,-2-4 3 0,0 0 7 0,-5-2-6 0,1-3-12 0,-5-1 25 15,0-3-12-15,-3-2 19 0,-2 0-16 0,-3-4 10 0,1 1 0 16,-4-3 3-16,-1-3 2 0,-1 1 10 0,-2-2-2 0,-2-1 7 16,-3 4 15-16,-2-1-20 15,-1 1 11-15,-1 0-16 0,-1-1-9 0,-3 2-6 16,-2 2-10-16,1 3 5 0,-1 1-5 0,-5 1 2 0,3 5 2 16,-2 0-1-16,-1 2 5 0,12 8-13 15,-5-3-3-15,1 3-3 0,4 0 6 0,-6 3-5 0,-1 1 6 16,6 3-9-16,-2 2-3 0,1 1 9 0,7 0-2 15,-4 6 6-15,0-3 3 0,3 2-48 16,-4-1-20-16,4-1-11 0,3 3-60 0,1-2-51 0,1 2-36 0</inkml:trace>
  <inkml:trace contextRef="#ctx0" brushRef="#br0" timeOffset="16426.43">16052 14914 577 0,'4'-10'91'0,"-3"0"-17"0,2-3 11 0,-1 2-64 0,1-2-22 0,4 0-1 0,2 1 5 0,4-5-4 16,2-3-7-16,-1 1 15 0,9-1-13 0,-5 0 14 15,0 5-2-15,-3 1 2 0,-10 3 11 0,6 5-9 16,6 1-4-16,-5 5 15 0,3-1-13 0,1 3 13 15,-3 2-14-15,7 3-7 0,-3 4 3 0,-2 1-4 0,-2 2-8 16,1 3 9-16,1 0-9 0,-2 1 10 0,-1-1 0 0,-3 0-1 16,2-1 6-16,-2-2-6 0,0 1-4 0,-2-8 12 15,-2 0 8-15,1-3 4 0,-3-4 37 0,1 0 25 16,1-2-2-16,2 0 5 0,-3-4-40 0,1-3-7 16,1-2-15-16,-2-3 9 0,1-2-13 0,-2-4-8 15,3-3 1-15,-3-2-6 0,1 1-16 0,-2 0 20 16,-2 2-9-16,1 0 14 0,0-3-15 0,-1-2-23 15,0 1-7-15,2 1-7 0,-3 0-30 0,-1-1 0 16,2 2-34-16,-6-1 13 0,4-1-76 0,-1-1-67 16</inkml:trace>
  <inkml:trace contextRef="#ctx0" brushRef="#br0" timeOffset="16598.93">16373 14251 916 0,'-1'-3'151'0,"1"0"-111"0,0 1-5 0,0 2 5 16,0 0-30-16,0 0-15 0,0 0 5 0,0 0-9 16,0 1 0-16,0 0 19 0,1 15-27 0,5-11 19 0,-2-2-69 15,4-1-86-15,3 1-34 0</inkml:trace>
  <inkml:trace contextRef="#ctx0" brushRef="#br0" timeOffset="18508.07">17337 16962 213 0,'0'0'-105'0,"0"0"55"0,0 0 84 0,0 0-7 0,0 0-9 0,0 0 25 0,0 0-19 0,0 0 23 31,0-1-10-31,0 0-3 0,0 0 2 0,0 0-5 16,0 1-18-16,0-1 12 0,0 0-11 0,0 1 14 0,0 0-4 15,0-1 0-15,0 1 14 0,0-1-9 0,0 0-1 16,0 0 20-16,0 0-13 0,0 0 18 0,0 0-3 0,0 0-17 16,0 0 7-16,1 0-11 0,0 0-4 0,0 0 7 15,1 0-12-15,-1 0 11 0,-1 0-8 0,1 0-16 16,0 0 11-16,0 0-13 0,0 0-6 0,0 0 7 15,2 0-11-15,-2 0 12 0,30-18 4 0,-26 13-9 16,-2 2 11-16,3 3-13 0,-2-1 4 0,2 2 7 16,-2-3-2-16,1-4 5 0,-1 2 5 0,2 0-2 15,6-2 3-15,-8 0-3 0,3 0-10 0,3-1 6 16,-1 1-10-16,8 1 11 0,-1-2-1 0,-3-1 2 16,-2 0 7-16,3-4-5 0,-2 2 7 0,1-2-10 0,4 3 10 15,0-1-10-15,-2 0 4 0,5-1-3 0,-4-1 0 16,-2-2 2-16,5 1-1 0,-1-2 3 0,2 1-9 15,-3-1 8-15,1-1 2 0,0-3-12 0,0 3 8 16,2-3-9-16,-2 2 7 0,1 0-11 0,2-4-3 16,0 2-2-16,2-1 5 0,6 1-3 0,1-3 4 0,6 3-4 15,2-3 5-15,0 0-5 0,-1 1 6 0,0-3-6 16,2 2 0-16,-4-1 0 0,3 1-3 0,-3-2 3 16,6 0 4-16,2-2-4 0,-4-5 6 0,9 0-5 15,-6-1-1-15,4 1 0 0,2 3-4 0,-8 4 2 0,0-3-7 16,0-2 15-16,-2 1-7 0,8-2 10 0,4 1-3 15,2 0-8-15,5-3 5 0,-6 0-7 0,-1-2 1 16,-3 2 4-16,2-1 1 0,-1-3 3 0,5 3-2 0,-2-2-2 16,6 0 3-16,-4 0-1 15,-2-1 0-15,-1-1 8 0,0-2-8 0,-2 3 10 0,6-4 8 0,6-3-13 16,3 1 11-16,1-3-12 0,-3 2 9 16,-2 3-3-16,-1 1-9 0,3 0 6 0,-4-2-6 0,8-2-3 15,-4-2 3-15,-3-1-4 0,1 5 0 0,-6-2 0 16,2 3 5-16,0-3-3 0,1 1 7 15,6 2-8-15,-2-3 1 0,-4 1-3 0,-1 0-3 0,-6-1 7 0,2 0 1 16,-3 0 4-16,1 0-1 0,4 0-7 0,0-2 3 16,2 4-3-16,-2-3 0 0,-4 3 1 15,-2-2-1-15,0-3 3 0,3 1 18 0,5-3-1 0,1 5 5 0,5-3-4 16,-7 3-3-16,0-1 1 0,-3 2-1 16,-2 0 2-16,6-1 3 0,-3-2-8 0,1 2-1 15,2 0-1-15,-5 2-8 0,-5 3 0 16,1-2-1-16,-1 3 0 0,0 0-6 0,5 1 2 0,3-1 0 0,0-3 1 15,2 3-2-15,-4-1 3 0,-4 2 3 0,-2 4 0 16,0-1-2-16,-1 1-4 0,5 1-3 16,-3-3 3-16,5 2 5 0,-1 2-4 0,0-2-1 0,-2 0-2 0,-7 0 3 15,3 0 0-15,-1 3 0 0,2 0 0 0,5 0 0 16,0 1-1-16,5-1 4 0,-3 0-2 0,-5 2 1 0,-4 1-3 16,0 1-4-16,-3 3 4 15,0-3 11-15,3 0-14 0,-1 1 7 0,2-1-8 16,2 4 9-16,-8-3-4 0,1 1-1 0,-5 2-3 15,-4-1 0-15,0 6 7 0,0-2-1 0,-4-1 5 16,0 3 6-16,5-3-8 0,-5 1 1 0,4 0-4 0,-2-2 4 0,-1 2 1 16,3 0 0-16,1 2-1 0,-2 1 1 0,-1-2-9 15,-3 1 5-15,-1 3-5 0,-5-2 14 0,0 5-14 16,-2-3 4-16,-2 1-6 0,1 4 4 0,1-5 0 16,1 7-2-16,-3-5 0 0,-6 3 0 0,3 1 1 15,0-1 2-15,-4 4 0 0,7-5 5 0,-6 7-10 16,-3-5 1-16,-2 2-4 0,-1 3 2 0,-3-2 5 0,1 2 1 15,2 0 2-15,1-2 0 0,-1 2-4 0,3 0 1 0,-6 1-1 16,2 0 2-16,-1-1 1 0,-1 2-5 0,4 0 3 16,-4 1 2-16,0-6-5 0,-2 4 3 0,2 2-6 15,0-2 1-15,5 3 2 0,-7-1 0 0,2 0 0 16,0 0-2-16,0 0-15 0,0 0-21 0,0 0 4 16,0 0-45-16,0 0-45 15,10-1-23-15,-8-1-9 0,4 0-52 0,2 0-121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171ABA-43F4-158B-C458-EE43B73087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28FC46-7560-8B6B-4215-01F43B8522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803719-4435-7E87-03BC-A2DFD561AE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704745-20C4-4AB8-8BCA-22C0FFD029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4557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9765E-2A7A-ED27-7E2F-F9B92D9F36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88598C-5FA8-B73D-B747-904F346197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A323728-525B-32E2-ACB1-91DB56A045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291CC-04EF-4BE1-8A79-964F2D5690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4799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E8D421-041B-BEEC-C5D5-656D715F5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20EF1BC-F2FC-768F-39A3-1766340EC7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48F570-6FA1-7D4A-2342-91DA37D53F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D78023-CA68-45C3-9383-91610D9714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443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6517D8-7F42-FE0D-6BE9-B4D27189F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E74493-987D-8BBC-35B1-446956627C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B6DC49-45BC-3B01-939F-869D3753DA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C951C8-6EAA-4F18-B596-A1C73C60C0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2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63F155F-B65B-8AFB-99B5-D9C4819470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BFDC11D-EED1-AD8F-B7BE-038CDD0D5F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AA2ACCF-7387-9BB4-F4E2-5B01DC1A8C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9F096F-475B-49F3-9DE4-F9ED29A1C3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7779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76B6E10-E7CA-CE3D-4A27-6C19137C8B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2212A82-D105-BA8C-B835-5AE579DF81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318F17A-3F53-CE69-B986-6A1775E5EC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2BADC6-3488-432D-8ADC-7DB9170867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1245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81CBEFA-E72A-47AE-F689-FFDDA84D6D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233DF03-8804-1CCA-A804-89654A8862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96B28DD-E55B-AAF7-463D-822DC9A847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577D7-43FC-49FD-877E-28A325D673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35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0977C6-AD83-D848-630A-20369F675C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5F1DCE-71F3-3BCC-A0F7-39F93A4F36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387BCA-A176-6E82-CC4A-C0F46C9B9C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BCF688-E97F-4B63-9E0D-DA13E155F1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52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75FA83-888C-A98B-ABCA-B60B462933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D9C103-9312-CB4F-D298-9D21FDD335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0D3AF0-4865-BCB7-5685-E7E6E829F8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1435AC-D9BB-4498-A5DE-C70AB9B0C7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04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C61977-6956-A5D4-9109-AE93AC8DC6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887EF9-3CFC-124F-A556-43A56CF028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782323-76D0-41EC-F335-BB17995296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E17627-4442-437C-82BC-EFB5433AE6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32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DCE23E-8463-161E-935B-BC050E5AF0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E0815B-FC59-43E8-50BA-54007A9CC5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E41C91-CD38-11E2-DE72-B60D6EF907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9D2624-40B9-41A8-8CD7-963AC471E3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708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9B21536-0C96-4FDB-BF9C-8061B20B3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737BB4F-866B-B653-BFD0-1882D47069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677711F-1DD9-356D-C3D2-53776301561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2F9E7B2-BFEB-ECEB-9AEA-ADD21B9079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567C592-7714-E68D-3BBD-04D1B9102DF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179C99C-F971-4FC9-B65E-17F07E46711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w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11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2.wmf"/><Relationship Id="rId7" Type="http://schemas.openxmlformats.org/officeDocument/2006/relationships/image" Target="../media/image14.wmf"/><Relationship Id="rId12" Type="http://schemas.openxmlformats.org/officeDocument/2006/relationships/image" Target="../media/image3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2.png"/><Relationship Id="rId5" Type="http://schemas.openxmlformats.org/officeDocument/2006/relationships/image" Target="../media/image13.wmf"/><Relationship Id="rId10" Type="http://schemas.openxmlformats.org/officeDocument/2006/relationships/image" Target="../media/image5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13" Type="http://schemas.openxmlformats.org/officeDocument/2006/relationships/image" Target="../media/image21.wmf"/><Relationship Id="rId3" Type="http://schemas.openxmlformats.org/officeDocument/2006/relationships/image" Target="../media/image16.wmf"/><Relationship Id="rId7" Type="http://schemas.openxmlformats.org/officeDocument/2006/relationships/image" Target="../media/image18.wmf"/><Relationship Id="rId12" Type="http://schemas.openxmlformats.org/officeDocument/2006/relationships/oleObject" Target="../embeddings/oleObject15.bin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5" Type="http://schemas.openxmlformats.org/officeDocument/2006/relationships/image" Target="../media/image3.png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9.wmf"/><Relationship Id="rId1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2.wdp"/><Relationship Id="rId7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3.wdp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5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4.wdp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3.png"/><Relationship Id="rId7" Type="http://schemas.microsoft.com/office/2007/relationships/hdphoto" Target="../media/hdphoto8.wdp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oleObject" Target="../embeddings/oleObject17.bin"/><Relationship Id="rId4" Type="http://schemas.microsoft.com/office/2007/relationships/hdphoto" Target="../media/hdphoto7.wdp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openxmlformats.org/officeDocument/2006/relationships/image" Target="../media/image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2.wmf"/><Relationship Id="rId4" Type="http://schemas.openxmlformats.org/officeDocument/2006/relationships/oleObject" Target="../embeddings/oleObject1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7" Type="http://schemas.openxmlformats.org/officeDocument/2006/relationships/image" Target="../media/image3.png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4.wmf"/><Relationship Id="rId4" Type="http://schemas.openxmlformats.org/officeDocument/2006/relationships/oleObject" Target="../embeddings/oleObject2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46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openxmlformats.org/officeDocument/2006/relationships/image" Target="../media/image4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image" Target="../media/image50.wmf"/><Relationship Id="rId7" Type="http://schemas.openxmlformats.org/officeDocument/2006/relationships/image" Target="../media/image52.w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51.wmf"/><Relationship Id="rId10" Type="http://schemas.openxmlformats.org/officeDocument/2006/relationships/image" Target="../media/image54.png"/><Relationship Id="rId4" Type="http://schemas.openxmlformats.org/officeDocument/2006/relationships/oleObject" Target="../embeddings/oleObject22.bin"/><Relationship Id="rId9" Type="http://schemas.openxmlformats.org/officeDocument/2006/relationships/image" Target="../media/image53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38A34FC-A5F1-32E8-16E5-7FB2BB072199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990600" y="533400"/>
            <a:ext cx="7772400" cy="609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</a:rPr>
              <a:t>Salient Parts of A Centrifugal Pump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3835453-D1EB-4479-A589-C4C8A7EC876D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447800" y="3962400"/>
            <a:ext cx="6777038" cy="1089025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B5CF7AD9-E5F5-05E5-BF65-CC5B01322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26114C98-89D6-02B8-9BDE-1BBF01BA6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62600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FF9900"/>
                </a:solidFill>
                <a:latin typeface="Harlow Solid Italic" panose="04030604020F02020D02" pitchFamily="82" charset="0"/>
              </a:rPr>
              <a:t>Enhance the Performance thru Soft Skills……</a:t>
            </a:r>
          </a:p>
        </p:txBody>
      </p:sp>
      <p:pic>
        <p:nvPicPr>
          <p:cNvPr id="21510" name="Rectangle 19458">
            <a:extLst>
              <a:ext uri="{FF2B5EF4-FFF2-40B4-BE49-F238E27FC236}">
                <a16:creationId xmlns:a16="http://schemas.microsoft.com/office/drawing/2014/main" id="{7297EFBE-00C9-0AD0-C61A-9B6B49B29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5257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1" name="Group 8">
            <a:extLst>
              <a:ext uri="{FF2B5EF4-FFF2-40B4-BE49-F238E27FC236}">
                <a16:creationId xmlns:a16="http://schemas.microsoft.com/office/drawing/2014/main" id="{36FCF33C-7D33-D881-E4F0-71EA331032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1512" name="Group 9">
              <a:extLst>
                <a:ext uri="{FF2B5EF4-FFF2-40B4-BE49-F238E27FC236}">
                  <a16:creationId xmlns:a16="http://schemas.microsoft.com/office/drawing/2014/main" id="{9AE1C012-1A7C-1154-F028-CAE876F051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21522" name="Rectangle 10">
                <a:extLst>
                  <a:ext uri="{FF2B5EF4-FFF2-40B4-BE49-F238E27FC236}">
                    <a16:creationId xmlns:a16="http://schemas.microsoft.com/office/drawing/2014/main" id="{1044E9FE-2E69-CFA7-A05B-F9AF6D526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523" name="Rectangle 11">
                <a:extLst>
                  <a:ext uri="{FF2B5EF4-FFF2-40B4-BE49-F238E27FC236}">
                    <a16:creationId xmlns:a16="http://schemas.microsoft.com/office/drawing/2014/main" id="{5DED66A8-DEAF-BF96-9901-3895C5093D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513" name="Group 12">
              <a:extLst>
                <a:ext uri="{FF2B5EF4-FFF2-40B4-BE49-F238E27FC236}">
                  <a16:creationId xmlns:a16="http://schemas.microsoft.com/office/drawing/2014/main" id="{91BB8503-4809-6389-DB89-228DE0371B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21520" name="Rectangle 13">
                <a:extLst>
                  <a:ext uri="{FF2B5EF4-FFF2-40B4-BE49-F238E27FC236}">
                    <a16:creationId xmlns:a16="http://schemas.microsoft.com/office/drawing/2014/main" id="{69AF6988-FC0F-F649-388C-AED577CD8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521" name="Rectangle 14">
                <a:extLst>
                  <a:ext uri="{FF2B5EF4-FFF2-40B4-BE49-F238E27FC236}">
                    <a16:creationId xmlns:a16="http://schemas.microsoft.com/office/drawing/2014/main" id="{F93F8D07-9C83-C2F3-3E2B-968DB2116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514" name="Group 15">
              <a:extLst>
                <a:ext uri="{FF2B5EF4-FFF2-40B4-BE49-F238E27FC236}">
                  <a16:creationId xmlns:a16="http://schemas.microsoft.com/office/drawing/2014/main" id="{7993B2DB-0A12-E38B-F8AD-543AD36B10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21518" name="Rectangle 16">
                <a:extLst>
                  <a:ext uri="{FF2B5EF4-FFF2-40B4-BE49-F238E27FC236}">
                    <a16:creationId xmlns:a16="http://schemas.microsoft.com/office/drawing/2014/main" id="{C20EE8F0-11B3-EDD9-97EF-394540F35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519" name="Rectangle 17">
                <a:extLst>
                  <a:ext uri="{FF2B5EF4-FFF2-40B4-BE49-F238E27FC236}">
                    <a16:creationId xmlns:a16="http://schemas.microsoft.com/office/drawing/2014/main" id="{E7BE9F94-40C2-C48F-927A-C464D9AA79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21515" name="Group 18">
              <a:extLst>
                <a:ext uri="{FF2B5EF4-FFF2-40B4-BE49-F238E27FC236}">
                  <a16:creationId xmlns:a16="http://schemas.microsoft.com/office/drawing/2014/main" id="{5771FBF0-C8C3-3109-6AE7-93DCF37B80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21516" name="Rectangle 19">
                <a:extLst>
                  <a:ext uri="{FF2B5EF4-FFF2-40B4-BE49-F238E27FC236}">
                    <a16:creationId xmlns:a16="http://schemas.microsoft.com/office/drawing/2014/main" id="{146F3D8B-1524-EEC6-300C-59CE3FDB48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1517" name="Rectangle 20">
                <a:extLst>
                  <a:ext uri="{FF2B5EF4-FFF2-40B4-BE49-F238E27FC236}">
                    <a16:creationId xmlns:a16="http://schemas.microsoft.com/office/drawing/2014/main" id="{C4F2E895-01E6-970E-A8E3-C4467DCE7D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4C170-921B-B855-C2B3-2F26FA7A4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itle 3">
            <a:extLst>
              <a:ext uri="{FF2B5EF4-FFF2-40B4-BE49-F238E27FC236}">
                <a16:creationId xmlns:a16="http://schemas.microsoft.com/office/drawing/2014/main" id="{90EF2755-3AD9-9044-9911-87DE11A88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r>
              <a:rPr lang="en-IN" altLang="en-US" sz="2800" dirty="0"/>
              <a:t>Impeller: The Heart of A CP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AB48470-97DB-F34C-1A55-A127380574D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FE2CC67-F9DA-6287-C95A-409E254C83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323F336-0BEA-BE4C-12FF-2DD6E25345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DBA59B1-13E7-7293-67E6-C19C8FEB3A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794B9A9-5CD2-0C97-EC01-E370589554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E90A1C7-012C-9EC2-8BFD-A30E9F82D5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377778D-BFF0-0BE0-026F-6FF99137A2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B25B979-8C83-CDB4-5F1E-10FB15453C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54596C5-49A6-30B8-1DD0-794D3768D2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7F10B64-0134-21C5-6C90-3D85A40A45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4F7BCF5-009B-F748-6457-802BDDBE09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C0DDA22-171B-5223-58C8-DA7408ABF9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6F4C093-60AE-9ACE-2C07-4FAFE07D64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EBEE6EB-DB74-0FBA-358A-3A0117F33E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E84DB24-BDE6-6F19-E075-5EE1608EC9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0CD7985-029E-0DA2-46FA-B5BC90E6B7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85FF0D1-DE24-F4F3-6139-5A5198FAE7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6D81808-CDE9-17B5-74BA-A6D75F64BA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78515E2-8A2D-54EE-A9A1-A72A13FA23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B91D94FF-EE19-2CBF-8673-D7217D48EC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8000" contras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0720" y="1153513"/>
            <a:ext cx="5781675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2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61FFAD0B-A1CF-56FE-890D-CCA4FCFE0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69" y="1339324"/>
            <a:ext cx="733425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itle 3">
            <a:extLst>
              <a:ext uri="{FF2B5EF4-FFF2-40B4-BE49-F238E27FC236}">
                <a16:creationId xmlns:a16="http://schemas.microsoft.com/office/drawing/2014/main" id="{8AC9B792-E315-5478-356B-BAC845366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37" y="298450"/>
            <a:ext cx="8229600" cy="799818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Control of </a:t>
            </a:r>
            <a:r>
              <a:rPr lang="en-US" altLang="en-US" sz="2800" dirty="0" err="1"/>
              <a:t>NPSHr</a:t>
            </a:r>
            <a:r>
              <a:rPr lang="en-US" altLang="en-US" sz="2800" dirty="0"/>
              <a:t>:</a:t>
            </a:r>
            <a:br>
              <a:rPr lang="en-US" altLang="en-US" sz="2800" dirty="0"/>
            </a:br>
            <a:r>
              <a:rPr lang="en-US" altLang="en-US" sz="2800" dirty="0"/>
              <a:t>Geometric Details of Impeller </a:t>
            </a:r>
            <a:endParaRPr lang="en-IN" altLang="en-US" sz="2800" dirty="0"/>
          </a:p>
        </p:txBody>
      </p:sp>
      <p:graphicFrame>
        <p:nvGraphicFramePr>
          <p:cNvPr id="3074" name="Object 2">
            <a:extLst>
              <a:ext uri="{FF2B5EF4-FFF2-40B4-BE49-F238E27FC236}">
                <a16:creationId xmlns:a16="http://schemas.microsoft.com/office/drawing/2014/main" id="{005303DE-C35E-F132-8B21-1F2A9FDD32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6019800"/>
          <a:ext cx="876458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708360" imgH="228600" progId="Equation.3">
                  <p:embed/>
                </p:oleObj>
              </mc:Choice>
              <mc:Fallback>
                <p:oleObj name="Equation" r:id="rId3" imgW="370836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19800"/>
                        <a:ext cx="8764588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5">
            <a:extLst>
              <a:ext uri="{FF2B5EF4-FFF2-40B4-BE49-F238E27FC236}">
                <a16:creationId xmlns:a16="http://schemas.microsoft.com/office/drawing/2014/main" id="{8C8F9D89-4CFD-6B20-146A-A7D98F95BB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47988" y="5362575"/>
          <a:ext cx="2941637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44520" imgH="203040" progId="Equation.3">
                  <p:embed/>
                </p:oleObj>
              </mc:Choice>
              <mc:Fallback>
                <p:oleObj name="Equation" r:id="rId5" imgW="124452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988" y="5362575"/>
                        <a:ext cx="2941637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6304FFB2-1AAD-6824-F59F-86E175CA5A2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13DFBA0-A933-B70C-3702-4D10F8DC86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9B131F8-BBB5-AA1E-C55A-6178389894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4ED8D1C-253C-6245-20F0-FDF2C2BAD9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AA4D40B-0BB0-AF7F-C49B-D2F9560214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4EE601C-28B0-A68A-1C6A-44500518ED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B776198-AE8F-0E7B-1A28-FBF6759ED9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FF79251-FB82-E265-F6E9-1D1419D4A9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AA1C328-C341-BAEB-3A42-0F90F8AEEF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91E64D6-8E10-C121-C36B-B37210204F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B4C95DC-4CC2-9DCF-D20D-97ECFE6FDF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D90E137-F828-4929-B079-2ECC99AA96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D743640-9FB2-6B23-35A3-6504BBC063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4DF13B7-5916-88D2-279D-59581A8C5E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D6513F5-5CE7-59C6-0C25-483B501237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1401B8F-F350-A24A-828F-6A9D4BDA18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90CF969-63C9-2C1A-63B9-EBC827547E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DC816FA-38CF-1F04-43A0-80B89F2C00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FF1B2EF-3CF0-3B58-B41B-739365A6AF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4FDC37C-2FC0-938F-6A55-C8CE36D097C2}"/>
              </a:ext>
            </a:extLst>
          </p:cNvPr>
          <p:cNvSpPr/>
          <p:nvPr/>
        </p:nvSpPr>
        <p:spPr>
          <a:xfrm>
            <a:off x="4042432" y="1848309"/>
            <a:ext cx="1279163" cy="1545939"/>
          </a:xfrm>
          <a:custGeom>
            <a:avLst/>
            <a:gdLst>
              <a:gd name="connsiteX0" fmla="*/ 35792 w 1279163"/>
              <a:gd name="connsiteY0" fmla="*/ 1507539 h 1545939"/>
              <a:gd name="connsiteX1" fmla="*/ 803888 w 1279163"/>
              <a:gd name="connsiteY1" fmla="*/ 1516683 h 1545939"/>
              <a:gd name="connsiteX2" fmla="*/ 858752 w 1279163"/>
              <a:gd name="connsiteY2" fmla="*/ 1525827 h 1545939"/>
              <a:gd name="connsiteX3" fmla="*/ 1014200 w 1279163"/>
              <a:gd name="connsiteY3" fmla="*/ 1224075 h 1545939"/>
              <a:gd name="connsiteX4" fmla="*/ 1197080 w 1279163"/>
              <a:gd name="connsiteY4" fmla="*/ 565707 h 1545939"/>
              <a:gd name="connsiteX5" fmla="*/ 1251944 w 1279163"/>
              <a:gd name="connsiteY5" fmla="*/ 44499 h 1545939"/>
              <a:gd name="connsiteX6" fmla="*/ 1251944 w 1279163"/>
              <a:gd name="connsiteY6" fmla="*/ 26211 h 1545939"/>
              <a:gd name="connsiteX7" fmla="*/ 913616 w 1279163"/>
              <a:gd name="connsiteY7" fmla="*/ 26211 h 1545939"/>
              <a:gd name="connsiteX8" fmla="*/ 913616 w 1279163"/>
              <a:gd name="connsiteY8" fmla="*/ 17067 h 1545939"/>
              <a:gd name="connsiteX9" fmla="*/ 867896 w 1279163"/>
              <a:gd name="connsiteY9" fmla="*/ 236523 h 1545939"/>
              <a:gd name="connsiteX10" fmla="*/ 721592 w 1279163"/>
              <a:gd name="connsiteY10" fmla="*/ 776019 h 1545939"/>
              <a:gd name="connsiteX11" fmla="*/ 483848 w 1279163"/>
              <a:gd name="connsiteY11" fmla="*/ 1196643 h 1545939"/>
              <a:gd name="connsiteX12" fmla="*/ 163808 w 1279163"/>
              <a:gd name="connsiteY12" fmla="*/ 1461819 h 1545939"/>
              <a:gd name="connsiteX13" fmla="*/ 35792 w 1279163"/>
              <a:gd name="connsiteY13" fmla="*/ 1507539 h 1545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79163" h="1545939">
                <a:moveTo>
                  <a:pt x="35792" y="1507539"/>
                </a:moveTo>
                <a:cubicBezTo>
                  <a:pt x="142472" y="1516683"/>
                  <a:pt x="666728" y="1513635"/>
                  <a:pt x="803888" y="1516683"/>
                </a:cubicBezTo>
                <a:cubicBezTo>
                  <a:pt x="941048" y="1519731"/>
                  <a:pt x="823700" y="1574595"/>
                  <a:pt x="858752" y="1525827"/>
                </a:cubicBezTo>
                <a:cubicBezTo>
                  <a:pt x="893804" y="1477059"/>
                  <a:pt x="957812" y="1384095"/>
                  <a:pt x="1014200" y="1224075"/>
                </a:cubicBezTo>
                <a:cubicBezTo>
                  <a:pt x="1070588" y="1064055"/>
                  <a:pt x="1157456" y="762303"/>
                  <a:pt x="1197080" y="565707"/>
                </a:cubicBezTo>
                <a:cubicBezTo>
                  <a:pt x="1236704" y="369111"/>
                  <a:pt x="1251944" y="44499"/>
                  <a:pt x="1251944" y="44499"/>
                </a:cubicBezTo>
                <a:cubicBezTo>
                  <a:pt x="1261088" y="-45417"/>
                  <a:pt x="1308332" y="29259"/>
                  <a:pt x="1251944" y="26211"/>
                </a:cubicBezTo>
                <a:cubicBezTo>
                  <a:pt x="1195556" y="23163"/>
                  <a:pt x="913616" y="26211"/>
                  <a:pt x="913616" y="26211"/>
                </a:cubicBezTo>
                <a:cubicBezTo>
                  <a:pt x="857228" y="24687"/>
                  <a:pt x="921236" y="-17985"/>
                  <a:pt x="913616" y="17067"/>
                </a:cubicBezTo>
                <a:cubicBezTo>
                  <a:pt x="905996" y="52119"/>
                  <a:pt x="899900" y="110031"/>
                  <a:pt x="867896" y="236523"/>
                </a:cubicBezTo>
                <a:cubicBezTo>
                  <a:pt x="835892" y="363015"/>
                  <a:pt x="785600" y="615999"/>
                  <a:pt x="721592" y="776019"/>
                </a:cubicBezTo>
                <a:cubicBezTo>
                  <a:pt x="657584" y="936039"/>
                  <a:pt x="576812" y="1082343"/>
                  <a:pt x="483848" y="1196643"/>
                </a:cubicBezTo>
                <a:cubicBezTo>
                  <a:pt x="390884" y="1310943"/>
                  <a:pt x="240008" y="1416099"/>
                  <a:pt x="163808" y="1461819"/>
                </a:cubicBezTo>
                <a:cubicBezTo>
                  <a:pt x="87608" y="1507539"/>
                  <a:pt x="-70888" y="1498395"/>
                  <a:pt x="35792" y="1507539"/>
                </a:cubicBezTo>
                <a:close/>
              </a:path>
            </a:pathLst>
          </a:cu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TextBox 3">
            <a:extLst>
              <a:ext uri="{FF2B5EF4-FFF2-40B4-BE49-F238E27FC236}">
                <a16:creationId xmlns:a16="http://schemas.microsoft.com/office/drawing/2014/main" id="{46DA1444-3B88-AD74-760A-8F2BCFB86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713" y="2438400"/>
            <a:ext cx="24717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Shaft Diameter,</a:t>
            </a:r>
            <a:r>
              <a:rPr lang="en-US" altLang="en-US" i="1"/>
              <a:t>d</a:t>
            </a:r>
            <a:endParaRPr lang="en-IN" altLang="en-US" i="1"/>
          </a:p>
        </p:txBody>
      </p:sp>
      <p:graphicFrame>
        <p:nvGraphicFramePr>
          <p:cNvPr id="5124" name="Object 4">
            <a:extLst>
              <a:ext uri="{FF2B5EF4-FFF2-40B4-BE49-F238E27FC236}">
                <a16:creationId xmlns:a16="http://schemas.microsoft.com/office/drawing/2014/main" id="{C1D87E16-D744-79AB-A264-3400E686E1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2209800"/>
          <a:ext cx="1801813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61760" imgH="431640" progId="Equation.3">
                  <p:embed/>
                </p:oleObj>
              </mc:Choice>
              <mc:Fallback>
                <p:oleObj name="Equation" r:id="rId2" imgW="761760" imgH="4316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209800"/>
                        <a:ext cx="1801813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TextBox 5">
            <a:extLst>
              <a:ext uri="{FF2B5EF4-FFF2-40B4-BE49-F238E27FC236}">
                <a16:creationId xmlns:a16="http://schemas.microsoft.com/office/drawing/2014/main" id="{1B3DEC46-141B-1388-F03E-88E3025C6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388" y="3546482"/>
            <a:ext cx="2433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Hub Diameter,</a:t>
            </a:r>
            <a:r>
              <a:rPr lang="en-US" altLang="en-US" i="1"/>
              <a:t>d</a:t>
            </a:r>
            <a:r>
              <a:rPr lang="en-US" altLang="en-US" i="1" baseline="-25000"/>
              <a:t>h</a:t>
            </a:r>
            <a:endParaRPr lang="en-IN" altLang="en-US" i="1" baseline="-25000"/>
          </a:p>
        </p:txBody>
      </p:sp>
      <p:sp>
        <p:nvSpPr>
          <p:cNvPr id="5130" name="TextBox 7">
            <a:extLst>
              <a:ext uri="{FF2B5EF4-FFF2-40B4-BE49-F238E27FC236}">
                <a16:creationId xmlns:a16="http://schemas.microsoft.com/office/drawing/2014/main" id="{FAFEF3FE-5063-7895-C276-450AE728E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78365"/>
            <a:ext cx="3335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Torque on Pump Shaft:</a:t>
            </a:r>
            <a:endParaRPr lang="en-IN" altLang="en-US"/>
          </a:p>
        </p:txBody>
      </p:sp>
      <p:graphicFrame>
        <p:nvGraphicFramePr>
          <p:cNvPr id="5126" name="Object 8">
            <a:extLst>
              <a:ext uri="{FF2B5EF4-FFF2-40B4-BE49-F238E27FC236}">
                <a16:creationId xmlns:a16="http://schemas.microsoft.com/office/drawing/2014/main" id="{150C69B1-D5CF-C394-558A-478AFB9A9F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1706438"/>
              </p:ext>
            </p:extLst>
          </p:nvPr>
        </p:nvGraphicFramePr>
        <p:xfrm>
          <a:off x="4724400" y="1273565"/>
          <a:ext cx="2552700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79280" imgH="444240" progId="Equation.3">
                  <p:embed/>
                </p:oleObj>
              </mc:Choice>
              <mc:Fallback>
                <p:oleObj name="Equation" r:id="rId4" imgW="1079280" imgH="4442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273565"/>
                        <a:ext cx="2552700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1" name="TextBox 9">
            <a:extLst>
              <a:ext uri="{FF2B5EF4-FFF2-40B4-BE49-F238E27FC236}">
                <a16:creationId xmlns:a16="http://schemas.microsoft.com/office/drawing/2014/main" id="{A9FEEBDB-C9FA-62F0-A367-7E24708AD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849" y="5613393"/>
            <a:ext cx="2608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Suction Diameter:</a:t>
            </a:r>
            <a:endParaRPr lang="en-I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27" name="Object 9">
                <a:extLst>
                  <a:ext uri="{FF2B5EF4-FFF2-40B4-BE49-F238E27FC236}">
                    <a16:creationId xmlns:a16="http://schemas.microsoft.com/office/drawing/2014/main" id="{C059ABF3-17EA-F6F4-71D9-8F4A1E133E08}"/>
                  </a:ext>
                </a:extLst>
              </p:cNvPr>
              <p:cNvSpPr txBox="1"/>
              <p:nvPr/>
            </p:nvSpPr>
            <p:spPr bwMode="auto">
              <a:xfrm>
                <a:off x="3276600" y="5334000"/>
                <a:ext cx="2432050" cy="11334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27" name="Object 9">
                <a:extLst>
                  <a:ext uri="{FF2B5EF4-FFF2-40B4-BE49-F238E27FC236}">
                    <a16:creationId xmlns:a16="http://schemas.microsoft.com/office/drawing/2014/main" id="{C059ABF3-17EA-F6F4-71D9-8F4A1E133E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6600" y="5334000"/>
                <a:ext cx="2432050" cy="11334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4">
            <a:extLst>
              <a:ext uri="{FF2B5EF4-FFF2-40B4-BE49-F238E27FC236}">
                <a16:creationId xmlns:a16="http://schemas.microsoft.com/office/drawing/2014/main" id="{FEEB8D49-25FE-EDDF-811D-CD7C31A2A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971800"/>
            <a:ext cx="3962400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5AA163F-5682-97DB-6BA4-50090351EEB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8C5CD809-5FC0-75F2-53E6-AFB680CE8C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F71EE73-3702-D112-766E-B3D3F5F707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1064ED30-9B74-F9EA-EA02-C78FD1E326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D336213-D2FD-F57D-5831-D79B49D147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D90137D-FE49-4296-A0D2-9FD41C6217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0DBA15EA-1663-FC84-890A-517EBFDA0B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857FE7CC-3DFD-4966-1E41-E57918B203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029347D7-7303-B69C-E019-F96223345D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BC43409C-1BF3-D932-F2D9-AEA5529789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E1FB0F0-A643-88C3-BCA8-94314A40A3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F3A37F37-DF86-91D3-97B5-9CA66ADBD6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C45A42F-AAAD-2BD1-5D19-4CE6D0FDDA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ED7D444-58E3-2886-3C59-EEAAC8B6F6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A389CE53-A14A-333E-19B6-104064107E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B3B71EB-AED5-8E28-4231-772DABE2A9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D52EFF9-853D-425F-4FC6-9F26C2696E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FF607E96-BA08-5B98-68B1-10E1B2CCF3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BE7E990-ACC3-588B-9A4E-4B96D278F1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itle 3">
            <a:extLst>
              <a:ext uri="{FF2B5EF4-FFF2-40B4-BE49-F238E27FC236}">
                <a16:creationId xmlns:a16="http://schemas.microsoft.com/office/drawing/2014/main" id="{001F9A25-F199-38B1-DAF9-740FD3A0B97F}"/>
              </a:ext>
            </a:extLst>
          </p:cNvPr>
          <p:cNvSpPr txBox="1">
            <a:spLocks/>
          </p:cNvSpPr>
          <p:nvPr/>
        </p:nvSpPr>
        <p:spPr>
          <a:xfrm>
            <a:off x="1600200" y="250612"/>
            <a:ext cx="6933537" cy="79981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kern="0" dirty="0"/>
              <a:t>Geometric Details of Inlet Section of Impeller </a:t>
            </a:r>
            <a:endParaRPr lang="en-IN" altLang="en-US" sz="2800" kern="0" dirty="0"/>
          </a:p>
        </p:txBody>
      </p:sp>
      <p:graphicFrame>
        <p:nvGraphicFramePr>
          <p:cNvPr id="5125" name="Object 5">
            <a:extLst>
              <a:ext uri="{FF2B5EF4-FFF2-40B4-BE49-F238E27FC236}">
                <a16:creationId xmlns:a16="http://schemas.microsoft.com/office/drawing/2014/main" id="{53F23A87-77B2-DF46-79A0-67B1104A68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198741"/>
              </p:ext>
            </p:extLst>
          </p:nvPr>
        </p:nvGraphicFramePr>
        <p:xfrm>
          <a:off x="3315162" y="3602537"/>
          <a:ext cx="2341563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90360" imgH="228600" progId="Equation.3">
                  <p:embed/>
                </p:oleObj>
              </mc:Choice>
              <mc:Fallback>
                <p:oleObj name="Equation" r:id="rId10" imgW="99036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5162" y="3602537"/>
                        <a:ext cx="2341563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0"/>
      <p:bldP spid="5129" grpId="0"/>
      <p:bldP spid="5130" grpId="0"/>
      <p:bldP spid="51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TextBox 1">
            <a:extLst>
              <a:ext uri="{FF2B5EF4-FFF2-40B4-BE49-F238E27FC236}">
                <a16:creationId xmlns:a16="http://schemas.microsoft.com/office/drawing/2014/main" id="{01930F3B-9138-AC89-52A8-6E56CBF69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1421694"/>
            <a:ext cx="3336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Impeller Inlet Diameter:</a:t>
            </a:r>
            <a:endParaRPr lang="en-IN" altLang="en-US"/>
          </a:p>
        </p:txBody>
      </p:sp>
      <p:graphicFrame>
        <p:nvGraphicFramePr>
          <p:cNvPr id="6146" name="Object 5">
            <a:extLst>
              <a:ext uri="{FF2B5EF4-FFF2-40B4-BE49-F238E27FC236}">
                <a16:creationId xmlns:a16="http://schemas.microsoft.com/office/drawing/2014/main" id="{7076DF69-C5D0-C847-EC11-6D05C14356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720233"/>
              </p:ext>
            </p:extLst>
          </p:nvPr>
        </p:nvGraphicFramePr>
        <p:xfrm>
          <a:off x="1037971" y="1955729"/>
          <a:ext cx="35401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95280" imgH="228600" progId="Equation.3">
                  <p:embed/>
                </p:oleObj>
              </mc:Choice>
              <mc:Fallback>
                <p:oleObj name="Equation" r:id="rId2" imgW="129528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7971" y="1955729"/>
                        <a:ext cx="3540125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TextBox 3">
            <a:extLst>
              <a:ext uri="{FF2B5EF4-FFF2-40B4-BE49-F238E27FC236}">
                <a16:creationId xmlns:a16="http://schemas.microsoft.com/office/drawing/2014/main" id="{2481B969-B1EC-493B-181E-6F3A36F4F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00" y="3302825"/>
            <a:ext cx="4946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Height of Vane at the Impeller inlet:</a:t>
            </a:r>
            <a:endParaRPr lang="en-IN" altLang="en-US" dirty="0"/>
          </a:p>
        </p:txBody>
      </p:sp>
      <p:graphicFrame>
        <p:nvGraphicFramePr>
          <p:cNvPr id="6147" name="Object 3">
            <a:extLst>
              <a:ext uri="{FF2B5EF4-FFF2-40B4-BE49-F238E27FC236}">
                <a16:creationId xmlns:a16="http://schemas.microsoft.com/office/drawing/2014/main" id="{F37D1553-5F12-789E-B6FF-9AC2F684834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4114800"/>
          <a:ext cx="2011363" cy="1339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560" imgH="444240" progId="Equation.3">
                  <p:embed/>
                </p:oleObj>
              </mc:Choice>
              <mc:Fallback>
                <p:oleObj name="Equation" r:id="rId4" imgW="736560" imgH="4442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114800"/>
                        <a:ext cx="2011363" cy="1339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4">
            <a:extLst>
              <a:ext uri="{FF2B5EF4-FFF2-40B4-BE49-F238E27FC236}">
                <a16:creationId xmlns:a16="http://schemas.microsoft.com/office/drawing/2014/main" id="{B0DC1E8F-3DBB-9E81-B2D3-D136667352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4419600"/>
          <a:ext cx="2220913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12520" imgH="241200" progId="Equation.3">
                  <p:embed/>
                </p:oleObj>
              </mc:Choice>
              <mc:Fallback>
                <p:oleObj name="Equation" r:id="rId6" imgW="812520" imgH="241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4419600"/>
                        <a:ext cx="2220913" cy="72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2" name="TextBox 6">
            <a:extLst>
              <a:ext uri="{FF2B5EF4-FFF2-40B4-BE49-F238E27FC236}">
                <a16:creationId xmlns:a16="http://schemas.microsoft.com/office/drawing/2014/main" id="{472B0F7D-CCBF-F1CD-059A-5F4A2F990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13" y="5807074"/>
            <a:ext cx="32686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Impeller Exit Diameter:</a:t>
            </a:r>
            <a:endParaRPr lang="en-IN" altLang="en-US"/>
          </a:p>
        </p:txBody>
      </p:sp>
      <p:graphicFrame>
        <p:nvGraphicFramePr>
          <p:cNvPr id="6149" name="Object 5">
            <a:extLst>
              <a:ext uri="{FF2B5EF4-FFF2-40B4-BE49-F238E27FC236}">
                <a16:creationId xmlns:a16="http://schemas.microsoft.com/office/drawing/2014/main" id="{19FE2096-82A6-E1D0-4135-A49F6F081F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4683132"/>
              </p:ext>
            </p:extLst>
          </p:nvPr>
        </p:nvGraphicFramePr>
        <p:xfrm>
          <a:off x="4216464" y="5441949"/>
          <a:ext cx="1979612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723600" imgH="393480" progId="Equation.3">
                  <p:embed/>
                </p:oleObj>
              </mc:Choice>
              <mc:Fallback>
                <p:oleObj name="Equation" r:id="rId8" imgW="72360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6464" y="5441949"/>
                        <a:ext cx="1979612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3" name="Picture 4">
            <a:extLst>
              <a:ext uri="{FF2B5EF4-FFF2-40B4-BE49-F238E27FC236}">
                <a16:creationId xmlns:a16="http://schemas.microsoft.com/office/drawing/2014/main" id="{10DF3FBF-4D8F-A68C-BB97-3E27CF748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066800"/>
            <a:ext cx="411480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9A92066-C2AF-17B9-FB80-C424C22A08D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45AA4D5-1400-646D-EB75-EC31793C66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91A9BB1-1387-324E-DB72-94833B786F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77DBA9C-D45E-8767-7A16-67BBFED028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25C2BBD-02B8-ABF4-CAC9-B5931C72D7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EAD628B-290F-0D12-DC49-DE2F8FCCC02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9E62FB5-49CF-5441-5D24-B0524850E4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55D70E7-0A0D-5C2D-A9F9-CDF5CA5FF6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87132B6-0862-D2F5-5B68-19B405C45A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00F8FCD-8933-F637-5918-D7F07AC68A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9D0C56B-D6F8-87AC-033F-074D0D0BA7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52DFBCE-D64D-8322-167A-4DCEBB4B7E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C436EF03-F7AA-3587-80BB-E5B4745B00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E05FC3E-CAC8-0B71-55C4-3B86EEE4C0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DF25AC3-BAC7-27BB-4D75-9CAA663BB1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6A468E4-524A-6EAA-70E3-D084E0CF33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1875E54-7932-E114-DD3A-46288C3CDD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685E804-32CA-90F8-56DC-F455F4D2DB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8D315F7-D983-BE30-28B1-5FD2DE26FB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3">
            <a:extLst>
              <a:ext uri="{FF2B5EF4-FFF2-40B4-BE49-F238E27FC236}">
                <a16:creationId xmlns:a16="http://schemas.microsoft.com/office/drawing/2014/main" id="{C369B086-0C06-ECED-8CB2-0B4BC88F36B0}"/>
              </a:ext>
            </a:extLst>
          </p:cNvPr>
          <p:cNvSpPr txBox="1">
            <a:spLocks/>
          </p:cNvSpPr>
          <p:nvPr/>
        </p:nvSpPr>
        <p:spPr>
          <a:xfrm>
            <a:off x="1219200" y="250612"/>
            <a:ext cx="6933537" cy="79981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kern="0" dirty="0"/>
              <a:t>Geometric Details of Inlet Section of Impeller </a:t>
            </a:r>
            <a:endParaRPr lang="en-IN" altLang="en-US" sz="28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  <p:bldP spid="6151" grpId="0"/>
      <p:bldP spid="61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2">
            <a:extLst>
              <a:ext uri="{FF2B5EF4-FFF2-40B4-BE49-F238E27FC236}">
                <a16:creationId xmlns:a16="http://schemas.microsoft.com/office/drawing/2014/main" id="{120A308B-C0CD-C7B9-407C-A44147452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9545" y="1462880"/>
            <a:ext cx="306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Pump Shape Factor: </a:t>
            </a:r>
            <a:endParaRPr lang="en-IN" altLang="en-US" dirty="0"/>
          </a:p>
        </p:txBody>
      </p:sp>
      <p:graphicFrame>
        <p:nvGraphicFramePr>
          <p:cNvPr id="52227" name="Object 2">
            <a:extLst>
              <a:ext uri="{FF2B5EF4-FFF2-40B4-BE49-F238E27FC236}">
                <a16:creationId xmlns:a16="http://schemas.microsoft.com/office/drawing/2014/main" id="{90E5376A-513A-F1A9-9203-982D73816A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86145" y="1310480"/>
          <a:ext cx="2552700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79280" imgH="431640" progId="Equation.3">
                  <p:embed/>
                </p:oleObj>
              </mc:Choice>
              <mc:Fallback>
                <p:oleObj name="Equation" r:id="rId2" imgW="1079280" imgH="431640" progId="Equation.3">
                  <p:embed/>
                  <p:pic>
                    <p:nvPicPr>
                      <p:cNvPr id="52227" name="Object 2">
                        <a:extLst>
                          <a:ext uri="{FF2B5EF4-FFF2-40B4-BE49-F238E27FC236}">
                            <a16:creationId xmlns:a16="http://schemas.microsoft.com/office/drawing/2014/main" id="{90E5376A-513A-F1A9-9203-982D73816A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6145" y="1310480"/>
                        <a:ext cx="2552700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TextBox 4">
            <a:extLst>
              <a:ext uri="{FF2B5EF4-FFF2-40B4-BE49-F238E27FC236}">
                <a16:creationId xmlns:a16="http://schemas.microsoft.com/office/drawing/2014/main" id="{A2E77613-1B75-A401-3BDC-47F6D94CE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984" y="2331243"/>
            <a:ext cx="3063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Pump Speed Factor: </a:t>
            </a:r>
            <a:endParaRPr lang="en-IN" altLang="en-US" dirty="0"/>
          </a:p>
        </p:txBody>
      </p:sp>
      <p:graphicFrame>
        <p:nvGraphicFramePr>
          <p:cNvPr id="52229" name="Object 3">
            <a:extLst>
              <a:ext uri="{FF2B5EF4-FFF2-40B4-BE49-F238E27FC236}">
                <a16:creationId xmlns:a16="http://schemas.microsoft.com/office/drawing/2014/main" id="{C2D07D92-575B-FFCF-68EF-5D849CF24E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1" y="2591892"/>
          <a:ext cx="1954213" cy="1049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25480" imgH="444240" progId="Equation.3">
                  <p:embed/>
                </p:oleObj>
              </mc:Choice>
              <mc:Fallback>
                <p:oleObj name="Equation" r:id="rId4" imgW="825480" imgH="444240" progId="Equation.3">
                  <p:embed/>
                  <p:pic>
                    <p:nvPicPr>
                      <p:cNvPr id="52229" name="Object 3">
                        <a:extLst>
                          <a:ext uri="{FF2B5EF4-FFF2-40B4-BE49-F238E27FC236}">
                            <a16:creationId xmlns:a16="http://schemas.microsoft.com/office/drawing/2014/main" id="{C2D07D92-575B-FFCF-68EF-5D849CF24E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1" y="2591892"/>
                        <a:ext cx="1954213" cy="1049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0" name="Object 4">
            <a:extLst>
              <a:ext uri="{FF2B5EF4-FFF2-40B4-BE49-F238E27FC236}">
                <a16:creationId xmlns:a16="http://schemas.microsoft.com/office/drawing/2014/main" id="{74B2A738-A8A9-B877-AB80-5E745C37EF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44011" y="2937669"/>
          <a:ext cx="2703513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3000" imgH="228600" progId="Equation.3">
                  <p:embed/>
                </p:oleObj>
              </mc:Choice>
              <mc:Fallback>
                <p:oleObj name="Equation" r:id="rId6" imgW="1143000" imgH="228600" progId="Equation.3">
                  <p:embed/>
                  <p:pic>
                    <p:nvPicPr>
                      <p:cNvPr id="52230" name="Object 4">
                        <a:extLst>
                          <a:ext uri="{FF2B5EF4-FFF2-40B4-BE49-F238E27FC236}">
                            <a16:creationId xmlns:a16="http://schemas.microsoft.com/office/drawing/2014/main" id="{74B2A738-A8A9-B877-AB80-5E745C37EF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4011" y="2937669"/>
                        <a:ext cx="2703513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1" name="TextBox 7">
            <a:extLst>
              <a:ext uri="{FF2B5EF4-FFF2-40B4-BE49-F238E27FC236}">
                <a16:creationId xmlns:a16="http://schemas.microsoft.com/office/drawing/2014/main" id="{2EA1A0E5-DA7C-7EB5-2502-B2A7CAC4D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362" y="4140911"/>
            <a:ext cx="336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Pump Capacity Factor: </a:t>
            </a:r>
            <a:endParaRPr lang="en-IN" altLang="en-US" dirty="0"/>
          </a:p>
        </p:txBody>
      </p:sp>
      <p:graphicFrame>
        <p:nvGraphicFramePr>
          <p:cNvPr id="52232" name="Object 5">
            <a:extLst>
              <a:ext uri="{FF2B5EF4-FFF2-40B4-BE49-F238E27FC236}">
                <a16:creationId xmlns:a16="http://schemas.microsoft.com/office/drawing/2014/main" id="{B7B4DB22-98A8-F743-F106-865D5AA5C4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3810000"/>
          <a:ext cx="1984375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38080" imgH="469800" progId="Equation.3">
                  <p:embed/>
                </p:oleObj>
              </mc:Choice>
              <mc:Fallback>
                <p:oleObj name="Equation" r:id="rId8" imgW="838080" imgH="469800" progId="Equation.3">
                  <p:embed/>
                  <p:pic>
                    <p:nvPicPr>
                      <p:cNvPr id="52232" name="Object 5">
                        <a:extLst>
                          <a:ext uri="{FF2B5EF4-FFF2-40B4-BE49-F238E27FC236}">
                            <a16:creationId xmlns:a16="http://schemas.microsoft.com/office/drawing/2014/main" id="{B7B4DB22-98A8-F743-F106-865D5AA5C4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3810000"/>
                        <a:ext cx="1984375" cy="110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3" name="Object 2">
            <a:extLst>
              <a:ext uri="{FF2B5EF4-FFF2-40B4-BE49-F238E27FC236}">
                <a16:creationId xmlns:a16="http://schemas.microsoft.com/office/drawing/2014/main" id="{2187D61C-C00D-1953-A60C-2F0C7B842B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5410200"/>
          <a:ext cx="4359275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841400" imgH="457200" progId="Equation.3">
                  <p:embed/>
                </p:oleObj>
              </mc:Choice>
              <mc:Fallback>
                <p:oleObj name="Equation" r:id="rId10" imgW="1841400" imgH="457200" progId="Equation.3">
                  <p:embed/>
                  <p:pic>
                    <p:nvPicPr>
                      <p:cNvPr id="52233" name="Object 2">
                        <a:extLst>
                          <a:ext uri="{FF2B5EF4-FFF2-40B4-BE49-F238E27FC236}">
                            <a16:creationId xmlns:a16="http://schemas.microsoft.com/office/drawing/2014/main" id="{2187D61C-C00D-1953-A60C-2F0C7B842B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410200"/>
                        <a:ext cx="4359275" cy="1077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4" name="Object 3">
            <a:extLst>
              <a:ext uri="{FF2B5EF4-FFF2-40B4-BE49-F238E27FC236}">
                <a16:creationId xmlns:a16="http://schemas.microsoft.com/office/drawing/2014/main" id="{0B3319D2-EF30-A238-B73F-5423B6B5F7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0200" y="5638800"/>
          <a:ext cx="2492375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54080" imgH="203040" progId="Equation.3">
                  <p:embed/>
                </p:oleObj>
              </mc:Choice>
              <mc:Fallback>
                <p:oleObj name="Equation" r:id="rId12" imgW="1054080" imgH="203040" progId="Equation.3">
                  <p:embed/>
                  <p:pic>
                    <p:nvPicPr>
                      <p:cNvPr id="52234" name="Object 3">
                        <a:extLst>
                          <a:ext uri="{FF2B5EF4-FFF2-40B4-BE49-F238E27FC236}">
                            <a16:creationId xmlns:a16="http://schemas.microsoft.com/office/drawing/2014/main" id="{0B3319D2-EF30-A238-B73F-5423B6B5F7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5638800"/>
                        <a:ext cx="2492375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10039ACE-30E2-EAD3-6E82-BE12051552B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AC612BC-70BB-EA82-722C-7CAC5DE05B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0003654-8A76-DF0B-F955-733E29341C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13A434A-8CFB-5B3B-B4CF-48AC2CC92B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40FE68A-CFE3-ED0A-7DE8-B90A388E2C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C9CBAFE-9E59-9CB7-E36F-A99583C7C3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DBF815F-668B-25A7-3E51-82AA2322E9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ACB27A95-EE9C-0903-5135-B40C2A4752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06FCB33-FD7A-C8EB-466F-8E132F4C3F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03B64B1D-4814-92CB-0AA2-1D6A654A60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5B783DC-2E0A-9832-F510-7B761CB36E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94AAC40-3617-63C5-A657-EF4356779E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1D8929C-45D1-8373-2538-5D0B22DF59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E4A0E30-B3C1-EA0D-CE57-EDDCF00109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428029A-DE58-F9DD-2380-9FC8A301B58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69C5CA1-54C3-5024-B2A9-08C4E5C047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B603328-657B-E85E-5A65-5BE34D4C38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B467116-E8D2-1764-5CCA-5805D56070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737DD5A-5139-8734-E6E1-B68D0749DD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3">
            <a:extLst>
              <a:ext uri="{FF2B5EF4-FFF2-40B4-BE49-F238E27FC236}">
                <a16:creationId xmlns:a16="http://schemas.microsoft.com/office/drawing/2014/main" id="{73960EDE-E1EF-DFAC-AC77-4C0F7ACCA0EB}"/>
              </a:ext>
            </a:extLst>
          </p:cNvPr>
          <p:cNvSpPr txBox="1">
            <a:spLocks/>
          </p:cNvSpPr>
          <p:nvPr/>
        </p:nvSpPr>
        <p:spPr>
          <a:xfrm>
            <a:off x="1066800" y="250612"/>
            <a:ext cx="6933537" cy="79981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kern="0" dirty="0"/>
              <a:t>Geometric Details of Exit Section of Impeller </a:t>
            </a:r>
            <a:endParaRPr lang="en-IN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363500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8" grpId="0"/>
      <p:bldP spid="522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iagram">
            <a:extLst>
              <a:ext uri="{FF2B5EF4-FFF2-40B4-BE49-F238E27FC236}">
                <a16:creationId xmlns:a16="http://schemas.microsoft.com/office/drawing/2014/main" id="{C7585F56-C988-0A47-4A9E-BD1F13CEC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18650"/>
            <a:ext cx="8229600" cy="517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52934BB-9490-2F0A-D965-9F69ABA17D0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78AE839-D3F4-DC3E-E3C3-D0AE28BE0F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DFC9D73-3BB0-20A7-6B57-7DDD19772A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E252870-5BFA-0D82-B20A-54D582E31E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6F792F3-7561-BA00-9EC3-5F48A7DD43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21C1694-42B9-CC2F-6F69-552F1CAB47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813F704-E55A-1AE1-910E-E1EFB699BC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6D27DCD-6CD5-7B3B-9256-C5305BD017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97666EC-365D-C933-9ADE-0AE576F0D4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07ED927-04A5-EDE2-8836-E86E8440E3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BF1CE9E-3906-D7D4-7A2D-3B54F83F14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A6EDCD1-81F5-749E-899C-D40B8BFB60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DE8E292-3C46-C72C-D041-B27E0C665B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C6131FD-5ACC-7898-E0CB-7BA8AF37E9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7B82C669-985D-94B7-B585-C3E45A3720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A9FB0CE-F9B0-5AA5-DE3C-1D661CCFBE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29A11F8-8FC0-C7D2-F999-964FF0FAB6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77FF6D0-69FD-76A9-5E37-BDA331BDE4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0C474CA-24E0-ECD3-2D79-AF4E0D23ED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3">
            <a:extLst>
              <a:ext uri="{FF2B5EF4-FFF2-40B4-BE49-F238E27FC236}">
                <a16:creationId xmlns:a16="http://schemas.microsoft.com/office/drawing/2014/main" id="{B5FEC4BE-4049-0706-5BAE-5179712E75E2}"/>
              </a:ext>
            </a:extLst>
          </p:cNvPr>
          <p:cNvSpPr txBox="1">
            <a:spLocks/>
          </p:cNvSpPr>
          <p:nvPr/>
        </p:nvSpPr>
        <p:spPr>
          <a:xfrm>
            <a:off x="1828800" y="243732"/>
            <a:ext cx="5486400" cy="89926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kern="0" dirty="0"/>
              <a:t>Geometric Details of A Low Head Impeller Vanes</a:t>
            </a:r>
            <a:endParaRPr lang="en-IN" altLang="en-US" sz="2800" kern="0" dirty="0"/>
          </a:p>
        </p:txBody>
      </p:sp>
    </p:spTree>
    <p:extLst>
      <p:ext uri="{BB962C8B-B14F-4D97-AF65-F5344CB8AC3E}">
        <p14:creationId xmlns:p14="http://schemas.microsoft.com/office/powerpoint/2010/main" val="737489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AC451-BCA6-F30A-20D7-436E2F48C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5BED042-CC46-1E41-38D8-681F5B6599E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2D22EB5-A318-4CA8-9578-2D8F850850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A3A3166-403C-CECF-A911-9CD5E8C6CC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DA7731B-B5B1-1737-9D01-913E42E10F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5EAD511-E9BA-7B6A-7B62-AD00E75E7C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4F83439-99FB-1EE5-375E-D9EA559EC5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2FACAB5-C860-A475-0D2F-0882760326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B94874A-7B77-F5D7-E5F1-CD9C82FB17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1D29F79-2569-7408-B546-3E6E7FF76E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3315CB6-6E39-A847-4193-24EF3C2B1F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A1AC234-9BB7-DDD3-C12D-A4E16C1CA2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CE58DD5-9878-A5CE-B4D3-2331F90A27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E4ACB01-1F59-5645-5D2E-303E740AD4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AED5AA0-D625-A500-62A3-76ECFA4D53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B4D501C-2D4F-AD1F-7A75-FE81E2F3E3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E53A646-AE9E-9BA4-0042-612D97FA45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41ACA9A-F2E3-BD0B-42B2-F7292A1CF1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4DA583D-1BDB-C8E8-18E8-E9D08FE5D4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AA40AA9-BEB8-8647-FE4E-D21921661E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3">
            <a:extLst>
              <a:ext uri="{FF2B5EF4-FFF2-40B4-BE49-F238E27FC236}">
                <a16:creationId xmlns:a16="http://schemas.microsoft.com/office/drawing/2014/main" id="{8289D6CF-D02F-2F3A-178C-6A9B9658B660}"/>
              </a:ext>
            </a:extLst>
          </p:cNvPr>
          <p:cNvSpPr txBox="1">
            <a:spLocks/>
          </p:cNvSpPr>
          <p:nvPr/>
        </p:nvSpPr>
        <p:spPr>
          <a:xfrm>
            <a:off x="1219200" y="250612"/>
            <a:ext cx="6933537" cy="79981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lang="en-IN" altLang="en-US" sz="2800" kern="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308D36-6848-4315-895E-04356ECBEAD5}"/>
              </a:ext>
            </a:extLst>
          </p:cNvPr>
          <p:cNvSpPr txBox="1"/>
          <p:nvPr/>
        </p:nvSpPr>
        <p:spPr>
          <a:xfrm>
            <a:off x="2133600" y="235803"/>
            <a:ext cx="5715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DESIGN OF IMPELLER FLOW PATH</a:t>
            </a:r>
          </a:p>
          <a:p>
            <a:pPr algn="ctr"/>
            <a:r>
              <a:rPr lang="en-US" dirty="0"/>
              <a:t>: 21</a:t>
            </a:r>
            <a:r>
              <a:rPr lang="en-US" baseline="30000" dirty="0"/>
              <a:t>st</a:t>
            </a:r>
            <a:r>
              <a:rPr lang="en-US" dirty="0"/>
              <a:t> Century Methods 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2A0B7D78-8C15-C61F-30C9-F4887A46B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design of the impeller flow path plays a critical role in fluid movement across the width of the impeller blades.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path directly affects internal pressure distribution, blade load distribution, turbulent dissipation losses, partial load performance, and the stability of the external characteristic curve.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parameterization of the flow path is very important for advanced design analysis.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Parameterization is achieved using a 5-point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Bézier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curve.</a:t>
            </a:r>
          </a:p>
        </p:txBody>
      </p:sp>
    </p:spTree>
    <p:extLst>
      <p:ext uri="{BB962C8B-B14F-4D97-AF65-F5344CB8AC3E}">
        <p14:creationId xmlns:p14="http://schemas.microsoft.com/office/powerpoint/2010/main" val="324214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B76BF-0DD1-F8A8-77FA-4F5ECB321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2444049-7DFD-5218-A503-8228A8FF98E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7F24660-4B5E-CA95-9660-70B53E9D01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3B9608F-3698-1B4F-3C88-5BB48E9C47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CA05264-5365-EE50-0E97-F17CA148E3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A437261-533E-2A15-A09D-DBC6DA1D33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691F238-DAF0-0927-E444-C147E16349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58F15DA-4326-331A-29BE-C5BAC6592F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B4C6D58-CD88-360C-E037-65DCCF6892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7E8B8EA-B21E-28F6-5BDA-A1E097D981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6C5F16D-DAD8-D2CB-7609-449456A0EA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BCD0366-03CB-AAF1-D823-0915328F8F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99EE205-C021-AAC1-7207-F054159C57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0EEC6BF-CA8B-C9E8-E0FC-BABDC806F4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7F17122-37B0-DB5F-39B1-4A7E19FEDA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E1602824-9FAB-B4B4-1AA8-00073AD529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8ABC2AC-FD6B-3858-FFDA-1D607606AB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8106EBE-D307-8AC7-931B-7C3946E358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0A080A9-CDA1-E431-D10A-EEE8FD4874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B0FBCC3-6935-5937-5202-DCCE8A55B9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3">
            <a:extLst>
              <a:ext uri="{FF2B5EF4-FFF2-40B4-BE49-F238E27FC236}">
                <a16:creationId xmlns:a16="http://schemas.microsoft.com/office/drawing/2014/main" id="{2B605351-CDC5-3654-1146-D732DD9730DA}"/>
              </a:ext>
            </a:extLst>
          </p:cNvPr>
          <p:cNvSpPr txBox="1">
            <a:spLocks/>
          </p:cNvSpPr>
          <p:nvPr/>
        </p:nvSpPr>
        <p:spPr>
          <a:xfrm>
            <a:off x="1219200" y="250612"/>
            <a:ext cx="6933537" cy="79981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lang="en-IN" altLang="en-US" sz="2800" kern="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D08F16-EC84-C66A-C965-42A2979C5595}"/>
              </a:ext>
            </a:extLst>
          </p:cNvPr>
          <p:cNvSpPr txBox="1"/>
          <p:nvPr/>
        </p:nvSpPr>
        <p:spPr>
          <a:xfrm>
            <a:off x="2133600" y="235803"/>
            <a:ext cx="5715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DESIGN OF IMPELLER FLOW PATH</a:t>
            </a:r>
          </a:p>
          <a:p>
            <a:pPr algn="ctr"/>
            <a:r>
              <a:rPr lang="en-US" dirty="0"/>
              <a:t>: 21</a:t>
            </a:r>
            <a:r>
              <a:rPr lang="en-US" baseline="30000" dirty="0"/>
              <a:t>st</a:t>
            </a:r>
            <a:r>
              <a:rPr lang="en-US" dirty="0"/>
              <a:t> Century Methods 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67AEDB3-0D7A-9BAF-6524-588B2CBBB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70037"/>
            <a:ext cx="8229600" cy="452596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hydraulic efficiency is to be defined as the primary objective.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cross-sectional area of the flow serving as the evaluation criterion.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Constraints are applied to the control points.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genetic algorithm is employed to automatically optimize these points, thereby determining the optimal flow path structure.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46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0E17-3C28-FD61-67FB-49818D707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D8D29208-EAAD-498C-F3FA-36A0A4295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3000" contrast="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6400" y="1066800"/>
            <a:ext cx="3124200" cy="3246718"/>
          </a:xfrm>
          <a:prstGeom prst="rect">
            <a:avLst/>
          </a:prstGeom>
        </p:spPr>
      </p:pic>
      <p:pic>
        <p:nvPicPr>
          <p:cNvPr id="31" name="Content Placeholder 30">
            <a:extLst>
              <a:ext uri="{FF2B5EF4-FFF2-40B4-BE49-F238E27FC236}">
                <a16:creationId xmlns:a16="http://schemas.microsoft.com/office/drawing/2014/main" id="{58A51854-6FEC-13BA-7CA3-33AF7282BB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3000" contras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856740" y="914400"/>
            <a:ext cx="3334792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0C85FB5-47FF-1EA2-50A4-495BD244F1E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828D363-0C45-8B7F-A810-2FCF2E0DB9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54BEFD2-1F4F-7F18-D533-AEE6D00D3E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EA2FC34-AA7D-CB99-B611-D115266B9F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0725FF2-F35F-69A1-C8C4-4921C56296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382C9B7-FF8F-9168-CA72-B4CF320DB4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9545357-6752-4A47-F7F8-27F2873948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4E5FC14-BD4E-E444-5801-661B4C7E14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DEEFC308-3832-1254-9A3A-30DA7D8C72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DFBAEC1-001A-DC67-7040-741BC52396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74E563D-A33E-8984-A8AD-17FEBB4653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1A50BC4-DDC1-8EC7-3185-DC36AFFA41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2D87D65-87C0-4CDD-5CD8-567C046E05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7EFB512-A508-1ADA-0A62-5BE0597CA2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11647BC-7E3C-216D-804D-C079FC7906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C54C3DC-E3C1-B997-5B04-034858C93B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9D34655-3EFF-1AEE-F688-2F4330CB28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A904F97-FB56-002C-0931-57CC88E1D0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972C7C9-FEA8-3F0A-EAA6-1B703DF9DD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3">
            <a:extLst>
              <a:ext uri="{FF2B5EF4-FFF2-40B4-BE49-F238E27FC236}">
                <a16:creationId xmlns:a16="http://schemas.microsoft.com/office/drawing/2014/main" id="{B33AA962-8EAE-DCEB-1F71-71C77B5573E8}"/>
              </a:ext>
            </a:extLst>
          </p:cNvPr>
          <p:cNvSpPr txBox="1">
            <a:spLocks/>
          </p:cNvSpPr>
          <p:nvPr/>
        </p:nvSpPr>
        <p:spPr>
          <a:xfrm>
            <a:off x="1219200" y="250612"/>
            <a:ext cx="6933537" cy="79981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lang="en-IN" altLang="en-US" sz="2800" kern="0" dirty="0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5A479792-C7A3-CC37-8860-96DD29CE0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76200"/>
            <a:ext cx="6329813" cy="1143000"/>
          </a:xfrm>
        </p:spPr>
        <p:txBody>
          <a:bodyPr/>
          <a:lstStyle/>
          <a:p>
            <a:r>
              <a:rPr lang="en-US" sz="2800" dirty="0"/>
              <a:t>Main dimensions and control points of shaft section 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D35E9918-98BB-AC7A-7F44-FB31E2E835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364204"/>
            <a:ext cx="9144000" cy="2341396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086190E-8BAB-2E89-07A9-3C692345289A}"/>
              </a:ext>
            </a:extLst>
          </p:cNvPr>
          <p:cNvSpPr txBox="1"/>
          <p:nvPr/>
        </p:nvSpPr>
        <p:spPr>
          <a:xfrm>
            <a:off x="762000" y="1524000"/>
            <a:ext cx="4572000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Bézier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curve is a mathematical curve tool widely used in two-dimensional graphic applications.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enables the generation of complex and smooth curves with only a few control points.</a:t>
            </a:r>
          </a:p>
        </p:txBody>
      </p:sp>
    </p:spTree>
    <p:extLst>
      <p:ext uri="{BB962C8B-B14F-4D97-AF65-F5344CB8AC3E}">
        <p14:creationId xmlns:p14="http://schemas.microsoft.com/office/powerpoint/2010/main" val="108219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B72AA-1068-C97A-8D16-4300BD532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0637F9F-72C5-FA66-297B-5C816812FD0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7451AA6-0E72-91CC-A07C-1C2717A6EA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F186CB1-74CE-F4E1-708B-6FC1239FA2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E9AD11C-FC16-E5FB-AC9D-51BAD0F656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01C5B87-7D6A-D3CF-C7BB-5F623A2B5F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3167E42-C9A2-0035-40C8-13654AAEE6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FF0929E-BA11-40A5-AAA8-1119C1D706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4D619F6-D958-05B0-CE64-0BA68811CC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FDC8B78-36ED-7E39-9DBF-46BABE7D7A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2B2339C-465D-28C3-AAFB-DF3DC0D739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B206D10-B6DE-7A7A-59E8-CCAE891259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EA5EAAF-EEED-C774-F5E4-E72EFA207E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FE7EA2A-1B68-680C-15DA-E3430F1021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198C25C-1464-A88D-5229-A5ADC31360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35D1591-97D1-1B8E-67CE-7AFACD5660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CC760354-AD0F-8665-96A4-0DBE0007A8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DE11D94-7F28-2BFC-2DDC-D142FE8E9B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2D4D3AE-258D-2CC8-9A26-2AB640AD3E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829D8FF-50DF-4FAB-AF06-61735DD2B19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3">
            <a:extLst>
              <a:ext uri="{FF2B5EF4-FFF2-40B4-BE49-F238E27FC236}">
                <a16:creationId xmlns:a16="http://schemas.microsoft.com/office/drawing/2014/main" id="{CDBAB0CE-C2C0-F820-EACC-94E5640DAED7}"/>
              </a:ext>
            </a:extLst>
          </p:cNvPr>
          <p:cNvSpPr txBox="1">
            <a:spLocks/>
          </p:cNvSpPr>
          <p:nvPr/>
        </p:nvSpPr>
        <p:spPr>
          <a:xfrm>
            <a:off x="1219200" y="250612"/>
            <a:ext cx="6933537" cy="79981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lang="en-IN" altLang="en-US" sz="2800" kern="0" dirty="0"/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EA425F34-9786-3784-4EB1-2E53BC58C0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444275" y="1225296"/>
            <a:ext cx="4371529" cy="4076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09451F0-8988-6E59-C454-7F62F796E2B3}"/>
              </a:ext>
            </a:extLst>
          </p:cNvPr>
          <p:cNvSpPr txBox="1"/>
          <p:nvPr/>
        </p:nvSpPr>
        <p:spPr>
          <a:xfrm>
            <a:off x="2133600" y="391180"/>
            <a:ext cx="57723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of Flow section Calculation 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01FFF81-76C1-488C-B9F9-9B148F6607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1000" contrast="7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1094" y="1311770"/>
            <a:ext cx="4075496" cy="364975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95CA47E-7EB1-5FCB-95F1-DD0E61ADE52D}"/>
              </a:ext>
            </a:extLst>
          </p:cNvPr>
          <p:cNvSpPr txBox="1"/>
          <p:nvPr/>
        </p:nvSpPr>
        <p:spPr>
          <a:xfrm>
            <a:off x="406556" y="5387925"/>
            <a:ext cx="86579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cross-sectional area of the flow channel is a parabolic surface generated by rotating the cross-sectional shape around the axis</a:t>
            </a:r>
          </a:p>
        </p:txBody>
      </p:sp>
    </p:spTree>
    <p:extLst>
      <p:ext uri="{BB962C8B-B14F-4D97-AF65-F5344CB8AC3E}">
        <p14:creationId xmlns:p14="http://schemas.microsoft.com/office/powerpoint/2010/main" val="96801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71EE1-05B2-A689-9469-D06C4D2FA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F7948FC-2D61-D2C5-0E17-9697E664658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77082FE-9F4B-33C5-5E77-85EB4FB693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FBEE63D-8C0F-E5BC-FEBF-B181C7CF2F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993F7F8-B61C-FD7E-E3EF-D4BB49B729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A654C5A-7B55-93DA-9730-3695E9F3F8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8E52E24-3EF5-FF83-3474-349E2D3D40E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8827484-0A3F-7353-5656-4B76DAC97C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CB0B034-1EF2-3814-68AF-B5BF05E245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191D104-A161-4C9D-3B62-4D282C68A5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75DB35DF-2177-133F-9B2E-F6FB9D6A5D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3EF2011-D2FF-59CE-378D-3863C1F3B6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0EFB7316-7194-18BA-6936-FBA6FE650B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104AF56-EF6D-0340-69F9-A8D7843CB7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EAD6C3E-0AD3-FDC9-4BDF-B0E9B8364A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55D1BAC-CE0D-7594-C3B5-557FE129CE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C1CA9E0-2FDA-663D-F03D-9AD0269ADB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04A9CB6-3AAD-A926-4320-2621827744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75514FC-0395-6C0E-537E-52C4F87863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5C372F2-78ED-2465-C2FB-3AC9C86F32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3">
            <a:extLst>
              <a:ext uri="{FF2B5EF4-FFF2-40B4-BE49-F238E27FC236}">
                <a16:creationId xmlns:a16="http://schemas.microsoft.com/office/drawing/2014/main" id="{2F5424D7-EBB5-C6DD-6BAF-E6911F787CC2}"/>
              </a:ext>
            </a:extLst>
          </p:cNvPr>
          <p:cNvSpPr txBox="1">
            <a:spLocks/>
          </p:cNvSpPr>
          <p:nvPr/>
        </p:nvSpPr>
        <p:spPr>
          <a:xfrm>
            <a:off x="1219200" y="250612"/>
            <a:ext cx="6933537" cy="79981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lang="en-IN" altLang="en-US" sz="2800" kern="0" dirty="0"/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351E83A3-7719-8A1A-6294-04A6252171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609600" y="1408247"/>
            <a:ext cx="3093881" cy="2315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0D55993-9820-CE2F-102E-ECB62105DE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1320914"/>
            <a:ext cx="3275937" cy="250618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43E3946-3C7D-A47F-8D7B-0A92F8233A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000" y="3898013"/>
            <a:ext cx="3619500" cy="263580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E0B789B-4E56-CBED-1CD5-1B84775221D4}"/>
              </a:ext>
            </a:extLst>
          </p:cNvPr>
          <p:cNvSpPr txBox="1"/>
          <p:nvPr/>
        </p:nvSpPr>
        <p:spPr>
          <a:xfrm>
            <a:off x="2361537" y="40711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Several Main Flow Profiles </a:t>
            </a:r>
          </a:p>
        </p:txBody>
      </p:sp>
    </p:spTree>
    <p:extLst>
      <p:ext uri="{BB962C8B-B14F-4D97-AF65-F5344CB8AC3E}">
        <p14:creationId xmlns:p14="http://schemas.microsoft.com/office/powerpoint/2010/main" val="31729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0AA76-AA89-1F8F-700B-65FE72CD7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090311-5454-E5B7-C500-06F91674AA0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3BC8F2D-BA10-1377-049F-6D4154D008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6E5CA10-E4A8-1952-6D4C-CC873E76F3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A7DF332-6698-C5AE-1C35-14FBA8C637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6C31624-CC79-11B6-A63B-6B9A0649BF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121ACFF-E7CB-ED8F-0731-5FB3D7C0F4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849AC26-E918-6864-240E-3F25B92823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D9586516-C623-B598-5996-46C3F00ECF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6313B55-1276-1E8E-924C-ADC1AD58E5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7598A74-6901-D12B-588C-057D7C0C42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52B5710-2E26-E2B4-4B1B-968F3BB80B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7224BB7-DD45-1139-AA83-8ADFFDED26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0DAF823-A617-5847-FE17-28BE90F71C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55B193C-B513-B7EF-93F5-8BAD639F3B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0EA7F29-6AC6-1D7A-398F-D7FCEBF490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61A26D9-97FD-6335-6A2A-B8CC8DAA09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3A55DD0-C78C-DB39-023A-85D5F5DA43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0D4F563-F778-0483-D450-33D8FB0459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00DED7-5F3D-ADC7-126F-016FD83959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3">
            <a:extLst>
              <a:ext uri="{FF2B5EF4-FFF2-40B4-BE49-F238E27FC236}">
                <a16:creationId xmlns:a16="http://schemas.microsoft.com/office/drawing/2014/main" id="{0107CAC4-4924-9ACA-157D-579878709777}"/>
              </a:ext>
            </a:extLst>
          </p:cNvPr>
          <p:cNvSpPr txBox="1">
            <a:spLocks/>
          </p:cNvSpPr>
          <p:nvPr/>
        </p:nvSpPr>
        <p:spPr>
          <a:xfrm>
            <a:off x="1219200" y="250612"/>
            <a:ext cx="6933537" cy="79981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endParaRPr lang="en-IN" altLang="en-US" sz="2800" kern="0" dirty="0"/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7F8FD9AA-21A4-20EF-53A9-F09419FDF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388709" y="1553892"/>
            <a:ext cx="8594517" cy="438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6CD9956-2D79-322E-07E3-0E468D076D1A}"/>
              </a:ext>
            </a:extLst>
          </p:cNvPr>
          <p:cNvSpPr txBox="1"/>
          <p:nvPr/>
        </p:nvSpPr>
        <p:spPr>
          <a:xfrm>
            <a:off x="2462172" y="39603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Sectional Evaluation Diagram </a:t>
            </a:r>
          </a:p>
        </p:txBody>
      </p:sp>
    </p:spTree>
    <p:extLst>
      <p:ext uri="{BB962C8B-B14F-4D97-AF65-F5344CB8AC3E}">
        <p14:creationId xmlns:p14="http://schemas.microsoft.com/office/powerpoint/2010/main" val="215788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5170-FE94-BA46-43BC-E7CE654A8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Title 2">
            <a:extLst>
              <a:ext uri="{FF2B5EF4-FFF2-40B4-BE49-F238E27FC236}">
                <a16:creationId xmlns:a16="http://schemas.microsoft.com/office/drawing/2014/main" id="{1599B131-AE65-C513-04A1-73AD61DEC45E}"/>
              </a:ext>
            </a:extLst>
          </p:cNvPr>
          <p:cNvSpPr>
            <a:spLocks/>
          </p:cNvSpPr>
          <p:nvPr/>
        </p:nvSpPr>
        <p:spPr bwMode="auto">
          <a:xfrm>
            <a:off x="457200" y="549457"/>
            <a:ext cx="82296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IN" altLang="en-US" sz="2800" dirty="0">
              <a:solidFill>
                <a:schemeClr val="tx2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ABB7763-9CEE-07AD-1946-A8D950BDC4E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1E572BA-5465-92A8-D804-D5EB7D65E4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3D2E99E-0CC5-E414-686A-26355CC6AF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2882BEF-3271-A8A7-C4E6-76D0C1BFCE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C30118B-6C17-8C94-C9CD-E9319FB6AA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9A00DE8-74AA-01D2-4868-7765C6D494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130006F-B66D-A754-207E-915DFA0D3E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CA2A0D2-C9C3-E3E0-9C76-0F05132E2C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960604B-DF76-4893-ED19-433933F543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7AE6E1E-6E46-82AA-B9D4-7E0F5A56BD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7E81170-C98B-C70F-276A-084986DB34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3D54AEC-019F-1E96-7459-D2F79058E6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9A2EB4B-D546-B07D-DF54-8A9B08AF42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DAE43D0-D5E8-CE86-A0CF-28185359D5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2C70D70-4A73-5F06-EE88-E3E286CDEF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5E6E229-494B-BB31-40E7-D8F8FAA1AE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3D072AE-9DC8-E1C1-20CB-599520D1C2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A20A6D9-193B-9CC6-3682-06222C72FC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FF7C0B6-F63D-E5C0-D8B4-F22AD2322C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235EECA-09F5-6B29-E5F1-E8900EFABA0F}"/>
              </a:ext>
            </a:extLst>
          </p:cNvPr>
          <p:cNvSpPr txBox="1"/>
          <p:nvPr/>
        </p:nvSpPr>
        <p:spPr>
          <a:xfrm>
            <a:off x="2082860" y="218889"/>
            <a:ext cx="60705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Flow channel control point optimization process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029A52D-8D05-3249-817D-193A977B16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9000" contrast="7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0059" y="1181100"/>
            <a:ext cx="5644789" cy="550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311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>
            <a:extLst>
              <a:ext uri="{FF2B5EF4-FFF2-40B4-BE49-F238E27FC236}">
                <a16:creationId xmlns:a16="http://schemas.microsoft.com/office/drawing/2014/main" id="{D4D777B7-0C8D-3473-E2A3-AE24F3596E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202958"/>
              </p:ext>
            </p:extLst>
          </p:nvPr>
        </p:nvGraphicFramePr>
        <p:xfrm>
          <a:off x="0" y="1295400"/>
          <a:ext cx="4648200" cy="388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886478" imgH="2409524" progId="Paint.Picture">
                  <p:embed/>
                </p:oleObj>
              </mc:Choice>
              <mc:Fallback>
                <p:oleObj name="Bitmap Image" r:id="rId2" imgW="2886478" imgH="240952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4">
                                <a14:imgEffect>
                                  <a14:brightnessContrast bright="-28000" contrast="71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295400"/>
                        <a:ext cx="4648200" cy="3881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3">
            <a:extLst>
              <a:ext uri="{FF2B5EF4-FFF2-40B4-BE49-F238E27FC236}">
                <a16:creationId xmlns:a16="http://schemas.microsoft.com/office/drawing/2014/main" id="{6D9035B8-EEA2-C949-6DBC-F90A661A9D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9021631"/>
              </p:ext>
            </p:extLst>
          </p:nvPr>
        </p:nvGraphicFramePr>
        <p:xfrm>
          <a:off x="4648200" y="1295400"/>
          <a:ext cx="4495800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3476190" imgH="2647619" progId="Paint.Picture">
                  <p:embed/>
                </p:oleObj>
              </mc:Choice>
              <mc:Fallback>
                <p:oleObj name="Bitmap Image" r:id="rId5" imgW="3476190" imgH="2647619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7">
                                <a14:imgEffect>
                                  <a14:brightnessContrast bright="-35000" contrast="89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295400"/>
                        <a:ext cx="4495800" cy="388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Box 3">
            <a:extLst>
              <a:ext uri="{FF2B5EF4-FFF2-40B4-BE49-F238E27FC236}">
                <a16:creationId xmlns:a16="http://schemas.microsoft.com/office/drawing/2014/main" id="{7A981B39-84AD-183F-2793-7EDDD17AE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09800"/>
            <a:ext cx="612775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V</a:t>
            </a:r>
            <a:r>
              <a:rPr lang="en-US" altLang="en-US" baseline="-25000"/>
              <a:t>a1</a:t>
            </a:r>
            <a:endParaRPr lang="en-IN" altLang="en-US"/>
          </a:p>
        </p:txBody>
      </p:sp>
      <p:sp>
        <p:nvSpPr>
          <p:cNvPr id="8197" name="TextBox 4">
            <a:extLst>
              <a:ext uri="{FF2B5EF4-FFF2-40B4-BE49-F238E27FC236}">
                <a16:creationId xmlns:a16="http://schemas.microsoft.com/office/drawing/2014/main" id="{E0689C00-E3A8-5809-0EC6-56DCFDD7D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2133600"/>
            <a:ext cx="568325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V</a:t>
            </a:r>
            <a:r>
              <a:rPr lang="en-US" altLang="en-US" baseline="-25000"/>
              <a:t>r1</a:t>
            </a:r>
            <a:endParaRPr lang="en-IN" altLang="en-US"/>
          </a:p>
        </p:txBody>
      </p:sp>
      <p:sp>
        <p:nvSpPr>
          <p:cNvPr id="8198" name="TextBox 5">
            <a:extLst>
              <a:ext uri="{FF2B5EF4-FFF2-40B4-BE49-F238E27FC236}">
                <a16:creationId xmlns:a16="http://schemas.microsoft.com/office/drawing/2014/main" id="{6231FFB4-696C-253B-5BA2-B793D6BB0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057400"/>
            <a:ext cx="612775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V</a:t>
            </a:r>
            <a:r>
              <a:rPr lang="en-US" altLang="en-US" baseline="-25000"/>
              <a:t>a2</a:t>
            </a:r>
            <a:endParaRPr lang="en-IN" altLang="en-US"/>
          </a:p>
        </p:txBody>
      </p:sp>
      <p:sp>
        <p:nvSpPr>
          <p:cNvPr id="8199" name="TextBox 6">
            <a:extLst>
              <a:ext uri="{FF2B5EF4-FFF2-40B4-BE49-F238E27FC236}">
                <a16:creationId xmlns:a16="http://schemas.microsoft.com/office/drawing/2014/main" id="{C5A022B7-F077-F5A4-C57E-47668C568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2133600"/>
            <a:ext cx="568325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V</a:t>
            </a:r>
            <a:r>
              <a:rPr lang="en-US" altLang="en-US" baseline="-25000"/>
              <a:t>r2</a:t>
            </a:r>
            <a:endParaRPr lang="en-IN" altLang="en-US"/>
          </a:p>
        </p:txBody>
      </p:sp>
      <p:sp>
        <p:nvSpPr>
          <p:cNvPr id="8200" name="TextBox 7">
            <a:extLst>
              <a:ext uri="{FF2B5EF4-FFF2-40B4-BE49-F238E27FC236}">
                <a16:creationId xmlns:a16="http://schemas.microsoft.com/office/drawing/2014/main" id="{D01D5034-47BD-1FF7-023F-69B849EAA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1066800"/>
            <a:ext cx="55721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V</a:t>
            </a:r>
            <a:r>
              <a:rPr lang="en-US" altLang="en-US" baseline="-25000"/>
              <a:t>f2</a:t>
            </a:r>
            <a:endParaRPr lang="en-IN" altLang="en-US"/>
          </a:p>
        </p:txBody>
      </p:sp>
      <p:sp>
        <p:nvSpPr>
          <p:cNvPr id="8201" name="TextBox 8">
            <a:extLst>
              <a:ext uri="{FF2B5EF4-FFF2-40B4-BE49-F238E27FC236}">
                <a16:creationId xmlns:a16="http://schemas.microsoft.com/office/drawing/2014/main" id="{B84B4FFF-A1E0-5E10-C15D-64E40A41F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2819400"/>
            <a:ext cx="646113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V</a:t>
            </a:r>
            <a:r>
              <a:rPr lang="en-US" altLang="en-US" baseline="-25000"/>
              <a:t>w2</a:t>
            </a:r>
            <a:endParaRPr lang="en-IN" altLang="en-US"/>
          </a:p>
        </p:txBody>
      </p:sp>
      <p:sp>
        <p:nvSpPr>
          <p:cNvPr id="8202" name="Title 2">
            <a:extLst>
              <a:ext uri="{FF2B5EF4-FFF2-40B4-BE49-F238E27FC236}">
                <a16:creationId xmlns:a16="http://schemas.microsoft.com/office/drawing/2014/main" id="{B58B278D-1DE0-B78D-0725-40434A2FD634}"/>
              </a:ext>
            </a:extLst>
          </p:cNvPr>
          <p:cNvSpPr>
            <a:spLocks/>
          </p:cNvSpPr>
          <p:nvPr/>
        </p:nvSpPr>
        <p:spPr bwMode="auto">
          <a:xfrm>
            <a:off x="457200" y="274638"/>
            <a:ext cx="82296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800">
                <a:solidFill>
                  <a:schemeClr val="tx2"/>
                </a:solidFill>
              </a:rPr>
              <a:t>Impeller Velocity Diagrams</a:t>
            </a:r>
            <a:endParaRPr lang="en-IN" altLang="en-US" sz="2800">
              <a:solidFill>
                <a:schemeClr val="tx2"/>
              </a:solidFill>
            </a:endParaRPr>
          </a:p>
        </p:txBody>
      </p:sp>
      <p:sp>
        <p:nvSpPr>
          <p:cNvPr id="8203" name="Text Box 11">
            <a:extLst>
              <a:ext uri="{FF2B5EF4-FFF2-40B4-BE49-F238E27FC236}">
                <a16:creationId xmlns:a16="http://schemas.microsoft.com/office/drawing/2014/main" id="{BC593AFC-B165-5DF0-CC5A-BFB23F6B4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5087" y="5562600"/>
            <a:ext cx="22971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latin typeface="Symbol" panose="05050102010706020507" pitchFamily="18" charset="2"/>
              </a:rPr>
              <a:t>b</a:t>
            </a:r>
            <a:r>
              <a:rPr lang="en-US" altLang="en-US" sz="2800" baseline="-25000" dirty="0">
                <a:latin typeface="Symbol" panose="05050102010706020507" pitchFamily="18" charset="2"/>
              </a:rPr>
              <a:t>2</a:t>
            </a:r>
            <a:r>
              <a:rPr lang="en-US" altLang="en-US" sz="2800" dirty="0">
                <a:latin typeface="Symbol" panose="05050102010706020507" pitchFamily="18" charset="2"/>
              </a:rPr>
              <a:t> : 24</a:t>
            </a:r>
            <a:r>
              <a:rPr lang="en-US" altLang="en-US" sz="2800" baseline="30000" dirty="0">
                <a:latin typeface="Symbol" panose="05050102010706020507" pitchFamily="18" charset="2"/>
              </a:rPr>
              <a:t>0</a:t>
            </a:r>
            <a:r>
              <a:rPr lang="en-US" altLang="en-US" sz="2800" dirty="0">
                <a:latin typeface="Symbol" panose="05050102010706020507" pitchFamily="18" charset="2"/>
              </a:rPr>
              <a:t> -- 28</a:t>
            </a:r>
            <a:r>
              <a:rPr lang="en-US" altLang="en-US" sz="2800" baseline="30000" dirty="0">
                <a:latin typeface="Symbol" panose="05050102010706020507" pitchFamily="18" charset="2"/>
              </a:rPr>
              <a:t>0</a:t>
            </a:r>
            <a:endParaRPr lang="en-US" altLang="en-US" sz="2800" dirty="0">
              <a:latin typeface="Symbol" panose="05050102010706020507" pitchFamily="18" charset="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868F4E4-788C-CB32-F642-94943C964A0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E9268FE-D76E-1FD1-712B-76601059A6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C739640-862B-0281-121F-AE4166AF34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8183A52-2061-F7EA-41A7-CD52C93FFA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418D33F-1947-C1DF-878A-15E8A7E2D5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C3804A9-5DAB-F380-236F-6623A5FF89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7F333A0-B080-ED4D-4C8D-23333DDAE0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0F406AF-A6A2-D905-A269-6B8C5EDA73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23D1015-0299-10B9-8EF6-344876003A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8B6192A-2869-25CA-5251-9B9CFE4AFA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84D65E9-DE44-AB9D-101E-4EEE4B999E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5B8A788-7DE6-62C9-74DA-FFAC7B1C5C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9951487-5974-B88F-9E82-69FF8F0A74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108288F-7866-E060-87C2-1E0DA483A8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09A9C43-7A99-B76C-3A81-5EB3164D95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5A1AA99-8144-B720-190F-6D4145C98A6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9412AEB-3BA9-172F-5860-30D342DDAF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26D2218-0C31-91A5-1AD2-6BC226AACF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1C7C71D-970A-889B-EF97-288B5F78E6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15E5B-5DFE-79DC-AEDD-E8A9E6081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Title 2">
            <a:extLst>
              <a:ext uri="{FF2B5EF4-FFF2-40B4-BE49-F238E27FC236}">
                <a16:creationId xmlns:a16="http://schemas.microsoft.com/office/drawing/2014/main" id="{59FCE992-76AC-A68A-C198-3A846E4037C1}"/>
              </a:ext>
            </a:extLst>
          </p:cNvPr>
          <p:cNvSpPr>
            <a:spLocks/>
          </p:cNvSpPr>
          <p:nvPr/>
        </p:nvSpPr>
        <p:spPr bwMode="auto">
          <a:xfrm>
            <a:off x="457200" y="549457"/>
            <a:ext cx="82296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IN" altLang="en-US" sz="2800" dirty="0">
              <a:solidFill>
                <a:schemeClr val="tx2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D0A2009-1D95-3868-E5C1-7BDFA9D2667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4457FAB-D4D1-14FF-AAA7-1C3247545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7AF1645-95FD-6BBC-6510-719EB4399A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7E8BFE7-A18F-18C1-0D51-6FCC6D786B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A481770-814E-83C6-6AF2-8CC79C5D9F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E34C655-D434-02D0-0AFA-F4FDF72570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61EA318-12B9-773D-0E87-8890CF87C1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DF65C0E1-00F7-BAB0-F60F-0CCBD39BD4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A34D1BF-1AD2-26A9-D56D-C02EF4F433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6CF63FA-CF2E-58D1-5FB7-D20DC5587A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504136E-A69B-A815-0D5F-6ACC89AD5F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087FE28B-E47E-A4FA-4796-25B06080C2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AA0CD81-5413-CF68-6C3A-B18603B784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F95FF82-0362-F077-EAE7-516EF693AC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17D8DA8-C200-2AC3-CEED-CDAC1A7635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82F478D-65D7-C830-A4DC-ECBE401C87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92CD4B6-589D-3769-2C5E-D2620B426D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3E78075-31A9-7B13-0A4A-B3C351B85A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F44DAD7-3E64-654A-EB41-E216A8341A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BB1F998-9232-754D-412A-C7A6BFCE5A4A}"/>
              </a:ext>
            </a:extLst>
          </p:cNvPr>
          <p:cNvSpPr txBox="1"/>
          <p:nvPr/>
        </p:nvSpPr>
        <p:spPr>
          <a:xfrm>
            <a:off x="2082860" y="218889"/>
            <a:ext cx="60705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DESIGN OF IMPELLER BLADES FOR CENTRIFUGAL PUMPS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73FA0E24-784F-E023-FB23-57A7469FD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1820"/>
            <a:ext cx="8229600" cy="470434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traditional blade design method is known as the blade angle preservation transformation method.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method faces challenges in determining the blade streamline during the design process.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often requires repeated iterations to define parameters such as the inlet angle, outlet angle, and wrap angle, φ.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method of vane design used Machine Learning algorithms.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method is known as </a:t>
            </a:r>
            <a:r>
              <a:rPr lang="en-US" sz="2400" dirty="0"/>
              <a:t>RAPID DESIGN METHOD.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8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51BB3-0CE7-02B7-8DE9-44C3AA568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Title 2">
            <a:extLst>
              <a:ext uri="{FF2B5EF4-FFF2-40B4-BE49-F238E27FC236}">
                <a16:creationId xmlns:a16="http://schemas.microsoft.com/office/drawing/2014/main" id="{3754536E-2838-9E0C-E311-A43C05A9439C}"/>
              </a:ext>
            </a:extLst>
          </p:cNvPr>
          <p:cNvSpPr>
            <a:spLocks/>
          </p:cNvSpPr>
          <p:nvPr/>
        </p:nvSpPr>
        <p:spPr bwMode="auto">
          <a:xfrm>
            <a:off x="457200" y="549457"/>
            <a:ext cx="82296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IN" altLang="en-US" sz="2800" dirty="0">
              <a:solidFill>
                <a:schemeClr val="tx2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37F443-14AB-DC91-EE84-4C873706942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B46C28C-E0DC-6E4A-6AA4-4ABC0A91DD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0E4A900-23AC-0351-EFEC-933500371D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ED0A7C8-8111-7C86-1794-3F7124A914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26194C9-1747-D09E-FBEA-218A695ABD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C8A57CEE-0B75-3168-5F0A-C63B88A3DF2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AA76C36-012C-6BE4-565A-4E5C9AF15F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C395161-33E0-6B93-8B78-FDB4CBC98E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7CD2F39-81DB-88DB-796A-08959060A2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72C2D4F-FDCB-C0A3-E06D-94F7DD8481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39A2375-4F1C-0B38-DEFE-02AC9828D8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C00C66E-34C9-5730-55F4-4F3A175FE7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E5A56F6-EDE2-08D6-57F9-2530399AA8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77DC411-7239-8D06-7309-35BE214D1E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2564320-9FD2-E6ED-77D4-981990D542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DAF6252-173A-019A-48FE-6486DD4042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403FF52-E43F-F0CA-37AD-3EF8E714FD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1CEC17C-BBCB-A5CF-1547-914DE183E6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40405B3-FCAD-2B05-8E82-33E112095B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2FD7D42-5962-53F3-6B83-D05C06AFCE10}"/>
              </a:ext>
            </a:extLst>
          </p:cNvPr>
          <p:cNvSpPr txBox="1"/>
          <p:nvPr/>
        </p:nvSpPr>
        <p:spPr>
          <a:xfrm>
            <a:off x="2035433" y="430641"/>
            <a:ext cx="6070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RAPID DESIGN METHOD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33A06FA-429E-87CA-BA43-39D4ACC47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37009"/>
            <a:ext cx="8229600" cy="3692769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specific speed range of the centrifugal pump was divided into 10 equally probable sub-intervals spanning from 10 to 40.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sub-interval, a flow rate was randomly selected.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flow rate range for all sub-intervals was from 20 to 200, divided into 10 equal intervals. 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steps above were repeated until all representative flow rates were used, resulting in a sample set. </a:t>
            </a:r>
          </a:p>
        </p:txBody>
      </p:sp>
    </p:spTree>
    <p:extLst>
      <p:ext uri="{BB962C8B-B14F-4D97-AF65-F5344CB8AC3E}">
        <p14:creationId xmlns:p14="http://schemas.microsoft.com/office/powerpoint/2010/main" val="18504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50A17-C25F-05AC-908E-AC9D1375D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Title 2">
            <a:extLst>
              <a:ext uri="{FF2B5EF4-FFF2-40B4-BE49-F238E27FC236}">
                <a16:creationId xmlns:a16="http://schemas.microsoft.com/office/drawing/2014/main" id="{9B07E7F0-6074-688C-9413-509FE78893EC}"/>
              </a:ext>
            </a:extLst>
          </p:cNvPr>
          <p:cNvSpPr>
            <a:spLocks/>
          </p:cNvSpPr>
          <p:nvPr/>
        </p:nvSpPr>
        <p:spPr bwMode="auto">
          <a:xfrm>
            <a:off x="457200" y="549457"/>
            <a:ext cx="82296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IN" altLang="en-US" sz="2800" dirty="0">
              <a:solidFill>
                <a:schemeClr val="tx2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BDB4419-395A-F39D-6465-172998214D7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E687FB0-7A76-3FD9-5B6F-ED50BDE34B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47F718D-7388-B79C-A169-58866019B5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36F1B13-BCD4-F597-0128-B0EDCC2679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790F878-3270-D2CD-18E8-1CF8BCCE40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068CA1D-0B26-BD4E-7C2C-8A44B23273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92D01DA-278C-ED8F-194B-02B43130D5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23FFA47-D1A4-DAD8-F40B-4DFD42DBD2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D987B93-5727-D82D-E2B3-0D67836EF9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8519300-F67C-948C-462D-5F6BD631FA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3A0896E-0BAC-35EB-9495-1603F0AAFA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FD8DDDFF-FE9E-D6A7-11B6-CA9415A3A4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C3B7825-F6E0-DBED-52AF-E9DE0BF59E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D49B7AB-8E8C-B628-1BDF-90F1E55F5A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174049C-6B37-3361-49D9-D63ED756AE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C21787B-9A2A-53B6-300B-7C2DE28AAE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74B76A5-EEDF-EA4B-2B32-2CD9491478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8589A8D-7D11-FBF3-3597-946A238E8C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465DF70-5839-699F-DF6A-5B93861225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73D3D81-96DB-F6BC-8133-0DE6C73D0FD8}"/>
              </a:ext>
            </a:extLst>
          </p:cNvPr>
          <p:cNvSpPr txBox="1"/>
          <p:nvPr/>
        </p:nvSpPr>
        <p:spPr>
          <a:xfrm>
            <a:off x="2035433" y="430641"/>
            <a:ext cx="6070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RAPID DESIGN METHOD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762F157D-9C9F-20D2-C5FB-4B3E3F261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1820"/>
            <a:ext cx="8229600" cy="924709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Latin hypercube sampling to select samples to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caryy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out the rapid design of the impeller model.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2BF9315-DCCA-CE6F-40FB-D4CB1B2746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854" y="2487025"/>
            <a:ext cx="8436988" cy="288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25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F0F05-FA8A-4DB6-615F-59EE95818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Title 2">
            <a:extLst>
              <a:ext uri="{FF2B5EF4-FFF2-40B4-BE49-F238E27FC236}">
                <a16:creationId xmlns:a16="http://schemas.microsoft.com/office/drawing/2014/main" id="{AD6660F4-C3DC-F26C-A9D2-BA537BA18074}"/>
              </a:ext>
            </a:extLst>
          </p:cNvPr>
          <p:cNvSpPr>
            <a:spLocks/>
          </p:cNvSpPr>
          <p:nvPr/>
        </p:nvSpPr>
        <p:spPr bwMode="auto">
          <a:xfrm>
            <a:off x="457200" y="549457"/>
            <a:ext cx="82296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IN" altLang="en-US" sz="2800" dirty="0">
              <a:solidFill>
                <a:schemeClr val="tx2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37E85F7-AD94-B0D2-F35D-81E45775618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03A3822-60B9-B3B0-B72C-1AD94F29E0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46A84A0-B71E-8900-2A54-F3D4CFDEEB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E333F25-877E-516A-3362-71DCC8C4B0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A28CD67-DF16-3CC2-EE8E-6226A3AB54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2407CB1-363C-4841-C468-97CE13541E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D8E9E2F-AB23-7BF9-1019-3A63ABA381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B954642-700D-F948-4FC8-F3033E59CA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E4C19D4-CFC8-5D96-58B4-AE756520EA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04C6103-1DF8-7234-1106-7CCD2A69C8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4CD176C-B8A3-4DFF-E87E-6D1AB0C5FC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A865D7A-EED8-8AC7-C81B-EAAA561CCB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1E0D4BA-AE3D-A4FB-DF0C-1C1D8CECDB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653DC5F-0DEF-A282-1FC6-CE16D43FD4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1C8F45E-0701-91C8-5951-0939BC9963E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84C5F14-8962-B613-B83F-7EEE521409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BB77752-ECA2-6DDE-E9F6-9FE1412F40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D3FFC78-7932-3C1E-A41C-37D3F6D7EB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CEC2FCE-68C0-C337-BEEF-BF86209AA9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F1DB383-A74A-344B-8E54-840B5DFF9996}"/>
              </a:ext>
            </a:extLst>
          </p:cNvPr>
          <p:cNvSpPr txBox="1"/>
          <p:nvPr/>
        </p:nvSpPr>
        <p:spPr>
          <a:xfrm>
            <a:off x="2035433" y="430641"/>
            <a:ext cx="6070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Valdation</a:t>
            </a:r>
            <a:r>
              <a:rPr lang="en-US" dirty="0"/>
              <a:t> of RAPID DESIGN METHOD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E8D87B1-DDFC-3C76-1E9A-3C1361AC2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641" y="1325381"/>
            <a:ext cx="6614930" cy="518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99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76B20-5097-CD5D-0721-248702A18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Title 2">
            <a:extLst>
              <a:ext uri="{FF2B5EF4-FFF2-40B4-BE49-F238E27FC236}">
                <a16:creationId xmlns:a16="http://schemas.microsoft.com/office/drawing/2014/main" id="{7A9AFD60-BA83-28F8-E84B-3FB1A892489B}"/>
              </a:ext>
            </a:extLst>
          </p:cNvPr>
          <p:cNvSpPr>
            <a:spLocks/>
          </p:cNvSpPr>
          <p:nvPr/>
        </p:nvSpPr>
        <p:spPr bwMode="auto">
          <a:xfrm>
            <a:off x="457200" y="549457"/>
            <a:ext cx="82296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IN" altLang="en-US" sz="2800" dirty="0">
              <a:solidFill>
                <a:schemeClr val="tx2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B3CD01D-D6B9-5864-2394-F1EB099920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4EA6B32-0087-A9AA-CAFB-9E961A6892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4513990-9231-D4CB-0ED2-F4112DE138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365DD13-0740-7143-7093-E86A289EA2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78E7292-6416-F296-BBDB-62B614C43F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1EE7938-7175-179C-FADE-973BF70D45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5233BDA-4027-8A07-E6BC-12B398203F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2FD2672-1045-EB64-B00C-76B3F6FC92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415D34D-031E-C4B3-69F9-7A0CB83322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5DA6FD6-42AD-3EB5-C1F9-DA5FCB5237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2A92805A-D037-942F-D984-B1F203F47C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620E2DA-0395-B4B1-E7EE-5505F7A113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5FE209C-800A-2D14-0A51-12CF08AB4A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CA9F5FE-E028-4079-CE34-31039B84F4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D048351-93EA-C664-98F7-ACDB366F29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64BB417-1B94-32E2-AD6C-9E21BBA42B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1CF3DA6-BBCB-341B-0FCF-F3977DB370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2DCF739-1873-1BBB-DFF0-01043A58A0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3EA2D71-93CC-014A-AEA1-4E04723CDB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BE39EDFF-CA4A-E73F-668C-16152411B0A8}"/>
              </a:ext>
            </a:extLst>
          </p:cNvPr>
          <p:cNvSpPr txBox="1"/>
          <p:nvPr/>
        </p:nvSpPr>
        <p:spPr>
          <a:xfrm>
            <a:off x="2035433" y="430641"/>
            <a:ext cx="6070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Design parameters of sample pump</a:t>
            </a:r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D494C734-CF9F-CFC9-F8EC-85F80B5C2C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220786" y="2071837"/>
            <a:ext cx="8702427" cy="3318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37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43EE9-B09E-CD1E-270A-6824BCAE0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Title 2">
            <a:extLst>
              <a:ext uri="{FF2B5EF4-FFF2-40B4-BE49-F238E27FC236}">
                <a16:creationId xmlns:a16="http://schemas.microsoft.com/office/drawing/2014/main" id="{C045D833-14AE-F52B-4B91-744AA4FFCC63}"/>
              </a:ext>
            </a:extLst>
          </p:cNvPr>
          <p:cNvSpPr>
            <a:spLocks/>
          </p:cNvSpPr>
          <p:nvPr/>
        </p:nvSpPr>
        <p:spPr bwMode="auto">
          <a:xfrm>
            <a:off x="457200" y="549457"/>
            <a:ext cx="82296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IN" altLang="en-US" sz="2800" dirty="0">
              <a:solidFill>
                <a:schemeClr val="tx2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7274B6A-9AA9-4960-02B7-7436D42088E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CBCFC94-829F-F71E-FD56-EF8468691B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5B9D178-4396-278E-38B3-E1F6E5AF97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F63AD66-0511-E1A1-06AC-4AF4AD0949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722D08C-BCD4-BD7B-7636-C07151C91D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00999A2-6945-C783-E3C5-D8E0426637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835E528-2351-1F3C-2C23-1724E8818F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3D8223A-43F6-E34D-4120-D7177DA96B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D448B847-49E6-6D15-4513-7048C0D779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23B9A83-6960-9DD5-CD6F-739FF466AB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CD1772E-695A-B0DB-42D2-F7A6CB7B51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E51C929-15B4-369A-F15E-2660DDEA41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DD750274-D115-767C-9B51-97B4D75D20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0F46B08-1E9F-6B7C-5F20-EC9495CE5A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A10E220-1A17-7D57-ECF5-1899403598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27FD2DE-0719-FD15-A4E3-1E825D06DB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46F8D2F-DBE3-13FE-0E35-1777B4EB62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38C3FC5-6F62-1072-81F0-3D65DF4D58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7B39E30-44EE-0BB1-6D34-8770C74B8A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E0C993D-B350-326C-CFFD-640E85F8AA3E}"/>
              </a:ext>
            </a:extLst>
          </p:cNvPr>
          <p:cNvSpPr txBox="1"/>
          <p:nvPr/>
        </p:nvSpPr>
        <p:spPr>
          <a:xfrm>
            <a:off x="2035433" y="430641"/>
            <a:ext cx="60705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RAPID DESIGN METHOD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F3F882D2-4A88-2CF1-F317-7199F978C9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539488" y="1249181"/>
            <a:ext cx="8240803" cy="5338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71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E0713-0297-6625-8672-ADD156B1B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Title 2">
            <a:extLst>
              <a:ext uri="{FF2B5EF4-FFF2-40B4-BE49-F238E27FC236}">
                <a16:creationId xmlns:a16="http://schemas.microsoft.com/office/drawing/2014/main" id="{4CE18AC0-7D7E-2DA2-F8A2-5760E254AC69}"/>
              </a:ext>
            </a:extLst>
          </p:cNvPr>
          <p:cNvSpPr>
            <a:spLocks/>
          </p:cNvSpPr>
          <p:nvPr/>
        </p:nvSpPr>
        <p:spPr bwMode="auto">
          <a:xfrm>
            <a:off x="457200" y="549457"/>
            <a:ext cx="82296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en-IN" altLang="en-US" sz="2800" dirty="0">
              <a:solidFill>
                <a:schemeClr val="tx2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DAA1052-576C-0782-7198-51A435A9F44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257BEED-DE56-64FE-894B-CCFD924EE2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6962C61-D93A-CE63-BBE7-3321E07BDC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4B5976B-1290-6277-24BA-65E9F9C40F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A6378DC-BBE5-2E3B-5E76-7C008D1C6D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6E84230-1765-5523-5260-BE8A0D7F66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63C5482-33C2-5073-2FBF-BBCA381D41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6A72DC7-2012-7752-26F9-5E7081AFC6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D6F9877A-801E-16A0-69A4-A829B41026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74024C6-5A4D-ADD5-4EA6-A80CEBE5E4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EC2C6FF-8DCB-0763-1B12-75D99995FA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7A20209-A99F-5D20-AF34-3FE4B16636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4043ABF-D0B8-814D-E8F2-187BAF835B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552EBA6-9A6F-1BB3-6882-D0F3DD55B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5AB79C6-1028-2526-EE1E-364C1D547E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D17C489-5F34-D134-B48F-8D25BEEC2C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5216FB6-CC19-C563-36CE-1EBF43FB84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71E3DB4-9F90-6B9B-079F-4236E844CD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B323C13-F82E-BA64-D311-E4295E666F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4F29C36-D521-FF14-E609-8C00BEC176B3}"/>
              </a:ext>
            </a:extLst>
          </p:cNvPr>
          <p:cNvSpPr txBox="1"/>
          <p:nvPr/>
        </p:nvSpPr>
        <p:spPr>
          <a:xfrm>
            <a:off x="1670605" y="214921"/>
            <a:ext cx="60705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impeller efficiency designed within the range of specific speed 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0C77A44B-8CE7-9E2B-9052-FC6E63B15D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633307" y="1518993"/>
            <a:ext cx="8072385" cy="4729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666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>
            <a:extLst>
              <a:ext uri="{FF2B5EF4-FFF2-40B4-BE49-F238E27FC236}">
                <a16:creationId xmlns:a16="http://schemas.microsoft.com/office/drawing/2014/main" id="{D9028688-518B-F750-05AE-BA9B5B20386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39651" y="256446"/>
            <a:ext cx="8229600" cy="838200"/>
          </a:xfrm>
        </p:spPr>
        <p:txBody>
          <a:bodyPr/>
          <a:lstStyle/>
          <a:p>
            <a:r>
              <a:rPr lang="en-US" altLang="en-US" sz="2800" dirty="0"/>
              <a:t>Design of Pump Casing</a:t>
            </a:r>
          </a:p>
        </p:txBody>
      </p:sp>
      <p:pic>
        <p:nvPicPr>
          <p:cNvPr id="11268" name="Picture 3">
            <a:extLst>
              <a:ext uri="{FF2B5EF4-FFF2-40B4-BE49-F238E27FC236}">
                <a16:creationId xmlns:a16="http://schemas.microsoft.com/office/drawing/2014/main" id="{8534749B-1DAF-8F18-A332-D22A6C7DBBC7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4000"/>
                    </a14:imgEffect>
                    <a14:imgEffect>
                      <a14:brightnessContrast bright="-47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4075" y="1292225"/>
            <a:ext cx="6858000" cy="3932238"/>
          </a:xfrm>
        </p:spPr>
      </p:pic>
      <p:sp>
        <p:nvSpPr>
          <p:cNvPr id="11269" name="Text Box 4">
            <a:extLst>
              <a:ext uri="{FF2B5EF4-FFF2-40B4-BE49-F238E27FC236}">
                <a16:creationId xmlns:a16="http://schemas.microsoft.com/office/drawing/2014/main" id="{A83BF1A5-CE6E-7D1F-0542-5C4AEB486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6037" y="1445581"/>
            <a:ext cx="2016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Volute casing</a:t>
            </a:r>
          </a:p>
        </p:txBody>
      </p:sp>
      <p:sp>
        <p:nvSpPr>
          <p:cNvPr id="11270" name="Text Box 5">
            <a:extLst>
              <a:ext uri="{FF2B5EF4-FFF2-40B4-BE49-F238E27FC236}">
                <a16:creationId xmlns:a16="http://schemas.microsoft.com/office/drawing/2014/main" id="{DBBED081-1AEA-251D-5F0F-DCBC0C7F0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" y="5449888"/>
            <a:ext cx="3917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Volute Diameter at 360</a:t>
            </a:r>
            <a:r>
              <a:rPr lang="en-US" altLang="en-US" baseline="30000"/>
              <a:t>0</a:t>
            </a:r>
            <a:r>
              <a:rPr lang="en-US" altLang="en-US"/>
              <a:t>: </a:t>
            </a:r>
            <a:r>
              <a:rPr lang="en-US" altLang="en-US" i="1"/>
              <a:t>D</a:t>
            </a:r>
            <a:r>
              <a:rPr lang="en-US" altLang="en-US" i="1" baseline="-25000"/>
              <a:t>3</a:t>
            </a:r>
            <a:endParaRPr lang="en-US" altLang="en-US" i="1"/>
          </a:p>
        </p:txBody>
      </p:sp>
      <p:graphicFrame>
        <p:nvGraphicFramePr>
          <p:cNvPr id="11266" name="Object 6">
            <a:extLst>
              <a:ext uri="{FF2B5EF4-FFF2-40B4-BE49-F238E27FC236}">
                <a16:creationId xmlns:a16="http://schemas.microsoft.com/office/drawing/2014/main" id="{B7F7A211-0380-6CD8-FF5F-AC0FBEB772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24400" y="5181600"/>
          <a:ext cx="28194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65160" imgH="393480" progId="Equation.3">
                  <p:embed/>
                </p:oleObj>
              </mc:Choice>
              <mc:Fallback>
                <p:oleObj name="Equation" r:id="rId4" imgW="96516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181600"/>
                        <a:ext cx="2819400" cy="114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4F8B34FE-9F53-18D0-B312-A4910785643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D4202C0-CD3C-F011-7B81-ACA3A42F28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436FDF0-C727-6EEE-71D0-81ADB4BBDA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5C4CC1B-8607-0E2C-BD07-6C406CB855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6F51A1F-B224-CCC2-CB95-D95A97D0FD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888D8DC-C17D-B0E6-56A0-0E36E89E1D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BB27D8B-3A38-DCAA-F3B5-67B56F5A49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76BE713-1E5F-7036-8B2A-2C098DA5FC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C55630B-27F5-2BC4-6AD3-06C285108B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08A9655-98CA-32FC-0235-994D21FCFE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B4E6274-C252-4AEB-F050-2DCCDEE98F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F7907F8-C5BB-4B26-8156-8FDD4B4ECF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5445A3A-7479-6FB6-F6C7-0F4D6F9379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4BEBDC9-F914-72F6-E147-261038999E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1D4A2BD-8EBB-1F30-C6A6-B21CDABDE9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9ADCF00-90FD-5D34-097B-09C5DEA9EE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DB2A018-BA67-F73F-254A-1B0D58AD79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C96FE3F-8798-455B-5AA0-478299E34C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5281879-58B3-2537-8EEA-B1D3DC1C96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2">
            <a:extLst>
              <a:ext uri="{FF2B5EF4-FFF2-40B4-BE49-F238E27FC236}">
                <a16:creationId xmlns:a16="http://schemas.microsoft.com/office/drawing/2014/main" id="{9F99B63F-6A63-8981-023F-91C02F4DC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742" y="1430024"/>
            <a:ext cx="8131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Volute width </a:t>
            </a:r>
            <a:r>
              <a:rPr lang="en-US" altLang="en-US" i="1"/>
              <a:t>b</a:t>
            </a:r>
            <a:r>
              <a:rPr lang="en-US" altLang="en-US" i="1" baseline="-25000"/>
              <a:t>3 </a:t>
            </a:r>
            <a:r>
              <a:rPr lang="en-US" altLang="en-US" i="1"/>
              <a:t>: 1.75 to 2.0 times the exit width of impeller </a:t>
            </a:r>
          </a:p>
        </p:txBody>
      </p:sp>
      <p:sp>
        <p:nvSpPr>
          <p:cNvPr id="12293" name="Text Box 3">
            <a:extLst>
              <a:ext uri="{FF2B5EF4-FFF2-40B4-BE49-F238E27FC236}">
                <a16:creationId xmlns:a16="http://schemas.microsoft.com/office/drawing/2014/main" id="{DC2A216E-8C5C-F8C0-6461-E43ACFBAA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0"/>
            <a:ext cx="2049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Volute radius:</a:t>
            </a:r>
          </a:p>
        </p:txBody>
      </p:sp>
      <p:graphicFrame>
        <p:nvGraphicFramePr>
          <p:cNvPr id="12290" name="Object 4">
            <a:extLst>
              <a:ext uri="{FF2B5EF4-FFF2-40B4-BE49-F238E27FC236}">
                <a16:creationId xmlns:a16="http://schemas.microsoft.com/office/drawing/2014/main" id="{29AB7FC1-C44D-FA39-9218-32AD941C3B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2133600"/>
          <a:ext cx="2967038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15920" imgH="444240" progId="Equation.3">
                  <p:embed/>
                </p:oleObj>
              </mc:Choice>
              <mc:Fallback>
                <p:oleObj name="Equation" r:id="rId2" imgW="1015920" imgH="44424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133600"/>
                        <a:ext cx="2967038" cy="1296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5">
            <a:extLst>
              <a:ext uri="{FF2B5EF4-FFF2-40B4-BE49-F238E27FC236}">
                <a16:creationId xmlns:a16="http://schemas.microsoft.com/office/drawing/2014/main" id="{0C99186A-2869-8DAB-8822-96249EB0B4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0800" y="3733800"/>
          <a:ext cx="3635375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44520" imgH="419040" progId="Equation.3">
                  <p:embed/>
                </p:oleObj>
              </mc:Choice>
              <mc:Fallback>
                <p:oleObj name="Equation" r:id="rId4" imgW="1244520" imgH="419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733800"/>
                        <a:ext cx="3635375" cy="1223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E3B661F-8ABE-24A3-D6FA-6A02186D980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62F5A74-B505-F57C-DA35-4F631280FF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6908935-D446-83EC-0B24-334F6D00F1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E666D78-FC0C-317E-C497-62B0A0FA55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DAB57F2-6AD3-26E6-670C-A33B4528E4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2F5A2CA-C728-49EF-5A89-6585D66D03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4686307-CB53-BC58-3A74-AE96B340C1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BA7AC94-C5BD-F525-0FFC-9537DF48D5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D9DDDE7-58B6-BB1D-16BB-E7A9806F8A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ACE1EE2-EB51-18F0-AB2C-4737B5A827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DAAC191-C66B-4C51-C783-2CDFC8EF66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D5C5A0C-FE46-83C0-2101-84610256B5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D8C3A3EE-9A2A-DE68-4166-D78BD3D13E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EBFB083-2C71-EAC9-DA42-4DEB915C34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2519079-979E-79BC-87D8-416C9618A4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8D542C9B-B1B7-707C-F114-D7A6185D6F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6325E80-6357-815A-6FF6-32455AC243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94F1621-A560-B04A-8653-D1324B8ADA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6A6A13D-86ED-A0C3-1ED6-553C4897BA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Rectangle 2">
            <a:extLst>
              <a:ext uri="{FF2B5EF4-FFF2-40B4-BE49-F238E27FC236}">
                <a16:creationId xmlns:a16="http://schemas.microsoft.com/office/drawing/2014/main" id="{DC47DE1D-042D-B90C-F0C0-B38E0EBA1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651" y="256446"/>
            <a:ext cx="8229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2800" kern="0"/>
              <a:t>Design of Pump Casing</a:t>
            </a:r>
            <a:endParaRPr lang="en-US" altLang="en-US" sz="2800" kern="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6B04B-D38C-CC2E-7F3B-FB9D0398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0399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Finer Details of Volute Casing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DEACDA-50E8-D3B0-B93A-6BA05C463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85751" y="1096962"/>
            <a:ext cx="4191000" cy="556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A5E3B9E-E8F7-E7B8-528D-9EE3B97943D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1B018950-2EAB-F278-0E7F-EF866FF142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202E33BF-6E4F-79F5-7F95-017D6C065D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DD5D87FA-3B2C-F02D-E1ED-53E209A1D0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23F66C39-6B42-73C0-2485-5844A24A43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CD98BCB4-1808-F7F4-5453-7DE292755E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F4B1ED1B-F0C9-9723-E6F5-C81041F6F8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92B1CC6A-651C-0BDC-9890-CFC6A64D92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732F76B9-326C-8AA0-886A-0D628AEBB9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7991CF3B-900E-C221-0B7A-BFA1292AC2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952F79E9-A8D3-AA19-AC67-E8BB97F828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DFE85978-3112-5C2E-BAAA-58D58FE7C7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350C9D6D-960D-219D-3E0B-37A42D4D17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BC122973-29D2-A5D5-DFC1-F1F67AF148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3FE6C62C-F3D1-BC5D-84CE-5BCB5A033A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F38988E1-AC9E-D077-3BEC-C0205BA615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2246C7B5-CB3B-A911-2444-92427F4818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45F3175C-F8CD-4407-02A0-1C0038F74F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BBF1C68-99CB-167C-38E1-E0D6F662F9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4645D63-1B66-06CE-B779-944B434E06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5990" y="1569147"/>
            <a:ext cx="2438400" cy="211987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8E1D7F8-1A46-2698-691F-91CA6C2DD8E7}"/>
                  </a:ext>
                </a:extLst>
              </p14:cNvPr>
              <p14:cNvContentPartPr/>
              <p14:nvPr/>
            </p14:nvContentPartPr>
            <p14:xfrm>
              <a:off x="1188360" y="1809720"/>
              <a:ext cx="7677720" cy="46062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8E1D7F8-1A46-2698-691F-91CA6C2DD8E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79000" y="1800360"/>
                <a:ext cx="7696440" cy="462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978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CDD1E-0FEC-3374-25B6-1996FE869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>
            <a:extLst>
              <a:ext uri="{FF2B5EF4-FFF2-40B4-BE49-F238E27FC236}">
                <a16:creationId xmlns:a16="http://schemas.microsoft.com/office/drawing/2014/main" id="{EE11897C-A601-DD0D-9CFA-A4CDD13B2AA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044577" y="256446"/>
            <a:ext cx="5727823" cy="838200"/>
          </a:xfrm>
        </p:spPr>
        <p:txBody>
          <a:bodyPr/>
          <a:lstStyle/>
          <a:p>
            <a:r>
              <a:rPr lang="en-US" sz="2800" dirty="0"/>
              <a:t>Internal cross-sectional area profile casing</a:t>
            </a:r>
            <a:endParaRPr lang="en-US" altLang="en-US" sz="2800" dirty="0"/>
          </a:p>
        </p:txBody>
      </p:sp>
      <p:pic>
        <p:nvPicPr>
          <p:cNvPr id="11268" name="Picture 3">
            <a:extLst>
              <a:ext uri="{FF2B5EF4-FFF2-40B4-BE49-F238E27FC236}">
                <a16:creationId xmlns:a16="http://schemas.microsoft.com/office/drawing/2014/main" id="{37FDEE9D-A90A-F197-525A-D3E878E09C3B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4000"/>
                    </a14:imgEffect>
                    <a14:imgEffect>
                      <a14:brightnessContrast bright="-47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4376" y="1723602"/>
            <a:ext cx="6858000" cy="3932238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FEEEA5F-8C68-C5A1-F668-1E2427843D8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301E36A-0666-668E-BBE5-6A5D8D614C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05EC426-11A0-E1CC-84AD-29A43B8F2A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CC124D0-6D81-8BCD-A5E5-39C5815EE5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AC0004E-A779-3C14-BDA0-62AFC663CD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256DA98-4F7C-FE36-40FC-8862F82753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332F0AD-27CE-0088-8B24-8D9B3850F3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02A69B6-60E0-3482-46A2-5F048FF488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1E97DB2-6DAF-5D4A-BE4F-06062BC09D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03828E45-4828-D506-C871-98EA5B8490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FC46B6B-B01D-AE2A-EBEA-7B2DB2A4D2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2FC2953-41ED-26D2-700A-E615671BEB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C0DF1AC-ECD1-B128-342C-E07686270C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12DC654-37BA-A201-BC56-36A4462DFC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45A544B-3520-BF5B-AD99-B124CAA39E1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847C473-9640-5B01-1894-27C3FB9781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22E65DE-BF65-32FB-AE2C-C09049FCBF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C0F8B4D-57C0-96AB-090D-01E610B56D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ECBFA06-0812-920C-9BAD-2551D5DDCF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9E9A3789-5D9B-709C-304F-21CC1B884B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7977" y="1764868"/>
            <a:ext cx="3424423" cy="389097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2DF87E0-60EB-358D-382E-F9E2BE1105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4762" y="1193292"/>
            <a:ext cx="7115175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092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B84DF-8BED-44BC-472B-A2564A23E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>
            <a:extLst>
              <a:ext uri="{FF2B5EF4-FFF2-40B4-BE49-F238E27FC236}">
                <a16:creationId xmlns:a16="http://schemas.microsoft.com/office/drawing/2014/main" id="{7D1ECC89-8BE4-A801-ECA8-F9FBE510414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044577" y="256446"/>
            <a:ext cx="5727823" cy="838200"/>
          </a:xfrm>
        </p:spPr>
        <p:txBody>
          <a:bodyPr/>
          <a:lstStyle/>
          <a:p>
            <a:r>
              <a:rPr lang="en-US" sz="2800" dirty="0"/>
              <a:t>Internal cross-sectional area profile casing</a:t>
            </a:r>
            <a:endParaRPr lang="en-US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C4286F3-B435-3EEE-2B3A-DEA7CF26B1F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0A67B14-E430-D4F5-9A10-F9C63AFBB7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F2E5B69-5B22-0770-8B9D-BF810E5799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46F693D-EFFC-D4AC-CA40-5D9475F94B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43FB2D1-3508-EF7D-48FA-B1707C5BDF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AC9B2ED-4B07-4282-DE93-E9FAAE0CE1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600C725-8C3A-8BFB-5519-F1BD73DC27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16AF311-C91D-EE76-EB23-58FDAF376E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1EFF5EF-002E-C5C9-8F84-0A4AFDF565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2CD6CB7-1476-D9DB-9A1D-8CE2218754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6DD9C83-4383-64D2-9C55-10A5ECE2CE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DBF6E13-4261-6C99-CE42-1792E37A8C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D5133EAC-6E86-9DAC-CB25-E03891A991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E9A5695-71AD-9308-4D54-5FB7BCDB93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7D6B72F-E48E-4519-4714-DDF3C80BF1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0CADB7B-4F37-9015-F0D6-51A8CD8D91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A41268D-537C-417A-6681-8616090FA9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BBF4EF6-2C3A-22B3-92E4-8E8C25E7AF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A3C9148-3455-A449-33C5-B4BE4F4AAC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F02DBBA0-2C3C-DF65-E184-99EB64ED9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1" y="1277028"/>
            <a:ext cx="7772400" cy="498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387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>
            <a:extLst>
              <a:ext uri="{FF2B5EF4-FFF2-40B4-BE49-F238E27FC236}">
                <a16:creationId xmlns:a16="http://schemas.microsoft.com/office/drawing/2014/main" id="{E9D9D257-0913-10E1-E501-58485C193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31747" name="Rectangle 5">
            <a:extLst>
              <a:ext uri="{FF2B5EF4-FFF2-40B4-BE49-F238E27FC236}">
                <a16:creationId xmlns:a16="http://schemas.microsoft.com/office/drawing/2014/main" id="{E6E374F3-ADFB-BD4F-EA21-2A19EAA1C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3194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aphicFrame>
        <p:nvGraphicFramePr>
          <p:cNvPr id="7170" name="Object 4">
            <a:extLst>
              <a:ext uri="{FF2B5EF4-FFF2-40B4-BE49-F238E27FC236}">
                <a16:creationId xmlns:a16="http://schemas.microsoft.com/office/drawing/2014/main" id="{C3B7B969-7EF6-9914-A5DF-934A105095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143000"/>
          <a:ext cx="472440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215900" progId="Equation.3">
                  <p:embed/>
                </p:oleObj>
              </mc:Choice>
              <mc:Fallback>
                <p:oleObj name="Equation" r:id="rId2" imgW="1371600" imgH="215900" progId="Equation.3">
                  <p:embed/>
                  <p:pic>
                    <p:nvPicPr>
                      <p:cNvPr id="7170" name="Object 4">
                        <a:extLst>
                          <a:ext uri="{FF2B5EF4-FFF2-40B4-BE49-F238E27FC236}">
                            <a16:creationId xmlns:a16="http://schemas.microsoft.com/office/drawing/2014/main" id="{C3B7B969-7EF6-9914-A5DF-934A105095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143000"/>
                        <a:ext cx="4724400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Rectangle 7">
            <a:extLst>
              <a:ext uri="{FF2B5EF4-FFF2-40B4-BE49-F238E27FC236}">
                <a16:creationId xmlns:a16="http://schemas.microsoft.com/office/drawing/2014/main" id="{6BBA3409-63E3-AD05-369C-9391AE48C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3186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aphicFrame>
        <p:nvGraphicFramePr>
          <p:cNvPr id="7171" name="Object 6">
            <a:extLst>
              <a:ext uri="{FF2B5EF4-FFF2-40B4-BE49-F238E27FC236}">
                <a16:creationId xmlns:a16="http://schemas.microsoft.com/office/drawing/2014/main" id="{23CB5663-695A-F022-82B3-6DD4BC5850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4950" y="2179638"/>
          <a:ext cx="4114800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752600" imgH="482600" progId="Equation.3">
                  <p:embed/>
                </p:oleObj>
              </mc:Choice>
              <mc:Fallback>
                <p:oleObj r:id="rId4" imgW="1752600" imgH="482600" progId="Equation.3">
                  <p:embed/>
                  <p:pic>
                    <p:nvPicPr>
                      <p:cNvPr id="7171" name="Object 6">
                        <a:extLst>
                          <a:ext uri="{FF2B5EF4-FFF2-40B4-BE49-F238E27FC236}">
                            <a16:creationId xmlns:a16="http://schemas.microsoft.com/office/drawing/2014/main" id="{23CB5663-695A-F022-82B3-6DD4BC5850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4950" y="2179638"/>
                        <a:ext cx="4114800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7" name="Rectangle 9">
            <a:extLst>
              <a:ext uri="{FF2B5EF4-FFF2-40B4-BE49-F238E27FC236}">
                <a16:creationId xmlns:a16="http://schemas.microsoft.com/office/drawing/2014/main" id="{C61EA416-8498-24A5-779C-CE837025F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114800"/>
            <a:ext cx="3810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head of pump:  </a:t>
            </a:r>
            <a:endParaRPr lang="de-AT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172" name="Object 8">
            <a:extLst>
              <a:ext uri="{FF2B5EF4-FFF2-40B4-BE49-F238E27FC236}">
                <a16:creationId xmlns:a16="http://schemas.microsoft.com/office/drawing/2014/main" id="{2075B17A-7463-BE1A-532A-60000973AC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3886200"/>
          <a:ext cx="1600200" cy="119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558800" imgH="419100" progId="Equation.3">
                  <p:embed/>
                </p:oleObj>
              </mc:Choice>
              <mc:Fallback>
                <p:oleObj r:id="rId6" imgW="558800" imgH="419100" progId="Equation.3">
                  <p:embed/>
                  <p:pic>
                    <p:nvPicPr>
                      <p:cNvPr id="7172" name="Object 8">
                        <a:extLst>
                          <a:ext uri="{FF2B5EF4-FFF2-40B4-BE49-F238E27FC236}">
                            <a16:creationId xmlns:a16="http://schemas.microsoft.com/office/drawing/2014/main" id="{2075B17A-7463-BE1A-532A-60000973AC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3886200"/>
                        <a:ext cx="1600200" cy="119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3" name="Rectangle 11">
            <a:extLst>
              <a:ext uri="{FF2B5EF4-FFF2-40B4-BE49-F238E27FC236}">
                <a16:creationId xmlns:a16="http://schemas.microsoft.com/office/drawing/2014/main" id="{FFAAFC3A-59BA-DE79-C33E-3CBAE5B75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186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aphicFrame>
        <p:nvGraphicFramePr>
          <p:cNvPr id="7173" name="Object 10">
            <a:extLst>
              <a:ext uri="{FF2B5EF4-FFF2-40B4-BE49-F238E27FC236}">
                <a16:creationId xmlns:a16="http://schemas.microsoft.com/office/drawing/2014/main" id="{A4428138-F9C0-1988-AA2E-405FC2E147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5410200"/>
          <a:ext cx="3733800" cy="108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676400" imgH="482600" progId="Equation.3">
                  <p:embed/>
                </p:oleObj>
              </mc:Choice>
              <mc:Fallback>
                <p:oleObj r:id="rId8" imgW="1676400" imgH="482600" progId="Equation.3">
                  <p:embed/>
                  <p:pic>
                    <p:nvPicPr>
                      <p:cNvPr id="7173" name="Object 10">
                        <a:extLst>
                          <a:ext uri="{FF2B5EF4-FFF2-40B4-BE49-F238E27FC236}">
                            <a16:creationId xmlns:a16="http://schemas.microsoft.com/office/drawing/2014/main" id="{A4428138-F9C0-1988-AA2E-405FC2E147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5410200"/>
                        <a:ext cx="3733800" cy="1081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5" name="Rectangle 12">
            <a:extLst>
              <a:ext uri="{FF2B5EF4-FFF2-40B4-BE49-F238E27FC236}">
                <a16:creationId xmlns:a16="http://schemas.microsoft.com/office/drawing/2014/main" id="{7031DF05-8FE9-678C-E5C7-A1036A33407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685800"/>
          </a:xfrm>
        </p:spPr>
        <p:txBody>
          <a:bodyPr/>
          <a:lstStyle/>
          <a:p>
            <a:r>
              <a:rPr lang="en-US" altLang="en-US" sz="2800"/>
              <a:t>Performance Parameters</a:t>
            </a:r>
          </a:p>
        </p:txBody>
      </p:sp>
      <p:grpSp>
        <p:nvGrpSpPr>
          <p:cNvPr id="31756" name="Group 46">
            <a:extLst>
              <a:ext uri="{FF2B5EF4-FFF2-40B4-BE49-F238E27FC236}">
                <a16:creationId xmlns:a16="http://schemas.microsoft.com/office/drawing/2014/main" id="{325D9079-1603-569A-DB3C-9F4AC3B55A6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757" name="Group 8">
              <a:extLst>
                <a:ext uri="{FF2B5EF4-FFF2-40B4-BE49-F238E27FC236}">
                  <a16:creationId xmlns:a16="http://schemas.microsoft.com/office/drawing/2014/main" id="{7037D5BA-072F-F917-BB18-5F7BA79256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760" name="Group 27">
                <a:extLst>
                  <a:ext uri="{FF2B5EF4-FFF2-40B4-BE49-F238E27FC236}">
                    <a16:creationId xmlns:a16="http://schemas.microsoft.com/office/drawing/2014/main" id="{1EF586AC-73E5-8EF5-8BFB-1DCDFB7FDE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770" name="Rectangle 10">
                  <a:extLst>
                    <a:ext uri="{FF2B5EF4-FFF2-40B4-BE49-F238E27FC236}">
                      <a16:creationId xmlns:a16="http://schemas.microsoft.com/office/drawing/2014/main" id="{EF464796-5FD9-FC55-4201-8FE8652ADC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771" name="Rectangle 11">
                  <a:extLst>
                    <a:ext uri="{FF2B5EF4-FFF2-40B4-BE49-F238E27FC236}">
                      <a16:creationId xmlns:a16="http://schemas.microsoft.com/office/drawing/2014/main" id="{CBA34CB3-7329-1D66-F975-7AB8C43418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761" name="Group 12">
                <a:extLst>
                  <a:ext uri="{FF2B5EF4-FFF2-40B4-BE49-F238E27FC236}">
                    <a16:creationId xmlns:a16="http://schemas.microsoft.com/office/drawing/2014/main" id="{BA1E6228-33A1-E79D-C7E1-7592FFBECD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768" name="Rectangle 13">
                  <a:extLst>
                    <a:ext uri="{FF2B5EF4-FFF2-40B4-BE49-F238E27FC236}">
                      <a16:creationId xmlns:a16="http://schemas.microsoft.com/office/drawing/2014/main" id="{7AA4BEC8-CB8D-96C7-6AA9-AA7B344C69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769" name="Rectangle 14">
                  <a:extLst>
                    <a:ext uri="{FF2B5EF4-FFF2-40B4-BE49-F238E27FC236}">
                      <a16:creationId xmlns:a16="http://schemas.microsoft.com/office/drawing/2014/main" id="{566B7803-5AC3-D412-4B2F-F35B694F35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762" name="Group 15">
                <a:extLst>
                  <a:ext uri="{FF2B5EF4-FFF2-40B4-BE49-F238E27FC236}">
                    <a16:creationId xmlns:a16="http://schemas.microsoft.com/office/drawing/2014/main" id="{D1FC748B-D5FA-71E5-0360-0736313317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766" name="Rectangle 16">
                  <a:extLst>
                    <a:ext uri="{FF2B5EF4-FFF2-40B4-BE49-F238E27FC236}">
                      <a16:creationId xmlns:a16="http://schemas.microsoft.com/office/drawing/2014/main" id="{13B61758-F820-DA8C-F7B5-1D142208D4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767" name="Rectangle 17">
                  <a:extLst>
                    <a:ext uri="{FF2B5EF4-FFF2-40B4-BE49-F238E27FC236}">
                      <a16:creationId xmlns:a16="http://schemas.microsoft.com/office/drawing/2014/main" id="{60706EEB-E3BB-0440-5BD4-A80E19ECC9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763" name="Group 18">
                <a:extLst>
                  <a:ext uri="{FF2B5EF4-FFF2-40B4-BE49-F238E27FC236}">
                    <a16:creationId xmlns:a16="http://schemas.microsoft.com/office/drawing/2014/main" id="{E46A6E8C-59D5-9B6D-6638-4343993630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764" name="Rectangle 19">
                  <a:extLst>
                    <a:ext uri="{FF2B5EF4-FFF2-40B4-BE49-F238E27FC236}">
                      <a16:creationId xmlns:a16="http://schemas.microsoft.com/office/drawing/2014/main" id="{2BB1849D-83FE-EB51-7EDB-FB8935B029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765" name="Rectangle 20">
                  <a:extLst>
                    <a:ext uri="{FF2B5EF4-FFF2-40B4-BE49-F238E27FC236}">
                      <a16:creationId xmlns:a16="http://schemas.microsoft.com/office/drawing/2014/main" id="{A29ECB2C-1089-2A62-8A8F-5A3ED7BA79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1758" name="Rectangle 19458">
              <a:extLst>
                <a:ext uri="{FF2B5EF4-FFF2-40B4-BE49-F238E27FC236}">
                  <a16:creationId xmlns:a16="http://schemas.microsoft.com/office/drawing/2014/main" id="{F1DBB475-7129-9258-4AB0-A55B98E624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21">
              <a:extLst>
                <a:ext uri="{FF2B5EF4-FFF2-40B4-BE49-F238E27FC236}">
                  <a16:creationId xmlns:a16="http://schemas.microsoft.com/office/drawing/2014/main" id="{B5D0606C-A6E3-0AC0-00ED-5203CF5CB0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>
            <a:extLst>
              <a:ext uri="{FF2B5EF4-FFF2-40B4-BE49-F238E27FC236}">
                <a16:creationId xmlns:a16="http://schemas.microsoft.com/office/drawing/2014/main" id="{D44D8A50-CDD4-5551-098F-F7C6304E4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28600"/>
            <a:ext cx="7010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/>
              <a:t>Pump Curves @ constant Speed</a:t>
            </a:r>
          </a:p>
        </p:txBody>
      </p:sp>
      <p:grpSp>
        <p:nvGrpSpPr>
          <p:cNvPr id="32771" name="Group 46">
            <a:extLst>
              <a:ext uri="{FF2B5EF4-FFF2-40B4-BE49-F238E27FC236}">
                <a16:creationId xmlns:a16="http://schemas.microsoft.com/office/drawing/2014/main" id="{1021BC1C-2835-9AC7-26DA-7432458075C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773" name="Group 8">
              <a:extLst>
                <a:ext uri="{FF2B5EF4-FFF2-40B4-BE49-F238E27FC236}">
                  <a16:creationId xmlns:a16="http://schemas.microsoft.com/office/drawing/2014/main" id="{C3510C67-C76A-5FDB-1336-F765B5656E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776" name="Group 27">
                <a:extLst>
                  <a:ext uri="{FF2B5EF4-FFF2-40B4-BE49-F238E27FC236}">
                    <a16:creationId xmlns:a16="http://schemas.microsoft.com/office/drawing/2014/main" id="{2C7A23AD-7D5B-F971-B5D3-83C5483191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2786" name="Rectangle 10">
                  <a:extLst>
                    <a:ext uri="{FF2B5EF4-FFF2-40B4-BE49-F238E27FC236}">
                      <a16:creationId xmlns:a16="http://schemas.microsoft.com/office/drawing/2014/main" id="{D5D39ED6-9F54-7685-166F-9873B2C8DE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787" name="Rectangle 11">
                  <a:extLst>
                    <a:ext uri="{FF2B5EF4-FFF2-40B4-BE49-F238E27FC236}">
                      <a16:creationId xmlns:a16="http://schemas.microsoft.com/office/drawing/2014/main" id="{232C9252-902E-1911-C8E0-0530D1870F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777" name="Group 12">
                <a:extLst>
                  <a:ext uri="{FF2B5EF4-FFF2-40B4-BE49-F238E27FC236}">
                    <a16:creationId xmlns:a16="http://schemas.microsoft.com/office/drawing/2014/main" id="{0A0CBBA6-9C0A-EBEF-3600-92E5413684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784" name="Rectangle 13">
                  <a:extLst>
                    <a:ext uri="{FF2B5EF4-FFF2-40B4-BE49-F238E27FC236}">
                      <a16:creationId xmlns:a16="http://schemas.microsoft.com/office/drawing/2014/main" id="{4E6CAF4B-172E-D21A-C330-F23B4335FB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785" name="Rectangle 14">
                  <a:extLst>
                    <a:ext uri="{FF2B5EF4-FFF2-40B4-BE49-F238E27FC236}">
                      <a16:creationId xmlns:a16="http://schemas.microsoft.com/office/drawing/2014/main" id="{0183FCF7-076C-92B0-701B-DED3C9A7C9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778" name="Group 15">
                <a:extLst>
                  <a:ext uri="{FF2B5EF4-FFF2-40B4-BE49-F238E27FC236}">
                    <a16:creationId xmlns:a16="http://schemas.microsoft.com/office/drawing/2014/main" id="{A7B63B28-FD9E-F392-B271-11C0BF7459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782" name="Rectangle 16">
                  <a:extLst>
                    <a:ext uri="{FF2B5EF4-FFF2-40B4-BE49-F238E27FC236}">
                      <a16:creationId xmlns:a16="http://schemas.microsoft.com/office/drawing/2014/main" id="{85440229-19A0-6782-4BA8-9DE5B5F8E7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783" name="Rectangle 17">
                  <a:extLst>
                    <a:ext uri="{FF2B5EF4-FFF2-40B4-BE49-F238E27FC236}">
                      <a16:creationId xmlns:a16="http://schemas.microsoft.com/office/drawing/2014/main" id="{404BF094-63CF-8E28-FD81-A6380E1430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779" name="Group 18">
                <a:extLst>
                  <a:ext uri="{FF2B5EF4-FFF2-40B4-BE49-F238E27FC236}">
                    <a16:creationId xmlns:a16="http://schemas.microsoft.com/office/drawing/2014/main" id="{11B9784F-7916-EE42-4AAA-24ABC70CC9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780" name="Rectangle 19">
                  <a:extLst>
                    <a:ext uri="{FF2B5EF4-FFF2-40B4-BE49-F238E27FC236}">
                      <a16:creationId xmlns:a16="http://schemas.microsoft.com/office/drawing/2014/main" id="{EE587009-F3ED-4BE2-07A0-BA2B81A700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781" name="Rectangle 20">
                  <a:extLst>
                    <a:ext uri="{FF2B5EF4-FFF2-40B4-BE49-F238E27FC236}">
                      <a16:creationId xmlns:a16="http://schemas.microsoft.com/office/drawing/2014/main" id="{1A8C5ADA-2E71-A840-0CB5-49C6E9A7AC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2774" name="Rectangle 19458">
              <a:extLst>
                <a:ext uri="{FF2B5EF4-FFF2-40B4-BE49-F238E27FC236}">
                  <a16:creationId xmlns:a16="http://schemas.microsoft.com/office/drawing/2014/main" id="{7284BA33-18DD-0789-40EC-9750E7D67E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CD928F82-A4DA-02EE-43BB-625912946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2772" name="Picture 1">
            <a:extLst>
              <a:ext uri="{FF2B5EF4-FFF2-40B4-BE49-F238E27FC236}">
                <a16:creationId xmlns:a16="http://schemas.microsoft.com/office/drawing/2014/main" id="{37C7B659-7FBA-579A-3BEB-9CB4712D2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052513"/>
            <a:ext cx="8229600" cy="521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2017</TotalTime>
  <Words>601</Words>
  <Application>Microsoft Office PowerPoint</Application>
  <PresentationFormat>On-screen Show (4:3)</PresentationFormat>
  <Paragraphs>79</Paragraphs>
  <Slides>29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Arial</vt:lpstr>
      <vt:lpstr>Cambria Math</vt:lpstr>
      <vt:lpstr>CommercialScript BT</vt:lpstr>
      <vt:lpstr>Harlow Solid Italic</vt:lpstr>
      <vt:lpstr>Symbol</vt:lpstr>
      <vt:lpstr>Tempus Sans ITC</vt:lpstr>
      <vt:lpstr>Times New Roman</vt:lpstr>
      <vt:lpstr>Default Design</vt:lpstr>
      <vt:lpstr>Equation</vt:lpstr>
      <vt:lpstr>Bitmap Image</vt:lpstr>
      <vt:lpstr>Equation.3</vt:lpstr>
      <vt:lpstr>Salient Parts of A Centrifugal Pump</vt:lpstr>
      <vt:lpstr>Impeller: The Heart of A CP</vt:lpstr>
      <vt:lpstr>Control of NPSHr: Geometric Details of Impeller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 dimensions and control points of shaft section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Design of Pump Casing</vt:lpstr>
      <vt:lpstr>PowerPoint Presentation</vt:lpstr>
      <vt:lpstr>Finer Details of Volute Casing</vt:lpstr>
      <vt:lpstr>Internal cross-sectional area profile casing</vt:lpstr>
      <vt:lpstr>Internal cross-sectional area profile casing</vt:lpstr>
      <vt:lpstr>Performance Parameters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P M V Subbarao</cp:lastModifiedBy>
  <cp:revision>143</cp:revision>
  <dcterms:created xsi:type="dcterms:W3CDTF">2005-03-30T16:54:51Z</dcterms:created>
  <dcterms:modified xsi:type="dcterms:W3CDTF">2025-11-07T06:24:54Z</dcterms:modified>
</cp:coreProperties>
</file>