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693" r:id="rId3"/>
    <p:sldId id="757" r:id="rId4"/>
    <p:sldId id="756" r:id="rId5"/>
    <p:sldId id="696" r:id="rId6"/>
    <p:sldId id="701" r:id="rId7"/>
    <p:sldId id="699" r:id="rId8"/>
    <p:sldId id="700" r:id="rId9"/>
    <p:sldId id="333" r:id="rId10"/>
    <p:sldId id="758" r:id="rId11"/>
    <p:sldId id="355" r:id="rId12"/>
    <p:sldId id="356" r:id="rId13"/>
    <p:sldId id="357" r:id="rId14"/>
    <p:sldId id="358" r:id="rId15"/>
    <p:sldId id="359" r:id="rId16"/>
    <p:sldId id="360" r:id="rId17"/>
    <p:sldId id="361" r:id="rId18"/>
    <p:sldId id="334" r:id="rId19"/>
    <p:sldId id="335" r:id="rId20"/>
    <p:sldId id="306" r:id="rId21"/>
    <p:sldId id="329" r:id="rId22"/>
    <p:sldId id="308" r:id="rId23"/>
    <p:sldId id="309" r:id="rId24"/>
    <p:sldId id="328" r:id="rId25"/>
    <p:sldId id="316" r:id="rId26"/>
    <p:sldId id="317" r:id="rId27"/>
    <p:sldId id="320" r:id="rId28"/>
    <p:sldId id="342" r:id="rId29"/>
    <p:sldId id="322" r:id="rId30"/>
    <p:sldId id="323" r:id="rId31"/>
    <p:sldId id="326" r:id="rId32"/>
    <p:sldId id="327" r:id="rId33"/>
    <p:sldId id="704" r:id="rId34"/>
    <p:sldId id="682" r:id="rId35"/>
    <p:sldId id="705" r:id="rId36"/>
    <p:sldId id="349" r:id="rId37"/>
    <p:sldId id="351" r:id="rId38"/>
    <p:sldId id="352" r:id="rId3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8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2-21T09:57:12.16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184 35,'0'0,"0"0,0 0,0 0,0 0,-136-24,136 24,0 0,-48-11,48 11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AA171ABA-43F4-158B-C458-EE43B73087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A28FC46-7560-8B6B-4215-01F43B8522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D803719-4435-7E87-03BC-A2DFD561AE22}"/>
              </a:ext>
            </a:extLst>
          </p:cNvPr>
          <p:cNvSpPr>
            <a:spLocks noGrp="1" noChangeArrowheads="1"/>
          </p:cNvSpPr>
          <p:nvPr>
            <p:ph type="sldNum" sz="quarter" idx="12"/>
          </p:nvPr>
        </p:nvSpPr>
        <p:spPr>
          <a:ln/>
        </p:spPr>
        <p:txBody>
          <a:bodyPr/>
          <a:lstStyle>
            <a:lvl1pPr>
              <a:defRPr/>
            </a:lvl1pPr>
          </a:lstStyle>
          <a:p>
            <a:fld id="{DB704745-20C4-4AB8-8BCA-22C0FFD02960}" type="slidenum">
              <a:rPr lang="en-US" altLang="en-US"/>
              <a:pPr/>
              <a:t>‹#›</a:t>
            </a:fld>
            <a:endParaRPr lang="en-US" altLang="en-US"/>
          </a:p>
        </p:txBody>
      </p:sp>
    </p:spTree>
    <p:extLst>
      <p:ext uri="{BB962C8B-B14F-4D97-AF65-F5344CB8AC3E}">
        <p14:creationId xmlns:p14="http://schemas.microsoft.com/office/powerpoint/2010/main" val="3294557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F609765E-2A7A-ED27-7E2F-F9B92D9F368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388598C-5FA8-B73D-B747-904F346197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A323728-525B-32E2-ACB1-91DB56A04575}"/>
              </a:ext>
            </a:extLst>
          </p:cNvPr>
          <p:cNvSpPr>
            <a:spLocks noGrp="1" noChangeArrowheads="1"/>
          </p:cNvSpPr>
          <p:nvPr>
            <p:ph type="sldNum" sz="quarter" idx="12"/>
          </p:nvPr>
        </p:nvSpPr>
        <p:spPr>
          <a:ln/>
        </p:spPr>
        <p:txBody>
          <a:bodyPr/>
          <a:lstStyle>
            <a:lvl1pPr>
              <a:defRPr/>
            </a:lvl1pPr>
          </a:lstStyle>
          <a:p>
            <a:fld id="{4D1291CC-04EF-4BE1-8A79-964F2D5690B6}" type="slidenum">
              <a:rPr lang="en-US" altLang="en-US"/>
              <a:pPr/>
              <a:t>‹#›</a:t>
            </a:fld>
            <a:endParaRPr lang="en-US" altLang="en-US"/>
          </a:p>
        </p:txBody>
      </p:sp>
    </p:spTree>
    <p:extLst>
      <p:ext uri="{BB962C8B-B14F-4D97-AF65-F5344CB8AC3E}">
        <p14:creationId xmlns:p14="http://schemas.microsoft.com/office/powerpoint/2010/main" val="4164799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AE8D421-041B-BEEC-C5D5-656D715F54D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20EF1BC-F2FC-768F-39A3-1766340EC7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48F570-6FA1-7D4A-2342-91DA37D53F7A}"/>
              </a:ext>
            </a:extLst>
          </p:cNvPr>
          <p:cNvSpPr>
            <a:spLocks noGrp="1" noChangeArrowheads="1"/>
          </p:cNvSpPr>
          <p:nvPr>
            <p:ph type="sldNum" sz="quarter" idx="12"/>
          </p:nvPr>
        </p:nvSpPr>
        <p:spPr>
          <a:ln/>
        </p:spPr>
        <p:txBody>
          <a:bodyPr/>
          <a:lstStyle>
            <a:lvl1pPr>
              <a:defRPr/>
            </a:lvl1pPr>
          </a:lstStyle>
          <a:p>
            <a:fld id="{69D78023-CA68-45C3-9383-91610D9714C9}" type="slidenum">
              <a:rPr lang="en-US" altLang="en-US"/>
              <a:pPr/>
              <a:t>‹#›</a:t>
            </a:fld>
            <a:endParaRPr lang="en-US" altLang="en-US"/>
          </a:p>
        </p:txBody>
      </p:sp>
    </p:spTree>
    <p:extLst>
      <p:ext uri="{BB962C8B-B14F-4D97-AF65-F5344CB8AC3E}">
        <p14:creationId xmlns:p14="http://schemas.microsoft.com/office/powerpoint/2010/main" val="135744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E36517D8-7F42-FE0D-6BE9-B4D27189F06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0E74493-987D-8BBC-35B1-446956627C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5B6DC49-45BC-3B01-939F-869D3753DAD0}"/>
              </a:ext>
            </a:extLst>
          </p:cNvPr>
          <p:cNvSpPr>
            <a:spLocks noGrp="1" noChangeArrowheads="1"/>
          </p:cNvSpPr>
          <p:nvPr>
            <p:ph type="sldNum" sz="quarter" idx="12"/>
          </p:nvPr>
        </p:nvSpPr>
        <p:spPr>
          <a:ln/>
        </p:spPr>
        <p:txBody>
          <a:bodyPr/>
          <a:lstStyle>
            <a:lvl1pPr>
              <a:defRPr/>
            </a:lvl1pPr>
          </a:lstStyle>
          <a:p>
            <a:fld id="{3BC951C8-6EAA-4F18-B596-A1C73C60C0B4}" type="slidenum">
              <a:rPr lang="en-US" altLang="en-US"/>
              <a:pPr/>
              <a:t>‹#›</a:t>
            </a:fld>
            <a:endParaRPr lang="en-US" altLang="en-US"/>
          </a:p>
        </p:txBody>
      </p:sp>
    </p:spTree>
    <p:extLst>
      <p:ext uri="{BB962C8B-B14F-4D97-AF65-F5344CB8AC3E}">
        <p14:creationId xmlns:p14="http://schemas.microsoft.com/office/powerpoint/2010/main" val="36422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B63F155F-B65B-8AFB-99B5-D9C48194702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8BFDC11D-EED1-AD8F-B7BE-038CDD0D5F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A2ACCF-7387-9BB4-F4E2-5B01DC1A8CD5}"/>
              </a:ext>
            </a:extLst>
          </p:cNvPr>
          <p:cNvSpPr>
            <a:spLocks noGrp="1" noChangeArrowheads="1"/>
          </p:cNvSpPr>
          <p:nvPr>
            <p:ph type="sldNum" sz="quarter" idx="12"/>
          </p:nvPr>
        </p:nvSpPr>
        <p:spPr>
          <a:ln/>
        </p:spPr>
        <p:txBody>
          <a:bodyPr/>
          <a:lstStyle>
            <a:lvl1pPr>
              <a:defRPr/>
            </a:lvl1pPr>
          </a:lstStyle>
          <a:p>
            <a:fld id="{A49F096F-475B-49F3-9DE4-F9ED29A1C360}" type="slidenum">
              <a:rPr lang="en-US" altLang="en-US"/>
              <a:pPr/>
              <a:t>‹#›</a:t>
            </a:fld>
            <a:endParaRPr lang="en-US" altLang="en-US"/>
          </a:p>
        </p:txBody>
      </p:sp>
    </p:spTree>
    <p:extLst>
      <p:ext uri="{BB962C8B-B14F-4D97-AF65-F5344CB8AC3E}">
        <p14:creationId xmlns:p14="http://schemas.microsoft.com/office/powerpoint/2010/main" val="2687779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A76B6E10-E7CA-CE3D-4A27-6C19137C8B4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2212A82-D105-BA8C-B835-5AE579DF81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318F17A-3F53-CE69-B986-6A1775E5EC3E}"/>
              </a:ext>
            </a:extLst>
          </p:cNvPr>
          <p:cNvSpPr>
            <a:spLocks noGrp="1" noChangeArrowheads="1"/>
          </p:cNvSpPr>
          <p:nvPr>
            <p:ph type="sldNum" sz="quarter" idx="12"/>
          </p:nvPr>
        </p:nvSpPr>
        <p:spPr>
          <a:ln/>
        </p:spPr>
        <p:txBody>
          <a:bodyPr/>
          <a:lstStyle>
            <a:lvl1pPr>
              <a:defRPr/>
            </a:lvl1pPr>
          </a:lstStyle>
          <a:p>
            <a:fld id="{B72BADC6-3488-432D-8ADC-7DB91708675D}" type="slidenum">
              <a:rPr lang="en-US" altLang="en-US"/>
              <a:pPr/>
              <a:t>‹#›</a:t>
            </a:fld>
            <a:endParaRPr lang="en-US" altLang="en-US"/>
          </a:p>
        </p:txBody>
      </p:sp>
    </p:spTree>
    <p:extLst>
      <p:ext uri="{BB962C8B-B14F-4D97-AF65-F5344CB8AC3E}">
        <p14:creationId xmlns:p14="http://schemas.microsoft.com/office/powerpoint/2010/main" val="291124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81CBEFA-E72A-47AE-F689-FFDDA84D6D7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233DF03-8804-1CCA-A804-89654A8862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96B28DD-E55B-AAF7-463D-822DC9A847B9}"/>
              </a:ext>
            </a:extLst>
          </p:cNvPr>
          <p:cNvSpPr>
            <a:spLocks noGrp="1" noChangeArrowheads="1"/>
          </p:cNvSpPr>
          <p:nvPr>
            <p:ph type="sldNum" sz="quarter" idx="12"/>
          </p:nvPr>
        </p:nvSpPr>
        <p:spPr>
          <a:ln/>
        </p:spPr>
        <p:txBody>
          <a:bodyPr/>
          <a:lstStyle>
            <a:lvl1pPr>
              <a:defRPr/>
            </a:lvl1pPr>
          </a:lstStyle>
          <a:p>
            <a:fld id="{860577D7-43FC-49FD-877E-28A325D67397}" type="slidenum">
              <a:rPr lang="en-US" altLang="en-US"/>
              <a:pPr/>
              <a:t>‹#›</a:t>
            </a:fld>
            <a:endParaRPr lang="en-US" altLang="en-US"/>
          </a:p>
        </p:txBody>
      </p:sp>
    </p:spTree>
    <p:extLst>
      <p:ext uri="{BB962C8B-B14F-4D97-AF65-F5344CB8AC3E}">
        <p14:creationId xmlns:p14="http://schemas.microsoft.com/office/powerpoint/2010/main" val="246335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20977C6-AD83-D848-630A-20369F675C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65F1DCE-71F3-3BCC-A0F7-39F93A4F36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E387BCA-A176-6E82-CC4A-C0F46C9B9C6C}"/>
              </a:ext>
            </a:extLst>
          </p:cNvPr>
          <p:cNvSpPr>
            <a:spLocks noGrp="1" noChangeArrowheads="1"/>
          </p:cNvSpPr>
          <p:nvPr>
            <p:ph type="sldNum" sz="quarter" idx="12"/>
          </p:nvPr>
        </p:nvSpPr>
        <p:spPr>
          <a:ln/>
        </p:spPr>
        <p:txBody>
          <a:bodyPr/>
          <a:lstStyle>
            <a:lvl1pPr>
              <a:defRPr/>
            </a:lvl1pPr>
          </a:lstStyle>
          <a:p>
            <a:fld id="{AFBCF688-E97F-4B63-9E0D-DA13E155F160}" type="slidenum">
              <a:rPr lang="en-US" altLang="en-US"/>
              <a:pPr/>
              <a:t>‹#›</a:t>
            </a:fld>
            <a:endParaRPr lang="en-US" altLang="en-US"/>
          </a:p>
        </p:txBody>
      </p:sp>
    </p:spTree>
    <p:extLst>
      <p:ext uri="{BB962C8B-B14F-4D97-AF65-F5344CB8AC3E}">
        <p14:creationId xmlns:p14="http://schemas.microsoft.com/office/powerpoint/2010/main" val="3408524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D75FA83-888C-A98B-ABCA-B60B4629339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AD9C103-9312-CB4F-D298-9D21FDD335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60D3AF0-4865-BCB7-5685-E7E6E829F867}"/>
              </a:ext>
            </a:extLst>
          </p:cNvPr>
          <p:cNvSpPr>
            <a:spLocks noGrp="1" noChangeArrowheads="1"/>
          </p:cNvSpPr>
          <p:nvPr>
            <p:ph type="sldNum" sz="quarter" idx="12"/>
          </p:nvPr>
        </p:nvSpPr>
        <p:spPr>
          <a:ln/>
        </p:spPr>
        <p:txBody>
          <a:bodyPr/>
          <a:lstStyle>
            <a:lvl1pPr>
              <a:defRPr/>
            </a:lvl1pPr>
          </a:lstStyle>
          <a:p>
            <a:fld id="{8E1435AC-D9BB-4498-A5DE-C70AB9B0C784}" type="slidenum">
              <a:rPr lang="en-US" altLang="en-US"/>
              <a:pPr/>
              <a:t>‹#›</a:t>
            </a:fld>
            <a:endParaRPr lang="en-US" altLang="en-US"/>
          </a:p>
        </p:txBody>
      </p:sp>
    </p:spTree>
    <p:extLst>
      <p:ext uri="{BB962C8B-B14F-4D97-AF65-F5344CB8AC3E}">
        <p14:creationId xmlns:p14="http://schemas.microsoft.com/office/powerpoint/2010/main" val="82504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45C61977-6956-A5D4-9109-AE93AC8DC66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887EF9-3CFC-124F-A556-43A56CF028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782323-76D0-41EC-F335-BB179952962E}"/>
              </a:ext>
            </a:extLst>
          </p:cNvPr>
          <p:cNvSpPr>
            <a:spLocks noGrp="1" noChangeArrowheads="1"/>
          </p:cNvSpPr>
          <p:nvPr>
            <p:ph type="sldNum" sz="quarter" idx="12"/>
          </p:nvPr>
        </p:nvSpPr>
        <p:spPr>
          <a:ln/>
        </p:spPr>
        <p:txBody>
          <a:bodyPr/>
          <a:lstStyle>
            <a:lvl1pPr>
              <a:defRPr/>
            </a:lvl1pPr>
          </a:lstStyle>
          <a:p>
            <a:fld id="{57E17627-4442-437C-82BC-EFB5433AE612}" type="slidenum">
              <a:rPr lang="en-US" altLang="en-US"/>
              <a:pPr/>
              <a:t>‹#›</a:t>
            </a:fld>
            <a:endParaRPr lang="en-US" altLang="en-US"/>
          </a:p>
        </p:txBody>
      </p:sp>
    </p:spTree>
    <p:extLst>
      <p:ext uri="{BB962C8B-B14F-4D97-AF65-F5344CB8AC3E}">
        <p14:creationId xmlns:p14="http://schemas.microsoft.com/office/powerpoint/2010/main" val="411532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5DDCE23E-8463-161E-935B-BC050E5AF0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5E0815B-FC59-43E8-50BA-54007A9CC5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AE41C91-CD38-11E2-DE72-B60D6EF90773}"/>
              </a:ext>
            </a:extLst>
          </p:cNvPr>
          <p:cNvSpPr>
            <a:spLocks noGrp="1" noChangeArrowheads="1"/>
          </p:cNvSpPr>
          <p:nvPr>
            <p:ph type="sldNum" sz="quarter" idx="12"/>
          </p:nvPr>
        </p:nvSpPr>
        <p:spPr>
          <a:ln/>
        </p:spPr>
        <p:txBody>
          <a:bodyPr/>
          <a:lstStyle>
            <a:lvl1pPr>
              <a:defRPr/>
            </a:lvl1pPr>
          </a:lstStyle>
          <a:p>
            <a:fld id="{0C9D2624-40B9-41A8-8CD7-963AC471E318}" type="slidenum">
              <a:rPr lang="en-US" altLang="en-US"/>
              <a:pPr/>
              <a:t>‹#›</a:t>
            </a:fld>
            <a:endParaRPr lang="en-US" altLang="en-US"/>
          </a:p>
        </p:txBody>
      </p:sp>
    </p:spTree>
    <p:extLst>
      <p:ext uri="{BB962C8B-B14F-4D97-AF65-F5344CB8AC3E}">
        <p14:creationId xmlns:p14="http://schemas.microsoft.com/office/powerpoint/2010/main" val="1337086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a:extLst>
              <a:ext uri="{FF2B5EF4-FFF2-40B4-BE49-F238E27FC236}">
                <a16:creationId xmlns:a16="http://schemas.microsoft.com/office/drawing/2014/main" id="{B894EF17-AEDE-3D6F-E67E-78836933FDE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B57725-DEC6-CF51-1A30-56A2B6F304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3B8D4A7-A154-CDB4-1BA0-B0586720B0A8}"/>
              </a:ext>
            </a:extLst>
          </p:cNvPr>
          <p:cNvSpPr>
            <a:spLocks noGrp="1" noChangeArrowheads="1"/>
          </p:cNvSpPr>
          <p:nvPr>
            <p:ph type="sldNum" sz="quarter" idx="12"/>
          </p:nvPr>
        </p:nvSpPr>
        <p:spPr>
          <a:ln/>
        </p:spPr>
        <p:txBody>
          <a:bodyPr/>
          <a:lstStyle>
            <a:lvl1pPr>
              <a:defRPr/>
            </a:lvl1pPr>
          </a:lstStyle>
          <a:p>
            <a:pPr>
              <a:defRPr/>
            </a:pPr>
            <a:fld id="{B34BD8F0-FA23-4E5A-9CB0-F8B632B54BB2}" type="slidenum">
              <a:rPr lang="en-US" altLang="en-US"/>
              <a:pPr>
                <a:defRPr/>
              </a:pPr>
              <a:t>‹#›</a:t>
            </a:fld>
            <a:endParaRPr lang="en-US" altLang="en-US"/>
          </a:p>
        </p:txBody>
      </p:sp>
    </p:spTree>
    <p:extLst>
      <p:ext uri="{BB962C8B-B14F-4D97-AF65-F5344CB8AC3E}">
        <p14:creationId xmlns:p14="http://schemas.microsoft.com/office/powerpoint/2010/main" val="3310989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9B21536-0C96-4FDB-BF9C-8061B20B39D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483" name="Rectangle 3">
            <a:extLst>
              <a:ext uri="{FF2B5EF4-FFF2-40B4-BE49-F238E27FC236}">
                <a16:creationId xmlns:a16="http://schemas.microsoft.com/office/drawing/2014/main" id="{1737BB4F-866B-B653-BFD0-1882D4706911}"/>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677711F-1DD9-356D-C3D2-537763015616}"/>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62F9E7B2-BFEB-ECEB-9AEA-ADD21B90797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2567C592-7714-E68D-3BBD-04D1B9102DF3}"/>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179C99C-F971-4FC9-B65E-17F07E46711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90.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bin"/><Relationship Id="rId7"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image" Target="../media/image12.w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oleObject" Target="../embeddings/oleObject3.bin"/><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8.wmf"/><Relationship Id="rId7" Type="http://schemas.openxmlformats.org/officeDocument/2006/relationships/oleObject" Target="../embeddings/oleObject6.bin"/><Relationship Id="rId2" Type="http://schemas.openxmlformats.org/officeDocument/2006/relationships/oleObject" Target="../embeddings/oleObject4.bin"/><Relationship Id="rId1" Type="http://schemas.openxmlformats.org/officeDocument/2006/relationships/slideLayout" Target="../slideLayouts/slideLayout7.xml"/><Relationship Id="rId6" Type="http://schemas.openxmlformats.org/officeDocument/2006/relationships/image" Target="../media/image19.wmf"/><Relationship Id="rId5" Type="http://schemas.openxmlformats.org/officeDocument/2006/relationships/oleObject" Target="../embeddings/oleObject5.bin"/><Relationship Id="rId10" Type="http://schemas.openxmlformats.org/officeDocument/2006/relationships/image" Target="../media/image5.png"/><Relationship Id="rId4" Type="http://schemas.openxmlformats.org/officeDocument/2006/relationships/image" Target="../media/image20.png"/><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31.wmf"/><Relationship Id="rId3" Type="http://schemas.openxmlformats.org/officeDocument/2006/relationships/image" Target="../media/image26.wmf"/><Relationship Id="rId7" Type="http://schemas.openxmlformats.org/officeDocument/2006/relationships/image" Target="../media/image28.wmf"/><Relationship Id="rId12" Type="http://schemas.openxmlformats.org/officeDocument/2006/relationships/oleObject" Target="../embeddings/oleObject13.bin"/><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oleObject" Target="../embeddings/oleObject10.bin"/><Relationship Id="rId11" Type="http://schemas.openxmlformats.org/officeDocument/2006/relationships/image" Target="../media/image30.wmf"/><Relationship Id="rId5" Type="http://schemas.openxmlformats.org/officeDocument/2006/relationships/image" Target="../media/image27.wmf"/><Relationship Id="rId15" Type="http://schemas.openxmlformats.org/officeDocument/2006/relationships/image" Target="../media/image5.png"/><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29.wmf"/><Relationship Id="rId1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4.bin"/><Relationship Id="rId7"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4.wmf"/><Relationship Id="rId5" Type="http://schemas.openxmlformats.org/officeDocument/2006/relationships/oleObject" Target="../embeddings/oleObject15.bin"/><Relationship Id="rId4" Type="http://schemas.openxmlformats.org/officeDocument/2006/relationships/image" Target="../media/image33.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18.wmf"/><Relationship Id="rId7" Type="http://schemas.openxmlformats.org/officeDocument/2006/relationships/image" Target="../media/image19.wmf"/><Relationship Id="rId2" Type="http://schemas.openxmlformats.org/officeDocument/2006/relationships/oleObject" Target="../embeddings/oleObject4.bin"/><Relationship Id="rId1" Type="http://schemas.openxmlformats.org/officeDocument/2006/relationships/slideLayout" Target="../slideLayouts/slideLayout7.xml"/><Relationship Id="rId6" Type="http://schemas.openxmlformats.org/officeDocument/2006/relationships/oleObject" Target="../embeddings/oleObject5.bin"/><Relationship Id="rId11" Type="http://schemas.openxmlformats.org/officeDocument/2006/relationships/image" Target="../media/image5.png"/><Relationship Id="rId5" Type="http://schemas.openxmlformats.org/officeDocument/2006/relationships/image" Target="../media/image35.wmf"/><Relationship Id="rId10" Type="http://schemas.openxmlformats.org/officeDocument/2006/relationships/image" Target="../media/image4.png"/><Relationship Id="rId4" Type="http://schemas.openxmlformats.org/officeDocument/2006/relationships/oleObject" Target="../embeddings/oleObject16.bin"/><Relationship Id="rId9" Type="http://schemas.openxmlformats.org/officeDocument/2006/relationships/image" Target="../media/image20.wmf"/></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6.wmf"/><Relationship Id="rId7" Type="http://schemas.openxmlformats.org/officeDocument/2006/relationships/image" Target="../media/image32.png"/><Relationship Id="rId2" Type="http://schemas.openxmlformats.org/officeDocument/2006/relationships/oleObject" Target="../embeddings/oleObject17.bin"/><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38.wmf"/><Relationship Id="rId5" Type="http://schemas.openxmlformats.org/officeDocument/2006/relationships/image" Target="../media/image37.wmf"/><Relationship Id="rId10" Type="http://schemas.openxmlformats.org/officeDocument/2006/relationships/oleObject" Target="../embeddings/oleObject19.bin"/><Relationship Id="rId4" Type="http://schemas.openxmlformats.org/officeDocument/2006/relationships/oleObject" Target="../embeddings/oleObject18.bin"/><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39.wmf"/><Relationship Id="rId7" Type="http://schemas.openxmlformats.org/officeDocument/2006/relationships/image" Target="../media/image41.wmf"/><Relationship Id="rId12" Type="http://schemas.openxmlformats.org/officeDocument/2006/relationships/image" Target="../media/image5.png"/><Relationship Id="rId2" Type="http://schemas.openxmlformats.org/officeDocument/2006/relationships/oleObject" Target="../embeddings/oleObject20.bin"/><Relationship Id="rId1" Type="http://schemas.openxmlformats.org/officeDocument/2006/relationships/slideLayout" Target="../slideLayouts/slideLayout7.xml"/><Relationship Id="rId6" Type="http://schemas.openxmlformats.org/officeDocument/2006/relationships/oleObject" Target="../embeddings/oleObject22.bin"/><Relationship Id="rId11" Type="http://schemas.openxmlformats.org/officeDocument/2006/relationships/image" Target="../media/image4.png"/><Relationship Id="rId5" Type="http://schemas.openxmlformats.org/officeDocument/2006/relationships/image" Target="../media/image40.wmf"/><Relationship Id="rId10" Type="http://schemas.openxmlformats.org/officeDocument/2006/relationships/image" Target="../media/image32.png"/><Relationship Id="rId4" Type="http://schemas.openxmlformats.org/officeDocument/2006/relationships/oleObject" Target="../embeddings/oleObject21.bin"/><Relationship Id="rId9" Type="http://schemas.openxmlformats.org/officeDocument/2006/relationships/image" Target="../media/image42.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48.wmf"/><Relationship Id="rId3" Type="http://schemas.openxmlformats.org/officeDocument/2006/relationships/image" Target="../media/image43.wmf"/><Relationship Id="rId7" Type="http://schemas.openxmlformats.org/officeDocument/2006/relationships/image" Target="../media/image45.wmf"/><Relationship Id="rId12" Type="http://schemas.openxmlformats.org/officeDocument/2006/relationships/oleObject" Target="../embeddings/oleObject29.bin"/><Relationship Id="rId2" Type="http://schemas.openxmlformats.org/officeDocument/2006/relationships/oleObject" Target="../embeddings/oleObject24.bin"/><Relationship Id="rId1" Type="http://schemas.openxmlformats.org/officeDocument/2006/relationships/slideLayout" Target="../slideLayouts/slideLayout7.xml"/><Relationship Id="rId6" Type="http://schemas.openxmlformats.org/officeDocument/2006/relationships/oleObject" Target="../embeddings/oleObject26.bin"/><Relationship Id="rId11" Type="http://schemas.openxmlformats.org/officeDocument/2006/relationships/image" Target="../media/image47.wmf"/><Relationship Id="rId5" Type="http://schemas.openxmlformats.org/officeDocument/2006/relationships/image" Target="../media/image44.wmf"/><Relationship Id="rId15" Type="http://schemas.openxmlformats.org/officeDocument/2006/relationships/image" Target="../media/image5.png"/><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46.wmf"/><Relationship Id="rId1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0.png"/><Relationship Id="rId7" Type="http://schemas.microsoft.com/office/2007/relationships/hdphoto" Target="../media/hdphoto5.wdp"/><Relationship Id="rId2" Type="http://schemas.openxmlformats.org/officeDocument/2006/relationships/oleObject" Target="../embeddings/oleObject30.bin"/><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oleObject" Target="../embeddings/oleObject31.bin"/><Relationship Id="rId4" Type="http://schemas.microsoft.com/office/2007/relationships/hdphoto" Target="../media/hdphoto4.wdp"/><Relationship Id="rId9"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oleObject" Target="../embeddings/oleObject32.bin"/><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microsoft.com/office/2007/relationships/hdphoto" Target="../media/hdphoto6.wdp"/><Relationship Id="rId7"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7.wmf"/><Relationship Id="rId4" Type="http://schemas.openxmlformats.org/officeDocument/2006/relationships/oleObject" Target="../embeddings/oleObject33.bin"/></Relationships>
</file>

<file path=ppt/slides/_rels/slide32.xml.rels><?xml version="1.0" encoding="UTF-8" standalone="yes"?>
<Relationships xmlns="http://schemas.openxmlformats.org/package/2006/relationships"><Relationship Id="rId3" Type="http://schemas.openxmlformats.org/officeDocument/2006/relationships/image" Target="../media/image58.wmf"/><Relationship Id="rId7" Type="http://schemas.openxmlformats.org/officeDocument/2006/relationships/image" Target="../media/image5.png"/><Relationship Id="rId2" Type="http://schemas.openxmlformats.org/officeDocument/2006/relationships/oleObject" Target="../embeddings/oleObject34.bin"/><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9.wmf"/><Relationship Id="rId4" Type="http://schemas.openxmlformats.org/officeDocument/2006/relationships/oleObject" Target="../embeddings/oleObject35.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image" Target="../media/image60.wmf"/><Relationship Id="rId7" Type="http://schemas.openxmlformats.org/officeDocument/2006/relationships/image" Target="../media/image62.wmf"/><Relationship Id="rId2" Type="http://schemas.openxmlformats.org/officeDocument/2006/relationships/oleObject" Target="../embeddings/oleObject36.bin"/><Relationship Id="rId1" Type="http://schemas.openxmlformats.org/officeDocument/2006/relationships/slideLayout" Target="../slideLayouts/slideLayout7.xml"/><Relationship Id="rId6" Type="http://schemas.openxmlformats.org/officeDocument/2006/relationships/oleObject" Target="../embeddings/oleObject38.bin"/><Relationship Id="rId5" Type="http://schemas.openxmlformats.org/officeDocument/2006/relationships/image" Target="../media/image61.wmf"/><Relationship Id="rId10" Type="http://schemas.openxmlformats.org/officeDocument/2006/relationships/image" Target="../media/image3.png"/><Relationship Id="rId4" Type="http://schemas.openxmlformats.org/officeDocument/2006/relationships/oleObject" Target="../embeddings/oleObject37.bin"/><Relationship Id="rId9" Type="http://schemas.openxmlformats.org/officeDocument/2006/relationships/image" Target="../media/image63.wmf"/></Relationships>
</file>

<file path=ppt/slides/_rels/slide34.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65.wmf"/><Relationship Id="rId7" Type="http://schemas.openxmlformats.org/officeDocument/2006/relationships/oleObject" Target="../embeddings/oleObject42.bin"/><Relationship Id="rId2" Type="http://schemas.openxmlformats.org/officeDocument/2006/relationships/oleObject" Target="../embeddings/oleObject40.bin"/><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66.wmf"/><Relationship Id="rId4" Type="http://schemas.openxmlformats.org/officeDocument/2006/relationships/oleObject" Target="../embeddings/oleObject41.bin"/></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70.wmf"/></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A38A34FC-A5F1-32E8-16E5-7FB2BB072199}"/>
              </a:ext>
            </a:extLst>
          </p:cNvPr>
          <p:cNvSpPr>
            <a:spLocks noGrp="1" noChangeArrowheads="1"/>
          </p:cNvSpPr>
          <p:nvPr>
            <p:ph type="ctrTitle" idx="4294967295"/>
          </p:nvPr>
        </p:nvSpPr>
        <p:spPr>
          <a:xfrm>
            <a:off x="990600" y="533400"/>
            <a:ext cx="7772400" cy="6096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rPr>
              <a:t>Design of Centrifugal Pumps</a:t>
            </a:r>
          </a:p>
        </p:txBody>
      </p:sp>
      <p:sp>
        <p:nvSpPr>
          <p:cNvPr id="21507" name="Rectangle 3">
            <a:extLst>
              <a:ext uri="{FF2B5EF4-FFF2-40B4-BE49-F238E27FC236}">
                <a16:creationId xmlns:a16="http://schemas.microsoft.com/office/drawing/2014/main" id="{13835453-D1EB-4479-A589-C4C8A7EC876D}"/>
              </a:ext>
            </a:extLst>
          </p:cNvPr>
          <p:cNvSpPr>
            <a:spLocks noGrp="1" noChangeArrowheads="1"/>
          </p:cNvSpPr>
          <p:nvPr>
            <p:ph type="subTitle" idx="4294967295"/>
          </p:nvPr>
        </p:nvSpPr>
        <p:spPr>
          <a:xfrm>
            <a:off x="1447800" y="3962400"/>
            <a:ext cx="6777038" cy="1089025"/>
          </a:xfrm>
        </p:spPr>
        <p:txBody>
          <a:bodyPr/>
          <a:lstStyle/>
          <a:p>
            <a:pPr marL="0" indent="0" algn="ctr" eaLnBrk="1" hangingPunct="1">
              <a:buFontTx/>
              <a:buNone/>
            </a:pPr>
            <a:r>
              <a:rPr lang="en-US" altLang="en-US" sz="1800" dirty="0">
                <a:latin typeface="CommercialScript BT" pitchFamily="66" charset="0"/>
              </a:rPr>
              <a:t> P M V Subbarao</a:t>
            </a:r>
          </a:p>
          <a:p>
            <a:pPr marL="0" indent="0" algn="ctr" eaLnBrk="1" hangingPunct="1">
              <a:buFontTx/>
              <a:buNone/>
            </a:pPr>
            <a:r>
              <a:rPr lang="en-US" altLang="en-US" sz="1800" dirty="0">
                <a:latin typeface="CommercialScript BT" pitchFamily="66" charset="0"/>
              </a:rPr>
              <a:t>Professor</a:t>
            </a:r>
          </a:p>
          <a:p>
            <a:pPr marL="0" indent="0" algn="ctr" eaLnBrk="1" hangingPunct="1">
              <a:buFontTx/>
              <a:buNone/>
            </a:pPr>
            <a:r>
              <a:rPr lang="en-US" altLang="en-US" sz="1800" dirty="0">
                <a:latin typeface="Tempus Sans ITC" panose="04020404030D07020202" pitchFamily="82" charset="0"/>
              </a:rPr>
              <a:t>Mechanical Engineering Department</a:t>
            </a:r>
          </a:p>
        </p:txBody>
      </p:sp>
      <p:sp>
        <p:nvSpPr>
          <p:cNvPr id="21508" name="Text Box 4">
            <a:extLst>
              <a:ext uri="{FF2B5EF4-FFF2-40B4-BE49-F238E27FC236}">
                <a16:creationId xmlns:a16="http://schemas.microsoft.com/office/drawing/2014/main" id="{B5CF7AD9-E5F5-05E5-BF65-CC5B01322BF8}"/>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a:latin typeface="Times New Roman" panose="02020603050405020304" pitchFamily="18" charset="0"/>
            </a:endParaRPr>
          </a:p>
        </p:txBody>
      </p:sp>
      <p:sp>
        <p:nvSpPr>
          <p:cNvPr id="74757" name="Text Box 5">
            <a:extLst>
              <a:ext uri="{FF2B5EF4-FFF2-40B4-BE49-F238E27FC236}">
                <a16:creationId xmlns:a16="http://schemas.microsoft.com/office/drawing/2014/main" id="{26114C98-89D6-02B8-9BDE-1BBF01BA6AD2}"/>
              </a:ext>
            </a:extLst>
          </p:cNvPr>
          <p:cNvSpPr txBox="1">
            <a:spLocks noChangeArrowheads="1"/>
          </p:cNvSpPr>
          <p:nvPr/>
        </p:nvSpPr>
        <p:spPr bwMode="auto">
          <a:xfrm>
            <a:off x="0" y="55626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3600" dirty="0">
                <a:solidFill>
                  <a:srgbClr val="FF9900"/>
                </a:solidFill>
                <a:latin typeface="Harlow Solid Italic" panose="04030604020F02020D02" pitchFamily="82" charset="0"/>
              </a:rPr>
              <a:t>A Popular Liquid Lifting Device……</a:t>
            </a:r>
          </a:p>
        </p:txBody>
      </p:sp>
      <p:pic>
        <p:nvPicPr>
          <p:cNvPr id="21510" name="Rectangle 19458">
            <a:extLst>
              <a:ext uri="{FF2B5EF4-FFF2-40B4-BE49-F238E27FC236}">
                <a16:creationId xmlns:a16="http://schemas.microsoft.com/office/drawing/2014/main" id="{7297EFBE-00C9-0AD0-C61A-9B6B49B29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524000"/>
            <a:ext cx="5257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1" name="Group 8">
            <a:extLst>
              <a:ext uri="{FF2B5EF4-FFF2-40B4-BE49-F238E27FC236}">
                <a16:creationId xmlns:a16="http://schemas.microsoft.com/office/drawing/2014/main" id="{36FCF33C-7D33-D881-E4F0-71EA3310324F}"/>
              </a:ext>
            </a:extLst>
          </p:cNvPr>
          <p:cNvGrpSpPr>
            <a:grpSpLocks/>
          </p:cNvGrpSpPr>
          <p:nvPr/>
        </p:nvGrpSpPr>
        <p:grpSpPr bwMode="auto">
          <a:xfrm>
            <a:off x="0" y="0"/>
            <a:ext cx="9144000" cy="6858000"/>
            <a:chOff x="0" y="0"/>
            <a:chExt cx="5760" cy="4320"/>
          </a:xfrm>
        </p:grpSpPr>
        <p:grpSp>
          <p:nvGrpSpPr>
            <p:cNvPr id="21512" name="Group 9">
              <a:extLst>
                <a:ext uri="{FF2B5EF4-FFF2-40B4-BE49-F238E27FC236}">
                  <a16:creationId xmlns:a16="http://schemas.microsoft.com/office/drawing/2014/main" id="{9AE1C012-1A7C-1154-F028-CAE876F05143}"/>
                </a:ext>
              </a:extLst>
            </p:cNvPr>
            <p:cNvGrpSpPr>
              <a:grpSpLocks/>
            </p:cNvGrpSpPr>
            <p:nvPr/>
          </p:nvGrpSpPr>
          <p:grpSpPr bwMode="auto">
            <a:xfrm>
              <a:off x="0" y="0"/>
              <a:ext cx="192" cy="4320"/>
              <a:chOff x="0" y="-48"/>
              <a:chExt cx="144" cy="4368"/>
            </a:xfrm>
          </p:grpSpPr>
          <p:sp>
            <p:nvSpPr>
              <p:cNvPr id="21522" name="Rectangle 10">
                <a:extLst>
                  <a:ext uri="{FF2B5EF4-FFF2-40B4-BE49-F238E27FC236}">
                    <a16:creationId xmlns:a16="http://schemas.microsoft.com/office/drawing/2014/main" id="{1044E9FE-2E69-CFA7-A05B-F9AF6D526B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23" name="Rectangle 11">
                <a:extLst>
                  <a:ext uri="{FF2B5EF4-FFF2-40B4-BE49-F238E27FC236}">
                    <a16:creationId xmlns:a16="http://schemas.microsoft.com/office/drawing/2014/main" id="{5DED66A8-DEAF-BF96-9901-3895C5093D8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21513" name="Group 12">
              <a:extLst>
                <a:ext uri="{FF2B5EF4-FFF2-40B4-BE49-F238E27FC236}">
                  <a16:creationId xmlns:a16="http://schemas.microsoft.com/office/drawing/2014/main" id="{91BB8503-4809-6389-DB89-228DE0371BB9}"/>
                </a:ext>
              </a:extLst>
            </p:cNvPr>
            <p:cNvGrpSpPr>
              <a:grpSpLocks/>
            </p:cNvGrpSpPr>
            <p:nvPr/>
          </p:nvGrpSpPr>
          <p:grpSpPr bwMode="auto">
            <a:xfrm>
              <a:off x="5674" y="24"/>
              <a:ext cx="86" cy="4296"/>
              <a:chOff x="5616" y="-48"/>
              <a:chExt cx="144" cy="4368"/>
            </a:xfrm>
          </p:grpSpPr>
          <p:sp>
            <p:nvSpPr>
              <p:cNvPr id="21520" name="Rectangle 13">
                <a:extLst>
                  <a:ext uri="{FF2B5EF4-FFF2-40B4-BE49-F238E27FC236}">
                    <a16:creationId xmlns:a16="http://schemas.microsoft.com/office/drawing/2014/main" id="{69AF6988-FC0F-F649-388C-AED577CD87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21" name="Rectangle 14">
                <a:extLst>
                  <a:ext uri="{FF2B5EF4-FFF2-40B4-BE49-F238E27FC236}">
                    <a16:creationId xmlns:a16="http://schemas.microsoft.com/office/drawing/2014/main" id="{F93F8D07-9C83-C2F3-3E2B-968DB21160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21514" name="Group 15">
              <a:extLst>
                <a:ext uri="{FF2B5EF4-FFF2-40B4-BE49-F238E27FC236}">
                  <a16:creationId xmlns:a16="http://schemas.microsoft.com/office/drawing/2014/main" id="{7993B2DB-0A12-E38B-F8AD-543AD36B1067}"/>
                </a:ext>
              </a:extLst>
            </p:cNvPr>
            <p:cNvGrpSpPr>
              <a:grpSpLocks/>
            </p:cNvGrpSpPr>
            <p:nvPr/>
          </p:nvGrpSpPr>
          <p:grpSpPr bwMode="auto">
            <a:xfrm>
              <a:off x="144" y="0"/>
              <a:ext cx="5616" cy="144"/>
              <a:chOff x="96" y="-48"/>
              <a:chExt cx="5520" cy="144"/>
            </a:xfrm>
          </p:grpSpPr>
          <p:sp>
            <p:nvSpPr>
              <p:cNvPr id="21518" name="Rectangle 16">
                <a:extLst>
                  <a:ext uri="{FF2B5EF4-FFF2-40B4-BE49-F238E27FC236}">
                    <a16:creationId xmlns:a16="http://schemas.microsoft.com/office/drawing/2014/main" id="{C20EE8F0-11B3-EDD9-97EF-394540F35E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19" name="Rectangle 17">
                <a:extLst>
                  <a:ext uri="{FF2B5EF4-FFF2-40B4-BE49-F238E27FC236}">
                    <a16:creationId xmlns:a16="http://schemas.microsoft.com/office/drawing/2014/main" id="{E7BE9F94-40C2-C48F-927A-C464D9AA797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21515" name="Group 18">
              <a:extLst>
                <a:ext uri="{FF2B5EF4-FFF2-40B4-BE49-F238E27FC236}">
                  <a16:creationId xmlns:a16="http://schemas.microsoft.com/office/drawing/2014/main" id="{5771FBF0-C8C3-3109-6AE7-93DCF37B80B9}"/>
                </a:ext>
              </a:extLst>
            </p:cNvPr>
            <p:cNvGrpSpPr>
              <a:grpSpLocks/>
            </p:cNvGrpSpPr>
            <p:nvPr/>
          </p:nvGrpSpPr>
          <p:grpSpPr bwMode="auto">
            <a:xfrm>
              <a:off x="144" y="4234"/>
              <a:ext cx="5616" cy="86"/>
              <a:chOff x="96" y="4176"/>
              <a:chExt cx="5520" cy="144"/>
            </a:xfrm>
          </p:grpSpPr>
          <p:sp>
            <p:nvSpPr>
              <p:cNvPr id="21516" name="Rectangle 19">
                <a:extLst>
                  <a:ext uri="{FF2B5EF4-FFF2-40B4-BE49-F238E27FC236}">
                    <a16:creationId xmlns:a16="http://schemas.microsoft.com/office/drawing/2014/main" id="{146F3D8B-1524-EEC6-300C-59CE3FDB48B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17" name="Rectangle 20">
                <a:extLst>
                  <a:ext uri="{FF2B5EF4-FFF2-40B4-BE49-F238E27FC236}">
                    <a16:creationId xmlns:a16="http://schemas.microsoft.com/office/drawing/2014/main" id="{C4F2E895-01E6-970E-A8E3-C4467DCE7D0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5">
            <a:extLst>
              <a:ext uri="{FF2B5EF4-FFF2-40B4-BE49-F238E27FC236}">
                <a16:creationId xmlns:a16="http://schemas.microsoft.com/office/drawing/2014/main" id="{FC9D86C6-4962-D8D2-8B1B-DF71CB909E45}"/>
              </a:ext>
            </a:extLst>
          </p:cNvPr>
          <p:cNvSpPr txBox="1">
            <a:spLocks noChangeArrowheads="1"/>
          </p:cNvSpPr>
          <p:nvPr/>
        </p:nvSpPr>
        <p:spPr bwMode="auto">
          <a:xfrm>
            <a:off x="1371600" y="328613"/>
            <a:ext cx="40528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latin typeface="Times New Roman" panose="02020603050405020304" pitchFamily="18" charset="0"/>
                <a:cs typeface="Times New Roman" panose="02020603050405020304" pitchFamily="18" charset="0"/>
              </a:rPr>
              <a:t>General Layout of A Pump</a:t>
            </a:r>
          </a:p>
        </p:txBody>
      </p:sp>
      <p:pic>
        <p:nvPicPr>
          <p:cNvPr id="25603" name="Picture 1">
            <a:extLst>
              <a:ext uri="{FF2B5EF4-FFF2-40B4-BE49-F238E27FC236}">
                <a16:creationId xmlns:a16="http://schemas.microsoft.com/office/drawing/2014/main" id="{90EEC63E-C72F-5319-451A-5B02BE2749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66800"/>
            <a:ext cx="7710488" cy="543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a:extLst>
              <a:ext uri="{FF2B5EF4-FFF2-40B4-BE49-F238E27FC236}">
                <a16:creationId xmlns:a16="http://schemas.microsoft.com/office/drawing/2014/main" id="{AE28ED78-EEC4-0228-212D-D6D931605A6F}"/>
              </a:ext>
            </a:extLst>
          </p:cNvPr>
          <p:cNvSpPr/>
          <p:nvPr/>
        </p:nvSpPr>
        <p:spPr>
          <a:xfrm>
            <a:off x="7086600" y="1295400"/>
            <a:ext cx="1462088" cy="914400"/>
          </a:xfrm>
          <a:prstGeom prst="roundRect">
            <a:avLst/>
          </a:prstGeom>
          <a:pattFill prst="zigZag">
            <a:fgClr>
              <a:srgbClr val="0000FF"/>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25605" name="Group 46">
            <a:extLst>
              <a:ext uri="{FF2B5EF4-FFF2-40B4-BE49-F238E27FC236}">
                <a16:creationId xmlns:a16="http://schemas.microsoft.com/office/drawing/2014/main" id="{310A9DBA-DA58-3328-9F68-3E928D821BD0}"/>
              </a:ext>
            </a:extLst>
          </p:cNvPr>
          <p:cNvGrpSpPr>
            <a:grpSpLocks/>
          </p:cNvGrpSpPr>
          <p:nvPr/>
        </p:nvGrpSpPr>
        <p:grpSpPr bwMode="auto">
          <a:xfrm>
            <a:off x="0" y="-76200"/>
            <a:ext cx="9144000" cy="6858000"/>
            <a:chOff x="0" y="0"/>
            <a:chExt cx="9144000" cy="6858000"/>
          </a:xfrm>
        </p:grpSpPr>
        <p:grpSp>
          <p:nvGrpSpPr>
            <p:cNvPr id="25608" name="Group 8">
              <a:extLst>
                <a:ext uri="{FF2B5EF4-FFF2-40B4-BE49-F238E27FC236}">
                  <a16:creationId xmlns:a16="http://schemas.microsoft.com/office/drawing/2014/main" id="{BD01CD1B-6584-1EE1-CFED-3EECFD6F1844}"/>
                </a:ext>
              </a:extLst>
            </p:cNvPr>
            <p:cNvGrpSpPr>
              <a:grpSpLocks/>
            </p:cNvGrpSpPr>
            <p:nvPr/>
          </p:nvGrpSpPr>
          <p:grpSpPr bwMode="auto">
            <a:xfrm>
              <a:off x="0" y="0"/>
              <a:ext cx="9144000" cy="6858000"/>
              <a:chOff x="0" y="0"/>
              <a:chExt cx="5760" cy="4320"/>
            </a:xfrm>
          </p:grpSpPr>
          <p:grpSp>
            <p:nvGrpSpPr>
              <p:cNvPr id="25611" name="Group 27">
                <a:extLst>
                  <a:ext uri="{FF2B5EF4-FFF2-40B4-BE49-F238E27FC236}">
                    <a16:creationId xmlns:a16="http://schemas.microsoft.com/office/drawing/2014/main" id="{E401546A-2638-7AE5-741A-0032255000D7}"/>
                  </a:ext>
                </a:extLst>
              </p:cNvPr>
              <p:cNvGrpSpPr>
                <a:grpSpLocks/>
              </p:cNvGrpSpPr>
              <p:nvPr/>
            </p:nvGrpSpPr>
            <p:grpSpPr bwMode="auto">
              <a:xfrm>
                <a:off x="0" y="0"/>
                <a:ext cx="192" cy="4320"/>
                <a:chOff x="0" y="-48"/>
                <a:chExt cx="144" cy="4368"/>
              </a:xfrm>
            </p:grpSpPr>
            <p:sp>
              <p:nvSpPr>
                <p:cNvPr id="25621" name="Rectangle 10">
                  <a:extLst>
                    <a:ext uri="{FF2B5EF4-FFF2-40B4-BE49-F238E27FC236}">
                      <a16:creationId xmlns:a16="http://schemas.microsoft.com/office/drawing/2014/main" id="{9484F4D4-4D28-D85D-664D-58E21BBE433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5622" name="Rectangle 11">
                  <a:extLst>
                    <a:ext uri="{FF2B5EF4-FFF2-40B4-BE49-F238E27FC236}">
                      <a16:creationId xmlns:a16="http://schemas.microsoft.com/office/drawing/2014/main" id="{89788510-F8B7-37B0-227C-6FD3CC78DC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5612" name="Group 12">
                <a:extLst>
                  <a:ext uri="{FF2B5EF4-FFF2-40B4-BE49-F238E27FC236}">
                    <a16:creationId xmlns:a16="http://schemas.microsoft.com/office/drawing/2014/main" id="{41B779FD-37A3-3C10-FC80-7F9EF6BD69E1}"/>
                  </a:ext>
                </a:extLst>
              </p:cNvPr>
              <p:cNvGrpSpPr>
                <a:grpSpLocks/>
              </p:cNvGrpSpPr>
              <p:nvPr/>
            </p:nvGrpSpPr>
            <p:grpSpPr bwMode="auto">
              <a:xfrm>
                <a:off x="5674" y="24"/>
                <a:ext cx="86" cy="4296"/>
                <a:chOff x="5616" y="-48"/>
                <a:chExt cx="144" cy="4368"/>
              </a:xfrm>
            </p:grpSpPr>
            <p:sp>
              <p:nvSpPr>
                <p:cNvPr id="25619" name="Rectangle 13">
                  <a:extLst>
                    <a:ext uri="{FF2B5EF4-FFF2-40B4-BE49-F238E27FC236}">
                      <a16:creationId xmlns:a16="http://schemas.microsoft.com/office/drawing/2014/main" id="{8D2E777D-2A49-F6DD-77D6-243A7E706A4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5620" name="Rectangle 14">
                  <a:extLst>
                    <a:ext uri="{FF2B5EF4-FFF2-40B4-BE49-F238E27FC236}">
                      <a16:creationId xmlns:a16="http://schemas.microsoft.com/office/drawing/2014/main" id="{746BE70E-12A1-4227-7070-DFCC8DEBE35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5613" name="Group 15">
                <a:extLst>
                  <a:ext uri="{FF2B5EF4-FFF2-40B4-BE49-F238E27FC236}">
                    <a16:creationId xmlns:a16="http://schemas.microsoft.com/office/drawing/2014/main" id="{1EA5317F-C8FE-F513-42F8-6F47067BC6D1}"/>
                  </a:ext>
                </a:extLst>
              </p:cNvPr>
              <p:cNvGrpSpPr>
                <a:grpSpLocks/>
              </p:cNvGrpSpPr>
              <p:nvPr/>
            </p:nvGrpSpPr>
            <p:grpSpPr bwMode="auto">
              <a:xfrm>
                <a:off x="144" y="0"/>
                <a:ext cx="5616" cy="144"/>
                <a:chOff x="96" y="-48"/>
                <a:chExt cx="5520" cy="144"/>
              </a:xfrm>
            </p:grpSpPr>
            <p:sp>
              <p:nvSpPr>
                <p:cNvPr id="25617" name="Rectangle 16">
                  <a:extLst>
                    <a:ext uri="{FF2B5EF4-FFF2-40B4-BE49-F238E27FC236}">
                      <a16:creationId xmlns:a16="http://schemas.microsoft.com/office/drawing/2014/main" id="{72008676-3535-27D4-0666-80114660ED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5618" name="Rectangle 17">
                  <a:extLst>
                    <a:ext uri="{FF2B5EF4-FFF2-40B4-BE49-F238E27FC236}">
                      <a16:creationId xmlns:a16="http://schemas.microsoft.com/office/drawing/2014/main" id="{8750656F-D452-639C-4122-1AA9B3409D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5614" name="Group 18">
                <a:extLst>
                  <a:ext uri="{FF2B5EF4-FFF2-40B4-BE49-F238E27FC236}">
                    <a16:creationId xmlns:a16="http://schemas.microsoft.com/office/drawing/2014/main" id="{3E881B7F-4782-C015-61F7-6CAD07F2D102}"/>
                  </a:ext>
                </a:extLst>
              </p:cNvPr>
              <p:cNvGrpSpPr>
                <a:grpSpLocks/>
              </p:cNvGrpSpPr>
              <p:nvPr/>
            </p:nvGrpSpPr>
            <p:grpSpPr bwMode="auto">
              <a:xfrm>
                <a:off x="144" y="4234"/>
                <a:ext cx="5616" cy="86"/>
                <a:chOff x="96" y="4176"/>
                <a:chExt cx="5520" cy="144"/>
              </a:xfrm>
            </p:grpSpPr>
            <p:sp>
              <p:nvSpPr>
                <p:cNvPr id="25615" name="Rectangle 19">
                  <a:extLst>
                    <a:ext uri="{FF2B5EF4-FFF2-40B4-BE49-F238E27FC236}">
                      <a16:creationId xmlns:a16="http://schemas.microsoft.com/office/drawing/2014/main" id="{AAC9F894-E57C-BDBC-5DE2-E8DBFD9E6D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5616" name="Rectangle 20">
                  <a:extLst>
                    <a:ext uri="{FF2B5EF4-FFF2-40B4-BE49-F238E27FC236}">
                      <a16:creationId xmlns:a16="http://schemas.microsoft.com/office/drawing/2014/main" id="{78D1C1AC-1E9D-98A4-044A-CD17F2F6BE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25609" name="Rectangle 19458">
              <a:extLst>
                <a:ext uri="{FF2B5EF4-FFF2-40B4-BE49-F238E27FC236}">
                  <a16:creationId xmlns:a16="http://schemas.microsoft.com/office/drawing/2014/main" id="{D064E2AA-9076-2031-9253-3E7BBDE71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D4047737-59B6-7279-1536-9905C3C8BC78}"/>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3" name="Oval 2">
            <a:extLst>
              <a:ext uri="{FF2B5EF4-FFF2-40B4-BE49-F238E27FC236}">
                <a16:creationId xmlns:a16="http://schemas.microsoft.com/office/drawing/2014/main" id="{DF0D7D7F-E828-6341-78D4-2363CDE73A2E}"/>
              </a:ext>
            </a:extLst>
          </p:cNvPr>
          <p:cNvSpPr/>
          <p:nvPr/>
        </p:nvSpPr>
        <p:spPr>
          <a:xfrm>
            <a:off x="2833688" y="4106863"/>
            <a:ext cx="2590800" cy="1524000"/>
          </a:xfrm>
          <a:prstGeom prst="ellipse">
            <a:avLst/>
          </a:prstGeom>
          <a:noFill/>
          <a:ln w="412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C010-400C-2ED7-5A6E-EE644CD8E29F}"/>
              </a:ext>
            </a:extLst>
          </p:cNvPr>
          <p:cNvSpPr>
            <a:spLocks noGrp="1"/>
          </p:cNvSpPr>
          <p:nvPr>
            <p:ph type="title"/>
          </p:nvPr>
        </p:nvSpPr>
        <p:spPr>
          <a:xfrm>
            <a:off x="1731159" y="172169"/>
            <a:ext cx="6337424" cy="1143000"/>
          </a:xfrm>
        </p:spPr>
        <p:txBody>
          <a:bodyPr/>
          <a:lstStyle/>
          <a:p>
            <a:r>
              <a:rPr lang="en-US" sz="2800" dirty="0"/>
              <a:t>21</a:t>
            </a:r>
            <a:r>
              <a:rPr lang="en-US" sz="2800" baseline="30000" dirty="0"/>
              <a:t>st</a:t>
            </a:r>
            <a:r>
              <a:rPr lang="en-US" sz="2800" dirty="0"/>
              <a:t> Century View of Developments in Pumps</a:t>
            </a:r>
          </a:p>
        </p:txBody>
      </p:sp>
      <p:sp>
        <p:nvSpPr>
          <p:cNvPr id="3" name="Content Placeholder 2">
            <a:extLst>
              <a:ext uri="{FF2B5EF4-FFF2-40B4-BE49-F238E27FC236}">
                <a16:creationId xmlns:a16="http://schemas.microsoft.com/office/drawing/2014/main" id="{D021638C-2500-9690-A957-929ECA7F9AC7}"/>
              </a:ext>
            </a:extLst>
          </p:cNvPr>
          <p:cNvSpPr>
            <a:spLocks noGrp="1"/>
          </p:cNvSpPr>
          <p:nvPr>
            <p:ph idx="1"/>
          </p:nvPr>
        </p:nvSpPr>
        <p:spPr>
          <a:xfrm>
            <a:off x="311989" y="1185037"/>
            <a:ext cx="8812212" cy="5566419"/>
          </a:xfrm>
        </p:spPr>
        <p:txBody>
          <a:bodyPr/>
          <a:lstStyle/>
          <a:p>
            <a:r>
              <a:rPr lang="en-US" sz="2400" dirty="0">
                <a:latin typeface="Times New Roman" panose="02020603050405020304" pitchFamily="18" charset="0"/>
                <a:cs typeface="Times New Roman" panose="02020603050405020304" pitchFamily="18" charset="0"/>
              </a:rPr>
              <a:t>The escalating environmental issues driven by energy consumption have underscored the urgent need to enhance energy efficiency across critical sectors. </a:t>
            </a:r>
          </a:p>
          <a:p>
            <a:r>
              <a:rPr lang="en-US" sz="2400" dirty="0">
                <a:latin typeface="Times New Roman" panose="02020603050405020304" pitchFamily="18" charset="0"/>
                <a:cs typeface="Times New Roman" panose="02020603050405020304" pitchFamily="18" charset="0"/>
              </a:rPr>
              <a:t>As widely used general-purpose power machinery, centrifugal pumps account for substantial energy consumption, making their efficiency improvement highly significant.</a:t>
            </a:r>
          </a:p>
          <a:p>
            <a:r>
              <a:rPr lang="en-US" sz="2400" dirty="0">
                <a:latin typeface="Times New Roman" panose="02020603050405020304" pitchFamily="18" charset="0"/>
                <a:cs typeface="Times New Roman" panose="02020603050405020304" pitchFamily="18" charset="0"/>
              </a:rPr>
              <a:t>With societal progress and the rising safety standards, pump design has evolved into a highly complex optimization problem.</a:t>
            </a:r>
          </a:p>
          <a:p>
            <a:r>
              <a:rPr lang="en-US" sz="2400" dirty="0">
                <a:latin typeface="Times New Roman" panose="02020603050405020304" pitchFamily="18" charset="0"/>
                <a:cs typeface="Times New Roman" panose="02020603050405020304" pitchFamily="18" charset="0"/>
              </a:rPr>
              <a:t>PO is  characterized as multi-objective, multi parameter, and multi-component integration under nonlinear and strongly constrained conditions. </a:t>
            </a:r>
          </a:p>
          <a:p>
            <a:r>
              <a:rPr lang="en-US" sz="2400" dirty="0">
                <a:latin typeface="Times New Roman" panose="02020603050405020304" pitchFamily="18" charset="0"/>
                <a:cs typeface="Times New Roman" panose="02020603050405020304" pitchFamily="18" charset="0"/>
              </a:rPr>
              <a:t>Key challenges in this field include accurately predicting hydraulic performance and efficiently solving high-dimensional, nonlinear </a:t>
            </a:r>
            <a:r>
              <a:rPr lang="en-US" sz="2400" dirty="0" err="1">
                <a:latin typeface="Times New Roman" panose="02020603050405020304" pitchFamily="18" charset="0"/>
                <a:cs typeface="Times New Roman" panose="02020603050405020304" pitchFamily="18" charset="0"/>
              </a:rPr>
              <a:t>optimisation</a:t>
            </a:r>
            <a:r>
              <a:rPr lang="en-US" sz="2400" dirty="0">
                <a:latin typeface="Times New Roman" panose="02020603050405020304" pitchFamily="18" charset="0"/>
                <a:cs typeface="Times New Roman" panose="02020603050405020304" pitchFamily="18" charset="0"/>
              </a:rPr>
              <a:t> problems. </a:t>
            </a:r>
          </a:p>
        </p:txBody>
      </p:sp>
      <p:grpSp>
        <p:nvGrpSpPr>
          <p:cNvPr id="4" name="Group 3">
            <a:extLst>
              <a:ext uri="{FF2B5EF4-FFF2-40B4-BE49-F238E27FC236}">
                <a16:creationId xmlns:a16="http://schemas.microsoft.com/office/drawing/2014/main" id="{4FAA7EBE-5373-38A2-C42A-9A9007FAA3A2}"/>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B6402CBF-E47D-AA50-1EB5-3BB3EFD19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F1CDBE98-3D4E-690A-EA00-2F00D88F45F4}"/>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07014E6E-98CE-6F94-5456-C63FBDCBF2F7}"/>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1B2AC19-CFE7-BE3E-41D9-E96927BE2004}"/>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1580098-93B0-EB8E-30CE-0DE4903BE3E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FCA51C1-824D-AB65-18CD-9BE02D04BE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58B90F65-1E33-1AEC-E84D-707563E7928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83B3F77B-A50E-55BB-055A-893BF6635581}"/>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CB92B49F-F5F0-30FE-C1FF-A0AE9A602F0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5A32DBE-DC3D-D7EF-59F9-5AA1E38D88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54E3E487-7DED-8C4D-F234-F493A257910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A887129-FE82-9FF2-E219-03A0ECF3367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6746521-80DE-91F7-CA66-824BC8F5969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DBFFE10C-5D4A-045D-D6D7-5C9974E0084E}"/>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6EB17246-B01F-98A8-F048-57DC580D94A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352CAFD4-28E0-7207-1B3E-30006A8D067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31FAD00-704B-18B7-92EC-B5E6F355DA1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39334B4E-7FC1-0C14-222C-C0FA0B081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The cobra and ants (12+13) Stock Illustration | Adobe Stock">
            <a:extLst>
              <a:ext uri="{FF2B5EF4-FFF2-40B4-BE49-F238E27FC236}">
                <a16:creationId xmlns:a16="http://schemas.microsoft.com/office/drawing/2014/main" id="{0BAA04A3-DE80-2BE4-C189-867F967028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443" y="1357206"/>
            <a:ext cx="7887328" cy="504049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245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1026"/>
                                        </p:tgtEl>
                                        <p:attrNameLst>
                                          <p:attrName>ppt_w</p:attrName>
                                        </p:attrNameLst>
                                      </p:cBhvr>
                                      <p:tavLst>
                                        <p:tav tm="0">
                                          <p:val>
                                            <p:strVal val="ppt_w"/>
                                          </p:val>
                                        </p:tav>
                                        <p:tav tm="100000">
                                          <p:val>
                                            <p:fltVal val="0"/>
                                          </p:val>
                                        </p:tav>
                                      </p:tavLst>
                                    </p:anim>
                                    <p:anim calcmode="lin" valueType="num">
                                      <p:cBhvr>
                                        <p:cTn id="7" dur="500"/>
                                        <p:tgtEl>
                                          <p:spTgt spid="1026"/>
                                        </p:tgtEl>
                                        <p:attrNameLst>
                                          <p:attrName>ppt_h</p:attrName>
                                        </p:attrNameLst>
                                      </p:cBhvr>
                                      <p:tavLst>
                                        <p:tav tm="0">
                                          <p:val>
                                            <p:strVal val="ppt_h"/>
                                          </p:val>
                                        </p:tav>
                                        <p:tav tm="100000">
                                          <p:val>
                                            <p:fltVal val="0"/>
                                          </p:val>
                                        </p:tav>
                                      </p:tavLst>
                                    </p:anim>
                                    <p:animEffect transition="out" filter="fade">
                                      <p:cBhvr>
                                        <p:cTn id="8" dur="500"/>
                                        <p:tgtEl>
                                          <p:spTgt spid="1026"/>
                                        </p:tgtEl>
                                      </p:cBhvr>
                                    </p:animEffect>
                                    <p:set>
                                      <p:cBhvr>
                                        <p:cTn id="9" dur="1" fill="hold">
                                          <p:stCondLst>
                                            <p:cond delay="499"/>
                                          </p:stCondLst>
                                        </p:cTn>
                                        <p:tgtEl>
                                          <p:spTgt spid="102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5">
            <a:extLst>
              <a:ext uri="{FF2B5EF4-FFF2-40B4-BE49-F238E27FC236}">
                <a16:creationId xmlns:a16="http://schemas.microsoft.com/office/drawing/2014/main" id="{FCB3E73F-79A5-4EA8-67A3-55E71778D6C4}"/>
              </a:ext>
            </a:extLst>
          </p:cNvPr>
          <p:cNvSpPr txBox="1">
            <a:spLocks noChangeArrowheads="1"/>
          </p:cNvSpPr>
          <p:nvPr/>
        </p:nvSpPr>
        <p:spPr bwMode="auto">
          <a:xfrm>
            <a:off x="1371600" y="328613"/>
            <a:ext cx="4760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latin typeface="Times New Roman" panose="02020603050405020304" pitchFamily="18" charset="0"/>
                <a:cs typeface="Times New Roman" panose="02020603050405020304" pitchFamily="18" charset="0"/>
              </a:rPr>
              <a:t>Layout of A Our Pump Test Rig</a:t>
            </a:r>
          </a:p>
        </p:txBody>
      </p:sp>
      <p:grpSp>
        <p:nvGrpSpPr>
          <p:cNvPr id="26627" name="Group 46">
            <a:extLst>
              <a:ext uri="{FF2B5EF4-FFF2-40B4-BE49-F238E27FC236}">
                <a16:creationId xmlns:a16="http://schemas.microsoft.com/office/drawing/2014/main" id="{42B316A4-1187-38E4-5765-3E3FA8B0486F}"/>
              </a:ext>
            </a:extLst>
          </p:cNvPr>
          <p:cNvGrpSpPr>
            <a:grpSpLocks/>
          </p:cNvGrpSpPr>
          <p:nvPr/>
        </p:nvGrpSpPr>
        <p:grpSpPr bwMode="auto">
          <a:xfrm>
            <a:off x="0" y="-76200"/>
            <a:ext cx="9144000" cy="6858000"/>
            <a:chOff x="0" y="0"/>
            <a:chExt cx="9144000" cy="6858000"/>
          </a:xfrm>
        </p:grpSpPr>
        <p:grpSp>
          <p:nvGrpSpPr>
            <p:cNvPr id="26632" name="Group 8">
              <a:extLst>
                <a:ext uri="{FF2B5EF4-FFF2-40B4-BE49-F238E27FC236}">
                  <a16:creationId xmlns:a16="http://schemas.microsoft.com/office/drawing/2014/main" id="{7A585964-45BB-7D1A-BD51-C98C57B1728A}"/>
                </a:ext>
              </a:extLst>
            </p:cNvPr>
            <p:cNvGrpSpPr>
              <a:grpSpLocks/>
            </p:cNvGrpSpPr>
            <p:nvPr/>
          </p:nvGrpSpPr>
          <p:grpSpPr bwMode="auto">
            <a:xfrm>
              <a:off x="0" y="0"/>
              <a:ext cx="9144000" cy="6858000"/>
              <a:chOff x="0" y="0"/>
              <a:chExt cx="5760" cy="4320"/>
            </a:xfrm>
          </p:grpSpPr>
          <p:grpSp>
            <p:nvGrpSpPr>
              <p:cNvPr id="26635" name="Group 27">
                <a:extLst>
                  <a:ext uri="{FF2B5EF4-FFF2-40B4-BE49-F238E27FC236}">
                    <a16:creationId xmlns:a16="http://schemas.microsoft.com/office/drawing/2014/main" id="{50B9FF0B-1871-B31C-125E-BB7163C8F201}"/>
                  </a:ext>
                </a:extLst>
              </p:cNvPr>
              <p:cNvGrpSpPr>
                <a:grpSpLocks/>
              </p:cNvGrpSpPr>
              <p:nvPr/>
            </p:nvGrpSpPr>
            <p:grpSpPr bwMode="auto">
              <a:xfrm>
                <a:off x="0" y="0"/>
                <a:ext cx="192" cy="4320"/>
                <a:chOff x="0" y="-48"/>
                <a:chExt cx="144" cy="4368"/>
              </a:xfrm>
            </p:grpSpPr>
            <p:sp>
              <p:nvSpPr>
                <p:cNvPr id="26645" name="Rectangle 10">
                  <a:extLst>
                    <a:ext uri="{FF2B5EF4-FFF2-40B4-BE49-F238E27FC236}">
                      <a16:creationId xmlns:a16="http://schemas.microsoft.com/office/drawing/2014/main" id="{2B3E8CBF-CCE9-8C9E-FB07-1568650096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6646" name="Rectangle 11">
                  <a:extLst>
                    <a:ext uri="{FF2B5EF4-FFF2-40B4-BE49-F238E27FC236}">
                      <a16:creationId xmlns:a16="http://schemas.microsoft.com/office/drawing/2014/main" id="{69590B54-8CBA-337F-1053-9CD9D34B45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6636" name="Group 12">
                <a:extLst>
                  <a:ext uri="{FF2B5EF4-FFF2-40B4-BE49-F238E27FC236}">
                    <a16:creationId xmlns:a16="http://schemas.microsoft.com/office/drawing/2014/main" id="{8F3492B6-D612-EC93-C18A-3125E7495220}"/>
                  </a:ext>
                </a:extLst>
              </p:cNvPr>
              <p:cNvGrpSpPr>
                <a:grpSpLocks/>
              </p:cNvGrpSpPr>
              <p:nvPr/>
            </p:nvGrpSpPr>
            <p:grpSpPr bwMode="auto">
              <a:xfrm>
                <a:off x="5674" y="24"/>
                <a:ext cx="86" cy="4296"/>
                <a:chOff x="5616" y="-48"/>
                <a:chExt cx="144" cy="4368"/>
              </a:xfrm>
            </p:grpSpPr>
            <p:sp>
              <p:nvSpPr>
                <p:cNvPr id="26643" name="Rectangle 13">
                  <a:extLst>
                    <a:ext uri="{FF2B5EF4-FFF2-40B4-BE49-F238E27FC236}">
                      <a16:creationId xmlns:a16="http://schemas.microsoft.com/office/drawing/2014/main" id="{034A6AFA-0E9C-2960-7578-48B87632B5F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6644" name="Rectangle 14">
                  <a:extLst>
                    <a:ext uri="{FF2B5EF4-FFF2-40B4-BE49-F238E27FC236}">
                      <a16:creationId xmlns:a16="http://schemas.microsoft.com/office/drawing/2014/main" id="{E1B291AB-9DFB-A47D-FEF0-1998F1BCEAB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6637" name="Group 15">
                <a:extLst>
                  <a:ext uri="{FF2B5EF4-FFF2-40B4-BE49-F238E27FC236}">
                    <a16:creationId xmlns:a16="http://schemas.microsoft.com/office/drawing/2014/main" id="{95A5F08A-B24F-D7EE-D283-4661D606C391}"/>
                  </a:ext>
                </a:extLst>
              </p:cNvPr>
              <p:cNvGrpSpPr>
                <a:grpSpLocks/>
              </p:cNvGrpSpPr>
              <p:nvPr/>
            </p:nvGrpSpPr>
            <p:grpSpPr bwMode="auto">
              <a:xfrm>
                <a:off x="144" y="0"/>
                <a:ext cx="5616" cy="144"/>
                <a:chOff x="96" y="-48"/>
                <a:chExt cx="5520" cy="144"/>
              </a:xfrm>
            </p:grpSpPr>
            <p:sp>
              <p:nvSpPr>
                <p:cNvPr id="26641" name="Rectangle 16">
                  <a:extLst>
                    <a:ext uri="{FF2B5EF4-FFF2-40B4-BE49-F238E27FC236}">
                      <a16:creationId xmlns:a16="http://schemas.microsoft.com/office/drawing/2014/main" id="{93CD6000-D811-0A9E-7AA1-76DFFD4ACC7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6642" name="Rectangle 17">
                  <a:extLst>
                    <a:ext uri="{FF2B5EF4-FFF2-40B4-BE49-F238E27FC236}">
                      <a16:creationId xmlns:a16="http://schemas.microsoft.com/office/drawing/2014/main" id="{2C2CC014-BE50-D6F3-35C4-3E80B5A8EDC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6638" name="Group 18">
                <a:extLst>
                  <a:ext uri="{FF2B5EF4-FFF2-40B4-BE49-F238E27FC236}">
                    <a16:creationId xmlns:a16="http://schemas.microsoft.com/office/drawing/2014/main" id="{662620CC-1178-7BDD-8689-DCA53C0533EF}"/>
                  </a:ext>
                </a:extLst>
              </p:cNvPr>
              <p:cNvGrpSpPr>
                <a:grpSpLocks/>
              </p:cNvGrpSpPr>
              <p:nvPr/>
            </p:nvGrpSpPr>
            <p:grpSpPr bwMode="auto">
              <a:xfrm>
                <a:off x="144" y="4234"/>
                <a:ext cx="5616" cy="86"/>
                <a:chOff x="96" y="4176"/>
                <a:chExt cx="5520" cy="144"/>
              </a:xfrm>
            </p:grpSpPr>
            <p:sp>
              <p:nvSpPr>
                <p:cNvPr id="26639" name="Rectangle 19">
                  <a:extLst>
                    <a:ext uri="{FF2B5EF4-FFF2-40B4-BE49-F238E27FC236}">
                      <a16:creationId xmlns:a16="http://schemas.microsoft.com/office/drawing/2014/main" id="{01F1D2BC-3391-5F0F-0B55-7AFAC53DBBC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6640" name="Rectangle 20">
                  <a:extLst>
                    <a:ext uri="{FF2B5EF4-FFF2-40B4-BE49-F238E27FC236}">
                      <a16:creationId xmlns:a16="http://schemas.microsoft.com/office/drawing/2014/main" id="{163335C8-21E7-148A-23E6-9CCFCDD5A3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26633" name="Rectangle 19458">
              <a:extLst>
                <a:ext uri="{FF2B5EF4-FFF2-40B4-BE49-F238E27FC236}">
                  <a16:creationId xmlns:a16="http://schemas.microsoft.com/office/drawing/2014/main" id="{C0F0A630-86AE-8C66-17AB-241C93D59A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F2D03470-B9FB-4D7C-05C7-269699071A32}"/>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6628" name="Picture 2">
            <a:extLst>
              <a:ext uri="{FF2B5EF4-FFF2-40B4-BE49-F238E27FC236}">
                <a16:creationId xmlns:a16="http://schemas.microsoft.com/office/drawing/2014/main" id="{D3456572-0B91-3ACC-F498-30AD00955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63" y="1249363"/>
            <a:ext cx="82772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gauge, device&#10;&#10;Description automatically generated">
            <a:extLst>
              <a:ext uri="{FF2B5EF4-FFF2-40B4-BE49-F238E27FC236}">
                <a16:creationId xmlns:a16="http://schemas.microsoft.com/office/drawing/2014/main" id="{95DE5A62-EF14-E0AC-F990-4CE37892ED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458913"/>
            <a:ext cx="1539875"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E666A389-CDEF-4889-6751-3DBD5C385A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1943100"/>
            <a:ext cx="162877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a:extLst>
              <a:ext uri="{FF2B5EF4-FFF2-40B4-BE49-F238E27FC236}">
                <a16:creationId xmlns:a16="http://schemas.microsoft.com/office/drawing/2014/main" id="{3ABD7073-20AC-5853-4264-CD1CDAD7C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863" y="1374775"/>
            <a:ext cx="7534275"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2">
            <a:extLst>
              <a:ext uri="{FF2B5EF4-FFF2-40B4-BE49-F238E27FC236}">
                <a16:creationId xmlns:a16="http://schemas.microsoft.com/office/drawing/2014/main" id="{E57EE51B-EB60-6CB9-B06D-60B3CAF82473}"/>
              </a:ext>
            </a:extLst>
          </p:cNvPr>
          <p:cNvSpPr>
            <a:spLocks noGrp="1" noChangeArrowheads="1"/>
          </p:cNvSpPr>
          <p:nvPr>
            <p:ph type="title"/>
          </p:nvPr>
        </p:nvSpPr>
        <p:spPr>
          <a:xfrm>
            <a:off x="457200" y="274638"/>
            <a:ext cx="8229600" cy="715962"/>
          </a:xfrm>
        </p:spPr>
        <p:txBody>
          <a:bodyPr/>
          <a:lstStyle/>
          <a:p>
            <a:pPr eaLnBrk="1" hangingPunct="1"/>
            <a:r>
              <a:rPr lang="en-US" altLang="en-US" sz="2800"/>
              <a:t>Variation of Absolute Pressure inside A Pump</a:t>
            </a:r>
          </a:p>
        </p:txBody>
      </p:sp>
      <p:sp>
        <p:nvSpPr>
          <p:cNvPr id="27652" name="Line 4">
            <a:extLst>
              <a:ext uri="{FF2B5EF4-FFF2-40B4-BE49-F238E27FC236}">
                <a16:creationId xmlns:a16="http://schemas.microsoft.com/office/drawing/2014/main" id="{95966500-AEA3-B13E-06BC-B591E5E83E43}"/>
              </a:ext>
            </a:extLst>
          </p:cNvPr>
          <p:cNvSpPr>
            <a:spLocks noChangeShapeType="1"/>
          </p:cNvSpPr>
          <p:nvPr/>
        </p:nvSpPr>
        <p:spPr bwMode="auto">
          <a:xfrm>
            <a:off x="2819400" y="6096000"/>
            <a:ext cx="2514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653" name="Text Box 5">
            <a:extLst>
              <a:ext uri="{FF2B5EF4-FFF2-40B4-BE49-F238E27FC236}">
                <a16:creationId xmlns:a16="http://schemas.microsoft.com/office/drawing/2014/main" id="{7771F364-8278-C9FE-7B4D-050DC19E839E}"/>
              </a:ext>
            </a:extLst>
          </p:cNvPr>
          <p:cNvSpPr txBox="1">
            <a:spLocks noChangeArrowheads="1"/>
          </p:cNvSpPr>
          <p:nvPr/>
        </p:nvSpPr>
        <p:spPr bwMode="auto">
          <a:xfrm>
            <a:off x="3108325" y="6135688"/>
            <a:ext cx="1539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Flow Path</a:t>
            </a:r>
          </a:p>
        </p:txBody>
      </p:sp>
      <p:sp>
        <p:nvSpPr>
          <p:cNvPr id="27654" name="Line 6">
            <a:extLst>
              <a:ext uri="{FF2B5EF4-FFF2-40B4-BE49-F238E27FC236}">
                <a16:creationId xmlns:a16="http://schemas.microsoft.com/office/drawing/2014/main" id="{BA51D969-04ED-D5CD-5254-E1A5802DC5D5}"/>
              </a:ext>
            </a:extLst>
          </p:cNvPr>
          <p:cNvSpPr>
            <a:spLocks noChangeShapeType="1"/>
          </p:cNvSpPr>
          <p:nvPr/>
        </p:nvSpPr>
        <p:spPr bwMode="auto">
          <a:xfrm flipV="1">
            <a:off x="746125" y="2743200"/>
            <a:ext cx="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655" name="Text Box 7">
            <a:extLst>
              <a:ext uri="{FF2B5EF4-FFF2-40B4-BE49-F238E27FC236}">
                <a16:creationId xmlns:a16="http://schemas.microsoft.com/office/drawing/2014/main" id="{1936C6CA-A4A4-36CF-F9AC-3C14C6153CA3}"/>
              </a:ext>
            </a:extLst>
          </p:cNvPr>
          <p:cNvSpPr txBox="1">
            <a:spLocks noChangeArrowheads="1"/>
          </p:cNvSpPr>
          <p:nvPr/>
        </p:nvSpPr>
        <p:spPr bwMode="auto">
          <a:xfrm rot="10800000">
            <a:off x="212725" y="3276600"/>
            <a:ext cx="54927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i="1"/>
              <a:t>p</a:t>
            </a:r>
            <a:r>
              <a:rPr lang="en-US" altLang="en-US" sz="2400" i="1" baseline="-25000"/>
              <a:t>absolute</a:t>
            </a:r>
            <a:endParaRPr lang="en-US" altLang="en-US" sz="2400" i="1"/>
          </a:p>
        </p:txBody>
      </p:sp>
      <p:sp>
        <p:nvSpPr>
          <p:cNvPr id="27656" name="Rectangle 9">
            <a:extLst>
              <a:ext uri="{FF2B5EF4-FFF2-40B4-BE49-F238E27FC236}">
                <a16:creationId xmlns:a16="http://schemas.microsoft.com/office/drawing/2014/main" id="{6E49B611-3AFF-0FB1-C23D-FB01450BAB1E}"/>
              </a:ext>
            </a:extLst>
          </p:cNvPr>
          <p:cNvSpPr>
            <a:spLocks noChangeArrowheads="1"/>
          </p:cNvSpPr>
          <p:nvPr/>
        </p:nvSpPr>
        <p:spPr bwMode="auto">
          <a:xfrm>
            <a:off x="2133600" y="5105400"/>
            <a:ext cx="1676400" cy="6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7657" name="Line 10">
            <a:extLst>
              <a:ext uri="{FF2B5EF4-FFF2-40B4-BE49-F238E27FC236}">
                <a16:creationId xmlns:a16="http://schemas.microsoft.com/office/drawing/2014/main" id="{B90DEBC4-6EB4-EC3D-2502-8D1D197E4516}"/>
              </a:ext>
            </a:extLst>
          </p:cNvPr>
          <p:cNvSpPr>
            <a:spLocks noChangeShapeType="1"/>
          </p:cNvSpPr>
          <p:nvPr/>
        </p:nvSpPr>
        <p:spPr bwMode="auto">
          <a:xfrm>
            <a:off x="3048000" y="4953000"/>
            <a:ext cx="0" cy="990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p14="http://schemas.microsoft.com/office/powerpoint/2010/main">
        <mc:Choice Requires="p14">
          <p:contentPart p14:bwMode="auto" r:id="rId3">
            <p14:nvContentPartPr>
              <p14:cNvPr id="17412" name="Ink 12">
                <a:extLst>
                  <a:ext uri="{FF2B5EF4-FFF2-40B4-BE49-F238E27FC236}">
                    <a16:creationId xmlns:a16="http://schemas.microsoft.com/office/drawing/2014/main" id="{2FA803E3-9A38-3D1A-014E-BC3B80D6A52C}"/>
                  </a:ext>
                </a:extLst>
              </p14:cNvPr>
              <p14:cNvContentPartPr>
                <a14:cpLocks xmlns:a14="http://schemas.microsoft.com/office/drawing/2010/main" noRot="1" noChangeAspect="1" noEditPoints="1" noChangeArrowheads="1" noChangeShapeType="1"/>
              </p14:cNvContentPartPr>
              <p14:nvPr/>
            </p14:nvContentPartPr>
            <p14:xfrm>
              <a:off x="8208963" y="6013450"/>
              <a:ext cx="66675" cy="12700"/>
            </p14:xfrm>
          </p:contentPart>
        </mc:Choice>
        <mc:Fallback xmlns="">
          <p:pic>
            <p:nvPicPr>
              <p:cNvPr id="17412" name="Ink 12">
                <a:extLst>
                  <a:ext uri="{FF2B5EF4-FFF2-40B4-BE49-F238E27FC236}">
                    <a16:creationId xmlns:a16="http://schemas.microsoft.com/office/drawing/2014/main" id="{2FA803E3-9A38-3D1A-014E-BC3B80D6A52C}"/>
                  </a:ext>
                </a:extLst>
              </p:cNvPr>
              <p:cNvPicPr>
                <a:picLocks noRot="1" noChangeAspect="1" noEditPoints="1" noChangeArrowheads="1" noChangeShapeType="1"/>
              </p:cNvPicPr>
              <p:nvPr/>
            </p:nvPicPr>
            <p:blipFill>
              <a:blip r:embed="rId4"/>
              <a:stretch>
                <a:fillRect/>
              </a:stretch>
            </p:blipFill>
            <p:spPr>
              <a:xfrm>
                <a:off x="8199592" y="6004278"/>
                <a:ext cx="85416" cy="31044"/>
              </a:xfrm>
              <a:prstGeom prst="rect">
                <a:avLst/>
              </a:prstGeom>
            </p:spPr>
          </p:pic>
        </mc:Fallback>
      </mc:AlternateContent>
      <p:grpSp>
        <p:nvGrpSpPr>
          <p:cNvPr id="27659" name="Group 46">
            <a:extLst>
              <a:ext uri="{FF2B5EF4-FFF2-40B4-BE49-F238E27FC236}">
                <a16:creationId xmlns:a16="http://schemas.microsoft.com/office/drawing/2014/main" id="{F3BF3F20-CFDB-5633-3FC8-41F39E2CA996}"/>
              </a:ext>
            </a:extLst>
          </p:cNvPr>
          <p:cNvGrpSpPr>
            <a:grpSpLocks/>
          </p:cNvGrpSpPr>
          <p:nvPr/>
        </p:nvGrpSpPr>
        <p:grpSpPr bwMode="auto">
          <a:xfrm>
            <a:off x="0" y="-76200"/>
            <a:ext cx="9144000" cy="6858000"/>
            <a:chOff x="0" y="0"/>
            <a:chExt cx="9144000" cy="6858000"/>
          </a:xfrm>
        </p:grpSpPr>
        <p:grpSp>
          <p:nvGrpSpPr>
            <p:cNvPr id="27662" name="Group 8">
              <a:extLst>
                <a:ext uri="{FF2B5EF4-FFF2-40B4-BE49-F238E27FC236}">
                  <a16:creationId xmlns:a16="http://schemas.microsoft.com/office/drawing/2014/main" id="{6FA3FB1B-320E-EAB0-17FF-817B2F4DE7D8}"/>
                </a:ext>
              </a:extLst>
            </p:cNvPr>
            <p:cNvGrpSpPr>
              <a:grpSpLocks/>
            </p:cNvGrpSpPr>
            <p:nvPr/>
          </p:nvGrpSpPr>
          <p:grpSpPr bwMode="auto">
            <a:xfrm>
              <a:off x="0" y="0"/>
              <a:ext cx="9144000" cy="6858000"/>
              <a:chOff x="0" y="0"/>
              <a:chExt cx="5760" cy="4320"/>
            </a:xfrm>
          </p:grpSpPr>
          <p:grpSp>
            <p:nvGrpSpPr>
              <p:cNvPr id="27665" name="Group 27">
                <a:extLst>
                  <a:ext uri="{FF2B5EF4-FFF2-40B4-BE49-F238E27FC236}">
                    <a16:creationId xmlns:a16="http://schemas.microsoft.com/office/drawing/2014/main" id="{D240FBC1-F016-0E8D-731B-4DA74895CC76}"/>
                  </a:ext>
                </a:extLst>
              </p:cNvPr>
              <p:cNvGrpSpPr>
                <a:grpSpLocks/>
              </p:cNvGrpSpPr>
              <p:nvPr/>
            </p:nvGrpSpPr>
            <p:grpSpPr bwMode="auto">
              <a:xfrm>
                <a:off x="0" y="0"/>
                <a:ext cx="192" cy="4320"/>
                <a:chOff x="0" y="-48"/>
                <a:chExt cx="144" cy="4368"/>
              </a:xfrm>
            </p:grpSpPr>
            <p:sp>
              <p:nvSpPr>
                <p:cNvPr id="27675" name="Rectangle 10">
                  <a:extLst>
                    <a:ext uri="{FF2B5EF4-FFF2-40B4-BE49-F238E27FC236}">
                      <a16:creationId xmlns:a16="http://schemas.microsoft.com/office/drawing/2014/main" id="{4C31C478-9A2E-1892-527A-FD79ACB149F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7676" name="Rectangle 11">
                  <a:extLst>
                    <a:ext uri="{FF2B5EF4-FFF2-40B4-BE49-F238E27FC236}">
                      <a16:creationId xmlns:a16="http://schemas.microsoft.com/office/drawing/2014/main" id="{0598C065-33EE-E289-3143-08B73964AA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7666" name="Group 12">
                <a:extLst>
                  <a:ext uri="{FF2B5EF4-FFF2-40B4-BE49-F238E27FC236}">
                    <a16:creationId xmlns:a16="http://schemas.microsoft.com/office/drawing/2014/main" id="{2631D4C2-0C4F-7417-CED8-BF2798AF4741}"/>
                  </a:ext>
                </a:extLst>
              </p:cNvPr>
              <p:cNvGrpSpPr>
                <a:grpSpLocks/>
              </p:cNvGrpSpPr>
              <p:nvPr/>
            </p:nvGrpSpPr>
            <p:grpSpPr bwMode="auto">
              <a:xfrm>
                <a:off x="5674" y="24"/>
                <a:ext cx="86" cy="4296"/>
                <a:chOff x="5616" y="-48"/>
                <a:chExt cx="144" cy="4368"/>
              </a:xfrm>
            </p:grpSpPr>
            <p:sp>
              <p:nvSpPr>
                <p:cNvPr id="27673" name="Rectangle 13">
                  <a:extLst>
                    <a:ext uri="{FF2B5EF4-FFF2-40B4-BE49-F238E27FC236}">
                      <a16:creationId xmlns:a16="http://schemas.microsoft.com/office/drawing/2014/main" id="{214A1CE7-CB27-8D96-8A78-6C6DC19FFC8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7674" name="Rectangle 14">
                  <a:extLst>
                    <a:ext uri="{FF2B5EF4-FFF2-40B4-BE49-F238E27FC236}">
                      <a16:creationId xmlns:a16="http://schemas.microsoft.com/office/drawing/2014/main" id="{814D02C9-0EC0-D8D0-4963-F5A927375B0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7667" name="Group 15">
                <a:extLst>
                  <a:ext uri="{FF2B5EF4-FFF2-40B4-BE49-F238E27FC236}">
                    <a16:creationId xmlns:a16="http://schemas.microsoft.com/office/drawing/2014/main" id="{8E95A26F-4CD7-6C91-5929-F089285890C9}"/>
                  </a:ext>
                </a:extLst>
              </p:cNvPr>
              <p:cNvGrpSpPr>
                <a:grpSpLocks/>
              </p:cNvGrpSpPr>
              <p:nvPr/>
            </p:nvGrpSpPr>
            <p:grpSpPr bwMode="auto">
              <a:xfrm>
                <a:off x="144" y="0"/>
                <a:ext cx="5616" cy="144"/>
                <a:chOff x="96" y="-48"/>
                <a:chExt cx="5520" cy="144"/>
              </a:xfrm>
            </p:grpSpPr>
            <p:sp>
              <p:nvSpPr>
                <p:cNvPr id="27671" name="Rectangle 16">
                  <a:extLst>
                    <a:ext uri="{FF2B5EF4-FFF2-40B4-BE49-F238E27FC236}">
                      <a16:creationId xmlns:a16="http://schemas.microsoft.com/office/drawing/2014/main" id="{36E554FA-4028-2121-35F1-E7A0E888421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7672" name="Rectangle 17">
                  <a:extLst>
                    <a:ext uri="{FF2B5EF4-FFF2-40B4-BE49-F238E27FC236}">
                      <a16:creationId xmlns:a16="http://schemas.microsoft.com/office/drawing/2014/main" id="{503FB180-D83F-651D-B367-CC8B47405F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27668" name="Group 18">
                <a:extLst>
                  <a:ext uri="{FF2B5EF4-FFF2-40B4-BE49-F238E27FC236}">
                    <a16:creationId xmlns:a16="http://schemas.microsoft.com/office/drawing/2014/main" id="{62138399-4EB1-CF28-8EF0-605F01E1C865}"/>
                  </a:ext>
                </a:extLst>
              </p:cNvPr>
              <p:cNvGrpSpPr>
                <a:grpSpLocks/>
              </p:cNvGrpSpPr>
              <p:nvPr/>
            </p:nvGrpSpPr>
            <p:grpSpPr bwMode="auto">
              <a:xfrm>
                <a:off x="144" y="4234"/>
                <a:ext cx="5616" cy="86"/>
                <a:chOff x="96" y="4176"/>
                <a:chExt cx="5520" cy="144"/>
              </a:xfrm>
            </p:grpSpPr>
            <p:sp>
              <p:nvSpPr>
                <p:cNvPr id="27669" name="Rectangle 19">
                  <a:extLst>
                    <a:ext uri="{FF2B5EF4-FFF2-40B4-BE49-F238E27FC236}">
                      <a16:creationId xmlns:a16="http://schemas.microsoft.com/office/drawing/2014/main" id="{38A170B8-DAAB-337E-A516-DF3B865CAB4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7670" name="Rectangle 20">
                  <a:extLst>
                    <a:ext uri="{FF2B5EF4-FFF2-40B4-BE49-F238E27FC236}">
                      <a16:creationId xmlns:a16="http://schemas.microsoft.com/office/drawing/2014/main" id="{E6B97928-4B18-587F-9F64-DEF6A7B9BC4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27663" name="Rectangle 19458">
              <a:extLst>
                <a:ext uri="{FF2B5EF4-FFF2-40B4-BE49-F238E27FC236}">
                  <a16:creationId xmlns:a16="http://schemas.microsoft.com/office/drawing/2014/main" id="{A63C6A56-B758-2B12-5FFC-B832EC9E7B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1">
              <a:extLst>
                <a:ext uri="{FF2B5EF4-FFF2-40B4-BE49-F238E27FC236}">
                  <a16:creationId xmlns:a16="http://schemas.microsoft.com/office/drawing/2014/main" id="{5FC03F1B-3DF0-E2D2-3733-D22B302C5545}"/>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4" name="Freeform: Shape 3">
            <a:extLst>
              <a:ext uri="{FF2B5EF4-FFF2-40B4-BE49-F238E27FC236}">
                <a16:creationId xmlns:a16="http://schemas.microsoft.com/office/drawing/2014/main" id="{269C5547-CAA5-CD9A-0986-B0EDE7C66D65}"/>
              </a:ext>
            </a:extLst>
          </p:cNvPr>
          <p:cNvSpPr/>
          <p:nvPr/>
        </p:nvSpPr>
        <p:spPr>
          <a:xfrm>
            <a:off x="4584700" y="1444625"/>
            <a:ext cx="3657600" cy="3127375"/>
          </a:xfrm>
          <a:custGeom>
            <a:avLst/>
            <a:gdLst>
              <a:gd name="connsiteX0" fmla="*/ 0 w 3657600"/>
              <a:gd name="connsiteY0" fmla="*/ 3127513 h 3127513"/>
              <a:gd name="connsiteX1" fmla="*/ 940905 w 3657600"/>
              <a:gd name="connsiteY1" fmla="*/ 2782956 h 3127513"/>
              <a:gd name="connsiteX2" fmla="*/ 1736035 w 3657600"/>
              <a:gd name="connsiteY2" fmla="*/ 2305878 h 3127513"/>
              <a:gd name="connsiteX3" fmla="*/ 2981739 w 3657600"/>
              <a:gd name="connsiteY3" fmla="*/ 1046922 h 3127513"/>
              <a:gd name="connsiteX4" fmla="*/ 3657600 w 3657600"/>
              <a:gd name="connsiteY4" fmla="*/ 0 h 3127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600" h="3127513">
                <a:moveTo>
                  <a:pt x="0" y="3127513"/>
                </a:moveTo>
                <a:cubicBezTo>
                  <a:pt x="325783" y="3023704"/>
                  <a:pt x="651566" y="2919895"/>
                  <a:pt x="940905" y="2782956"/>
                </a:cubicBezTo>
                <a:cubicBezTo>
                  <a:pt x="1230244" y="2646017"/>
                  <a:pt x="1395896" y="2595217"/>
                  <a:pt x="1736035" y="2305878"/>
                </a:cubicBezTo>
                <a:cubicBezTo>
                  <a:pt x="2076174" y="2016539"/>
                  <a:pt x="2661478" y="1431235"/>
                  <a:pt x="2981739" y="1046922"/>
                </a:cubicBezTo>
                <a:cubicBezTo>
                  <a:pt x="3302000" y="662609"/>
                  <a:pt x="3479800" y="331304"/>
                  <a:pt x="3657600" y="0"/>
                </a:cubicBezTo>
              </a:path>
            </a:pathLst>
          </a:custGeom>
          <a:no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descr="http://www.coleparmer.com/techinfo/images/PumpElev%20(fig-1)_221-249.gif">
            <a:extLst>
              <a:ext uri="{FF2B5EF4-FFF2-40B4-BE49-F238E27FC236}">
                <a16:creationId xmlns:a16="http://schemas.microsoft.com/office/drawing/2014/main" id="{9E3BA503-FA40-D956-DDC9-6876FFC64A6C}"/>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293701" y="1300021"/>
            <a:ext cx="4647537" cy="5465904"/>
          </a:xfrm>
          <a:noFill/>
        </p:spPr>
      </p:pic>
      <p:sp>
        <p:nvSpPr>
          <p:cNvPr id="28676" name="Rectangle 2">
            <a:extLst>
              <a:ext uri="{FF2B5EF4-FFF2-40B4-BE49-F238E27FC236}">
                <a16:creationId xmlns:a16="http://schemas.microsoft.com/office/drawing/2014/main" id="{AAA95DB6-EFB3-0C88-F0B6-5C3BCE482559}"/>
              </a:ext>
            </a:extLst>
          </p:cNvPr>
          <p:cNvSpPr>
            <a:spLocks noGrp="1" noChangeArrowheads="1"/>
          </p:cNvSpPr>
          <p:nvPr>
            <p:ph type="title"/>
          </p:nvPr>
        </p:nvSpPr>
        <p:spPr>
          <a:xfrm>
            <a:off x="1676152" y="440118"/>
            <a:ext cx="6232772" cy="533400"/>
          </a:xfrm>
        </p:spPr>
        <p:txBody>
          <a:bodyPr/>
          <a:lstStyle/>
          <a:p>
            <a:pPr eaLnBrk="1" hangingPunct="1"/>
            <a:r>
              <a:rPr lang="en-US" altLang="en-US" sz="2800" dirty="0"/>
              <a:t>Available Suction Pressure At a Site</a:t>
            </a:r>
          </a:p>
        </p:txBody>
      </p:sp>
      <p:grpSp>
        <p:nvGrpSpPr>
          <p:cNvPr id="47107" name="Group 27">
            <a:extLst>
              <a:ext uri="{FF2B5EF4-FFF2-40B4-BE49-F238E27FC236}">
                <a16:creationId xmlns:a16="http://schemas.microsoft.com/office/drawing/2014/main" id="{12AC0042-7268-9246-0974-34E832121C1B}"/>
              </a:ext>
            </a:extLst>
          </p:cNvPr>
          <p:cNvGrpSpPr>
            <a:grpSpLocks/>
          </p:cNvGrpSpPr>
          <p:nvPr/>
        </p:nvGrpSpPr>
        <p:grpSpPr bwMode="auto">
          <a:xfrm>
            <a:off x="2590800" y="6018213"/>
            <a:ext cx="5562600" cy="747712"/>
            <a:chOff x="1632" y="3791"/>
            <a:chExt cx="3504" cy="471"/>
          </a:xfrm>
        </p:grpSpPr>
        <p:sp>
          <p:nvSpPr>
            <p:cNvPr id="28680" name="Line 4">
              <a:extLst>
                <a:ext uri="{FF2B5EF4-FFF2-40B4-BE49-F238E27FC236}">
                  <a16:creationId xmlns:a16="http://schemas.microsoft.com/office/drawing/2014/main" id="{12C2B3D2-5383-ECF1-4C32-4E9E913EB85F}"/>
                </a:ext>
              </a:extLst>
            </p:cNvPr>
            <p:cNvSpPr>
              <a:spLocks noChangeShapeType="1"/>
            </p:cNvSpPr>
            <p:nvPr/>
          </p:nvSpPr>
          <p:spPr bwMode="auto">
            <a:xfrm>
              <a:off x="1632" y="4022"/>
              <a:ext cx="100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1" name="Line 5">
              <a:extLst>
                <a:ext uri="{FF2B5EF4-FFF2-40B4-BE49-F238E27FC236}">
                  <a16:creationId xmlns:a16="http://schemas.microsoft.com/office/drawing/2014/main" id="{146E69B7-406A-A454-8A45-28EAC05FBBD0}"/>
                </a:ext>
              </a:extLst>
            </p:cNvPr>
            <p:cNvSpPr>
              <a:spLocks noChangeShapeType="1"/>
            </p:cNvSpPr>
            <p:nvPr/>
          </p:nvSpPr>
          <p:spPr bwMode="auto">
            <a:xfrm>
              <a:off x="1632" y="4214"/>
              <a:ext cx="105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2" name="Line 6">
              <a:extLst>
                <a:ext uri="{FF2B5EF4-FFF2-40B4-BE49-F238E27FC236}">
                  <a16:creationId xmlns:a16="http://schemas.microsoft.com/office/drawing/2014/main" id="{ECE3BE20-18E3-73E2-59AE-9260A77668CA}"/>
                </a:ext>
              </a:extLst>
            </p:cNvPr>
            <p:cNvSpPr>
              <a:spLocks noChangeShapeType="1"/>
            </p:cNvSpPr>
            <p:nvPr/>
          </p:nvSpPr>
          <p:spPr bwMode="auto">
            <a:xfrm>
              <a:off x="2016" y="3830"/>
              <a:ext cx="0" cy="19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683" name="Line 7">
              <a:extLst>
                <a:ext uri="{FF2B5EF4-FFF2-40B4-BE49-F238E27FC236}">
                  <a16:creationId xmlns:a16="http://schemas.microsoft.com/office/drawing/2014/main" id="{A2AC7DE3-C5A1-BC56-58FE-BE51A3FE647A}"/>
                </a:ext>
              </a:extLst>
            </p:cNvPr>
            <p:cNvSpPr>
              <a:spLocks noChangeShapeType="1"/>
            </p:cNvSpPr>
            <p:nvPr/>
          </p:nvSpPr>
          <p:spPr bwMode="auto">
            <a:xfrm>
              <a:off x="2160" y="4022"/>
              <a:ext cx="0" cy="19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684" name="Text Box 8">
              <a:extLst>
                <a:ext uri="{FF2B5EF4-FFF2-40B4-BE49-F238E27FC236}">
                  <a16:creationId xmlns:a16="http://schemas.microsoft.com/office/drawing/2014/main" id="{58B9A21A-ECCE-4CCA-9E96-0861C032D25C}"/>
                </a:ext>
              </a:extLst>
            </p:cNvPr>
            <p:cNvSpPr txBox="1">
              <a:spLocks noChangeArrowheads="1"/>
            </p:cNvSpPr>
            <p:nvPr/>
          </p:nvSpPr>
          <p:spPr bwMode="auto">
            <a:xfrm>
              <a:off x="2870" y="3791"/>
              <a:ext cx="1513"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latin typeface="Times New Roman" panose="02020603050405020304" pitchFamily="18" charset="0"/>
                </a:rPr>
                <a:t>Kinetic power </a:t>
              </a:r>
              <a:r>
                <a:rPr lang="en-US" altLang="en-US" sz="2000" i="1">
                  <a:latin typeface="Times New Roman" panose="02020603050405020304" pitchFamily="18" charset="0"/>
                </a:rPr>
                <a:t>mV</a:t>
              </a:r>
              <a:r>
                <a:rPr lang="en-US" altLang="en-US" sz="2000" i="1" baseline="-25000">
                  <a:latin typeface="Times New Roman" panose="02020603050405020304" pitchFamily="18" charset="0"/>
                </a:rPr>
                <a:t>s</a:t>
              </a:r>
              <a:r>
                <a:rPr lang="en-US" altLang="en-US" sz="2000" i="1" baseline="30000">
                  <a:latin typeface="Times New Roman" panose="02020603050405020304" pitchFamily="18" charset="0"/>
                </a:rPr>
                <a:t>2</a:t>
              </a:r>
              <a:r>
                <a:rPr lang="en-US" altLang="en-US" sz="2000" i="1">
                  <a:latin typeface="Times New Roman" panose="02020603050405020304" pitchFamily="18" charset="0"/>
                </a:rPr>
                <a:t>/2</a:t>
              </a:r>
            </a:p>
          </p:txBody>
        </p:sp>
        <p:sp>
          <p:nvSpPr>
            <p:cNvPr id="28685" name="Line 9">
              <a:extLst>
                <a:ext uri="{FF2B5EF4-FFF2-40B4-BE49-F238E27FC236}">
                  <a16:creationId xmlns:a16="http://schemas.microsoft.com/office/drawing/2014/main" id="{9F36F8D8-DE04-5C4C-0519-7E84DFB6FBA2}"/>
                </a:ext>
              </a:extLst>
            </p:cNvPr>
            <p:cNvSpPr>
              <a:spLocks noChangeShapeType="1"/>
            </p:cNvSpPr>
            <p:nvPr/>
          </p:nvSpPr>
          <p:spPr bwMode="auto">
            <a:xfrm flipH="1">
              <a:off x="2064" y="3926"/>
              <a:ext cx="86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686" name="Line 10">
              <a:extLst>
                <a:ext uri="{FF2B5EF4-FFF2-40B4-BE49-F238E27FC236}">
                  <a16:creationId xmlns:a16="http://schemas.microsoft.com/office/drawing/2014/main" id="{EFB04164-61BC-86A7-264A-2F9B0CF9773D}"/>
                </a:ext>
              </a:extLst>
            </p:cNvPr>
            <p:cNvSpPr>
              <a:spLocks noChangeShapeType="1"/>
            </p:cNvSpPr>
            <p:nvPr/>
          </p:nvSpPr>
          <p:spPr bwMode="auto">
            <a:xfrm flipH="1">
              <a:off x="2256" y="4166"/>
              <a:ext cx="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687" name="Text Box 11">
              <a:extLst>
                <a:ext uri="{FF2B5EF4-FFF2-40B4-BE49-F238E27FC236}">
                  <a16:creationId xmlns:a16="http://schemas.microsoft.com/office/drawing/2014/main" id="{A9275087-EBB0-C879-038C-6E5CBE8E4126}"/>
                </a:ext>
              </a:extLst>
            </p:cNvPr>
            <p:cNvSpPr txBox="1">
              <a:spLocks noChangeArrowheads="1"/>
            </p:cNvSpPr>
            <p:nvPr/>
          </p:nvSpPr>
          <p:spPr bwMode="auto">
            <a:xfrm>
              <a:off x="2999" y="4012"/>
              <a:ext cx="213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latin typeface="Times New Roman" panose="02020603050405020304" pitchFamily="18" charset="0"/>
                </a:rPr>
                <a:t>Frictional loss in suction piping</a:t>
              </a:r>
            </a:p>
          </p:txBody>
        </p:sp>
        <p:sp>
          <p:nvSpPr>
            <p:cNvPr id="28688" name="Oval 12">
              <a:extLst>
                <a:ext uri="{FF2B5EF4-FFF2-40B4-BE49-F238E27FC236}">
                  <a16:creationId xmlns:a16="http://schemas.microsoft.com/office/drawing/2014/main" id="{2552C9F0-8936-8D04-80B3-1AA92FDCA9C6}"/>
                </a:ext>
              </a:extLst>
            </p:cNvPr>
            <p:cNvSpPr>
              <a:spLocks noChangeArrowheads="1"/>
            </p:cNvSpPr>
            <p:nvPr/>
          </p:nvSpPr>
          <p:spPr bwMode="auto">
            <a:xfrm>
              <a:off x="3936" y="3830"/>
              <a:ext cx="48" cy="48"/>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graphicFrame>
        <p:nvGraphicFramePr>
          <p:cNvPr id="138265" name="Object 25">
            <a:extLst>
              <a:ext uri="{FF2B5EF4-FFF2-40B4-BE49-F238E27FC236}">
                <a16:creationId xmlns:a16="http://schemas.microsoft.com/office/drawing/2014/main" id="{0AC52069-7591-0162-ED00-C4FBAA9492B8}"/>
              </a:ext>
            </a:extLst>
          </p:cNvPr>
          <p:cNvGraphicFramePr>
            <a:graphicFrameLocks noChangeAspect="1"/>
          </p:cNvGraphicFramePr>
          <p:nvPr/>
        </p:nvGraphicFramePr>
        <p:xfrm>
          <a:off x="4233863" y="2438400"/>
          <a:ext cx="4799012" cy="895350"/>
        </p:xfrm>
        <a:graphic>
          <a:graphicData uri="http://schemas.openxmlformats.org/presentationml/2006/ole">
            <mc:AlternateContent xmlns:mc="http://schemas.openxmlformats.org/markup-compatibility/2006">
              <mc:Choice xmlns:v="urn:schemas-microsoft-com:vml" Requires="v">
                <p:oleObj name="Equation" r:id="rId3" imgW="2451100" imgH="482600" progId="Equation.3">
                  <p:embed/>
                </p:oleObj>
              </mc:Choice>
              <mc:Fallback>
                <p:oleObj name="Equation" r:id="rId3" imgW="2451100" imgH="482600" progId="Equation.3">
                  <p:embed/>
                  <p:pic>
                    <p:nvPicPr>
                      <p:cNvPr id="138265" name="Object 25">
                        <a:extLst>
                          <a:ext uri="{FF2B5EF4-FFF2-40B4-BE49-F238E27FC236}">
                            <a16:creationId xmlns:a16="http://schemas.microsoft.com/office/drawing/2014/main" id="{0AC52069-7591-0162-ED00-C4FBAA9492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3863" y="2438400"/>
                        <a:ext cx="4799012" cy="895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8266" name="Object 26">
            <a:extLst>
              <a:ext uri="{FF2B5EF4-FFF2-40B4-BE49-F238E27FC236}">
                <a16:creationId xmlns:a16="http://schemas.microsoft.com/office/drawing/2014/main" id="{9100B403-8018-AAFD-1AC8-09AE7B00AE3E}"/>
              </a:ext>
            </a:extLst>
          </p:cNvPr>
          <p:cNvGraphicFramePr>
            <a:graphicFrameLocks noChangeAspect="1"/>
          </p:cNvGraphicFramePr>
          <p:nvPr/>
        </p:nvGraphicFramePr>
        <p:xfrm>
          <a:off x="4214813" y="4541838"/>
          <a:ext cx="4572000" cy="527050"/>
        </p:xfrm>
        <a:graphic>
          <a:graphicData uri="http://schemas.openxmlformats.org/presentationml/2006/ole">
            <mc:AlternateContent xmlns:mc="http://schemas.openxmlformats.org/markup-compatibility/2006">
              <mc:Choice xmlns:v="urn:schemas-microsoft-com:vml" Requires="v">
                <p:oleObj name="Equation" r:id="rId5" imgW="1981200" imgH="241300" progId="Equation.3">
                  <p:embed/>
                </p:oleObj>
              </mc:Choice>
              <mc:Fallback>
                <p:oleObj name="Equation" r:id="rId5" imgW="1981200" imgH="241300" progId="Equation.3">
                  <p:embed/>
                  <p:pic>
                    <p:nvPicPr>
                      <p:cNvPr id="138266" name="Object 26">
                        <a:extLst>
                          <a:ext uri="{FF2B5EF4-FFF2-40B4-BE49-F238E27FC236}">
                            <a16:creationId xmlns:a16="http://schemas.microsoft.com/office/drawing/2014/main" id="{9100B403-8018-AAFD-1AC8-09AE7B00AE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4813" y="4541838"/>
                        <a:ext cx="4572000"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88BCA27A-59A7-5265-DC44-498836E7784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4EB2786-460B-16A9-0FCB-31D085A1F7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D270251-BEDB-1A3A-31F8-8E978733654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A0980FF-6786-1312-472C-4E0AE1F3C5E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BE6A0280-DCCB-4CB4-08E0-E0288500B2B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4EBED07-168C-A821-9EBC-E387E71F80E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B820E52-6986-99AA-CC6E-C1D0845335A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B240AB3-10B1-0ED3-4545-572862A128E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B68D979-8C6F-B923-9EDF-5788B618495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B0B7112-9F7A-0236-4861-156EF7EEDCD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13BCC79-F7CE-9118-F2B7-DE22C49BB4E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9DF8574-0E41-4D94-A2BF-EB345958F2C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3A20022-E92E-7DE1-1120-08ABC6C0CC7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9D2756A-2D3F-33EF-4842-C870957CDCA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9BCB3C3-24D3-9DAA-C915-AF31E58264A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345FD8B-95D1-EFB0-89CE-5FB0111D88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9A8E7D5-4977-1248-629A-60F541B747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3A27F0B-5E6F-E52D-A1C9-2E8D14D8740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72DBB47-A5AA-93DC-ADE7-994A964D71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circle(in)">
                                      <p:cBhvr>
                                        <p:cTn id="7" dur="500"/>
                                        <p:tgtEl>
                                          <p:spTgt spid="4710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38265"/>
                                        </p:tgtEl>
                                        <p:attrNameLst>
                                          <p:attrName>style.visibility</p:attrName>
                                        </p:attrNameLst>
                                      </p:cBhvr>
                                      <p:to>
                                        <p:strVal val="visible"/>
                                      </p:to>
                                    </p:set>
                                    <p:anim calcmode="lin" valueType="num">
                                      <p:cBhvr additive="base">
                                        <p:cTn id="12" dur="500" fill="hold"/>
                                        <p:tgtEl>
                                          <p:spTgt spid="138265"/>
                                        </p:tgtEl>
                                        <p:attrNameLst>
                                          <p:attrName>ppt_x</p:attrName>
                                        </p:attrNameLst>
                                      </p:cBhvr>
                                      <p:tavLst>
                                        <p:tav tm="0">
                                          <p:val>
                                            <p:strVal val="0-#ppt_w/2"/>
                                          </p:val>
                                        </p:tav>
                                        <p:tav tm="100000">
                                          <p:val>
                                            <p:strVal val="#ppt_x"/>
                                          </p:val>
                                        </p:tav>
                                      </p:tavLst>
                                    </p:anim>
                                    <p:anim calcmode="lin" valueType="num">
                                      <p:cBhvr additive="base">
                                        <p:cTn id="13" dur="500" fill="hold"/>
                                        <p:tgtEl>
                                          <p:spTgt spid="13826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38266"/>
                                        </p:tgtEl>
                                        <p:attrNameLst>
                                          <p:attrName>style.visibility</p:attrName>
                                        </p:attrNameLst>
                                      </p:cBhvr>
                                      <p:to>
                                        <p:strVal val="visible"/>
                                      </p:to>
                                    </p:set>
                                    <p:anim calcmode="lin" valueType="num">
                                      <p:cBhvr additive="base">
                                        <p:cTn id="18" dur="500" fill="hold"/>
                                        <p:tgtEl>
                                          <p:spTgt spid="138266"/>
                                        </p:tgtEl>
                                        <p:attrNameLst>
                                          <p:attrName>ppt_x</p:attrName>
                                        </p:attrNameLst>
                                      </p:cBhvr>
                                      <p:tavLst>
                                        <p:tav tm="0">
                                          <p:val>
                                            <p:strVal val="0-#ppt_w/2"/>
                                          </p:val>
                                        </p:tav>
                                        <p:tav tm="100000">
                                          <p:val>
                                            <p:strVal val="#ppt_x"/>
                                          </p:val>
                                        </p:tav>
                                      </p:tavLst>
                                    </p:anim>
                                    <p:anim calcmode="lin" valueType="num">
                                      <p:cBhvr additive="base">
                                        <p:cTn id="19" dur="500" fill="hold"/>
                                        <p:tgtEl>
                                          <p:spTgt spid="1382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9369B0D6-9394-8C06-3C9A-44491BA50C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1196975"/>
            <a:ext cx="730091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2">
            <a:extLst>
              <a:ext uri="{FF2B5EF4-FFF2-40B4-BE49-F238E27FC236}">
                <a16:creationId xmlns:a16="http://schemas.microsoft.com/office/drawing/2014/main" id="{FB75B676-6037-3D8A-D397-4F5813875055}"/>
              </a:ext>
            </a:extLst>
          </p:cNvPr>
          <p:cNvSpPr>
            <a:spLocks noGrp="1" noChangeArrowheads="1"/>
          </p:cNvSpPr>
          <p:nvPr>
            <p:ph type="title"/>
          </p:nvPr>
        </p:nvSpPr>
        <p:spPr>
          <a:xfrm>
            <a:off x="1937649" y="282575"/>
            <a:ext cx="5986834" cy="818387"/>
          </a:xfrm>
        </p:spPr>
        <p:txBody>
          <a:bodyPr/>
          <a:lstStyle/>
          <a:p>
            <a:pPr eaLnBrk="1" hangingPunct="1"/>
            <a:r>
              <a:rPr lang="en-US" altLang="en-US" sz="2800" dirty="0"/>
              <a:t>Definition of Net Positive Suction Head</a:t>
            </a:r>
          </a:p>
        </p:txBody>
      </p:sp>
      <p:grpSp>
        <p:nvGrpSpPr>
          <p:cNvPr id="2" name="Group 5">
            <a:extLst>
              <a:ext uri="{FF2B5EF4-FFF2-40B4-BE49-F238E27FC236}">
                <a16:creationId xmlns:a16="http://schemas.microsoft.com/office/drawing/2014/main" id="{B9A2898D-B37B-209A-F185-0780571AC389}"/>
              </a:ext>
            </a:extLst>
          </p:cNvPr>
          <p:cNvGrpSpPr>
            <a:grpSpLocks/>
          </p:cNvGrpSpPr>
          <p:nvPr/>
        </p:nvGrpSpPr>
        <p:grpSpPr bwMode="auto">
          <a:xfrm>
            <a:off x="2590800" y="4572000"/>
            <a:ext cx="1447800" cy="533400"/>
            <a:chOff x="1488" y="2880"/>
            <a:chExt cx="912" cy="336"/>
          </a:xfrm>
        </p:grpSpPr>
        <p:sp>
          <p:nvSpPr>
            <p:cNvPr id="29717" name="Line 6">
              <a:extLst>
                <a:ext uri="{FF2B5EF4-FFF2-40B4-BE49-F238E27FC236}">
                  <a16:creationId xmlns:a16="http://schemas.microsoft.com/office/drawing/2014/main" id="{DB7CA2D4-C5B2-89F7-DC7D-FFCFBB415691}"/>
                </a:ext>
              </a:extLst>
            </p:cNvPr>
            <p:cNvSpPr>
              <a:spLocks noChangeShapeType="1"/>
            </p:cNvSpPr>
            <p:nvPr/>
          </p:nvSpPr>
          <p:spPr bwMode="auto">
            <a:xfrm>
              <a:off x="2400" y="2928"/>
              <a:ext cx="0" cy="28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18" name="Text Box 7">
              <a:extLst>
                <a:ext uri="{FF2B5EF4-FFF2-40B4-BE49-F238E27FC236}">
                  <a16:creationId xmlns:a16="http://schemas.microsoft.com/office/drawing/2014/main" id="{B868D76D-6ABA-442C-A430-519403DB2D87}"/>
                </a:ext>
              </a:extLst>
            </p:cNvPr>
            <p:cNvSpPr txBox="1">
              <a:spLocks noChangeArrowheads="1"/>
            </p:cNvSpPr>
            <p:nvPr/>
          </p:nvSpPr>
          <p:spPr bwMode="auto">
            <a:xfrm>
              <a:off x="1488" y="2880"/>
              <a:ext cx="65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NPSH</a:t>
              </a:r>
            </a:p>
          </p:txBody>
        </p:sp>
      </p:grpSp>
      <p:grpSp>
        <p:nvGrpSpPr>
          <p:cNvPr id="3" name="Group 2">
            <a:extLst>
              <a:ext uri="{FF2B5EF4-FFF2-40B4-BE49-F238E27FC236}">
                <a16:creationId xmlns:a16="http://schemas.microsoft.com/office/drawing/2014/main" id="{D2F24803-E2BE-6E8E-FB04-A781F25C3DC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6B074056-D815-A002-EE4C-9FCC25655B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1A6997B8-D835-C625-7E64-FDF7578C0E1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4FBB40A-CC1F-DEE8-18B1-06D88317866D}"/>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6F88DC37-F91F-851E-4378-76EA314AD3B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6F56015-0331-9E14-0386-49A708D4C18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6E04A35-1760-EEB4-492F-9EFD4CFB89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486A749-1D9D-840E-7F47-C6EBB9414A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DF46271-EF5E-1E12-A22D-77480D6204B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A699044-5682-17DB-0773-05B6951A00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F0A8319-6E8C-A268-EA70-AEB2426C39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F13E5AC-B621-EEB6-E56A-1AAACC2582E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6E228E4-C475-C771-B9EC-65D7E0B9D5B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1438B8E-ADC9-F97A-AF0A-BE7EA2D45E0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35813BB-BA48-88D5-664A-A39056F9D81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5FD4502-BD47-1E27-FF21-9D8B878AE8E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B558489-1161-BDFC-3487-51AFC2A141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C43648A-05D7-7EE0-B302-2ADA4D03B33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3A2C216-7455-A15A-94A7-3DB5064066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3" name="TextBox 22">
            <a:extLst>
              <a:ext uri="{FF2B5EF4-FFF2-40B4-BE49-F238E27FC236}">
                <a16:creationId xmlns:a16="http://schemas.microsoft.com/office/drawing/2014/main" id="{3ED16105-1B75-C19C-08BD-8CF1DAAC10CC}"/>
              </a:ext>
            </a:extLst>
          </p:cNvPr>
          <p:cNvSpPr txBox="1"/>
          <p:nvPr/>
        </p:nvSpPr>
        <p:spPr>
          <a:xfrm>
            <a:off x="1140058" y="1373160"/>
            <a:ext cx="7622941" cy="830997"/>
          </a:xfrm>
          <a:prstGeom prst="rect">
            <a:avLst/>
          </a:prstGeom>
          <a:solidFill>
            <a:schemeClr val="bg1"/>
          </a:solidFill>
          <a:ln>
            <a:solidFill>
              <a:schemeClr val="accent1"/>
            </a:solidFill>
          </a:ln>
        </p:spPr>
        <p:txBody>
          <a:bodyPr wrap="square">
            <a:spAutoFit/>
          </a:bodyPr>
          <a:lstStyle/>
          <a:p>
            <a:r>
              <a:rPr lang="en-US" altLang="en-US" sz="2400" dirty="0">
                <a:latin typeface="Times New Roman" panose="02020603050405020304" pitchFamily="18" charset="0"/>
                <a:cs typeface="Times New Roman" panose="02020603050405020304" pitchFamily="18" charset="0"/>
              </a:rPr>
              <a:t>NPSH is one of the most widely used and least understood terms associated with pumps.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EC5BADB-A7E0-50ED-EEE5-3EE8EB0D8051}"/>
              </a:ext>
            </a:extLst>
          </p:cNvPr>
          <p:cNvSpPr>
            <a:spLocks noGrp="1" noChangeArrowheads="1"/>
          </p:cNvSpPr>
          <p:nvPr>
            <p:ph type="title"/>
          </p:nvPr>
        </p:nvSpPr>
        <p:spPr>
          <a:xfrm>
            <a:off x="457200" y="274638"/>
            <a:ext cx="8229600" cy="639762"/>
          </a:xfrm>
        </p:spPr>
        <p:txBody>
          <a:bodyPr/>
          <a:lstStyle/>
          <a:p>
            <a:pPr eaLnBrk="1" hangingPunct="1"/>
            <a:r>
              <a:rPr lang="en-US" altLang="en-US" sz="2800" dirty="0"/>
              <a:t>Loss of NPSH</a:t>
            </a:r>
          </a:p>
        </p:txBody>
      </p:sp>
      <p:graphicFrame>
        <p:nvGraphicFramePr>
          <p:cNvPr id="30723" name="Object 3">
            <a:extLst>
              <a:ext uri="{FF2B5EF4-FFF2-40B4-BE49-F238E27FC236}">
                <a16:creationId xmlns:a16="http://schemas.microsoft.com/office/drawing/2014/main" id="{79E0959D-7A41-ED05-BE96-FA2A815CB6B9}"/>
              </a:ext>
            </a:extLst>
          </p:cNvPr>
          <p:cNvGraphicFramePr>
            <a:graphicFrameLocks noChangeAspect="1"/>
          </p:cNvGraphicFramePr>
          <p:nvPr>
            <p:extLst>
              <p:ext uri="{D42A27DB-BD31-4B8C-83A1-F6EECF244321}">
                <p14:modId xmlns:p14="http://schemas.microsoft.com/office/powerpoint/2010/main" val="2609428255"/>
              </p:ext>
            </p:extLst>
          </p:nvPr>
        </p:nvGraphicFramePr>
        <p:xfrm>
          <a:off x="369195" y="1273469"/>
          <a:ext cx="8534400" cy="5029200"/>
        </p:xfrm>
        <a:graphic>
          <a:graphicData uri="http://schemas.openxmlformats.org/presentationml/2006/ole">
            <mc:AlternateContent xmlns:mc="http://schemas.openxmlformats.org/markup-compatibility/2006">
              <mc:Choice xmlns:v="urn:schemas-microsoft-com:vml" Requires="v">
                <p:oleObj name="Bitmap Image" r:id="rId2" imgW="5342857" imgH="2866667" progId="Paint.Picture">
                  <p:embed/>
                </p:oleObj>
              </mc:Choice>
              <mc:Fallback>
                <p:oleObj name="Bitmap Image" r:id="rId2" imgW="5342857" imgH="2866667" progId="Paint.Picture">
                  <p:embed/>
                  <p:pic>
                    <p:nvPicPr>
                      <p:cNvPr id="30723" name="Object 3">
                        <a:extLst>
                          <a:ext uri="{FF2B5EF4-FFF2-40B4-BE49-F238E27FC236}">
                            <a16:creationId xmlns:a16="http://schemas.microsoft.com/office/drawing/2014/main" id="{79E0959D-7A41-ED05-BE96-FA2A815CB6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195" y="1273469"/>
                        <a:ext cx="85344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27B39929-F9A6-4AFC-333B-922ACD19F1E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A8C92B5-50B2-677D-209E-2CA0C52DF4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A07AFFE-BCC4-2C64-E45C-EE60B567D37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05014F1-5752-7F9D-E466-38032FA2B84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966A269-B9B9-846E-21AC-C6EB897A6F6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135CBD1-2BD5-461C-BD7B-661D7A074C4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39753CA-97DA-5EA4-2F6D-DDD37FC61D2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754270D-7294-9666-8C4A-446637B86DE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6ABD3F1-C117-DFB8-90E2-F7649B96B6B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65EB6DF-8B8E-2A0A-7FED-8068589881F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E3436DE-0ADB-0070-14E1-7E08566E86B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AFBB581-52C3-3E43-4160-829E7B3D27D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88DB640-7F9C-C64A-3A57-1D543BFC3B1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A5889EA-8903-1965-BAC7-9287118D7F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54269D1-A1CC-EBBE-EF9C-A689E89A5EA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21262A5-17D5-E816-4409-4DF37A95D5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FF9AE16-555E-6A92-F71E-347CBE1DA77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F7F0553-1396-883F-1C78-890F2BF25EF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9948F69-661F-26B9-4457-8F08887227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A8B713-6328-845E-0AB7-D456158B7B2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FA182BF-E29D-4EEF-C2ED-C4A3259B1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BB98E70-9118-87D6-568B-C49C0714E35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4610748-7878-6809-F12B-E2725C3F9A6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A82F90D-4006-7FBE-1E24-8DFED4C6DD78}"/>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6E3F334-1EF6-68E3-136F-6A61C9DA1B3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078BC54-AF19-8F7B-0AB5-A498A54CD46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FA10052-305E-3D6D-A89D-5DCB257361D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AD5ADC2-C8E8-F1A3-6167-E879E4683C4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872A055-99A2-9ED2-AF05-607F7B4ED01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5EFE1C9-B0A7-547D-4639-3563816049C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B2B1FB5-77EF-D7FF-6BD4-FBA9E4CBF5B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AF3A0AD-4DAC-371F-2096-C485862F4B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78B67E7-E6CC-A2CB-5391-602E15925F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AA218FC-57C3-6BDA-CBD2-16D196071E0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A95A39D-9E6F-9F2D-E360-7D3AAAD0A3C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F3C9343-B147-F70F-1A26-C45E7BC1FB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2272952-2A7D-148F-D615-D42DB8C4663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7549A74-E472-9E2F-7696-B08E2407D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FF7113F1-B6E6-2C05-8C60-894158EE1AB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7000" contrast="95000"/>
                    </a14:imgEffect>
                  </a14:imgLayer>
                </a14:imgProps>
              </a:ext>
            </a:extLst>
          </a:blip>
          <a:stretch>
            <a:fillRect/>
          </a:stretch>
        </p:blipFill>
        <p:spPr>
          <a:xfrm>
            <a:off x="575666" y="1249181"/>
            <a:ext cx="3801005" cy="5182323"/>
          </a:xfrm>
          <a:prstGeom prst="rect">
            <a:avLst/>
          </a:prstGeom>
        </p:spPr>
      </p:pic>
      <p:pic>
        <p:nvPicPr>
          <p:cNvPr id="28" name="Picture 27">
            <a:extLst>
              <a:ext uri="{FF2B5EF4-FFF2-40B4-BE49-F238E27FC236}">
                <a16:creationId xmlns:a16="http://schemas.microsoft.com/office/drawing/2014/main" id="{AFB4A9B8-058D-B67E-1540-F9D15E95B8D3}"/>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36000" contrast="100000"/>
                    </a14:imgEffect>
                  </a14:imgLayer>
                </a14:imgProps>
              </a:ext>
            </a:extLst>
          </a:blip>
          <a:stretch>
            <a:fillRect/>
          </a:stretch>
        </p:blipFill>
        <p:spPr>
          <a:xfrm>
            <a:off x="4867805" y="1373041"/>
            <a:ext cx="3742795" cy="5297006"/>
          </a:xfrm>
          <a:prstGeom prst="rect">
            <a:avLst/>
          </a:prstGeom>
        </p:spPr>
      </p:pic>
      <p:sp>
        <p:nvSpPr>
          <p:cNvPr id="29" name="Title 28">
            <a:extLst>
              <a:ext uri="{FF2B5EF4-FFF2-40B4-BE49-F238E27FC236}">
                <a16:creationId xmlns:a16="http://schemas.microsoft.com/office/drawing/2014/main" id="{E5437CFA-38F1-C52A-9240-4345E4EE040E}"/>
              </a:ext>
            </a:extLst>
          </p:cNvPr>
          <p:cNvSpPr>
            <a:spLocks noGrp="1"/>
          </p:cNvSpPr>
          <p:nvPr>
            <p:ph type="title"/>
          </p:nvPr>
        </p:nvSpPr>
        <p:spPr>
          <a:xfrm>
            <a:off x="457200" y="274638"/>
            <a:ext cx="8229600" cy="770826"/>
          </a:xfrm>
        </p:spPr>
        <p:txBody>
          <a:bodyPr/>
          <a:lstStyle/>
          <a:p>
            <a:r>
              <a:rPr lang="en-US" sz="2800" dirty="0">
                <a:latin typeface="Times New Roman" panose="02020603050405020304" pitchFamily="18" charset="0"/>
                <a:cs typeface="Times New Roman" panose="02020603050405020304" pitchFamily="18" charset="0"/>
              </a:rPr>
              <a:t>Strategies for Pump Erection</a:t>
            </a:r>
          </a:p>
        </p:txBody>
      </p:sp>
    </p:spTree>
    <p:extLst>
      <p:ext uri="{BB962C8B-B14F-4D97-AF65-F5344CB8AC3E}">
        <p14:creationId xmlns:p14="http://schemas.microsoft.com/office/powerpoint/2010/main" val="123647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3C49-260B-B76F-B01B-05E53B94FBE5}"/>
            </a:ext>
          </a:extLst>
        </p:cNvPr>
        <p:cNvGrpSpPr/>
        <p:nvPr/>
      </p:nvGrpSpPr>
      <p:grpSpPr>
        <a:xfrm>
          <a:off x="0" y="0"/>
          <a:ext cx="0" cy="0"/>
          <a:chOff x="0" y="0"/>
          <a:chExt cx="0" cy="0"/>
        </a:xfrm>
      </p:grpSpPr>
      <p:graphicFrame>
        <p:nvGraphicFramePr>
          <p:cNvPr id="53252" name="Object 4">
            <a:extLst>
              <a:ext uri="{FF2B5EF4-FFF2-40B4-BE49-F238E27FC236}">
                <a16:creationId xmlns:a16="http://schemas.microsoft.com/office/drawing/2014/main" id="{DCFEA72F-5E7A-3ACF-A89E-2B065F116EEA}"/>
              </a:ext>
            </a:extLst>
          </p:cNvPr>
          <p:cNvGraphicFramePr>
            <a:graphicFrameLocks noChangeAspect="1"/>
          </p:cNvGraphicFramePr>
          <p:nvPr/>
        </p:nvGraphicFramePr>
        <p:xfrm>
          <a:off x="2612231" y="2708944"/>
          <a:ext cx="3422650" cy="658813"/>
        </p:xfrm>
        <a:graphic>
          <a:graphicData uri="http://schemas.openxmlformats.org/presentationml/2006/ole">
            <mc:AlternateContent xmlns:mc="http://schemas.openxmlformats.org/markup-compatibility/2006">
              <mc:Choice xmlns:v="urn:schemas-microsoft-com:vml" Requires="v">
                <p:oleObj name="Equation" r:id="rId2" imgW="1257120" imgH="241200" progId="Equation.3">
                  <p:embed/>
                </p:oleObj>
              </mc:Choice>
              <mc:Fallback>
                <p:oleObj name="Equation" r:id="rId2" imgW="1257120" imgH="241200" progId="Equation.3">
                  <p:embed/>
                  <p:pic>
                    <p:nvPicPr>
                      <p:cNvPr id="53252" name="Object 4">
                        <a:extLst>
                          <a:ext uri="{FF2B5EF4-FFF2-40B4-BE49-F238E27FC236}">
                            <a16:creationId xmlns:a16="http://schemas.microsoft.com/office/drawing/2014/main" id="{231E1EB5-ADAA-2FFB-C420-81D7AFFB2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2231" y="2708944"/>
                        <a:ext cx="3422650" cy="65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53253" name="Object 5">
                <a:extLst>
                  <a:ext uri="{FF2B5EF4-FFF2-40B4-BE49-F238E27FC236}">
                    <a16:creationId xmlns:a16="http://schemas.microsoft.com/office/drawing/2014/main" id="{A8270412-A867-679F-24C2-51E9EE2CDC3D}"/>
                  </a:ext>
                </a:extLst>
              </p:cNvPr>
              <p:cNvSpPr txBox="1"/>
              <p:nvPr/>
            </p:nvSpPr>
            <p:spPr bwMode="auto">
              <a:xfrm>
                <a:off x="1077118" y="5134908"/>
                <a:ext cx="6492875" cy="101102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𝑇</m:t>
                          </m:r>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m:t>
                          </m:r>
                          <m:d>
                            <m:dPr>
                              <m:ctrlPr>
                                <a:rPr lang="en-US" i="1">
                                  <a:solidFill>
                                    <a:srgbClr val="000000"/>
                                  </a:solidFill>
                                  <a:latin typeface="Cambria Math" panose="02040503050406030204" pitchFamily="18" charset="0"/>
                                </a:rPr>
                              </m:ctrlPr>
                            </m:dPr>
                            <m:e>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𝑉</m:t>
                                  </m:r>
                                </m:e>
                                <m:sub>
                                  <m:r>
                                    <a:rPr lang="en-US" i="1">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1</m:t>
                                  </m:r>
                                </m:sub>
                                <m:sup>
                                  <m:r>
                                    <a:rPr lang="en-US" i="1">
                                      <a:solidFill>
                                        <a:srgbClr val="000000"/>
                                      </a:solidFill>
                                      <a:latin typeface="Cambria Math" panose="02040503050406030204" pitchFamily="18" charset="0"/>
                                    </a:rPr>
                                    <m:t>2</m:t>
                                  </m:r>
                                </m:sup>
                              </m:sSubSup>
                              <m:r>
                                <a:rPr lang="en-US" i="1">
                                  <a:solidFill>
                                    <a:srgbClr val="000000"/>
                                  </a:solidFill>
                                  <a:latin typeface="Cambria Math" panose="02040503050406030204" pitchFamily="18" charset="0"/>
                                </a:rPr>
                                <m:t>+2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𝜔</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𝑉</m:t>
                                  </m:r>
                                </m:e>
                                <m:sub>
                                  <m:r>
                                    <a:rPr lang="en-US" i="1">
                                      <a:solidFill>
                                        <a:srgbClr val="000000"/>
                                      </a:solidFill>
                                      <a:latin typeface="Cambria Math" panose="02040503050406030204" pitchFamily="18" charset="0"/>
                                    </a:rPr>
                                    <m:t>𝑤</m:t>
                                  </m:r>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𝜔</m:t>
                                  </m:r>
                                </m:e>
                                <m:sup>
                                  <m:r>
                                    <a:rPr lang="en-US" i="1">
                                      <a:solidFill>
                                        <a:srgbClr val="000000"/>
                                      </a:solidFill>
                                      <a:latin typeface="Cambria Math" panose="02040503050406030204" pitchFamily="18" charset="0"/>
                                    </a:rPr>
                                    <m:t>2</m:t>
                                  </m:r>
                                </m:sup>
                              </m:sSup>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1</m:t>
                                  </m:r>
                                </m:sub>
                                <m:sup>
                                  <m:r>
                                    <a:rPr lang="en-US" i="1">
                                      <a:solidFill>
                                        <a:srgbClr val="000000"/>
                                      </a:solidFill>
                                      <a:latin typeface="Cambria Math" panose="02040503050406030204" pitchFamily="18" charset="0"/>
                                    </a:rPr>
                                    <m:t>2</m:t>
                                  </m:r>
                                </m:sup>
                              </m:sSubSup>
                            </m:e>
                          </m:d>
                        </m:num>
                        <m:den>
                          <m:r>
                            <a:rPr lang="en-US" i="1">
                              <a:solidFill>
                                <a:srgbClr val="000000"/>
                              </a:solidFill>
                              <a:latin typeface="Cambria Math" panose="02040503050406030204" pitchFamily="18" charset="0"/>
                            </a:rPr>
                            <m:t>2</m:t>
                          </m:r>
                        </m:den>
                      </m:f>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 </m:t>
                      </m:r>
                      <m:sSub>
                        <m:sSubPr>
                          <m:ctrlPr>
                            <a:rPr lang="en-US" b="0" i="1" smtClean="0">
                              <a:solidFill>
                                <a:srgbClr val="000000"/>
                              </a:solidFill>
                              <a:latin typeface="Cambria Math" panose="02040503050406030204" pitchFamily="18" charset="0"/>
                              <a:ea typeface="Cambria Math" panose="02040503050406030204" pitchFamily="18" charset="0"/>
                            </a:rPr>
                          </m:ctrlPr>
                        </m:sSubPr>
                        <m:e>
                          <m:r>
                            <a:rPr lang="en-US" b="0" i="1" smtClean="0">
                              <a:solidFill>
                                <a:srgbClr val="000000"/>
                              </a:solidFill>
                              <a:latin typeface="Cambria Math" panose="02040503050406030204" pitchFamily="18" charset="0"/>
                              <a:ea typeface="Cambria Math" panose="02040503050406030204" pitchFamily="18" charset="0"/>
                            </a:rPr>
                            <m:t>𝑝</m:t>
                          </m:r>
                        </m:e>
                        <m:sub>
                          <m:r>
                            <a:rPr lang="en-US" b="0" i="1" smtClean="0">
                              <a:solidFill>
                                <a:srgbClr val="000000"/>
                              </a:solidFill>
                              <a:latin typeface="Cambria Math" panose="02040503050406030204" pitchFamily="18" charset="0"/>
                              <a:ea typeface="Cambria Math" panose="02040503050406030204" pitchFamily="18" charset="0"/>
                            </a:rPr>
                            <m:t>𝑎𝑚𝑏</m:t>
                          </m:r>
                        </m:sub>
                      </m:sSub>
                    </m:oMath>
                  </m:oMathPara>
                </a14:m>
                <a:endParaRPr lang="en-US" dirty="0"/>
              </a:p>
            </p:txBody>
          </p:sp>
        </mc:Choice>
        <mc:Fallback xmlns="">
          <p:sp>
            <p:nvSpPr>
              <p:cNvPr id="53253" name="Object 5">
                <a:extLst>
                  <a:ext uri="{FF2B5EF4-FFF2-40B4-BE49-F238E27FC236}">
                    <a16:creationId xmlns:a16="http://schemas.microsoft.com/office/drawing/2014/main" id="{A8270412-A867-679F-24C2-51E9EE2CDC3D}"/>
                  </a:ext>
                </a:extLst>
              </p:cNvPr>
              <p:cNvSpPr txBox="1">
                <a:spLocks noRot="1" noChangeAspect="1" noMove="1" noResize="1" noEditPoints="1" noAdjustHandles="1" noChangeArrowheads="1" noChangeShapeType="1" noTextEdit="1"/>
              </p:cNvSpPr>
              <p:nvPr/>
            </p:nvSpPr>
            <p:spPr bwMode="auto">
              <a:xfrm>
                <a:off x="1077118" y="5134908"/>
                <a:ext cx="6492875" cy="1011024"/>
              </a:xfrm>
              <a:prstGeom prst="rect">
                <a:avLst/>
              </a:prstGeom>
              <a:blipFill>
                <a:blip r:embed="rId4"/>
                <a:stretch>
                  <a:fillRect/>
                </a:stretch>
              </a:blipFill>
              <a:ln>
                <a:noFill/>
              </a:ln>
              <a:effectLst/>
            </p:spPr>
            <p:txBody>
              <a:bodyPr/>
              <a:lstStyle/>
              <a:p>
                <a:r>
                  <a:rPr lang="en-US">
                    <a:noFill/>
                  </a:rPr>
                  <a:t> </a:t>
                </a:r>
              </a:p>
            </p:txBody>
          </p:sp>
        </mc:Fallback>
      </mc:AlternateContent>
      <p:graphicFrame>
        <p:nvGraphicFramePr>
          <p:cNvPr id="53254" name="Object 6">
            <a:extLst>
              <a:ext uri="{FF2B5EF4-FFF2-40B4-BE49-F238E27FC236}">
                <a16:creationId xmlns:a16="http://schemas.microsoft.com/office/drawing/2014/main" id="{DBD978B9-9711-87E9-0DEA-01B02FEC2F26}"/>
              </a:ext>
            </a:extLst>
          </p:cNvPr>
          <p:cNvGraphicFramePr>
            <a:graphicFrameLocks noChangeAspect="1"/>
          </p:cNvGraphicFramePr>
          <p:nvPr>
            <p:extLst>
              <p:ext uri="{D42A27DB-BD31-4B8C-83A1-F6EECF244321}">
                <p14:modId xmlns:p14="http://schemas.microsoft.com/office/powerpoint/2010/main" val="2595695788"/>
              </p:ext>
            </p:extLst>
          </p:nvPr>
        </p:nvGraphicFramePr>
        <p:xfrm>
          <a:off x="1371600" y="3860977"/>
          <a:ext cx="5336941" cy="996524"/>
        </p:xfrm>
        <a:graphic>
          <a:graphicData uri="http://schemas.openxmlformats.org/presentationml/2006/ole">
            <mc:AlternateContent xmlns:mc="http://schemas.openxmlformats.org/markup-compatibility/2006">
              <mc:Choice xmlns:v="urn:schemas-microsoft-com:vml" Requires="v">
                <p:oleObj name="Equation" r:id="rId5" imgW="2247840" imgH="419040" progId="Equation.3">
                  <p:embed/>
                </p:oleObj>
              </mc:Choice>
              <mc:Fallback>
                <p:oleObj name="Equation" r:id="rId5" imgW="2247840" imgH="419040" progId="Equation.3">
                  <p:embed/>
                  <p:pic>
                    <p:nvPicPr>
                      <p:cNvPr id="53254" name="Object 6">
                        <a:extLst>
                          <a:ext uri="{FF2B5EF4-FFF2-40B4-BE49-F238E27FC236}">
                            <a16:creationId xmlns:a16="http://schemas.microsoft.com/office/drawing/2014/main" id="{DFC3943E-1809-2D37-3E19-EF06D04209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3860977"/>
                        <a:ext cx="5336941" cy="996524"/>
                      </a:xfrm>
                      <a:prstGeom prst="rect">
                        <a:avLst/>
                      </a:prstGeom>
                      <a:noFill/>
                      <a:ln>
                        <a:noFill/>
                      </a:ln>
                      <a:effectLst/>
                    </p:spPr>
                  </p:pic>
                </p:oleObj>
              </mc:Fallback>
            </mc:AlternateContent>
          </a:graphicData>
        </a:graphic>
      </p:graphicFrame>
      <p:graphicFrame>
        <p:nvGraphicFramePr>
          <p:cNvPr id="53255" name="Object 8">
            <a:extLst>
              <a:ext uri="{FF2B5EF4-FFF2-40B4-BE49-F238E27FC236}">
                <a16:creationId xmlns:a16="http://schemas.microsoft.com/office/drawing/2014/main" id="{5A2030AA-5289-3F88-D9EF-73D901A59F84}"/>
              </a:ext>
            </a:extLst>
          </p:cNvPr>
          <p:cNvGraphicFramePr>
            <a:graphicFrameLocks noChangeAspect="1"/>
          </p:cNvGraphicFramePr>
          <p:nvPr>
            <p:extLst>
              <p:ext uri="{D42A27DB-BD31-4B8C-83A1-F6EECF244321}">
                <p14:modId xmlns:p14="http://schemas.microsoft.com/office/powerpoint/2010/main" val="3696270957"/>
              </p:ext>
            </p:extLst>
          </p:nvPr>
        </p:nvGraphicFramePr>
        <p:xfrm>
          <a:off x="3581400" y="1390500"/>
          <a:ext cx="1741487" cy="1044575"/>
        </p:xfrm>
        <a:graphic>
          <a:graphicData uri="http://schemas.openxmlformats.org/presentationml/2006/ole">
            <mc:AlternateContent xmlns:mc="http://schemas.openxmlformats.org/markup-compatibility/2006">
              <mc:Choice xmlns:v="urn:schemas-microsoft-com:vml" Requires="v">
                <p:oleObj name="Equation" r:id="rId7" imgW="736560" imgH="444240" progId="Equation.3">
                  <p:embed/>
                </p:oleObj>
              </mc:Choice>
              <mc:Fallback>
                <p:oleObj name="Equation" r:id="rId7" imgW="736560" imgH="444240" progId="Equation.3">
                  <p:embed/>
                  <p:pic>
                    <p:nvPicPr>
                      <p:cNvPr id="53255" name="Object 8">
                        <a:extLst>
                          <a:ext uri="{FF2B5EF4-FFF2-40B4-BE49-F238E27FC236}">
                            <a16:creationId xmlns:a16="http://schemas.microsoft.com/office/drawing/2014/main" id="{DFA86A33-0E7F-A36E-BE0E-43E663F7BDB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1390500"/>
                        <a:ext cx="1741487" cy="104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F2203B51-97A4-0831-6A59-EA4DB0DDB9D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230BB3C-0921-C56C-35F4-FA2F58FF137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DDBEB04-5009-5A54-549F-8EBB755FE42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B9ABCAB-C5FF-79F1-B521-10446079C613}"/>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2D5407E-6E07-1D5F-B0A4-E1F6132AC62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89E6A4D-ED30-BDFC-0CB4-D2C12D10B74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3F46985-3F6F-4B4D-E1D4-15EFD2B9320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F3C07FB-18A7-1A49-8DFC-C93EECF3BC2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2F37992-E7B6-89A4-9417-98BBA8F4D74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5F2067A-8CED-663E-69E3-67F74471E4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12DA484-5897-A433-F564-7A9B56FCAE7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660651F-AF37-1312-52E5-BA471B71AF6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8AA4DFC-94DA-1736-2FB1-9251770D360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4DBDBB9-5CC3-C318-F039-81FBD710AE9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80DEE63-519A-2E7B-D2BC-30E2F93C768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95BA4F1-DF88-F3C6-90F5-E3B0669D475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FB7D4B6-16C9-B7F2-CE45-C7EDD196EB3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879A438-4444-6C8B-D0EA-CFFDDF38F1E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2AE73CE-5006-A569-6147-0C3A4F80F8F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3">
            <a:extLst>
              <a:ext uri="{FF2B5EF4-FFF2-40B4-BE49-F238E27FC236}">
                <a16:creationId xmlns:a16="http://schemas.microsoft.com/office/drawing/2014/main" id="{73F2ACB2-C38A-5947-21A2-0CE10B6C1896}"/>
              </a:ext>
            </a:extLst>
          </p:cNvPr>
          <p:cNvSpPr txBox="1">
            <a:spLocks/>
          </p:cNvSpPr>
          <p:nvPr/>
        </p:nvSpPr>
        <p:spPr>
          <a:xfrm>
            <a:off x="532737" y="298449"/>
            <a:ext cx="8229600" cy="673251"/>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kern="0" dirty="0"/>
              <a:t>Power Consumed by A Pump</a:t>
            </a:r>
            <a:endParaRPr lang="en-IN" altLang="en-US" sz="2800" kern="0" dirty="0"/>
          </a:p>
        </p:txBody>
      </p:sp>
    </p:spTree>
    <p:extLst>
      <p:ext uri="{BB962C8B-B14F-4D97-AF65-F5344CB8AC3E}">
        <p14:creationId xmlns:p14="http://schemas.microsoft.com/office/powerpoint/2010/main" val="30344648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53255"/>
                                        </p:tgtEl>
                                        <p:attrNameLst>
                                          <p:attrName>style.visibility</p:attrName>
                                        </p:attrNameLst>
                                      </p:cBhvr>
                                      <p:to>
                                        <p:strVal val="visible"/>
                                      </p:to>
                                    </p:set>
                                    <p:animEffect transition="in" filter="dissolve">
                                      <p:cBhvr>
                                        <p:cTn id="7" dur="500"/>
                                        <p:tgtEl>
                                          <p:spTgt spid="532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3252"/>
                                        </p:tgtEl>
                                        <p:attrNameLst>
                                          <p:attrName>style.visibility</p:attrName>
                                        </p:attrNameLst>
                                      </p:cBhvr>
                                      <p:to>
                                        <p:strVal val="visible"/>
                                      </p:to>
                                    </p:set>
                                    <p:animEffect transition="in" filter="dissolve">
                                      <p:cBhvr>
                                        <p:cTn id="12" dur="500"/>
                                        <p:tgtEl>
                                          <p:spTgt spid="532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3254"/>
                                        </p:tgtEl>
                                        <p:attrNameLst>
                                          <p:attrName>style.visibility</p:attrName>
                                        </p:attrNameLst>
                                      </p:cBhvr>
                                      <p:to>
                                        <p:strVal val="visible"/>
                                      </p:to>
                                    </p:set>
                                    <p:animEffect transition="in" filter="dissolve">
                                      <p:cBhvr>
                                        <p:cTn id="17" dur="500"/>
                                        <p:tgtEl>
                                          <p:spTgt spid="5325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3253"/>
                                        </p:tgtEl>
                                        <p:attrNameLst>
                                          <p:attrName>style.visibility</p:attrName>
                                        </p:attrNameLst>
                                      </p:cBhvr>
                                      <p:to>
                                        <p:strVal val="visible"/>
                                      </p:to>
                                    </p:set>
                                    <p:anim calcmode="lin" valueType="num">
                                      <p:cBhvr additive="base">
                                        <p:cTn id="22" dur="500" fill="hold"/>
                                        <p:tgtEl>
                                          <p:spTgt spid="53253"/>
                                        </p:tgtEl>
                                        <p:attrNameLst>
                                          <p:attrName>ppt_x</p:attrName>
                                        </p:attrNameLst>
                                      </p:cBhvr>
                                      <p:tavLst>
                                        <p:tav tm="0">
                                          <p:val>
                                            <p:strVal val="#ppt_x"/>
                                          </p:val>
                                        </p:tav>
                                        <p:tav tm="100000">
                                          <p:val>
                                            <p:strVal val="#ppt_x"/>
                                          </p:val>
                                        </p:tav>
                                      </p:tavLst>
                                    </p:anim>
                                    <p:anim calcmode="lin" valueType="num">
                                      <p:cBhvr additive="base">
                                        <p:cTn id="23" dur="500" fill="hold"/>
                                        <p:tgtEl>
                                          <p:spTgt spid="532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0C29E2C3-E5CB-D5ED-C9C7-EF6F3C5AB5E5}"/>
              </a:ext>
            </a:extLst>
          </p:cNvPr>
          <p:cNvSpPr>
            <a:spLocks noGrp="1" noChangeArrowheads="1"/>
          </p:cNvSpPr>
          <p:nvPr>
            <p:ph type="title"/>
          </p:nvPr>
        </p:nvSpPr>
        <p:spPr>
          <a:xfrm>
            <a:off x="228600" y="274638"/>
            <a:ext cx="8458200" cy="681799"/>
          </a:xfrm>
        </p:spPr>
        <p:txBody>
          <a:bodyPr/>
          <a:lstStyle/>
          <a:p>
            <a:r>
              <a:rPr lang="en-GB" altLang="en-US" sz="2800" dirty="0">
                <a:cs typeface="Times New Roman" panose="02020603050405020304" pitchFamily="18" charset="0"/>
              </a:rPr>
              <a:t>Cavitation </a:t>
            </a:r>
            <a:endParaRPr lang="en-US" altLang="en-US" sz="2800" dirty="0"/>
          </a:p>
        </p:txBody>
      </p:sp>
      <p:sp>
        <p:nvSpPr>
          <p:cNvPr id="47107" name="Rectangle 3">
            <a:extLst>
              <a:ext uri="{FF2B5EF4-FFF2-40B4-BE49-F238E27FC236}">
                <a16:creationId xmlns:a16="http://schemas.microsoft.com/office/drawing/2014/main" id="{931261D0-F46C-3496-8EDE-B9F36EEDBF63}"/>
              </a:ext>
            </a:extLst>
          </p:cNvPr>
          <p:cNvSpPr>
            <a:spLocks noGrp="1" noChangeArrowheads="1"/>
          </p:cNvSpPr>
          <p:nvPr>
            <p:ph type="body" idx="1"/>
          </p:nvPr>
        </p:nvSpPr>
        <p:spPr>
          <a:xfrm>
            <a:off x="381247" y="1302131"/>
            <a:ext cx="8549779" cy="5281231"/>
          </a:xfrm>
        </p:spPr>
        <p:txBody>
          <a:bodyPr/>
          <a:lstStyle/>
          <a:p>
            <a:pPr>
              <a:lnSpc>
                <a:spcPct val="90000"/>
              </a:lnSpc>
            </a:pPr>
            <a:r>
              <a:rPr lang="en-GB" altLang="en-US" sz="2400" dirty="0">
                <a:latin typeface="Times New Roman" panose="02020603050405020304" pitchFamily="18" charset="0"/>
                <a:cs typeface="Times New Roman" panose="02020603050405020304" pitchFamily="18" charset="0"/>
              </a:rPr>
              <a:t>As the liquid flows onto the impeller of the pump it is accelerated and initially its pressure falls (Bernoulli). </a:t>
            </a:r>
          </a:p>
          <a:p>
            <a:pPr>
              <a:lnSpc>
                <a:spcPct val="90000"/>
              </a:lnSpc>
            </a:pPr>
            <a:r>
              <a:rPr lang="en-GB" altLang="en-US" sz="2400" dirty="0">
                <a:latin typeface="Times New Roman" panose="02020603050405020304" pitchFamily="18" charset="0"/>
                <a:cs typeface="Times New Roman" panose="02020603050405020304" pitchFamily="18" charset="0"/>
              </a:rPr>
              <a:t>The pressure subsequently increases as the fluid leaves the impeller and as the kinetic energy is recovered in the volute chamber. </a:t>
            </a:r>
          </a:p>
          <a:p>
            <a:pPr>
              <a:lnSpc>
                <a:spcPct val="90000"/>
              </a:lnSpc>
            </a:pPr>
            <a:r>
              <a:rPr lang="en-GB" altLang="en-US" sz="2400" dirty="0">
                <a:latin typeface="Times New Roman" panose="02020603050405020304" pitchFamily="18" charset="0"/>
                <a:cs typeface="Times New Roman" panose="02020603050405020304" pitchFamily="18" charset="0"/>
              </a:rPr>
              <a:t>If the pressure of the liquid falls below the vapour pressure, </a:t>
            </a:r>
            <a:r>
              <a:rPr lang="en-GB" altLang="en-US" sz="2400" i="1" dirty="0" err="1">
                <a:latin typeface="Times New Roman" panose="02020603050405020304" pitchFamily="18" charset="0"/>
                <a:cs typeface="Times New Roman" panose="02020603050405020304" pitchFamily="18" charset="0"/>
              </a:rPr>
              <a:t>p</a:t>
            </a:r>
            <a:r>
              <a:rPr lang="en-GB" altLang="en-US" sz="2400" i="1" baseline="-30000" dirty="0" err="1">
                <a:latin typeface="Times New Roman" panose="02020603050405020304" pitchFamily="18" charset="0"/>
                <a:cs typeface="Times New Roman" panose="02020603050405020304" pitchFamily="18" charset="0"/>
              </a:rPr>
              <a:t>v</a:t>
            </a:r>
            <a:r>
              <a:rPr lang="en-GB" altLang="en-US" sz="2400" dirty="0">
                <a:latin typeface="Times New Roman" panose="02020603050405020304" pitchFamily="18" charset="0"/>
                <a:cs typeface="Times New Roman" panose="02020603050405020304" pitchFamily="18" charset="0"/>
              </a:rPr>
              <a:t>, the liquid boils, generating vapour bubbles or cavities-cavitation. </a:t>
            </a:r>
          </a:p>
          <a:p>
            <a:pPr>
              <a:lnSpc>
                <a:spcPct val="90000"/>
              </a:lnSpc>
            </a:pPr>
            <a:r>
              <a:rPr lang="en-GB" altLang="en-US" sz="2400" dirty="0">
                <a:latin typeface="Times New Roman" panose="02020603050405020304" pitchFamily="18" charset="0"/>
                <a:cs typeface="Times New Roman" panose="02020603050405020304" pitchFamily="18" charset="0"/>
              </a:rPr>
              <a:t>The bubbles are swept into higher pressure regions by the liquid flow, where they collapse creating pressure waves and cause mechanical damage to solid surfaces. </a:t>
            </a:r>
          </a:p>
          <a:p>
            <a:pPr>
              <a:lnSpc>
                <a:spcPct val="90000"/>
              </a:lnSpc>
            </a:pPr>
            <a:r>
              <a:rPr lang="en-GB" altLang="en-US" sz="2400" dirty="0">
                <a:latin typeface="Times New Roman" panose="02020603050405020304" pitchFamily="18" charset="0"/>
                <a:cs typeface="Times New Roman" panose="02020603050405020304" pitchFamily="18" charset="0"/>
              </a:rPr>
              <a:t>Moreover, pump discharge head is reduced at flow rates above the cavitation point. </a:t>
            </a:r>
          </a:p>
          <a:p>
            <a:pPr>
              <a:lnSpc>
                <a:spcPct val="90000"/>
              </a:lnSpc>
            </a:pPr>
            <a:r>
              <a:rPr lang="en-GB" altLang="en-US" sz="2400" dirty="0">
                <a:latin typeface="Times New Roman" panose="02020603050405020304" pitchFamily="18" charset="0"/>
                <a:cs typeface="Times New Roman" panose="02020603050405020304" pitchFamily="18" charset="0"/>
              </a:rPr>
              <a:t>Operation under these conditions is not desirable and damages the equipment. </a:t>
            </a:r>
            <a:r>
              <a:rPr lang="en-US" altLang="en-US" sz="2400" dirty="0">
                <a:latin typeface="Times New Roman" panose="02020603050405020304" pitchFamily="18" charset="0"/>
                <a:cs typeface="Times New Roman" panose="02020603050405020304" pitchFamily="18" charset="0"/>
              </a:rPr>
              <a:t> </a:t>
            </a:r>
          </a:p>
        </p:txBody>
      </p:sp>
      <p:grpSp>
        <p:nvGrpSpPr>
          <p:cNvPr id="2" name="Group 1">
            <a:extLst>
              <a:ext uri="{FF2B5EF4-FFF2-40B4-BE49-F238E27FC236}">
                <a16:creationId xmlns:a16="http://schemas.microsoft.com/office/drawing/2014/main" id="{95ACE467-6A24-30D0-CF68-D6F15862B4C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B6822CA-8B80-243B-3A64-D78F8E39E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C0C9519-C1FC-36AA-9C88-C8AEF29D76C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4673D75-E5D7-B3B9-BC5B-53E6AA85AA8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D240B28-E718-327D-AE3E-AAB1F162500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BE247922-EA6A-871F-34C2-83D674020DB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95B09C9-B9B0-F3BD-808B-CBD5796469E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87A2C9F-4574-4C46-2780-DB1A21DFD15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E09F3AB-DEA8-85FF-51BE-6A9BD53592E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63619DE-8C5A-94EE-AA52-B694F60A7F3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FCB7160-3FFB-B91D-481F-7BB318C6895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70A52DC-1105-2E91-0AF9-8FC953D3962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6DD0529-3BCB-3690-CE53-580AF11F8D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A77099A-6AF8-FEA9-DA63-AD82D4DDD9C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165C38E-5A28-2031-51FE-0E7129FC3A4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9805210-8A2D-FC33-B327-E5EA348A563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7845A7D-B333-889B-02DD-AD6B30F731D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6A16DD8-0125-B584-C34A-01F20E80340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88F4563-D188-75E0-BEF8-8E272CB210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48439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dissolve">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dissolve">
                                      <p:cBhvr>
                                        <p:cTn id="12" dur="500"/>
                                        <p:tgtEl>
                                          <p:spTgt spid="47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dissolve">
                                      <p:cBhvr>
                                        <p:cTn id="17" dur="500"/>
                                        <p:tgtEl>
                                          <p:spTgt spid="471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107">
                                            <p:txEl>
                                              <p:pRg st="3" end="3"/>
                                            </p:txEl>
                                          </p:spTgt>
                                        </p:tgtEl>
                                        <p:attrNameLst>
                                          <p:attrName>style.visibility</p:attrName>
                                        </p:attrNameLst>
                                      </p:cBhvr>
                                      <p:to>
                                        <p:strVal val="visible"/>
                                      </p:to>
                                    </p:set>
                                    <p:animEffect transition="in" filter="dissolve">
                                      <p:cBhvr>
                                        <p:cTn id="22" dur="500"/>
                                        <p:tgtEl>
                                          <p:spTgt spid="471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107">
                                            <p:txEl>
                                              <p:pRg st="4" end="4"/>
                                            </p:txEl>
                                          </p:spTgt>
                                        </p:tgtEl>
                                        <p:attrNameLst>
                                          <p:attrName>style.visibility</p:attrName>
                                        </p:attrNameLst>
                                      </p:cBhvr>
                                      <p:to>
                                        <p:strVal val="visible"/>
                                      </p:to>
                                    </p:set>
                                    <p:animEffect transition="in" filter="dissolve">
                                      <p:cBhvr>
                                        <p:cTn id="27" dur="500"/>
                                        <p:tgtEl>
                                          <p:spTgt spid="471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7107">
                                            <p:txEl>
                                              <p:pRg st="5" end="5"/>
                                            </p:txEl>
                                          </p:spTgt>
                                        </p:tgtEl>
                                        <p:attrNameLst>
                                          <p:attrName>style.visibility</p:attrName>
                                        </p:attrNameLst>
                                      </p:cBhvr>
                                      <p:to>
                                        <p:strVal val="visible"/>
                                      </p:to>
                                    </p:set>
                                    <p:animEffect transition="in" filter="dissolve">
                                      <p:cBhvr>
                                        <p:cTn id="32" dur="500"/>
                                        <p:tgtEl>
                                          <p:spTgt spid="471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a16="http://schemas.microsoft.com/office/drawing/2014/main" id="{FB25A4D7-2CB6-67B2-5E16-8BD2D251D98F}"/>
              </a:ext>
            </a:extLst>
          </p:cNvPr>
          <p:cNvSpPr>
            <a:spLocks noChangeArrowheads="1"/>
          </p:cNvSpPr>
          <p:nvPr/>
        </p:nvSpPr>
        <p:spPr bwMode="auto">
          <a:xfrm>
            <a:off x="1981200" y="5791200"/>
            <a:ext cx="12192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grpSp>
        <p:nvGrpSpPr>
          <p:cNvPr id="2" name="Group 1">
            <a:extLst>
              <a:ext uri="{FF2B5EF4-FFF2-40B4-BE49-F238E27FC236}">
                <a16:creationId xmlns:a16="http://schemas.microsoft.com/office/drawing/2014/main" id="{DE109125-758A-BEB5-D6C8-7EA32DEF077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EC14AE3-D7BE-F17B-1552-483CF711AC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BB343FD-D2EE-F56D-6FF2-F0698E36C90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05F8B17-F0FF-618D-9AC3-E716C772DB8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4577453-6756-C8C4-1FAB-AC88A1F9666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F3EC421-97E8-8A78-DE20-509220589D1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74EA4DD-F3E7-1405-D35F-05A0444271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409A361-8AEB-B2E1-FABF-F746264CEBA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E1A07E5-49AC-39F6-681D-B30BC16191B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C15EAB1-AE54-B1E6-AA4C-B73ADCDF0E9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5442863-42AD-DB48-67D8-8805523596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9C34896-2514-6A30-CB03-8FDF794CE7F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E0207D8-7FB7-818C-6DAB-72AC6A5C80E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08DD71B-B0C9-D5CA-6101-18E2448B44C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32B32CC-58BB-806A-2F26-60D27CDE586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DF8B4AB-2549-E2FC-A83F-6E0C5BF46DF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7E7A24C-7A76-E07B-CE98-B6F9CE804F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A1BE83B-9C53-CCB6-B1BC-13A1A37CFDE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AA9C5EA-EE93-F91C-C90C-478AD2531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3F087985-3277-411A-DAC7-77FA9C594D6D}"/>
              </a:ext>
            </a:extLst>
          </p:cNvPr>
          <p:cNvSpPr>
            <a:spLocks noGrp="1"/>
          </p:cNvSpPr>
          <p:nvPr>
            <p:ph type="title"/>
          </p:nvPr>
        </p:nvSpPr>
        <p:spPr>
          <a:xfrm>
            <a:off x="457200" y="274638"/>
            <a:ext cx="8229600" cy="808037"/>
          </a:xfrm>
        </p:spPr>
        <p:txBody>
          <a:bodyPr/>
          <a:lstStyle/>
          <a:p>
            <a:r>
              <a:rPr lang="en-US" sz="2800" dirty="0">
                <a:latin typeface="Times New Roman" panose="02020603050405020304" pitchFamily="18" charset="0"/>
                <a:cs typeface="Times New Roman" panose="02020603050405020304" pitchFamily="18" charset="0"/>
              </a:rPr>
              <a:t>Cavitation regions in An Impeller</a:t>
            </a:r>
          </a:p>
        </p:txBody>
      </p:sp>
      <p:pic>
        <p:nvPicPr>
          <p:cNvPr id="23" name="Picture 22">
            <a:extLst>
              <a:ext uri="{FF2B5EF4-FFF2-40B4-BE49-F238E27FC236}">
                <a16:creationId xmlns:a16="http://schemas.microsoft.com/office/drawing/2014/main" id="{98FAC299-C392-2274-1FD5-149E714E664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0000"/>
                    </a14:imgEffect>
                    <a14:imgEffect>
                      <a14:brightnessContrast bright="-15000" contrast="76000"/>
                    </a14:imgEffect>
                  </a14:imgLayer>
                </a14:imgProps>
              </a:ext>
            </a:extLst>
          </a:blip>
          <a:stretch>
            <a:fillRect/>
          </a:stretch>
        </p:blipFill>
        <p:spPr>
          <a:xfrm>
            <a:off x="378200" y="1194208"/>
            <a:ext cx="8308600" cy="5332825"/>
          </a:xfrm>
          <a:prstGeom prst="rect">
            <a:avLst/>
          </a:prstGeom>
        </p:spPr>
      </p:pic>
      <p:sp>
        <p:nvSpPr>
          <p:cNvPr id="24" name="Freeform: Shape 23">
            <a:extLst>
              <a:ext uri="{FF2B5EF4-FFF2-40B4-BE49-F238E27FC236}">
                <a16:creationId xmlns:a16="http://schemas.microsoft.com/office/drawing/2014/main" id="{E1DA5F7C-2D60-E6FA-3FAA-29F8BF643878}"/>
              </a:ext>
            </a:extLst>
          </p:cNvPr>
          <p:cNvSpPr/>
          <p:nvPr/>
        </p:nvSpPr>
        <p:spPr>
          <a:xfrm>
            <a:off x="5128769" y="1779071"/>
            <a:ext cx="3798264" cy="4759436"/>
          </a:xfrm>
          <a:custGeom>
            <a:avLst/>
            <a:gdLst>
              <a:gd name="connsiteX0" fmla="*/ 83311 w 3798264"/>
              <a:gd name="connsiteY0" fmla="*/ 3835345 h 4759436"/>
              <a:gd name="connsiteX1" fmla="*/ 1390903 w 3798264"/>
              <a:gd name="connsiteY1" fmla="*/ 3862777 h 4759436"/>
              <a:gd name="connsiteX2" fmla="*/ 1793239 w 3798264"/>
              <a:gd name="connsiteY2" fmla="*/ 4182817 h 4759436"/>
              <a:gd name="connsiteX3" fmla="*/ 2780791 w 3798264"/>
              <a:gd name="connsiteY3" fmla="*/ 4758889 h 4759436"/>
              <a:gd name="connsiteX4" fmla="*/ 3676903 w 3798264"/>
              <a:gd name="connsiteY4" fmla="*/ 4073089 h 4759436"/>
              <a:gd name="connsiteX5" fmla="*/ 3786631 w 3798264"/>
              <a:gd name="connsiteY5" fmla="*/ 2408881 h 4759436"/>
              <a:gd name="connsiteX6" fmla="*/ 3649471 w 3798264"/>
              <a:gd name="connsiteY6" fmla="*/ 1046425 h 4759436"/>
              <a:gd name="connsiteX7" fmla="*/ 3247135 w 3798264"/>
              <a:gd name="connsiteY7" fmla="*/ 132025 h 4759436"/>
              <a:gd name="connsiteX8" fmla="*/ 1930399 w 3798264"/>
              <a:gd name="connsiteY8" fmla="*/ 13153 h 4759436"/>
              <a:gd name="connsiteX9" fmla="*/ 1354327 w 3798264"/>
              <a:gd name="connsiteY9" fmla="*/ 205177 h 4759436"/>
              <a:gd name="connsiteX10" fmla="*/ 933703 w 3798264"/>
              <a:gd name="connsiteY10" fmla="*/ 388057 h 4759436"/>
              <a:gd name="connsiteX11" fmla="*/ 211327 w 3798264"/>
              <a:gd name="connsiteY11" fmla="*/ 689809 h 4759436"/>
              <a:gd name="connsiteX12" fmla="*/ 10159 w 3798264"/>
              <a:gd name="connsiteY12" fmla="*/ 1677361 h 4759436"/>
              <a:gd name="connsiteX13" fmla="*/ 46735 w 3798264"/>
              <a:gd name="connsiteY13" fmla="*/ 2610049 h 4759436"/>
              <a:gd name="connsiteX14" fmla="*/ 193039 w 3798264"/>
              <a:gd name="connsiteY14" fmla="*/ 3058105 h 4759436"/>
              <a:gd name="connsiteX15" fmla="*/ 723391 w 3798264"/>
              <a:gd name="connsiteY15" fmla="*/ 3606745 h 4759436"/>
              <a:gd name="connsiteX16" fmla="*/ 83311 w 3798264"/>
              <a:gd name="connsiteY16" fmla="*/ 3835345 h 475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98264" h="4759436">
                <a:moveTo>
                  <a:pt x="83311" y="3835345"/>
                </a:moveTo>
                <a:cubicBezTo>
                  <a:pt x="194563" y="3878017"/>
                  <a:pt x="1105915" y="3804865"/>
                  <a:pt x="1390903" y="3862777"/>
                </a:cubicBezTo>
                <a:cubicBezTo>
                  <a:pt x="1675891" y="3920689"/>
                  <a:pt x="1561591" y="4033465"/>
                  <a:pt x="1793239" y="4182817"/>
                </a:cubicBezTo>
                <a:cubicBezTo>
                  <a:pt x="2024887" y="4332169"/>
                  <a:pt x="2466847" y="4777177"/>
                  <a:pt x="2780791" y="4758889"/>
                </a:cubicBezTo>
                <a:cubicBezTo>
                  <a:pt x="3094735" y="4740601"/>
                  <a:pt x="3509263" y="4464757"/>
                  <a:pt x="3676903" y="4073089"/>
                </a:cubicBezTo>
                <a:cubicBezTo>
                  <a:pt x="3844543" y="3681421"/>
                  <a:pt x="3791203" y="2913325"/>
                  <a:pt x="3786631" y="2408881"/>
                </a:cubicBezTo>
                <a:cubicBezTo>
                  <a:pt x="3782059" y="1904437"/>
                  <a:pt x="3739387" y="1425901"/>
                  <a:pt x="3649471" y="1046425"/>
                </a:cubicBezTo>
                <a:cubicBezTo>
                  <a:pt x="3559555" y="666949"/>
                  <a:pt x="3533647" y="304237"/>
                  <a:pt x="3247135" y="132025"/>
                </a:cubicBezTo>
                <a:cubicBezTo>
                  <a:pt x="2960623" y="-40187"/>
                  <a:pt x="2245867" y="961"/>
                  <a:pt x="1930399" y="13153"/>
                </a:cubicBezTo>
                <a:cubicBezTo>
                  <a:pt x="1614931" y="25345"/>
                  <a:pt x="1520443" y="142693"/>
                  <a:pt x="1354327" y="205177"/>
                </a:cubicBezTo>
                <a:cubicBezTo>
                  <a:pt x="1188211" y="267661"/>
                  <a:pt x="933703" y="388057"/>
                  <a:pt x="933703" y="388057"/>
                </a:cubicBezTo>
                <a:cubicBezTo>
                  <a:pt x="743203" y="468829"/>
                  <a:pt x="365251" y="474925"/>
                  <a:pt x="211327" y="689809"/>
                </a:cubicBezTo>
                <a:cubicBezTo>
                  <a:pt x="57403" y="904693"/>
                  <a:pt x="37591" y="1357321"/>
                  <a:pt x="10159" y="1677361"/>
                </a:cubicBezTo>
                <a:cubicBezTo>
                  <a:pt x="-17273" y="1997401"/>
                  <a:pt x="16255" y="2379925"/>
                  <a:pt x="46735" y="2610049"/>
                </a:cubicBezTo>
                <a:cubicBezTo>
                  <a:pt x="77215" y="2840173"/>
                  <a:pt x="80263" y="2891989"/>
                  <a:pt x="193039" y="3058105"/>
                </a:cubicBezTo>
                <a:cubicBezTo>
                  <a:pt x="305815" y="3224221"/>
                  <a:pt x="735583" y="3474157"/>
                  <a:pt x="723391" y="3606745"/>
                </a:cubicBezTo>
                <a:cubicBezTo>
                  <a:pt x="711199" y="3739333"/>
                  <a:pt x="-27941" y="3792673"/>
                  <a:pt x="83311" y="383534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DCDF866A-8295-219C-6ACF-AAF7F1E90CD0}"/>
              </a:ext>
            </a:extLst>
          </p:cNvPr>
          <p:cNvPicPr>
            <a:picLocks noChangeAspect="1"/>
          </p:cNvPicPr>
          <p:nvPr/>
        </p:nvPicPr>
        <p:blipFill>
          <a:blip r:embed="rId6"/>
          <a:stretch>
            <a:fillRect/>
          </a:stretch>
        </p:blipFill>
        <p:spPr>
          <a:xfrm>
            <a:off x="438912" y="1312298"/>
            <a:ext cx="6381712" cy="5088502"/>
          </a:xfrm>
          <a:prstGeom prst="rect">
            <a:avLst/>
          </a:prstGeom>
        </p:spPr>
      </p:pic>
    </p:spTree>
    <p:extLst>
      <p:ext uri="{BB962C8B-B14F-4D97-AF65-F5344CB8AC3E}">
        <p14:creationId xmlns:p14="http://schemas.microsoft.com/office/powerpoint/2010/main" val="311060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26"/>
                                        </p:tgtEl>
                                        <p:attrNameLst>
                                          <p:attrName>ppt_w</p:attrName>
                                        </p:attrNameLst>
                                      </p:cBhvr>
                                      <p:tavLst>
                                        <p:tav tm="0">
                                          <p:val>
                                            <p:strVal val="ppt_w"/>
                                          </p:val>
                                        </p:tav>
                                        <p:tav tm="100000">
                                          <p:val>
                                            <p:fltVal val="0"/>
                                          </p:val>
                                        </p:tav>
                                      </p:tavLst>
                                    </p:anim>
                                    <p:anim calcmode="lin" valueType="num">
                                      <p:cBhvr>
                                        <p:cTn id="7" dur="500"/>
                                        <p:tgtEl>
                                          <p:spTgt spid="26"/>
                                        </p:tgtEl>
                                        <p:attrNameLst>
                                          <p:attrName>ppt_h</p:attrName>
                                        </p:attrNameLst>
                                      </p:cBhvr>
                                      <p:tavLst>
                                        <p:tav tm="0">
                                          <p:val>
                                            <p:strVal val="ppt_h"/>
                                          </p:val>
                                        </p:tav>
                                        <p:tav tm="100000">
                                          <p:val>
                                            <p:fltVal val="0"/>
                                          </p:val>
                                        </p:tav>
                                      </p:tavLst>
                                    </p:anim>
                                    <p:animEffect transition="out" filter="fade">
                                      <p:cBhvr>
                                        <p:cTn id="8" dur="500"/>
                                        <p:tgtEl>
                                          <p:spTgt spid="26"/>
                                        </p:tgtEl>
                                      </p:cBhvr>
                                    </p:animEffect>
                                    <p:set>
                                      <p:cBhvr>
                                        <p:cTn id="9" dur="1" fill="hold">
                                          <p:stCondLst>
                                            <p:cond delay="499"/>
                                          </p:stCondLst>
                                        </p:cTn>
                                        <p:tgtEl>
                                          <p:spTgt spid="2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24"/>
                                        </p:tgtEl>
                                        <p:attrNameLst>
                                          <p:attrName>ppt_w</p:attrName>
                                        </p:attrNameLst>
                                      </p:cBhvr>
                                      <p:tavLst>
                                        <p:tav tm="0">
                                          <p:val>
                                            <p:strVal val="ppt_w"/>
                                          </p:val>
                                        </p:tav>
                                        <p:tav tm="100000">
                                          <p:val>
                                            <p:fltVal val="0"/>
                                          </p:val>
                                        </p:tav>
                                      </p:tavLst>
                                    </p:anim>
                                    <p:anim calcmode="lin" valueType="num">
                                      <p:cBhvr>
                                        <p:cTn id="14" dur="500"/>
                                        <p:tgtEl>
                                          <p:spTgt spid="24"/>
                                        </p:tgtEl>
                                        <p:attrNameLst>
                                          <p:attrName>ppt_h</p:attrName>
                                        </p:attrNameLst>
                                      </p:cBhvr>
                                      <p:tavLst>
                                        <p:tav tm="0">
                                          <p:val>
                                            <p:strVal val="ppt_h"/>
                                          </p:val>
                                        </p:tav>
                                        <p:tav tm="100000">
                                          <p:val>
                                            <p:fltVal val="0"/>
                                          </p:val>
                                        </p:tav>
                                      </p:tavLst>
                                    </p:anim>
                                    <p:animEffect transition="out" filter="fade">
                                      <p:cBhvr>
                                        <p:cTn id="15" dur="500"/>
                                        <p:tgtEl>
                                          <p:spTgt spid="24"/>
                                        </p:tgtEl>
                                      </p:cBhvr>
                                    </p:animEffect>
                                    <p:set>
                                      <p:cBhvr>
                                        <p:cTn id="16"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B6C28AD-4D3E-42BC-44E6-924D84ECAE39}"/>
              </a:ext>
            </a:extLst>
          </p:cNvPr>
          <p:cNvSpPr>
            <a:spLocks noGrp="1" noChangeArrowheads="1"/>
          </p:cNvSpPr>
          <p:nvPr>
            <p:ph type="title"/>
          </p:nvPr>
        </p:nvSpPr>
        <p:spPr>
          <a:xfrm>
            <a:off x="1291932" y="38100"/>
            <a:ext cx="7166267" cy="1143000"/>
          </a:xfrm>
        </p:spPr>
        <p:txBody>
          <a:bodyPr/>
          <a:lstStyle/>
          <a:p>
            <a:r>
              <a:rPr lang="en-GB" altLang="en-US" sz="2800" dirty="0">
                <a:cs typeface="Times New Roman" panose="02020603050405020304" pitchFamily="18" charset="0"/>
              </a:rPr>
              <a:t>NPSH (Net Pressure Suction Head)</a:t>
            </a:r>
            <a:endParaRPr lang="en-US" altLang="en-US" sz="2800" dirty="0">
              <a:cs typeface="Times New Roman" panose="02020603050405020304" pitchFamily="18" charset="0"/>
            </a:endParaRPr>
          </a:p>
        </p:txBody>
      </p:sp>
      <p:sp>
        <p:nvSpPr>
          <p:cNvPr id="49155" name="Rectangle 3">
            <a:extLst>
              <a:ext uri="{FF2B5EF4-FFF2-40B4-BE49-F238E27FC236}">
                <a16:creationId xmlns:a16="http://schemas.microsoft.com/office/drawing/2014/main" id="{17AA226D-89DD-29F7-A58D-CE6728359BE7}"/>
              </a:ext>
            </a:extLst>
          </p:cNvPr>
          <p:cNvSpPr>
            <a:spLocks noGrp="1" noChangeArrowheads="1"/>
          </p:cNvSpPr>
          <p:nvPr>
            <p:ph type="body" idx="1"/>
          </p:nvPr>
        </p:nvSpPr>
        <p:spPr>
          <a:xfrm>
            <a:off x="457199" y="1447800"/>
            <a:ext cx="8337301" cy="5029200"/>
          </a:xfrm>
        </p:spPr>
        <p:txBody>
          <a:bodyPr/>
          <a:lstStyle/>
          <a:p>
            <a:pPr algn="just">
              <a:lnSpc>
                <a:spcPct val="90000"/>
              </a:lnSpc>
            </a:pPr>
            <a:r>
              <a:rPr lang="en-US" altLang="en-US" sz="2400" u="sng" dirty="0">
                <a:latin typeface="Times New Roman" panose="02020603050405020304" pitchFamily="18" charset="0"/>
                <a:cs typeface="Times New Roman" panose="02020603050405020304" pitchFamily="18" charset="0"/>
              </a:rPr>
              <a:t>Net Positive Suction Head Required, </a:t>
            </a:r>
            <a:r>
              <a:rPr lang="en-US" altLang="en-US" sz="2400" u="sng" dirty="0" err="1">
                <a:latin typeface="Times New Roman" panose="02020603050405020304" pitchFamily="18" charset="0"/>
                <a:cs typeface="Times New Roman" panose="02020603050405020304" pitchFamily="18" charset="0"/>
              </a:rPr>
              <a:t>NPSHr</a:t>
            </a:r>
            <a:endParaRPr lang="en-US" altLang="en-US" sz="2400" dirty="0">
              <a:latin typeface="Times New Roman" panose="02020603050405020304" pitchFamily="18" charset="0"/>
              <a:cs typeface="Times New Roman" panose="02020603050405020304" pitchFamily="18" charset="0"/>
            </a:endParaRPr>
          </a:p>
          <a:p>
            <a:pPr algn="just">
              <a:lnSpc>
                <a:spcPct val="90000"/>
              </a:lnSpc>
            </a:pPr>
            <a:r>
              <a:rPr lang="en-US" altLang="en-US" sz="2400" dirty="0">
                <a:latin typeface="Times New Roman" panose="02020603050405020304" pitchFamily="18" charset="0"/>
                <a:cs typeface="Times New Roman" panose="02020603050405020304" pitchFamily="18" charset="0"/>
              </a:rPr>
              <a:t>Understanding the significance of NPSH is very much essential during design stage of the pumps. </a:t>
            </a:r>
          </a:p>
          <a:p>
            <a:pPr algn="just">
              <a:lnSpc>
                <a:spcPct val="90000"/>
              </a:lnSpc>
            </a:pPr>
            <a:r>
              <a:rPr lang="en-US" altLang="en-US" sz="2400" dirty="0">
                <a:solidFill>
                  <a:srgbClr val="FF0000"/>
                </a:solidFill>
                <a:latin typeface="Times New Roman" panose="02020603050405020304" pitchFamily="18" charset="0"/>
                <a:cs typeface="Times New Roman" panose="02020603050405020304" pitchFamily="18" charset="0"/>
              </a:rPr>
              <a:t>Pumps can pump only liquids, not vapors!!!</a:t>
            </a:r>
          </a:p>
          <a:p>
            <a:pPr algn="just">
              <a:lnSpc>
                <a:spcPct val="90000"/>
              </a:lnSpc>
            </a:pPr>
            <a:r>
              <a:rPr lang="en-US" altLang="en-US" sz="2400" dirty="0">
                <a:latin typeface="Times New Roman" panose="02020603050405020304" pitchFamily="18" charset="0"/>
                <a:cs typeface="Times New Roman" panose="02020603050405020304" pitchFamily="18" charset="0"/>
              </a:rPr>
              <a:t>Rise in temperature and fall in pressure induces vaporization</a:t>
            </a:r>
          </a:p>
          <a:p>
            <a:pPr algn="just">
              <a:lnSpc>
                <a:spcPct val="90000"/>
              </a:lnSpc>
            </a:pPr>
            <a:r>
              <a:rPr lang="en-US" altLang="en-US" sz="2400" dirty="0">
                <a:latin typeface="Times New Roman" panose="02020603050405020304" pitchFamily="18" charset="0"/>
                <a:cs typeface="Times New Roman" panose="02020603050405020304" pitchFamily="18" charset="0"/>
              </a:rPr>
              <a:t>NPSH as a measure to prevent liquid vaporization</a:t>
            </a:r>
          </a:p>
          <a:p>
            <a:pPr algn="just">
              <a:lnSpc>
                <a:spcPct val="90000"/>
              </a:lnSpc>
            </a:pPr>
            <a:r>
              <a:rPr lang="en-US" altLang="en-US" sz="2400" dirty="0">
                <a:latin typeface="Times New Roman" panose="02020603050405020304" pitchFamily="18" charset="0"/>
                <a:cs typeface="Times New Roman" panose="02020603050405020304" pitchFamily="18" charset="0"/>
              </a:rPr>
              <a:t>Net Positive Suction Head (NPSH) is the total head at the suction flange of the pump less the vapor pressure converted to fluid column height of the liquid.</a:t>
            </a:r>
          </a:p>
          <a:p>
            <a:pPr algn="just">
              <a:lnSpc>
                <a:spcPct val="90000"/>
              </a:lnSpc>
            </a:pPr>
            <a:br>
              <a:rPr lang="en-US" altLang="en-US" sz="2400" dirty="0">
                <a:latin typeface="Times New Roman" panose="02020603050405020304" pitchFamily="18" charset="0"/>
                <a:cs typeface="Times New Roman" panose="02020603050405020304" pitchFamily="18" charset="0"/>
              </a:rPr>
            </a:br>
            <a:br>
              <a:rPr lang="en-US" altLang="en-US" sz="2400" dirty="0">
                <a:latin typeface="Times New Roman" panose="02020603050405020304" pitchFamily="18" charset="0"/>
                <a:cs typeface="Times New Roman" panose="02020603050405020304" pitchFamily="18" charset="0"/>
              </a:rPr>
            </a:br>
            <a:endParaRPr lang="en-US" altLang="en-US" sz="2400" dirty="0">
              <a:latin typeface="Times New Roman" panose="02020603050405020304" pitchFamily="18" charset="0"/>
              <a:cs typeface="Times New Roman" panose="02020603050405020304" pitchFamily="18" charset="0"/>
            </a:endParaRPr>
          </a:p>
          <a:p>
            <a:pPr algn="just">
              <a:lnSpc>
                <a:spcPct val="90000"/>
              </a:lnSpc>
            </a:pPr>
            <a:endParaRPr lang="en-US" altLang="en-US" sz="2400" dirty="0">
              <a:latin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0BF5E232-EE5D-572F-5F9C-596B262D6F7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6644D5F-56BB-5BF9-66EC-6E2C00B97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6F33867-8E19-CBA4-8E33-07EE2BDE368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219A88A-3D6C-94D4-FDBE-45B00732BD4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364595C-4F96-AD1D-2ECB-76A59BEFFFAD}"/>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32E3B89-6027-04DA-0CD1-992FE0FC9D5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669F591-8E28-12B6-8320-D34C38C571B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7204F99-D757-FCD1-A5C1-9D2DF205B3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A890B92-8B9D-0BF7-811A-C57A717956F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3D64B6E-1B51-ED58-8C73-64BCCBBC6B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E919FB8-C3D6-C153-0FCC-8DADD664672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2C5E02A-0176-F207-6303-90530B97719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5DBAA1F-AAAB-A20F-DC14-FB7194E100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CC18B19-2E5B-0F6C-3143-2DC9990DA45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31635A9-4532-C0B4-9CDB-2EEC7793901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7E3D986-4F8C-07B3-2016-A73675028A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861DE0B-1223-617C-39A4-6342A1C28C4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FD21C7F-4E5E-13ED-0823-0AE286E8E16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3FD5829-FA01-0513-6FD5-842642D85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95706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dissolve">
                                      <p:cBhvr>
                                        <p:cTn id="7" dur="500"/>
                                        <p:tgtEl>
                                          <p:spTgt spid="491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dissolve">
                                      <p:cBhvr>
                                        <p:cTn id="12" dur="500"/>
                                        <p:tgtEl>
                                          <p:spTgt spid="491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dissolve">
                                      <p:cBhvr>
                                        <p:cTn id="17" dur="500"/>
                                        <p:tgtEl>
                                          <p:spTgt spid="491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Effect transition="in" filter="dissolve">
                                      <p:cBhvr>
                                        <p:cTn id="22" dur="500"/>
                                        <p:tgtEl>
                                          <p:spTgt spid="491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Effect transition="in" filter="dissolve">
                                      <p:cBhvr>
                                        <p:cTn id="27" dur="500"/>
                                        <p:tgtEl>
                                          <p:spTgt spid="491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9155">
                                            <p:txEl>
                                              <p:pRg st="5" end="5"/>
                                            </p:txEl>
                                          </p:spTgt>
                                        </p:tgtEl>
                                        <p:attrNameLst>
                                          <p:attrName>style.visibility</p:attrName>
                                        </p:attrNameLst>
                                      </p:cBhvr>
                                      <p:to>
                                        <p:strVal val="visible"/>
                                      </p:to>
                                    </p:set>
                                    <p:animEffect transition="in" filter="dissolve">
                                      <p:cBhvr>
                                        <p:cTn id="32" dur="500"/>
                                        <p:tgtEl>
                                          <p:spTgt spid="4915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9155">
                                            <p:txEl>
                                              <p:pRg st="6" end="6"/>
                                            </p:txEl>
                                          </p:spTgt>
                                        </p:tgtEl>
                                        <p:attrNameLst>
                                          <p:attrName>style.visibility</p:attrName>
                                        </p:attrNameLst>
                                      </p:cBhvr>
                                      <p:to>
                                        <p:strVal val="visible"/>
                                      </p:to>
                                    </p:set>
                                    <p:animEffect transition="in" filter="dissolve">
                                      <p:cBhvr>
                                        <p:cTn id="37" dur="500"/>
                                        <p:tgtEl>
                                          <p:spTgt spid="491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09F4622-9E78-A9E9-73C0-5347910204EB}"/>
              </a:ext>
            </a:extLst>
          </p:cNvPr>
          <p:cNvSpPr>
            <a:spLocks noGrp="1" noChangeArrowheads="1"/>
          </p:cNvSpPr>
          <p:nvPr>
            <p:ph type="title"/>
          </p:nvPr>
        </p:nvSpPr>
        <p:spPr>
          <a:xfrm>
            <a:off x="1905000" y="208177"/>
            <a:ext cx="6248400" cy="1011023"/>
          </a:xfrm>
        </p:spPr>
        <p:txBody>
          <a:bodyPr/>
          <a:lstStyle/>
          <a:p>
            <a:r>
              <a:rPr lang="en-US" altLang="en-US" sz="2800" dirty="0">
                <a:latin typeface="Times New Roman" panose="02020603050405020304" pitchFamily="18" charset="0"/>
                <a:cs typeface="Times New Roman" panose="02020603050405020304" pitchFamily="18" charset="0"/>
              </a:rPr>
              <a:t>Learnings from Machine:</a:t>
            </a:r>
            <a:br>
              <a:rPr lang="en-US" altLang="en-US" sz="2800" dirty="0">
                <a:latin typeface="Times New Roman" panose="02020603050405020304" pitchFamily="18" charset="0"/>
                <a:cs typeface="Times New Roman" panose="02020603050405020304" pitchFamily="18" charset="0"/>
              </a:rPr>
            </a:br>
            <a:r>
              <a:rPr lang="en-US" altLang="en-US" sz="2800" dirty="0" err="1">
                <a:latin typeface="Times New Roman" panose="02020603050405020304" pitchFamily="18" charset="0"/>
                <a:cs typeface="Times New Roman" panose="02020603050405020304" pitchFamily="18" charset="0"/>
              </a:rPr>
              <a:t>NPSHr</a:t>
            </a:r>
            <a:r>
              <a:rPr lang="en-US" altLang="en-US" sz="2800" dirty="0">
                <a:latin typeface="Times New Roman" panose="02020603050405020304" pitchFamily="18" charset="0"/>
                <a:cs typeface="Times New Roman" panose="02020603050405020304" pitchFamily="18" charset="0"/>
              </a:rPr>
              <a:t> is a function of pump design </a:t>
            </a:r>
          </a:p>
        </p:txBody>
      </p:sp>
      <p:sp>
        <p:nvSpPr>
          <p:cNvPr id="50179" name="Rectangle 3">
            <a:extLst>
              <a:ext uri="{FF2B5EF4-FFF2-40B4-BE49-F238E27FC236}">
                <a16:creationId xmlns:a16="http://schemas.microsoft.com/office/drawing/2014/main" id="{2544954E-1457-9F76-6257-6F8A6D1CA67B}"/>
              </a:ext>
            </a:extLst>
          </p:cNvPr>
          <p:cNvSpPr>
            <a:spLocks noGrp="1" noChangeArrowheads="1"/>
          </p:cNvSpPr>
          <p:nvPr>
            <p:ph type="body" idx="1"/>
          </p:nvPr>
        </p:nvSpPr>
        <p:spPr>
          <a:xfrm>
            <a:off x="252334" y="1233306"/>
            <a:ext cx="8855075" cy="5354057"/>
          </a:xfrm>
        </p:spPr>
        <p:txBody>
          <a:bodyPr/>
          <a:lstStyle/>
          <a:p>
            <a:pPr>
              <a:lnSpc>
                <a:spcPct val="90000"/>
              </a:lnSpc>
            </a:pPr>
            <a:r>
              <a:rPr lang="en-US" altLang="en-US" sz="2400" dirty="0">
                <a:latin typeface="Times New Roman" panose="02020603050405020304" pitchFamily="18" charset="0"/>
                <a:cs typeface="Times New Roman" panose="02020603050405020304" pitchFamily="18" charset="0"/>
              </a:rPr>
              <a:t>NPSH required is a function of the pump design and is determined based on actual pump test by the vendor. </a:t>
            </a:r>
          </a:p>
          <a:p>
            <a:pPr>
              <a:lnSpc>
                <a:spcPct val="90000"/>
              </a:lnSpc>
            </a:pPr>
            <a:r>
              <a:rPr lang="en-US" altLang="en-US" sz="2400" dirty="0">
                <a:latin typeface="Times New Roman" panose="02020603050405020304" pitchFamily="18" charset="0"/>
                <a:cs typeface="Times New Roman" panose="02020603050405020304" pitchFamily="18" charset="0"/>
              </a:rPr>
              <a:t>As the liquid passes from the pump suction to the eye of the impeller, the velocity increases and the pressure decreases. </a:t>
            </a:r>
          </a:p>
          <a:p>
            <a:pPr>
              <a:lnSpc>
                <a:spcPct val="90000"/>
              </a:lnSpc>
            </a:pPr>
            <a:r>
              <a:rPr lang="en-US" altLang="en-US" sz="2400" dirty="0">
                <a:latin typeface="Times New Roman" panose="02020603050405020304" pitchFamily="18" charset="0"/>
                <a:cs typeface="Times New Roman" panose="02020603050405020304" pitchFamily="18" charset="0"/>
              </a:rPr>
              <a:t>There are also pressure losses due to shock and turbulence as the liquid strikes the impeller. </a:t>
            </a:r>
          </a:p>
          <a:p>
            <a:pPr>
              <a:lnSpc>
                <a:spcPct val="90000"/>
              </a:lnSpc>
            </a:pPr>
            <a:r>
              <a:rPr lang="en-US" altLang="en-US" sz="2400" dirty="0">
                <a:latin typeface="Times New Roman" panose="02020603050405020304" pitchFamily="18" charset="0"/>
                <a:cs typeface="Times New Roman" panose="02020603050405020304" pitchFamily="18" charset="0"/>
              </a:rPr>
              <a:t>The centrifugal force of the impeller vanes further increases the velocity and decreases the pressure of the liquid. </a:t>
            </a:r>
          </a:p>
          <a:p>
            <a:pPr>
              <a:lnSpc>
                <a:spcPct val="90000"/>
              </a:lnSpc>
            </a:pPr>
            <a:r>
              <a:rPr lang="en-US" altLang="en-US" sz="2400" dirty="0">
                <a:latin typeface="Times New Roman" panose="02020603050405020304" pitchFamily="18" charset="0"/>
                <a:cs typeface="Times New Roman" panose="02020603050405020304" pitchFamily="18" charset="0"/>
              </a:rPr>
              <a:t>The NPSH required is the positive head in meters absolute required at the pump suction to overcome these pressure drops in the pump and maintain the majority of the liquid above its vapor pressure.</a:t>
            </a:r>
          </a:p>
          <a:p>
            <a:pPr>
              <a:lnSpc>
                <a:spcPct val="90000"/>
              </a:lnSpc>
            </a:pPr>
            <a:r>
              <a:rPr lang="en-US" altLang="en-US" sz="2400" dirty="0">
                <a:latin typeface="Times New Roman" panose="02020603050405020304" pitchFamily="18" charset="0"/>
                <a:cs typeface="Times New Roman" panose="02020603050405020304" pitchFamily="18" charset="0"/>
              </a:rPr>
              <a:t>The NPSH is always positive since it is expressed in terms of absolute fluid column height.  </a:t>
            </a:r>
          </a:p>
          <a:p>
            <a:pPr>
              <a:lnSpc>
                <a:spcPct val="90000"/>
              </a:lnSpc>
            </a:pPr>
            <a:r>
              <a:rPr lang="en-US" altLang="en-US" sz="2400" dirty="0">
                <a:latin typeface="Times New Roman" panose="02020603050405020304" pitchFamily="18" charset="0"/>
                <a:cs typeface="Times New Roman" panose="02020603050405020304" pitchFamily="18" charset="0"/>
              </a:rPr>
              <a:t>The term "Net" refers to the actual pressure head at the pump suction flange and not the static suction head.</a:t>
            </a:r>
          </a:p>
          <a:p>
            <a:pPr>
              <a:lnSpc>
                <a:spcPct val="90000"/>
              </a:lnSpc>
            </a:pPr>
            <a:br>
              <a:rPr lang="en-US" altLang="en-US" sz="2400" dirty="0">
                <a:latin typeface="Times New Roman" panose="02020603050405020304" pitchFamily="18" charset="0"/>
                <a:cs typeface="Times New Roman" panose="02020603050405020304" pitchFamily="18" charset="0"/>
              </a:rPr>
            </a:br>
            <a:endParaRPr lang="en-US" altLang="en-US" sz="2400" dirty="0">
              <a:latin typeface="Times New Roman" panose="02020603050405020304" pitchFamily="18" charset="0"/>
              <a:cs typeface="Times New Roman" panose="02020603050405020304" pitchFamily="18" charset="0"/>
            </a:endParaRPr>
          </a:p>
          <a:p>
            <a:pPr>
              <a:lnSpc>
                <a:spcPct val="90000"/>
              </a:lnSpc>
            </a:pPr>
            <a:endParaRPr lang="en-US" altLang="en-US" sz="2400" dirty="0">
              <a:latin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CAFCC21E-B3D6-D975-4FB0-5D425FEB973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048EE2C-D4BB-26A0-7C31-24CE0302F2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0ACABC1-D1DB-4782-AC69-86C6672D01F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FE726D6-7180-8EA2-CEA7-C6CBA78172AB}"/>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307B683-54B6-94A4-77B8-715491D5353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4A209198-AF20-6C97-25F1-7384911954E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6CC7D6A-0450-458D-E4F7-9D40A62503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0AC476E-71CF-4253-7BE6-8511642B4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F466633-F67B-ABDE-5F5D-C02DD3E3EE9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D4CBE29-ED5F-B209-6D52-E18F627324A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A118593-2B96-F2A3-CF8A-CA8BCA33DE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F8C5AD7-2B94-BE7B-750B-0A8C59C7932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62947EC-CF8A-03A8-DB15-C3FBF9AFF9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B500A9A-B360-6548-8A3A-53F1C9293E8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ED50552-4677-5AC1-F67B-792A9B22F8F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0F1A876-D835-FE2C-1BBA-B48D4931B98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2A4EBFA-FB33-B708-8FBE-78DB6D9C81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AA5EA24-59C2-2C5B-C1C5-23C8D191DFE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EECD94A-AEA5-8BD0-5DBD-06A223883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73850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dissolve">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dissolve">
                                      <p:cBhvr>
                                        <p:cTn id="12" dur="500"/>
                                        <p:tgtEl>
                                          <p:spTgt spid="5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dissolve">
                                      <p:cBhvr>
                                        <p:cTn id="17" dur="500"/>
                                        <p:tgtEl>
                                          <p:spTgt spid="5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dissolve">
                                      <p:cBhvr>
                                        <p:cTn id="22" dur="500"/>
                                        <p:tgtEl>
                                          <p:spTgt spid="501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179">
                                            <p:txEl>
                                              <p:pRg st="4" end="4"/>
                                            </p:txEl>
                                          </p:spTgt>
                                        </p:tgtEl>
                                        <p:attrNameLst>
                                          <p:attrName>style.visibility</p:attrName>
                                        </p:attrNameLst>
                                      </p:cBhvr>
                                      <p:to>
                                        <p:strVal val="visible"/>
                                      </p:to>
                                    </p:set>
                                    <p:animEffect transition="in" filter="dissolve">
                                      <p:cBhvr>
                                        <p:cTn id="27" dur="500"/>
                                        <p:tgtEl>
                                          <p:spTgt spid="5017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0179">
                                            <p:txEl>
                                              <p:pRg st="5" end="5"/>
                                            </p:txEl>
                                          </p:spTgt>
                                        </p:tgtEl>
                                        <p:attrNameLst>
                                          <p:attrName>style.visibility</p:attrName>
                                        </p:attrNameLst>
                                      </p:cBhvr>
                                      <p:to>
                                        <p:strVal val="visible"/>
                                      </p:to>
                                    </p:set>
                                    <p:animEffect transition="in" filter="dissolve">
                                      <p:cBhvr>
                                        <p:cTn id="32" dur="500"/>
                                        <p:tgtEl>
                                          <p:spTgt spid="5017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0179">
                                            <p:txEl>
                                              <p:pRg st="6" end="6"/>
                                            </p:txEl>
                                          </p:spTgt>
                                        </p:tgtEl>
                                        <p:attrNameLst>
                                          <p:attrName>style.visibility</p:attrName>
                                        </p:attrNameLst>
                                      </p:cBhvr>
                                      <p:to>
                                        <p:strVal val="visible"/>
                                      </p:to>
                                    </p:set>
                                    <p:animEffect transition="in" filter="dissolve">
                                      <p:cBhvr>
                                        <p:cTn id="37" dur="500"/>
                                        <p:tgtEl>
                                          <p:spTgt spid="5017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0179">
                                            <p:txEl>
                                              <p:pRg st="7" end="7"/>
                                            </p:txEl>
                                          </p:spTgt>
                                        </p:tgtEl>
                                        <p:attrNameLst>
                                          <p:attrName>style.visibility</p:attrName>
                                        </p:attrNameLst>
                                      </p:cBhvr>
                                      <p:to>
                                        <p:strVal val="visible"/>
                                      </p:to>
                                    </p:set>
                                    <p:animEffect transition="in" filter="dissolve">
                                      <p:cBhvr>
                                        <p:cTn id="42" dur="500"/>
                                        <p:tgtEl>
                                          <p:spTgt spid="501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74D9292-4188-7A05-08D6-43E77C6AF030}"/>
              </a:ext>
            </a:extLst>
          </p:cNvPr>
          <p:cNvSpPr>
            <a:spLocks noGrp="1" noChangeArrowheads="1"/>
          </p:cNvSpPr>
          <p:nvPr>
            <p:ph type="title"/>
          </p:nvPr>
        </p:nvSpPr>
        <p:spPr>
          <a:xfrm>
            <a:off x="1905000" y="256350"/>
            <a:ext cx="6420812" cy="868362"/>
          </a:xfrm>
        </p:spPr>
        <p:txBody>
          <a:bodyPr/>
          <a:lstStyle/>
          <a:p>
            <a:r>
              <a:rPr lang="en-US" altLang="en-US" sz="2800" dirty="0">
                <a:latin typeface="Times New Roman" panose="02020603050405020304" pitchFamily="18" charset="0"/>
                <a:cs typeface="Times New Roman" panose="02020603050405020304" pitchFamily="18" charset="0"/>
              </a:rPr>
              <a:t>Learnings from Machine:</a:t>
            </a:r>
            <a:br>
              <a:rPr lang="en-US" altLang="en-US" sz="2800" dirty="0">
                <a:latin typeface="Times New Roman" panose="02020603050405020304" pitchFamily="18" charset="0"/>
                <a:cs typeface="Times New Roman" panose="02020603050405020304" pitchFamily="18" charset="0"/>
              </a:rPr>
            </a:br>
            <a:r>
              <a:rPr lang="en-US" altLang="en-US" sz="2800" dirty="0" err="1">
                <a:latin typeface="Times New Roman" panose="02020603050405020304" pitchFamily="18" charset="0"/>
                <a:cs typeface="Times New Roman" panose="02020603050405020304" pitchFamily="18" charset="0"/>
              </a:rPr>
              <a:t>NPSHr</a:t>
            </a:r>
            <a:r>
              <a:rPr lang="en-US" altLang="en-US" sz="2800" dirty="0">
                <a:latin typeface="Times New Roman" panose="02020603050405020304" pitchFamily="18" charset="0"/>
                <a:cs typeface="Times New Roman" panose="02020603050405020304" pitchFamily="18" charset="0"/>
              </a:rPr>
              <a:t> increases as capacity increases</a:t>
            </a:r>
          </a:p>
        </p:txBody>
      </p:sp>
      <p:sp>
        <p:nvSpPr>
          <p:cNvPr id="51203" name="Rectangle 3">
            <a:extLst>
              <a:ext uri="{FF2B5EF4-FFF2-40B4-BE49-F238E27FC236}">
                <a16:creationId xmlns:a16="http://schemas.microsoft.com/office/drawing/2014/main" id="{AA2A9453-A419-EF73-F1F6-D870EFB22364}"/>
              </a:ext>
            </a:extLst>
          </p:cNvPr>
          <p:cNvSpPr>
            <a:spLocks noGrp="1" noChangeArrowheads="1"/>
          </p:cNvSpPr>
          <p:nvPr>
            <p:ph type="body" idx="1"/>
          </p:nvPr>
        </p:nvSpPr>
        <p:spPr>
          <a:xfrm>
            <a:off x="393441" y="1291218"/>
            <a:ext cx="8626226" cy="5159619"/>
          </a:xfrm>
        </p:spPr>
        <p:txBody>
          <a:bodyPr/>
          <a:lstStyle/>
          <a:p>
            <a:r>
              <a:rPr lang="en-US" altLang="en-US" sz="2400" dirty="0">
                <a:latin typeface="Times New Roman" panose="02020603050405020304" pitchFamily="18" charset="0"/>
                <a:cs typeface="Times New Roman" panose="02020603050405020304" pitchFamily="18" charset="0"/>
              </a:rPr>
              <a:t>The NPSH required varies with speed and capacity within any particular pump.  </a:t>
            </a:r>
          </a:p>
          <a:p>
            <a:r>
              <a:rPr lang="en-US" altLang="en-US" sz="2400" dirty="0">
                <a:latin typeface="Times New Roman" panose="02020603050405020304" pitchFamily="18" charset="0"/>
                <a:cs typeface="Times New Roman" panose="02020603050405020304" pitchFamily="18" charset="0"/>
              </a:rPr>
              <a:t>The NPSH required increase as the capacity is increasing because the velocity of the liquid is increasing, and as anytime the velocity of a liquid goes up, the pressure or head comes down.   </a:t>
            </a:r>
          </a:p>
          <a:p>
            <a:r>
              <a:rPr lang="en-US" altLang="en-US" sz="2400" dirty="0">
                <a:latin typeface="Times New Roman" panose="02020603050405020304" pitchFamily="18" charset="0"/>
                <a:cs typeface="Times New Roman" panose="02020603050405020304" pitchFamily="18" charset="0"/>
              </a:rPr>
              <a:t>Pump manufacturer's curves normally provide this information. </a:t>
            </a:r>
          </a:p>
          <a:p>
            <a:r>
              <a:rPr lang="en-US" altLang="en-US" sz="2400" dirty="0">
                <a:latin typeface="Times New Roman" panose="02020603050405020304" pitchFamily="18" charset="0"/>
                <a:cs typeface="Times New Roman" panose="02020603050405020304" pitchFamily="18" charset="0"/>
              </a:rPr>
              <a:t>The NPSH is independent of the fluid density as are all head terms.    </a:t>
            </a:r>
          </a:p>
          <a:p>
            <a:r>
              <a:rPr lang="en-US" altLang="en-US" sz="2400" b="1" dirty="0">
                <a:latin typeface="Times New Roman" panose="02020603050405020304" pitchFamily="18" charset="0"/>
                <a:cs typeface="Times New Roman" panose="02020603050405020304" pitchFamily="18" charset="0"/>
              </a:rPr>
              <a:t>Note:</a:t>
            </a:r>
            <a:r>
              <a:rPr lang="en-US" altLang="en-US" sz="2400" dirty="0">
                <a:latin typeface="Times New Roman" panose="02020603050405020304" pitchFamily="18" charset="0"/>
                <a:cs typeface="Times New Roman" panose="02020603050405020304" pitchFamily="18" charset="0"/>
              </a:rPr>
              <a:t>  It is to be noted that the net positive suction head required (</a:t>
            </a:r>
            <a:r>
              <a:rPr lang="en-US" altLang="en-US" sz="2400" dirty="0" err="1">
                <a:latin typeface="Times New Roman" panose="02020603050405020304" pitchFamily="18" charset="0"/>
                <a:cs typeface="Times New Roman" panose="02020603050405020304" pitchFamily="18" charset="0"/>
              </a:rPr>
              <a:t>NPSHr</a:t>
            </a:r>
            <a:r>
              <a:rPr lang="en-US" altLang="en-US" sz="2400" dirty="0">
                <a:latin typeface="Times New Roman" panose="02020603050405020304" pitchFamily="18" charset="0"/>
                <a:cs typeface="Times New Roman" panose="02020603050405020304" pitchFamily="18" charset="0"/>
              </a:rPr>
              <a:t>) number shown on the pump curves is for fresh water at 20°C and not for the fluid or combinations of fluids being pumped.</a:t>
            </a:r>
          </a:p>
          <a:p>
            <a:endParaRPr lang="en-US" altLang="en-US" sz="2400" dirty="0">
              <a:latin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6740FA63-9624-CC18-C1BC-895B965DC8C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AF300A6-3432-A3A2-F4AA-CFE2A1F85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A168D90-885A-7C9E-19CC-719BFB71D05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0D19971-E644-4BB9-BB73-062146CBCD7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6297E12-BA69-A58A-E028-00D4AB7DB0C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4186E95-26AB-C4DD-DF16-75002E3C7D1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D4C1978-267F-6E27-37D1-D74AFB9A9F1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E75E7DD-1234-5D31-6EDD-5BCC5F173C5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25C0727-7349-5FE5-0348-D834E02C284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CDB0E3E-8C0C-A58B-35DB-FE085B403C7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269C0F8-4761-FBB2-E850-6EB2C0FFDD8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A613E4A-B388-1D74-2D46-CE7C8D7821D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EB8BF9C-2DDA-DEBE-4212-8FBC8C38E7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FA21C34-BB2E-E573-BDDC-75197E78040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27CEA40-1DFB-F61E-7C24-6A44D00ADBA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3C6A695-8FEC-CAA7-44EC-6F85E7EDED0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6981987-B6F3-1204-173D-8F69FCED63B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B8F0374-6755-A901-0723-7A05E7BD5CE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B434D8E-FE19-48D0-722F-1D7CD501D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24104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dissolve">
                                      <p:cBhvr>
                                        <p:cTn id="7" dur="500"/>
                                        <p:tgtEl>
                                          <p:spTgt spid="5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dissolve">
                                      <p:cBhvr>
                                        <p:cTn id="12" dur="500"/>
                                        <p:tgtEl>
                                          <p:spTgt spid="51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dissolve">
                                      <p:cBhvr>
                                        <p:cTn id="17" dur="500"/>
                                        <p:tgtEl>
                                          <p:spTgt spid="512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03">
                                            <p:txEl>
                                              <p:pRg st="3" end="3"/>
                                            </p:txEl>
                                          </p:spTgt>
                                        </p:tgtEl>
                                        <p:attrNameLst>
                                          <p:attrName>style.visibility</p:attrName>
                                        </p:attrNameLst>
                                      </p:cBhvr>
                                      <p:to>
                                        <p:strVal val="visible"/>
                                      </p:to>
                                    </p:set>
                                    <p:animEffect transition="in" filter="dissolve">
                                      <p:cBhvr>
                                        <p:cTn id="22" dur="500"/>
                                        <p:tgtEl>
                                          <p:spTgt spid="512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203">
                                            <p:txEl>
                                              <p:pRg st="4" end="4"/>
                                            </p:txEl>
                                          </p:spTgt>
                                        </p:tgtEl>
                                        <p:attrNameLst>
                                          <p:attrName>style.visibility</p:attrName>
                                        </p:attrNameLst>
                                      </p:cBhvr>
                                      <p:to>
                                        <p:strVal val="visible"/>
                                      </p:to>
                                    </p:set>
                                    <p:animEffect transition="in" filter="dissolve">
                                      <p:cBhvr>
                                        <p:cTn id="27" dur="500"/>
                                        <p:tgtEl>
                                          <p:spTgt spid="512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E163A1D-372E-F18F-EC24-0A2D20E92A8C}"/>
              </a:ext>
            </a:extLst>
          </p:cNvPr>
          <p:cNvSpPr>
            <a:spLocks noGrp="1" noChangeArrowheads="1"/>
          </p:cNvSpPr>
          <p:nvPr>
            <p:ph type="title"/>
          </p:nvPr>
        </p:nvSpPr>
        <p:spPr>
          <a:xfrm>
            <a:off x="1600200" y="228600"/>
            <a:ext cx="6781800" cy="923958"/>
          </a:xfrm>
        </p:spPr>
        <p:txBody>
          <a:bodyPr/>
          <a:lstStyle/>
          <a:p>
            <a:r>
              <a:rPr lang="en-US" altLang="en-US" sz="2800" dirty="0"/>
              <a:t>Net Positive Suction Head available, </a:t>
            </a:r>
            <a:r>
              <a:rPr lang="en-US" altLang="en-US" sz="2800" dirty="0" err="1"/>
              <a:t>NPSHa</a:t>
            </a:r>
            <a:endParaRPr lang="en-US" altLang="en-US" sz="2800" dirty="0"/>
          </a:p>
        </p:txBody>
      </p:sp>
      <p:sp>
        <p:nvSpPr>
          <p:cNvPr id="52227" name="Rectangle 3">
            <a:extLst>
              <a:ext uri="{FF2B5EF4-FFF2-40B4-BE49-F238E27FC236}">
                <a16:creationId xmlns:a16="http://schemas.microsoft.com/office/drawing/2014/main" id="{1D3D99F8-2693-078D-7DBB-E3F67C1341C4}"/>
              </a:ext>
            </a:extLst>
          </p:cNvPr>
          <p:cNvSpPr>
            <a:spLocks noGrp="1" noChangeArrowheads="1"/>
          </p:cNvSpPr>
          <p:nvPr>
            <p:ph type="body" idx="1"/>
          </p:nvPr>
        </p:nvSpPr>
        <p:spPr>
          <a:xfrm>
            <a:off x="694300" y="1572969"/>
            <a:ext cx="7856618" cy="4953000"/>
          </a:xfrm>
        </p:spPr>
        <p:txBody>
          <a:bodyPr/>
          <a:lstStyle/>
          <a:p>
            <a:r>
              <a:rPr lang="en-US" altLang="en-US" sz="2400" dirty="0"/>
              <a:t>Net Positive Suction Head Available is a function of the system in which the pump operates.  </a:t>
            </a:r>
          </a:p>
          <a:p>
            <a:r>
              <a:rPr lang="en-US" altLang="en-US" sz="2400" dirty="0"/>
              <a:t>It is the excess pressure of the liquid in feet absolute over its vapor pressure as it arrives at the pump suction, to </a:t>
            </a:r>
            <a:r>
              <a:rPr lang="en-US" altLang="en-US" sz="2400" dirty="0">
                <a:solidFill>
                  <a:srgbClr val="000000"/>
                </a:solidFill>
              </a:rPr>
              <a:t>be sure that the pump selected does not cavitate.  </a:t>
            </a:r>
          </a:p>
          <a:p>
            <a:r>
              <a:rPr lang="en-US" altLang="en-US" sz="2400" dirty="0">
                <a:solidFill>
                  <a:srgbClr val="000000"/>
                </a:solidFill>
              </a:rPr>
              <a:t>It is calculated based on system or process conditions</a:t>
            </a:r>
            <a:endParaRPr lang="en-US" altLang="en-US" sz="2400" dirty="0"/>
          </a:p>
          <a:p>
            <a:endParaRPr lang="en-US" altLang="en-US" sz="2400" dirty="0"/>
          </a:p>
        </p:txBody>
      </p:sp>
      <p:grpSp>
        <p:nvGrpSpPr>
          <p:cNvPr id="2" name="Group 1">
            <a:extLst>
              <a:ext uri="{FF2B5EF4-FFF2-40B4-BE49-F238E27FC236}">
                <a16:creationId xmlns:a16="http://schemas.microsoft.com/office/drawing/2014/main" id="{AB1D62A3-254E-DDE5-2FA9-B9EEA208DD0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364E10C-6CE0-5193-4FE3-6AC4906CD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8A64C97-6E14-895B-FBF2-0DD1B4DB4EB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E75B5DA-713B-D081-ECA0-EE8D9C2FC26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02283AB-14B4-DF4D-84AE-38687CC6B3A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76CD351-5F2B-F6A2-BDE9-BF8DD7CEE20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585C116-48EF-918B-C68A-9A6969D4A6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900A55E-9B23-12AC-860C-8EE8FA2E6E1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992725C-DEA7-15F7-54B0-29B0E1D0823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C515A2E-2B99-C26A-3A8D-35A74360AA4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3CCD43C-06A4-FAC3-82FE-25C7F01ED51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E044B0B-E0FB-6C73-4B7F-641D772250B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1E64B925-68F8-3714-38F4-C05ACA50AA7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82C90440-382D-2F09-B5D6-D59262D64CA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FD14210-03C0-E753-0378-28E5A3AC925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49A56B2-FB6F-AEF5-B0F0-6BBBF3CCA8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6D26842-19C0-0137-E99F-FAC1135E2A6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BD12158-E7FC-15D5-82B0-34B5308F114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AD11156-8320-258D-6CC6-05A21CB598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43848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dissolve">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dissolve">
                                      <p:cBhvr>
                                        <p:cTn id="12" dur="500"/>
                                        <p:tgtEl>
                                          <p:spTgt spid="52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dissolve">
                                      <p:cBhvr>
                                        <p:cTn id="17" dur="5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entrifugalpumps22.gif (14627 bytes)">
            <a:extLst>
              <a:ext uri="{FF2B5EF4-FFF2-40B4-BE49-F238E27FC236}">
                <a16:creationId xmlns:a16="http://schemas.microsoft.com/office/drawing/2014/main" id="{E237A913-0A5B-7F06-8CC0-18F209ECF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44168"/>
            <a:ext cx="7147172" cy="5315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48A9927B-621C-F970-56F0-C3D8C098297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96FBB65-36FE-9A45-D482-BCF2F0D20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C7CDF6C-AC7F-8456-8CE9-87A425F3BA5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74C3073-8A3E-7170-A1E8-560EB4624A7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4C6EA27-5B5E-821A-FE43-27079B1FE96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E565143-B675-7AD0-7579-554846D6443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0E59C40-4ED4-9ACE-934B-254607D5E3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85B2968-1BBE-FEFC-8C44-139BA050AD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025B41C-CFBA-BCF0-A0D5-044F35F6C8B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352503-E837-7FB1-8540-C5F4CC97A5C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921B9BF-8313-1F4F-4B5D-A73AFED0CA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A81A42E-41FC-7750-5250-78A58471359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E16D7A2-11B4-FA58-B09D-A843E8DB49D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9D24F53-B2B3-415F-697E-2D8AD120FB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3B25CB1-A86F-3FF7-9403-D74BE6DBF7E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933E0F7-D1A5-236F-9860-019489E8011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8D0DC56-1688-D41F-E232-D077598368F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4E99E61-52C4-E0F6-DB2B-43C9ED705BE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667CAC1-3E24-8854-4106-491685BC0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24DDAE9D-CDA5-CF9A-4CCE-5F05CA2F95BA}"/>
              </a:ext>
            </a:extLst>
          </p:cNvPr>
          <p:cNvSpPr txBox="1">
            <a:spLocks noChangeArrowheads="1"/>
          </p:cNvSpPr>
          <p:nvPr/>
        </p:nvSpPr>
        <p:spPr>
          <a:xfrm>
            <a:off x="1600200" y="228600"/>
            <a:ext cx="6781800" cy="92395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Net Positive Suction Head available, NPSHa</a:t>
            </a:r>
            <a:endParaRPr lang="en-US" altLang="en-US" sz="2800" kern="0" dirty="0"/>
          </a:p>
        </p:txBody>
      </p:sp>
    </p:spTree>
    <p:extLst>
      <p:ext uri="{BB962C8B-B14F-4D97-AF65-F5344CB8AC3E}">
        <p14:creationId xmlns:p14="http://schemas.microsoft.com/office/powerpoint/2010/main" val="201250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p:cTn id="7" dur="1000" fill="hold"/>
                                        <p:tgtEl>
                                          <p:spTgt spid="53250"/>
                                        </p:tgtEl>
                                        <p:attrNameLst>
                                          <p:attrName>ppt_w</p:attrName>
                                        </p:attrNameLst>
                                      </p:cBhvr>
                                      <p:tavLst>
                                        <p:tav tm="0">
                                          <p:val>
                                            <p:fltVal val="0"/>
                                          </p:val>
                                        </p:tav>
                                        <p:tav tm="100000">
                                          <p:val>
                                            <p:strVal val="#ppt_w"/>
                                          </p:val>
                                        </p:tav>
                                      </p:tavLst>
                                    </p:anim>
                                    <p:anim calcmode="lin" valueType="num">
                                      <p:cBhvr>
                                        <p:cTn id="8" dur="1000" fill="hold"/>
                                        <p:tgtEl>
                                          <p:spTgt spid="53250"/>
                                        </p:tgtEl>
                                        <p:attrNameLst>
                                          <p:attrName>ppt_h</p:attrName>
                                        </p:attrNameLst>
                                      </p:cBhvr>
                                      <p:tavLst>
                                        <p:tav tm="0">
                                          <p:val>
                                            <p:fltVal val="0"/>
                                          </p:val>
                                        </p:tav>
                                        <p:tav tm="100000">
                                          <p:val>
                                            <p:strVal val="#ppt_h"/>
                                          </p:val>
                                        </p:tav>
                                      </p:tavLst>
                                    </p:anim>
                                    <p:anim calcmode="lin" valueType="num">
                                      <p:cBhvr>
                                        <p:cTn id="9" dur="1000" fill="hold"/>
                                        <p:tgtEl>
                                          <p:spTgt spid="53250"/>
                                        </p:tgtEl>
                                        <p:attrNameLst>
                                          <p:attrName>style.rotation</p:attrName>
                                        </p:attrNameLst>
                                      </p:cBhvr>
                                      <p:tavLst>
                                        <p:tav tm="0">
                                          <p:val>
                                            <p:fltVal val="90"/>
                                          </p:val>
                                        </p:tav>
                                        <p:tav tm="100000">
                                          <p:val>
                                            <p:fltVal val="0"/>
                                          </p:val>
                                        </p:tav>
                                      </p:tavLst>
                                    </p:anim>
                                    <p:animEffect transition="in" filter="fade">
                                      <p:cBhvr>
                                        <p:cTn id="10" dur="10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4">
            <a:extLst>
              <a:ext uri="{FF2B5EF4-FFF2-40B4-BE49-F238E27FC236}">
                <a16:creationId xmlns:a16="http://schemas.microsoft.com/office/drawing/2014/main" id="{42116CA9-C160-D778-63FB-9FA849391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5">
            <a:extLst>
              <a:ext uri="{FF2B5EF4-FFF2-40B4-BE49-F238E27FC236}">
                <a16:creationId xmlns:a16="http://schemas.microsoft.com/office/drawing/2014/main" id="{1C3CACB2-0CF6-1968-86BD-07821F64866F}"/>
              </a:ext>
            </a:extLst>
          </p:cNvPr>
          <p:cNvSpPr txBox="1">
            <a:spLocks noChangeArrowheads="1"/>
          </p:cNvSpPr>
          <p:nvPr/>
        </p:nvSpPr>
        <p:spPr bwMode="auto">
          <a:xfrm>
            <a:off x="2438068" y="409575"/>
            <a:ext cx="2914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800" dirty="0"/>
              <a:t>Erection of Pump</a:t>
            </a:r>
          </a:p>
        </p:txBody>
      </p:sp>
      <p:cxnSp>
        <p:nvCxnSpPr>
          <p:cNvPr id="7" name="Straight Connector 6">
            <a:extLst>
              <a:ext uri="{FF2B5EF4-FFF2-40B4-BE49-F238E27FC236}">
                <a16:creationId xmlns:a16="http://schemas.microsoft.com/office/drawing/2014/main" id="{A55FC865-A921-E47D-7D14-7547A11BE256}"/>
              </a:ext>
            </a:extLst>
          </p:cNvPr>
          <p:cNvCxnSpPr/>
          <p:nvPr/>
        </p:nvCxnSpPr>
        <p:spPr>
          <a:xfrm flipV="1">
            <a:off x="762000" y="4572000"/>
            <a:ext cx="640080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13318" name="TextBox 7">
            <a:extLst>
              <a:ext uri="{FF2B5EF4-FFF2-40B4-BE49-F238E27FC236}">
                <a16:creationId xmlns:a16="http://schemas.microsoft.com/office/drawing/2014/main" id="{8D78249A-9871-8B54-222B-B48A8F097D47}"/>
              </a:ext>
            </a:extLst>
          </p:cNvPr>
          <p:cNvSpPr txBox="1">
            <a:spLocks noChangeArrowheads="1"/>
          </p:cNvSpPr>
          <p:nvPr/>
        </p:nvSpPr>
        <p:spPr bwMode="auto">
          <a:xfrm>
            <a:off x="2667000" y="4191000"/>
            <a:ext cx="458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i="1"/>
              <a:t>p</a:t>
            </a:r>
            <a:r>
              <a:rPr lang="en-US" altLang="en-US" i="1" baseline="-25000"/>
              <a:t>s</a:t>
            </a:r>
            <a:endParaRPr lang="en-IN" altLang="en-US" i="1"/>
          </a:p>
        </p:txBody>
      </p:sp>
      <p:cxnSp>
        <p:nvCxnSpPr>
          <p:cNvPr id="12" name="Straight Connector 11">
            <a:extLst>
              <a:ext uri="{FF2B5EF4-FFF2-40B4-BE49-F238E27FC236}">
                <a16:creationId xmlns:a16="http://schemas.microsoft.com/office/drawing/2014/main" id="{50D703D7-A8A0-7BC8-0E68-A690E36B552A}"/>
              </a:ext>
            </a:extLst>
          </p:cNvPr>
          <p:cNvCxnSpPr/>
          <p:nvPr/>
        </p:nvCxnSpPr>
        <p:spPr>
          <a:xfrm rot="5400000" flipH="1" flipV="1">
            <a:off x="647701" y="5829300"/>
            <a:ext cx="381000" cy="3175"/>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026" name="Object 2">
            <a:extLst>
              <a:ext uri="{FF2B5EF4-FFF2-40B4-BE49-F238E27FC236}">
                <a16:creationId xmlns:a16="http://schemas.microsoft.com/office/drawing/2014/main" id="{C08B8F34-900E-4C54-1D8A-C9095A6ACA7A}"/>
              </a:ext>
            </a:extLst>
          </p:cNvPr>
          <p:cNvGraphicFramePr>
            <a:graphicFrameLocks noChangeAspect="1"/>
          </p:cNvGraphicFramePr>
          <p:nvPr/>
        </p:nvGraphicFramePr>
        <p:xfrm>
          <a:off x="5029200" y="5105400"/>
          <a:ext cx="4022725" cy="990600"/>
        </p:xfrm>
        <a:graphic>
          <a:graphicData uri="http://schemas.openxmlformats.org/presentationml/2006/ole">
            <mc:AlternateContent xmlns:mc="http://schemas.openxmlformats.org/markup-compatibility/2006">
              <mc:Choice xmlns:v="urn:schemas-microsoft-com:vml" Requires="v">
                <p:oleObj name="Equation" r:id="rId3" imgW="1701720" imgH="419040" progId="Equation.3">
                  <p:embed/>
                </p:oleObj>
              </mc:Choice>
              <mc:Fallback>
                <p:oleObj name="Equation" r:id="rId3" imgW="1701720" imgH="419040" progId="Equation.3">
                  <p:embed/>
                  <p:pic>
                    <p:nvPicPr>
                      <p:cNvPr id="1026" name="Object 2">
                        <a:extLst>
                          <a:ext uri="{FF2B5EF4-FFF2-40B4-BE49-F238E27FC236}">
                            <a16:creationId xmlns:a16="http://schemas.microsoft.com/office/drawing/2014/main" id="{C08B8F34-900E-4C54-1D8A-C9095A6ACA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5105400"/>
                        <a:ext cx="4022725"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22" name="Straight Arrow Connector 21">
            <a:extLst>
              <a:ext uri="{FF2B5EF4-FFF2-40B4-BE49-F238E27FC236}">
                <a16:creationId xmlns:a16="http://schemas.microsoft.com/office/drawing/2014/main" id="{35461719-80C2-C02B-9068-0B6456D2C359}"/>
              </a:ext>
            </a:extLst>
          </p:cNvPr>
          <p:cNvCxnSpPr/>
          <p:nvPr/>
        </p:nvCxnSpPr>
        <p:spPr>
          <a:xfrm rot="5400000">
            <a:off x="2019301" y="5372100"/>
            <a:ext cx="1295400" cy="317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3321" name="TextBox 25">
            <a:extLst>
              <a:ext uri="{FF2B5EF4-FFF2-40B4-BE49-F238E27FC236}">
                <a16:creationId xmlns:a16="http://schemas.microsoft.com/office/drawing/2014/main" id="{6B1FF741-3A9A-ADC5-C20D-18F82A11F7DC}"/>
              </a:ext>
            </a:extLst>
          </p:cNvPr>
          <p:cNvSpPr txBox="1">
            <a:spLocks noChangeArrowheads="1"/>
          </p:cNvSpPr>
          <p:nvPr/>
        </p:nvSpPr>
        <p:spPr bwMode="auto">
          <a:xfrm>
            <a:off x="2743200" y="5334000"/>
            <a:ext cx="509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i="1"/>
              <a:t>H</a:t>
            </a:r>
            <a:r>
              <a:rPr lang="en-US" altLang="en-US" i="1" baseline="-25000"/>
              <a:t>s</a:t>
            </a:r>
            <a:endParaRPr lang="en-IN" altLang="en-US" i="1"/>
          </a:p>
        </p:txBody>
      </p:sp>
      <p:grpSp>
        <p:nvGrpSpPr>
          <p:cNvPr id="2" name="Group 1">
            <a:extLst>
              <a:ext uri="{FF2B5EF4-FFF2-40B4-BE49-F238E27FC236}">
                <a16:creationId xmlns:a16="http://schemas.microsoft.com/office/drawing/2014/main" id="{B168FCC6-DA23-C144-EA26-ED66AC90E53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3ED276D-32E7-30E1-A5FF-181BAA02B4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44CA6AE-2729-D291-014C-F2612860F86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5CC8CC9-3408-9C7D-1964-09FC94C54157}"/>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8A5F74CA-1606-0FBD-770C-1FB1C66A25A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C2A0E9A-0C08-F146-3655-A73B68DD72D3}"/>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556D079-15DE-9502-5761-6FA81C8E338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93F5F7FF-5ACA-C0B1-4006-2A3E48B2BA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CF94F5E-E651-5F37-27F1-E070DC6EF6AE}"/>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1EF4EE07-A587-577F-1DF2-6E0FECE50F0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7D1F395-B2A3-184B-1485-94C24CC5593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8B9D91C3-4988-6305-7044-B3681F0D3916}"/>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8BE8B50-A63C-406C-9363-BF690DA29D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496C9F9-F869-F799-9630-BDF754F002C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6DAB143F-86A7-1F39-FFB1-462DBB576BF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4A9E86DA-A4A8-EC04-C321-6175C79302C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180677D-E8D5-667B-7390-D2AAF391A2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3F39190-1CBF-86E4-6C07-F89C620D038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24DA2A4-CE68-3107-C2DA-B44C041BC6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6295617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a:extLst>
              <a:ext uri="{FF2B5EF4-FFF2-40B4-BE49-F238E27FC236}">
                <a16:creationId xmlns:a16="http://schemas.microsoft.com/office/drawing/2014/main" id="{AF475864-9C47-2A64-D17A-3E5AC5818247}"/>
              </a:ext>
            </a:extLst>
          </p:cNvPr>
          <p:cNvGraphicFramePr>
            <a:graphicFrameLocks noChangeAspect="1"/>
          </p:cNvGraphicFramePr>
          <p:nvPr/>
        </p:nvGraphicFramePr>
        <p:xfrm>
          <a:off x="2044577" y="1159764"/>
          <a:ext cx="4383088" cy="1139825"/>
        </p:xfrm>
        <a:graphic>
          <a:graphicData uri="http://schemas.openxmlformats.org/presentationml/2006/ole">
            <mc:AlternateContent xmlns:mc="http://schemas.openxmlformats.org/markup-compatibility/2006">
              <mc:Choice xmlns:v="urn:schemas-microsoft-com:vml" Requires="v">
                <p:oleObj name="Equation" r:id="rId2" imgW="1854000" imgH="482400" progId="Equation.3">
                  <p:embed/>
                </p:oleObj>
              </mc:Choice>
              <mc:Fallback>
                <p:oleObj name="Equation" r:id="rId2" imgW="1854000" imgH="482400" progId="Equation.3">
                  <p:embed/>
                  <p:pic>
                    <p:nvPicPr>
                      <p:cNvPr id="2050" name="Object 2">
                        <a:extLst>
                          <a:ext uri="{FF2B5EF4-FFF2-40B4-BE49-F238E27FC236}">
                            <a16:creationId xmlns:a16="http://schemas.microsoft.com/office/drawing/2014/main" id="{AF475864-9C47-2A64-D17A-3E5AC5818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577" y="1159764"/>
                        <a:ext cx="4383088"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1" name="Object 3">
            <a:extLst>
              <a:ext uri="{FF2B5EF4-FFF2-40B4-BE49-F238E27FC236}">
                <a16:creationId xmlns:a16="http://schemas.microsoft.com/office/drawing/2014/main" id="{3A0ECB9C-3FFC-43F9-B791-617DF142E3A3}"/>
              </a:ext>
            </a:extLst>
          </p:cNvPr>
          <p:cNvGraphicFramePr>
            <a:graphicFrameLocks noChangeAspect="1"/>
          </p:cNvGraphicFramePr>
          <p:nvPr/>
        </p:nvGraphicFramePr>
        <p:xfrm>
          <a:off x="2585121" y="2534626"/>
          <a:ext cx="3302000" cy="989013"/>
        </p:xfrm>
        <a:graphic>
          <a:graphicData uri="http://schemas.openxmlformats.org/presentationml/2006/ole">
            <mc:AlternateContent xmlns:mc="http://schemas.openxmlformats.org/markup-compatibility/2006">
              <mc:Choice xmlns:v="urn:schemas-microsoft-com:vml" Requires="v">
                <p:oleObj name="Equation" r:id="rId4" imgW="1396800" imgH="419040" progId="Equation.3">
                  <p:embed/>
                </p:oleObj>
              </mc:Choice>
              <mc:Fallback>
                <p:oleObj name="Equation" r:id="rId4" imgW="1396800" imgH="419040" progId="Equation.3">
                  <p:embed/>
                  <p:pic>
                    <p:nvPicPr>
                      <p:cNvPr id="2051" name="Object 3">
                        <a:extLst>
                          <a:ext uri="{FF2B5EF4-FFF2-40B4-BE49-F238E27FC236}">
                            <a16:creationId xmlns:a16="http://schemas.microsoft.com/office/drawing/2014/main" id="{3A0ECB9C-3FFC-43F9-B791-617DF142E3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5121" y="2534626"/>
                        <a:ext cx="3302000" cy="989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2" name="Object 4">
            <a:extLst>
              <a:ext uri="{FF2B5EF4-FFF2-40B4-BE49-F238E27FC236}">
                <a16:creationId xmlns:a16="http://schemas.microsoft.com/office/drawing/2014/main" id="{32649292-33B3-02F3-20A3-8404272A1424}"/>
              </a:ext>
            </a:extLst>
          </p:cNvPr>
          <p:cNvGraphicFramePr>
            <a:graphicFrameLocks noChangeAspect="1"/>
          </p:cNvGraphicFramePr>
          <p:nvPr/>
        </p:nvGraphicFramePr>
        <p:xfrm>
          <a:off x="3048000" y="4343400"/>
          <a:ext cx="2071688" cy="600075"/>
        </p:xfrm>
        <a:graphic>
          <a:graphicData uri="http://schemas.openxmlformats.org/presentationml/2006/ole">
            <mc:AlternateContent xmlns:mc="http://schemas.openxmlformats.org/markup-compatibility/2006">
              <mc:Choice xmlns:v="urn:schemas-microsoft-com:vml" Requires="v">
                <p:oleObj name="Equation" r:id="rId6" imgW="876240" imgH="253800" progId="Equation.3">
                  <p:embed/>
                </p:oleObj>
              </mc:Choice>
              <mc:Fallback>
                <p:oleObj name="Equation" r:id="rId6" imgW="876240" imgH="253800" progId="Equation.3">
                  <p:embed/>
                  <p:pic>
                    <p:nvPicPr>
                      <p:cNvPr id="2052" name="Object 4">
                        <a:extLst>
                          <a:ext uri="{FF2B5EF4-FFF2-40B4-BE49-F238E27FC236}">
                            <a16:creationId xmlns:a16="http://schemas.microsoft.com/office/drawing/2014/main" id="{32649292-33B3-02F3-20A3-8404272A14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4343400"/>
                        <a:ext cx="2071688"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6" name="TextBox 4">
            <a:extLst>
              <a:ext uri="{FF2B5EF4-FFF2-40B4-BE49-F238E27FC236}">
                <a16:creationId xmlns:a16="http://schemas.microsoft.com/office/drawing/2014/main" id="{D8A27522-DFFA-FACA-D82A-F745A390A4FE}"/>
              </a:ext>
            </a:extLst>
          </p:cNvPr>
          <p:cNvSpPr txBox="1">
            <a:spLocks noChangeArrowheads="1"/>
          </p:cNvSpPr>
          <p:nvPr/>
        </p:nvSpPr>
        <p:spPr bwMode="auto">
          <a:xfrm>
            <a:off x="533400" y="3886200"/>
            <a:ext cx="24431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Suction Velocity:</a:t>
            </a:r>
            <a:endParaRPr lang="en-IN" altLang="en-US"/>
          </a:p>
        </p:txBody>
      </p:sp>
      <p:graphicFrame>
        <p:nvGraphicFramePr>
          <p:cNvPr id="2053" name="Object 5">
            <a:extLst>
              <a:ext uri="{FF2B5EF4-FFF2-40B4-BE49-F238E27FC236}">
                <a16:creationId xmlns:a16="http://schemas.microsoft.com/office/drawing/2014/main" id="{33B9F167-31B6-ED30-BF5E-96F0A386C05F}"/>
              </a:ext>
            </a:extLst>
          </p:cNvPr>
          <p:cNvGraphicFramePr>
            <a:graphicFrameLocks noChangeAspect="1"/>
          </p:cNvGraphicFramePr>
          <p:nvPr/>
        </p:nvGraphicFramePr>
        <p:xfrm>
          <a:off x="662940" y="5143499"/>
          <a:ext cx="3962400" cy="688975"/>
        </p:xfrm>
        <a:graphic>
          <a:graphicData uri="http://schemas.openxmlformats.org/presentationml/2006/ole">
            <mc:AlternateContent xmlns:mc="http://schemas.openxmlformats.org/markup-compatibility/2006">
              <mc:Choice xmlns:v="urn:schemas-microsoft-com:vml" Requires="v">
                <p:oleObj name="Equation" r:id="rId8" imgW="1676160" imgH="291960" progId="Equation.3">
                  <p:embed/>
                </p:oleObj>
              </mc:Choice>
              <mc:Fallback>
                <p:oleObj name="Equation" r:id="rId8" imgW="1676160" imgH="291960" progId="Equation.3">
                  <p:embed/>
                  <p:pic>
                    <p:nvPicPr>
                      <p:cNvPr id="2053" name="Object 5">
                        <a:extLst>
                          <a:ext uri="{FF2B5EF4-FFF2-40B4-BE49-F238E27FC236}">
                            <a16:creationId xmlns:a16="http://schemas.microsoft.com/office/drawing/2014/main" id="{33B9F167-31B6-ED30-BF5E-96F0A386C05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2940" y="5143499"/>
                        <a:ext cx="3962400"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4" name="Object 6">
            <a:extLst>
              <a:ext uri="{FF2B5EF4-FFF2-40B4-BE49-F238E27FC236}">
                <a16:creationId xmlns:a16="http://schemas.microsoft.com/office/drawing/2014/main" id="{AC19C2D9-FBCF-B916-C953-3FF529E5CFB9}"/>
              </a:ext>
            </a:extLst>
          </p:cNvPr>
          <p:cNvGraphicFramePr>
            <a:graphicFrameLocks noChangeAspect="1"/>
          </p:cNvGraphicFramePr>
          <p:nvPr/>
        </p:nvGraphicFramePr>
        <p:xfrm>
          <a:off x="699516" y="5956300"/>
          <a:ext cx="3932237" cy="688975"/>
        </p:xfrm>
        <a:graphic>
          <a:graphicData uri="http://schemas.openxmlformats.org/presentationml/2006/ole">
            <mc:AlternateContent xmlns:mc="http://schemas.openxmlformats.org/markup-compatibility/2006">
              <mc:Choice xmlns:v="urn:schemas-microsoft-com:vml" Requires="v">
                <p:oleObj name="Equation" r:id="rId10" imgW="1663560" imgH="291960" progId="Equation.3">
                  <p:embed/>
                </p:oleObj>
              </mc:Choice>
              <mc:Fallback>
                <p:oleObj name="Equation" r:id="rId10" imgW="1663560" imgH="291960" progId="Equation.3">
                  <p:embed/>
                  <p:pic>
                    <p:nvPicPr>
                      <p:cNvPr id="2054" name="Object 6">
                        <a:extLst>
                          <a:ext uri="{FF2B5EF4-FFF2-40B4-BE49-F238E27FC236}">
                            <a16:creationId xmlns:a16="http://schemas.microsoft.com/office/drawing/2014/main" id="{AC19C2D9-FBCF-B916-C953-3FF529E5CFB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9516" y="5956300"/>
                        <a:ext cx="39322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5" name="Object 7">
            <a:extLst>
              <a:ext uri="{FF2B5EF4-FFF2-40B4-BE49-F238E27FC236}">
                <a16:creationId xmlns:a16="http://schemas.microsoft.com/office/drawing/2014/main" id="{D6377880-1EE9-0533-6690-79DC6A385169}"/>
              </a:ext>
            </a:extLst>
          </p:cNvPr>
          <p:cNvGraphicFramePr>
            <a:graphicFrameLocks noChangeAspect="1"/>
          </p:cNvGraphicFramePr>
          <p:nvPr/>
        </p:nvGraphicFramePr>
        <p:xfrm>
          <a:off x="5729288" y="5414963"/>
          <a:ext cx="1952625" cy="1138237"/>
        </p:xfrm>
        <a:graphic>
          <a:graphicData uri="http://schemas.openxmlformats.org/presentationml/2006/ole">
            <mc:AlternateContent xmlns:mc="http://schemas.openxmlformats.org/markup-compatibility/2006">
              <mc:Choice xmlns:v="urn:schemas-microsoft-com:vml" Requires="v">
                <p:oleObj name="Equation" r:id="rId12" imgW="825480" imgH="482400" progId="Equation.3">
                  <p:embed/>
                </p:oleObj>
              </mc:Choice>
              <mc:Fallback>
                <p:oleObj name="Equation" r:id="rId12" imgW="825480" imgH="482400" progId="Equation.3">
                  <p:embed/>
                  <p:pic>
                    <p:nvPicPr>
                      <p:cNvPr id="2055" name="Object 7">
                        <a:extLst>
                          <a:ext uri="{FF2B5EF4-FFF2-40B4-BE49-F238E27FC236}">
                            <a16:creationId xmlns:a16="http://schemas.microsoft.com/office/drawing/2014/main" id="{D6377880-1EE9-0533-6690-79DC6A38516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29288" y="5414963"/>
                        <a:ext cx="1952625" cy="1138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06C2269C-4307-C24E-EE50-38878F6800E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D658B7F-A618-B8C8-C8A9-88B5B6F0BBB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728850C-0D15-307E-FC9F-5B8DFF37FFF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29E6C27-CC71-6FA3-A2BA-7895448FA96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7B79B30-D2B4-C7F2-5B30-6C66795C576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9729219-78BF-971E-FF58-FBFA9906D39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AFF0A00-0B47-F552-E321-5A50225E36B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02A2B66-5B58-81BF-CC30-9668689CF7A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0612068-418C-152D-FA23-ED392B200BE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7279BF0-1268-203E-5887-04C270CF27F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686F5AF-FEAF-CE5D-6EE1-5D27EE4976E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0365AB0-D2F7-5296-275E-B2D89DB8788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3DDA403-0779-F78A-A7C1-08AE521CA7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496D62B-F3BB-E646-A77A-305C5F2E3A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CC1C41C-EE65-0CC2-21ED-63CE8180612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350F9EE-1407-4F7E-58DF-D75D6C0A872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B5F5D99-2EED-6BC4-731E-C3669DB5E63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5911E6F-8AF3-066C-6DF6-752EB01E7C0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04DFB8C-48F2-469A-7575-B3FF0A59CBF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2" name="TextBox 21">
            <a:extLst>
              <a:ext uri="{FF2B5EF4-FFF2-40B4-BE49-F238E27FC236}">
                <a16:creationId xmlns:a16="http://schemas.microsoft.com/office/drawing/2014/main" id="{FA6EDFB0-3A1A-3297-CE67-5C70D0DF2AA8}"/>
              </a:ext>
            </a:extLst>
          </p:cNvPr>
          <p:cNvSpPr txBox="1"/>
          <p:nvPr/>
        </p:nvSpPr>
        <p:spPr>
          <a:xfrm>
            <a:off x="1958599" y="161314"/>
            <a:ext cx="5723314" cy="830997"/>
          </a:xfrm>
          <a:prstGeom prst="rect">
            <a:avLst/>
          </a:prstGeom>
          <a:noFill/>
        </p:spPr>
        <p:txBody>
          <a:bodyPr wrap="square">
            <a:spAutoFit/>
          </a:bodyPr>
          <a:lstStyle/>
          <a:p>
            <a:pPr algn="ctr"/>
            <a:r>
              <a:rPr lang="en-US" altLang="en-US" dirty="0">
                <a:latin typeface="Times New Roman" panose="02020603050405020304" pitchFamily="18" charset="0"/>
                <a:cs typeface="Times New Roman" panose="02020603050405020304" pitchFamily="18" charset="0"/>
              </a:rPr>
              <a:t>Learnings from Machine:</a:t>
            </a:r>
            <a:br>
              <a:rPr lang="en-US" altLang="en-US" dirty="0">
                <a:latin typeface="Times New Roman" panose="02020603050405020304" pitchFamily="18" charset="0"/>
                <a:cs typeface="Times New Roman" panose="02020603050405020304" pitchFamily="18" charset="0"/>
              </a:rPr>
            </a:br>
            <a:r>
              <a:rPr lang="en-US" altLang="en-US" sz="2400" dirty="0" err="1"/>
              <a:t>NPSHr</a:t>
            </a:r>
            <a:r>
              <a:rPr lang="en-US" altLang="en-US" sz="2400" dirty="0"/>
              <a:t> is a Function of Pump </a:t>
            </a:r>
            <a:r>
              <a:rPr lang="en-US" altLang="en-US" dirty="0"/>
              <a:t>D</a:t>
            </a:r>
            <a:r>
              <a:rPr lang="en-US" altLang="en-US" sz="2400" dirty="0"/>
              <a:t>esign </a:t>
            </a:r>
            <a:endParaRPr lang="en-US" dirty="0"/>
          </a:p>
        </p:txBody>
      </p:sp>
    </p:spTree>
    <p:extLst>
      <p:ext uri="{BB962C8B-B14F-4D97-AF65-F5344CB8AC3E}">
        <p14:creationId xmlns:p14="http://schemas.microsoft.com/office/powerpoint/2010/main" val="28806417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dissolve">
                                      <p:cBhvr>
                                        <p:cTn id="12" dur="500"/>
                                        <p:tgtEl>
                                          <p:spTgt spid="20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56"/>
                                        </p:tgtEl>
                                        <p:attrNameLst>
                                          <p:attrName>style.visibility</p:attrName>
                                        </p:attrNameLst>
                                      </p:cBhvr>
                                      <p:to>
                                        <p:strVal val="visible"/>
                                      </p:to>
                                    </p:set>
                                    <p:animEffect transition="in" filter="dissolve">
                                      <p:cBhvr>
                                        <p:cTn id="17" dur="500"/>
                                        <p:tgtEl>
                                          <p:spTgt spid="205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dissolve">
                                      <p:cBhvr>
                                        <p:cTn id="22" dur="500"/>
                                        <p:tgtEl>
                                          <p:spTgt spid="20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055"/>
                                        </p:tgtEl>
                                        <p:attrNameLst>
                                          <p:attrName>style.visibility</p:attrName>
                                        </p:attrNameLst>
                                      </p:cBhvr>
                                      <p:to>
                                        <p:strVal val="visible"/>
                                      </p:to>
                                    </p:set>
                                    <p:animEffect transition="in" filter="dissolve">
                                      <p:cBhvr>
                                        <p:cTn id="27" dur="500"/>
                                        <p:tgtEl>
                                          <p:spTgt spid="205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053"/>
                                        </p:tgtEl>
                                        <p:attrNameLst>
                                          <p:attrName>style.visibility</p:attrName>
                                        </p:attrNameLst>
                                      </p:cBhvr>
                                      <p:to>
                                        <p:strVal val="visible"/>
                                      </p:to>
                                    </p:set>
                                    <p:animEffect transition="in" filter="dissolve">
                                      <p:cBhvr>
                                        <p:cTn id="32" dur="500"/>
                                        <p:tgtEl>
                                          <p:spTgt spid="205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054"/>
                                        </p:tgtEl>
                                        <p:attrNameLst>
                                          <p:attrName>style.visibility</p:attrName>
                                        </p:attrNameLst>
                                      </p:cBhvr>
                                      <p:to>
                                        <p:strVal val="visible"/>
                                      </p:to>
                                    </p:set>
                                    <p:animEffect transition="in" filter="dissolve">
                                      <p:cBhvr>
                                        <p:cTn id="37"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61FFAD0B-A1CF-56FE-890D-CCA4FCFE0A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569" y="1339324"/>
            <a:ext cx="733425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itle 3">
            <a:extLst>
              <a:ext uri="{FF2B5EF4-FFF2-40B4-BE49-F238E27FC236}">
                <a16:creationId xmlns:a16="http://schemas.microsoft.com/office/drawing/2014/main" id="{8AC9B792-E315-5478-356B-BAC845366ABE}"/>
              </a:ext>
            </a:extLst>
          </p:cNvPr>
          <p:cNvSpPr>
            <a:spLocks noGrp="1"/>
          </p:cNvSpPr>
          <p:nvPr>
            <p:ph type="title"/>
          </p:nvPr>
        </p:nvSpPr>
        <p:spPr>
          <a:xfrm>
            <a:off x="532737" y="298450"/>
            <a:ext cx="8229600" cy="799818"/>
          </a:xfrm>
        </p:spPr>
        <p:txBody>
          <a:bodyPr/>
          <a:lstStyle/>
          <a:p>
            <a:pPr eaLnBrk="1" hangingPunct="1"/>
            <a:r>
              <a:rPr lang="en-US" altLang="en-US" sz="2800" dirty="0"/>
              <a:t>Control of </a:t>
            </a:r>
            <a:r>
              <a:rPr lang="en-US" altLang="en-US" sz="2800" dirty="0" err="1"/>
              <a:t>NPSHr</a:t>
            </a:r>
            <a:r>
              <a:rPr lang="en-US" altLang="en-US" sz="2800" dirty="0"/>
              <a:t>:</a:t>
            </a:r>
            <a:br>
              <a:rPr lang="en-US" altLang="en-US" sz="2800" dirty="0"/>
            </a:br>
            <a:r>
              <a:rPr lang="en-US" altLang="en-US" sz="2800" dirty="0"/>
              <a:t>Geometric Details of Impeller </a:t>
            </a:r>
            <a:endParaRPr lang="en-IN" altLang="en-US" sz="2800" dirty="0"/>
          </a:p>
        </p:txBody>
      </p:sp>
      <p:graphicFrame>
        <p:nvGraphicFramePr>
          <p:cNvPr id="3074" name="Object 2">
            <a:extLst>
              <a:ext uri="{FF2B5EF4-FFF2-40B4-BE49-F238E27FC236}">
                <a16:creationId xmlns:a16="http://schemas.microsoft.com/office/drawing/2014/main" id="{005303DE-C35E-F132-8B21-1F2A9FDD3287}"/>
              </a:ext>
            </a:extLst>
          </p:cNvPr>
          <p:cNvGraphicFramePr>
            <a:graphicFrameLocks noChangeAspect="1"/>
          </p:cNvGraphicFramePr>
          <p:nvPr/>
        </p:nvGraphicFramePr>
        <p:xfrm>
          <a:off x="152400" y="6019800"/>
          <a:ext cx="8764588" cy="539750"/>
        </p:xfrm>
        <a:graphic>
          <a:graphicData uri="http://schemas.openxmlformats.org/presentationml/2006/ole">
            <mc:AlternateContent xmlns:mc="http://schemas.openxmlformats.org/markup-compatibility/2006">
              <mc:Choice xmlns:v="urn:schemas-microsoft-com:vml" Requires="v">
                <p:oleObj name="Equation" r:id="rId3" imgW="3708360" imgH="228600" progId="Equation.3">
                  <p:embed/>
                </p:oleObj>
              </mc:Choice>
              <mc:Fallback>
                <p:oleObj name="Equation" r:id="rId3" imgW="3708360" imgH="228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19800"/>
                        <a:ext cx="8764588"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5" name="Object 5">
            <a:extLst>
              <a:ext uri="{FF2B5EF4-FFF2-40B4-BE49-F238E27FC236}">
                <a16:creationId xmlns:a16="http://schemas.microsoft.com/office/drawing/2014/main" id="{8C8F9D89-4CFD-6B20-146A-A7D98F95BBE3}"/>
              </a:ext>
            </a:extLst>
          </p:cNvPr>
          <p:cNvGraphicFramePr>
            <a:graphicFrameLocks noChangeAspect="1"/>
          </p:cNvGraphicFramePr>
          <p:nvPr/>
        </p:nvGraphicFramePr>
        <p:xfrm>
          <a:off x="2947988" y="5362575"/>
          <a:ext cx="2941637" cy="479425"/>
        </p:xfrm>
        <a:graphic>
          <a:graphicData uri="http://schemas.openxmlformats.org/presentationml/2006/ole">
            <mc:AlternateContent xmlns:mc="http://schemas.openxmlformats.org/markup-compatibility/2006">
              <mc:Choice xmlns:v="urn:schemas-microsoft-com:vml" Requires="v">
                <p:oleObj name="Equation" r:id="rId5" imgW="1244520" imgH="203040" progId="Equation.3">
                  <p:embed/>
                </p:oleObj>
              </mc:Choice>
              <mc:Fallback>
                <p:oleObj name="Equation" r:id="rId5" imgW="1244520" imgH="20304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7988" y="5362575"/>
                        <a:ext cx="2941637"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6304FFB2-1AAD-6824-F59F-86E175CA5A2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13DFBA0-A933-B70C-3702-4D10F8DC86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9B131F8-BBB5-AA1E-C55A-61783898945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4ED8D1C-253C-6245-20F0-FDF2C2BAD93B}"/>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AA4D40B-0BB0-AF7F-C49B-D2F95602144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4EE601C-28B0-A68A-1C6A-44500518EDC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B776198-AE8F-0E7B-1A28-FBF6759ED9A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FF79251-FB82-E265-F6E9-1D1419D4A94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AA1C328-C341-BAEB-3A42-0F90F8AEEFC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91E64D6-8E10-C121-C36B-B37210204F7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B4C95DC-4CC2-9DCF-D20D-97ECFE6FDF9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D90E137-F828-4929-B079-2ECC99AA963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D743640-9FB2-6B23-35A3-6504BBC063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4DF13B7-5916-88D2-279D-59581A8C5E3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D6513F5-5CE7-59C6-0C25-483B5012371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1401B8F-F350-A24A-828F-6A9D4BDA187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90CF969-63C9-2C1A-63B9-EBC827547E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DC816FA-38CF-1F04-43A0-80B89F2C007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FF1B2EF-3CF0-3B58-B41B-739365A6AF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dissolve">
                                      <p:cBhvr>
                                        <p:cTn id="7" dur="500"/>
                                        <p:tgtEl>
                                          <p:spTgt spid="30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dissolve">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2" name="Object 4">
            <a:extLst>
              <a:ext uri="{FF2B5EF4-FFF2-40B4-BE49-F238E27FC236}">
                <a16:creationId xmlns:a16="http://schemas.microsoft.com/office/drawing/2014/main" id="{231E1EB5-ADAA-2FFB-C420-81D7AFFB2BD9}"/>
              </a:ext>
            </a:extLst>
          </p:cNvPr>
          <p:cNvGraphicFramePr>
            <a:graphicFrameLocks noChangeAspect="1"/>
          </p:cNvGraphicFramePr>
          <p:nvPr>
            <p:extLst>
              <p:ext uri="{D42A27DB-BD31-4B8C-83A1-F6EECF244321}">
                <p14:modId xmlns:p14="http://schemas.microsoft.com/office/powerpoint/2010/main" val="2446279169"/>
              </p:ext>
            </p:extLst>
          </p:nvPr>
        </p:nvGraphicFramePr>
        <p:xfrm>
          <a:off x="2612231" y="2708944"/>
          <a:ext cx="3422650" cy="658813"/>
        </p:xfrm>
        <a:graphic>
          <a:graphicData uri="http://schemas.openxmlformats.org/presentationml/2006/ole">
            <mc:AlternateContent xmlns:mc="http://schemas.openxmlformats.org/markup-compatibility/2006">
              <mc:Choice xmlns:v="urn:schemas-microsoft-com:vml" Requires="v">
                <p:oleObj name="Equation" r:id="rId2" imgW="1257120" imgH="241200" progId="Equation.3">
                  <p:embed/>
                </p:oleObj>
              </mc:Choice>
              <mc:Fallback>
                <p:oleObj name="Equation" r:id="rId2" imgW="1257120" imgH="2412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2231" y="2708944"/>
                        <a:ext cx="3422650" cy="65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53" name="Object 5">
            <a:extLst>
              <a:ext uri="{FF2B5EF4-FFF2-40B4-BE49-F238E27FC236}">
                <a16:creationId xmlns:a16="http://schemas.microsoft.com/office/drawing/2014/main" id="{6AC09596-E987-EAB7-A3D6-265C720823B1}"/>
              </a:ext>
            </a:extLst>
          </p:cNvPr>
          <p:cNvGraphicFramePr>
            <a:graphicFrameLocks noChangeAspect="1"/>
          </p:cNvGraphicFramePr>
          <p:nvPr>
            <p:extLst>
              <p:ext uri="{D42A27DB-BD31-4B8C-83A1-F6EECF244321}">
                <p14:modId xmlns:p14="http://schemas.microsoft.com/office/powerpoint/2010/main" val="3593067025"/>
              </p:ext>
            </p:extLst>
          </p:nvPr>
        </p:nvGraphicFramePr>
        <p:xfrm>
          <a:off x="1140059" y="3710354"/>
          <a:ext cx="5913438" cy="1143000"/>
        </p:xfrm>
        <a:graphic>
          <a:graphicData uri="http://schemas.openxmlformats.org/presentationml/2006/ole">
            <mc:AlternateContent xmlns:mc="http://schemas.openxmlformats.org/markup-compatibility/2006">
              <mc:Choice xmlns:v="urn:schemas-microsoft-com:vml" Requires="v">
                <p:oleObj name="Equation" r:id="rId4" imgW="2171520" imgH="419040" progId="Equation.3">
                  <p:embed/>
                </p:oleObj>
              </mc:Choice>
              <mc:Fallback>
                <p:oleObj name="Equation" r:id="rId4" imgW="2171520" imgH="41904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0059" y="3710354"/>
                        <a:ext cx="5913438"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54" name="Object 6">
            <a:extLst>
              <a:ext uri="{FF2B5EF4-FFF2-40B4-BE49-F238E27FC236}">
                <a16:creationId xmlns:a16="http://schemas.microsoft.com/office/drawing/2014/main" id="{DFC3943E-1809-2D37-3E19-EF06D04209F5}"/>
              </a:ext>
            </a:extLst>
          </p:cNvPr>
          <p:cNvGraphicFramePr>
            <a:graphicFrameLocks noChangeAspect="1"/>
          </p:cNvGraphicFramePr>
          <p:nvPr>
            <p:extLst>
              <p:ext uri="{D42A27DB-BD31-4B8C-83A1-F6EECF244321}">
                <p14:modId xmlns:p14="http://schemas.microsoft.com/office/powerpoint/2010/main" val="2378160031"/>
              </p:ext>
            </p:extLst>
          </p:nvPr>
        </p:nvGraphicFramePr>
        <p:xfrm>
          <a:off x="1165225" y="5159375"/>
          <a:ext cx="6121400" cy="1143000"/>
        </p:xfrm>
        <a:graphic>
          <a:graphicData uri="http://schemas.openxmlformats.org/presentationml/2006/ole">
            <mc:AlternateContent xmlns:mc="http://schemas.openxmlformats.org/markup-compatibility/2006">
              <mc:Choice xmlns:v="urn:schemas-microsoft-com:vml" Requires="v">
                <p:oleObj name="Equation" r:id="rId6" imgW="2247840" imgH="419040" progId="Equation.3">
                  <p:embed/>
                </p:oleObj>
              </mc:Choice>
              <mc:Fallback>
                <p:oleObj name="Equation" r:id="rId6" imgW="2247840" imgH="41904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5225" y="5159375"/>
                        <a:ext cx="6121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55" name="Object 8">
            <a:extLst>
              <a:ext uri="{FF2B5EF4-FFF2-40B4-BE49-F238E27FC236}">
                <a16:creationId xmlns:a16="http://schemas.microsoft.com/office/drawing/2014/main" id="{DFA86A33-0E7F-A36E-BE0E-43E663F7BDBC}"/>
              </a:ext>
            </a:extLst>
          </p:cNvPr>
          <p:cNvGraphicFramePr>
            <a:graphicFrameLocks noChangeAspect="1"/>
          </p:cNvGraphicFramePr>
          <p:nvPr>
            <p:extLst>
              <p:ext uri="{D42A27DB-BD31-4B8C-83A1-F6EECF244321}">
                <p14:modId xmlns:p14="http://schemas.microsoft.com/office/powerpoint/2010/main" val="2575293710"/>
              </p:ext>
            </p:extLst>
          </p:nvPr>
        </p:nvGraphicFramePr>
        <p:xfrm>
          <a:off x="3581400" y="1493070"/>
          <a:ext cx="1741487" cy="1044575"/>
        </p:xfrm>
        <a:graphic>
          <a:graphicData uri="http://schemas.openxmlformats.org/presentationml/2006/ole">
            <mc:AlternateContent xmlns:mc="http://schemas.openxmlformats.org/markup-compatibility/2006">
              <mc:Choice xmlns:v="urn:schemas-microsoft-com:vml" Requires="v">
                <p:oleObj name="Equation" r:id="rId8" imgW="736560" imgH="444240" progId="Equation.3">
                  <p:embed/>
                </p:oleObj>
              </mc:Choice>
              <mc:Fallback>
                <p:oleObj name="Equation" r:id="rId8" imgW="736560" imgH="444240"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81400" y="1493070"/>
                        <a:ext cx="1741487" cy="104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85B81CE4-E38C-650A-D0BB-89BED02CC4A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635A3F2-1638-CEE4-67F3-F0EA2CCF5A1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0B59CEB-351F-CA32-9967-4661272C7FB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EDEEEDB-2D9F-97AC-1A7D-23E53543D6B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59D3DEAA-D5CE-ED65-5A60-75B2E7EACA4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344E99E-716A-F757-B3AA-45338BFBFEB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C65C4FF-8C06-F6B8-BE4A-F1D01F51A0B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5BDF015-3834-5E36-9F50-E4BEE93A25C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1B37857-7859-1D40-EB27-6F488584D33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FC0F72B-504F-9881-FFD6-D92473B5E10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6F97D4-6D54-9DEE-862B-9D9E712D8A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9C684C0-E508-DECE-D1C0-5E5B03D312F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5A12148-0F9C-ECFD-7384-FF8F1BFC586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494FB0E-6DAC-7743-3B4E-C1B272B4B8D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E429F50-112F-E2AB-0C83-59EA2F07F7F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055FED1-855F-C4B5-176B-3BCA802BF9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FF4DFF6-E628-1E85-849B-D9A3263A8DD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128C5E5-1B5D-FA7D-3032-9B9251712C0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DF2108E-AB55-2B50-F5B5-6E10AB6C502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3">
            <a:extLst>
              <a:ext uri="{FF2B5EF4-FFF2-40B4-BE49-F238E27FC236}">
                <a16:creationId xmlns:a16="http://schemas.microsoft.com/office/drawing/2014/main" id="{2B227870-6023-12B5-D654-E10029DEB740}"/>
              </a:ext>
            </a:extLst>
          </p:cNvPr>
          <p:cNvSpPr txBox="1">
            <a:spLocks/>
          </p:cNvSpPr>
          <p:nvPr/>
        </p:nvSpPr>
        <p:spPr>
          <a:xfrm>
            <a:off x="532737" y="298449"/>
            <a:ext cx="8229600" cy="673251"/>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kern="0" dirty="0"/>
              <a:t>Power Developed by A Pump</a:t>
            </a:r>
            <a:endParaRPr lang="en-IN"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3252"/>
                                        </p:tgtEl>
                                        <p:attrNameLst>
                                          <p:attrName>style.visibility</p:attrName>
                                        </p:attrNameLst>
                                      </p:cBhvr>
                                      <p:to>
                                        <p:strVal val="visible"/>
                                      </p:to>
                                    </p:set>
                                    <p:animEffect transition="in" filter="dissolve">
                                      <p:cBhvr>
                                        <p:cTn id="7" dur="500"/>
                                        <p:tgtEl>
                                          <p:spTgt spid="532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3253"/>
                                        </p:tgtEl>
                                        <p:attrNameLst>
                                          <p:attrName>style.visibility</p:attrName>
                                        </p:attrNameLst>
                                      </p:cBhvr>
                                      <p:to>
                                        <p:strVal val="visible"/>
                                      </p:to>
                                    </p:set>
                                    <p:animEffect transition="in" filter="dissolve">
                                      <p:cBhvr>
                                        <p:cTn id="12" dur="500"/>
                                        <p:tgtEl>
                                          <p:spTgt spid="532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3254"/>
                                        </p:tgtEl>
                                        <p:attrNameLst>
                                          <p:attrName>style.visibility</p:attrName>
                                        </p:attrNameLst>
                                      </p:cBhvr>
                                      <p:to>
                                        <p:strVal val="visible"/>
                                      </p:to>
                                    </p:set>
                                    <p:animEffect transition="in" filter="dissolve">
                                      <p:cBhvr>
                                        <p:cTn id="17" dur="500"/>
                                        <p:tgtEl>
                                          <p:spTgt spid="53254"/>
                                        </p:tgtEl>
                                      </p:cBhvr>
                                    </p:animEffect>
                                  </p:childTnLst>
                                </p:cTn>
                              </p:par>
                              <p:par>
                                <p:cTn id="18" presetID="9" presetClass="entr" presetSubtype="0" fill="hold" nodeType="withEffect">
                                  <p:stCondLst>
                                    <p:cond delay="0"/>
                                  </p:stCondLst>
                                  <p:childTnLst>
                                    <p:set>
                                      <p:cBhvr>
                                        <p:cTn id="19" dur="1" fill="hold">
                                          <p:stCondLst>
                                            <p:cond delay="0"/>
                                          </p:stCondLst>
                                        </p:cTn>
                                        <p:tgtEl>
                                          <p:spTgt spid="53255"/>
                                        </p:tgtEl>
                                        <p:attrNameLst>
                                          <p:attrName>style.visibility</p:attrName>
                                        </p:attrNameLst>
                                      </p:cBhvr>
                                      <p:to>
                                        <p:strVal val="visible"/>
                                      </p:to>
                                    </p:set>
                                    <p:animEffect transition="in" filter="dissolve">
                                      <p:cBhvr>
                                        <p:cTn id="20" dur="500"/>
                                        <p:tgtEl>
                                          <p:spTgt spid="53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TextBox 3">
            <a:extLst>
              <a:ext uri="{FF2B5EF4-FFF2-40B4-BE49-F238E27FC236}">
                <a16:creationId xmlns:a16="http://schemas.microsoft.com/office/drawing/2014/main" id="{46DA1444-3B88-AD74-760A-8F2BCFB86648}"/>
              </a:ext>
            </a:extLst>
          </p:cNvPr>
          <p:cNvSpPr txBox="1">
            <a:spLocks noChangeArrowheads="1"/>
          </p:cNvSpPr>
          <p:nvPr/>
        </p:nvSpPr>
        <p:spPr bwMode="auto">
          <a:xfrm>
            <a:off x="1128713" y="2438400"/>
            <a:ext cx="2471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Shaft Diameter,</a:t>
            </a:r>
            <a:r>
              <a:rPr lang="en-US" altLang="en-US" i="1"/>
              <a:t>d</a:t>
            </a:r>
            <a:endParaRPr lang="en-IN" altLang="en-US" i="1"/>
          </a:p>
        </p:txBody>
      </p:sp>
      <p:graphicFrame>
        <p:nvGraphicFramePr>
          <p:cNvPr id="5124" name="Object 4">
            <a:extLst>
              <a:ext uri="{FF2B5EF4-FFF2-40B4-BE49-F238E27FC236}">
                <a16:creationId xmlns:a16="http://schemas.microsoft.com/office/drawing/2014/main" id="{C1D87E16-D744-79AB-A264-3400E686E101}"/>
              </a:ext>
            </a:extLst>
          </p:cNvPr>
          <p:cNvGraphicFramePr>
            <a:graphicFrameLocks noChangeAspect="1"/>
          </p:cNvGraphicFramePr>
          <p:nvPr/>
        </p:nvGraphicFramePr>
        <p:xfrm>
          <a:off x="3886200" y="2209800"/>
          <a:ext cx="1801813" cy="1014413"/>
        </p:xfrm>
        <a:graphic>
          <a:graphicData uri="http://schemas.openxmlformats.org/presentationml/2006/ole">
            <mc:AlternateContent xmlns:mc="http://schemas.openxmlformats.org/markup-compatibility/2006">
              <mc:Choice xmlns:v="urn:schemas-microsoft-com:vml" Requires="v">
                <p:oleObj name="Equation" r:id="rId2" imgW="761760" imgH="431640" progId="Equation.3">
                  <p:embed/>
                </p:oleObj>
              </mc:Choice>
              <mc:Fallback>
                <p:oleObj name="Equation" r:id="rId2" imgW="761760" imgH="43164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209800"/>
                        <a:ext cx="1801813" cy="1014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9" name="TextBox 5">
            <a:extLst>
              <a:ext uri="{FF2B5EF4-FFF2-40B4-BE49-F238E27FC236}">
                <a16:creationId xmlns:a16="http://schemas.microsoft.com/office/drawing/2014/main" id="{1B3DEC46-141B-1388-F03E-88E3025C6099}"/>
              </a:ext>
            </a:extLst>
          </p:cNvPr>
          <p:cNvSpPr txBox="1">
            <a:spLocks noChangeArrowheads="1"/>
          </p:cNvSpPr>
          <p:nvPr/>
        </p:nvSpPr>
        <p:spPr bwMode="auto">
          <a:xfrm>
            <a:off x="693388" y="3546482"/>
            <a:ext cx="2433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Hub Diameter,</a:t>
            </a:r>
            <a:r>
              <a:rPr lang="en-US" altLang="en-US" i="1"/>
              <a:t>d</a:t>
            </a:r>
            <a:r>
              <a:rPr lang="en-US" altLang="en-US" i="1" baseline="-25000"/>
              <a:t>h</a:t>
            </a:r>
            <a:endParaRPr lang="en-IN" altLang="en-US" i="1" baseline="-25000"/>
          </a:p>
        </p:txBody>
      </p:sp>
      <p:sp>
        <p:nvSpPr>
          <p:cNvPr id="5130" name="TextBox 7">
            <a:extLst>
              <a:ext uri="{FF2B5EF4-FFF2-40B4-BE49-F238E27FC236}">
                <a16:creationId xmlns:a16="http://schemas.microsoft.com/office/drawing/2014/main" id="{FAFEF3FE-5063-7895-C276-450AE728E5D0}"/>
              </a:ext>
            </a:extLst>
          </p:cNvPr>
          <p:cNvSpPr txBox="1">
            <a:spLocks noChangeArrowheads="1"/>
          </p:cNvSpPr>
          <p:nvPr/>
        </p:nvSpPr>
        <p:spPr bwMode="auto">
          <a:xfrm>
            <a:off x="838200" y="1578365"/>
            <a:ext cx="3335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Torque on Pump Shaft:</a:t>
            </a:r>
            <a:endParaRPr lang="en-IN" altLang="en-US"/>
          </a:p>
        </p:txBody>
      </p:sp>
      <p:graphicFrame>
        <p:nvGraphicFramePr>
          <p:cNvPr id="5126" name="Object 8">
            <a:extLst>
              <a:ext uri="{FF2B5EF4-FFF2-40B4-BE49-F238E27FC236}">
                <a16:creationId xmlns:a16="http://schemas.microsoft.com/office/drawing/2014/main" id="{150C69B1-D5CF-C394-558A-478AFB9A9F7B}"/>
              </a:ext>
            </a:extLst>
          </p:cNvPr>
          <p:cNvGraphicFramePr>
            <a:graphicFrameLocks noChangeAspect="1"/>
          </p:cNvGraphicFramePr>
          <p:nvPr>
            <p:extLst>
              <p:ext uri="{D42A27DB-BD31-4B8C-83A1-F6EECF244321}">
                <p14:modId xmlns:p14="http://schemas.microsoft.com/office/powerpoint/2010/main" val="1001706438"/>
              </p:ext>
            </p:extLst>
          </p:nvPr>
        </p:nvGraphicFramePr>
        <p:xfrm>
          <a:off x="4724400" y="1273565"/>
          <a:ext cx="2552700" cy="1044575"/>
        </p:xfrm>
        <a:graphic>
          <a:graphicData uri="http://schemas.openxmlformats.org/presentationml/2006/ole">
            <mc:AlternateContent xmlns:mc="http://schemas.openxmlformats.org/markup-compatibility/2006">
              <mc:Choice xmlns:v="urn:schemas-microsoft-com:vml" Requires="v">
                <p:oleObj name="Equation" r:id="rId4" imgW="1079280" imgH="444240" progId="Equation.3">
                  <p:embed/>
                </p:oleObj>
              </mc:Choice>
              <mc:Fallback>
                <p:oleObj name="Equation" r:id="rId4" imgW="1079280" imgH="44424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273565"/>
                        <a:ext cx="2552700" cy="104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31" name="TextBox 9">
            <a:extLst>
              <a:ext uri="{FF2B5EF4-FFF2-40B4-BE49-F238E27FC236}">
                <a16:creationId xmlns:a16="http://schemas.microsoft.com/office/drawing/2014/main" id="{A9FEEBDB-C9FA-62F0-A367-7E24708ADAA5}"/>
              </a:ext>
            </a:extLst>
          </p:cNvPr>
          <p:cNvSpPr txBox="1">
            <a:spLocks noChangeArrowheads="1"/>
          </p:cNvSpPr>
          <p:nvPr/>
        </p:nvSpPr>
        <p:spPr bwMode="auto">
          <a:xfrm>
            <a:off x="505849" y="5613393"/>
            <a:ext cx="2608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Suction Diameter:</a:t>
            </a:r>
            <a:endParaRPr lang="en-IN" altLang="en-US" dirty="0"/>
          </a:p>
        </p:txBody>
      </p:sp>
      <mc:AlternateContent xmlns:mc="http://schemas.openxmlformats.org/markup-compatibility/2006" xmlns:a14="http://schemas.microsoft.com/office/drawing/2010/main">
        <mc:Choice Requires="a14">
          <p:sp>
            <p:nvSpPr>
              <p:cNvPr id="5127" name="Object 9">
                <a:extLst>
                  <a:ext uri="{FF2B5EF4-FFF2-40B4-BE49-F238E27FC236}">
                    <a16:creationId xmlns:a16="http://schemas.microsoft.com/office/drawing/2014/main" id="{C059ABF3-17EA-F6F4-71D9-8F4A1E133E08}"/>
                  </a:ext>
                </a:extLst>
              </p:cNvPr>
              <p:cNvSpPr txBox="1"/>
              <p:nvPr/>
            </p:nvSpPr>
            <p:spPr bwMode="auto">
              <a:xfrm>
                <a:off x="3276600" y="5334000"/>
                <a:ext cx="2432050" cy="1133475"/>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b="0" i="1" smtClean="0">
                              <a:solidFill>
                                <a:srgbClr val="000000"/>
                              </a:solidFill>
                              <a:latin typeface="Cambria Math" panose="02040503050406030204" pitchFamily="18" charset="0"/>
                            </a:rPr>
                            <m:t>𝑠</m:t>
                          </m:r>
                        </m:sub>
                      </m:sSub>
                      <m:r>
                        <a:rPr lang="en-US" i="1">
                          <a:solidFill>
                            <a:srgbClr val="000000"/>
                          </a:solidFill>
                          <a:latin typeface="Cambria Math" panose="02040503050406030204" pitchFamily="18" charset="0"/>
                        </a:rPr>
                        <m:t>=</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4</m:t>
                              </m:r>
                              <m:r>
                                <a:rPr lang="en-US" i="1">
                                  <a:solidFill>
                                    <a:srgbClr val="000000"/>
                                  </a:solidFill>
                                  <a:latin typeface="Cambria Math" panose="02040503050406030204" pitchFamily="18" charset="0"/>
                                </a:rPr>
                                <m:t>𝑄</m:t>
                              </m:r>
                              <m:r>
                                <a:rPr lang="en-US" i="1">
                                  <a:solidFill>
                                    <a:srgbClr val="000000"/>
                                  </a:solidFill>
                                  <a:latin typeface="Cambria Math" panose="02040503050406030204" pitchFamily="18" charset="0"/>
                                </a:rPr>
                                <m:t>′</m:t>
                              </m:r>
                            </m:num>
                            <m:den>
                              <m:r>
                                <a:rPr lang="en-US" i="1">
                                  <a:solidFill>
                                    <a:srgbClr val="000000"/>
                                  </a:solidFill>
                                  <a:latin typeface="Cambria Math" panose="02040503050406030204" pitchFamily="18" charset="0"/>
                                </a:rPr>
                                <m:t>𝜋</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𝑉</m:t>
                                  </m:r>
                                </m:e>
                                <m:sub>
                                  <m:r>
                                    <a:rPr lang="en-US" i="1">
                                      <a:solidFill>
                                        <a:srgbClr val="000000"/>
                                      </a:solidFill>
                                      <a:latin typeface="Cambria Math" panose="02040503050406030204" pitchFamily="18" charset="0"/>
                                    </a:rPr>
                                    <m:t>0</m:t>
                                  </m:r>
                                </m:sub>
                              </m:sSub>
                            </m:den>
                          </m:f>
                          <m:r>
                            <a:rPr lang="en-US" i="1">
                              <a:solidFill>
                                <a:srgbClr val="000000"/>
                              </a:solidFill>
                              <a:latin typeface="Cambria Math" panose="02040503050406030204" pitchFamily="18" charset="0"/>
                            </a:rPr>
                            <m:t>+</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𝑑</m:t>
                              </m:r>
                            </m:e>
                            <m:sub>
                              <m:r>
                                <a:rPr lang="en-US" i="1">
                                  <a:solidFill>
                                    <a:srgbClr val="000000"/>
                                  </a:solidFill>
                                  <a:latin typeface="Cambria Math" panose="02040503050406030204" pitchFamily="18" charset="0"/>
                                </a:rPr>
                                <m:t>h</m:t>
                              </m:r>
                            </m:sub>
                            <m:sup>
                              <m:r>
                                <a:rPr lang="en-US" i="1">
                                  <a:solidFill>
                                    <a:srgbClr val="000000"/>
                                  </a:solidFill>
                                  <a:latin typeface="Cambria Math" panose="02040503050406030204" pitchFamily="18" charset="0"/>
                                </a:rPr>
                                <m:t>2</m:t>
                              </m:r>
                            </m:sup>
                          </m:sSubSup>
                        </m:e>
                      </m:rad>
                    </m:oMath>
                  </m:oMathPara>
                </a14:m>
                <a:endParaRPr lang="en-US" dirty="0"/>
              </a:p>
            </p:txBody>
          </p:sp>
        </mc:Choice>
        <mc:Fallback xmlns="">
          <p:sp>
            <p:nvSpPr>
              <p:cNvPr id="5127" name="Object 9">
                <a:extLst>
                  <a:ext uri="{FF2B5EF4-FFF2-40B4-BE49-F238E27FC236}">
                    <a16:creationId xmlns:a16="http://schemas.microsoft.com/office/drawing/2014/main" id="{C059ABF3-17EA-F6F4-71D9-8F4A1E133E08}"/>
                  </a:ext>
                </a:extLst>
              </p:cNvPr>
              <p:cNvSpPr txBox="1">
                <a:spLocks noRot="1" noChangeAspect="1" noMove="1" noResize="1" noEditPoints="1" noAdjustHandles="1" noChangeArrowheads="1" noChangeShapeType="1" noTextEdit="1"/>
              </p:cNvSpPr>
              <p:nvPr/>
            </p:nvSpPr>
            <p:spPr bwMode="auto">
              <a:xfrm>
                <a:off x="3276600" y="5334000"/>
                <a:ext cx="2432050" cy="1133475"/>
              </a:xfrm>
              <a:prstGeom prst="rect">
                <a:avLst/>
              </a:prstGeom>
              <a:blipFill>
                <a:blip r:embed="rId6"/>
                <a:stretch>
                  <a:fillRect/>
                </a:stretch>
              </a:blipFill>
              <a:ln>
                <a:noFill/>
              </a:ln>
              <a:effectLst/>
            </p:spPr>
            <p:txBody>
              <a:bodyPr/>
              <a:lstStyle/>
              <a:p>
                <a:r>
                  <a:rPr lang="en-US">
                    <a:noFill/>
                  </a:rPr>
                  <a:t> </a:t>
                </a:r>
              </a:p>
            </p:txBody>
          </p:sp>
        </mc:Fallback>
      </mc:AlternateContent>
      <p:pic>
        <p:nvPicPr>
          <p:cNvPr id="2" name="Picture 4">
            <a:extLst>
              <a:ext uri="{FF2B5EF4-FFF2-40B4-BE49-F238E27FC236}">
                <a16:creationId xmlns:a16="http://schemas.microsoft.com/office/drawing/2014/main" id="{FEEB8D49-25FE-EDDF-811D-CD7C31A2AF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1600" y="2971800"/>
            <a:ext cx="3962400"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95AA163F-5682-97DB-6BA4-50090351EEB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8C5CD809-5FC0-75F2-53E6-AFB680CE8C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F71EE73-3702-D112-766E-B3D3F5F7075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064ED30-9B74-F9EA-EA02-C78FD1E3269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9D336213-D2FD-F57D-5831-D79B49D147D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D90137D-FE49-4296-A0D2-9FD41C62172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DBA15EA-1663-FC84-890A-517EBFDA0BB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57FE7CC-3DFD-4966-1E41-E57918B203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29347D7-7303-B69C-E019-F96223345D8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C43409C-1BF3-D932-F2D9-AEA5529789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E1FB0F0-A643-88C3-BCA8-94314A40A3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3A37F37-DF86-91D3-97B5-9CA66ADBD692}"/>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EC45A42F-AAAD-2BD1-5D19-4CE6D0FDDA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ED7D444-58E3-2886-3C59-EEAAC8B6F61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389CE53-A14A-333E-19B6-104064107E4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B3B71EB-AED5-8E28-4231-772DABE2A9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D52EFF9-853D-425F-4FC6-9F26C2696E4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F607E96-BA08-5B98-68B1-10E1B2CCF32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BE7E990-ACC3-588B-9A4E-4B96D278F1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2" name="Title 3">
            <a:extLst>
              <a:ext uri="{FF2B5EF4-FFF2-40B4-BE49-F238E27FC236}">
                <a16:creationId xmlns:a16="http://schemas.microsoft.com/office/drawing/2014/main" id="{001F9A25-F199-38B1-DAF9-740FD3A0B97F}"/>
              </a:ext>
            </a:extLst>
          </p:cNvPr>
          <p:cNvSpPr txBox="1">
            <a:spLocks/>
          </p:cNvSpPr>
          <p:nvPr/>
        </p:nvSpPr>
        <p:spPr>
          <a:xfrm>
            <a:off x="1600200" y="250612"/>
            <a:ext cx="6933537" cy="79981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kern="0" dirty="0"/>
              <a:t>Geometric Details of Inlet Section of Impeller </a:t>
            </a:r>
            <a:endParaRPr lang="en-IN" altLang="en-US" sz="2800" kern="0" dirty="0"/>
          </a:p>
        </p:txBody>
      </p:sp>
      <p:graphicFrame>
        <p:nvGraphicFramePr>
          <p:cNvPr id="5125" name="Object 5">
            <a:extLst>
              <a:ext uri="{FF2B5EF4-FFF2-40B4-BE49-F238E27FC236}">
                <a16:creationId xmlns:a16="http://schemas.microsoft.com/office/drawing/2014/main" id="{53F23A87-77B2-DF46-79A0-67B1104A68E1}"/>
              </a:ext>
            </a:extLst>
          </p:cNvPr>
          <p:cNvGraphicFramePr>
            <a:graphicFrameLocks noChangeAspect="1"/>
          </p:cNvGraphicFramePr>
          <p:nvPr>
            <p:extLst>
              <p:ext uri="{D42A27DB-BD31-4B8C-83A1-F6EECF244321}">
                <p14:modId xmlns:p14="http://schemas.microsoft.com/office/powerpoint/2010/main" val="4284198741"/>
              </p:ext>
            </p:extLst>
          </p:nvPr>
        </p:nvGraphicFramePr>
        <p:xfrm>
          <a:off x="3315162" y="3602537"/>
          <a:ext cx="2341563" cy="536575"/>
        </p:xfrm>
        <a:graphic>
          <a:graphicData uri="http://schemas.openxmlformats.org/presentationml/2006/ole">
            <mc:AlternateContent xmlns:mc="http://schemas.openxmlformats.org/markup-compatibility/2006">
              <mc:Choice xmlns:v="urn:schemas-microsoft-com:vml" Requires="v">
                <p:oleObj name="Equation" r:id="rId10" imgW="990360" imgH="228600" progId="Equation.3">
                  <p:embed/>
                </p:oleObj>
              </mc:Choice>
              <mc:Fallback>
                <p:oleObj name="Equation" r:id="rId10" imgW="990360" imgH="2286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15162" y="3602537"/>
                        <a:ext cx="2341563"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30"/>
                                        </p:tgtEl>
                                        <p:attrNameLst>
                                          <p:attrName>style.visibility</p:attrName>
                                        </p:attrNameLst>
                                      </p:cBhvr>
                                      <p:to>
                                        <p:strVal val="visible"/>
                                      </p:to>
                                    </p:set>
                                    <p:animEffect transition="in" filter="dissolve">
                                      <p:cBhvr>
                                        <p:cTn id="7" dur="500"/>
                                        <p:tgtEl>
                                          <p:spTgt spid="5130"/>
                                        </p:tgtEl>
                                      </p:cBhvr>
                                    </p:animEffect>
                                  </p:childTnLst>
                                </p:cTn>
                              </p:par>
                              <p:par>
                                <p:cTn id="8" presetID="9" presetClass="entr" presetSubtype="0" fill="hold" nodeType="withEffect">
                                  <p:stCondLst>
                                    <p:cond delay="0"/>
                                  </p:stCondLst>
                                  <p:childTnLst>
                                    <p:set>
                                      <p:cBhvr>
                                        <p:cTn id="9" dur="1" fill="hold">
                                          <p:stCondLst>
                                            <p:cond delay="0"/>
                                          </p:stCondLst>
                                        </p:cTn>
                                        <p:tgtEl>
                                          <p:spTgt spid="5126"/>
                                        </p:tgtEl>
                                        <p:attrNameLst>
                                          <p:attrName>style.visibility</p:attrName>
                                        </p:attrNameLst>
                                      </p:cBhvr>
                                      <p:to>
                                        <p:strVal val="visible"/>
                                      </p:to>
                                    </p:set>
                                    <p:animEffect transition="in" filter="dissolve">
                                      <p:cBhvr>
                                        <p:cTn id="10" dur="500"/>
                                        <p:tgtEl>
                                          <p:spTgt spid="512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128"/>
                                        </p:tgtEl>
                                        <p:attrNameLst>
                                          <p:attrName>style.visibility</p:attrName>
                                        </p:attrNameLst>
                                      </p:cBhvr>
                                      <p:to>
                                        <p:strVal val="visible"/>
                                      </p:to>
                                    </p:set>
                                    <p:animEffect transition="in" filter="dissolve">
                                      <p:cBhvr>
                                        <p:cTn id="15" dur="500"/>
                                        <p:tgtEl>
                                          <p:spTgt spid="5128"/>
                                        </p:tgtEl>
                                      </p:cBhvr>
                                    </p:animEffect>
                                  </p:childTnLst>
                                </p:cTn>
                              </p:par>
                              <p:par>
                                <p:cTn id="16" presetID="9" presetClass="entr" presetSubtype="0" fill="hold" nodeType="withEffect">
                                  <p:stCondLst>
                                    <p:cond delay="0"/>
                                  </p:stCondLst>
                                  <p:childTnLst>
                                    <p:set>
                                      <p:cBhvr>
                                        <p:cTn id="17" dur="1" fill="hold">
                                          <p:stCondLst>
                                            <p:cond delay="0"/>
                                          </p:stCondLst>
                                        </p:cTn>
                                        <p:tgtEl>
                                          <p:spTgt spid="5124"/>
                                        </p:tgtEl>
                                        <p:attrNameLst>
                                          <p:attrName>style.visibility</p:attrName>
                                        </p:attrNameLst>
                                      </p:cBhvr>
                                      <p:to>
                                        <p:strVal val="visible"/>
                                      </p:to>
                                    </p:set>
                                    <p:animEffect transition="in" filter="dissolve">
                                      <p:cBhvr>
                                        <p:cTn id="18" dur="500"/>
                                        <p:tgtEl>
                                          <p:spTgt spid="512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129"/>
                                        </p:tgtEl>
                                        <p:attrNameLst>
                                          <p:attrName>style.visibility</p:attrName>
                                        </p:attrNameLst>
                                      </p:cBhvr>
                                      <p:to>
                                        <p:strVal val="visible"/>
                                      </p:to>
                                    </p:set>
                                    <p:animEffect transition="in" filter="dissolve">
                                      <p:cBhvr>
                                        <p:cTn id="23" dur="500"/>
                                        <p:tgtEl>
                                          <p:spTgt spid="5129"/>
                                        </p:tgtEl>
                                      </p:cBhvr>
                                    </p:animEffect>
                                  </p:childTnLst>
                                </p:cTn>
                              </p:par>
                              <p:par>
                                <p:cTn id="24" presetID="9" presetClass="entr" presetSubtype="0" fill="hold" nodeType="withEffect">
                                  <p:stCondLst>
                                    <p:cond delay="0"/>
                                  </p:stCondLst>
                                  <p:childTnLst>
                                    <p:set>
                                      <p:cBhvr>
                                        <p:cTn id="25" dur="1" fill="hold">
                                          <p:stCondLst>
                                            <p:cond delay="0"/>
                                          </p:stCondLst>
                                        </p:cTn>
                                        <p:tgtEl>
                                          <p:spTgt spid="5125"/>
                                        </p:tgtEl>
                                        <p:attrNameLst>
                                          <p:attrName>style.visibility</p:attrName>
                                        </p:attrNameLst>
                                      </p:cBhvr>
                                      <p:to>
                                        <p:strVal val="visible"/>
                                      </p:to>
                                    </p:set>
                                    <p:animEffect transition="in" filter="dissolve">
                                      <p:cBhvr>
                                        <p:cTn id="26" dur="500"/>
                                        <p:tgtEl>
                                          <p:spTgt spid="512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5131"/>
                                        </p:tgtEl>
                                        <p:attrNameLst>
                                          <p:attrName>style.visibility</p:attrName>
                                        </p:attrNameLst>
                                      </p:cBhvr>
                                      <p:to>
                                        <p:strVal val="visible"/>
                                      </p:to>
                                    </p:set>
                                    <p:animEffect transition="in" filter="dissolve">
                                      <p:cBhvr>
                                        <p:cTn id="31" dur="500"/>
                                        <p:tgtEl>
                                          <p:spTgt spid="5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p:bldP spid="5129" grpId="0"/>
      <p:bldP spid="5130" grpId="0"/>
      <p:bldP spid="51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TextBox 1">
            <a:extLst>
              <a:ext uri="{FF2B5EF4-FFF2-40B4-BE49-F238E27FC236}">
                <a16:creationId xmlns:a16="http://schemas.microsoft.com/office/drawing/2014/main" id="{01930F3B-9138-AC89-52A8-6E56CBF69C9F}"/>
              </a:ext>
            </a:extLst>
          </p:cNvPr>
          <p:cNvSpPr txBox="1">
            <a:spLocks noChangeArrowheads="1"/>
          </p:cNvSpPr>
          <p:nvPr/>
        </p:nvSpPr>
        <p:spPr bwMode="auto">
          <a:xfrm>
            <a:off x="508000" y="1421694"/>
            <a:ext cx="3336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Impeller Inlet Diameter:</a:t>
            </a:r>
            <a:endParaRPr lang="en-IN" altLang="en-US"/>
          </a:p>
        </p:txBody>
      </p:sp>
      <p:graphicFrame>
        <p:nvGraphicFramePr>
          <p:cNvPr id="6146" name="Object 5">
            <a:extLst>
              <a:ext uri="{FF2B5EF4-FFF2-40B4-BE49-F238E27FC236}">
                <a16:creationId xmlns:a16="http://schemas.microsoft.com/office/drawing/2014/main" id="{7076DF69-C5D0-C847-EC11-6D05C14356F3}"/>
              </a:ext>
            </a:extLst>
          </p:cNvPr>
          <p:cNvGraphicFramePr>
            <a:graphicFrameLocks noChangeAspect="1"/>
          </p:cNvGraphicFramePr>
          <p:nvPr>
            <p:extLst>
              <p:ext uri="{D42A27DB-BD31-4B8C-83A1-F6EECF244321}">
                <p14:modId xmlns:p14="http://schemas.microsoft.com/office/powerpoint/2010/main" val="179720233"/>
              </p:ext>
            </p:extLst>
          </p:nvPr>
        </p:nvGraphicFramePr>
        <p:xfrm>
          <a:off x="1037971" y="1955729"/>
          <a:ext cx="3540125" cy="688975"/>
        </p:xfrm>
        <a:graphic>
          <a:graphicData uri="http://schemas.openxmlformats.org/presentationml/2006/ole">
            <mc:AlternateContent xmlns:mc="http://schemas.openxmlformats.org/markup-compatibility/2006">
              <mc:Choice xmlns:v="urn:schemas-microsoft-com:vml" Requires="v">
                <p:oleObj name="Equation" r:id="rId2" imgW="1295280" imgH="228600" progId="Equation.3">
                  <p:embed/>
                </p:oleObj>
              </mc:Choice>
              <mc:Fallback>
                <p:oleObj name="Equation" r:id="rId2" imgW="1295280" imgH="2286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971" y="1955729"/>
                        <a:ext cx="3540125"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1" name="TextBox 3">
            <a:extLst>
              <a:ext uri="{FF2B5EF4-FFF2-40B4-BE49-F238E27FC236}">
                <a16:creationId xmlns:a16="http://schemas.microsoft.com/office/drawing/2014/main" id="{2481B969-B1EC-493B-181E-6F3A36F4F872}"/>
              </a:ext>
            </a:extLst>
          </p:cNvPr>
          <p:cNvSpPr txBox="1">
            <a:spLocks noChangeArrowheads="1"/>
          </p:cNvSpPr>
          <p:nvPr/>
        </p:nvSpPr>
        <p:spPr bwMode="auto">
          <a:xfrm>
            <a:off x="378200" y="3302825"/>
            <a:ext cx="4946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Height of Vane at the Impeller inlet:</a:t>
            </a:r>
            <a:endParaRPr lang="en-IN" altLang="en-US" dirty="0"/>
          </a:p>
        </p:txBody>
      </p:sp>
      <p:graphicFrame>
        <p:nvGraphicFramePr>
          <p:cNvPr id="6147" name="Object 3">
            <a:extLst>
              <a:ext uri="{FF2B5EF4-FFF2-40B4-BE49-F238E27FC236}">
                <a16:creationId xmlns:a16="http://schemas.microsoft.com/office/drawing/2014/main" id="{F37D1553-5F12-789E-B6FF-9AC2F6848340}"/>
              </a:ext>
            </a:extLst>
          </p:cNvPr>
          <p:cNvGraphicFramePr>
            <a:graphicFrameLocks noChangeAspect="1"/>
          </p:cNvGraphicFramePr>
          <p:nvPr/>
        </p:nvGraphicFramePr>
        <p:xfrm>
          <a:off x="1752600" y="4114800"/>
          <a:ext cx="2011363" cy="1339850"/>
        </p:xfrm>
        <a:graphic>
          <a:graphicData uri="http://schemas.openxmlformats.org/presentationml/2006/ole">
            <mc:AlternateContent xmlns:mc="http://schemas.openxmlformats.org/markup-compatibility/2006">
              <mc:Choice xmlns:v="urn:schemas-microsoft-com:vml" Requires="v">
                <p:oleObj name="Equation" r:id="rId4" imgW="736560" imgH="444240" progId="Equation.3">
                  <p:embed/>
                </p:oleObj>
              </mc:Choice>
              <mc:Fallback>
                <p:oleObj name="Equation" r:id="rId4" imgW="736560" imgH="44424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114800"/>
                        <a:ext cx="2011363" cy="1339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8" name="Object 4">
            <a:extLst>
              <a:ext uri="{FF2B5EF4-FFF2-40B4-BE49-F238E27FC236}">
                <a16:creationId xmlns:a16="http://schemas.microsoft.com/office/drawing/2014/main" id="{B0DC1E8F-3DBB-9E81-B2D3-D136667352EA}"/>
              </a:ext>
            </a:extLst>
          </p:cNvPr>
          <p:cNvGraphicFramePr>
            <a:graphicFrameLocks noChangeAspect="1"/>
          </p:cNvGraphicFramePr>
          <p:nvPr/>
        </p:nvGraphicFramePr>
        <p:xfrm>
          <a:off x="4419600" y="4419600"/>
          <a:ext cx="2220913" cy="727075"/>
        </p:xfrm>
        <a:graphic>
          <a:graphicData uri="http://schemas.openxmlformats.org/presentationml/2006/ole">
            <mc:AlternateContent xmlns:mc="http://schemas.openxmlformats.org/markup-compatibility/2006">
              <mc:Choice xmlns:v="urn:schemas-microsoft-com:vml" Requires="v">
                <p:oleObj name="Equation" r:id="rId6" imgW="812520" imgH="241200" progId="Equation.3">
                  <p:embed/>
                </p:oleObj>
              </mc:Choice>
              <mc:Fallback>
                <p:oleObj name="Equation" r:id="rId6" imgW="812520" imgH="2412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4419600"/>
                        <a:ext cx="2220913" cy="72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2" name="TextBox 6">
            <a:extLst>
              <a:ext uri="{FF2B5EF4-FFF2-40B4-BE49-F238E27FC236}">
                <a16:creationId xmlns:a16="http://schemas.microsoft.com/office/drawing/2014/main" id="{472B0F7D-CCBF-F1CD-059A-5F4A2F990FFF}"/>
              </a:ext>
            </a:extLst>
          </p:cNvPr>
          <p:cNvSpPr txBox="1">
            <a:spLocks noChangeArrowheads="1"/>
          </p:cNvSpPr>
          <p:nvPr/>
        </p:nvSpPr>
        <p:spPr bwMode="auto">
          <a:xfrm>
            <a:off x="608013" y="5807074"/>
            <a:ext cx="32686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Impeller Exit Diameter:</a:t>
            </a:r>
            <a:endParaRPr lang="en-IN" altLang="en-US"/>
          </a:p>
        </p:txBody>
      </p:sp>
      <p:graphicFrame>
        <p:nvGraphicFramePr>
          <p:cNvPr id="6149" name="Object 5">
            <a:extLst>
              <a:ext uri="{FF2B5EF4-FFF2-40B4-BE49-F238E27FC236}">
                <a16:creationId xmlns:a16="http://schemas.microsoft.com/office/drawing/2014/main" id="{19FE2096-82A6-E1D0-4135-A49F6F081F2B}"/>
              </a:ext>
            </a:extLst>
          </p:cNvPr>
          <p:cNvGraphicFramePr>
            <a:graphicFrameLocks noChangeAspect="1"/>
          </p:cNvGraphicFramePr>
          <p:nvPr>
            <p:extLst>
              <p:ext uri="{D42A27DB-BD31-4B8C-83A1-F6EECF244321}">
                <p14:modId xmlns:p14="http://schemas.microsoft.com/office/powerpoint/2010/main" val="3974683132"/>
              </p:ext>
            </p:extLst>
          </p:nvPr>
        </p:nvGraphicFramePr>
        <p:xfrm>
          <a:off x="4216464" y="5441949"/>
          <a:ext cx="1979612" cy="1187450"/>
        </p:xfrm>
        <a:graphic>
          <a:graphicData uri="http://schemas.openxmlformats.org/presentationml/2006/ole">
            <mc:AlternateContent xmlns:mc="http://schemas.openxmlformats.org/markup-compatibility/2006">
              <mc:Choice xmlns:v="urn:schemas-microsoft-com:vml" Requires="v">
                <p:oleObj name="Equation" r:id="rId8" imgW="723600" imgH="393480" progId="Equation.3">
                  <p:embed/>
                </p:oleObj>
              </mc:Choice>
              <mc:Fallback>
                <p:oleObj name="Equation" r:id="rId8" imgW="723600" imgH="39348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6464" y="5441949"/>
                        <a:ext cx="1979612"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153" name="Picture 4">
            <a:extLst>
              <a:ext uri="{FF2B5EF4-FFF2-40B4-BE49-F238E27FC236}">
                <a16:creationId xmlns:a16="http://schemas.microsoft.com/office/drawing/2014/main" id="{10DF3FBF-4D8F-A68C-BB97-3E27CF748B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29200" y="1066800"/>
            <a:ext cx="4114800"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A9A92066-C2AF-17B9-FB80-C424C22A08D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45AA4D5-1400-646D-EB75-EC31793C66F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91A9BB1-1387-324E-DB72-94833B786FC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77DBA9C-D45E-8767-7A16-67BBFED028E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25C2BBD-02B8-ABF4-CAC9-B5931C72D78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EAD628B-290F-0D12-DC49-DE2F8FCCC02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9E62FB5-49CF-5441-5D24-B0524850E4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55D70E7-0A0D-5C2D-A9F9-CDF5CA5FF63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87132B6-0862-D2F5-5B68-19B405C45A0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00F8FCD-8933-F637-5918-D7F07AC68A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9D0C56B-D6F8-87AC-033F-074D0D0BA7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52DFBCE-D64D-8322-167A-4DCEBB4B7E2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436EF03-F7AA-3587-80BB-E5B4745B00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E05FC3E-CAC8-0B71-55C4-3B86EEE4C0D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DF25AC3-BAC7-27BB-4D75-9CAA663BB17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6A468E4-524A-6EAA-70E3-D084E0CF33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1875E54-7932-E114-DD3A-46288C3CDDF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685E804-32CA-90F8-56DC-F455F4D2DBA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8D315F7-D983-BE30-28B1-5FD2DE26FB8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3">
            <a:extLst>
              <a:ext uri="{FF2B5EF4-FFF2-40B4-BE49-F238E27FC236}">
                <a16:creationId xmlns:a16="http://schemas.microsoft.com/office/drawing/2014/main" id="{C369B086-0C06-ECED-8CB2-0B4BC88F36B0}"/>
              </a:ext>
            </a:extLst>
          </p:cNvPr>
          <p:cNvSpPr txBox="1">
            <a:spLocks/>
          </p:cNvSpPr>
          <p:nvPr/>
        </p:nvSpPr>
        <p:spPr>
          <a:xfrm>
            <a:off x="1219200" y="250612"/>
            <a:ext cx="6933537" cy="79981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kern="0" dirty="0"/>
              <a:t>Geometric Details of Inlet Section of Impeller </a:t>
            </a:r>
            <a:endParaRPr lang="en-IN"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dissolve">
                                      <p:cBhvr>
                                        <p:cTn id="7" dur="500"/>
                                        <p:tgtEl>
                                          <p:spTgt spid="6150"/>
                                        </p:tgtEl>
                                      </p:cBhvr>
                                    </p:animEffect>
                                  </p:childTnLst>
                                </p:cTn>
                              </p:par>
                              <p:par>
                                <p:cTn id="8" presetID="9" presetClass="entr" presetSubtype="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dissolve">
                                      <p:cBhvr>
                                        <p:cTn id="10" dur="500"/>
                                        <p:tgtEl>
                                          <p:spTgt spid="614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151"/>
                                        </p:tgtEl>
                                        <p:attrNameLst>
                                          <p:attrName>style.visibility</p:attrName>
                                        </p:attrNameLst>
                                      </p:cBhvr>
                                      <p:to>
                                        <p:strVal val="visible"/>
                                      </p:to>
                                    </p:set>
                                    <p:animEffect transition="in" filter="dissolve">
                                      <p:cBhvr>
                                        <p:cTn id="15" dur="500"/>
                                        <p:tgtEl>
                                          <p:spTgt spid="615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6147"/>
                                        </p:tgtEl>
                                        <p:attrNameLst>
                                          <p:attrName>style.visibility</p:attrName>
                                        </p:attrNameLst>
                                      </p:cBhvr>
                                      <p:to>
                                        <p:strVal val="visible"/>
                                      </p:to>
                                    </p:set>
                                    <p:animEffect transition="in" filter="dissolve">
                                      <p:cBhvr>
                                        <p:cTn id="20" dur="500"/>
                                        <p:tgtEl>
                                          <p:spTgt spid="614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6148"/>
                                        </p:tgtEl>
                                        <p:attrNameLst>
                                          <p:attrName>style.visibility</p:attrName>
                                        </p:attrNameLst>
                                      </p:cBhvr>
                                      <p:to>
                                        <p:strVal val="visible"/>
                                      </p:to>
                                    </p:set>
                                    <p:animEffect transition="in" filter="dissolve">
                                      <p:cBhvr>
                                        <p:cTn id="25" dur="500"/>
                                        <p:tgtEl>
                                          <p:spTgt spid="614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152"/>
                                        </p:tgtEl>
                                        <p:attrNameLst>
                                          <p:attrName>style.visibility</p:attrName>
                                        </p:attrNameLst>
                                      </p:cBhvr>
                                      <p:to>
                                        <p:strVal val="visible"/>
                                      </p:to>
                                    </p:set>
                                    <p:animEffect transition="in" filter="dissolve">
                                      <p:cBhvr>
                                        <p:cTn id="30" dur="500"/>
                                        <p:tgtEl>
                                          <p:spTgt spid="6152"/>
                                        </p:tgtEl>
                                      </p:cBhvr>
                                    </p:animEffect>
                                  </p:childTnLst>
                                </p:cTn>
                              </p:par>
                              <p:par>
                                <p:cTn id="31" presetID="9" presetClass="entr" presetSubtype="0" fill="hold" nodeType="withEffect">
                                  <p:stCondLst>
                                    <p:cond delay="0"/>
                                  </p:stCondLst>
                                  <p:childTnLst>
                                    <p:set>
                                      <p:cBhvr>
                                        <p:cTn id="32" dur="1" fill="hold">
                                          <p:stCondLst>
                                            <p:cond delay="0"/>
                                          </p:stCondLst>
                                        </p:cTn>
                                        <p:tgtEl>
                                          <p:spTgt spid="6149"/>
                                        </p:tgtEl>
                                        <p:attrNameLst>
                                          <p:attrName>style.visibility</p:attrName>
                                        </p:attrNameLst>
                                      </p:cBhvr>
                                      <p:to>
                                        <p:strVal val="visible"/>
                                      </p:to>
                                    </p:set>
                                    <p:animEffect transition="in" filter="dissolve">
                                      <p:cBhvr>
                                        <p:cTn id="33"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p:bldP spid="6151" grpId="0"/>
      <p:bldP spid="615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Box 2">
            <a:extLst>
              <a:ext uri="{FF2B5EF4-FFF2-40B4-BE49-F238E27FC236}">
                <a16:creationId xmlns:a16="http://schemas.microsoft.com/office/drawing/2014/main" id="{120A308B-C0CD-C7B9-407C-A44147452EBF}"/>
              </a:ext>
            </a:extLst>
          </p:cNvPr>
          <p:cNvSpPr txBox="1">
            <a:spLocks noChangeArrowheads="1"/>
          </p:cNvSpPr>
          <p:nvPr/>
        </p:nvSpPr>
        <p:spPr bwMode="auto">
          <a:xfrm>
            <a:off x="1209545" y="1462880"/>
            <a:ext cx="306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Pump Shape Factor: </a:t>
            </a:r>
            <a:endParaRPr lang="en-IN" altLang="en-US" dirty="0"/>
          </a:p>
        </p:txBody>
      </p:sp>
      <p:graphicFrame>
        <p:nvGraphicFramePr>
          <p:cNvPr id="52227" name="Object 2">
            <a:extLst>
              <a:ext uri="{FF2B5EF4-FFF2-40B4-BE49-F238E27FC236}">
                <a16:creationId xmlns:a16="http://schemas.microsoft.com/office/drawing/2014/main" id="{90E5376A-513A-F1A9-9203-982D73816A59}"/>
              </a:ext>
            </a:extLst>
          </p:cNvPr>
          <p:cNvGraphicFramePr>
            <a:graphicFrameLocks noChangeAspect="1"/>
          </p:cNvGraphicFramePr>
          <p:nvPr>
            <p:extLst>
              <p:ext uri="{D42A27DB-BD31-4B8C-83A1-F6EECF244321}">
                <p14:modId xmlns:p14="http://schemas.microsoft.com/office/powerpoint/2010/main" val="2153794"/>
              </p:ext>
            </p:extLst>
          </p:nvPr>
        </p:nvGraphicFramePr>
        <p:xfrm>
          <a:off x="4486145" y="1310480"/>
          <a:ext cx="2552700" cy="1020763"/>
        </p:xfrm>
        <a:graphic>
          <a:graphicData uri="http://schemas.openxmlformats.org/presentationml/2006/ole">
            <mc:AlternateContent xmlns:mc="http://schemas.openxmlformats.org/markup-compatibility/2006">
              <mc:Choice xmlns:v="urn:schemas-microsoft-com:vml" Requires="v">
                <p:oleObj name="Equation" r:id="rId2" imgW="1079280" imgH="431640" progId="Equation.3">
                  <p:embed/>
                </p:oleObj>
              </mc:Choice>
              <mc:Fallback>
                <p:oleObj name="Equation" r:id="rId2" imgW="1079280" imgH="43164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145" y="1310480"/>
                        <a:ext cx="255270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28" name="TextBox 4">
            <a:extLst>
              <a:ext uri="{FF2B5EF4-FFF2-40B4-BE49-F238E27FC236}">
                <a16:creationId xmlns:a16="http://schemas.microsoft.com/office/drawing/2014/main" id="{A2E77613-1B75-A401-3BDC-47F6D94CE38A}"/>
              </a:ext>
            </a:extLst>
          </p:cNvPr>
          <p:cNvSpPr txBox="1">
            <a:spLocks noChangeArrowheads="1"/>
          </p:cNvSpPr>
          <p:nvPr/>
        </p:nvSpPr>
        <p:spPr bwMode="auto">
          <a:xfrm>
            <a:off x="633984" y="2331243"/>
            <a:ext cx="306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Pump Speed Factor: </a:t>
            </a:r>
            <a:endParaRPr lang="en-IN" altLang="en-US" dirty="0"/>
          </a:p>
        </p:txBody>
      </p:sp>
      <p:graphicFrame>
        <p:nvGraphicFramePr>
          <p:cNvPr id="52229" name="Object 3">
            <a:extLst>
              <a:ext uri="{FF2B5EF4-FFF2-40B4-BE49-F238E27FC236}">
                <a16:creationId xmlns:a16="http://schemas.microsoft.com/office/drawing/2014/main" id="{C2D07D92-575B-FFCF-68EF-5D849CF24EA4}"/>
              </a:ext>
            </a:extLst>
          </p:cNvPr>
          <p:cNvGraphicFramePr>
            <a:graphicFrameLocks noChangeAspect="1"/>
          </p:cNvGraphicFramePr>
          <p:nvPr>
            <p:extLst>
              <p:ext uri="{D42A27DB-BD31-4B8C-83A1-F6EECF244321}">
                <p14:modId xmlns:p14="http://schemas.microsoft.com/office/powerpoint/2010/main" val="3177911245"/>
              </p:ext>
            </p:extLst>
          </p:nvPr>
        </p:nvGraphicFramePr>
        <p:xfrm>
          <a:off x="3276601" y="2591892"/>
          <a:ext cx="1954213" cy="1049338"/>
        </p:xfrm>
        <a:graphic>
          <a:graphicData uri="http://schemas.openxmlformats.org/presentationml/2006/ole">
            <mc:AlternateContent xmlns:mc="http://schemas.openxmlformats.org/markup-compatibility/2006">
              <mc:Choice xmlns:v="urn:schemas-microsoft-com:vml" Requires="v">
                <p:oleObj name="Equation" r:id="rId4" imgW="825480" imgH="444240" progId="Equation.3">
                  <p:embed/>
                </p:oleObj>
              </mc:Choice>
              <mc:Fallback>
                <p:oleObj name="Equation" r:id="rId4" imgW="825480" imgH="44424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1" y="2591892"/>
                        <a:ext cx="1954213" cy="1049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30" name="Object 4">
            <a:extLst>
              <a:ext uri="{FF2B5EF4-FFF2-40B4-BE49-F238E27FC236}">
                <a16:creationId xmlns:a16="http://schemas.microsoft.com/office/drawing/2014/main" id="{74B2A738-A8A9-B877-AB80-5E745C37EFD4}"/>
              </a:ext>
            </a:extLst>
          </p:cNvPr>
          <p:cNvGraphicFramePr>
            <a:graphicFrameLocks noChangeAspect="1"/>
          </p:cNvGraphicFramePr>
          <p:nvPr>
            <p:extLst>
              <p:ext uri="{D42A27DB-BD31-4B8C-83A1-F6EECF244321}">
                <p14:modId xmlns:p14="http://schemas.microsoft.com/office/powerpoint/2010/main" val="2872864077"/>
              </p:ext>
            </p:extLst>
          </p:nvPr>
        </p:nvGraphicFramePr>
        <p:xfrm>
          <a:off x="5544011" y="2937669"/>
          <a:ext cx="2703513" cy="541338"/>
        </p:xfrm>
        <a:graphic>
          <a:graphicData uri="http://schemas.openxmlformats.org/presentationml/2006/ole">
            <mc:AlternateContent xmlns:mc="http://schemas.openxmlformats.org/markup-compatibility/2006">
              <mc:Choice xmlns:v="urn:schemas-microsoft-com:vml" Requires="v">
                <p:oleObj name="Equation" r:id="rId6" imgW="1143000" imgH="228600" progId="Equation.3">
                  <p:embed/>
                </p:oleObj>
              </mc:Choice>
              <mc:Fallback>
                <p:oleObj name="Equation" r:id="rId6" imgW="1143000" imgH="2286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44011" y="2937669"/>
                        <a:ext cx="2703513" cy="541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31" name="TextBox 7">
            <a:extLst>
              <a:ext uri="{FF2B5EF4-FFF2-40B4-BE49-F238E27FC236}">
                <a16:creationId xmlns:a16="http://schemas.microsoft.com/office/drawing/2014/main" id="{2EA1A0E5-DA7C-7EB5-2502-B2A7CAC4DFF8}"/>
              </a:ext>
            </a:extLst>
          </p:cNvPr>
          <p:cNvSpPr txBox="1">
            <a:spLocks noChangeArrowheads="1"/>
          </p:cNvSpPr>
          <p:nvPr/>
        </p:nvSpPr>
        <p:spPr bwMode="auto">
          <a:xfrm>
            <a:off x="487362" y="4140911"/>
            <a:ext cx="3368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Pump Capacity Factor: </a:t>
            </a:r>
            <a:endParaRPr lang="en-IN" altLang="en-US" dirty="0"/>
          </a:p>
        </p:txBody>
      </p:sp>
      <p:graphicFrame>
        <p:nvGraphicFramePr>
          <p:cNvPr id="52232" name="Object 5">
            <a:extLst>
              <a:ext uri="{FF2B5EF4-FFF2-40B4-BE49-F238E27FC236}">
                <a16:creationId xmlns:a16="http://schemas.microsoft.com/office/drawing/2014/main" id="{B7B4DB22-98A8-F743-F106-865D5AA5C4E8}"/>
              </a:ext>
            </a:extLst>
          </p:cNvPr>
          <p:cNvGraphicFramePr>
            <a:graphicFrameLocks noChangeAspect="1"/>
          </p:cNvGraphicFramePr>
          <p:nvPr/>
        </p:nvGraphicFramePr>
        <p:xfrm>
          <a:off x="4038600" y="3810000"/>
          <a:ext cx="1984375" cy="1109663"/>
        </p:xfrm>
        <a:graphic>
          <a:graphicData uri="http://schemas.openxmlformats.org/presentationml/2006/ole">
            <mc:AlternateContent xmlns:mc="http://schemas.openxmlformats.org/markup-compatibility/2006">
              <mc:Choice xmlns:v="urn:schemas-microsoft-com:vml" Requires="v">
                <p:oleObj name="Equation" r:id="rId8" imgW="838080" imgH="469800" progId="Equation.3">
                  <p:embed/>
                </p:oleObj>
              </mc:Choice>
              <mc:Fallback>
                <p:oleObj name="Equation" r:id="rId8" imgW="838080" imgH="4698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3810000"/>
                        <a:ext cx="1984375" cy="1109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33" name="Object 2">
            <a:extLst>
              <a:ext uri="{FF2B5EF4-FFF2-40B4-BE49-F238E27FC236}">
                <a16:creationId xmlns:a16="http://schemas.microsoft.com/office/drawing/2014/main" id="{2187D61C-C00D-1953-A60C-2F0C7B842B6B}"/>
              </a:ext>
            </a:extLst>
          </p:cNvPr>
          <p:cNvGraphicFramePr>
            <a:graphicFrameLocks noChangeAspect="1"/>
          </p:cNvGraphicFramePr>
          <p:nvPr/>
        </p:nvGraphicFramePr>
        <p:xfrm>
          <a:off x="381000" y="5410200"/>
          <a:ext cx="4359275" cy="1077913"/>
        </p:xfrm>
        <a:graphic>
          <a:graphicData uri="http://schemas.openxmlformats.org/presentationml/2006/ole">
            <mc:AlternateContent xmlns:mc="http://schemas.openxmlformats.org/markup-compatibility/2006">
              <mc:Choice xmlns:v="urn:schemas-microsoft-com:vml" Requires="v">
                <p:oleObj name="Equation" r:id="rId10" imgW="1841400" imgH="457200" progId="Equation.3">
                  <p:embed/>
                </p:oleObj>
              </mc:Choice>
              <mc:Fallback>
                <p:oleObj name="Equation" r:id="rId10" imgW="1841400" imgH="457200" progId="Equation.3">
                  <p:embed/>
                  <p:pic>
                    <p:nvPicPr>
                      <p:cNvPr id="0" name="Object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5410200"/>
                        <a:ext cx="4359275" cy="107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34" name="Object 3">
            <a:extLst>
              <a:ext uri="{FF2B5EF4-FFF2-40B4-BE49-F238E27FC236}">
                <a16:creationId xmlns:a16="http://schemas.microsoft.com/office/drawing/2014/main" id="{0B3319D2-EF30-A238-B73F-5423B6B5F7FE}"/>
              </a:ext>
            </a:extLst>
          </p:cNvPr>
          <p:cNvGraphicFramePr>
            <a:graphicFrameLocks noChangeAspect="1"/>
          </p:cNvGraphicFramePr>
          <p:nvPr/>
        </p:nvGraphicFramePr>
        <p:xfrm>
          <a:off x="5410200" y="5638800"/>
          <a:ext cx="2492375" cy="481013"/>
        </p:xfrm>
        <a:graphic>
          <a:graphicData uri="http://schemas.openxmlformats.org/presentationml/2006/ole">
            <mc:AlternateContent xmlns:mc="http://schemas.openxmlformats.org/markup-compatibility/2006">
              <mc:Choice xmlns:v="urn:schemas-microsoft-com:vml" Requires="v">
                <p:oleObj name="Equation" r:id="rId12" imgW="1054080" imgH="203040" progId="Equation.3">
                  <p:embed/>
                </p:oleObj>
              </mc:Choice>
              <mc:Fallback>
                <p:oleObj name="Equation" r:id="rId12" imgW="1054080" imgH="203040" progId="Equation.3">
                  <p:embed/>
                  <p:pic>
                    <p:nvPicPr>
                      <p:cNvPr id="0"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0200" y="5638800"/>
                        <a:ext cx="2492375" cy="48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10039ACE-30E2-EAD3-6E82-BE12051552B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AC612BC-70BB-EA82-722C-7CAC5DE05BC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0003654-8A76-DF0B-F955-733E29341CF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13A434A-8CFB-5B3B-B4CF-48AC2CC92B7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40FE68A-CFE3-ED0A-7DE8-B90A388E2C1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C9CBAFE-9E59-9CB7-E36F-A99583C7C3A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DBF815F-668B-25A7-3E51-82AA2322E9E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CB27A95-EE9C-0903-5135-B40C2A4752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06FCB33-FD7A-C8EB-466F-8E132F4C3F3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3B64B1D-4814-92CB-0AA2-1D6A654A60A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5B783DC-2E0A-9832-F510-7B761CB36EE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94AAC40-3617-63C5-A657-EF4356779EF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1D8929C-45D1-8373-2538-5D0B22DF596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E4A0E30-B3C1-EA0D-CE57-EDDCF001093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428029A-DE58-F9DD-2380-9FC8A301B58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69C5CA1-54C3-5024-B2A9-08C4E5C047F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B603328-657B-E85E-5A65-5BE34D4C386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B467116-E8D2-1764-5CCA-5805D560705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737DD5A-5139-8734-E6E1-B68D0749DDA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3">
            <a:extLst>
              <a:ext uri="{FF2B5EF4-FFF2-40B4-BE49-F238E27FC236}">
                <a16:creationId xmlns:a16="http://schemas.microsoft.com/office/drawing/2014/main" id="{73960EDE-E1EF-DFAC-AC77-4C0F7ACCA0EB}"/>
              </a:ext>
            </a:extLst>
          </p:cNvPr>
          <p:cNvSpPr txBox="1">
            <a:spLocks/>
          </p:cNvSpPr>
          <p:nvPr/>
        </p:nvSpPr>
        <p:spPr>
          <a:xfrm>
            <a:off x="1066800" y="250612"/>
            <a:ext cx="6933537" cy="79981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kern="0" dirty="0"/>
              <a:t>Geometric Details of Exit Section of Impeller </a:t>
            </a:r>
            <a:endParaRPr lang="en-IN"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500"/>
                                        <p:tgtEl>
                                          <p:spTgt spid="52226"/>
                                        </p:tgtEl>
                                      </p:cBhvr>
                                    </p:animEffect>
                                  </p:childTnLst>
                                </p:cTn>
                              </p:par>
                              <p:par>
                                <p:cTn id="8" presetID="9" presetClass="entr" presetSubtype="0" fill="hold" nodeType="withEffect">
                                  <p:stCondLst>
                                    <p:cond delay="0"/>
                                  </p:stCondLst>
                                  <p:childTnLst>
                                    <p:set>
                                      <p:cBhvr>
                                        <p:cTn id="9" dur="1" fill="hold">
                                          <p:stCondLst>
                                            <p:cond delay="0"/>
                                          </p:stCondLst>
                                        </p:cTn>
                                        <p:tgtEl>
                                          <p:spTgt spid="52227"/>
                                        </p:tgtEl>
                                        <p:attrNameLst>
                                          <p:attrName>style.visibility</p:attrName>
                                        </p:attrNameLst>
                                      </p:cBhvr>
                                      <p:to>
                                        <p:strVal val="visible"/>
                                      </p:to>
                                    </p:set>
                                    <p:animEffect transition="in" filter="dissolve">
                                      <p:cBhvr>
                                        <p:cTn id="10" dur="500"/>
                                        <p:tgtEl>
                                          <p:spTgt spid="5222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2228"/>
                                        </p:tgtEl>
                                        <p:attrNameLst>
                                          <p:attrName>style.visibility</p:attrName>
                                        </p:attrNameLst>
                                      </p:cBhvr>
                                      <p:to>
                                        <p:strVal val="visible"/>
                                      </p:to>
                                    </p:set>
                                    <p:animEffect transition="in" filter="dissolve">
                                      <p:cBhvr>
                                        <p:cTn id="15" dur="500"/>
                                        <p:tgtEl>
                                          <p:spTgt spid="52228"/>
                                        </p:tgtEl>
                                      </p:cBhvr>
                                    </p:animEffect>
                                  </p:childTnLst>
                                </p:cTn>
                              </p:par>
                              <p:par>
                                <p:cTn id="16" presetID="9" presetClass="entr" presetSubtype="0" fill="hold" nodeType="withEffect">
                                  <p:stCondLst>
                                    <p:cond delay="0"/>
                                  </p:stCondLst>
                                  <p:childTnLst>
                                    <p:set>
                                      <p:cBhvr>
                                        <p:cTn id="17" dur="1" fill="hold">
                                          <p:stCondLst>
                                            <p:cond delay="0"/>
                                          </p:stCondLst>
                                        </p:cTn>
                                        <p:tgtEl>
                                          <p:spTgt spid="52229"/>
                                        </p:tgtEl>
                                        <p:attrNameLst>
                                          <p:attrName>style.visibility</p:attrName>
                                        </p:attrNameLst>
                                      </p:cBhvr>
                                      <p:to>
                                        <p:strVal val="visible"/>
                                      </p:to>
                                    </p:set>
                                    <p:animEffect transition="in" filter="dissolve">
                                      <p:cBhvr>
                                        <p:cTn id="18" dur="500"/>
                                        <p:tgtEl>
                                          <p:spTgt spid="5222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52230"/>
                                        </p:tgtEl>
                                        <p:attrNameLst>
                                          <p:attrName>style.visibility</p:attrName>
                                        </p:attrNameLst>
                                      </p:cBhvr>
                                      <p:to>
                                        <p:strVal val="visible"/>
                                      </p:to>
                                    </p:set>
                                    <p:animEffect transition="in" filter="dissolve">
                                      <p:cBhvr>
                                        <p:cTn id="23" dur="500"/>
                                        <p:tgtEl>
                                          <p:spTgt spid="5223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2231"/>
                                        </p:tgtEl>
                                        <p:attrNameLst>
                                          <p:attrName>style.visibility</p:attrName>
                                        </p:attrNameLst>
                                      </p:cBhvr>
                                      <p:to>
                                        <p:strVal val="visible"/>
                                      </p:to>
                                    </p:set>
                                    <p:animEffect transition="in" filter="dissolve">
                                      <p:cBhvr>
                                        <p:cTn id="28" dur="500"/>
                                        <p:tgtEl>
                                          <p:spTgt spid="52231"/>
                                        </p:tgtEl>
                                      </p:cBhvr>
                                    </p:animEffect>
                                  </p:childTnLst>
                                </p:cTn>
                              </p:par>
                              <p:par>
                                <p:cTn id="29" presetID="9" presetClass="entr" presetSubtype="0" fill="hold" nodeType="withEffect">
                                  <p:stCondLst>
                                    <p:cond delay="0"/>
                                  </p:stCondLst>
                                  <p:childTnLst>
                                    <p:set>
                                      <p:cBhvr>
                                        <p:cTn id="30" dur="1" fill="hold">
                                          <p:stCondLst>
                                            <p:cond delay="0"/>
                                          </p:stCondLst>
                                        </p:cTn>
                                        <p:tgtEl>
                                          <p:spTgt spid="52232"/>
                                        </p:tgtEl>
                                        <p:attrNameLst>
                                          <p:attrName>style.visibility</p:attrName>
                                        </p:attrNameLst>
                                      </p:cBhvr>
                                      <p:to>
                                        <p:strVal val="visible"/>
                                      </p:to>
                                    </p:set>
                                    <p:animEffect transition="in" filter="dissolve">
                                      <p:cBhvr>
                                        <p:cTn id="31" dur="500"/>
                                        <p:tgtEl>
                                          <p:spTgt spid="5223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52233"/>
                                        </p:tgtEl>
                                        <p:attrNameLst>
                                          <p:attrName>style.visibility</p:attrName>
                                        </p:attrNameLst>
                                      </p:cBhvr>
                                      <p:to>
                                        <p:strVal val="visible"/>
                                      </p:to>
                                    </p:set>
                                    <p:animEffect transition="in" filter="dissolve">
                                      <p:cBhvr>
                                        <p:cTn id="36" dur="500"/>
                                        <p:tgtEl>
                                          <p:spTgt spid="52233"/>
                                        </p:tgtEl>
                                      </p:cBhvr>
                                    </p:animEffect>
                                  </p:childTnLst>
                                </p:cTn>
                              </p:par>
                              <p:par>
                                <p:cTn id="37" presetID="9" presetClass="entr" presetSubtype="0" fill="hold" nodeType="withEffect">
                                  <p:stCondLst>
                                    <p:cond delay="0"/>
                                  </p:stCondLst>
                                  <p:childTnLst>
                                    <p:set>
                                      <p:cBhvr>
                                        <p:cTn id="38" dur="1" fill="hold">
                                          <p:stCondLst>
                                            <p:cond delay="0"/>
                                          </p:stCondLst>
                                        </p:cTn>
                                        <p:tgtEl>
                                          <p:spTgt spid="52234"/>
                                        </p:tgtEl>
                                        <p:attrNameLst>
                                          <p:attrName>style.visibility</p:attrName>
                                        </p:attrNameLst>
                                      </p:cBhvr>
                                      <p:to>
                                        <p:strVal val="visible"/>
                                      </p:to>
                                    </p:set>
                                    <p:animEffect transition="in" filter="dissolve">
                                      <p:cBhvr>
                                        <p:cTn id="39" dur="500"/>
                                        <p:tgtEl>
                                          <p:spTgt spid="52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8" grpId="0"/>
      <p:bldP spid="522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iagram">
            <a:extLst>
              <a:ext uri="{FF2B5EF4-FFF2-40B4-BE49-F238E27FC236}">
                <a16:creationId xmlns:a16="http://schemas.microsoft.com/office/drawing/2014/main" id="{C7585F56-C988-0A47-4A9E-BD1F13CEC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18650"/>
            <a:ext cx="8229600" cy="517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E52934BB-9490-2F0A-D965-9F69ABA17D0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78AE839-D3F4-DC3E-E3C3-D0AE28BE0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DFC9D73-3BB0-20A7-6B57-7DDD19772A9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E252870-5BFA-0D82-B20A-54D582E31E6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6F792F3-7561-BA00-9EC3-5F48A7DD432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21C1694-42B9-CC2F-6F69-552F1CAB476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813F704-E55A-1AE1-910E-E1EFB699BC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D27DCD-6CD5-7B3B-9256-C5305BD017E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97666EC-365D-C933-9ADE-0AE576F0D4D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07ED927-04A5-EDE2-8836-E86E8440E3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BF1CE9E-3906-D7D4-7A2D-3B54F83F14A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A6EDCD1-81F5-749E-899C-D40B8BFB60E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DE8E292-3C46-C72C-D041-B27E0C665B7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C6131FD-5ACC-7898-E0CB-7BA8AF37E9F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B82C669-985D-94B7-B585-C3E45A37208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A9FB0CE-F9B0-5AA5-DE3C-1D661CCFBEA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29A11F8-8FC0-C7D2-F999-964FF0FAB67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77FF6D0-69FD-76A9-5E37-BDA331BDE47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0C474CA-24E0-ECD3-2D79-AF4E0D23ED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3">
            <a:extLst>
              <a:ext uri="{FF2B5EF4-FFF2-40B4-BE49-F238E27FC236}">
                <a16:creationId xmlns:a16="http://schemas.microsoft.com/office/drawing/2014/main" id="{B5FEC4BE-4049-0706-5BAE-5179712E75E2}"/>
              </a:ext>
            </a:extLst>
          </p:cNvPr>
          <p:cNvSpPr txBox="1">
            <a:spLocks/>
          </p:cNvSpPr>
          <p:nvPr/>
        </p:nvSpPr>
        <p:spPr>
          <a:xfrm>
            <a:off x="1828800" y="243732"/>
            <a:ext cx="5486400" cy="79981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r>
              <a:rPr lang="en-US" altLang="en-US" sz="2800" kern="0" dirty="0"/>
              <a:t>Geometric Details of Impeller Vanes</a:t>
            </a:r>
            <a:endParaRPr lang="en-IN" altLang="en-US" sz="2800" kern="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a:extLst>
              <a:ext uri="{FF2B5EF4-FFF2-40B4-BE49-F238E27FC236}">
                <a16:creationId xmlns:a16="http://schemas.microsoft.com/office/drawing/2014/main" id="{D4D777B7-0C8D-3473-E2A3-AE24F3596E7B}"/>
              </a:ext>
            </a:extLst>
          </p:cNvPr>
          <p:cNvGraphicFramePr>
            <a:graphicFrameLocks noChangeAspect="1"/>
          </p:cNvGraphicFramePr>
          <p:nvPr>
            <p:extLst>
              <p:ext uri="{D42A27DB-BD31-4B8C-83A1-F6EECF244321}">
                <p14:modId xmlns:p14="http://schemas.microsoft.com/office/powerpoint/2010/main" val="1819202958"/>
              </p:ext>
            </p:extLst>
          </p:nvPr>
        </p:nvGraphicFramePr>
        <p:xfrm>
          <a:off x="0" y="1295400"/>
          <a:ext cx="4648200" cy="3881438"/>
        </p:xfrm>
        <a:graphic>
          <a:graphicData uri="http://schemas.openxmlformats.org/presentationml/2006/ole">
            <mc:AlternateContent xmlns:mc="http://schemas.openxmlformats.org/markup-compatibility/2006">
              <mc:Choice xmlns:v="urn:schemas-microsoft-com:vml" Requires="v">
                <p:oleObj name="Bitmap Image" r:id="rId2" imgW="2886478" imgH="2409524" progId="Paint.Picture">
                  <p:embed/>
                </p:oleObj>
              </mc:Choice>
              <mc:Fallback>
                <p:oleObj name="Bitmap Image" r:id="rId2" imgW="2886478" imgH="2409524" progId="Paint.Picture">
                  <p:embed/>
                  <p:pic>
                    <p:nvPicPr>
                      <p:cNvPr id="0" name="Object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8000" contrast="71000"/>
                                </a14:imgEffect>
                              </a14:imgLayer>
                            </a14:imgProps>
                          </a:ext>
                          <a:ext uri="{28A0092B-C50C-407E-A947-70E740481C1C}">
                            <a14:useLocalDpi xmlns:a14="http://schemas.microsoft.com/office/drawing/2010/main" val="0"/>
                          </a:ext>
                        </a:extLst>
                      </a:blip>
                      <a:srcRect/>
                      <a:stretch>
                        <a:fillRect/>
                      </a:stretch>
                    </p:blipFill>
                    <p:spPr bwMode="auto">
                      <a:xfrm>
                        <a:off x="0" y="1295400"/>
                        <a:ext cx="4648200" cy="388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3">
            <a:extLst>
              <a:ext uri="{FF2B5EF4-FFF2-40B4-BE49-F238E27FC236}">
                <a16:creationId xmlns:a16="http://schemas.microsoft.com/office/drawing/2014/main" id="{6D9035B8-EEA2-C949-6DBC-F90A661A9DFB}"/>
              </a:ext>
            </a:extLst>
          </p:cNvPr>
          <p:cNvGraphicFramePr>
            <a:graphicFrameLocks noChangeAspect="1"/>
          </p:cNvGraphicFramePr>
          <p:nvPr>
            <p:extLst>
              <p:ext uri="{D42A27DB-BD31-4B8C-83A1-F6EECF244321}">
                <p14:modId xmlns:p14="http://schemas.microsoft.com/office/powerpoint/2010/main" val="1739021631"/>
              </p:ext>
            </p:extLst>
          </p:nvPr>
        </p:nvGraphicFramePr>
        <p:xfrm>
          <a:off x="4648200" y="1295400"/>
          <a:ext cx="4495800" cy="3886200"/>
        </p:xfrm>
        <a:graphic>
          <a:graphicData uri="http://schemas.openxmlformats.org/presentationml/2006/ole">
            <mc:AlternateContent xmlns:mc="http://schemas.openxmlformats.org/markup-compatibility/2006">
              <mc:Choice xmlns:v="urn:schemas-microsoft-com:vml" Requires="v">
                <p:oleObj name="Bitmap Image" r:id="rId5" imgW="3476190" imgH="2647619" progId="Paint.Picture">
                  <p:embed/>
                </p:oleObj>
              </mc:Choice>
              <mc:Fallback>
                <p:oleObj name="Bitmap Image" r:id="rId5" imgW="3476190" imgH="2647619" progId="Paint.Picture">
                  <p:embed/>
                  <p:pic>
                    <p:nvPicPr>
                      <p:cNvPr id="0" name="Object 3"/>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35000" contrast="89000"/>
                                </a14:imgEffect>
                              </a14:imgLayer>
                            </a14:imgProps>
                          </a:ext>
                          <a:ext uri="{28A0092B-C50C-407E-A947-70E740481C1C}">
                            <a14:useLocalDpi xmlns:a14="http://schemas.microsoft.com/office/drawing/2010/main" val="0"/>
                          </a:ext>
                        </a:extLst>
                      </a:blip>
                      <a:srcRect/>
                      <a:stretch>
                        <a:fillRect/>
                      </a:stretch>
                    </p:blipFill>
                    <p:spPr bwMode="auto">
                      <a:xfrm>
                        <a:off x="4648200" y="1295400"/>
                        <a:ext cx="4495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6" name="TextBox 3">
            <a:extLst>
              <a:ext uri="{FF2B5EF4-FFF2-40B4-BE49-F238E27FC236}">
                <a16:creationId xmlns:a16="http://schemas.microsoft.com/office/drawing/2014/main" id="{7A981B39-84AD-183F-2793-7EDDD17AEDFE}"/>
              </a:ext>
            </a:extLst>
          </p:cNvPr>
          <p:cNvSpPr txBox="1">
            <a:spLocks noChangeArrowheads="1"/>
          </p:cNvSpPr>
          <p:nvPr/>
        </p:nvSpPr>
        <p:spPr bwMode="auto">
          <a:xfrm>
            <a:off x="1371600" y="2209800"/>
            <a:ext cx="61277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a1</a:t>
            </a:r>
            <a:endParaRPr lang="en-IN" altLang="en-US"/>
          </a:p>
        </p:txBody>
      </p:sp>
      <p:sp>
        <p:nvSpPr>
          <p:cNvPr id="8197" name="TextBox 4">
            <a:extLst>
              <a:ext uri="{FF2B5EF4-FFF2-40B4-BE49-F238E27FC236}">
                <a16:creationId xmlns:a16="http://schemas.microsoft.com/office/drawing/2014/main" id="{E0689C00-E3A8-5809-0EC6-56DCFDD7DF23}"/>
              </a:ext>
            </a:extLst>
          </p:cNvPr>
          <p:cNvSpPr txBox="1">
            <a:spLocks noChangeArrowheads="1"/>
          </p:cNvSpPr>
          <p:nvPr/>
        </p:nvSpPr>
        <p:spPr bwMode="auto">
          <a:xfrm>
            <a:off x="2895600" y="2133600"/>
            <a:ext cx="5683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r1</a:t>
            </a:r>
            <a:endParaRPr lang="en-IN" altLang="en-US"/>
          </a:p>
        </p:txBody>
      </p:sp>
      <p:sp>
        <p:nvSpPr>
          <p:cNvPr id="8198" name="TextBox 5">
            <a:extLst>
              <a:ext uri="{FF2B5EF4-FFF2-40B4-BE49-F238E27FC236}">
                <a16:creationId xmlns:a16="http://schemas.microsoft.com/office/drawing/2014/main" id="{6231FFB4-696C-253B-5BA2-B793D6BB00AB}"/>
              </a:ext>
            </a:extLst>
          </p:cNvPr>
          <p:cNvSpPr txBox="1">
            <a:spLocks noChangeArrowheads="1"/>
          </p:cNvSpPr>
          <p:nvPr/>
        </p:nvSpPr>
        <p:spPr bwMode="auto">
          <a:xfrm>
            <a:off x="5867400" y="2057400"/>
            <a:ext cx="61277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a2</a:t>
            </a:r>
            <a:endParaRPr lang="en-IN" altLang="en-US"/>
          </a:p>
        </p:txBody>
      </p:sp>
      <p:sp>
        <p:nvSpPr>
          <p:cNvPr id="8199" name="TextBox 6">
            <a:extLst>
              <a:ext uri="{FF2B5EF4-FFF2-40B4-BE49-F238E27FC236}">
                <a16:creationId xmlns:a16="http://schemas.microsoft.com/office/drawing/2014/main" id="{C5A022B7-F077-F5A4-C57E-47668C5683FC}"/>
              </a:ext>
            </a:extLst>
          </p:cNvPr>
          <p:cNvSpPr txBox="1">
            <a:spLocks noChangeArrowheads="1"/>
          </p:cNvSpPr>
          <p:nvPr/>
        </p:nvSpPr>
        <p:spPr bwMode="auto">
          <a:xfrm>
            <a:off x="7772400" y="2133600"/>
            <a:ext cx="5683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r2</a:t>
            </a:r>
            <a:endParaRPr lang="en-IN" altLang="en-US"/>
          </a:p>
        </p:txBody>
      </p:sp>
      <p:sp>
        <p:nvSpPr>
          <p:cNvPr id="8200" name="TextBox 7">
            <a:extLst>
              <a:ext uri="{FF2B5EF4-FFF2-40B4-BE49-F238E27FC236}">
                <a16:creationId xmlns:a16="http://schemas.microsoft.com/office/drawing/2014/main" id="{D01D5034-47BD-1FF7-023F-69B849EAA700}"/>
              </a:ext>
            </a:extLst>
          </p:cNvPr>
          <p:cNvSpPr txBox="1">
            <a:spLocks noChangeArrowheads="1"/>
          </p:cNvSpPr>
          <p:nvPr/>
        </p:nvSpPr>
        <p:spPr bwMode="auto">
          <a:xfrm>
            <a:off x="6629400" y="1066800"/>
            <a:ext cx="557213"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f2</a:t>
            </a:r>
            <a:endParaRPr lang="en-IN" altLang="en-US"/>
          </a:p>
        </p:txBody>
      </p:sp>
      <p:sp>
        <p:nvSpPr>
          <p:cNvPr id="8201" name="TextBox 8">
            <a:extLst>
              <a:ext uri="{FF2B5EF4-FFF2-40B4-BE49-F238E27FC236}">
                <a16:creationId xmlns:a16="http://schemas.microsoft.com/office/drawing/2014/main" id="{B84B4FFF-A1E0-5E10-C15D-64E40A41F64E}"/>
              </a:ext>
            </a:extLst>
          </p:cNvPr>
          <p:cNvSpPr txBox="1">
            <a:spLocks noChangeArrowheads="1"/>
          </p:cNvSpPr>
          <p:nvPr/>
        </p:nvSpPr>
        <p:spPr bwMode="auto">
          <a:xfrm>
            <a:off x="6172200" y="2819400"/>
            <a:ext cx="646113"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w2</a:t>
            </a:r>
            <a:endParaRPr lang="en-IN" altLang="en-US"/>
          </a:p>
        </p:txBody>
      </p:sp>
      <p:sp>
        <p:nvSpPr>
          <p:cNvPr id="8202" name="Title 2">
            <a:extLst>
              <a:ext uri="{FF2B5EF4-FFF2-40B4-BE49-F238E27FC236}">
                <a16:creationId xmlns:a16="http://schemas.microsoft.com/office/drawing/2014/main" id="{B58B278D-1DE0-B78D-0725-40434A2FD634}"/>
              </a:ext>
            </a:extLst>
          </p:cNvPr>
          <p:cNvSpPr>
            <a:spLocks/>
          </p:cNvSpPr>
          <p:nvPr/>
        </p:nvSpPr>
        <p:spPr bwMode="auto">
          <a:xfrm>
            <a:off x="457200" y="274638"/>
            <a:ext cx="8229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2800">
                <a:solidFill>
                  <a:schemeClr val="tx2"/>
                </a:solidFill>
              </a:rPr>
              <a:t>Impeller Velocity Diagrams</a:t>
            </a:r>
            <a:endParaRPr lang="en-IN" altLang="en-US" sz="2800">
              <a:solidFill>
                <a:schemeClr val="tx2"/>
              </a:solidFill>
            </a:endParaRPr>
          </a:p>
        </p:txBody>
      </p:sp>
      <p:sp>
        <p:nvSpPr>
          <p:cNvPr id="8203" name="Text Box 11">
            <a:extLst>
              <a:ext uri="{FF2B5EF4-FFF2-40B4-BE49-F238E27FC236}">
                <a16:creationId xmlns:a16="http://schemas.microsoft.com/office/drawing/2014/main" id="{BC593AFC-B165-5DF0-CC5A-BFB23F6B4497}"/>
              </a:ext>
            </a:extLst>
          </p:cNvPr>
          <p:cNvSpPr txBox="1">
            <a:spLocks noChangeArrowheads="1"/>
          </p:cNvSpPr>
          <p:nvPr/>
        </p:nvSpPr>
        <p:spPr bwMode="auto">
          <a:xfrm>
            <a:off x="3875087" y="5562600"/>
            <a:ext cx="22971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800" dirty="0">
                <a:latin typeface="Symbol" panose="05050102010706020507" pitchFamily="18" charset="2"/>
              </a:rPr>
              <a:t>b</a:t>
            </a:r>
            <a:r>
              <a:rPr lang="en-US" altLang="en-US" sz="2800" baseline="-25000" dirty="0">
                <a:latin typeface="Symbol" panose="05050102010706020507" pitchFamily="18" charset="2"/>
              </a:rPr>
              <a:t>2</a:t>
            </a:r>
            <a:r>
              <a:rPr lang="en-US" altLang="en-US" sz="2800" dirty="0">
                <a:latin typeface="Symbol" panose="05050102010706020507" pitchFamily="18" charset="2"/>
              </a:rPr>
              <a:t> : 24</a:t>
            </a:r>
            <a:r>
              <a:rPr lang="en-US" altLang="en-US" sz="2800" baseline="30000" dirty="0">
                <a:latin typeface="Symbol" panose="05050102010706020507" pitchFamily="18" charset="2"/>
              </a:rPr>
              <a:t>0</a:t>
            </a:r>
            <a:r>
              <a:rPr lang="en-US" altLang="en-US" sz="2800" dirty="0">
                <a:latin typeface="Symbol" panose="05050102010706020507" pitchFamily="18" charset="2"/>
              </a:rPr>
              <a:t> -- 28</a:t>
            </a:r>
            <a:r>
              <a:rPr lang="en-US" altLang="en-US" sz="2800" baseline="30000" dirty="0">
                <a:latin typeface="Symbol" panose="05050102010706020507" pitchFamily="18" charset="2"/>
              </a:rPr>
              <a:t>0</a:t>
            </a:r>
            <a:endParaRPr lang="en-US" altLang="en-US" sz="2800" dirty="0">
              <a:latin typeface="Symbol" panose="05050102010706020507" pitchFamily="18" charset="2"/>
            </a:endParaRPr>
          </a:p>
        </p:txBody>
      </p:sp>
      <p:grpSp>
        <p:nvGrpSpPr>
          <p:cNvPr id="2" name="Group 1">
            <a:extLst>
              <a:ext uri="{FF2B5EF4-FFF2-40B4-BE49-F238E27FC236}">
                <a16:creationId xmlns:a16="http://schemas.microsoft.com/office/drawing/2014/main" id="{1868F4E4-788C-CB32-F642-94943C964A0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E9268FE-D76E-1FD1-712B-76601059A6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C739640-862B-0281-121F-AE4166AF344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8183A52-2061-F7EA-41A7-CD52C93FFAF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5418D33F-1947-C1DF-878A-15E8A7E2D52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C3804A9-5DAB-F380-236F-6623A5FF894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7F333A0-B080-ED4D-4C8D-23333DDAE07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0F406AF-A6A2-D905-A269-6B8C5EDA73F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23D1015-0299-10B9-8EF6-344876003AD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8B6192A-2869-25CA-5251-9B9CFE4AFAD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84D65E9-DE44-AB9D-101E-4EEE4B999E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5B8A788-7DE6-62C9-74DA-FFAC7B1C5C8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9951487-5974-B88F-9E82-69FF8F0A74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4108288F-7866-E060-87C2-1E0DA483A8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09A9C43-7A99-B76C-3A81-5EB3164D95E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5A1AA99-8144-B720-190F-6D4145C98A6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9412AEB-3BA9-172F-5860-30D342DDAF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26D2218-0C31-91A5-1AD2-6BC226AACF5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1C7C71D-970A-889B-EF97-288B5F78E6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a:extLst>
              <a:ext uri="{FF2B5EF4-FFF2-40B4-BE49-F238E27FC236}">
                <a16:creationId xmlns:a16="http://schemas.microsoft.com/office/drawing/2014/main" id="{A98076B2-AF66-E61B-ED37-6FBDD554ABEB}"/>
              </a:ext>
            </a:extLst>
          </p:cNvPr>
          <p:cNvGraphicFramePr>
            <a:graphicFrameLocks noChangeAspect="1"/>
          </p:cNvGraphicFramePr>
          <p:nvPr>
            <p:extLst>
              <p:ext uri="{D42A27DB-BD31-4B8C-83A1-F6EECF244321}">
                <p14:modId xmlns:p14="http://schemas.microsoft.com/office/powerpoint/2010/main" val="3554658329"/>
              </p:ext>
            </p:extLst>
          </p:nvPr>
        </p:nvGraphicFramePr>
        <p:xfrm>
          <a:off x="317478" y="1782763"/>
          <a:ext cx="8826521" cy="4237037"/>
        </p:xfrm>
        <a:graphic>
          <a:graphicData uri="http://schemas.openxmlformats.org/presentationml/2006/ole">
            <mc:AlternateContent xmlns:mc="http://schemas.openxmlformats.org/markup-compatibility/2006">
              <mc:Choice xmlns:v="urn:schemas-microsoft-com:vml" Requires="v">
                <p:oleObj name="Bitmap Image" r:id="rId2" imgW="3095238" imgH="1486107" progId="Paint.Picture">
                  <p:embed/>
                </p:oleObj>
              </mc:Choice>
              <mc:Fallback>
                <p:oleObj name="Bitmap Image" r:id="rId2" imgW="3095238" imgH="1486107" progId="Paint.Picture">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478" y="1782763"/>
                        <a:ext cx="8826521" cy="4237037"/>
                      </a:xfrm>
                      <a:prstGeom prst="rect">
                        <a:avLst/>
                      </a:prstGeom>
                      <a:noFill/>
                      <a:ln>
                        <a:noFill/>
                      </a:ln>
                      <a:effectLst/>
                    </p:spPr>
                  </p:pic>
                </p:oleObj>
              </mc:Fallback>
            </mc:AlternateContent>
          </a:graphicData>
        </a:graphic>
      </p:graphicFrame>
      <p:sp>
        <p:nvSpPr>
          <p:cNvPr id="10243" name="Rectangle 3">
            <a:extLst>
              <a:ext uri="{FF2B5EF4-FFF2-40B4-BE49-F238E27FC236}">
                <a16:creationId xmlns:a16="http://schemas.microsoft.com/office/drawing/2014/main" id="{3920634A-7859-B261-8B0E-60B2C41CA9B5}"/>
              </a:ext>
            </a:extLst>
          </p:cNvPr>
          <p:cNvSpPr>
            <a:spLocks noGrp="1" noChangeArrowheads="1"/>
          </p:cNvSpPr>
          <p:nvPr>
            <p:ph type="title"/>
          </p:nvPr>
        </p:nvSpPr>
        <p:spPr>
          <a:xfrm>
            <a:off x="457200" y="274638"/>
            <a:ext cx="8229600" cy="806450"/>
          </a:xfrm>
        </p:spPr>
        <p:txBody>
          <a:bodyPr/>
          <a:lstStyle/>
          <a:p>
            <a:r>
              <a:rPr lang="en-US" altLang="en-US" sz="2800" dirty="0"/>
              <a:t>Types of Vanes</a:t>
            </a:r>
          </a:p>
        </p:txBody>
      </p:sp>
      <p:sp>
        <p:nvSpPr>
          <p:cNvPr id="10244" name="TextBox 5">
            <a:extLst>
              <a:ext uri="{FF2B5EF4-FFF2-40B4-BE49-F238E27FC236}">
                <a16:creationId xmlns:a16="http://schemas.microsoft.com/office/drawing/2014/main" id="{FB031F60-2C5C-1B55-82BA-0C4E9F9114BD}"/>
              </a:ext>
            </a:extLst>
          </p:cNvPr>
          <p:cNvSpPr txBox="1">
            <a:spLocks noChangeArrowheads="1"/>
          </p:cNvSpPr>
          <p:nvPr/>
        </p:nvSpPr>
        <p:spPr bwMode="auto">
          <a:xfrm>
            <a:off x="2792349" y="2189926"/>
            <a:ext cx="61277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a2</a:t>
            </a:r>
            <a:endParaRPr lang="en-IN" altLang="en-US"/>
          </a:p>
        </p:txBody>
      </p:sp>
      <p:sp>
        <p:nvSpPr>
          <p:cNvPr id="10245" name="TextBox 6">
            <a:extLst>
              <a:ext uri="{FF2B5EF4-FFF2-40B4-BE49-F238E27FC236}">
                <a16:creationId xmlns:a16="http://schemas.microsoft.com/office/drawing/2014/main" id="{E477E1E8-6BA0-1D74-3954-2C7EF69EC29E}"/>
              </a:ext>
            </a:extLst>
          </p:cNvPr>
          <p:cNvSpPr txBox="1">
            <a:spLocks noChangeArrowheads="1"/>
          </p:cNvSpPr>
          <p:nvPr/>
        </p:nvSpPr>
        <p:spPr bwMode="auto">
          <a:xfrm>
            <a:off x="1219200" y="1858963"/>
            <a:ext cx="5683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r2</a:t>
            </a:r>
            <a:endParaRPr lang="en-IN" altLang="en-US"/>
          </a:p>
        </p:txBody>
      </p:sp>
      <p:sp>
        <p:nvSpPr>
          <p:cNvPr id="10246" name="TextBox 5">
            <a:extLst>
              <a:ext uri="{FF2B5EF4-FFF2-40B4-BE49-F238E27FC236}">
                <a16:creationId xmlns:a16="http://schemas.microsoft.com/office/drawing/2014/main" id="{8131C07C-A8E9-4FA4-CEBA-B44EDD04B871}"/>
              </a:ext>
            </a:extLst>
          </p:cNvPr>
          <p:cNvSpPr txBox="1">
            <a:spLocks noChangeArrowheads="1"/>
          </p:cNvSpPr>
          <p:nvPr/>
        </p:nvSpPr>
        <p:spPr bwMode="auto">
          <a:xfrm>
            <a:off x="4613275" y="2189926"/>
            <a:ext cx="61277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V</a:t>
            </a:r>
            <a:r>
              <a:rPr lang="en-US" altLang="en-US" baseline="-25000" dirty="0"/>
              <a:t>a2</a:t>
            </a:r>
            <a:endParaRPr lang="en-IN" altLang="en-US" dirty="0"/>
          </a:p>
        </p:txBody>
      </p:sp>
      <p:sp>
        <p:nvSpPr>
          <p:cNvPr id="10247" name="TextBox 6">
            <a:extLst>
              <a:ext uri="{FF2B5EF4-FFF2-40B4-BE49-F238E27FC236}">
                <a16:creationId xmlns:a16="http://schemas.microsoft.com/office/drawing/2014/main" id="{CF9E9A68-9AE5-0B4F-964B-0721DB5AABD2}"/>
              </a:ext>
            </a:extLst>
          </p:cNvPr>
          <p:cNvSpPr txBox="1">
            <a:spLocks noChangeArrowheads="1"/>
          </p:cNvSpPr>
          <p:nvPr/>
        </p:nvSpPr>
        <p:spPr bwMode="auto">
          <a:xfrm>
            <a:off x="3886200" y="1630363"/>
            <a:ext cx="5683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r2</a:t>
            </a:r>
            <a:endParaRPr lang="en-IN" altLang="en-US"/>
          </a:p>
        </p:txBody>
      </p:sp>
      <p:sp>
        <p:nvSpPr>
          <p:cNvPr id="10248" name="TextBox 5">
            <a:extLst>
              <a:ext uri="{FF2B5EF4-FFF2-40B4-BE49-F238E27FC236}">
                <a16:creationId xmlns:a16="http://schemas.microsoft.com/office/drawing/2014/main" id="{6F438D8E-8236-6188-1B82-3F324AC16734}"/>
              </a:ext>
            </a:extLst>
          </p:cNvPr>
          <p:cNvSpPr txBox="1">
            <a:spLocks noChangeArrowheads="1"/>
          </p:cNvSpPr>
          <p:nvPr/>
        </p:nvSpPr>
        <p:spPr bwMode="auto">
          <a:xfrm>
            <a:off x="7389877" y="2316163"/>
            <a:ext cx="534924"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V</a:t>
            </a:r>
            <a:r>
              <a:rPr lang="en-US" altLang="en-US" baseline="-25000" dirty="0"/>
              <a:t>a2</a:t>
            </a:r>
            <a:endParaRPr lang="en-IN" altLang="en-US" dirty="0"/>
          </a:p>
        </p:txBody>
      </p:sp>
      <p:sp>
        <p:nvSpPr>
          <p:cNvPr id="10249" name="TextBox 6">
            <a:extLst>
              <a:ext uri="{FF2B5EF4-FFF2-40B4-BE49-F238E27FC236}">
                <a16:creationId xmlns:a16="http://schemas.microsoft.com/office/drawing/2014/main" id="{2D18890D-5923-DC5C-A5E3-ECEB31CFA506}"/>
              </a:ext>
            </a:extLst>
          </p:cNvPr>
          <p:cNvSpPr txBox="1">
            <a:spLocks noChangeArrowheads="1"/>
          </p:cNvSpPr>
          <p:nvPr/>
        </p:nvSpPr>
        <p:spPr bwMode="auto">
          <a:xfrm>
            <a:off x="6096000" y="1782763"/>
            <a:ext cx="5683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r2</a:t>
            </a:r>
            <a:endParaRPr lang="en-IN" altLang="en-US"/>
          </a:p>
        </p:txBody>
      </p:sp>
      <p:grpSp>
        <p:nvGrpSpPr>
          <p:cNvPr id="2" name="Group 1">
            <a:extLst>
              <a:ext uri="{FF2B5EF4-FFF2-40B4-BE49-F238E27FC236}">
                <a16:creationId xmlns:a16="http://schemas.microsoft.com/office/drawing/2014/main" id="{AE4D66FE-6147-D88F-7510-74AC91A7A59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48642EB-4910-2072-4606-3EF2B79037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8ACC20D-6456-9890-9584-B2B76CF0155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BBE9994-E8F2-23B1-6D18-0F12DDF5BD0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74FD936-EA93-1A3E-BFE3-1AD6DC63550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3FD9FD3-499B-2691-8F6F-3B9D1E360B8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9AE7E67-0851-4B7D-E84B-DB787B9FE28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78569E1-6CC4-9EB1-2D1E-66C03ECC40B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C3EBC85-BE9A-EA86-BE8D-C547CD26736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BA2935F-758F-F212-6FB4-49E6D277D7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CDFB1BC-0755-244F-7C1D-C5CA801AF0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9F5BBA9-F12D-3E58-8FEB-C40292F9F40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DA38CBF-CD88-5912-DBAE-B99A73898F7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E964078-9EF9-D409-2189-38C92E72AE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845CF33-161B-17EF-4056-D6DE06EF5D0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A7BC24B-6FE6-85AE-E473-BF7D924E2CA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AF01B15-C801-0833-8AD0-6902F32AB5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D163D23-2DD0-EF98-B2D5-481146B93E2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B071BCC-87E2-BEE4-BA3D-BF2F3BFFD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a:extLst>
              <a:ext uri="{FF2B5EF4-FFF2-40B4-BE49-F238E27FC236}">
                <a16:creationId xmlns:a16="http://schemas.microsoft.com/office/drawing/2014/main" id="{5567253C-2C37-2D84-D51C-5F68D7BBE57D}"/>
              </a:ext>
            </a:extLst>
          </p:cNvPr>
          <p:cNvSpPr txBox="1">
            <a:spLocks noChangeArrowheads="1"/>
          </p:cNvSpPr>
          <p:nvPr/>
        </p:nvSpPr>
        <p:spPr bwMode="auto">
          <a:xfrm>
            <a:off x="685800" y="1447800"/>
            <a:ext cx="4910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Exit Blade angle of the Impeller </a:t>
            </a:r>
            <a:r>
              <a:rPr lang="en-US" altLang="en-US" i="1" dirty="0">
                <a:latin typeface="Symbol" panose="05050102010706020507" pitchFamily="18" charset="2"/>
              </a:rPr>
              <a:t>b</a:t>
            </a:r>
            <a:r>
              <a:rPr lang="en-US" altLang="en-US" i="1" baseline="-25000" dirty="0">
                <a:latin typeface="Symbol" panose="05050102010706020507" pitchFamily="18" charset="2"/>
              </a:rPr>
              <a:t>2   </a:t>
            </a:r>
            <a:endParaRPr lang="en-IN" altLang="en-US" i="1" dirty="0"/>
          </a:p>
        </p:txBody>
      </p:sp>
      <p:pic>
        <p:nvPicPr>
          <p:cNvPr id="31747" name="Picture 5" descr="AH810E111">
            <a:extLst>
              <a:ext uri="{FF2B5EF4-FFF2-40B4-BE49-F238E27FC236}">
                <a16:creationId xmlns:a16="http://schemas.microsoft.com/office/drawing/2014/main" id="{3080E336-1ED7-1D60-8A51-8F355BDE75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5000"/>
            <a:ext cx="8382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6">
            <a:extLst>
              <a:ext uri="{FF2B5EF4-FFF2-40B4-BE49-F238E27FC236}">
                <a16:creationId xmlns:a16="http://schemas.microsoft.com/office/drawing/2014/main" id="{3FA94E01-6047-C4F0-FDD0-6C679B2322A2}"/>
              </a:ext>
            </a:extLst>
          </p:cNvPr>
          <p:cNvSpPr txBox="1">
            <a:spLocks noChangeArrowheads="1"/>
          </p:cNvSpPr>
          <p:nvPr/>
        </p:nvSpPr>
        <p:spPr bwMode="auto">
          <a:xfrm>
            <a:off x="212725" y="4154488"/>
            <a:ext cx="2473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Backward Vanes</a:t>
            </a:r>
          </a:p>
        </p:txBody>
      </p:sp>
      <p:sp>
        <p:nvSpPr>
          <p:cNvPr id="31749" name="Text Box 7">
            <a:extLst>
              <a:ext uri="{FF2B5EF4-FFF2-40B4-BE49-F238E27FC236}">
                <a16:creationId xmlns:a16="http://schemas.microsoft.com/office/drawing/2014/main" id="{114B53DE-A303-A56D-FDCD-E4BC9ACF38CE}"/>
              </a:ext>
            </a:extLst>
          </p:cNvPr>
          <p:cNvSpPr txBox="1">
            <a:spLocks noChangeArrowheads="1"/>
          </p:cNvSpPr>
          <p:nvPr/>
        </p:nvSpPr>
        <p:spPr bwMode="auto">
          <a:xfrm>
            <a:off x="3581400" y="4267200"/>
            <a:ext cx="200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Radial Vanes</a:t>
            </a:r>
          </a:p>
        </p:txBody>
      </p:sp>
      <p:sp>
        <p:nvSpPr>
          <p:cNvPr id="31750" name="Text Box 8">
            <a:extLst>
              <a:ext uri="{FF2B5EF4-FFF2-40B4-BE49-F238E27FC236}">
                <a16:creationId xmlns:a16="http://schemas.microsoft.com/office/drawing/2014/main" id="{07438980-631A-7FF4-0859-CE6A8EEC6E96}"/>
              </a:ext>
            </a:extLst>
          </p:cNvPr>
          <p:cNvSpPr txBox="1">
            <a:spLocks noChangeArrowheads="1"/>
          </p:cNvSpPr>
          <p:nvPr/>
        </p:nvSpPr>
        <p:spPr bwMode="auto">
          <a:xfrm>
            <a:off x="6400800" y="4267200"/>
            <a:ext cx="2252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Forward Vanes</a:t>
            </a:r>
          </a:p>
        </p:txBody>
      </p:sp>
      <p:grpSp>
        <p:nvGrpSpPr>
          <p:cNvPr id="2" name="Group 1">
            <a:extLst>
              <a:ext uri="{FF2B5EF4-FFF2-40B4-BE49-F238E27FC236}">
                <a16:creationId xmlns:a16="http://schemas.microsoft.com/office/drawing/2014/main" id="{4670F734-AE59-E999-E1C0-F1FB58A3A47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7569FF5-DBFC-F06B-EA2E-82DEA1446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A5FACCA-0385-ABF6-7995-6ED2F85EA28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E991306-9C8F-2A37-7C4B-43C76F94070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97A5630-D54F-EAF5-4F2A-D8ECA395890D}"/>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B4A719C9-3256-1520-E8B6-4C44F2D9040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D2FAC1A-1938-AB20-E0F9-FA44703AD9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E0A4C07-8B2A-494D-39B5-060E84809E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0F84C38-1231-D3A3-8FB3-3D624460F34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C20A815-5CAD-35B0-A43F-C0CDAE6C910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749CD0C-EA1D-5168-146C-6033BF42C2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D85C6B3-0AB1-8E2C-1805-3AC85BB6E10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21CC79A-CDF5-FF90-4771-534CF20CCA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01E1315-EB62-CE9F-3622-CD28B9FFD7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89AB9FD-D97B-0B32-F9BF-9FD50F9F1A2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E88CF7D-959C-71D5-EBD5-6F90E05F731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C4E1E8F-EB75-C6DE-446D-CBFB1642A3E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589F95B-3646-A1E4-F1A0-92FED8D80A1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3F74A4B-5D4D-00B7-2153-4EF129386E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3">
            <a:extLst>
              <a:ext uri="{FF2B5EF4-FFF2-40B4-BE49-F238E27FC236}">
                <a16:creationId xmlns:a16="http://schemas.microsoft.com/office/drawing/2014/main" id="{00384203-6BEC-52D9-8EBF-B6C6B63789A1}"/>
              </a:ext>
            </a:extLst>
          </p:cNvPr>
          <p:cNvSpPr txBox="1">
            <a:spLocks noChangeArrowheads="1"/>
          </p:cNvSpPr>
          <p:nvPr/>
        </p:nvSpPr>
        <p:spPr>
          <a:xfrm>
            <a:off x="457200" y="274638"/>
            <a:ext cx="8229600" cy="8064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Types of Vanes</a:t>
            </a:r>
            <a:endParaRPr lang="en-US" altLang="en-US" sz="2800" kern="0" dirty="0"/>
          </a:p>
        </p:txBody>
      </p:sp>
    </p:spTree>
    <p:extLst>
      <p:ext uri="{BB962C8B-B14F-4D97-AF65-F5344CB8AC3E}">
        <p14:creationId xmlns:p14="http://schemas.microsoft.com/office/powerpoint/2010/main" val="2120208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A9DEE477-91C7-9981-3EC0-18AF778ADB91}"/>
              </a:ext>
            </a:extLst>
          </p:cNvPr>
          <p:cNvSpPr>
            <a:spLocks noGrp="1" noChangeArrowheads="1"/>
          </p:cNvSpPr>
          <p:nvPr>
            <p:ph type="title"/>
          </p:nvPr>
        </p:nvSpPr>
        <p:spPr>
          <a:xfrm>
            <a:off x="457200" y="228600"/>
            <a:ext cx="8229600" cy="762000"/>
          </a:xfrm>
        </p:spPr>
        <p:txBody>
          <a:bodyPr/>
          <a:lstStyle/>
          <a:p>
            <a:r>
              <a:rPr lang="en-US" altLang="en-US" sz="2800" dirty="0"/>
              <a:t>Construction of Vane Shape</a:t>
            </a:r>
          </a:p>
        </p:txBody>
      </p:sp>
      <p:sp>
        <p:nvSpPr>
          <p:cNvPr id="25604" name="Rectangle 4">
            <a:extLst>
              <a:ext uri="{FF2B5EF4-FFF2-40B4-BE49-F238E27FC236}">
                <a16:creationId xmlns:a16="http://schemas.microsoft.com/office/drawing/2014/main" id="{4F0CDDB0-F60A-2B87-FA76-ACF516DFCD4E}"/>
              </a:ext>
            </a:extLst>
          </p:cNvPr>
          <p:cNvSpPr>
            <a:spLocks noChangeArrowheads="1"/>
          </p:cNvSpPr>
          <p:nvPr/>
        </p:nvSpPr>
        <p:spPr bwMode="auto">
          <a:xfrm>
            <a:off x="2211388" y="6480175"/>
            <a:ext cx="3582987" cy="384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a:p>
        </p:txBody>
      </p:sp>
      <p:grpSp>
        <p:nvGrpSpPr>
          <p:cNvPr id="2" name="Group 1">
            <a:extLst>
              <a:ext uri="{FF2B5EF4-FFF2-40B4-BE49-F238E27FC236}">
                <a16:creationId xmlns:a16="http://schemas.microsoft.com/office/drawing/2014/main" id="{E0E79308-A059-15B0-D45F-92866463EF8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71B5299-6C02-B348-9F4D-F222238564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8EDEB16-DC60-867C-DA91-E9757A7272A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8C36761-EFE7-2F0E-F381-BC24AF47F71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BF739FE-6DCF-4FDF-79C2-D3C0A441B66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45168F4-AD10-8820-AFE8-D64E95312D8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8012853-D66D-FCD8-AC06-799A118DD5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333D5EF-9C0F-7198-7B3B-42A2D24ECD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15C6851-B639-C9A1-DF9A-6961BE1CBCD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BF94A64-0DEA-CC5B-87C3-B97D0F9D05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D56DF57-BB2F-89EA-096D-BC5495D1C67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7075393-B92B-46F3-37DE-EA33A1FE050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E09AC22-79A8-0FCD-6DDA-842230F2435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2850D1A-3C21-B962-DF55-3A2EBCF20C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55ADC2A-6631-00C5-A1A8-D72DB67C72E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45E8C8E-BC96-6259-302E-5C8F9CE5D7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01C38FE-6BE9-2036-E3B1-DC2731D1AE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D766D2D-7D94-24DB-56AF-0C8662D55BE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BA70214-A4EA-5219-4049-CCE826815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4DA199FF-DBF3-FC20-1F12-898E3B6D2128}"/>
              </a:ext>
            </a:extLst>
          </p:cNvPr>
          <p:cNvPicPr>
            <a:picLocks noChangeAspect="1"/>
          </p:cNvPicPr>
          <p:nvPr/>
        </p:nvPicPr>
        <p:blipFill>
          <a:blip r:embed="rId4"/>
          <a:stretch>
            <a:fillRect/>
          </a:stretch>
        </p:blipFill>
        <p:spPr>
          <a:xfrm>
            <a:off x="1016181" y="1287252"/>
            <a:ext cx="6299019" cy="520931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66CD7F57-B5DC-6DE6-1907-18DCD0CBEA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372235"/>
            <a:ext cx="6934200" cy="545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a:extLst>
              <a:ext uri="{FF2B5EF4-FFF2-40B4-BE49-F238E27FC236}">
                <a16:creationId xmlns:a16="http://schemas.microsoft.com/office/drawing/2014/main" id="{92D61D60-669C-A4F4-7759-D3E6F479A4DB}"/>
              </a:ext>
            </a:extLst>
          </p:cNvPr>
          <p:cNvSpPr>
            <a:spLocks noChangeArrowheads="1"/>
          </p:cNvSpPr>
          <p:nvPr/>
        </p:nvSpPr>
        <p:spPr bwMode="auto">
          <a:xfrm>
            <a:off x="2211388" y="6553200"/>
            <a:ext cx="3884612"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a:p>
        </p:txBody>
      </p:sp>
      <p:sp>
        <p:nvSpPr>
          <p:cNvPr id="26628" name="Rectangle 4">
            <a:extLst>
              <a:ext uri="{FF2B5EF4-FFF2-40B4-BE49-F238E27FC236}">
                <a16:creationId xmlns:a16="http://schemas.microsoft.com/office/drawing/2014/main" id="{7C40A01B-3378-0267-930C-D90D4D4466C3}"/>
              </a:ext>
            </a:extLst>
          </p:cNvPr>
          <p:cNvSpPr>
            <a:spLocks noGrp="1" noChangeArrowheads="1"/>
          </p:cNvSpPr>
          <p:nvPr>
            <p:ph type="title"/>
          </p:nvPr>
        </p:nvSpPr>
        <p:spPr>
          <a:xfrm>
            <a:off x="861951" y="356423"/>
            <a:ext cx="8229600" cy="533400"/>
          </a:xfrm>
        </p:spPr>
        <p:txBody>
          <a:bodyPr/>
          <a:lstStyle/>
          <a:p>
            <a:r>
              <a:rPr lang="en-US" altLang="en-US" sz="2800"/>
              <a:t>Vane Shape for Better Performance</a:t>
            </a:r>
          </a:p>
        </p:txBody>
      </p:sp>
      <p:sp>
        <p:nvSpPr>
          <p:cNvPr id="26629" name="TextBox 5">
            <a:extLst>
              <a:ext uri="{FF2B5EF4-FFF2-40B4-BE49-F238E27FC236}">
                <a16:creationId xmlns:a16="http://schemas.microsoft.com/office/drawing/2014/main" id="{5AC32ABB-758F-1DD1-B61F-989398102AFA}"/>
              </a:ext>
            </a:extLst>
          </p:cNvPr>
          <p:cNvSpPr txBox="1">
            <a:spLocks noChangeArrowheads="1"/>
          </p:cNvSpPr>
          <p:nvPr/>
        </p:nvSpPr>
        <p:spPr bwMode="auto">
          <a:xfrm>
            <a:off x="4018788" y="3282001"/>
            <a:ext cx="8382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V</a:t>
            </a:r>
            <a:r>
              <a:rPr lang="en-US" altLang="en-US" baseline="-25000" dirty="0"/>
              <a:t>f1-2</a:t>
            </a:r>
            <a:endParaRPr lang="en-IN" altLang="en-US" dirty="0"/>
          </a:p>
        </p:txBody>
      </p:sp>
      <p:sp>
        <p:nvSpPr>
          <p:cNvPr id="26630" name="TextBox 5">
            <a:extLst>
              <a:ext uri="{FF2B5EF4-FFF2-40B4-BE49-F238E27FC236}">
                <a16:creationId xmlns:a16="http://schemas.microsoft.com/office/drawing/2014/main" id="{21E19586-161A-F085-4500-01F6E57976BF}"/>
              </a:ext>
            </a:extLst>
          </p:cNvPr>
          <p:cNvSpPr txBox="1">
            <a:spLocks noChangeArrowheads="1"/>
          </p:cNvSpPr>
          <p:nvPr/>
        </p:nvSpPr>
        <p:spPr bwMode="auto">
          <a:xfrm>
            <a:off x="3505200" y="4876800"/>
            <a:ext cx="8382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V</a:t>
            </a:r>
            <a:r>
              <a:rPr lang="en-US" altLang="en-US" baseline="-25000" dirty="0"/>
              <a:t>r1-2</a:t>
            </a:r>
            <a:endParaRPr lang="en-IN" altLang="en-US" dirty="0"/>
          </a:p>
        </p:txBody>
      </p:sp>
      <p:sp>
        <p:nvSpPr>
          <p:cNvPr id="26631" name="TextBox 5">
            <a:extLst>
              <a:ext uri="{FF2B5EF4-FFF2-40B4-BE49-F238E27FC236}">
                <a16:creationId xmlns:a16="http://schemas.microsoft.com/office/drawing/2014/main" id="{95A16E14-DD57-C9D8-E9FF-24615587A77C}"/>
              </a:ext>
            </a:extLst>
          </p:cNvPr>
          <p:cNvSpPr txBox="1">
            <a:spLocks noChangeArrowheads="1"/>
          </p:cNvSpPr>
          <p:nvPr/>
        </p:nvSpPr>
        <p:spPr bwMode="auto">
          <a:xfrm>
            <a:off x="3581400" y="1437961"/>
            <a:ext cx="8382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latin typeface="Symbol" panose="05050102010706020507" pitchFamily="18" charset="2"/>
              </a:rPr>
              <a:t>b</a:t>
            </a:r>
            <a:r>
              <a:rPr lang="en-US" altLang="en-US" baseline="-25000"/>
              <a:t>1-2</a:t>
            </a:r>
            <a:endParaRPr lang="en-IN" altLang="en-US"/>
          </a:p>
        </p:txBody>
      </p:sp>
      <p:sp>
        <p:nvSpPr>
          <p:cNvPr id="26632" name="TextBox 5">
            <a:extLst>
              <a:ext uri="{FF2B5EF4-FFF2-40B4-BE49-F238E27FC236}">
                <a16:creationId xmlns:a16="http://schemas.microsoft.com/office/drawing/2014/main" id="{EA1F067C-6677-43D9-D28C-9633D42627C1}"/>
              </a:ext>
            </a:extLst>
          </p:cNvPr>
          <p:cNvSpPr txBox="1">
            <a:spLocks noChangeArrowheads="1"/>
          </p:cNvSpPr>
          <p:nvPr/>
        </p:nvSpPr>
        <p:spPr bwMode="auto">
          <a:xfrm>
            <a:off x="0" y="4800600"/>
            <a:ext cx="8382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a:t>
            </a:r>
            <a:r>
              <a:rPr lang="en-US" altLang="en-US" baseline="-25000"/>
              <a:t>r</a:t>
            </a:r>
            <a:endParaRPr lang="en-IN" altLang="en-US"/>
          </a:p>
        </p:txBody>
      </p:sp>
      <p:grpSp>
        <p:nvGrpSpPr>
          <p:cNvPr id="2" name="Group 1">
            <a:extLst>
              <a:ext uri="{FF2B5EF4-FFF2-40B4-BE49-F238E27FC236}">
                <a16:creationId xmlns:a16="http://schemas.microsoft.com/office/drawing/2014/main" id="{6CDB8D00-3F62-9A40-CF29-155E7A249E0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55CB3E8-DF8A-5722-3084-39E572F11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28B32A0-9FCA-2A60-7F9F-EDCA3DA5687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46BE2EE-939F-374A-A950-0D7C82E960F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8792CA5-C052-2BBF-32BD-8700CA7F93D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FD761F76-10C2-BA62-26EE-8D6EFD62B66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03CFF61-1A67-3E82-2298-BFAF3143D58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FFF1ECD-4F38-DEE0-266D-989DE9D1AC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CA42C64-AFDB-FFC2-B084-05F1678D721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1BFD479-F933-7FA5-195F-4D07505985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47D7A25-F444-82CD-58DC-BCD356BC6A6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365A74B-721A-2F9A-A468-47E56F8797E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502088C-CD08-C087-555F-71BB5056CA0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81E95B9-8604-2789-1427-8DF9234EAA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0CE01A9-F72A-7766-222F-01EFBB20027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242FBBB0-4BCA-B9A7-ADA8-0BF665653CE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F6FF016-872B-6900-9657-561E058E4B6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798CFA0-1339-EF60-63B4-59D3B8CCCA1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8C612B6-6EDC-25E8-7F47-49D8C0EEA8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D9028688-518B-F750-05AE-BA9B5B203860}"/>
              </a:ext>
            </a:extLst>
          </p:cNvPr>
          <p:cNvSpPr>
            <a:spLocks noGrp="1" noChangeArrowheads="1"/>
          </p:cNvSpPr>
          <p:nvPr>
            <p:ph type="title" idx="4294967295"/>
          </p:nvPr>
        </p:nvSpPr>
        <p:spPr>
          <a:xfrm>
            <a:off x="739651" y="256446"/>
            <a:ext cx="8229600" cy="838200"/>
          </a:xfrm>
        </p:spPr>
        <p:txBody>
          <a:bodyPr/>
          <a:lstStyle/>
          <a:p>
            <a:r>
              <a:rPr lang="en-US" altLang="en-US" sz="2800" dirty="0"/>
              <a:t>Design of Pump Casing</a:t>
            </a:r>
          </a:p>
        </p:txBody>
      </p:sp>
      <p:pic>
        <p:nvPicPr>
          <p:cNvPr id="11268" name="Picture 3">
            <a:extLst>
              <a:ext uri="{FF2B5EF4-FFF2-40B4-BE49-F238E27FC236}">
                <a16:creationId xmlns:a16="http://schemas.microsoft.com/office/drawing/2014/main" id="{8534749B-1DAF-8F18-A332-D22A6C7DBBC7}"/>
              </a:ext>
            </a:extLst>
          </p:cNvPr>
          <p:cNvPicPr>
            <a:picLocks noGrp="1" noChangeAspect="1" noChangeArrowheads="1"/>
          </p:cNvPicPr>
          <p:nvPr>
            <p:ph idx="4294967295"/>
          </p:nvPr>
        </p:nvPicPr>
        <p:blipFill>
          <a:blip r:embed="rId2">
            <a:extLst>
              <a:ext uri="{BEBA8EAE-BF5A-486C-A8C5-ECC9F3942E4B}">
                <a14:imgProps xmlns:a14="http://schemas.microsoft.com/office/drawing/2010/main">
                  <a14:imgLayer r:embed="rId3">
                    <a14:imgEffect>
                      <a14:sharpenSoften amount="44000"/>
                    </a14:imgEffect>
                    <a14:imgEffect>
                      <a14:brightnessContrast bright="-47000" contrast="100000"/>
                    </a14:imgEffect>
                  </a14:imgLayer>
                </a14:imgProps>
              </a:ext>
              <a:ext uri="{28A0092B-C50C-407E-A947-70E740481C1C}">
                <a14:useLocalDpi xmlns:a14="http://schemas.microsoft.com/office/drawing/2010/main" val="0"/>
              </a:ext>
            </a:extLst>
          </a:blip>
          <a:srcRect/>
          <a:stretch>
            <a:fillRect/>
          </a:stretch>
        </p:blipFill>
        <p:spPr>
          <a:xfrm>
            <a:off x="854075" y="1292225"/>
            <a:ext cx="6858000" cy="3932238"/>
          </a:xfrm>
        </p:spPr>
      </p:pic>
      <p:sp>
        <p:nvSpPr>
          <p:cNvPr id="11269" name="Text Box 4">
            <a:extLst>
              <a:ext uri="{FF2B5EF4-FFF2-40B4-BE49-F238E27FC236}">
                <a16:creationId xmlns:a16="http://schemas.microsoft.com/office/drawing/2014/main" id="{A83BF1A5-CE6E-7D1F-0542-5C4AEB4865AF}"/>
              </a:ext>
            </a:extLst>
          </p:cNvPr>
          <p:cNvSpPr txBox="1">
            <a:spLocks noChangeArrowheads="1"/>
          </p:cNvSpPr>
          <p:nvPr/>
        </p:nvSpPr>
        <p:spPr bwMode="auto">
          <a:xfrm>
            <a:off x="1316037" y="1445581"/>
            <a:ext cx="2016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t>Volute casing</a:t>
            </a:r>
          </a:p>
        </p:txBody>
      </p:sp>
      <p:sp>
        <p:nvSpPr>
          <p:cNvPr id="11270" name="Text Box 5">
            <a:extLst>
              <a:ext uri="{FF2B5EF4-FFF2-40B4-BE49-F238E27FC236}">
                <a16:creationId xmlns:a16="http://schemas.microsoft.com/office/drawing/2014/main" id="{DBBED081-1AEA-251D-5F0F-DCBC0C7F0BA9}"/>
              </a:ext>
            </a:extLst>
          </p:cNvPr>
          <p:cNvSpPr txBox="1">
            <a:spLocks noChangeArrowheads="1"/>
          </p:cNvSpPr>
          <p:nvPr/>
        </p:nvSpPr>
        <p:spPr bwMode="auto">
          <a:xfrm>
            <a:off x="365125" y="5449888"/>
            <a:ext cx="3917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Volute Diameter at 360</a:t>
            </a:r>
            <a:r>
              <a:rPr lang="en-US" altLang="en-US" baseline="30000"/>
              <a:t>0</a:t>
            </a:r>
            <a:r>
              <a:rPr lang="en-US" altLang="en-US"/>
              <a:t>: </a:t>
            </a:r>
            <a:r>
              <a:rPr lang="en-US" altLang="en-US" i="1"/>
              <a:t>D</a:t>
            </a:r>
            <a:r>
              <a:rPr lang="en-US" altLang="en-US" i="1" baseline="-25000"/>
              <a:t>3</a:t>
            </a:r>
            <a:endParaRPr lang="en-US" altLang="en-US" i="1"/>
          </a:p>
        </p:txBody>
      </p:sp>
      <p:graphicFrame>
        <p:nvGraphicFramePr>
          <p:cNvPr id="11266" name="Object 6">
            <a:extLst>
              <a:ext uri="{FF2B5EF4-FFF2-40B4-BE49-F238E27FC236}">
                <a16:creationId xmlns:a16="http://schemas.microsoft.com/office/drawing/2014/main" id="{B7F7A211-0380-6CD8-FF5F-AC0FBEB77280}"/>
              </a:ext>
            </a:extLst>
          </p:cNvPr>
          <p:cNvGraphicFramePr>
            <a:graphicFrameLocks noChangeAspect="1"/>
          </p:cNvGraphicFramePr>
          <p:nvPr/>
        </p:nvGraphicFramePr>
        <p:xfrm>
          <a:off x="4724400" y="5181600"/>
          <a:ext cx="2819400" cy="1149350"/>
        </p:xfrm>
        <a:graphic>
          <a:graphicData uri="http://schemas.openxmlformats.org/presentationml/2006/ole">
            <mc:AlternateContent xmlns:mc="http://schemas.openxmlformats.org/markup-compatibility/2006">
              <mc:Choice xmlns:v="urn:schemas-microsoft-com:vml" Requires="v">
                <p:oleObj name="Equation" r:id="rId4" imgW="965160" imgH="393480" progId="Equation.3">
                  <p:embed/>
                </p:oleObj>
              </mc:Choice>
              <mc:Fallback>
                <p:oleObj name="Equation" r:id="rId4" imgW="965160" imgH="39348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5181600"/>
                        <a:ext cx="2819400" cy="1149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4F8B34FE-9F53-18D0-B312-A4910785643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D4202C0-CD3C-F011-7B81-ACA3A42F28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436FDF0-C727-6EEE-71D0-81ADB4BBDAB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5C4CC1B-8607-0E2C-BD07-6C406CB8559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6F51A1F-B224-CCC2-CB95-D95A97D0FD5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B888D8DC-C17D-B0E6-56A0-0E36E89E1DD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BB27D8B-3A38-DCAA-F3B5-67B56F5A49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76BE713-1E5F-7036-8B2A-2C098DA5FC3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C55630B-27F5-2BC4-6AD3-06C285108B5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08A9655-98CA-32FC-0235-994D21FCFE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B4E6274-C252-4AEB-F050-2DCCDEE98F0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F7907F8-C5BB-4B26-8156-8FDD4B4ECFB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5445A3A-7479-6FB6-F6C7-0F4D6F93796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4BEBDC9-F914-72F6-E147-261038999E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1D4A2BD-8EBB-1F30-C6A6-B21CDABDE9B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9ADCF00-90FD-5D34-097B-09C5DEA9EE0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DB2A018-BA67-F73F-254A-1B0D58AD79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C96FE3F-8798-455B-5AA0-478299E34C9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5281879-58B3-2537-8EEA-B1D3DC1C96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2">
            <a:extLst>
              <a:ext uri="{FF2B5EF4-FFF2-40B4-BE49-F238E27FC236}">
                <a16:creationId xmlns:a16="http://schemas.microsoft.com/office/drawing/2014/main" id="{9F99B63F-6A63-8981-023F-91C02F4DC165}"/>
              </a:ext>
            </a:extLst>
          </p:cNvPr>
          <p:cNvSpPr txBox="1">
            <a:spLocks noChangeArrowheads="1"/>
          </p:cNvSpPr>
          <p:nvPr/>
        </p:nvSpPr>
        <p:spPr bwMode="auto">
          <a:xfrm>
            <a:off x="602742" y="1430024"/>
            <a:ext cx="8131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Volute width </a:t>
            </a:r>
            <a:r>
              <a:rPr lang="en-US" altLang="en-US" i="1"/>
              <a:t>b</a:t>
            </a:r>
            <a:r>
              <a:rPr lang="en-US" altLang="en-US" i="1" baseline="-25000"/>
              <a:t>3 </a:t>
            </a:r>
            <a:r>
              <a:rPr lang="en-US" altLang="en-US" i="1"/>
              <a:t>: 1.75 to 2.0 times the exit width of impeller </a:t>
            </a:r>
          </a:p>
        </p:txBody>
      </p:sp>
      <p:sp>
        <p:nvSpPr>
          <p:cNvPr id="12293" name="Text Box 3">
            <a:extLst>
              <a:ext uri="{FF2B5EF4-FFF2-40B4-BE49-F238E27FC236}">
                <a16:creationId xmlns:a16="http://schemas.microsoft.com/office/drawing/2014/main" id="{DC2A216E-8C5C-F8C0-6461-E43ACFBAA5B8}"/>
              </a:ext>
            </a:extLst>
          </p:cNvPr>
          <p:cNvSpPr txBox="1">
            <a:spLocks noChangeArrowheads="1"/>
          </p:cNvSpPr>
          <p:nvPr/>
        </p:nvSpPr>
        <p:spPr bwMode="auto">
          <a:xfrm>
            <a:off x="381000" y="2286000"/>
            <a:ext cx="2049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t>Volute radius:</a:t>
            </a:r>
          </a:p>
        </p:txBody>
      </p:sp>
      <p:graphicFrame>
        <p:nvGraphicFramePr>
          <p:cNvPr id="12290" name="Object 4">
            <a:extLst>
              <a:ext uri="{FF2B5EF4-FFF2-40B4-BE49-F238E27FC236}">
                <a16:creationId xmlns:a16="http://schemas.microsoft.com/office/drawing/2014/main" id="{29AB7FC1-C44D-FA39-9218-32AD941C3B7E}"/>
              </a:ext>
            </a:extLst>
          </p:cNvPr>
          <p:cNvGraphicFramePr>
            <a:graphicFrameLocks noChangeAspect="1"/>
          </p:cNvGraphicFramePr>
          <p:nvPr/>
        </p:nvGraphicFramePr>
        <p:xfrm>
          <a:off x="3048000" y="2133600"/>
          <a:ext cx="2967038" cy="1296988"/>
        </p:xfrm>
        <a:graphic>
          <a:graphicData uri="http://schemas.openxmlformats.org/presentationml/2006/ole">
            <mc:AlternateContent xmlns:mc="http://schemas.openxmlformats.org/markup-compatibility/2006">
              <mc:Choice xmlns:v="urn:schemas-microsoft-com:vml" Requires="v">
                <p:oleObj name="Equation" r:id="rId2" imgW="1015920" imgH="444240" progId="Equation.3">
                  <p:embed/>
                </p:oleObj>
              </mc:Choice>
              <mc:Fallback>
                <p:oleObj name="Equation" r:id="rId2" imgW="1015920" imgH="44424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133600"/>
                        <a:ext cx="2967038" cy="1296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1" name="Object 5">
            <a:extLst>
              <a:ext uri="{FF2B5EF4-FFF2-40B4-BE49-F238E27FC236}">
                <a16:creationId xmlns:a16="http://schemas.microsoft.com/office/drawing/2014/main" id="{0C99186A-2869-8DAB-8822-96249EB0B430}"/>
              </a:ext>
            </a:extLst>
          </p:cNvPr>
          <p:cNvGraphicFramePr>
            <a:graphicFrameLocks noChangeAspect="1"/>
          </p:cNvGraphicFramePr>
          <p:nvPr/>
        </p:nvGraphicFramePr>
        <p:xfrm>
          <a:off x="2590800" y="3733800"/>
          <a:ext cx="3635375" cy="1223963"/>
        </p:xfrm>
        <a:graphic>
          <a:graphicData uri="http://schemas.openxmlformats.org/presentationml/2006/ole">
            <mc:AlternateContent xmlns:mc="http://schemas.openxmlformats.org/markup-compatibility/2006">
              <mc:Choice xmlns:v="urn:schemas-microsoft-com:vml" Requires="v">
                <p:oleObj name="Equation" r:id="rId4" imgW="1244520" imgH="419040" progId="Equation.3">
                  <p:embed/>
                </p:oleObj>
              </mc:Choice>
              <mc:Fallback>
                <p:oleObj name="Equation" r:id="rId4" imgW="1244520" imgH="41904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733800"/>
                        <a:ext cx="3635375" cy="1223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9E3B661F-8ABE-24A3-D6FA-6A02186D980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62F5A74-B505-F57C-DA35-4F631280FF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6908935-D446-83EC-0B24-334F6D00F10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E666D78-FC0C-317E-C497-62B0A0FA55A3}"/>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DAB57F2-6AD3-26E6-670C-A33B4528E49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2F5A2CA-C728-49EF-5A89-6585D66D03B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4686307-CB53-BC58-3A74-AE96B340C1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BA7AC94-C5BD-F525-0FFC-9537DF48D57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D9DDDE7-58B6-BB1D-16BB-E7A9806F8A9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ACE1EE2-EB51-18F0-AB2C-4737B5A827F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DAAC191-C66B-4C51-C783-2CDFC8EF66F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D5C5A0C-FE46-83C0-2101-84610256B5D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8C3A3EE-9A2A-DE68-4166-D78BD3D13E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EBFB083-2C71-EAC9-DA42-4DEB915C34F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2519079-979E-79BC-87D8-416C9618A41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D542C9B-B1B7-707C-F114-D7A6185D6F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6325E80-6357-815A-6FF6-32455AC243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94F1621-A560-B04A-8653-D1324B8ADA9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6A6A13D-86ED-A0C3-1ED6-553C4897BA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DC47DE1D-042D-B90C-F0C0-B38E0EBA1026}"/>
              </a:ext>
            </a:extLst>
          </p:cNvPr>
          <p:cNvSpPr txBox="1">
            <a:spLocks noChangeArrowheads="1"/>
          </p:cNvSpPr>
          <p:nvPr/>
        </p:nvSpPr>
        <p:spPr bwMode="auto">
          <a:xfrm>
            <a:off x="739651" y="256446"/>
            <a:ext cx="8229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Design of Pump Casing</a:t>
            </a:r>
            <a:endParaRPr lang="en-US" altLang="en-US" sz="2800" kern="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E9D9D257-0913-10E1-E501-58485C193D0B}"/>
              </a:ext>
            </a:extLst>
          </p:cNvPr>
          <p:cNvSpPr>
            <a:spLocks noChangeArrowheads="1"/>
          </p:cNvSpPr>
          <p:nvPr/>
        </p:nvSpPr>
        <p:spPr bwMode="auto">
          <a:xfrm>
            <a:off x="3886200"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altLang="en-US" sz="2400"/>
          </a:p>
        </p:txBody>
      </p:sp>
      <p:sp>
        <p:nvSpPr>
          <p:cNvPr id="31747" name="Rectangle 5">
            <a:extLst>
              <a:ext uri="{FF2B5EF4-FFF2-40B4-BE49-F238E27FC236}">
                <a16:creationId xmlns:a16="http://schemas.microsoft.com/office/drawing/2014/main" id="{E6E374F3-ADFB-BD4F-EA21-2A19EAA1CE16}"/>
              </a:ext>
            </a:extLst>
          </p:cNvPr>
          <p:cNvSpPr>
            <a:spLocks noChangeArrowheads="1"/>
          </p:cNvSpPr>
          <p:nvPr/>
        </p:nvSpPr>
        <p:spPr bwMode="auto">
          <a:xfrm>
            <a:off x="3886200"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altLang="en-US" sz="2400"/>
          </a:p>
        </p:txBody>
      </p:sp>
      <p:graphicFrame>
        <p:nvGraphicFramePr>
          <p:cNvPr id="7170" name="Object 4">
            <a:extLst>
              <a:ext uri="{FF2B5EF4-FFF2-40B4-BE49-F238E27FC236}">
                <a16:creationId xmlns:a16="http://schemas.microsoft.com/office/drawing/2014/main" id="{C3B7B969-7EF6-9914-A5DF-934A1050952D}"/>
              </a:ext>
            </a:extLst>
          </p:cNvPr>
          <p:cNvGraphicFramePr>
            <a:graphicFrameLocks noChangeAspect="1"/>
          </p:cNvGraphicFramePr>
          <p:nvPr/>
        </p:nvGraphicFramePr>
        <p:xfrm>
          <a:off x="2514600" y="1143000"/>
          <a:ext cx="4724400" cy="754063"/>
        </p:xfrm>
        <a:graphic>
          <a:graphicData uri="http://schemas.openxmlformats.org/presentationml/2006/ole">
            <mc:AlternateContent xmlns:mc="http://schemas.openxmlformats.org/markup-compatibility/2006">
              <mc:Choice xmlns:v="urn:schemas-microsoft-com:vml" Requires="v">
                <p:oleObj name="Equation" r:id="rId2" imgW="1371600" imgH="215900" progId="Equation.3">
                  <p:embed/>
                </p:oleObj>
              </mc:Choice>
              <mc:Fallback>
                <p:oleObj name="Equation" r:id="rId2" imgW="1371600" imgH="215900" progId="Equation.3">
                  <p:embed/>
                  <p:pic>
                    <p:nvPicPr>
                      <p:cNvPr id="7170" name="Object 4">
                        <a:extLst>
                          <a:ext uri="{FF2B5EF4-FFF2-40B4-BE49-F238E27FC236}">
                            <a16:creationId xmlns:a16="http://schemas.microsoft.com/office/drawing/2014/main" id="{C3B7B969-7EF6-9914-A5DF-934A10509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143000"/>
                        <a:ext cx="47244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9" name="Rectangle 7">
            <a:extLst>
              <a:ext uri="{FF2B5EF4-FFF2-40B4-BE49-F238E27FC236}">
                <a16:creationId xmlns:a16="http://schemas.microsoft.com/office/drawing/2014/main" id="{6BBA3409-63E3-AD05-369C-9391AE48C81C}"/>
              </a:ext>
            </a:extLst>
          </p:cNvPr>
          <p:cNvSpPr>
            <a:spLocks noChangeArrowheads="1"/>
          </p:cNvSpPr>
          <p:nvPr/>
        </p:nvSpPr>
        <p:spPr bwMode="auto">
          <a:xfrm>
            <a:off x="3695700" y="3186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altLang="en-US" sz="2400"/>
          </a:p>
        </p:txBody>
      </p:sp>
      <p:graphicFrame>
        <p:nvGraphicFramePr>
          <p:cNvPr id="7171" name="Object 6">
            <a:extLst>
              <a:ext uri="{FF2B5EF4-FFF2-40B4-BE49-F238E27FC236}">
                <a16:creationId xmlns:a16="http://schemas.microsoft.com/office/drawing/2014/main" id="{23CB5663-695A-F022-82B3-6DD4BC5850FD}"/>
              </a:ext>
            </a:extLst>
          </p:cNvPr>
          <p:cNvGraphicFramePr>
            <a:graphicFrameLocks noChangeAspect="1"/>
          </p:cNvGraphicFramePr>
          <p:nvPr/>
        </p:nvGraphicFramePr>
        <p:xfrm>
          <a:off x="2774950" y="2179638"/>
          <a:ext cx="4114800" cy="1139825"/>
        </p:xfrm>
        <a:graphic>
          <a:graphicData uri="http://schemas.openxmlformats.org/presentationml/2006/ole">
            <mc:AlternateContent xmlns:mc="http://schemas.openxmlformats.org/markup-compatibility/2006">
              <mc:Choice xmlns:v="urn:schemas-microsoft-com:vml" Requires="v">
                <p:oleObj r:id="rId4" imgW="1752600" imgH="482600" progId="Equation.3">
                  <p:embed/>
                </p:oleObj>
              </mc:Choice>
              <mc:Fallback>
                <p:oleObj r:id="rId4" imgW="1752600" imgH="482600" progId="Equation.3">
                  <p:embed/>
                  <p:pic>
                    <p:nvPicPr>
                      <p:cNvPr id="7171" name="Object 6">
                        <a:extLst>
                          <a:ext uri="{FF2B5EF4-FFF2-40B4-BE49-F238E27FC236}">
                            <a16:creationId xmlns:a16="http://schemas.microsoft.com/office/drawing/2014/main" id="{23CB5663-695A-F022-82B3-6DD4BC5850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4950" y="2179638"/>
                        <a:ext cx="41148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7" name="Rectangle 9">
            <a:extLst>
              <a:ext uri="{FF2B5EF4-FFF2-40B4-BE49-F238E27FC236}">
                <a16:creationId xmlns:a16="http://schemas.microsoft.com/office/drawing/2014/main" id="{C61EA416-8498-24A5-779C-CE837025F190}"/>
              </a:ext>
            </a:extLst>
          </p:cNvPr>
          <p:cNvSpPr>
            <a:spLocks noChangeArrowheads="1"/>
          </p:cNvSpPr>
          <p:nvPr/>
        </p:nvSpPr>
        <p:spPr bwMode="auto">
          <a:xfrm>
            <a:off x="533400" y="4114800"/>
            <a:ext cx="3810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latin typeface="Times New Roman" panose="02020603050405020304" pitchFamily="18" charset="0"/>
                <a:cs typeface="Times New Roman" panose="02020603050405020304" pitchFamily="18" charset="0"/>
              </a:rPr>
              <a:t>Differential head of pump:  </a:t>
            </a:r>
            <a:endParaRPr lang="de-AT" altLang="en-US" sz="2400">
              <a:latin typeface="Times New Roman" panose="02020603050405020304" pitchFamily="18" charset="0"/>
              <a:cs typeface="Times New Roman" panose="02020603050405020304" pitchFamily="18" charset="0"/>
            </a:endParaRPr>
          </a:p>
          <a:p>
            <a:pPr>
              <a:spcBef>
                <a:spcPct val="0"/>
              </a:spcBef>
              <a:buFontTx/>
              <a:buNone/>
            </a:pPr>
            <a:endParaRPr lang="de-AT" altLang="en-US" sz="2400">
              <a:latin typeface="Times New Roman" panose="02020603050405020304" pitchFamily="18" charset="0"/>
              <a:cs typeface="Times New Roman" panose="02020603050405020304" pitchFamily="18" charset="0"/>
            </a:endParaRPr>
          </a:p>
        </p:txBody>
      </p:sp>
      <p:graphicFrame>
        <p:nvGraphicFramePr>
          <p:cNvPr id="7172" name="Object 8">
            <a:extLst>
              <a:ext uri="{FF2B5EF4-FFF2-40B4-BE49-F238E27FC236}">
                <a16:creationId xmlns:a16="http://schemas.microsoft.com/office/drawing/2014/main" id="{2075B17A-7463-BE1A-532A-60000973ACCF}"/>
              </a:ext>
            </a:extLst>
          </p:cNvPr>
          <p:cNvGraphicFramePr>
            <a:graphicFrameLocks noChangeAspect="1"/>
          </p:cNvGraphicFramePr>
          <p:nvPr/>
        </p:nvGraphicFramePr>
        <p:xfrm>
          <a:off x="4038600" y="3886200"/>
          <a:ext cx="1600200" cy="1193800"/>
        </p:xfrm>
        <a:graphic>
          <a:graphicData uri="http://schemas.openxmlformats.org/presentationml/2006/ole">
            <mc:AlternateContent xmlns:mc="http://schemas.openxmlformats.org/markup-compatibility/2006">
              <mc:Choice xmlns:v="urn:schemas-microsoft-com:vml" Requires="v">
                <p:oleObj r:id="rId6" imgW="558800" imgH="419100" progId="Equation.3">
                  <p:embed/>
                </p:oleObj>
              </mc:Choice>
              <mc:Fallback>
                <p:oleObj r:id="rId6" imgW="558800" imgH="419100" progId="Equation.3">
                  <p:embed/>
                  <p:pic>
                    <p:nvPicPr>
                      <p:cNvPr id="7172" name="Object 8">
                        <a:extLst>
                          <a:ext uri="{FF2B5EF4-FFF2-40B4-BE49-F238E27FC236}">
                            <a16:creationId xmlns:a16="http://schemas.microsoft.com/office/drawing/2014/main" id="{2075B17A-7463-BE1A-532A-60000973AC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3886200"/>
                        <a:ext cx="16002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53" name="Rectangle 11">
            <a:extLst>
              <a:ext uri="{FF2B5EF4-FFF2-40B4-BE49-F238E27FC236}">
                <a16:creationId xmlns:a16="http://schemas.microsoft.com/office/drawing/2014/main" id="{FFAAFC3A-59BA-DE79-C33E-3CBAE5B7578C}"/>
              </a:ext>
            </a:extLst>
          </p:cNvPr>
          <p:cNvSpPr>
            <a:spLocks noChangeArrowheads="1"/>
          </p:cNvSpPr>
          <p:nvPr/>
        </p:nvSpPr>
        <p:spPr bwMode="auto">
          <a:xfrm>
            <a:off x="3733800" y="3186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altLang="en-US" sz="2400"/>
          </a:p>
        </p:txBody>
      </p:sp>
      <p:graphicFrame>
        <p:nvGraphicFramePr>
          <p:cNvPr id="7173" name="Object 10">
            <a:extLst>
              <a:ext uri="{FF2B5EF4-FFF2-40B4-BE49-F238E27FC236}">
                <a16:creationId xmlns:a16="http://schemas.microsoft.com/office/drawing/2014/main" id="{A4428138-F9C0-1988-AA2E-405FC2E1470A}"/>
              </a:ext>
            </a:extLst>
          </p:cNvPr>
          <p:cNvGraphicFramePr>
            <a:graphicFrameLocks noChangeAspect="1"/>
          </p:cNvGraphicFramePr>
          <p:nvPr/>
        </p:nvGraphicFramePr>
        <p:xfrm>
          <a:off x="2819400" y="5410200"/>
          <a:ext cx="3733800" cy="1081088"/>
        </p:xfrm>
        <a:graphic>
          <a:graphicData uri="http://schemas.openxmlformats.org/presentationml/2006/ole">
            <mc:AlternateContent xmlns:mc="http://schemas.openxmlformats.org/markup-compatibility/2006">
              <mc:Choice xmlns:v="urn:schemas-microsoft-com:vml" Requires="v">
                <p:oleObj r:id="rId8" imgW="1676400" imgH="482600" progId="Equation.3">
                  <p:embed/>
                </p:oleObj>
              </mc:Choice>
              <mc:Fallback>
                <p:oleObj r:id="rId8" imgW="1676400" imgH="482600" progId="Equation.3">
                  <p:embed/>
                  <p:pic>
                    <p:nvPicPr>
                      <p:cNvPr id="7173" name="Object 10">
                        <a:extLst>
                          <a:ext uri="{FF2B5EF4-FFF2-40B4-BE49-F238E27FC236}">
                            <a16:creationId xmlns:a16="http://schemas.microsoft.com/office/drawing/2014/main" id="{A4428138-F9C0-1988-AA2E-405FC2E147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19400" y="5410200"/>
                        <a:ext cx="373380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55" name="Rectangle 12">
            <a:extLst>
              <a:ext uri="{FF2B5EF4-FFF2-40B4-BE49-F238E27FC236}">
                <a16:creationId xmlns:a16="http://schemas.microsoft.com/office/drawing/2014/main" id="{7031DF05-8FE9-678C-E5C7-A1036A334077}"/>
              </a:ext>
            </a:extLst>
          </p:cNvPr>
          <p:cNvSpPr>
            <a:spLocks noGrp="1" noChangeArrowheads="1"/>
          </p:cNvSpPr>
          <p:nvPr>
            <p:ph type="title" idx="4294967295"/>
          </p:nvPr>
        </p:nvSpPr>
        <p:spPr>
          <a:xfrm>
            <a:off x="457200" y="152400"/>
            <a:ext cx="8229600" cy="685800"/>
          </a:xfrm>
        </p:spPr>
        <p:txBody>
          <a:bodyPr/>
          <a:lstStyle/>
          <a:p>
            <a:r>
              <a:rPr lang="en-US" altLang="en-US" sz="2800"/>
              <a:t>Performance Parameters</a:t>
            </a:r>
          </a:p>
        </p:txBody>
      </p:sp>
      <p:grpSp>
        <p:nvGrpSpPr>
          <p:cNvPr id="31756" name="Group 46">
            <a:extLst>
              <a:ext uri="{FF2B5EF4-FFF2-40B4-BE49-F238E27FC236}">
                <a16:creationId xmlns:a16="http://schemas.microsoft.com/office/drawing/2014/main" id="{325D9079-1603-569A-DB3C-9F4AC3B55A60}"/>
              </a:ext>
            </a:extLst>
          </p:cNvPr>
          <p:cNvGrpSpPr>
            <a:grpSpLocks/>
          </p:cNvGrpSpPr>
          <p:nvPr/>
        </p:nvGrpSpPr>
        <p:grpSpPr bwMode="auto">
          <a:xfrm>
            <a:off x="0" y="0"/>
            <a:ext cx="9144000" cy="6858000"/>
            <a:chOff x="0" y="0"/>
            <a:chExt cx="9144000" cy="6858000"/>
          </a:xfrm>
        </p:grpSpPr>
        <p:grpSp>
          <p:nvGrpSpPr>
            <p:cNvPr id="31757" name="Group 8">
              <a:extLst>
                <a:ext uri="{FF2B5EF4-FFF2-40B4-BE49-F238E27FC236}">
                  <a16:creationId xmlns:a16="http://schemas.microsoft.com/office/drawing/2014/main" id="{7037D5BA-072F-F917-BB18-5F7BA79256DF}"/>
                </a:ext>
              </a:extLst>
            </p:cNvPr>
            <p:cNvGrpSpPr>
              <a:grpSpLocks/>
            </p:cNvGrpSpPr>
            <p:nvPr/>
          </p:nvGrpSpPr>
          <p:grpSpPr bwMode="auto">
            <a:xfrm>
              <a:off x="0" y="0"/>
              <a:ext cx="9144000" cy="6858000"/>
              <a:chOff x="0" y="0"/>
              <a:chExt cx="5760" cy="4320"/>
            </a:xfrm>
          </p:grpSpPr>
          <p:grpSp>
            <p:nvGrpSpPr>
              <p:cNvPr id="31760" name="Group 27">
                <a:extLst>
                  <a:ext uri="{FF2B5EF4-FFF2-40B4-BE49-F238E27FC236}">
                    <a16:creationId xmlns:a16="http://schemas.microsoft.com/office/drawing/2014/main" id="{1EF586AC-73E5-8EF5-8BFB-1DCDFB7FDEEF}"/>
                  </a:ext>
                </a:extLst>
              </p:cNvPr>
              <p:cNvGrpSpPr>
                <a:grpSpLocks/>
              </p:cNvGrpSpPr>
              <p:nvPr/>
            </p:nvGrpSpPr>
            <p:grpSpPr bwMode="auto">
              <a:xfrm>
                <a:off x="0" y="0"/>
                <a:ext cx="192" cy="4320"/>
                <a:chOff x="0" y="-48"/>
                <a:chExt cx="144" cy="4368"/>
              </a:xfrm>
            </p:grpSpPr>
            <p:sp>
              <p:nvSpPr>
                <p:cNvPr id="31770" name="Rectangle 10">
                  <a:extLst>
                    <a:ext uri="{FF2B5EF4-FFF2-40B4-BE49-F238E27FC236}">
                      <a16:creationId xmlns:a16="http://schemas.microsoft.com/office/drawing/2014/main" id="{EF464796-5FD9-FC55-4201-8FE8652ADCA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1771" name="Rectangle 11">
                  <a:extLst>
                    <a:ext uri="{FF2B5EF4-FFF2-40B4-BE49-F238E27FC236}">
                      <a16:creationId xmlns:a16="http://schemas.microsoft.com/office/drawing/2014/main" id="{CBA34CB3-7329-1D66-F975-7AB8C434188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1761" name="Group 12">
                <a:extLst>
                  <a:ext uri="{FF2B5EF4-FFF2-40B4-BE49-F238E27FC236}">
                    <a16:creationId xmlns:a16="http://schemas.microsoft.com/office/drawing/2014/main" id="{BA1E6228-33A1-E79D-C7E1-7592FFBECD66}"/>
                  </a:ext>
                </a:extLst>
              </p:cNvPr>
              <p:cNvGrpSpPr>
                <a:grpSpLocks/>
              </p:cNvGrpSpPr>
              <p:nvPr/>
            </p:nvGrpSpPr>
            <p:grpSpPr bwMode="auto">
              <a:xfrm>
                <a:off x="5674" y="24"/>
                <a:ext cx="86" cy="4296"/>
                <a:chOff x="5616" y="-48"/>
                <a:chExt cx="144" cy="4368"/>
              </a:xfrm>
            </p:grpSpPr>
            <p:sp>
              <p:nvSpPr>
                <p:cNvPr id="31768" name="Rectangle 13">
                  <a:extLst>
                    <a:ext uri="{FF2B5EF4-FFF2-40B4-BE49-F238E27FC236}">
                      <a16:creationId xmlns:a16="http://schemas.microsoft.com/office/drawing/2014/main" id="{7AA4BEC8-CB8D-96C7-6AA9-AA7B344C69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1769" name="Rectangle 14">
                  <a:extLst>
                    <a:ext uri="{FF2B5EF4-FFF2-40B4-BE49-F238E27FC236}">
                      <a16:creationId xmlns:a16="http://schemas.microsoft.com/office/drawing/2014/main" id="{566B7803-5AC3-D412-4B2F-F35B694F35D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1762" name="Group 15">
                <a:extLst>
                  <a:ext uri="{FF2B5EF4-FFF2-40B4-BE49-F238E27FC236}">
                    <a16:creationId xmlns:a16="http://schemas.microsoft.com/office/drawing/2014/main" id="{D1FC748B-D5FA-71E5-0360-073631331785}"/>
                  </a:ext>
                </a:extLst>
              </p:cNvPr>
              <p:cNvGrpSpPr>
                <a:grpSpLocks/>
              </p:cNvGrpSpPr>
              <p:nvPr/>
            </p:nvGrpSpPr>
            <p:grpSpPr bwMode="auto">
              <a:xfrm>
                <a:off x="144" y="0"/>
                <a:ext cx="5616" cy="144"/>
                <a:chOff x="96" y="-48"/>
                <a:chExt cx="5520" cy="144"/>
              </a:xfrm>
            </p:grpSpPr>
            <p:sp>
              <p:nvSpPr>
                <p:cNvPr id="31766" name="Rectangle 16">
                  <a:extLst>
                    <a:ext uri="{FF2B5EF4-FFF2-40B4-BE49-F238E27FC236}">
                      <a16:creationId xmlns:a16="http://schemas.microsoft.com/office/drawing/2014/main" id="{13B61758-F820-DA8C-F7B5-1D142208D4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1767" name="Rectangle 17">
                  <a:extLst>
                    <a:ext uri="{FF2B5EF4-FFF2-40B4-BE49-F238E27FC236}">
                      <a16:creationId xmlns:a16="http://schemas.microsoft.com/office/drawing/2014/main" id="{60706EEB-E3BB-0440-5BD4-A80E19ECC9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1763" name="Group 18">
                <a:extLst>
                  <a:ext uri="{FF2B5EF4-FFF2-40B4-BE49-F238E27FC236}">
                    <a16:creationId xmlns:a16="http://schemas.microsoft.com/office/drawing/2014/main" id="{E46A6E8C-59D5-9B6D-6638-434399363093}"/>
                  </a:ext>
                </a:extLst>
              </p:cNvPr>
              <p:cNvGrpSpPr>
                <a:grpSpLocks/>
              </p:cNvGrpSpPr>
              <p:nvPr/>
            </p:nvGrpSpPr>
            <p:grpSpPr bwMode="auto">
              <a:xfrm>
                <a:off x="144" y="4234"/>
                <a:ext cx="5616" cy="86"/>
                <a:chOff x="96" y="4176"/>
                <a:chExt cx="5520" cy="144"/>
              </a:xfrm>
            </p:grpSpPr>
            <p:sp>
              <p:nvSpPr>
                <p:cNvPr id="31764" name="Rectangle 19">
                  <a:extLst>
                    <a:ext uri="{FF2B5EF4-FFF2-40B4-BE49-F238E27FC236}">
                      <a16:creationId xmlns:a16="http://schemas.microsoft.com/office/drawing/2014/main" id="{2BB1849D-83FE-EB51-7EDB-FB8935B029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1765" name="Rectangle 20">
                  <a:extLst>
                    <a:ext uri="{FF2B5EF4-FFF2-40B4-BE49-F238E27FC236}">
                      <a16:creationId xmlns:a16="http://schemas.microsoft.com/office/drawing/2014/main" id="{A29ECB2C-1089-2A62-8A8F-5A3ED7BA796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31758" name="Rectangle 19458">
              <a:extLst>
                <a:ext uri="{FF2B5EF4-FFF2-40B4-BE49-F238E27FC236}">
                  <a16:creationId xmlns:a16="http://schemas.microsoft.com/office/drawing/2014/main" id="{F1DBB475-7129-9258-4AB0-A55B98E6249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1">
              <a:extLst>
                <a:ext uri="{FF2B5EF4-FFF2-40B4-BE49-F238E27FC236}">
                  <a16:creationId xmlns:a16="http://schemas.microsoft.com/office/drawing/2014/main" id="{B5D0606C-A6E3-0AC0-00ED-5203CF5CB04A}"/>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ssolve">
                                      <p:cBhvr>
                                        <p:cTn id="7" dur="5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dissolve">
                                      <p:cBhvr>
                                        <p:cTn id="12" dur="500"/>
                                        <p:tgtEl>
                                          <p:spTgt spid="71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7"/>
                                        </p:tgtEl>
                                        <p:attrNameLst>
                                          <p:attrName>style.visibility</p:attrName>
                                        </p:attrNameLst>
                                      </p:cBhvr>
                                      <p:to>
                                        <p:strVal val="visible"/>
                                      </p:to>
                                    </p:set>
                                    <p:animEffect transition="in" filter="dissolve">
                                      <p:cBhvr>
                                        <p:cTn id="17" dur="500"/>
                                        <p:tgtEl>
                                          <p:spTgt spid="7177"/>
                                        </p:tgtEl>
                                      </p:cBhvr>
                                    </p:animEffect>
                                  </p:childTnLst>
                                </p:cTn>
                              </p:par>
                              <p:par>
                                <p:cTn id="18" presetID="9" presetClass="entr" presetSubtype="0" fill="hold" nodeType="withEffect">
                                  <p:stCondLst>
                                    <p:cond delay="0"/>
                                  </p:stCondLst>
                                  <p:childTnLst>
                                    <p:set>
                                      <p:cBhvr>
                                        <p:cTn id="19" dur="1" fill="hold">
                                          <p:stCondLst>
                                            <p:cond delay="0"/>
                                          </p:stCondLst>
                                        </p:cTn>
                                        <p:tgtEl>
                                          <p:spTgt spid="7172"/>
                                        </p:tgtEl>
                                        <p:attrNameLst>
                                          <p:attrName>style.visibility</p:attrName>
                                        </p:attrNameLst>
                                      </p:cBhvr>
                                      <p:to>
                                        <p:strVal val="visible"/>
                                      </p:to>
                                    </p:set>
                                    <p:animEffect transition="in" filter="dissolve">
                                      <p:cBhvr>
                                        <p:cTn id="20" dur="500"/>
                                        <p:tgtEl>
                                          <p:spTgt spid="717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7173"/>
                                        </p:tgtEl>
                                        <p:attrNameLst>
                                          <p:attrName>style.visibility</p:attrName>
                                        </p:attrNameLst>
                                      </p:cBhvr>
                                      <p:to>
                                        <p:strVal val="visible"/>
                                      </p:to>
                                    </p:set>
                                    <p:animEffect transition="in" filter="dissolve">
                                      <p:cBhvr>
                                        <p:cTn id="25" dur="5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a:extLst>
              <a:ext uri="{FF2B5EF4-FFF2-40B4-BE49-F238E27FC236}">
                <a16:creationId xmlns:a16="http://schemas.microsoft.com/office/drawing/2014/main" id="{D44D8A50-CDD4-5551-098F-F7C6304E44F3}"/>
              </a:ext>
            </a:extLst>
          </p:cNvPr>
          <p:cNvSpPr txBox="1">
            <a:spLocks noChangeArrowheads="1"/>
          </p:cNvSpPr>
          <p:nvPr/>
        </p:nvSpPr>
        <p:spPr bwMode="auto">
          <a:xfrm>
            <a:off x="304800" y="228600"/>
            <a:ext cx="7010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t>Pump Curves @ constant Speed</a:t>
            </a:r>
          </a:p>
        </p:txBody>
      </p:sp>
      <p:grpSp>
        <p:nvGrpSpPr>
          <p:cNvPr id="32771" name="Group 46">
            <a:extLst>
              <a:ext uri="{FF2B5EF4-FFF2-40B4-BE49-F238E27FC236}">
                <a16:creationId xmlns:a16="http://schemas.microsoft.com/office/drawing/2014/main" id="{1021BC1C-2835-9AC7-26DA-7432458075CC}"/>
              </a:ext>
            </a:extLst>
          </p:cNvPr>
          <p:cNvGrpSpPr>
            <a:grpSpLocks/>
          </p:cNvGrpSpPr>
          <p:nvPr/>
        </p:nvGrpSpPr>
        <p:grpSpPr bwMode="auto">
          <a:xfrm>
            <a:off x="0" y="-76200"/>
            <a:ext cx="9144000" cy="6858000"/>
            <a:chOff x="0" y="0"/>
            <a:chExt cx="9144000" cy="6858000"/>
          </a:xfrm>
        </p:grpSpPr>
        <p:grpSp>
          <p:nvGrpSpPr>
            <p:cNvPr id="32773" name="Group 8">
              <a:extLst>
                <a:ext uri="{FF2B5EF4-FFF2-40B4-BE49-F238E27FC236}">
                  <a16:creationId xmlns:a16="http://schemas.microsoft.com/office/drawing/2014/main" id="{C3510C67-C76A-5FDB-1336-F765B5656E59}"/>
                </a:ext>
              </a:extLst>
            </p:cNvPr>
            <p:cNvGrpSpPr>
              <a:grpSpLocks/>
            </p:cNvGrpSpPr>
            <p:nvPr/>
          </p:nvGrpSpPr>
          <p:grpSpPr bwMode="auto">
            <a:xfrm>
              <a:off x="0" y="0"/>
              <a:ext cx="9144000" cy="6858000"/>
              <a:chOff x="0" y="0"/>
              <a:chExt cx="5760" cy="4320"/>
            </a:xfrm>
          </p:grpSpPr>
          <p:grpSp>
            <p:nvGrpSpPr>
              <p:cNvPr id="32776" name="Group 27">
                <a:extLst>
                  <a:ext uri="{FF2B5EF4-FFF2-40B4-BE49-F238E27FC236}">
                    <a16:creationId xmlns:a16="http://schemas.microsoft.com/office/drawing/2014/main" id="{2C7A23AD-7D5B-F971-B5D3-83C5483191AF}"/>
                  </a:ext>
                </a:extLst>
              </p:cNvPr>
              <p:cNvGrpSpPr>
                <a:grpSpLocks/>
              </p:cNvGrpSpPr>
              <p:nvPr/>
            </p:nvGrpSpPr>
            <p:grpSpPr bwMode="auto">
              <a:xfrm>
                <a:off x="0" y="0"/>
                <a:ext cx="192" cy="4320"/>
                <a:chOff x="0" y="-48"/>
                <a:chExt cx="144" cy="4368"/>
              </a:xfrm>
            </p:grpSpPr>
            <p:sp>
              <p:nvSpPr>
                <p:cNvPr id="32786" name="Rectangle 10">
                  <a:extLst>
                    <a:ext uri="{FF2B5EF4-FFF2-40B4-BE49-F238E27FC236}">
                      <a16:creationId xmlns:a16="http://schemas.microsoft.com/office/drawing/2014/main" id="{D5D39ED6-9F54-7685-166F-9873B2C8DE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2787" name="Rectangle 11">
                  <a:extLst>
                    <a:ext uri="{FF2B5EF4-FFF2-40B4-BE49-F238E27FC236}">
                      <a16:creationId xmlns:a16="http://schemas.microsoft.com/office/drawing/2014/main" id="{232C9252-902E-1911-C8E0-0530D1870F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2777" name="Group 12">
                <a:extLst>
                  <a:ext uri="{FF2B5EF4-FFF2-40B4-BE49-F238E27FC236}">
                    <a16:creationId xmlns:a16="http://schemas.microsoft.com/office/drawing/2014/main" id="{0A0CBBA6-9C0A-EBEF-3600-92E5413684DA}"/>
                  </a:ext>
                </a:extLst>
              </p:cNvPr>
              <p:cNvGrpSpPr>
                <a:grpSpLocks/>
              </p:cNvGrpSpPr>
              <p:nvPr/>
            </p:nvGrpSpPr>
            <p:grpSpPr bwMode="auto">
              <a:xfrm>
                <a:off x="5674" y="24"/>
                <a:ext cx="86" cy="4296"/>
                <a:chOff x="5616" y="-48"/>
                <a:chExt cx="144" cy="4368"/>
              </a:xfrm>
            </p:grpSpPr>
            <p:sp>
              <p:nvSpPr>
                <p:cNvPr id="32784" name="Rectangle 13">
                  <a:extLst>
                    <a:ext uri="{FF2B5EF4-FFF2-40B4-BE49-F238E27FC236}">
                      <a16:creationId xmlns:a16="http://schemas.microsoft.com/office/drawing/2014/main" id="{4E6CAF4B-172E-D21A-C330-F23B4335FB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2785" name="Rectangle 14">
                  <a:extLst>
                    <a:ext uri="{FF2B5EF4-FFF2-40B4-BE49-F238E27FC236}">
                      <a16:creationId xmlns:a16="http://schemas.microsoft.com/office/drawing/2014/main" id="{0183FCF7-076C-92B0-701B-DED3C9A7C99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2778" name="Group 15">
                <a:extLst>
                  <a:ext uri="{FF2B5EF4-FFF2-40B4-BE49-F238E27FC236}">
                    <a16:creationId xmlns:a16="http://schemas.microsoft.com/office/drawing/2014/main" id="{A7B63B28-FD9E-F392-B271-11C0BF745932}"/>
                  </a:ext>
                </a:extLst>
              </p:cNvPr>
              <p:cNvGrpSpPr>
                <a:grpSpLocks/>
              </p:cNvGrpSpPr>
              <p:nvPr/>
            </p:nvGrpSpPr>
            <p:grpSpPr bwMode="auto">
              <a:xfrm>
                <a:off x="144" y="0"/>
                <a:ext cx="5616" cy="144"/>
                <a:chOff x="96" y="-48"/>
                <a:chExt cx="5520" cy="144"/>
              </a:xfrm>
            </p:grpSpPr>
            <p:sp>
              <p:nvSpPr>
                <p:cNvPr id="32782" name="Rectangle 16">
                  <a:extLst>
                    <a:ext uri="{FF2B5EF4-FFF2-40B4-BE49-F238E27FC236}">
                      <a16:creationId xmlns:a16="http://schemas.microsoft.com/office/drawing/2014/main" id="{85440229-19A0-6782-4BA8-9DE5B5F8E77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2783" name="Rectangle 17">
                  <a:extLst>
                    <a:ext uri="{FF2B5EF4-FFF2-40B4-BE49-F238E27FC236}">
                      <a16:creationId xmlns:a16="http://schemas.microsoft.com/office/drawing/2014/main" id="{404BF094-63CF-8E28-FD81-A6380E1430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2779" name="Group 18">
                <a:extLst>
                  <a:ext uri="{FF2B5EF4-FFF2-40B4-BE49-F238E27FC236}">
                    <a16:creationId xmlns:a16="http://schemas.microsoft.com/office/drawing/2014/main" id="{11B9784F-7916-EE42-4AAA-24ABC70CC950}"/>
                  </a:ext>
                </a:extLst>
              </p:cNvPr>
              <p:cNvGrpSpPr>
                <a:grpSpLocks/>
              </p:cNvGrpSpPr>
              <p:nvPr/>
            </p:nvGrpSpPr>
            <p:grpSpPr bwMode="auto">
              <a:xfrm>
                <a:off x="144" y="4234"/>
                <a:ext cx="5616" cy="86"/>
                <a:chOff x="96" y="4176"/>
                <a:chExt cx="5520" cy="144"/>
              </a:xfrm>
            </p:grpSpPr>
            <p:sp>
              <p:nvSpPr>
                <p:cNvPr id="32780" name="Rectangle 19">
                  <a:extLst>
                    <a:ext uri="{FF2B5EF4-FFF2-40B4-BE49-F238E27FC236}">
                      <a16:creationId xmlns:a16="http://schemas.microsoft.com/office/drawing/2014/main" id="{EE587009-F3ED-4BE2-07A0-BA2B81A700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2781" name="Rectangle 20">
                  <a:extLst>
                    <a:ext uri="{FF2B5EF4-FFF2-40B4-BE49-F238E27FC236}">
                      <a16:creationId xmlns:a16="http://schemas.microsoft.com/office/drawing/2014/main" id="{1A8C5ADA-2E71-A840-0CB5-49C6E9A7ACC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32774" name="Rectangle 19458">
              <a:extLst>
                <a:ext uri="{FF2B5EF4-FFF2-40B4-BE49-F238E27FC236}">
                  <a16:creationId xmlns:a16="http://schemas.microsoft.com/office/drawing/2014/main" id="{7284BA33-18DD-0789-40EC-9750E7D67E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21">
              <a:extLst>
                <a:ext uri="{FF2B5EF4-FFF2-40B4-BE49-F238E27FC236}">
                  <a16:creationId xmlns:a16="http://schemas.microsoft.com/office/drawing/2014/main" id="{CD928F82-A4DA-02EE-43BB-625912946E3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2772" name="Picture 1">
            <a:extLst>
              <a:ext uri="{FF2B5EF4-FFF2-40B4-BE49-F238E27FC236}">
                <a16:creationId xmlns:a16="http://schemas.microsoft.com/office/drawing/2014/main" id="{37C7B659-7FBA-579A-3BEB-9CB4712D2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025" y="1052513"/>
            <a:ext cx="8229600"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4">
            <a:extLst>
              <a:ext uri="{FF2B5EF4-FFF2-40B4-BE49-F238E27FC236}">
                <a16:creationId xmlns:a16="http://schemas.microsoft.com/office/drawing/2014/main" id="{1E6E110A-2DC0-8EEB-CD78-24E51EAC777F}"/>
              </a:ext>
            </a:extLst>
          </p:cNvPr>
          <p:cNvGraphicFramePr>
            <a:graphicFrameLocks noChangeAspect="1"/>
          </p:cNvGraphicFramePr>
          <p:nvPr/>
        </p:nvGraphicFramePr>
        <p:xfrm>
          <a:off x="2286000" y="1295400"/>
          <a:ext cx="1066800" cy="911225"/>
        </p:xfrm>
        <a:graphic>
          <a:graphicData uri="http://schemas.openxmlformats.org/presentationml/2006/ole">
            <mc:AlternateContent xmlns:mc="http://schemas.openxmlformats.org/markup-compatibility/2006">
              <mc:Choice xmlns:v="urn:schemas-microsoft-com:vml" Requires="v">
                <p:oleObj r:id="rId2" imgW="457002" imgH="393529" progId="Equation.3">
                  <p:embed/>
                </p:oleObj>
              </mc:Choice>
              <mc:Fallback>
                <p:oleObj r:id="rId2" imgW="457002" imgH="393529" progId="Equation.3">
                  <p:embed/>
                  <p:pic>
                    <p:nvPicPr>
                      <p:cNvPr id="50178" name="Object 4">
                        <a:extLst>
                          <a:ext uri="{FF2B5EF4-FFF2-40B4-BE49-F238E27FC236}">
                            <a16:creationId xmlns:a16="http://schemas.microsoft.com/office/drawing/2014/main" id="{1E6E110A-2DC0-8EEB-CD78-24E51EAC7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95400"/>
                        <a:ext cx="10668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179" name="Object 3">
            <a:extLst>
              <a:ext uri="{FF2B5EF4-FFF2-40B4-BE49-F238E27FC236}">
                <a16:creationId xmlns:a16="http://schemas.microsoft.com/office/drawing/2014/main" id="{501BE1F5-6D92-4F5D-7936-94BFD997C8A7}"/>
              </a:ext>
            </a:extLst>
          </p:cNvPr>
          <p:cNvGraphicFramePr>
            <a:graphicFrameLocks noChangeAspect="1"/>
          </p:cNvGraphicFramePr>
          <p:nvPr/>
        </p:nvGraphicFramePr>
        <p:xfrm>
          <a:off x="2274888" y="2903538"/>
          <a:ext cx="942975" cy="990600"/>
        </p:xfrm>
        <a:graphic>
          <a:graphicData uri="http://schemas.openxmlformats.org/presentationml/2006/ole">
            <mc:AlternateContent xmlns:mc="http://schemas.openxmlformats.org/markup-compatibility/2006">
              <mc:Choice xmlns:v="urn:schemas-microsoft-com:vml" Requires="v">
                <p:oleObj r:id="rId4" imgW="368140" imgH="393529" progId="Equation.3">
                  <p:embed/>
                </p:oleObj>
              </mc:Choice>
              <mc:Fallback>
                <p:oleObj r:id="rId4" imgW="368140" imgH="393529" progId="Equation.3">
                  <p:embed/>
                  <p:pic>
                    <p:nvPicPr>
                      <p:cNvPr id="50179" name="Object 3">
                        <a:extLst>
                          <a:ext uri="{FF2B5EF4-FFF2-40B4-BE49-F238E27FC236}">
                            <a16:creationId xmlns:a16="http://schemas.microsoft.com/office/drawing/2014/main" id="{501BE1F5-6D92-4F5D-7936-94BFD997C8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4888" y="2903538"/>
                        <a:ext cx="9429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81" name="Rectangle 6">
            <a:extLst>
              <a:ext uri="{FF2B5EF4-FFF2-40B4-BE49-F238E27FC236}">
                <a16:creationId xmlns:a16="http://schemas.microsoft.com/office/drawing/2014/main" id="{7A889888-8420-E4AA-3FD4-49C8CF02A119}"/>
              </a:ext>
            </a:extLst>
          </p:cNvPr>
          <p:cNvSpPr>
            <a:spLocks noChangeArrowheads="1"/>
          </p:cNvSpPr>
          <p:nvPr/>
        </p:nvSpPr>
        <p:spPr bwMode="auto">
          <a:xfrm>
            <a:off x="3352800" y="1524000"/>
            <a:ext cx="3232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2400">
                <a:cs typeface="Times New Roman" panose="02020603050405020304" pitchFamily="18" charset="0"/>
              </a:rPr>
              <a:t>, C</a:t>
            </a:r>
            <a:r>
              <a:rPr lang="en-GB" altLang="en-US" sz="2400" baseline="-30000">
                <a:cs typeface="Times New Roman" panose="02020603050405020304" pitchFamily="18" charset="0"/>
              </a:rPr>
              <a:t>H  </a:t>
            </a:r>
            <a:r>
              <a:rPr lang="en-GB" altLang="en-US" sz="2400">
                <a:cs typeface="Times New Roman" panose="02020603050405020304" pitchFamily="18" charset="0"/>
              </a:rPr>
              <a:t>= head coefficient</a:t>
            </a:r>
            <a:endParaRPr lang="de-AT" altLang="en-US" sz="2400">
              <a:cs typeface="Times New Roman" panose="02020603050405020304" pitchFamily="18" charset="0"/>
            </a:endParaRPr>
          </a:p>
        </p:txBody>
      </p:sp>
      <p:sp>
        <p:nvSpPr>
          <p:cNvPr id="50182" name="Rectangle 7">
            <a:extLst>
              <a:ext uri="{FF2B5EF4-FFF2-40B4-BE49-F238E27FC236}">
                <a16:creationId xmlns:a16="http://schemas.microsoft.com/office/drawing/2014/main" id="{0D3696B8-2202-04AD-FADF-C59311E95E90}"/>
              </a:ext>
            </a:extLst>
          </p:cNvPr>
          <p:cNvSpPr>
            <a:spLocks noChangeArrowheads="1"/>
          </p:cNvSpPr>
          <p:nvPr/>
        </p:nvSpPr>
        <p:spPr bwMode="auto">
          <a:xfrm>
            <a:off x="3265488" y="3132138"/>
            <a:ext cx="3078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cs typeface="Times New Roman" panose="02020603050405020304" pitchFamily="18" charset="0"/>
              </a:rPr>
              <a:t>, C</a:t>
            </a:r>
            <a:r>
              <a:rPr lang="en-GB" altLang="en-US" sz="2400" baseline="-30000">
                <a:cs typeface="Times New Roman" panose="02020603050405020304" pitchFamily="18" charset="0"/>
              </a:rPr>
              <a:t>Q</a:t>
            </a:r>
            <a:r>
              <a:rPr lang="en-GB" altLang="en-US" sz="2400">
                <a:cs typeface="Times New Roman" panose="02020603050405020304" pitchFamily="18" charset="0"/>
              </a:rPr>
              <a:t> = flow coefficient</a:t>
            </a:r>
            <a:endParaRPr lang="en-US" altLang="en-US" sz="2400">
              <a:cs typeface="Times New Roman" panose="02020603050405020304" pitchFamily="18" charset="0"/>
            </a:endParaRPr>
          </a:p>
        </p:txBody>
      </p:sp>
      <p:sp>
        <p:nvSpPr>
          <p:cNvPr id="33798" name="Title 1">
            <a:extLst>
              <a:ext uri="{FF2B5EF4-FFF2-40B4-BE49-F238E27FC236}">
                <a16:creationId xmlns:a16="http://schemas.microsoft.com/office/drawing/2014/main" id="{91AF110B-5A3A-81BF-21D9-A8929322E10B}"/>
              </a:ext>
            </a:extLst>
          </p:cNvPr>
          <p:cNvSpPr>
            <a:spLocks noGrp="1" noChangeArrowheads="1"/>
          </p:cNvSpPr>
          <p:nvPr>
            <p:ph type="title"/>
          </p:nvPr>
        </p:nvSpPr>
        <p:spPr>
          <a:xfrm>
            <a:off x="-38100" y="204788"/>
            <a:ext cx="7581900" cy="742950"/>
          </a:xfrm>
        </p:spPr>
        <p:txBody>
          <a:bodyPr/>
          <a:lstStyle/>
          <a:p>
            <a:r>
              <a:rPr lang="en-IN" altLang="en-US" sz="2800">
                <a:latin typeface="Times New Roman" panose="02020603050405020304" pitchFamily="18" charset="0"/>
                <a:cs typeface="Times New Roman" panose="02020603050405020304" pitchFamily="18" charset="0"/>
              </a:rPr>
              <a:t>Variable Speed Operation</a:t>
            </a:r>
          </a:p>
        </p:txBody>
      </p:sp>
      <p:grpSp>
        <p:nvGrpSpPr>
          <p:cNvPr id="33799" name="Group 46">
            <a:extLst>
              <a:ext uri="{FF2B5EF4-FFF2-40B4-BE49-F238E27FC236}">
                <a16:creationId xmlns:a16="http://schemas.microsoft.com/office/drawing/2014/main" id="{78041C9C-101A-D08A-5040-F302D3B4B240}"/>
              </a:ext>
            </a:extLst>
          </p:cNvPr>
          <p:cNvGrpSpPr>
            <a:grpSpLocks/>
          </p:cNvGrpSpPr>
          <p:nvPr/>
        </p:nvGrpSpPr>
        <p:grpSpPr bwMode="auto">
          <a:xfrm>
            <a:off x="0" y="-76200"/>
            <a:ext cx="9144000" cy="6858000"/>
            <a:chOff x="0" y="0"/>
            <a:chExt cx="9144000" cy="6858000"/>
          </a:xfrm>
        </p:grpSpPr>
        <p:grpSp>
          <p:nvGrpSpPr>
            <p:cNvPr id="33801" name="Group 8">
              <a:extLst>
                <a:ext uri="{FF2B5EF4-FFF2-40B4-BE49-F238E27FC236}">
                  <a16:creationId xmlns:a16="http://schemas.microsoft.com/office/drawing/2014/main" id="{92DD955E-1068-34CD-C978-3FE10F993EE0}"/>
                </a:ext>
              </a:extLst>
            </p:cNvPr>
            <p:cNvGrpSpPr>
              <a:grpSpLocks/>
            </p:cNvGrpSpPr>
            <p:nvPr/>
          </p:nvGrpSpPr>
          <p:grpSpPr bwMode="auto">
            <a:xfrm>
              <a:off x="0" y="0"/>
              <a:ext cx="9144000" cy="6858000"/>
              <a:chOff x="0" y="0"/>
              <a:chExt cx="5760" cy="4320"/>
            </a:xfrm>
          </p:grpSpPr>
          <p:grpSp>
            <p:nvGrpSpPr>
              <p:cNvPr id="33804" name="Group 27">
                <a:extLst>
                  <a:ext uri="{FF2B5EF4-FFF2-40B4-BE49-F238E27FC236}">
                    <a16:creationId xmlns:a16="http://schemas.microsoft.com/office/drawing/2014/main" id="{04035472-5B7E-B875-B1D5-37063F26CC8D}"/>
                  </a:ext>
                </a:extLst>
              </p:cNvPr>
              <p:cNvGrpSpPr>
                <a:grpSpLocks/>
              </p:cNvGrpSpPr>
              <p:nvPr/>
            </p:nvGrpSpPr>
            <p:grpSpPr bwMode="auto">
              <a:xfrm>
                <a:off x="0" y="0"/>
                <a:ext cx="192" cy="4320"/>
                <a:chOff x="0" y="-48"/>
                <a:chExt cx="144" cy="4368"/>
              </a:xfrm>
            </p:grpSpPr>
            <p:sp>
              <p:nvSpPr>
                <p:cNvPr id="33814" name="Rectangle 10">
                  <a:extLst>
                    <a:ext uri="{FF2B5EF4-FFF2-40B4-BE49-F238E27FC236}">
                      <a16:creationId xmlns:a16="http://schemas.microsoft.com/office/drawing/2014/main" id="{37F3A52B-7788-440E-07B0-297B7C8617A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3815" name="Rectangle 11">
                  <a:extLst>
                    <a:ext uri="{FF2B5EF4-FFF2-40B4-BE49-F238E27FC236}">
                      <a16:creationId xmlns:a16="http://schemas.microsoft.com/office/drawing/2014/main" id="{D7FD6154-C017-3E3E-F9A9-9C6862F5357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3805" name="Group 12">
                <a:extLst>
                  <a:ext uri="{FF2B5EF4-FFF2-40B4-BE49-F238E27FC236}">
                    <a16:creationId xmlns:a16="http://schemas.microsoft.com/office/drawing/2014/main" id="{932B4288-8A36-ED57-83FE-79EEE3E65E6A}"/>
                  </a:ext>
                </a:extLst>
              </p:cNvPr>
              <p:cNvGrpSpPr>
                <a:grpSpLocks/>
              </p:cNvGrpSpPr>
              <p:nvPr/>
            </p:nvGrpSpPr>
            <p:grpSpPr bwMode="auto">
              <a:xfrm>
                <a:off x="5674" y="24"/>
                <a:ext cx="86" cy="4296"/>
                <a:chOff x="5616" y="-48"/>
                <a:chExt cx="144" cy="4368"/>
              </a:xfrm>
            </p:grpSpPr>
            <p:sp>
              <p:nvSpPr>
                <p:cNvPr id="33812" name="Rectangle 13">
                  <a:extLst>
                    <a:ext uri="{FF2B5EF4-FFF2-40B4-BE49-F238E27FC236}">
                      <a16:creationId xmlns:a16="http://schemas.microsoft.com/office/drawing/2014/main" id="{27F61BFD-687A-0E59-1346-D5E084B5B4E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3813" name="Rectangle 14">
                  <a:extLst>
                    <a:ext uri="{FF2B5EF4-FFF2-40B4-BE49-F238E27FC236}">
                      <a16:creationId xmlns:a16="http://schemas.microsoft.com/office/drawing/2014/main" id="{D1A5BF65-02FF-374A-DF65-3A6C5804A90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3806" name="Group 15">
                <a:extLst>
                  <a:ext uri="{FF2B5EF4-FFF2-40B4-BE49-F238E27FC236}">
                    <a16:creationId xmlns:a16="http://schemas.microsoft.com/office/drawing/2014/main" id="{65786199-D8E7-6733-7256-60695DB8B4CC}"/>
                  </a:ext>
                </a:extLst>
              </p:cNvPr>
              <p:cNvGrpSpPr>
                <a:grpSpLocks/>
              </p:cNvGrpSpPr>
              <p:nvPr/>
            </p:nvGrpSpPr>
            <p:grpSpPr bwMode="auto">
              <a:xfrm>
                <a:off x="144" y="0"/>
                <a:ext cx="5616" cy="144"/>
                <a:chOff x="96" y="-48"/>
                <a:chExt cx="5520" cy="144"/>
              </a:xfrm>
            </p:grpSpPr>
            <p:sp>
              <p:nvSpPr>
                <p:cNvPr id="33810" name="Rectangle 16">
                  <a:extLst>
                    <a:ext uri="{FF2B5EF4-FFF2-40B4-BE49-F238E27FC236}">
                      <a16:creationId xmlns:a16="http://schemas.microsoft.com/office/drawing/2014/main" id="{05F1964C-2C05-7611-FF47-06C06A38F5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3811" name="Rectangle 17">
                  <a:extLst>
                    <a:ext uri="{FF2B5EF4-FFF2-40B4-BE49-F238E27FC236}">
                      <a16:creationId xmlns:a16="http://schemas.microsoft.com/office/drawing/2014/main" id="{99BF295C-758D-92DD-60B7-EC4F18DD042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33807" name="Group 18">
                <a:extLst>
                  <a:ext uri="{FF2B5EF4-FFF2-40B4-BE49-F238E27FC236}">
                    <a16:creationId xmlns:a16="http://schemas.microsoft.com/office/drawing/2014/main" id="{92C9FCF7-2BB7-EA86-95FB-148E553D63C3}"/>
                  </a:ext>
                </a:extLst>
              </p:cNvPr>
              <p:cNvGrpSpPr>
                <a:grpSpLocks/>
              </p:cNvGrpSpPr>
              <p:nvPr/>
            </p:nvGrpSpPr>
            <p:grpSpPr bwMode="auto">
              <a:xfrm>
                <a:off x="144" y="4234"/>
                <a:ext cx="5616" cy="86"/>
                <a:chOff x="96" y="4176"/>
                <a:chExt cx="5520" cy="144"/>
              </a:xfrm>
            </p:grpSpPr>
            <p:sp>
              <p:nvSpPr>
                <p:cNvPr id="33808" name="Rectangle 19">
                  <a:extLst>
                    <a:ext uri="{FF2B5EF4-FFF2-40B4-BE49-F238E27FC236}">
                      <a16:creationId xmlns:a16="http://schemas.microsoft.com/office/drawing/2014/main" id="{B4B2E80C-B696-A75C-E8AB-4A925CC6D7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33809" name="Rectangle 20">
                  <a:extLst>
                    <a:ext uri="{FF2B5EF4-FFF2-40B4-BE49-F238E27FC236}">
                      <a16:creationId xmlns:a16="http://schemas.microsoft.com/office/drawing/2014/main" id="{D273F98D-6B9A-7C9F-B7FF-637A6C73252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33802" name="Rectangle 19458">
              <a:extLst>
                <a:ext uri="{FF2B5EF4-FFF2-40B4-BE49-F238E27FC236}">
                  <a16:creationId xmlns:a16="http://schemas.microsoft.com/office/drawing/2014/main" id="{2376E471-19A1-51AE-2823-7E3F48E45B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a:extLst>
                <a:ext uri="{FF2B5EF4-FFF2-40B4-BE49-F238E27FC236}">
                  <a16:creationId xmlns:a16="http://schemas.microsoft.com/office/drawing/2014/main" id="{EB5D25EC-4CCE-D86A-AFA5-8766634959F4}"/>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6" name="Object 5">
            <a:extLst>
              <a:ext uri="{FF2B5EF4-FFF2-40B4-BE49-F238E27FC236}">
                <a16:creationId xmlns:a16="http://schemas.microsoft.com/office/drawing/2014/main" id="{8D3A8D17-3C56-B888-B8E9-C21CF246E7D6}"/>
              </a:ext>
            </a:extLst>
          </p:cNvPr>
          <p:cNvGraphicFramePr>
            <a:graphicFrameLocks noChangeAspect="1"/>
          </p:cNvGraphicFramePr>
          <p:nvPr/>
        </p:nvGraphicFramePr>
        <p:xfrm>
          <a:off x="1828800" y="4425950"/>
          <a:ext cx="4916488" cy="1182688"/>
        </p:xfrm>
        <a:graphic>
          <a:graphicData uri="http://schemas.openxmlformats.org/presentationml/2006/ole">
            <mc:AlternateContent xmlns:mc="http://schemas.openxmlformats.org/markup-compatibility/2006">
              <mc:Choice xmlns:v="urn:schemas-microsoft-com:vml" Requires="v">
                <p:oleObj name="Equation" r:id="rId7" imgW="2019300" imgH="482600" progId="Equation.3">
                  <p:embed/>
                </p:oleObj>
              </mc:Choice>
              <mc:Fallback>
                <p:oleObj name="Equation" r:id="rId7" imgW="2019300" imgH="482600" progId="Equation.3">
                  <p:embed/>
                  <p:pic>
                    <p:nvPicPr>
                      <p:cNvPr id="26" name="Object 5">
                        <a:extLst>
                          <a:ext uri="{FF2B5EF4-FFF2-40B4-BE49-F238E27FC236}">
                            <a16:creationId xmlns:a16="http://schemas.microsoft.com/office/drawing/2014/main" id="{8D3A8D17-3C56-B888-B8E9-C21CF246E7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4425950"/>
                        <a:ext cx="4916488"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circle(in)">
                                      <p:cBhvr>
                                        <p:cTn id="7" dur="750"/>
                                        <p:tgtEl>
                                          <p:spTgt spid="50181"/>
                                        </p:tgtEl>
                                      </p:cBhvr>
                                    </p:animEffect>
                                  </p:childTnLst>
                                </p:cTn>
                              </p:par>
                              <p:par>
                                <p:cTn id="8" presetID="6" presetClass="entr" presetSubtype="16" fill="hold" nodeType="withEffect">
                                  <p:stCondLst>
                                    <p:cond delay="0"/>
                                  </p:stCondLst>
                                  <p:childTnLst>
                                    <p:set>
                                      <p:cBhvr>
                                        <p:cTn id="9" dur="1" fill="hold">
                                          <p:stCondLst>
                                            <p:cond delay="0"/>
                                          </p:stCondLst>
                                        </p:cTn>
                                        <p:tgtEl>
                                          <p:spTgt spid="50178"/>
                                        </p:tgtEl>
                                        <p:attrNameLst>
                                          <p:attrName>style.visibility</p:attrName>
                                        </p:attrNameLst>
                                      </p:cBhvr>
                                      <p:to>
                                        <p:strVal val="visible"/>
                                      </p:to>
                                    </p:set>
                                    <p:animEffect transition="in" filter="circle(in)">
                                      <p:cBhvr>
                                        <p:cTn id="10" dur="750"/>
                                        <p:tgtEl>
                                          <p:spTgt spid="5017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ntr" presetSubtype="16" fill="hold" nodeType="clickEffect">
                                  <p:stCondLst>
                                    <p:cond delay="0"/>
                                  </p:stCondLst>
                                  <p:childTnLst>
                                    <p:set>
                                      <p:cBhvr>
                                        <p:cTn id="14" dur="1" fill="hold">
                                          <p:stCondLst>
                                            <p:cond delay="0"/>
                                          </p:stCondLst>
                                        </p:cTn>
                                        <p:tgtEl>
                                          <p:spTgt spid="50179"/>
                                        </p:tgtEl>
                                        <p:attrNameLst>
                                          <p:attrName>style.visibility</p:attrName>
                                        </p:attrNameLst>
                                      </p:cBhvr>
                                      <p:to>
                                        <p:strVal val="visible"/>
                                      </p:to>
                                    </p:set>
                                    <p:animEffect transition="in" filter="circle(in)">
                                      <p:cBhvr>
                                        <p:cTn id="15" dur="750"/>
                                        <p:tgtEl>
                                          <p:spTgt spid="50179"/>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50182"/>
                                        </p:tgtEl>
                                        <p:attrNameLst>
                                          <p:attrName>style.visibility</p:attrName>
                                        </p:attrNameLst>
                                      </p:cBhvr>
                                      <p:to>
                                        <p:strVal val="visible"/>
                                      </p:to>
                                    </p:set>
                                    <p:animEffect transition="in" filter="circle(in)">
                                      <p:cBhvr>
                                        <p:cTn id="18" dur="750"/>
                                        <p:tgtEl>
                                          <p:spTgt spid="5018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dissolve">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p:bldP spid="5018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027" descr="centrifugalpumps27.gif (20558 bytes)">
            <a:extLst>
              <a:ext uri="{FF2B5EF4-FFF2-40B4-BE49-F238E27FC236}">
                <a16:creationId xmlns:a16="http://schemas.microsoft.com/office/drawing/2014/main" id="{8965DF31-4BD7-EFAC-61F0-1A2C0860F9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562" y="1299136"/>
            <a:ext cx="7254875" cy="54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9161C354-E0D3-BB91-DA29-C18466C5ED6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AD69C95-92E9-A9E6-CC63-3BAACAD39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402D0BD-FD6C-AE97-4602-C8FBFAEBF3C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B4B4693-6587-152C-54A6-52555836B413}"/>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C24AACE-018A-5ABD-EE6E-FA211AE76AE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01A93FC-7427-882A-D7E7-FF5E060925C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8765CDE-4591-41A4-ED02-C39FB58C6A6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57C7AEC-5E2C-2FFD-BF59-86F1F1AFE4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4D6A93D-B0E2-5072-BDD0-F916BE900C0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4B45A25-B2EC-F759-EC35-1F95A34197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0620259-CAE7-9093-AD23-26BB37ADE3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851C59D-CED7-8D30-4F2B-15C73418E74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4C88976-E4D0-CE86-94B3-44E18947DA4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2E7FD91-9A89-786F-0B0C-9B648C8E09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F74F282-811D-8296-7D6D-EA7B0AB9813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A1D33F3-ED7E-AD17-1F40-1C001FA805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5AC1CAB-DD9C-0D78-F9E6-7F06883E6E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DC42AD0-4A40-C839-417B-0D533756399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A72991E-08AC-39AA-201B-7B0BA43100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1026">
            <a:extLst>
              <a:ext uri="{FF2B5EF4-FFF2-40B4-BE49-F238E27FC236}">
                <a16:creationId xmlns:a16="http://schemas.microsoft.com/office/drawing/2014/main" id="{781F70BC-A153-8E71-62AE-8D58ABC4B1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1449491"/>
            <a:ext cx="8129587" cy="521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 Box 1027">
            <a:extLst>
              <a:ext uri="{FF2B5EF4-FFF2-40B4-BE49-F238E27FC236}">
                <a16:creationId xmlns:a16="http://schemas.microsoft.com/office/drawing/2014/main" id="{958837FF-3CA7-8B43-241E-965A83442CED}"/>
              </a:ext>
            </a:extLst>
          </p:cNvPr>
          <p:cNvSpPr txBox="1">
            <a:spLocks noChangeArrowheads="1"/>
          </p:cNvSpPr>
          <p:nvPr/>
        </p:nvSpPr>
        <p:spPr bwMode="auto">
          <a:xfrm>
            <a:off x="1968129" y="179335"/>
            <a:ext cx="59279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en-US" altLang="en-US" sz="2800" b="0" dirty="0"/>
              <a:t>Head Vs Flow Rate &amp; Selection of Operating Point</a:t>
            </a:r>
          </a:p>
        </p:txBody>
      </p:sp>
      <p:sp>
        <p:nvSpPr>
          <p:cNvPr id="25605" name="Rectangle 1029">
            <a:extLst>
              <a:ext uri="{FF2B5EF4-FFF2-40B4-BE49-F238E27FC236}">
                <a16:creationId xmlns:a16="http://schemas.microsoft.com/office/drawing/2014/main" id="{5BD87319-5486-E09C-EE26-CFBC26BF4A66}"/>
              </a:ext>
            </a:extLst>
          </p:cNvPr>
          <p:cNvSpPr>
            <a:spLocks noChangeArrowheads="1"/>
          </p:cNvSpPr>
          <p:nvPr/>
        </p:nvSpPr>
        <p:spPr bwMode="auto">
          <a:xfrm>
            <a:off x="4052888" y="33051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graphicFrame>
        <p:nvGraphicFramePr>
          <p:cNvPr id="25602" name="Object 2">
            <a:extLst>
              <a:ext uri="{FF2B5EF4-FFF2-40B4-BE49-F238E27FC236}">
                <a16:creationId xmlns:a16="http://schemas.microsoft.com/office/drawing/2014/main" id="{9226BD3E-B31F-D1CD-A824-955618EC5CF8}"/>
              </a:ext>
            </a:extLst>
          </p:cNvPr>
          <p:cNvGraphicFramePr>
            <a:graphicFrameLocks noChangeAspect="1"/>
          </p:cNvGraphicFramePr>
          <p:nvPr/>
        </p:nvGraphicFramePr>
        <p:xfrm>
          <a:off x="4419600" y="5029200"/>
          <a:ext cx="2819400" cy="673100"/>
        </p:xfrm>
        <a:graphic>
          <a:graphicData uri="http://schemas.openxmlformats.org/presentationml/2006/ole">
            <mc:AlternateContent xmlns:mc="http://schemas.openxmlformats.org/markup-compatibility/2006">
              <mc:Choice xmlns:v="urn:schemas-microsoft-com:vml" Requires="v">
                <p:oleObj r:id="rId3" imgW="1040948" imgH="253890" progId="Equation.3">
                  <p:embed/>
                </p:oleObj>
              </mc:Choice>
              <mc:Fallback>
                <p:oleObj r:id="rId3" imgW="1040948" imgH="253890" progId="Equation.3">
                  <p:embed/>
                  <p:pic>
                    <p:nvPicPr>
                      <p:cNvPr id="25602" name="Object 2">
                        <a:extLst>
                          <a:ext uri="{FF2B5EF4-FFF2-40B4-BE49-F238E27FC236}">
                            <a16:creationId xmlns:a16="http://schemas.microsoft.com/office/drawing/2014/main" id="{9226BD3E-B31F-D1CD-A824-955618EC5C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5029200"/>
                        <a:ext cx="2819400" cy="673100"/>
                      </a:xfrm>
                      <a:prstGeom prst="rect">
                        <a:avLst/>
                      </a:prstGeom>
                      <a:solidFill>
                        <a:srgbClr val="FF9900"/>
                      </a:solidFill>
                      <a:ln w="9525">
                        <a:solidFill>
                          <a:srgbClr val="FF9900"/>
                        </a:solidFill>
                        <a:miter lim="800000"/>
                        <a:headEnd/>
                        <a:tailEnd/>
                      </a:ln>
                    </p:spPr>
                  </p:pic>
                </p:oleObj>
              </mc:Fallback>
            </mc:AlternateContent>
          </a:graphicData>
        </a:graphic>
      </p:graphicFrame>
      <p:grpSp>
        <p:nvGrpSpPr>
          <p:cNvPr id="2" name="Group 1">
            <a:extLst>
              <a:ext uri="{FF2B5EF4-FFF2-40B4-BE49-F238E27FC236}">
                <a16:creationId xmlns:a16="http://schemas.microsoft.com/office/drawing/2014/main" id="{3882013F-458C-AA17-EF4D-0310CD0F0E1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B6A3C49-9148-9B99-8445-3E45C9A895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54471E2-B198-6346-D2BD-4ADEDF1FE11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4478B0F-BBBE-75A4-5C61-BECD6D5407A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014524D-F50C-2323-F650-9B135461B5B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D74F86E-BA48-55EC-7129-CADF81255F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504340D-3D85-4A0B-B003-CA7943C2C93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A2D1E53-3349-BBDD-814C-85EDB1271B1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DB8847D-3C3E-2CE6-D70A-A0594D146F1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AB416FB-EB5C-CDAB-EFA8-84F0D8CBBC2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C254C0F-557B-B297-58AB-0F98E221DC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969F98A-F5E3-788B-B186-BBDC7CC72D15}"/>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5AEA248-8A71-1A9C-B15C-F39CE46A52B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070337C-FF15-696C-5DD0-97E7F7AE9C1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66702C-31B7-54CF-3715-42FFC9BB6E9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440F3D5-2886-FAE2-A81A-877C4F1CFF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A91AF0C-A432-4D9A-6B9A-F519AB5507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575A69C-6061-FF07-3603-56B3E1B702E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0F45AAB-1B35-3966-D0F5-704B62253C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a:extLst>
              <a:ext uri="{FF2B5EF4-FFF2-40B4-BE49-F238E27FC236}">
                <a16:creationId xmlns:a16="http://schemas.microsoft.com/office/drawing/2014/main" id="{EC92801A-276D-22EA-AEEA-E6CB0ECA634D}"/>
              </a:ext>
            </a:extLst>
          </p:cNvPr>
          <p:cNvSpPr>
            <a:spLocks noChangeArrowheads="1"/>
          </p:cNvSpPr>
          <p:nvPr/>
        </p:nvSpPr>
        <p:spPr bwMode="auto">
          <a:xfrm>
            <a:off x="3114675" y="21494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grpSp>
        <p:nvGrpSpPr>
          <p:cNvPr id="45059" name="Group 9">
            <a:extLst>
              <a:ext uri="{FF2B5EF4-FFF2-40B4-BE49-F238E27FC236}">
                <a16:creationId xmlns:a16="http://schemas.microsoft.com/office/drawing/2014/main" id="{30635B6B-F828-9F81-A935-5F70E86F4C37}"/>
              </a:ext>
            </a:extLst>
          </p:cNvPr>
          <p:cNvGrpSpPr>
            <a:grpSpLocks/>
          </p:cNvGrpSpPr>
          <p:nvPr/>
        </p:nvGrpSpPr>
        <p:grpSpPr bwMode="auto">
          <a:xfrm>
            <a:off x="304800" y="1066800"/>
            <a:ext cx="8153400" cy="5791200"/>
            <a:chOff x="-3" y="-3"/>
            <a:chExt cx="1842" cy="1619"/>
          </a:xfrm>
        </p:grpSpPr>
        <p:grpSp>
          <p:nvGrpSpPr>
            <p:cNvPr id="45062" name="Group 7">
              <a:extLst>
                <a:ext uri="{FF2B5EF4-FFF2-40B4-BE49-F238E27FC236}">
                  <a16:creationId xmlns:a16="http://schemas.microsoft.com/office/drawing/2014/main" id="{773BBD08-0267-CBBB-2AC0-8AADBCE0A7A6}"/>
                </a:ext>
              </a:extLst>
            </p:cNvPr>
            <p:cNvGrpSpPr>
              <a:grpSpLocks/>
            </p:cNvGrpSpPr>
            <p:nvPr/>
          </p:nvGrpSpPr>
          <p:grpSpPr bwMode="auto">
            <a:xfrm>
              <a:off x="0" y="0"/>
              <a:ext cx="1836" cy="1613"/>
              <a:chOff x="0" y="0"/>
              <a:chExt cx="1836" cy="1613"/>
            </a:xfrm>
          </p:grpSpPr>
          <p:sp>
            <p:nvSpPr>
              <p:cNvPr id="45064" name="Rectangle 4">
                <a:extLst>
                  <a:ext uri="{FF2B5EF4-FFF2-40B4-BE49-F238E27FC236}">
                    <a16:creationId xmlns:a16="http://schemas.microsoft.com/office/drawing/2014/main" id="{BD343D7F-CCBE-EF9C-9294-1FB36E9C136C}"/>
                  </a:ext>
                </a:extLst>
              </p:cNvPr>
              <p:cNvSpPr>
                <a:spLocks noChangeArrowheads="1"/>
              </p:cNvSpPr>
              <p:nvPr/>
            </p:nvSpPr>
            <p:spPr bwMode="auto">
              <a:xfrm>
                <a:off x="0" y="0"/>
                <a:ext cx="1836" cy="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en-US"/>
                  <a:t>  </a:t>
                </a:r>
                <a:r>
                  <a:rPr lang="en-US" altLang="en-US" sz="14400"/>
                  <a:t> </a:t>
                </a:r>
                <a:r>
                  <a:rPr lang="en-US" altLang="en-US"/>
                  <a:t>                                 </a:t>
                </a:r>
              </a:p>
              <a:p>
                <a:endParaRPr lang="en-US" altLang="en-US"/>
              </a:p>
            </p:txBody>
          </p:sp>
          <p:sp>
            <p:nvSpPr>
              <p:cNvPr id="45065" name="Rectangle 6">
                <a:extLst>
                  <a:ext uri="{FF2B5EF4-FFF2-40B4-BE49-F238E27FC236}">
                    <a16:creationId xmlns:a16="http://schemas.microsoft.com/office/drawing/2014/main" id="{FFCBF410-F3DB-B163-5A49-051354D873EB}"/>
                  </a:ext>
                </a:extLst>
              </p:cNvPr>
              <p:cNvSpPr>
                <a:spLocks noChangeArrowheads="1"/>
              </p:cNvSpPr>
              <p:nvPr/>
            </p:nvSpPr>
            <p:spPr bwMode="auto">
              <a:xfrm>
                <a:off x="0" y="0"/>
                <a:ext cx="1836" cy="161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grpSp>
        <p:sp>
          <p:nvSpPr>
            <p:cNvPr id="45063" name="Rectangle 8">
              <a:extLst>
                <a:ext uri="{FF2B5EF4-FFF2-40B4-BE49-F238E27FC236}">
                  <a16:creationId xmlns:a16="http://schemas.microsoft.com/office/drawing/2014/main" id="{A4C557B2-ADFB-9172-655B-B493992729C2}"/>
                </a:ext>
              </a:extLst>
            </p:cNvPr>
            <p:cNvSpPr>
              <a:spLocks noChangeArrowheads="1"/>
            </p:cNvSpPr>
            <p:nvPr/>
          </p:nvSpPr>
          <p:spPr bwMode="auto">
            <a:xfrm>
              <a:off x="-3" y="-3"/>
              <a:ext cx="1842" cy="1619"/>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grpSp>
      <p:pic>
        <p:nvPicPr>
          <p:cNvPr id="45060" name="Picture 5" descr="http://www.mcnallyinstitute.com/15-html/15-images/15-01-05.gif">
            <a:extLst>
              <a:ext uri="{FF2B5EF4-FFF2-40B4-BE49-F238E27FC236}">
                <a16:creationId xmlns:a16="http://schemas.microsoft.com/office/drawing/2014/main" id="{04D5401C-8708-729A-CB3B-8FA05A145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95400"/>
            <a:ext cx="7315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10">
            <a:extLst>
              <a:ext uri="{FF2B5EF4-FFF2-40B4-BE49-F238E27FC236}">
                <a16:creationId xmlns:a16="http://schemas.microsoft.com/office/drawing/2014/main" id="{9BFDD53B-9696-8385-E21C-3EDF6AC20F25}"/>
              </a:ext>
            </a:extLst>
          </p:cNvPr>
          <p:cNvSpPr txBox="1">
            <a:spLocks noChangeArrowheads="1"/>
          </p:cNvSpPr>
          <p:nvPr/>
        </p:nvSpPr>
        <p:spPr bwMode="auto">
          <a:xfrm>
            <a:off x="2300287" y="394493"/>
            <a:ext cx="4162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en-US" sz="2800" dirty="0"/>
              <a:t>PUMPS Running Parallel</a:t>
            </a:r>
          </a:p>
        </p:txBody>
      </p:sp>
      <p:grpSp>
        <p:nvGrpSpPr>
          <p:cNvPr id="2" name="Group 1">
            <a:extLst>
              <a:ext uri="{FF2B5EF4-FFF2-40B4-BE49-F238E27FC236}">
                <a16:creationId xmlns:a16="http://schemas.microsoft.com/office/drawing/2014/main" id="{B3A94C12-7DD3-5246-7EA1-16131E2A08E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B1A1652-D861-1C0E-4994-FC2DA1DF2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1AEB03B-7BC8-954B-D23D-D7263B89F1A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CDA18A4-5B71-6049-0558-67D8BAF7A07B}"/>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B4C43B5-1A22-BDAE-ACB0-AB3B600CD26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D2C239C-B989-A998-7488-A40B79B3C48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43124E4-AF12-05D6-C5BB-E4AFD570C8E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3B52276-822C-863F-0BC9-A13AC809A37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DDB4EAC-D528-D108-BAFF-D0F7BCA58D3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36CB526-887A-43A4-0FA4-AB9FAA3C2C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1C917B3-FDFE-E9E3-8B82-93FC93B9C7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9207B5E-6539-282A-8780-9EE56B06DA1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8EA945A-493D-3B4A-E883-574B4B4D8BA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C7F201D-40B9-ABD5-1637-4DFC52AC82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E10F2B1-DCD9-9D19-4AC5-6D5130B586F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E279CDE-2BAD-1B11-236A-91D66CBA5D8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7B018FC-9F98-E7C7-F28F-52BDF4C1EA7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1B4FEA5-21DD-1178-D2AF-16D733E7538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E9D3D43-E235-6998-80EE-4A913E0826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1860</TotalTime>
  <Words>1016</Words>
  <Application>Microsoft Office PowerPoint</Application>
  <PresentationFormat>On-screen Show (4:3)</PresentationFormat>
  <Paragraphs>125</Paragraphs>
  <Slides>38</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38</vt:i4>
      </vt:variant>
    </vt:vector>
  </HeadingPairs>
  <TitlesOfParts>
    <vt:vector size="49" baseType="lpstr">
      <vt:lpstr>Arial</vt:lpstr>
      <vt:lpstr>Cambria Math</vt:lpstr>
      <vt:lpstr>CommercialScript BT</vt:lpstr>
      <vt:lpstr>Harlow Solid Italic</vt:lpstr>
      <vt:lpstr>Symbol</vt:lpstr>
      <vt:lpstr>Tempus Sans ITC</vt:lpstr>
      <vt:lpstr>Times New Roman</vt:lpstr>
      <vt:lpstr>Default Design</vt:lpstr>
      <vt:lpstr>Equation</vt:lpstr>
      <vt:lpstr>Bitmap Image</vt:lpstr>
      <vt:lpstr>Equation.3</vt:lpstr>
      <vt:lpstr>Design of Centrifugal Pumps</vt:lpstr>
      <vt:lpstr>PowerPoint Presentation</vt:lpstr>
      <vt:lpstr>21st Century View of Developments in Pumps</vt:lpstr>
      <vt:lpstr>PowerPoint Presentation</vt:lpstr>
      <vt:lpstr>Variation of Absolute Pressure inside A Pump</vt:lpstr>
      <vt:lpstr>Available Suction Pressure At a Site</vt:lpstr>
      <vt:lpstr>Definition of Net Positive Suction Head</vt:lpstr>
      <vt:lpstr>Loss of NPSH</vt:lpstr>
      <vt:lpstr>Strategies for Pump Erection</vt:lpstr>
      <vt:lpstr>PowerPoint Presentation</vt:lpstr>
      <vt:lpstr>Cavitation </vt:lpstr>
      <vt:lpstr>Cavitation regions in An Impeller</vt:lpstr>
      <vt:lpstr>NPSH (Net Pressure Suction Head)</vt:lpstr>
      <vt:lpstr>Learnings from Machine: NPSHr is a function of pump design </vt:lpstr>
      <vt:lpstr>Learnings from Machine: NPSHr increases as capacity increases</vt:lpstr>
      <vt:lpstr>Net Positive Suction Head available, NPSHa</vt:lpstr>
      <vt:lpstr>PowerPoint Presentation</vt:lpstr>
      <vt:lpstr>PowerPoint Presentation</vt:lpstr>
      <vt:lpstr>PowerPoint Presentation</vt:lpstr>
      <vt:lpstr>Control of NPSHr: Geometric Details of Impeller </vt:lpstr>
      <vt:lpstr>PowerPoint Presentation</vt:lpstr>
      <vt:lpstr>PowerPoint Presentation</vt:lpstr>
      <vt:lpstr>PowerPoint Presentation</vt:lpstr>
      <vt:lpstr>PowerPoint Presentation</vt:lpstr>
      <vt:lpstr>PowerPoint Presentation</vt:lpstr>
      <vt:lpstr>PowerPoint Presentation</vt:lpstr>
      <vt:lpstr>Types of Vanes</vt:lpstr>
      <vt:lpstr>PowerPoint Presentation</vt:lpstr>
      <vt:lpstr>Construction of Vane Shape</vt:lpstr>
      <vt:lpstr>Vane Shape for Better Performance</vt:lpstr>
      <vt:lpstr>Design of Pump Casing</vt:lpstr>
      <vt:lpstr>PowerPoint Presentation</vt:lpstr>
      <vt:lpstr>Performance Parameters</vt:lpstr>
      <vt:lpstr>PowerPoint Presentation</vt:lpstr>
      <vt:lpstr>Variable Speed Operation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P M V Subbarao</cp:lastModifiedBy>
  <cp:revision>133</cp:revision>
  <dcterms:created xsi:type="dcterms:W3CDTF">2005-03-30T16:54:51Z</dcterms:created>
  <dcterms:modified xsi:type="dcterms:W3CDTF">2025-11-04T05:19:24Z</dcterms:modified>
</cp:coreProperties>
</file>