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3" r:id="rId2"/>
    <p:sldId id="371" r:id="rId3"/>
    <p:sldId id="372" r:id="rId4"/>
    <p:sldId id="382" r:id="rId5"/>
    <p:sldId id="381" r:id="rId6"/>
    <p:sldId id="332" r:id="rId7"/>
    <p:sldId id="334" r:id="rId8"/>
    <p:sldId id="376" r:id="rId9"/>
    <p:sldId id="373" r:id="rId10"/>
    <p:sldId id="374" r:id="rId11"/>
    <p:sldId id="335" r:id="rId12"/>
    <p:sldId id="375" r:id="rId13"/>
    <p:sldId id="377" r:id="rId14"/>
    <p:sldId id="378" r:id="rId15"/>
    <p:sldId id="379" r:id="rId16"/>
    <p:sldId id="380" r:id="rId17"/>
    <p:sldId id="341" r:id="rId18"/>
    <p:sldId id="342" r:id="rId19"/>
    <p:sldId id="343" r:id="rId20"/>
    <p:sldId id="338" r:id="rId21"/>
    <p:sldId id="339" r:id="rId22"/>
    <p:sldId id="369" r:id="rId23"/>
    <p:sldId id="365" r:id="rId24"/>
    <p:sldId id="366" r:id="rId25"/>
    <p:sldId id="367" r:id="rId26"/>
    <p:sldId id="383" r:id="rId27"/>
    <p:sldId id="384" r:id="rId28"/>
    <p:sldId id="385" r:id="rId29"/>
    <p:sldId id="386" r:id="rId30"/>
    <p:sldId id="388" r:id="rId31"/>
    <p:sldId id="389" r:id="rId32"/>
    <p:sldId id="387" r:id="rId33"/>
    <p:sldId id="328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45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2-04T09:08:01.53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1290,'0'0'1290,"0"11"-1548,0-11-516,0 0 0,0 0 129,0 0 517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2-04T09:08:01.53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1290,'0'0'1290,"0"11"-1548,0-11-516,0 0 0,0 0 129,0 0 517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DCD66C-C2CA-F283-F658-EA90E0666D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A6E060F-F3B6-FB41-C1A7-208FAD021E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D7A71A-ADC9-16E8-8932-6AF685DAE1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798579-8A83-4E01-9571-52807307AE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602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493E1C-BA61-193B-F556-ECF8D2B673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DDE9A3-3247-0DF9-D18D-8606069DAC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7DE8B4-1468-F366-0127-B345FD6524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53CB78-18BA-478D-A5E4-35CB721BA4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183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6D1BE4-CE3C-EDA7-B8B1-5DE962DD60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D206D6-8CBC-8F58-6DE6-5CB361C86C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31B087-22FC-4431-AAC6-9B3273AB1C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E6F07D-93B2-48EA-9AB1-E1547A5222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6865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47AF5C-6CA1-36C8-2D4C-87247F3197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43200B-B940-0C44-85E8-0A59829979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EF29C3-5BE1-CA28-6659-AD5DE3962C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D9F823-3F53-4105-8B41-E206CD38C0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5811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11D8AF0-94DD-C96B-72AD-D8C1536CD6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FCD6C9C-0117-E31C-D959-F27D2A1EA6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BC6C5B9-DDD6-B19A-FD51-43D302C045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519656-2228-4C20-866C-BE4321A406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260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586CC88-B20F-A0C2-1238-30102FD86F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BC289A1-684A-CF4A-5CC5-5F6FA78B6B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009DCC2-9448-C43D-F728-3931121F20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21A642-9476-4D90-82CD-BDB5DB1005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313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278321F-627A-F3A1-750F-F1DB823CFE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61DEB46-119F-0FB1-1F1C-82DEFAD68D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A8917A-01D6-FEFF-0339-B34F654794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19D4D-73B3-4348-BC20-CECAD8A2F3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3736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AA9E7D-66C9-E6FA-FD82-FC14A5E05B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0600FE-D621-2DD5-A57C-5EC01FAC66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23819E-3068-597D-DE2F-F8A640C0A8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B884AB-9933-43E9-A3E5-B3EE0A0FCF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3351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7B870E-73D5-C42E-CA6A-33FCEF68E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7E152F-FED2-FB8C-4E84-EF2A5C74FB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75417B-88D0-CF77-8B46-F63B6AA66F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4AC7A0-656B-4EA4-96E9-36A73E1594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6962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BC52F9-A18A-BB22-B39D-4AB74C23E0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0CA614-9747-730B-EDE6-1FE8C2BC14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582E64-3993-32D9-136F-BE516EE9F3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5B5DE-D222-4A47-977F-D112D5ADFA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435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A8ADB57-9FE7-256C-6F32-F49D3BF00B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AB78BF-B639-707D-88AE-EF1CB50E2C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2371AF-99FA-53C6-4C2D-75C090F0B6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236EE3-0CE9-43C1-A5C0-1B360D627A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7408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7B7E6B6-C2BF-9648-5FFC-24273D5CDA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BEC77B86-1E55-BA3E-8465-2C6BE67B5C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7E2F73F-0F82-28B5-6498-56018502114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EFE6A5F-5D3F-1B50-86D1-2AAF34B90AF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AB5220B-F9B4-F59F-2A5E-0AA5409A41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AD5C5CC7-50E4-4F5F-A2BE-395518D0909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microsoft.com/office/2007/relationships/hdphoto" Target="../media/hdphoto3.wdp"/><Relationship Id="rId12" Type="http://schemas.openxmlformats.org/officeDocument/2006/relationships/image" Target="../media/image1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15.png"/><Relationship Id="rId10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oleObject" Target="../embeddings/oleObject1.bin"/><Relationship Id="rId7" Type="http://schemas.openxmlformats.org/officeDocument/2006/relationships/customXml" Target="../ink/ink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3.png"/><Relationship Id="rId4" Type="http://schemas.openxmlformats.org/officeDocument/2006/relationships/image" Target="../media/image18.wmf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20.png"/><Relationship Id="rId7" Type="http://schemas.openxmlformats.org/officeDocument/2006/relationships/image" Target="../media/image22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3.png"/><Relationship Id="rId5" Type="http://schemas.openxmlformats.org/officeDocument/2006/relationships/image" Target="../media/image21.wmf"/><Relationship Id="rId10" Type="http://schemas.openxmlformats.org/officeDocument/2006/relationships/image" Target="../media/image2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23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1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1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1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26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1.png"/><Relationship Id="rId3" Type="http://schemas.openxmlformats.org/officeDocument/2006/relationships/image" Target="../media/image27.wmf"/><Relationship Id="rId7" Type="http://schemas.openxmlformats.org/officeDocument/2006/relationships/image" Target="../media/image29.wmf"/><Relationship Id="rId12" Type="http://schemas.openxmlformats.org/officeDocument/2006/relationships/image" Target="../media/image3.png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2.png"/><Relationship Id="rId5" Type="http://schemas.openxmlformats.org/officeDocument/2006/relationships/image" Target="../media/image28.wmf"/><Relationship Id="rId10" Type="http://schemas.openxmlformats.org/officeDocument/2006/relationships/image" Target="../media/image30.wmf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.png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42.wmf"/><Relationship Id="rId18" Type="http://schemas.openxmlformats.org/officeDocument/2006/relationships/oleObject" Target="../embeddings/oleObject27.bin"/><Relationship Id="rId3" Type="http://schemas.openxmlformats.org/officeDocument/2006/relationships/image" Target="../media/image37.png"/><Relationship Id="rId21" Type="http://schemas.openxmlformats.org/officeDocument/2006/relationships/image" Target="../media/image46.wmf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44.wmf"/><Relationship Id="rId25" Type="http://schemas.openxmlformats.org/officeDocument/2006/relationships/image" Target="../media/image48.wmf"/><Relationship Id="rId2" Type="http://schemas.openxmlformats.org/officeDocument/2006/relationships/oleObject" Target="../embeddings/oleObject19.bin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2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41.wmf"/><Relationship Id="rId24" Type="http://schemas.openxmlformats.org/officeDocument/2006/relationships/oleObject" Target="../embeddings/oleObject30.bin"/><Relationship Id="rId5" Type="http://schemas.openxmlformats.org/officeDocument/2006/relationships/image" Target="../media/image38.wmf"/><Relationship Id="rId15" Type="http://schemas.openxmlformats.org/officeDocument/2006/relationships/image" Target="../media/image43.wmf"/><Relationship Id="rId23" Type="http://schemas.openxmlformats.org/officeDocument/2006/relationships/image" Target="../media/image47.wmf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45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25.bin"/><Relationship Id="rId22" Type="http://schemas.openxmlformats.org/officeDocument/2006/relationships/oleObject" Target="../embeddings/oleObject2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42.wmf"/><Relationship Id="rId18" Type="http://schemas.openxmlformats.org/officeDocument/2006/relationships/oleObject" Target="../embeddings/oleObject39.bin"/><Relationship Id="rId3" Type="http://schemas.openxmlformats.org/officeDocument/2006/relationships/image" Target="../media/image49.png"/><Relationship Id="rId21" Type="http://schemas.openxmlformats.org/officeDocument/2006/relationships/image" Target="../media/image21.wmf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36.bin"/><Relationship Id="rId17" Type="http://schemas.openxmlformats.org/officeDocument/2006/relationships/image" Target="../media/image44.wmf"/><Relationship Id="rId25" Type="http://schemas.openxmlformats.org/officeDocument/2006/relationships/image" Target="../media/image3.png"/><Relationship Id="rId2" Type="http://schemas.openxmlformats.org/officeDocument/2006/relationships/oleObject" Target="../embeddings/oleObject31.bin"/><Relationship Id="rId16" Type="http://schemas.openxmlformats.org/officeDocument/2006/relationships/oleObject" Target="../embeddings/oleObject38.bin"/><Relationship Id="rId20" Type="http://schemas.openxmlformats.org/officeDocument/2006/relationships/oleObject" Target="../embeddings/oleObject4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41.wmf"/><Relationship Id="rId24" Type="http://schemas.openxmlformats.org/officeDocument/2006/relationships/image" Target="../media/image2.png"/><Relationship Id="rId5" Type="http://schemas.openxmlformats.org/officeDocument/2006/relationships/image" Target="../media/image50.wmf"/><Relationship Id="rId15" Type="http://schemas.openxmlformats.org/officeDocument/2006/relationships/image" Target="../media/image43.wmf"/><Relationship Id="rId23" Type="http://schemas.openxmlformats.org/officeDocument/2006/relationships/image" Target="../media/image51.wmf"/><Relationship Id="rId10" Type="http://schemas.openxmlformats.org/officeDocument/2006/relationships/oleObject" Target="../embeddings/oleObject35.bin"/><Relationship Id="rId19" Type="http://schemas.openxmlformats.org/officeDocument/2006/relationships/image" Target="../media/image45.w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40.wmf"/><Relationship Id="rId14" Type="http://schemas.openxmlformats.org/officeDocument/2006/relationships/oleObject" Target="../embeddings/oleObject37.bin"/><Relationship Id="rId22" Type="http://schemas.openxmlformats.org/officeDocument/2006/relationships/oleObject" Target="../embeddings/oleObject4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0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15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22DC59D-78C1-DF40-A45F-B02595C139F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452142"/>
            <a:ext cx="7772400" cy="609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accent2"/>
                </a:solidFill>
              </a:rPr>
              <a:t>Axial Flow Pumps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6F80341-9182-AF94-4B71-849F9AB4751E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425575" y="3863975"/>
            <a:ext cx="6777038" cy="1423988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marL="0" indent="0" algn="ctr" eaLnBrk="1" hangingPunct="1">
              <a:buFontTx/>
              <a:buNone/>
            </a:pPr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97CDF016-CEF0-1CD2-EA90-E817A8F08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 b="0">
              <a:latin typeface="Times New Roman" panose="02020603050405020304" pitchFamily="18" charset="0"/>
            </a:endParaRP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220F304A-F2B4-46E9-4E9D-7AFA05CD7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56444"/>
            <a:ext cx="9144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600" b="0" dirty="0">
                <a:solidFill>
                  <a:srgbClr val="FF9900"/>
                </a:solidFill>
                <a:latin typeface="Harlow Solid Italic" panose="04030604020F02020D02" pitchFamily="82" charset="0"/>
              </a:rPr>
              <a:t>An Inverse of Kaplan Turbine … </a:t>
            </a:r>
          </a:p>
          <a:p>
            <a:pPr algn="ctr" eaLnBrk="1" hangingPunct="1"/>
            <a:r>
              <a:rPr lang="en-US" altLang="en-US" sz="3600" b="0" dirty="0">
                <a:solidFill>
                  <a:srgbClr val="FF9900"/>
                </a:solidFill>
                <a:latin typeface="Harlow Solid Italic" panose="04030604020F02020D02" pitchFamily="82" charset="0"/>
              </a:rPr>
              <a:t> Better Choice for Pumping High Capacities……</a:t>
            </a:r>
          </a:p>
        </p:txBody>
      </p:sp>
      <p:pic>
        <p:nvPicPr>
          <p:cNvPr id="17414" name="Rectangle 19458">
            <a:extLst>
              <a:ext uri="{FF2B5EF4-FFF2-40B4-BE49-F238E27FC236}">
                <a16:creationId xmlns:a16="http://schemas.microsoft.com/office/drawing/2014/main" id="{68118C76-43B2-72EC-876C-3A3994837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5257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5" name="Group 8">
            <a:extLst>
              <a:ext uri="{FF2B5EF4-FFF2-40B4-BE49-F238E27FC236}">
                <a16:creationId xmlns:a16="http://schemas.microsoft.com/office/drawing/2014/main" id="{D1209484-D250-6C27-7019-925B14D50CF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7416" name="Group 9">
              <a:extLst>
                <a:ext uri="{FF2B5EF4-FFF2-40B4-BE49-F238E27FC236}">
                  <a16:creationId xmlns:a16="http://schemas.microsoft.com/office/drawing/2014/main" id="{8CFE4279-8597-25FD-1A67-A605FDAAC8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7426" name="Rectangle 10">
                <a:extLst>
                  <a:ext uri="{FF2B5EF4-FFF2-40B4-BE49-F238E27FC236}">
                    <a16:creationId xmlns:a16="http://schemas.microsoft.com/office/drawing/2014/main" id="{2460BEBE-641A-CB78-49AD-546682B9E7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7" name="Rectangle 11">
                <a:extLst>
                  <a:ext uri="{FF2B5EF4-FFF2-40B4-BE49-F238E27FC236}">
                    <a16:creationId xmlns:a16="http://schemas.microsoft.com/office/drawing/2014/main" id="{71590541-E0BC-27C0-1B49-5127D72358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 b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417" name="Group 12">
              <a:extLst>
                <a:ext uri="{FF2B5EF4-FFF2-40B4-BE49-F238E27FC236}">
                  <a16:creationId xmlns:a16="http://schemas.microsoft.com/office/drawing/2014/main" id="{1445C5ED-31D4-3B50-FD5A-7227A5B3F8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7424" name="Rectangle 13">
                <a:extLst>
                  <a:ext uri="{FF2B5EF4-FFF2-40B4-BE49-F238E27FC236}">
                    <a16:creationId xmlns:a16="http://schemas.microsoft.com/office/drawing/2014/main" id="{48006D10-3C47-916D-863F-956BA1557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5" name="Rectangle 14">
                <a:extLst>
                  <a:ext uri="{FF2B5EF4-FFF2-40B4-BE49-F238E27FC236}">
                    <a16:creationId xmlns:a16="http://schemas.microsoft.com/office/drawing/2014/main" id="{54444145-A944-C284-F5ED-189699F90F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 b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418" name="Group 15">
              <a:extLst>
                <a:ext uri="{FF2B5EF4-FFF2-40B4-BE49-F238E27FC236}">
                  <a16:creationId xmlns:a16="http://schemas.microsoft.com/office/drawing/2014/main" id="{93A5DD23-0ADC-82DF-C98E-13B4BACB89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7422" name="Rectangle 16">
                <a:extLst>
                  <a:ext uri="{FF2B5EF4-FFF2-40B4-BE49-F238E27FC236}">
                    <a16:creationId xmlns:a16="http://schemas.microsoft.com/office/drawing/2014/main" id="{41A69781-16E8-5519-127E-AE1D4210BE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3" name="Rectangle 17">
                <a:extLst>
                  <a:ext uri="{FF2B5EF4-FFF2-40B4-BE49-F238E27FC236}">
                    <a16:creationId xmlns:a16="http://schemas.microsoft.com/office/drawing/2014/main" id="{75B6FA0E-04EC-56AD-1509-3B19872CDB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 b="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17419" name="Group 18">
              <a:extLst>
                <a:ext uri="{FF2B5EF4-FFF2-40B4-BE49-F238E27FC236}">
                  <a16:creationId xmlns:a16="http://schemas.microsoft.com/office/drawing/2014/main" id="{213DE124-491F-CFFC-8DF2-7724B3FCBE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7420" name="Rectangle 19">
                <a:extLst>
                  <a:ext uri="{FF2B5EF4-FFF2-40B4-BE49-F238E27FC236}">
                    <a16:creationId xmlns:a16="http://schemas.microsoft.com/office/drawing/2014/main" id="{ECC1E288-2D2E-D9CF-FA8B-589435C5E6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 b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421" name="Rectangle 20">
                <a:extLst>
                  <a:ext uri="{FF2B5EF4-FFF2-40B4-BE49-F238E27FC236}">
                    <a16:creationId xmlns:a16="http://schemas.microsoft.com/office/drawing/2014/main" id="{1F08A52E-CB70-CA3D-6726-BB8624FB9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 sz="2800" b="0">
                  <a:latin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6FD9B-DEA1-4EE8-C246-059DBE479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525A4F2-6A61-CE92-89B2-B0DFD01DEA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2800" dirty="0"/>
              <a:t>An Inverse of Axial Flow Pumps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D7081E-8880-3142-8908-B7D019BBFA4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221FC4A-E95C-9BD9-30DA-E26B713570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3374656-401D-650E-4B1C-FA17442CE8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70DC159-2B1A-0480-EDFA-9E20D2D2FD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6D92A8B-9DD2-3CCB-A23A-B64893FA33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1B50CCD-C89C-DEC8-A036-A4B23F79B8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185BFBD-6D53-909A-CFBB-5A9A196C2D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71457C8-C94F-24BE-E25C-EB3ED88869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48B4C45-683A-8328-93CB-A7C4206337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95871D4-8154-195A-1671-5223F38BE2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37A61D9-F551-B1F6-8853-D99C3F3245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2C93610-CE33-86D5-7B19-F586C7F673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3EF736C-888D-22F4-020B-1AD9C2351F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5C40CD4-324D-9177-F952-BC249872EF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FC320A35-FF54-F6F4-B9A4-39BF356C5BB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C5AEF07-43B0-7427-3949-77A460A1EB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1313C09-E61D-5CA0-6B07-4EB7F6717F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7EE903E-25EC-576E-19BA-77BE202CA4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6901E3F-3986-6CDF-4A52-97E7C6DD8F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F446A585-0403-E42D-0AAF-50159C455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5068588" y="1194199"/>
            <a:ext cx="2997695" cy="375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CC88C81A-530E-FD0F-D412-F274EF58DCB4}"/>
              </a:ext>
            </a:extLst>
          </p:cNvPr>
          <p:cNvGrpSpPr/>
          <p:nvPr/>
        </p:nvGrpSpPr>
        <p:grpSpPr>
          <a:xfrm>
            <a:off x="392986" y="951105"/>
            <a:ext cx="3682427" cy="3912422"/>
            <a:chOff x="605871" y="1901879"/>
            <a:chExt cx="4410691" cy="4612403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4C51AD2-E210-F3A4-3818-9E9E7EC7A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5871" y="1901879"/>
              <a:ext cx="4410691" cy="4136915"/>
            </a:xfrm>
            <a:prstGeom prst="rect">
              <a:avLst/>
            </a:prstGeom>
          </p:spPr>
        </p:pic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BC43C63A-65C7-80E2-29AB-46AB6B9B6C10}"/>
                </a:ext>
              </a:extLst>
            </p:cNvPr>
            <p:cNvCxnSpPr/>
            <p:nvPr/>
          </p:nvCxnSpPr>
          <p:spPr>
            <a:xfrm>
              <a:off x="2209800" y="5029200"/>
              <a:ext cx="0" cy="1371600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B0F6697-FCA1-0EBA-9933-42E93B91C999}"/>
                </a:ext>
              </a:extLst>
            </p:cNvPr>
            <p:cNvCxnSpPr/>
            <p:nvPr/>
          </p:nvCxnSpPr>
          <p:spPr>
            <a:xfrm>
              <a:off x="3352800" y="5142682"/>
              <a:ext cx="0" cy="1371600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8A9CE40-0356-B875-FE63-9930F6991A18}"/>
              </a:ext>
            </a:extLst>
          </p:cNvPr>
          <p:cNvSpPr txBox="1"/>
          <p:nvPr/>
        </p:nvSpPr>
        <p:spPr>
          <a:xfrm>
            <a:off x="420139" y="4839338"/>
            <a:ext cx="85108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Pump machinery consumes a significant proportion of the total energy consumption in society, among various high energy-consuming devices.</a:t>
            </a:r>
          </a:p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Pump performs incompressible fluid transport functions.</a:t>
            </a:r>
          </a:p>
        </p:txBody>
      </p:sp>
    </p:spTree>
    <p:extLst>
      <p:ext uri="{BB962C8B-B14F-4D97-AF65-F5344CB8AC3E}">
        <p14:creationId xmlns:p14="http://schemas.microsoft.com/office/powerpoint/2010/main" val="162784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24CCF-3401-7642-C26E-382F91CF5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EDCAACE-2297-AA8E-022D-3A6468809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2800" dirty="0"/>
              <a:t>An Inverse of Axial Flow Pumps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EAF95D7-4148-F700-7099-B3665B26333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8E1047D-0563-476A-F802-D357D89E2C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08C3B79-1CC1-2915-9131-F57BF06AFA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F2A00A9-BFF9-4262-4983-273DF2A518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2A2EAC4-E3DC-6205-66EC-BBCCB06777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A0C0CA4-0022-3C5D-5ED0-225172594A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D9EBEFB-82BB-EDC3-2724-A998A9EE8D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47E1B3D-42C2-4A22-A3B8-4A65963D27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AFB5BD8-1F65-26A0-BA8C-0EA993365A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008684B-8FDD-8E2B-CC3F-047A413A89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6660C6C-FFB4-F582-C6E7-41CBCAC505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08B95A2-BF22-C89B-4B4C-86AE9199E9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4931343-72CA-EF34-0942-C8170A761C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2911EF1-5533-9241-49CA-4BC8AD7F99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E4D1921-4974-3307-30A0-1FF1C6076B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7144CE5-5C82-E8DE-B50A-A1B1CE92B9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C4C1404-A5B8-9846-A7B7-7E63DE691C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068D406-E8FE-C62B-996A-6D055484D1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B0EF972-64E8-1234-FC9B-3C1C5489C6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604C8E86-34C7-1242-AC13-F507E287F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533400" y="1295400"/>
            <a:ext cx="2997695" cy="375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8F36DA-ACB2-83D8-8B7B-6702A6574B64}"/>
                  </a:ext>
                </a:extLst>
              </p:cNvPr>
              <p:cNvSpPr txBox="1"/>
              <p:nvPr/>
            </p:nvSpPr>
            <p:spPr>
              <a:xfrm>
                <a:off x="3531094" y="1315910"/>
                <a:ext cx="5155705" cy="39272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Axial flow pumps are high specific speed turbomachinery.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=3.65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𝑁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𝑄</m:t>
                              </m:r>
                            </m:e>
                          </m:ra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𝐻</m:t>
                              </m:r>
                            </m:e>
                            <m:sup>
                              <m:f>
                                <m:fPr>
                                  <m:type m:val="skw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</m:oMath>
                  </m:oMathPara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This is non-dimensional specific speed defined using all variables in SI units.</a:t>
                </a:r>
              </a:p>
              <a:p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specific speed range of Axial </a:t>
                </a:r>
                <a:r>
                  <a:rPr lang="en-US" b="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flos</a:t>
                </a:r>
                <a:r>
                  <a:rPr lang="en-US" b="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pumps is typically 500–1500.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8F36DA-ACB2-83D8-8B7B-6702A6574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094" y="1315910"/>
                <a:ext cx="5155705" cy="3927294"/>
              </a:xfrm>
              <a:prstGeom prst="rect">
                <a:avLst/>
              </a:prstGeom>
              <a:blipFill>
                <a:blip r:embed="rId5"/>
                <a:stretch>
                  <a:fillRect l="-1773" t="-1242" b="-26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418E1B73-75E0-1C4A-F178-74B4946E40FA}"/>
              </a:ext>
            </a:extLst>
          </p:cNvPr>
          <p:cNvSpPr txBox="1"/>
          <p:nvPr/>
        </p:nvSpPr>
        <p:spPr>
          <a:xfrm>
            <a:off x="484632" y="5358435"/>
            <a:ext cx="8305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devices, with their high flow and low head transport characteristics, have irreplaceable application value in municipal water supply, petrochemical, and shipbuilding engineering sectors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46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77BDC-299F-7A15-25FD-B497699A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4EA9DFE-3786-F711-A668-C797A2EFCBB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05DBE8CE-96C7-2D80-A9BC-CB50774208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BD0C8255-1ADD-EEB4-49D6-300525390A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B3C31883-11A4-4C6E-9351-05040F5669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59472794-1A9C-CC28-1E20-CE75879C1A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8BB495F-8A0F-5384-31A6-43D8712DDD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91D34FF0-6359-7BE5-549D-FFA19747A4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F06CD848-F0D8-E914-93DD-92AA8D6464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7E16086B-7437-4731-74F2-3E3E89D07D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BCF96F14-F1DB-DF03-298D-42852A4673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E4F039D2-530F-36C3-CE85-B16230221B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69A5FB50-609F-DE75-C89A-4B944FA490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558B2697-D3DA-0CF5-E28E-042A3471F1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02EDAC30-DD4A-50BF-80D9-4A4A80A17F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FECD727-AF36-B23E-5F5F-CCB924832E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42C42C91-B598-E87A-06DE-BF2717EA63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7A82A057-3623-599C-12B9-DAF0AC2C4B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1BB6B842-C6BD-33AB-E437-D624181ED8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FFF4B43-60AA-165E-A1AB-9372617E6B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0E465C9E-F2CF-3F27-C382-2F1F4CD4D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492" y="172169"/>
            <a:ext cx="6718671" cy="1143000"/>
          </a:xfrm>
        </p:spPr>
        <p:txBody>
          <a:bodyPr/>
          <a:lstStyle/>
          <a:p>
            <a:r>
              <a:rPr lang="en-US" sz="2800" dirty="0"/>
              <a:t>Sustainable Energy &amp; Future Role of Pumps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8315EADC-A67E-ED13-4BDB-0E70869BC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5000"/>
                    </a14:imgEffect>
                    <a14:imgEffect>
                      <a14:brightnessContrast bright="-36000" contrast="7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48565" y="1276227"/>
            <a:ext cx="8434930" cy="5124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021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B0E1C-C1DB-9F12-F758-432DAE495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805" y="142561"/>
            <a:ext cx="6248400" cy="1143000"/>
          </a:xfrm>
        </p:spPr>
        <p:txBody>
          <a:bodyPr/>
          <a:lstStyle/>
          <a:p>
            <a:r>
              <a:rPr lang="en-US" sz="2800" dirty="0"/>
              <a:t>Sustainable Energy &amp; Future Role Pumps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D391BF-D926-97FD-1BE3-2706B7527FA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80524FBE-902B-32B3-2A81-4F00189806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12A240B2-6FF5-3F9D-FA97-A678F2D0DD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99350CD8-B340-8DDF-D570-F6D208CD7B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4633DC13-E546-987C-A469-BBCC8A5FA5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A48166E-1084-93DA-34D8-2C0E28130D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A3EA141B-B721-94DC-1815-05B9D62319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A172DE5A-C8C6-0739-6EC2-67CDFFA75C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2">
                    <a:extLst>
                      <a:ext uri="{FF2B5EF4-FFF2-40B4-BE49-F238E27FC236}">
                        <a16:creationId xmlns:a16="http://schemas.microsoft.com/office/drawing/2014/main" id="{75078991-9B7F-2C58-4B9A-3D8DE23EF9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628606E3-68F7-80DA-FABD-D59BC5C75E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F0EF81F9-3285-44DA-A7F1-2F2B5303B2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DA8F9F16-0DF5-56B5-A559-812CF5CB3C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4E3E02D4-7414-9EE3-BD71-24B89BFA09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8B9A3D89-7557-A6BB-68A5-9B486E68B6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8">
                    <a:extLst>
                      <a:ext uri="{FF2B5EF4-FFF2-40B4-BE49-F238E27FC236}">
                        <a16:creationId xmlns:a16="http://schemas.microsoft.com/office/drawing/2014/main" id="{FEDC0A93-21AE-2F1A-347B-C43FBD225B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9">
                      <a:extLst>
                        <a:ext uri="{FF2B5EF4-FFF2-40B4-BE49-F238E27FC236}">
                          <a16:creationId xmlns:a16="http://schemas.microsoft.com/office/drawing/2014/main" id="{8A43FFBB-A1D1-DA9D-EA66-93CE124C4C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AF966BB8-1C92-42A1-1831-51BC8D71F9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92A40B6A-61AD-59A7-58BD-92A3A26E26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D4DEA5F-9969-BEE7-74C1-0E7B72CF6B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9263F0CD-8DFC-8298-FED3-2C018398CB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6000" contrast="5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2335" y="1258739"/>
            <a:ext cx="8755140" cy="499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5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6CA8A01C-5928-3BB7-1444-FD95E5B19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5318" y="378586"/>
            <a:ext cx="5720882" cy="715963"/>
          </a:xfrm>
        </p:spPr>
        <p:txBody>
          <a:bodyPr/>
          <a:lstStyle/>
          <a:p>
            <a:r>
              <a:rPr lang="en-US" altLang="en-US" sz="2800" dirty="0"/>
              <a:t>Axial Pump Stage : Basic Geometric Details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A5AB24A-E67E-2FCB-907B-AF98F25A2B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F8310C4-9663-446B-77AC-84FD74D9F9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19A3755-F884-3432-7C7F-4AEFD75200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7F8E762-A87A-77DA-C1C0-AE870EF56C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2521FCC-D18E-03EE-E36A-EBFC53E660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ABB12BF-BA9C-6454-D960-95A48ADAB2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0097D7C-950A-A6B4-13CA-5806D48EF0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15A2B69-BF2F-936F-127C-54F566C280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458DF11B-652A-762E-19DC-591EF1A97D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9B7C243-C3C9-A71A-F2AE-2B01A341EA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B1601D7-AF5B-EABE-35FD-22EAC713EC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33D6E1C-F9EB-39DC-7600-5AA03C2D0C5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F5CB455-D0DB-764A-73E1-CA6D9953C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23B55DC-0FCC-BC7B-3EC1-28C1C60A0A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A7A9323-899A-01DD-7633-6359DF288B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DC9ED5C-B3C5-A164-7F9D-1C9B1ED8EB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86AC8BA-122F-8FE5-AF96-6FC1B5CB65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53EF11B-9FF7-3185-4BE7-F13E71BA07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7F9CF69-991B-5B05-8FA7-DD728F4F21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632A2640-1B0D-66BA-5CF7-6FE20D245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1431925" y="1267651"/>
            <a:ext cx="6248400" cy="4328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220B539-34EB-32F0-F300-84F903399936}"/>
              </a:ext>
            </a:extLst>
          </p:cNvPr>
          <p:cNvSpPr txBox="1"/>
          <p:nvPr/>
        </p:nvSpPr>
        <p:spPr>
          <a:xfrm>
            <a:off x="2438068" y="5730875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Runner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96314B-E923-F037-0866-52CFF05D31D3}"/>
              </a:ext>
            </a:extLst>
          </p:cNvPr>
          <p:cNvSpPr txBox="1"/>
          <p:nvPr/>
        </p:nvSpPr>
        <p:spPr>
          <a:xfrm>
            <a:off x="4658440" y="5719318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Stator</a:t>
            </a:r>
          </a:p>
        </p:txBody>
      </p:sp>
    </p:spTree>
    <p:extLst>
      <p:ext uri="{BB962C8B-B14F-4D97-AF65-F5344CB8AC3E}">
        <p14:creationId xmlns:p14="http://schemas.microsoft.com/office/powerpoint/2010/main" val="101426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1C308506-B2BC-582C-29B0-551FB457F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0091" y="262687"/>
            <a:ext cx="8229600" cy="715963"/>
          </a:xfrm>
        </p:spPr>
        <p:txBody>
          <a:bodyPr/>
          <a:lstStyle/>
          <a:p>
            <a:r>
              <a:rPr lang="en-US" altLang="en-US" sz="2800"/>
              <a:t>Vertical Axis Axial Flow Pump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4897942-C4FF-F64E-9CEF-FFF0F61BF84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A955CB3E-0B9B-6028-D88B-89D3BDAA5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E034A33-B3DD-0220-EFE5-C3AA34C811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6963D94-B56E-06B4-C881-65A4229E4D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DF688670-2531-139F-42FF-1FF7C6C7B3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FA0C619-C742-F19B-FF48-E38DF8B527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ECED570-B946-39A6-BA41-445195573B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E4CA6FD-16FC-466B-4655-CB8CCD20FE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A39A126-EB14-F346-6FCC-0FF8A4C916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A25D448-7EF9-57CE-7B65-8459280173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6D37B95-C911-E812-DC73-04EB87C398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4B25D13-CEBF-060C-1AE5-4B49ADB3AEC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877E113-E61D-2E56-3EE8-345B65F317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8E219BE-8E78-40A5-317A-8A75AD73248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3103A8F-F277-DAC1-B177-DBF539916D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A08A694-143A-2518-73CA-84E4B4468F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34492C4-D3AA-892C-DFC8-3DD191B128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18C7ADC-B3A2-7656-CA7F-CEE999BD0A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D25CB64-8532-3591-15EC-93EBA5279E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09779E8B-1037-F804-3E9E-23FEFA91A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898921" y="1249180"/>
            <a:ext cx="6966997" cy="4999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064A3-17BF-BAF6-8302-1A88DBB1D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A199E46-2A30-F434-3357-1EF3084EC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0091" y="262687"/>
            <a:ext cx="8229600" cy="715963"/>
          </a:xfrm>
        </p:spPr>
        <p:txBody>
          <a:bodyPr/>
          <a:lstStyle/>
          <a:p>
            <a:r>
              <a:rPr lang="en-US" altLang="en-US" sz="2800" dirty="0"/>
              <a:t>Horizontal Axis Axial Flow Pump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8A4FDA-519C-0925-0996-001228FBA46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DA142D9-75B1-9F55-4179-0449433719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3CB268D-687D-D873-27BD-180EA80046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8179E8F-961F-CBC3-37C5-C64B6A7550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55D0FE2-78F7-8214-DBD5-B8EB22DD94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E96260A-4292-4925-1B9E-1F8D7360AC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5A3B09C-876B-0CC4-3126-3F39579591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826283E-BE6A-CADA-796A-6E509AFAA8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BA6F390-FC80-C1DF-E252-1DE8844645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E241BAE-39A3-A802-3F20-9E2EF457C8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C48A174-838B-BBE9-DAF5-C3D25896A1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7A961ED-17C4-6A2A-CEBB-804DE695EC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8041CF3-6CE3-1BFD-3D9F-BA4D83DC5C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79D2469-9EF5-433A-F430-AAF2E3FA73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5CDAF46-25DD-DC68-7826-087C590E58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8969E871-5E9A-F03E-553F-6E78996F54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83E5AB0-04A1-D3CA-0229-51094C9188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CFEDCFE-BD2B-8B13-7F4C-46BD4BBC46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3203038-3B8D-EB8B-2C25-3546F9765F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B20C7F79-602C-4A56-27C6-CD47970906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914399" y="1286014"/>
            <a:ext cx="7037229" cy="519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EBD73C5-12C4-293E-83AA-ED91AF8EF2B3}"/>
              </a:ext>
            </a:extLst>
          </p:cNvPr>
          <p:cNvSpPr/>
          <p:nvPr/>
        </p:nvSpPr>
        <p:spPr>
          <a:xfrm>
            <a:off x="1222852" y="1788153"/>
            <a:ext cx="2514600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EAD227C-488B-60FA-EBE0-AC22F4F729A2}"/>
              </a:ext>
            </a:extLst>
          </p:cNvPr>
          <p:cNvSpPr/>
          <p:nvPr/>
        </p:nvSpPr>
        <p:spPr>
          <a:xfrm>
            <a:off x="3661252" y="1828800"/>
            <a:ext cx="2514600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68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8CA31-A838-14A3-0747-C6DD8C608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>
            <a:extLst>
              <a:ext uri="{FF2B5EF4-FFF2-40B4-BE49-F238E27FC236}">
                <a16:creationId xmlns:a16="http://schemas.microsoft.com/office/drawing/2014/main" id="{9D2032C8-CAB5-2723-700B-1D5D420FA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2865" y="266748"/>
            <a:ext cx="5807075" cy="802608"/>
          </a:xfrm>
        </p:spPr>
        <p:txBody>
          <a:bodyPr/>
          <a:lstStyle/>
          <a:p>
            <a:r>
              <a:rPr lang="en-US" altLang="en-US" sz="2800" dirty="0"/>
              <a:t>Euler Theory of Axial Flow Pumps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32611FA-BA39-78A1-A925-62B59716CA9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89099DE-EB4C-57D7-9EBD-39C3A1E973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3C6CC5C-3D1F-EEAC-161B-5F09714D3A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3E18B44-D2A1-7332-A259-621E442CB8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6508C6C-D0A3-7179-BEDF-F1FBD65C1B5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4590C9E1-7F6A-DEF8-5373-0DFCB887FB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989F4D3-3005-C48C-50B2-A28976F15E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BF7BDCA-425F-7BA3-B66B-5EEED6F086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5FA4B1B-F662-B5AD-2BDE-BEF10C4533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890E987-2F7A-F53D-81F5-51E847902E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D070313-FBA0-430E-63C5-65F6DD5FB2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E78DE5C-F9FE-573E-66F0-053074C566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75B4348-DE4F-C3AB-85A3-4F28570EB7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C036AEE-FD62-BCC8-4120-DDAC835AB0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05203E2-DCF6-2D2D-E388-7FDA5BBD5D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6FC5B38-80F7-7C63-AAD9-27D8F06511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6EA7030-A3E9-CA64-B18B-556DBA597D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C9A3CC7-8DAE-8E0A-89E7-91F1C688D2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9114B88-4F2A-F3CE-7067-6F13F9CF30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44F37A80-0FBB-0E83-8540-C5F05D8B9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1140059" y="1241028"/>
            <a:ext cx="6894576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553BB7D-9F35-9497-983B-3295141F3C1B}"/>
              </a:ext>
            </a:extLst>
          </p:cNvPr>
          <p:cNvSpPr txBox="1"/>
          <p:nvPr/>
        </p:nvSpPr>
        <p:spPr>
          <a:xfrm>
            <a:off x="457200" y="4785016"/>
            <a:ext cx="838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Euler equation given an expression for  the  theoretical head for an axial flow pump with an infinite number of blades, defined, as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1CD500-01E0-08EE-5CA3-18C4750DF886}"/>
                  </a:ext>
                </a:extLst>
              </p:cNvPr>
              <p:cNvSpPr txBox="1"/>
              <p:nvPr/>
            </p:nvSpPr>
            <p:spPr>
              <a:xfrm>
                <a:off x="1299507" y="5700894"/>
                <a:ext cx="3309176" cy="8268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,∞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  <m:d>
                            <m:d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𝒆𝒙</m:t>
                                  </m:r>
                                </m:sub>
                              </m:s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𝒊𝒏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61CD500-01E0-08EE-5CA3-18C4750DF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9507" y="5700894"/>
                <a:ext cx="3309176" cy="8268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6B0133-A4BE-42FA-6ABB-DF24EDD4B806}"/>
              </a:ext>
            </a:extLst>
          </p:cNvPr>
          <p:cNvCxnSpPr>
            <a:cxnSpLocks/>
          </p:cNvCxnSpPr>
          <p:nvPr/>
        </p:nvCxnSpPr>
        <p:spPr>
          <a:xfrm flipH="1" flipV="1">
            <a:off x="6629400" y="1600200"/>
            <a:ext cx="76200" cy="228600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B7408F5-59F9-7D33-44EE-4646ED51C501}"/>
              </a:ext>
            </a:extLst>
          </p:cNvPr>
          <p:cNvSpPr txBox="1"/>
          <p:nvPr/>
        </p:nvSpPr>
        <p:spPr>
          <a:xfrm>
            <a:off x="6614620" y="160020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62E42A-78AA-F8AC-38AD-DA6FD8694038}"/>
              </a:ext>
            </a:extLst>
          </p:cNvPr>
          <p:cNvSpPr/>
          <p:nvPr/>
        </p:nvSpPr>
        <p:spPr>
          <a:xfrm>
            <a:off x="4975546" y="1299825"/>
            <a:ext cx="3025454" cy="35151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86AE70E-ECD0-7AB2-8D9E-C7963577F103}"/>
                  </a:ext>
                </a:extLst>
              </p:cNvPr>
              <p:cNvSpPr txBox="1"/>
              <p:nvPr/>
            </p:nvSpPr>
            <p:spPr>
              <a:xfrm>
                <a:off x="5017911" y="5893821"/>
                <a:ext cx="3448636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,∞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𝑼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𝒆𝒙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𝒊𝒏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86AE70E-ECD0-7AB2-8D9E-C7963577F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911" y="5893821"/>
                <a:ext cx="3448636" cy="4168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2300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0" grpId="0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7380F-3573-A42E-01AB-B28841657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>
            <a:extLst>
              <a:ext uri="{FF2B5EF4-FFF2-40B4-BE49-F238E27FC236}">
                <a16:creationId xmlns:a16="http://schemas.microsoft.com/office/drawing/2014/main" id="{B93CE7DF-5478-74CB-37A9-B756B6CC7E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62865" y="266748"/>
            <a:ext cx="5807075" cy="802608"/>
          </a:xfrm>
        </p:spPr>
        <p:txBody>
          <a:bodyPr/>
          <a:lstStyle/>
          <a:p>
            <a:r>
              <a:rPr lang="en-US" altLang="en-US" sz="2800" dirty="0" err="1"/>
              <a:t>Modfied</a:t>
            </a:r>
            <a:r>
              <a:rPr lang="en-US" altLang="en-US" sz="2800" dirty="0"/>
              <a:t> Euler Model for A Real Axial Flow Pumps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7DA5740-EA60-FB00-2009-E208ABA3E42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0791FC7-ECE0-6E02-5327-B839C12647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780160F-D410-0AB2-CA7E-7E1CA3E787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87A38D4-E524-E40F-431D-E294C5C442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B571A9B-A512-02A4-C82F-547259C745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360A963-F0DA-82A9-4E4C-13175BDB6A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2B33BFD-C4F5-0925-A2F2-52BB9664A5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3755A0F-8E6B-E029-5194-745E0DA683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FE511D7-68D3-1B27-0017-06A5E74F8E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038C44E-FD6E-C378-F4F4-FF9EB464A2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45F3F55-8609-AA50-4701-9D22083BF6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6798782-6100-FCDE-150B-56B02BCC6C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C06667D-3586-7667-18F1-2048B773A5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DC82E32-1102-48CB-2410-629585ABF6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BC82747-8294-9C72-10F4-A9C618EDBE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E2BED01-3839-8CB5-A4B3-56EC9956B3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58FDBD5-B12B-6CC2-A621-4AAF66D941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A3C2510-7D98-3615-6936-EC41099BF6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C17856C-8E3B-1834-6FDE-05D3FF4529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9E6D012F-1122-A06F-CBDA-B7E6C6708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1140059" y="1284281"/>
            <a:ext cx="5124216" cy="2944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C34831B-2F88-C7C5-6A54-A5657A03E492}"/>
              </a:ext>
            </a:extLst>
          </p:cNvPr>
          <p:cNvSpPr txBox="1"/>
          <p:nvPr/>
        </p:nvSpPr>
        <p:spPr>
          <a:xfrm>
            <a:off x="530739" y="4040984"/>
            <a:ext cx="838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real pump will have finite number of blades with a  slip coefficient. </a:t>
            </a:r>
          </a:p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Pfleiderer’s formula used a correction factor.</a:t>
            </a:r>
          </a:p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Pfleiderer’s formula is as follows: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33B635-FC91-33CD-D6AD-A7556E49E9BB}"/>
                  </a:ext>
                </a:extLst>
              </p:cNvPr>
              <p:cNvSpPr txBox="1"/>
              <p:nvPr/>
            </p:nvSpPr>
            <p:spPr>
              <a:xfrm>
                <a:off x="1035402" y="5864665"/>
                <a:ext cx="3620735" cy="8268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𝜷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  <m:d>
                            <m:d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𝒆𝒙</m:t>
                                  </m:r>
                                </m:sub>
                              </m:s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𝒊𝒏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333B635-FC91-33CD-D6AD-A7556E49E9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402" y="5864665"/>
                <a:ext cx="3620735" cy="8268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69D8E05-DAEB-16FF-D88D-F4D5E68D72F7}"/>
              </a:ext>
            </a:extLst>
          </p:cNvPr>
          <p:cNvCxnSpPr>
            <a:cxnSpLocks/>
          </p:cNvCxnSpPr>
          <p:nvPr/>
        </p:nvCxnSpPr>
        <p:spPr>
          <a:xfrm flipH="1" flipV="1">
            <a:off x="5169896" y="1600200"/>
            <a:ext cx="76200" cy="228600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B5702A3-3C28-DC00-156C-2CD956C86BE7}"/>
              </a:ext>
            </a:extLst>
          </p:cNvPr>
          <p:cNvSpPr txBox="1"/>
          <p:nvPr/>
        </p:nvSpPr>
        <p:spPr>
          <a:xfrm>
            <a:off x="5155116" y="160020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25DB08-3A08-8CEB-BF7C-00EC1FF3F498}"/>
              </a:ext>
            </a:extLst>
          </p:cNvPr>
          <p:cNvSpPr txBox="1"/>
          <p:nvPr/>
        </p:nvSpPr>
        <p:spPr>
          <a:xfrm>
            <a:off x="5386739" y="5816414"/>
            <a:ext cx="30407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Symbol" panose="05050102010706020507" pitchFamily="18" charset="2"/>
              <a:buChar char="b"/>
            </a:pP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Value is in the range</a:t>
            </a:r>
          </a:p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0.69 to 0.74 </a:t>
            </a: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43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">
            <a:extLst>
              <a:ext uri="{FF2B5EF4-FFF2-40B4-BE49-F238E27FC236}">
                <a16:creationId xmlns:a16="http://schemas.microsoft.com/office/drawing/2014/main" id="{36AA7BD3-7B82-00E4-213F-59DDC74729D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38616" y="295021"/>
            <a:ext cx="5918408" cy="828642"/>
          </a:xfrm>
        </p:spPr>
        <p:txBody>
          <a:bodyPr/>
          <a:lstStyle/>
          <a:p>
            <a:r>
              <a:rPr lang="en-US" altLang="en-US" sz="2800" dirty="0"/>
              <a:t>Hydrofoil for Pure Reaction type Rotor Blades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4" name="Ink 12">
                <a:extLst>
                  <a:ext uri="{FF2B5EF4-FFF2-40B4-BE49-F238E27FC236}">
                    <a16:creationId xmlns:a16="http://schemas.microsoft.com/office/drawing/2014/main" id="{B9523014-E5EB-5867-FCC2-DE8D604556F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799138" y="5060950"/>
              <a:ext cx="1587" cy="3175"/>
            </p14:xfrm>
          </p:contentPart>
        </mc:Choice>
        <mc:Fallback xmlns="">
          <p:pic>
            <p:nvPicPr>
              <p:cNvPr id="2054" name="Ink 12">
                <a:extLst>
                  <a:ext uri="{FF2B5EF4-FFF2-40B4-BE49-F238E27FC236}">
                    <a16:creationId xmlns:a16="http://schemas.microsoft.com/office/drawing/2014/main" id="{B9523014-E5EB-5867-FCC2-DE8D604556F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57876" y="5054071"/>
                <a:ext cx="84111" cy="1693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C9F4530-D9FB-EF70-3B3F-D11055DDA34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87A2E20-3D0D-C6EF-B142-76A3F21F4C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CC68763-0EAE-FE2C-1852-ED4284E2DA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F3943A8-29F9-F61B-6E79-37636598A5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D1EA8CD-FC33-9C33-8384-FDCB39AA2F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5CE183F-A604-33DE-DB26-EFD450CBBA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9A28F1E-BC0B-D8BC-9601-92B5D0F057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E652314-D52A-6EB4-BFE8-48EC2030A8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9A40A6A-3A57-0288-2026-C2A8C54F33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B0EBB05-727D-7110-73D1-90AF20DF22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2C37EC3-B546-2D58-74BF-DA59E91FC8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8F51176-F158-36DC-45BD-9240CCF695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919B484-0649-E230-6EF2-47B57DAA79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1AC3F33-2263-9A8B-2E3F-FF1D800C5A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45E6C656-1B42-BEF7-5380-F27E48B4F5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3667E9B-0356-F37D-3560-5358CBF1AD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F77A79D-3D3B-DAAE-B63A-2FE4075DAA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F86A737-D0EE-E3F5-7507-9ECD87077D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CD1998D-FBC3-E5A3-A370-B2535BE71F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446C7634-91C6-056A-086C-25DD08C32D6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5800" y="1652587"/>
            <a:ext cx="3728655" cy="444341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99D9CE9-06B2-7777-D16C-554775DC34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4000" contrast="8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9547" y="1874227"/>
            <a:ext cx="4130939" cy="3818966"/>
          </a:xfrm>
          <a:prstGeom prst="rect">
            <a:avLst/>
          </a:prstGeom>
        </p:spPr>
      </p:pic>
      <p:sp>
        <p:nvSpPr>
          <p:cNvPr id="29" name="Text Box 9">
            <a:extLst>
              <a:ext uri="{FF2B5EF4-FFF2-40B4-BE49-F238E27FC236}">
                <a16:creationId xmlns:a16="http://schemas.microsoft.com/office/drawing/2014/main" id="{873BE5B5-D896-CD18-0AE0-9D8184B5B7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6966" y="5779127"/>
            <a:ext cx="3371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/>
              <a:t>NACA standard profiles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018785C-78AB-2EA5-508B-F8BE5425789B}"/>
              </a:ext>
            </a:extLst>
          </p:cNvPr>
          <p:cNvSpPr/>
          <p:nvPr/>
        </p:nvSpPr>
        <p:spPr>
          <a:xfrm>
            <a:off x="1413528" y="2380547"/>
            <a:ext cx="1460871" cy="304800"/>
          </a:xfrm>
          <a:prstGeom prst="ellipse">
            <a:avLst/>
          </a:prstGeom>
          <a:noFill/>
          <a:ln>
            <a:prstDash val="dash"/>
          </a:ln>
          <a:scene3d>
            <a:camera prst="orthographicFront">
              <a:rot lat="3000000" lon="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97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31908-E5C8-431A-7BA9-B7840635B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">
            <a:extLst>
              <a:ext uri="{FF2B5EF4-FFF2-40B4-BE49-F238E27FC236}">
                <a16:creationId xmlns:a16="http://schemas.microsoft.com/office/drawing/2014/main" id="{5318CB90-0A3B-22F4-DAD2-57BD790C725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81414" y="266908"/>
            <a:ext cx="5784890" cy="828642"/>
          </a:xfrm>
        </p:spPr>
        <p:txBody>
          <a:bodyPr/>
          <a:lstStyle/>
          <a:p>
            <a:r>
              <a:rPr lang="en-US" altLang="en-US" sz="2800" dirty="0"/>
              <a:t>Pure Reaction type Rotor Blades</a:t>
            </a:r>
          </a:p>
        </p:txBody>
      </p:sp>
      <p:pic>
        <p:nvPicPr>
          <p:cNvPr id="2056" name="Picture 5" descr="airfoil">
            <a:extLst>
              <a:ext uri="{FF2B5EF4-FFF2-40B4-BE49-F238E27FC236}">
                <a16:creationId xmlns:a16="http://schemas.microsoft.com/office/drawing/2014/main" id="{37E6C70E-49B4-D3C4-74E4-9F97144B8F9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8" y="1494631"/>
            <a:ext cx="5105400" cy="3868738"/>
          </a:xfrm>
        </p:spPr>
      </p:pic>
      <p:graphicFrame>
        <p:nvGraphicFramePr>
          <p:cNvPr id="83975" name="Object 7">
            <a:extLst>
              <a:ext uri="{FF2B5EF4-FFF2-40B4-BE49-F238E27FC236}">
                <a16:creationId xmlns:a16="http://schemas.microsoft.com/office/drawing/2014/main" id="{17D53FA1-DFE8-44C7-85D9-EF1A378287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7620711"/>
              </p:ext>
            </p:extLst>
          </p:nvPr>
        </p:nvGraphicFramePr>
        <p:xfrm>
          <a:off x="4114800" y="1476343"/>
          <a:ext cx="2606873" cy="9348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68200" imgH="419040" progId="Equation.3">
                  <p:embed/>
                </p:oleObj>
              </mc:Choice>
              <mc:Fallback>
                <p:oleObj name="Equation" r:id="rId3" imgW="1168200" imgH="419040" progId="Equation.3">
                  <p:embed/>
                  <p:pic>
                    <p:nvPicPr>
                      <p:cNvPr id="83975" name="Object 7">
                        <a:extLst>
                          <a:ext uri="{FF2B5EF4-FFF2-40B4-BE49-F238E27FC236}">
                            <a16:creationId xmlns:a16="http://schemas.microsoft.com/office/drawing/2014/main" id="{680539FD-992A-58CB-AD77-35530E65F3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476343"/>
                        <a:ext cx="2606873" cy="9348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6" name="Object 8">
            <a:extLst>
              <a:ext uri="{FF2B5EF4-FFF2-40B4-BE49-F238E27FC236}">
                <a16:creationId xmlns:a16="http://schemas.microsoft.com/office/drawing/2014/main" id="{7B1FA0EF-F488-FFA4-02C8-6A6C04639B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97605"/>
              </p:ext>
            </p:extLst>
          </p:nvPr>
        </p:nvGraphicFramePr>
        <p:xfrm>
          <a:off x="5486400" y="3485522"/>
          <a:ext cx="2706409" cy="858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20480" imgH="419040" progId="Equation.3">
                  <p:embed/>
                </p:oleObj>
              </mc:Choice>
              <mc:Fallback>
                <p:oleObj name="Equation" r:id="rId5" imgW="1320480" imgH="419040" progId="Equation.3">
                  <p:embed/>
                  <p:pic>
                    <p:nvPicPr>
                      <p:cNvPr id="83976" name="Object 8">
                        <a:extLst>
                          <a:ext uri="{FF2B5EF4-FFF2-40B4-BE49-F238E27FC236}">
                            <a16:creationId xmlns:a16="http://schemas.microsoft.com/office/drawing/2014/main" id="{A0C08183-556A-A1DA-C28E-DB125520DE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3485522"/>
                        <a:ext cx="2706409" cy="8586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7" name="Text Box 9">
            <a:extLst>
              <a:ext uri="{FF2B5EF4-FFF2-40B4-BE49-F238E27FC236}">
                <a16:creationId xmlns:a16="http://schemas.microsoft.com/office/drawing/2014/main" id="{B15C783A-A77C-F0B4-EE56-FA80ED333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5907088"/>
            <a:ext cx="33718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/>
              <a:t>NACA standard profiles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54" name="Ink 12">
                <a:extLst>
                  <a:ext uri="{FF2B5EF4-FFF2-40B4-BE49-F238E27FC236}">
                    <a16:creationId xmlns:a16="http://schemas.microsoft.com/office/drawing/2014/main" id="{50065FDD-C92A-EE41-778D-D4F82404D30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799138" y="5060950"/>
              <a:ext cx="1587" cy="3175"/>
            </p14:xfrm>
          </p:contentPart>
        </mc:Choice>
        <mc:Fallback xmlns="">
          <p:pic>
            <p:nvPicPr>
              <p:cNvPr id="2054" name="Ink 12">
                <a:extLst>
                  <a:ext uri="{FF2B5EF4-FFF2-40B4-BE49-F238E27FC236}">
                    <a16:creationId xmlns:a16="http://schemas.microsoft.com/office/drawing/2014/main" id="{B9523014-E5EB-5867-FCC2-DE8D604556F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57876" y="5054071"/>
                <a:ext cx="84111" cy="16933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F139877-097F-A567-7BA2-40F27C48AED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1DD96FD-99AB-9710-77FF-39B353A7F0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8177C8C-73BD-3034-ED2A-CE292DB682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585FF8A-94E1-4E42-F2CE-5FDEFEA5C5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3B19EAC-B563-0DF6-B06D-81C9706E5B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C2C4072-D7E6-E6D5-B42D-DC341CE572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3C0A351-0124-9C63-90FC-0F8702D0D3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0D3A1294-974A-17AA-55FC-CD54559797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67ADC85-DFE4-D8D2-C223-46732A5C54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C7EC2D4-29A5-EF1B-60FA-1E5543B8C3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60F0E7E2-0EE5-C866-02F9-13BE86CC58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A5E7010-7B57-31AD-95F5-06F5295460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6C03DFD-658D-765D-48A7-01E2A88893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A539D5A-E928-807D-CCA8-865410346F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BEE0B9C5-0E50-2AB8-8BD8-605C6D9AD1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B054C21-EA92-3A1D-32AB-7CB4D9E6AA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9390B73E-2B91-61BF-42D9-E81610024F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432F179-EDF0-6747-CF44-6865D0C00B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4C69DF6-5894-E009-CDBF-6C683BC2C5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8888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96970-4387-657E-014C-ABD2B42BC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9">
            <a:extLst>
              <a:ext uri="{FF2B5EF4-FFF2-40B4-BE49-F238E27FC236}">
                <a16:creationId xmlns:a16="http://schemas.microsoft.com/office/drawing/2014/main" id="{826BFB05-B1D2-1CEE-A655-EB42016B50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5513" y="1471613"/>
          <a:ext cx="7294562" cy="391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295238" imgH="3914286" progId="Paint.Picture">
                  <p:embed/>
                </p:oleObj>
              </mc:Choice>
              <mc:Fallback>
                <p:oleObj name="Bitmap Image" r:id="rId2" imgW="7295238" imgH="3914286" progId="Paint.Picture">
                  <p:embed/>
                  <p:pic>
                    <p:nvPicPr>
                      <p:cNvPr id="5122" name="Object 9">
                        <a:extLst>
                          <a:ext uri="{FF2B5EF4-FFF2-40B4-BE49-F238E27FC236}">
                            <a16:creationId xmlns:a16="http://schemas.microsoft.com/office/drawing/2014/main" id="{71ACE04C-6735-5C79-35AF-D1374B80FC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1471613"/>
                        <a:ext cx="7294562" cy="391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>
            <a:extLst>
              <a:ext uri="{FF2B5EF4-FFF2-40B4-BE49-F238E27FC236}">
                <a16:creationId xmlns:a16="http://schemas.microsoft.com/office/drawing/2014/main" id="{BC43D135-1577-021F-DB0B-5AFB18330B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3800" y="1676400"/>
          <a:ext cx="102235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40" imgH="241200" progId="Equation.3">
                  <p:embed/>
                </p:oleObj>
              </mc:Choice>
              <mc:Fallback>
                <p:oleObj name="Equation" r:id="rId4" imgW="431640" imgH="241200" progId="Equation.3">
                  <p:embed/>
                  <p:pic>
                    <p:nvPicPr>
                      <p:cNvPr id="5123" name="Object 6">
                        <a:extLst>
                          <a:ext uri="{FF2B5EF4-FFF2-40B4-BE49-F238E27FC236}">
                            <a16:creationId xmlns:a16="http://schemas.microsoft.com/office/drawing/2014/main" id="{9AFAE4E5-0286-AAF5-D954-F7E665DB57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1676400"/>
                        <a:ext cx="102235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Freeform 8">
            <a:extLst>
              <a:ext uri="{FF2B5EF4-FFF2-40B4-BE49-F238E27FC236}">
                <a16:creationId xmlns:a16="http://schemas.microsoft.com/office/drawing/2014/main" id="{4DFB17C4-2D7E-6F9F-3869-5E1ABD6D6DF5}"/>
              </a:ext>
            </a:extLst>
          </p:cNvPr>
          <p:cNvSpPr>
            <a:spLocks/>
          </p:cNvSpPr>
          <p:nvPr/>
        </p:nvSpPr>
        <p:spPr bwMode="auto">
          <a:xfrm>
            <a:off x="7010400" y="2171700"/>
            <a:ext cx="177800" cy="266700"/>
          </a:xfrm>
          <a:custGeom>
            <a:avLst/>
            <a:gdLst>
              <a:gd name="T0" fmla="*/ 0 w 112"/>
              <a:gd name="T1" fmla="*/ 24 h 168"/>
              <a:gd name="T2" fmla="*/ 96 w 112"/>
              <a:gd name="T3" fmla="*/ 24 h 168"/>
              <a:gd name="T4" fmla="*/ 96 w 112"/>
              <a:gd name="T5" fmla="*/ 168 h 168"/>
              <a:gd name="T6" fmla="*/ 0 60000 65536"/>
              <a:gd name="T7" fmla="*/ 0 60000 65536"/>
              <a:gd name="T8" fmla="*/ 0 60000 65536"/>
              <a:gd name="T9" fmla="*/ 0 w 112"/>
              <a:gd name="T10" fmla="*/ 0 h 168"/>
              <a:gd name="T11" fmla="*/ 112 w 112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" h="168">
                <a:moveTo>
                  <a:pt x="0" y="24"/>
                </a:moveTo>
                <a:cubicBezTo>
                  <a:pt x="40" y="12"/>
                  <a:pt x="80" y="0"/>
                  <a:pt x="96" y="24"/>
                </a:cubicBezTo>
                <a:cubicBezTo>
                  <a:pt x="112" y="48"/>
                  <a:pt x="104" y="108"/>
                  <a:pt x="96" y="1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89098" name="Object 10">
            <a:extLst>
              <a:ext uri="{FF2B5EF4-FFF2-40B4-BE49-F238E27FC236}">
                <a16:creationId xmlns:a16="http://schemas.microsoft.com/office/drawing/2014/main" id="{CB797814-DE3A-B8CE-3EA6-82C2CA70EF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336299"/>
              </p:ext>
            </p:extLst>
          </p:nvPr>
        </p:nvGraphicFramePr>
        <p:xfrm>
          <a:off x="534194" y="5412640"/>
          <a:ext cx="3360738" cy="989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22360" imgH="419040" progId="Equation.3">
                  <p:embed/>
                </p:oleObj>
              </mc:Choice>
              <mc:Fallback>
                <p:oleObj name="Equation" r:id="rId6" imgW="1422360" imgH="419040" progId="Equation.3">
                  <p:embed/>
                  <p:pic>
                    <p:nvPicPr>
                      <p:cNvPr id="89098" name="Object 10">
                        <a:extLst>
                          <a:ext uri="{FF2B5EF4-FFF2-40B4-BE49-F238E27FC236}">
                            <a16:creationId xmlns:a16="http://schemas.microsoft.com/office/drawing/2014/main" id="{277A2B7B-1163-62AC-20C3-7DEA4482C8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194" y="5412640"/>
                        <a:ext cx="3360738" cy="9897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9" name="Object 11">
            <a:extLst>
              <a:ext uri="{FF2B5EF4-FFF2-40B4-BE49-F238E27FC236}">
                <a16:creationId xmlns:a16="http://schemas.microsoft.com/office/drawing/2014/main" id="{58A2593F-E882-6CDC-7484-98EEEF5764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986733"/>
              </p:ext>
            </p:extLst>
          </p:nvPr>
        </p:nvGraphicFramePr>
        <p:xfrm>
          <a:off x="4259263" y="5334000"/>
          <a:ext cx="3870159" cy="10299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74640" imgH="419040" progId="Equation.3">
                  <p:embed/>
                </p:oleObj>
              </mc:Choice>
              <mc:Fallback>
                <p:oleObj name="Equation" r:id="rId8" imgW="1574640" imgH="419040" progId="Equation.3">
                  <p:embed/>
                  <p:pic>
                    <p:nvPicPr>
                      <p:cNvPr id="89099" name="Object 11">
                        <a:extLst>
                          <a:ext uri="{FF2B5EF4-FFF2-40B4-BE49-F238E27FC236}">
                            <a16:creationId xmlns:a16="http://schemas.microsoft.com/office/drawing/2014/main" id="{78B11B04-9178-4DBC-9739-E0D79CB7A5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9263" y="5334000"/>
                        <a:ext cx="3870159" cy="10299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7" name="Text Box 12">
            <a:extLst>
              <a:ext uri="{FF2B5EF4-FFF2-40B4-BE49-F238E27FC236}">
                <a16:creationId xmlns:a16="http://schemas.microsoft.com/office/drawing/2014/main" id="{262E6C02-1657-543A-19DF-91A36C1DC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925" y="3621088"/>
            <a:ext cx="369888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F</a:t>
            </a:r>
          </a:p>
        </p:txBody>
      </p:sp>
      <p:sp>
        <p:nvSpPr>
          <p:cNvPr id="5128" name="Text Box 13">
            <a:extLst>
              <a:ext uri="{FF2B5EF4-FFF2-40B4-BE49-F238E27FC236}">
                <a16:creationId xmlns:a16="http://schemas.microsoft.com/office/drawing/2014/main" id="{FF004534-74FB-E0C3-13DA-6E4A70072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897" y="178765"/>
            <a:ext cx="583170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Diameter Cascade &amp;  Direction of Lift &amp; drag</a:t>
            </a:r>
          </a:p>
        </p:txBody>
      </p:sp>
      <p:sp>
        <p:nvSpPr>
          <p:cNvPr id="89102" name="Line 14">
            <a:extLst>
              <a:ext uri="{FF2B5EF4-FFF2-40B4-BE49-F238E27FC236}">
                <a16:creationId xmlns:a16="http://schemas.microsoft.com/office/drawing/2014/main" id="{7F4550C9-9167-C27A-00EF-3BFAB9293DE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352800"/>
            <a:ext cx="1447800" cy="1066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3" name="Line 15">
            <a:extLst>
              <a:ext uri="{FF2B5EF4-FFF2-40B4-BE49-F238E27FC236}">
                <a16:creationId xmlns:a16="http://schemas.microsoft.com/office/drawing/2014/main" id="{01066103-40B4-C140-F4D7-72BF1031F1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9800" y="2514600"/>
            <a:ext cx="762000" cy="838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4" name="Line 16">
            <a:extLst>
              <a:ext uri="{FF2B5EF4-FFF2-40B4-BE49-F238E27FC236}">
                <a16:creationId xmlns:a16="http://schemas.microsoft.com/office/drawing/2014/main" id="{B667E907-0337-C746-416B-1AA2F8986D9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352800"/>
            <a:ext cx="18288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1E642D2-9ED8-CD11-D61D-C70A0705D57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40780F9-CC5B-448F-EB22-5C6A47DD40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456DC8E-32CC-8D26-47A4-1031CBCFD5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97D0629-78AB-B883-846B-E32F8C5932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D33CF07-4B2E-BA18-B143-AC5E0A999C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470660F-FB27-769D-6FBE-0EC00F6040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08A35E4-0068-31DF-4439-D354CA1459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BD8FF97-3DE4-68E0-2BB3-7B8FE56A7B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67FF1E3-1831-F70F-C1AB-2DD1303FC1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F3DDD1E-F1A3-BF80-4127-FA24F9DE9C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41D6D33-6EAD-E1CD-486D-E566CF955D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FD5B0D7-5084-F836-67A3-5AC5EB468C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6B1D8A2-B75A-B96A-92FE-2C91C453DF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CAD3E0B-2099-3270-3BA2-56E78D9714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9D2E4D7-54D6-F640-79E1-19311A4005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2ADD07C-BBE1-7ED0-A881-A9AC7A02D3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4CE9BAD-8BBE-BAF0-E46F-C5A375353D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D97E0BF-BBCE-5F88-3A04-D57CACBE61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1B61F4-A786-345C-46B5-F75F83CCBC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4800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9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64DF2-4251-3E3F-D375-EB52AA073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9">
            <a:extLst>
              <a:ext uri="{FF2B5EF4-FFF2-40B4-BE49-F238E27FC236}">
                <a16:creationId xmlns:a16="http://schemas.microsoft.com/office/drawing/2014/main" id="{C6DA2A8F-4458-392C-15A0-2E8BEC8228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1946844"/>
              </p:ext>
            </p:extLst>
          </p:nvPr>
        </p:nvGraphicFramePr>
        <p:xfrm>
          <a:off x="925513" y="1066800"/>
          <a:ext cx="7294562" cy="391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295238" imgH="3914286" progId="Paint.Picture">
                  <p:embed/>
                </p:oleObj>
              </mc:Choice>
              <mc:Fallback>
                <p:oleObj name="Bitmap Image" r:id="rId2" imgW="7295238" imgH="3914286" progId="Paint.Picture">
                  <p:embed/>
                  <p:pic>
                    <p:nvPicPr>
                      <p:cNvPr id="5122" name="Object 9">
                        <a:extLst>
                          <a:ext uri="{FF2B5EF4-FFF2-40B4-BE49-F238E27FC236}">
                            <a16:creationId xmlns:a16="http://schemas.microsoft.com/office/drawing/2014/main" id="{826BFB05-B1D2-1CEE-A655-EB42016B50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1066800"/>
                        <a:ext cx="7294562" cy="391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>
            <a:extLst>
              <a:ext uri="{FF2B5EF4-FFF2-40B4-BE49-F238E27FC236}">
                <a16:creationId xmlns:a16="http://schemas.microsoft.com/office/drawing/2014/main" id="{39CC4AB3-CD29-285E-DB9C-ECF75057F8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9452418"/>
              </p:ext>
            </p:extLst>
          </p:nvPr>
        </p:nvGraphicFramePr>
        <p:xfrm>
          <a:off x="7227094" y="1340924"/>
          <a:ext cx="102235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40" imgH="241200" progId="Equation.3">
                  <p:embed/>
                </p:oleObj>
              </mc:Choice>
              <mc:Fallback>
                <p:oleObj name="Equation" r:id="rId4" imgW="431640" imgH="241200" progId="Equation.3">
                  <p:embed/>
                  <p:pic>
                    <p:nvPicPr>
                      <p:cNvPr id="5123" name="Object 6">
                        <a:extLst>
                          <a:ext uri="{FF2B5EF4-FFF2-40B4-BE49-F238E27FC236}">
                            <a16:creationId xmlns:a16="http://schemas.microsoft.com/office/drawing/2014/main" id="{BC43D135-1577-021F-DB0B-5AFB18330B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7094" y="1340924"/>
                        <a:ext cx="102235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Freeform 8">
            <a:extLst>
              <a:ext uri="{FF2B5EF4-FFF2-40B4-BE49-F238E27FC236}">
                <a16:creationId xmlns:a16="http://schemas.microsoft.com/office/drawing/2014/main" id="{D189B151-AD9F-EF69-013B-CFD35D87A2B4}"/>
              </a:ext>
            </a:extLst>
          </p:cNvPr>
          <p:cNvSpPr>
            <a:spLocks/>
          </p:cNvSpPr>
          <p:nvPr/>
        </p:nvSpPr>
        <p:spPr bwMode="auto">
          <a:xfrm>
            <a:off x="7010400" y="1766887"/>
            <a:ext cx="177800" cy="266700"/>
          </a:xfrm>
          <a:custGeom>
            <a:avLst/>
            <a:gdLst>
              <a:gd name="T0" fmla="*/ 0 w 112"/>
              <a:gd name="T1" fmla="*/ 24 h 168"/>
              <a:gd name="T2" fmla="*/ 96 w 112"/>
              <a:gd name="T3" fmla="*/ 24 h 168"/>
              <a:gd name="T4" fmla="*/ 96 w 112"/>
              <a:gd name="T5" fmla="*/ 168 h 168"/>
              <a:gd name="T6" fmla="*/ 0 60000 65536"/>
              <a:gd name="T7" fmla="*/ 0 60000 65536"/>
              <a:gd name="T8" fmla="*/ 0 60000 65536"/>
              <a:gd name="T9" fmla="*/ 0 w 112"/>
              <a:gd name="T10" fmla="*/ 0 h 168"/>
              <a:gd name="T11" fmla="*/ 112 w 112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" h="168">
                <a:moveTo>
                  <a:pt x="0" y="24"/>
                </a:moveTo>
                <a:cubicBezTo>
                  <a:pt x="40" y="12"/>
                  <a:pt x="80" y="0"/>
                  <a:pt x="96" y="24"/>
                </a:cubicBezTo>
                <a:cubicBezTo>
                  <a:pt x="112" y="48"/>
                  <a:pt x="104" y="108"/>
                  <a:pt x="96" y="1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7" name="Text Box 12">
            <a:extLst>
              <a:ext uri="{FF2B5EF4-FFF2-40B4-BE49-F238E27FC236}">
                <a16:creationId xmlns:a16="http://schemas.microsoft.com/office/drawing/2014/main" id="{24D65B31-CF76-C804-78F2-CEAE899128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925" y="3216275"/>
            <a:ext cx="369888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F</a:t>
            </a:r>
          </a:p>
        </p:txBody>
      </p:sp>
      <p:sp>
        <p:nvSpPr>
          <p:cNvPr id="5128" name="Text Box 13">
            <a:extLst>
              <a:ext uri="{FF2B5EF4-FFF2-40B4-BE49-F238E27FC236}">
                <a16:creationId xmlns:a16="http://schemas.microsoft.com/office/drawing/2014/main" id="{4BE4E605-7A59-6BC7-B921-54BFFAF71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897" y="178765"/>
            <a:ext cx="583170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Diameter Cascade &amp;  Tangential Driving Force </a:t>
            </a:r>
          </a:p>
        </p:txBody>
      </p:sp>
      <p:sp>
        <p:nvSpPr>
          <p:cNvPr id="89102" name="Line 14">
            <a:extLst>
              <a:ext uri="{FF2B5EF4-FFF2-40B4-BE49-F238E27FC236}">
                <a16:creationId xmlns:a16="http://schemas.microsoft.com/office/drawing/2014/main" id="{325A4EA7-BE3B-B090-69C3-2139BDD79B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2971800"/>
            <a:ext cx="1447800" cy="1066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3" name="Line 15">
            <a:extLst>
              <a:ext uri="{FF2B5EF4-FFF2-40B4-BE49-F238E27FC236}">
                <a16:creationId xmlns:a16="http://schemas.microsoft.com/office/drawing/2014/main" id="{A3103028-F276-28E7-AE64-5F4A18DEDA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9800" y="2109787"/>
            <a:ext cx="762000" cy="838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4" name="Line 16">
            <a:extLst>
              <a:ext uri="{FF2B5EF4-FFF2-40B4-BE49-F238E27FC236}">
                <a16:creationId xmlns:a16="http://schemas.microsoft.com/office/drawing/2014/main" id="{077973C8-893D-0D50-1640-AB56EEF1291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2971800"/>
            <a:ext cx="18288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CA3862-B3F7-B191-AB3E-69D0218077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D6A1280-46BA-D09D-E5B7-A4732B846F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EB73408-026A-8F9C-4C17-CAB611072B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99DBB9E-EB81-4D28-D3BE-859EE99B27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0CDBD52-9F70-2712-2F3B-1CCC887B0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93906CE-9223-6442-B16A-CDFC92EB00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A003DC1-E7A6-DE15-DBB8-4D2F843DA0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0B0F1FF-7C63-E606-1F7B-36856E7E88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9C27C02-C376-1D62-2D96-5897123CEA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9DD958B-D5E7-45AF-9B01-C4B904A007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537B102-DF0F-F238-C94C-11A86BA2C5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DC03DE4-12B5-E7F1-4431-19782D545D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C0BAA9D-C7F1-2880-29C7-DB547D10DF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29DC626-9DB6-E288-0652-77FF145B11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32D0110-2E8E-5782-9E6D-086E2FDAB2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1D68983E-720C-D267-AF4B-D762D2B44B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33B6646-DFD3-7880-9B66-2D5AA851A0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9BB8B8B-C97C-82AC-6FC1-F82A0891D8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4A84255-7EB7-A764-4959-0BA8C57338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Rectangle 4">
            <a:extLst>
              <a:ext uri="{FF2B5EF4-FFF2-40B4-BE49-F238E27FC236}">
                <a16:creationId xmlns:a16="http://schemas.microsoft.com/office/drawing/2014/main" id="{B4566391-7BE1-C922-3552-1BA205698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953000"/>
            <a:ext cx="7239000" cy="71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26979" bIns="-26979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0" dirty="0">
                <a:latin typeface="Times New Roman" panose="02020603050405020304" pitchFamily="18" charset="0"/>
              </a:rPr>
              <a:t>The components of </a:t>
            </a:r>
            <a:r>
              <a:rPr lang="en-US" altLang="en-US" b="0" i="1" dirty="0">
                <a:latin typeface="Times New Roman" panose="02020603050405020304" pitchFamily="18" charset="0"/>
              </a:rPr>
              <a:t>F</a:t>
            </a:r>
            <a:r>
              <a:rPr lang="en-US" altLang="en-US" b="0" dirty="0">
                <a:latin typeface="Times New Roman" panose="02020603050405020304" pitchFamily="18" charset="0"/>
              </a:rPr>
              <a:t> are</a:t>
            </a:r>
            <a:r>
              <a:rPr lang="en-US" altLang="en-US" b="0" baseline="-25000" dirty="0">
                <a:latin typeface="Times New Roman" panose="02020603050405020304" pitchFamily="18" charset="0"/>
              </a:rPr>
              <a:t> </a:t>
            </a:r>
            <a:r>
              <a:rPr lang="en-US" altLang="en-US" b="0" i="1" dirty="0">
                <a:latin typeface="Times New Roman" panose="02020603050405020304" pitchFamily="18" charset="0"/>
              </a:rPr>
              <a:t>F</a:t>
            </a:r>
            <a:r>
              <a:rPr lang="en-US" altLang="en-US" b="0" i="1" baseline="-25000" dirty="0">
                <a:latin typeface="Times New Roman" panose="02020603050405020304" pitchFamily="18" charset="0"/>
              </a:rPr>
              <a:t>t</a:t>
            </a:r>
            <a:r>
              <a:rPr lang="en-US" altLang="en-US" b="0" dirty="0">
                <a:latin typeface="Times New Roman" panose="02020603050405020304" pitchFamily="18" charset="0"/>
              </a:rPr>
              <a:t>    the driving force along Tangential Direction and </a:t>
            </a:r>
            <a:r>
              <a:rPr lang="en-US" altLang="en-US" b="0" i="1" dirty="0">
                <a:latin typeface="Times New Roman" panose="02020603050405020304" pitchFamily="18" charset="0"/>
              </a:rPr>
              <a:t>F</a:t>
            </a:r>
            <a:r>
              <a:rPr lang="en-US" altLang="en-US" b="0" i="1" baseline="-25000" dirty="0">
                <a:latin typeface="Times New Roman" panose="02020603050405020304" pitchFamily="18" charset="0"/>
              </a:rPr>
              <a:t>a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b="0" dirty="0">
                <a:latin typeface="Times New Roman" panose="02020603050405020304" pitchFamily="18" charset="0"/>
              </a:rPr>
              <a:t> in the Axial Direction. </a:t>
            </a:r>
          </a:p>
        </p:txBody>
      </p:sp>
      <p:graphicFrame>
        <p:nvGraphicFramePr>
          <p:cNvPr id="22" name="Object 7">
            <a:extLst>
              <a:ext uri="{FF2B5EF4-FFF2-40B4-BE49-F238E27FC236}">
                <a16:creationId xmlns:a16="http://schemas.microsoft.com/office/drawing/2014/main" id="{CB596787-AEAF-6274-7BC8-68DBE5499D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0054199"/>
              </p:ext>
            </p:extLst>
          </p:nvPr>
        </p:nvGraphicFramePr>
        <p:xfrm>
          <a:off x="1361952" y="5800963"/>
          <a:ext cx="575945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79560" imgH="241200" progId="Equation.3">
                  <p:embed/>
                </p:oleObj>
              </mc:Choice>
              <mc:Fallback>
                <p:oleObj name="Equation" r:id="rId8" imgW="1879560" imgH="241200" progId="Equation.3">
                  <p:embed/>
                  <p:pic>
                    <p:nvPicPr>
                      <p:cNvPr id="92167" name="Object 7">
                        <a:extLst>
                          <a:ext uri="{FF2B5EF4-FFF2-40B4-BE49-F238E27FC236}">
                            <a16:creationId xmlns:a16="http://schemas.microsoft.com/office/drawing/2014/main" id="{C1D41294-BA90-2A2B-92E0-2891C7EBE8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1952" y="5800963"/>
                        <a:ext cx="5759450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495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D27F4-526F-0941-8B4F-B260AF4D3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9">
            <a:extLst>
              <a:ext uri="{FF2B5EF4-FFF2-40B4-BE49-F238E27FC236}">
                <a16:creationId xmlns:a16="http://schemas.microsoft.com/office/drawing/2014/main" id="{29A97A04-752B-44C4-03D0-8C928DFD2F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5513" y="1066800"/>
          <a:ext cx="7294562" cy="391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295238" imgH="3914286" progId="Paint.Picture">
                  <p:embed/>
                </p:oleObj>
              </mc:Choice>
              <mc:Fallback>
                <p:oleObj name="Bitmap Image" r:id="rId2" imgW="7295238" imgH="3914286" progId="Paint.Picture">
                  <p:embed/>
                  <p:pic>
                    <p:nvPicPr>
                      <p:cNvPr id="5122" name="Object 9">
                        <a:extLst>
                          <a:ext uri="{FF2B5EF4-FFF2-40B4-BE49-F238E27FC236}">
                            <a16:creationId xmlns:a16="http://schemas.microsoft.com/office/drawing/2014/main" id="{C6DA2A8F-4458-392C-15A0-2E8BEC8228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1066800"/>
                        <a:ext cx="7294562" cy="391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>
            <a:extLst>
              <a:ext uri="{FF2B5EF4-FFF2-40B4-BE49-F238E27FC236}">
                <a16:creationId xmlns:a16="http://schemas.microsoft.com/office/drawing/2014/main" id="{5C0AF9E5-6770-0C2E-7DA4-6D39376EC8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27094" y="1340924"/>
          <a:ext cx="102235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40" imgH="241200" progId="Equation.3">
                  <p:embed/>
                </p:oleObj>
              </mc:Choice>
              <mc:Fallback>
                <p:oleObj name="Equation" r:id="rId4" imgW="431640" imgH="241200" progId="Equation.3">
                  <p:embed/>
                  <p:pic>
                    <p:nvPicPr>
                      <p:cNvPr id="5123" name="Object 6">
                        <a:extLst>
                          <a:ext uri="{FF2B5EF4-FFF2-40B4-BE49-F238E27FC236}">
                            <a16:creationId xmlns:a16="http://schemas.microsoft.com/office/drawing/2014/main" id="{39CC4AB3-CD29-285E-DB9C-ECF75057F8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7094" y="1340924"/>
                        <a:ext cx="102235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Freeform 8">
            <a:extLst>
              <a:ext uri="{FF2B5EF4-FFF2-40B4-BE49-F238E27FC236}">
                <a16:creationId xmlns:a16="http://schemas.microsoft.com/office/drawing/2014/main" id="{5CD21DF6-042B-17CD-306F-43FE6B482080}"/>
              </a:ext>
            </a:extLst>
          </p:cNvPr>
          <p:cNvSpPr>
            <a:spLocks/>
          </p:cNvSpPr>
          <p:nvPr/>
        </p:nvSpPr>
        <p:spPr bwMode="auto">
          <a:xfrm>
            <a:off x="7010400" y="1766887"/>
            <a:ext cx="177800" cy="266700"/>
          </a:xfrm>
          <a:custGeom>
            <a:avLst/>
            <a:gdLst>
              <a:gd name="T0" fmla="*/ 0 w 112"/>
              <a:gd name="T1" fmla="*/ 24 h 168"/>
              <a:gd name="T2" fmla="*/ 96 w 112"/>
              <a:gd name="T3" fmla="*/ 24 h 168"/>
              <a:gd name="T4" fmla="*/ 96 w 112"/>
              <a:gd name="T5" fmla="*/ 168 h 168"/>
              <a:gd name="T6" fmla="*/ 0 60000 65536"/>
              <a:gd name="T7" fmla="*/ 0 60000 65536"/>
              <a:gd name="T8" fmla="*/ 0 60000 65536"/>
              <a:gd name="T9" fmla="*/ 0 w 112"/>
              <a:gd name="T10" fmla="*/ 0 h 168"/>
              <a:gd name="T11" fmla="*/ 112 w 112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" h="168">
                <a:moveTo>
                  <a:pt x="0" y="24"/>
                </a:moveTo>
                <a:cubicBezTo>
                  <a:pt x="40" y="12"/>
                  <a:pt x="80" y="0"/>
                  <a:pt x="96" y="24"/>
                </a:cubicBezTo>
                <a:cubicBezTo>
                  <a:pt x="112" y="48"/>
                  <a:pt x="104" y="108"/>
                  <a:pt x="96" y="1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7" name="Text Box 12">
            <a:extLst>
              <a:ext uri="{FF2B5EF4-FFF2-40B4-BE49-F238E27FC236}">
                <a16:creationId xmlns:a16="http://schemas.microsoft.com/office/drawing/2014/main" id="{27CF936A-E703-A42D-A48F-787B6851B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925" y="3216275"/>
            <a:ext cx="369888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F</a:t>
            </a:r>
          </a:p>
        </p:txBody>
      </p:sp>
      <p:sp>
        <p:nvSpPr>
          <p:cNvPr id="5128" name="Text Box 13">
            <a:extLst>
              <a:ext uri="{FF2B5EF4-FFF2-40B4-BE49-F238E27FC236}">
                <a16:creationId xmlns:a16="http://schemas.microsoft.com/office/drawing/2014/main" id="{535FC881-B0A7-843F-3983-4B0223685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897" y="178765"/>
            <a:ext cx="583170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Diameter Cascade &amp;  Tangential Driving Force </a:t>
            </a:r>
          </a:p>
        </p:txBody>
      </p:sp>
      <p:sp>
        <p:nvSpPr>
          <p:cNvPr id="89102" name="Line 14">
            <a:extLst>
              <a:ext uri="{FF2B5EF4-FFF2-40B4-BE49-F238E27FC236}">
                <a16:creationId xmlns:a16="http://schemas.microsoft.com/office/drawing/2014/main" id="{1279535D-6101-8967-BEB3-5CA40638F2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2971800"/>
            <a:ext cx="1447800" cy="1066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3" name="Line 15">
            <a:extLst>
              <a:ext uri="{FF2B5EF4-FFF2-40B4-BE49-F238E27FC236}">
                <a16:creationId xmlns:a16="http://schemas.microsoft.com/office/drawing/2014/main" id="{B096F527-FE89-F2D5-2DF0-7969550E0A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9800" y="2109787"/>
            <a:ext cx="762000" cy="838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4" name="Line 16">
            <a:extLst>
              <a:ext uri="{FF2B5EF4-FFF2-40B4-BE49-F238E27FC236}">
                <a16:creationId xmlns:a16="http://schemas.microsoft.com/office/drawing/2014/main" id="{65CF9719-2C08-F4FE-1A4C-71C4986ED77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2971800"/>
            <a:ext cx="18288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D2B1EFC-3824-7AE7-28D2-641D93F660F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3CF3439-6E2A-5F8A-D6EA-B06CC885D3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4A6FBE5-2136-EA31-28FE-6189603A27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8D0CCFD-D712-2C8D-F1DC-FA21643ABC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4109B12-FE67-4A97-18A9-799CC331A8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E23F621-BF5E-EE78-7B32-7AC0ADAB00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2FF964E-4E02-BC56-EEDB-19B33A707D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D6726A3-E61B-C946-8EF6-49291D7E1F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D6D12E3-B3E1-7AC9-9955-B853A79657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9EA2392-63BB-20B3-7881-AB25CCEA82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180054C-F645-A473-898A-863BC0D5CC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7142139-8A5D-905F-B684-74A70C3385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6845CC2-2AEF-0520-38B2-D7105DF759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A8A351B-BD7F-D924-ECBB-E984761E7C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A72DE2E-EEDC-5866-4120-7F8D2E93D5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ABC06E2-554F-3458-941C-D0E6AEBE08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9A85493-5D61-C418-55B1-CDE96A43B0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EB62871-59C2-EFF5-BFC2-6CF4B0F033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F6FC1DA-C887-ABC4-B073-32DC33F977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Rectangle 4">
            <a:extLst>
              <a:ext uri="{FF2B5EF4-FFF2-40B4-BE49-F238E27FC236}">
                <a16:creationId xmlns:a16="http://schemas.microsoft.com/office/drawing/2014/main" id="{213380AE-6D16-FEC0-7240-3A7292733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177" y="4970676"/>
            <a:ext cx="7239000" cy="342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26979" bIns="-26979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0" i="1" dirty="0">
                <a:latin typeface="Times New Roman" panose="02020603050405020304" pitchFamily="18" charset="0"/>
              </a:rPr>
              <a:t>F</a:t>
            </a:r>
            <a:r>
              <a:rPr lang="en-US" altLang="en-US" b="0" i="1" baseline="-25000" dirty="0">
                <a:latin typeface="Times New Roman" panose="02020603050405020304" pitchFamily="18" charset="0"/>
              </a:rPr>
              <a:t>a</a:t>
            </a:r>
            <a:r>
              <a:rPr lang="en-US" altLang="en-US" dirty="0">
                <a:latin typeface="Times New Roman" panose="02020603050405020304" pitchFamily="18" charset="0"/>
              </a:rPr>
              <a:t> </a:t>
            </a:r>
            <a:r>
              <a:rPr lang="en-US" altLang="en-US" b="0" dirty="0">
                <a:latin typeface="Times New Roman" panose="02020603050405020304" pitchFamily="18" charset="0"/>
              </a:rPr>
              <a:t> in the Axial force:</a:t>
            </a:r>
          </a:p>
        </p:txBody>
      </p:sp>
      <p:graphicFrame>
        <p:nvGraphicFramePr>
          <p:cNvPr id="23" name="Object 8">
            <a:extLst>
              <a:ext uri="{FF2B5EF4-FFF2-40B4-BE49-F238E27FC236}">
                <a16:creationId xmlns:a16="http://schemas.microsoft.com/office/drawing/2014/main" id="{54328F50-3DA4-030A-F689-FA96F3F4D0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176568"/>
              </p:ext>
            </p:extLst>
          </p:nvPr>
        </p:nvGraphicFramePr>
        <p:xfrm>
          <a:off x="1477962" y="5510212"/>
          <a:ext cx="5837238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904760" imgH="241200" progId="Equation.3">
                  <p:embed/>
                </p:oleObj>
              </mc:Choice>
              <mc:Fallback>
                <p:oleObj name="Equation" r:id="rId8" imgW="1904760" imgH="241200" progId="Equation.3">
                  <p:embed/>
                  <p:pic>
                    <p:nvPicPr>
                      <p:cNvPr id="92168" name="Object 8">
                        <a:extLst>
                          <a:ext uri="{FF2B5EF4-FFF2-40B4-BE49-F238E27FC236}">
                            <a16:creationId xmlns:a16="http://schemas.microsoft.com/office/drawing/2014/main" id="{4918D9A3-6F06-5AD7-82FC-C5BFC0D522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7962" y="5510212"/>
                        <a:ext cx="5837238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200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2F44AF-EDC2-C673-6E85-6B8925D91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9">
            <a:extLst>
              <a:ext uri="{FF2B5EF4-FFF2-40B4-BE49-F238E27FC236}">
                <a16:creationId xmlns:a16="http://schemas.microsoft.com/office/drawing/2014/main" id="{8424145D-32DE-CAF2-14EC-0B2D7B7781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5513" y="1066800"/>
          <a:ext cx="7294562" cy="391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295238" imgH="3914286" progId="Paint.Picture">
                  <p:embed/>
                </p:oleObj>
              </mc:Choice>
              <mc:Fallback>
                <p:oleObj name="Bitmap Image" r:id="rId2" imgW="7295238" imgH="3914286" progId="Paint.Picture">
                  <p:embed/>
                  <p:pic>
                    <p:nvPicPr>
                      <p:cNvPr id="5122" name="Object 9">
                        <a:extLst>
                          <a:ext uri="{FF2B5EF4-FFF2-40B4-BE49-F238E27FC236}">
                            <a16:creationId xmlns:a16="http://schemas.microsoft.com/office/drawing/2014/main" id="{29A97A04-752B-44C4-03D0-8C928DFD2F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1066800"/>
                        <a:ext cx="7294562" cy="391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6">
            <a:extLst>
              <a:ext uri="{FF2B5EF4-FFF2-40B4-BE49-F238E27FC236}">
                <a16:creationId xmlns:a16="http://schemas.microsoft.com/office/drawing/2014/main" id="{5FCCA5BF-2836-972E-68A6-1F734F65A2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27094" y="1340924"/>
          <a:ext cx="102235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31640" imgH="241200" progId="Equation.3">
                  <p:embed/>
                </p:oleObj>
              </mc:Choice>
              <mc:Fallback>
                <p:oleObj name="Equation" r:id="rId4" imgW="431640" imgH="241200" progId="Equation.3">
                  <p:embed/>
                  <p:pic>
                    <p:nvPicPr>
                      <p:cNvPr id="5123" name="Object 6">
                        <a:extLst>
                          <a:ext uri="{FF2B5EF4-FFF2-40B4-BE49-F238E27FC236}">
                            <a16:creationId xmlns:a16="http://schemas.microsoft.com/office/drawing/2014/main" id="{5C0AF9E5-6770-0C2E-7DA4-6D39376EC8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7094" y="1340924"/>
                        <a:ext cx="102235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6" name="Freeform 8">
            <a:extLst>
              <a:ext uri="{FF2B5EF4-FFF2-40B4-BE49-F238E27FC236}">
                <a16:creationId xmlns:a16="http://schemas.microsoft.com/office/drawing/2014/main" id="{73451A08-76AE-C4AA-1499-25EF72503108}"/>
              </a:ext>
            </a:extLst>
          </p:cNvPr>
          <p:cNvSpPr>
            <a:spLocks/>
          </p:cNvSpPr>
          <p:nvPr/>
        </p:nvSpPr>
        <p:spPr bwMode="auto">
          <a:xfrm>
            <a:off x="7010400" y="1766887"/>
            <a:ext cx="177800" cy="266700"/>
          </a:xfrm>
          <a:custGeom>
            <a:avLst/>
            <a:gdLst>
              <a:gd name="T0" fmla="*/ 0 w 112"/>
              <a:gd name="T1" fmla="*/ 24 h 168"/>
              <a:gd name="T2" fmla="*/ 96 w 112"/>
              <a:gd name="T3" fmla="*/ 24 h 168"/>
              <a:gd name="T4" fmla="*/ 96 w 112"/>
              <a:gd name="T5" fmla="*/ 168 h 168"/>
              <a:gd name="T6" fmla="*/ 0 60000 65536"/>
              <a:gd name="T7" fmla="*/ 0 60000 65536"/>
              <a:gd name="T8" fmla="*/ 0 60000 65536"/>
              <a:gd name="T9" fmla="*/ 0 w 112"/>
              <a:gd name="T10" fmla="*/ 0 h 168"/>
              <a:gd name="T11" fmla="*/ 112 w 112"/>
              <a:gd name="T12" fmla="*/ 168 h 1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" h="168">
                <a:moveTo>
                  <a:pt x="0" y="24"/>
                </a:moveTo>
                <a:cubicBezTo>
                  <a:pt x="40" y="12"/>
                  <a:pt x="80" y="0"/>
                  <a:pt x="96" y="24"/>
                </a:cubicBezTo>
                <a:cubicBezTo>
                  <a:pt x="112" y="48"/>
                  <a:pt x="104" y="108"/>
                  <a:pt x="96" y="1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7" name="Text Box 12">
            <a:extLst>
              <a:ext uri="{FF2B5EF4-FFF2-40B4-BE49-F238E27FC236}">
                <a16:creationId xmlns:a16="http://schemas.microsoft.com/office/drawing/2014/main" id="{8C834BC6-B6DF-8687-80AD-66FC72BC0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8925" y="3216275"/>
            <a:ext cx="369888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F</a:t>
            </a:r>
          </a:p>
        </p:txBody>
      </p:sp>
      <p:sp>
        <p:nvSpPr>
          <p:cNvPr id="5128" name="Text Box 13">
            <a:extLst>
              <a:ext uri="{FF2B5EF4-FFF2-40B4-BE49-F238E27FC236}">
                <a16:creationId xmlns:a16="http://schemas.microsoft.com/office/drawing/2014/main" id="{217AA86B-A253-DBF7-5D88-F2F054DA1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897" y="178765"/>
            <a:ext cx="583170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 Diameter Cascade &amp;  Tangential Driving Force </a:t>
            </a:r>
          </a:p>
        </p:txBody>
      </p:sp>
      <p:sp>
        <p:nvSpPr>
          <p:cNvPr id="89102" name="Line 14">
            <a:extLst>
              <a:ext uri="{FF2B5EF4-FFF2-40B4-BE49-F238E27FC236}">
                <a16:creationId xmlns:a16="http://schemas.microsoft.com/office/drawing/2014/main" id="{8AA6528C-D190-D978-7A7C-15067E156A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2971800"/>
            <a:ext cx="1447800" cy="10668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3" name="Line 15">
            <a:extLst>
              <a:ext uri="{FF2B5EF4-FFF2-40B4-BE49-F238E27FC236}">
                <a16:creationId xmlns:a16="http://schemas.microsoft.com/office/drawing/2014/main" id="{A6B1F6D6-EA12-86EC-D006-085DEBB4B8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9800" y="2109787"/>
            <a:ext cx="762000" cy="838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104" name="Line 16">
            <a:extLst>
              <a:ext uri="{FF2B5EF4-FFF2-40B4-BE49-F238E27FC236}">
                <a16:creationId xmlns:a16="http://schemas.microsoft.com/office/drawing/2014/main" id="{4EBDEA5A-52AD-38EB-1A78-0325ABBF9E7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2971800"/>
            <a:ext cx="1828800" cy="609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91E9FEA-03EF-F64B-03A1-2D23DC20FE4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C893C53-2920-E40F-534F-F00B7B6C54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D4A595C4-D253-7B93-996E-9B8671AC0E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9700272-140B-F691-C4FD-DE2F3B5AA4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0986824-5610-CDF4-F37B-D4ADD67C53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7C04C79-1395-0974-E337-3964A54C24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3212846-C0F5-9DAA-C7EB-F1CE94BB4D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3878354-5D2B-2113-D3F6-3364B2ECB3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95BED75E-3BC0-B108-44A4-E7E98B0B55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A8A7107-7698-DC05-1CAA-EE39E8BEC2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64E314E-899F-A43D-6220-3D5A1F3ADC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68DB57F-BAB5-9B37-F46B-19B66EF4B8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7A35031-3EE1-8733-35D1-8E22EEB21F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8CE09CB-08B1-56AA-5EF0-6B1D8000DC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A7BCC09-26E7-7197-FDC0-1BD4535D0A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9F135B8-CEA3-BF7D-7E3C-90DE91984A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74A24F7-BA27-D5AE-A470-642372EF12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6F99508-BABE-256F-EAC3-9CA577C83E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6A80DD3-DCB3-9DB3-DD4B-7358D807DE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2169" name="Rectangle 9">
            <a:extLst>
              <a:ext uri="{FF2B5EF4-FFF2-40B4-BE49-F238E27FC236}">
                <a16:creationId xmlns:a16="http://schemas.microsoft.com/office/drawing/2014/main" id="{F0E5A760-3847-3E19-D437-0F38EA041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087" y="5129212"/>
            <a:ext cx="68183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6979" bIns="-26979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0" dirty="0">
                <a:latin typeface="Times New Roman" panose="02020603050405020304" pitchFamily="18" charset="0"/>
              </a:rPr>
              <a:t>For </a:t>
            </a:r>
            <a:r>
              <a:rPr lang="en-US" altLang="en-US" b="0" i="1" dirty="0">
                <a:latin typeface="Times New Roman" panose="02020603050405020304" pitchFamily="18" charset="0"/>
              </a:rPr>
              <a:t>z</a:t>
            </a:r>
            <a:r>
              <a:rPr lang="en-US" altLang="en-US" b="0" dirty="0">
                <a:latin typeface="Times New Roman" panose="02020603050405020304" pitchFamily="18" charset="0"/>
              </a:rPr>
              <a:t> number of  Vanes the Total Tangential Force        </a:t>
            </a:r>
          </a:p>
        </p:txBody>
      </p:sp>
      <p:graphicFrame>
        <p:nvGraphicFramePr>
          <p:cNvPr id="92172" name="Object 12">
            <a:extLst>
              <a:ext uri="{FF2B5EF4-FFF2-40B4-BE49-F238E27FC236}">
                <a16:creationId xmlns:a16="http://schemas.microsoft.com/office/drawing/2014/main" id="{D5DA2342-B1DD-D8D7-350F-8F8A22CCE5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5531048"/>
              </p:ext>
            </p:extLst>
          </p:nvPr>
        </p:nvGraphicFramePr>
        <p:xfrm>
          <a:off x="660400" y="5815012"/>
          <a:ext cx="6499225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20760" imgH="241200" progId="Equation.3">
                  <p:embed/>
                </p:oleObj>
              </mc:Choice>
              <mc:Fallback>
                <p:oleObj name="Equation" r:id="rId8" imgW="2120760" imgH="241200" progId="Equation.3">
                  <p:embed/>
                  <p:pic>
                    <p:nvPicPr>
                      <p:cNvPr id="92172" name="Object 12">
                        <a:extLst>
                          <a:ext uri="{FF2B5EF4-FFF2-40B4-BE49-F238E27FC236}">
                            <a16:creationId xmlns:a16="http://schemas.microsoft.com/office/drawing/2014/main" id="{D5DA2342-B1DD-D8D7-350F-8F8A22CCE56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400" y="5815012"/>
                        <a:ext cx="6499225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07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9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9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2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188" name="Object 4">
            <a:extLst>
              <a:ext uri="{FF2B5EF4-FFF2-40B4-BE49-F238E27FC236}">
                <a16:creationId xmlns:a16="http://schemas.microsoft.com/office/drawing/2014/main" id="{2C5E7DE6-911F-A1DC-4F69-CC44D34005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081474"/>
              </p:ext>
            </p:extLst>
          </p:nvPr>
        </p:nvGraphicFramePr>
        <p:xfrm>
          <a:off x="816627" y="1313395"/>
          <a:ext cx="3386138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04840" imgH="228600" progId="Equation.3">
                  <p:embed/>
                </p:oleObj>
              </mc:Choice>
              <mc:Fallback>
                <p:oleObj name="Equation" r:id="rId2" imgW="110484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627" y="1313395"/>
                        <a:ext cx="3386138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0" name="Object 6">
            <a:extLst>
              <a:ext uri="{FF2B5EF4-FFF2-40B4-BE49-F238E27FC236}">
                <a16:creationId xmlns:a16="http://schemas.microsoft.com/office/drawing/2014/main" id="{3A271F8D-56BD-6BA2-7C87-F58C653C24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552218"/>
              </p:ext>
            </p:extLst>
          </p:nvPr>
        </p:nvGraphicFramePr>
        <p:xfrm>
          <a:off x="5109510" y="1312040"/>
          <a:ext cx="3425825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17440" imgH="393480" progId="Equation.3">
                  <p:embed/>
                </p:oleObj>
              </mc:Choice>
              <mc:Fallback>
                <p:oleObj name="Equation" r:id="rId4" imgW="1117440" imgH="39348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9510" y="1312040"/>
                        <a:ext cx="3425825" cy="120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191" name="Object 7">
            <a:extLst>
              <a:ext uri="{FF2B5EF4-FFF2-40B4-BE49-F238E27FC236}">
                <a16:creationId xmlns:a16="http://schemas.microsoft.com/office/drawing/2014/main" id="{B1CDAE0C-9C46-5AE8-3E4B-E880AFE7AB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0140361"/>
              </p:ext>
            </p:extLst>
          </p:nvPr>
        </p:nvGraphicFramePr>
        <p:xfrm>
          <a:off x="2689225" y="2343170"/>
          <a:ext cx="3422650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57120" imgH="241200" progId="Equation.3">
                  <p:embed/>
                </p:oleObj>
              </mc:Choice>
              <mc:Fallback>
                <p:oleObj name="Equation" r:id="rId6" imgW="1257120" imgH="241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9225" y="2343170"/>
                        <a:ext cx="3422650" cy="65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3193" name="Object 9">
                <a:extLst>
                  <a:ext uri="{FF2B5EF4-FFF2-40B4-BE49-F238E27FC236}">
                    <a16:creationId xmlns:a16="http://schemas.microsoft.com/office/drawing/2014/main" id="{85E1A64C-D23F-51D7-53B3-0FA1726242B9}"/>
                  </a:ext>
                </a:extLst>
              </p:cNvPr>
              <p:cNvSpPr txBox="1"/>
              <p:nvPr/>
            </p:nvSpPr>
            <p:spPr bwMode="auto">
              <a:xfrm>
                <a:off x="1538668" y="4514920"/>
                <a:ext cx="6265482" cy="120772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3193" name="Object 9">
                <a:extLst>
                  <a:ext uri="{FF2B5EF4-FFF2-40B4-BE49-F238E27FC236}">
                    <a16:creationId xmlns:a16="http://schemas.microsoft.com/office/drawing/2014/main" id="{85E1A64C-D23F-51D7-53B3-0FA172624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38668" y="4514920"/>
                <a:ext cx="6265482" cy="12077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3194" name="Object 10">
            <a:extLst>
              <a:ext uri="{FF2B5EF4-FFF2-40B4-BE49-F238E27FC236}">
                <a16:creationId xmlns:a16="http://schemas.microsoft.com/office/drawing/2014/main" id="{1D82F3E1-11BF-3379-9DB3-CA4BB8D755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3581301"/>
              </p:ext>
            </p:extLst>
          </p:nvPr>
        </p:nvGraphicFramePr>
        <p:xfrm>
          <a:off x="1861073" y="5544071"/>
          <a:ext cx="5421854" cy="1012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247840" imgH="419040" progId="Equation.3">
                  <p:embed/>
                </p:oleObj>
              </mc:Choice>
              <mc:Fallback>
                <p:oleObj name="Equation" r:id="rId9" imgW="2247840" imgH="419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1073" y="5544071"/>
                        <a:ext cx="5421854" cy="10123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BBA260E6-AD9F-3C58-D01C-EC0F06D870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400FC9E-15D7-0645-3C16-7A40CD2332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58E2CA3-3CA9-809C-02F2-525C33F051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D91B978-196E-AE5A-9A58-6BFB334963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28F9E41-64A5-6380-2EE9-C30A4925FC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C6CFB720-4882-1A0C-FD02-0CFFDDAF9E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3CB75C8-80E6-08AD-9D41-163795DC91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1673F5F-6D1B-23A3-438C-ED010169D4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C70D563-4FEA-4391-633A-251E47A1C4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5864BB9-F2C2-E5BD-93B1-FF54082588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189314C-0977-EE9F-BEE3-84B461EB3C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05EACAF-DE68-0878-4FC2-DC4747E1D5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ACB3896-9393-65CC-1AB9-E959994277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C521B9B-5C32-9289-5D22-892C28CAB1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D609653-04FE-40F9-0268-12D03C298C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19AEB9D-A27E-4DF3-6FDF-3B43EB3341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6B21266-28B3-3D9C-09E3-FB48F53EA7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AA87057-6755-458F-CDD0-62B101157E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4098CEB-81BB-78F0-2FF5-7AAFE2089E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7782A926-28FB-12FE-99BD-7FEEE9417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Realization of Euler Torque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9">
                <a:extLst>
                  <a:ext uri="{FF2B5EF4-FFF2-40B4-BE49-F238E27FC236}">
                    <a16:creationId xmlns:a16="http://schemas.microsoft.com/office/drawing/2014/main" id="{AB121329-D7F9-8BDD-4FCE-A05B9D32FA9B}"/>
                  </a:ext>
                </a:extLst>
              </p:cNvPr>
              <p:cNvSpPr txBox="1"/>
              <p:nvPr/>
            </p:nvSpPr>
            <p:spPr bwMode="auto">
              <a:xfrm>
                <a:off x="3597538" y="3498349"/>
                <a:ext cx="3558790" cy="82695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𝒔𝒕𝒂𝒕𝒊𝒄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⃗"/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b="1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𝒈𝑯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Object 9">
                <a:extLst>
                  <a:ext uri="{FF2B5EF4-FFF2-40B4-BE49-F238E27FC236}">
                    <a16:creationId xmlns:a16="http://schemas.microsoft.com/office/drawing/2014/main" id="{AB121329-D7F9-8BDD-4FCE-A05B9D32F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97538" y="3498349"/>
                <a:ext cx="3558790" cy="8269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112343C1-16EB-DBD6-92D2-82DB9E944DF4}"/>
              </a:ext>
            </a:extLst>
          </p:cNvPr>
          <p:cNvSpPr txBox="1"/>
          <p:nvPr/>
        </p:nvSpPr>
        <p:spPr>
          <a:xfrm>
            <a:off x="381248" y="3174622"/>
            <a:ext cx="8244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incompressible fluids, Total pressure is defined as: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3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9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">
            <a:extLst>
              <a:ext uri="{FF2B5EF4-FFF2-40B4-BE49-F238E27FC236}">
                <a16:creationId xmlns:a16="http://schemas.microsoft.com/office/drawing/2014/main" id="{E7466E88-D30A-5E9F-1D37-CBC65EB599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1524000"/>
          <a:ext cx="3819525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820058" imgH="1352381" progId="Paint.Picture">
                  <p:embed/>
                </p:oleObj>
              </mc:Choice>
              <mc:Fallback>
                <p:oleObj name="Bitmap Image" r:id="rId2" imgW="3820058" imgH="1352381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524000"/>
                        <a:ext cx="3819525" cy="135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Line 5">
            <a:extLst>
              <a:ext uri="{FF2B5EF4-FFF2-40B4-BE49-F238E27FC236}">
                <a16:creationId xmlns:a16="http://schemas.microsoft.com/office/drawing/2014/main" id="{2FA99619-57D0-D80E-DAC9-21E0298E3619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2133600"/>
            <a:ext cx="0" cy="1447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7" name="Line 6">
            <a:extLst>
              <a:ext uri="{FF2B5EF4-FFF2-40B4-BE49-F238E27FC236}">
                <a16:creationId xmlns:a16="http://schemas.microsoft.com/office/drawing/2014/main" id="{AA141430-7A12-CC98-A668-35AFF82E8F9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362200"/>
            <a:ext cx="0" cy="1066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Line 7">
            <a:extLst>
              <a:ext uri="{FF2B5EF4-FFF2-40B4-BE49-F238E27FC236}">
                <a16:creationId xmlns:a16="http://schemas.microsoft.com/office/drawing/2014/main" id="{98506CA2-0615-DD0F-6B79-D96523888B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3124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Text Box 8">
            <a:extLst>
              <a:ext uri="{FF2B5EF4-FFF2-40B4-BE49-F238E27FC236}">
                <a16:creationId xmlns:a16="http://schemas.microsoft.com/office/drawing/2014/main" id="{E9E2C46E-6587-F867-9BE7-0C7425960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3165475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i="1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8200" name="Rectangle 9">
            <a:extLst>
              <a:ext uri="{FF2B5EF4-FFF2-40B4-BE49-F238E27FC236}">
                <a16:creationId xmlns:a16="http://schemas.microsoft.com/office/drawing/2014/main" id="{97466CA1-92FD-E17B-907C-D06C76FB8E3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668147" y="329693"/>
            <a:ext cx="6240777" cy="715962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Hydrofoils used for Rotor Blades</a:t>
            </a:r>
          </a:p>
        </p:txBody>
      </p:sp>
      <p:sp>
        <p:nvSpPr>
          <p:cNvPr id="8201" name="Text Box 10">
            <a:extLst>
              <a:ext uri="{FF2B5EF4-FFF2-40B4-BE49-F238E27FC236}">
                <a16:creationId xmlns:a16="http://schemas.microsoft.com/office/drawing/2014/main" id="{B4ECA970-722F-756E-27C2-BD8CA9CDB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3925888"/>
            <a:ext cx="4403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For NACA 428, 682, 364 &amp; 480</a:t>
            </a:r>
          </a:p>
        </p:txBody>
      </p:sp>
      <p:graphicFrame>
        <p:nvGraphicFramePr>
          <p:cNvPr id="8195" name="Object 12">
            <a:extLst>
              <a:ext uri="{FF2B5EF4-FFF2-40B4-BE49-F238E27FC236}">
                <a16:creationId xmlns:a16="http://schemas.microsoft.com/office/drawing/2014/main" id="{969ED3F7-9807-5300-E81D-381EF73222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4713" y="4700588"/>
          <a:ext cx="4278312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800" imgH="393480" progId="Equation.3">
                  <p:embed/>
                </p:oleObj>
              </mc:Choice>
              <mc:Fallback>
                <p:oleObj name="Equation" r:id="rId4" imgW="1396800" imgH="39348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4713" y="4700588"/>
                        <a:ext cx="4278312" cy="120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A8D8413-F6C2-0CC7-0373-16E3CE302F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3E17AAC-DCA1-8D60-346E-12DA25337A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0EC4130-D235-5144-B0CD-B98166CFA5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2F7262E-7B8C-8114-C3EF-EA9BF20A6A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8E2FC4E-206E-A5F4-7DC8-B6A51BB32C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0E51D3E-209B-5213-8AF7-8A4E9E67C4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585BA55-0F69-0659-1462-904CCFC336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65CAB7F-33AE-C336-71FC-69F4CDE085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5631EBB-40F7-E758-3834-A4BDD4796B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B969922-65A1-3F60-FB58-BB30CBB2BA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D2A093B-CCDD-5622-856C-E1C075A8AF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25CBB12D-F3FD-2189-2250-62DB6F97F29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084228E-00B1-F6BD-D995-5199947C7C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6989BB2-F18D-E5D3-49EE-7143E637B0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4A06EC5-F6B7-32E5-FC86-B32DEADEC6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C00C488-B8B7-E10B-6D66-A980819A85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2E5CB01-F2CE-F577-CA8E-ED1BAFA959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CAD0B97-C25D-D9C1-A07C-29E558E95A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623E64B-986F-09DB-6543-F8FA79B559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4">
            <a:extLst>
              <a:ext uri="{FF2B5EF4-FFF2-40B4-BE49-F238E27FC236}">
                <a16:creationId xmlns:a16="http://schemas.microsoft.com/office/drawing/2014/main" id="{78250D88-2E60-0D32-071F-01AA750C3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36" y="1348423"/>
            <a:ext cx="4403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/>
              <a:t>For NACA 408, 490, 436 &amp; 387</a:t>
            </a:r>
          </a:p>
        </p:txBody>
      </p:sp>
      <p:graphicFrame>
        <p:nvGraphicFramePr>
          <p:cNvPr id="9218" name="Object 5">
            <a:extLst>
              <a:ext uri="{FF2B5EF4-FFF2-40B4-BE49-F238E27FC236}">
                <a16:creationId xmlns:a16="http://schemas.microsoft.com/office/drawing/2014/main" id="{89D73AFF-AE2E-027A-2D3A-AF99D3E169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3232"/>
              </p:ext>
            </p:extLst>
          </p:nvPr>
        </p:nvGraphicFramePr>
        <p:xfrm>
          <a:off x="3010535" y="1683543"/>
          <a:ext cx="4278312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6800" imgH="393480" progId="Equation.3">
                  <p:embed/>
                </p:oleObj>
              </mc:Choice>
              <mc:Fallback>
                <p:oleObj name="Equation" r:id="rId2" imgW="1396800" imgH="39348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0535" y="1683543"/>
                        <a:ext cx="4278312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Text Box 6">
            <a:extLst>
              <a:ext uri="{FF2B5EF4-FFF2-40B4-BE49-F238E27FC236}">
                <a16:creationId xmlns:a16="http://schemas.microsoft.com/office/drawing/2014/main" id="{2EAAD9DD-E8F0-987D-20E0-74A9FB6D9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895600"/>
            <a:ext cx="4403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/>
              <a:t>For NACA 622, 623, 624 &amp; 384</a:t>
            </a:r>
          </a:p>
        </p:txBody>
      </p:sp>
      <p:graphicFrame>
        <p:nvGraphicFramePr>
          <p:cNvPr id="9219" name="Object 7">
            <a:extLst>
              <a:ext uri="{FF2B5EF4-FFF2-40B4-BE49-F238E27FC236}">
                <a16:creationId xmlns:a16="http://schemas.microsoft.com/office/drawing/2014/main" id="{26DF481E-C928-0A7C-F1E8-FE9CA00ACC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8188" y="3670300"/>
          <a:ext cx="4278312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800" imgH="393480" progId="Equation.3">
                  <p:embed/>
                </p:oleObj>
              </mc:Choice>
              <mc:Fallback>
                <p:oleObj name="Equation" r:id="rId4" imgW="1396800" imgH="3934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8188" y="3670300"/>
                        <a:ext cx="4278312" cy="1201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Text Box 8">
            <a:extLst>
              <a:ext uri="{FF2B5EF4-FFF2-40B4-BE49-F238E27FC236}">
                <a16:creationId xmlns:a16="http://schemas.microsoft.com/office/drawing/2014/main" id="{CA17A68A-3D69-4702-6034-3379FC2ED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856" y="4895057"/>
            <a:ext cx="2506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0" dirty="0"/>
              <a:t>For NACA 23012</a:t>
            </a:r>
          </a:p>
        </p:txBody>
      </p:sp>
      <p:graphicFrame>
        <p:nvGraphicFramePr>
          <p:cNvPr id="9220" name="Object 9">
            <a:extLst>
              <a:ext uri="{FF2B5EF4-FFF2-40B4-BE49-F238E27FC236}">
                <a16:creationId xmlns:a16="http://schemas.microsoft.com/office/drawing/2014/main" id="{D37092E5-6AEB-2C25-7A8A-188D75E924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09713" y="5656263"/>
          <a:ext cx="4667250" cy="120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3880" imgH="393480" progId="Equation.3">
                  <p:embed/>
                </p:oleObj>
              </mc:Choice>
              <mc:Fallback>
                <p:oleObj name="Equation" r:id="rId6" imgW="1523880" imgH="3934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9713" y="5656263"/>
                        <a:ext cx="4667250" cy="1201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CCDBD679-3EAC-D58C-4239-6C7EA65D724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C2C30FE-6BDC-C79E-4E63-A06B12AD25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ED5F73C-04F9-4AF1-B45C-74DD800B92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8707470-595C-D38D-58ED-007875F06F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0721EF3-4CE7-B36D-6A1A-B15BFDECEB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3367274-D6C6-989A-A197-EAFF0CCB03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DD0BAF7-F2F5-1772-CC61-B412C13423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A7603726-D0D2-B68C-B026-70E97A92B4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33F84E8-7C32-2BAA-45BD-4FAFD934C2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577BA88A-0EC7-3AE3-6858-A7EBFD7702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A535B72-24D2-3957-38EA-1465AD19DC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9C13CEE-0F76-8D9D-9AE7-D9F8B0BCB1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1A5EE66-CA01-1561-37DA-B82FD52EA7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3D866E8-7523-59FD-1BFE-97363BBF68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C913ED7-79F6-6C74-D155-385AF7A20A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D145342-F972-A8E1-A327-78B9F01C2C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8897DDB-8578-2775-779C-D04BE85332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77F4608-EB6C-19F5-7779-47B775F328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2C01FB2-EBDC-7405-05AD-A0802054E3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Rectangle 9">
            <a:extLst>
              <a:ext uri="{FF2B5EF4-FFF2-40B4-BE49-F238E27FC236}">
                <a16:creationId xmlns:a16="http://schemas.microsoft.com/office/drawing/2014/main" id="{56DBAAB6-72B4-4424-9040-4B34E7D11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64468"/>
            <a:ext cx="60198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2800" b="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Hydrofoils used for Rotor Blades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6">
            <a:extLst>
              <a:ext uri="{FF2B5EF4-FFF2-40B4-BE49-F238E27FC236}">
                <a16:creationId xmlns:a16="http://schemas.microsoft.com/office/drawing/2014/main" id="{87C26E3F-21DB-B3A9-3143-5372194F6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0"/>
          <a:ext cx="6261100" cy="655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4657143" imgH="4753639" progId="Paint.Picture">
                  <p:embed/>
                </p:oleObj>
              </mc:Choice>
              <mc:Fallback>
                <p:oleObj name="Bitmap Image" r:id="rId2" imgW="4657143" imgH="4753639" progId="Paint.Picture">
                  <p:embed/>
                  <p:pic>
                    <p:nvPicPr>
                      <p:cNvPr id="3074" name="Object 6">
                        <a:extLst>
                          <a:ext uri="{FF2B5EF4-FFF2-40B4-BE49-F238E27FC236}">
                            <a16:creationId xmlns:a16="http://schemas.microsoft.com/office/drawing/2014/main" id="{87C26E3F-21DB-B3A9-3143-5372194F65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0"/>
                        <a:ext cx="6261100" cy="655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8">
            <a:extLst>
              <a:ext uri="{FF2B5EF4-FFF2-40B4-BE49-F238E27FC236}">
                <a16:creationId xmlns:a16="http://schemas.microsoft.com/office/drawing/2014/main" id="{A1BB24FF-5322-DA17-0372-B68ADA9C68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5715000"/>
          <a:ext cx="12954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45760" imgH="241200" progId="Equation.3">
                  <p:embed/>
                </p:oleObj>
              </mc:Choice>
              <mc:Fallback>
                <p:oleObj name="Equation" r:id="rId4" imgW="545760" imgH="241200" progId="Equation.3">
                  <p:embed/>
                  <p:pic>
                    <p:nvPicPr>
                      <p:cNvPr id="3075" name="Object 8">
                        <a:extLst>
                          <a:ext uri="{FF2B5EF4-FFF2-40B4-BE49-F238E27FC236}">
                            <a16:creationId xmlns:a16="http://schemas.microsoft.com/office/drawing/2014/main" id="{A1BB24FF-5322-DA17-0372-B68ADA9C68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5715000"/>
                        <a:ext cx="129540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9">
            <a:extLst>
              <a:ext uri="{FF2B5EF4-FFF2-40B4-BE49-F238E27FC236}">
                <a16:creationId xmlns:a16="http://schemas.microsoft.com/office/drawing/2014/main" id="{458B753F-EFD5-EE6D-B686-86C76E5CB2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6435725"/>
          <a:ext cx="3905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177480" progId="Equation.3">
                  <p:embed/>
                </p:oleObj>
              </mc:Choice>
              <mc:Fallback>
                <p:oleObj name="Equation" r:id="rId6" imgW="164880" imgH="177480" progId="Equation.3">
                  <p:embed/>
                  <p:pic>
                    <p:nvPicPr>
                      <p:cNvPr id="3076" name="Object 9">
                        <a:extLst>
                          <a:ext uri="{FF2B5EF4-FFF2-40B4-BE49-F238E27FC236}">
                            <a16:creationId xmlns:a16="http://schemas.microsoft.com/office/drawing/2014/main" id="{458B753F-EFD5-EE6D-B686-86C76E5CB2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6435725"/>
                        <a:ext cx="39052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10">
            <a:extLst>
              <a:ext uri="{FF2B5EF4-FFF2-40B4-BE49-F238E27FC236}">
                <a16:creationId xmlns:a16="http://schemas.microsoft.com/office/drawing/2014/main" id="{C088D5F8-B283-EEFF-59E5-50659072A1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5562600"/>
          <a:ext cx="48101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3040" imgH="215640" progId="Equation.3">
                  <p:embed/>
                </p:oleObj>
              </mc:Choice>
              <mc:Fallback>
                <p:oleObj name="Equation" r:id="rId8" imgW="203040" imgH="215640" progId="Equation.3">
                  <p:embed/>
                  <p:pic>
                    <p:nvPicPr>
                      <p:cNvPr id="3077" name="Object 10">
                        <a:extLst>
                          <a:ext uri="{FF2B5EF4-FFF2-40B4-BE49-F238E27FC236}">
                            <a16:creationId xmlns:a16="http://schemas.microsoft.com/office/drawing/2014/main" id="{C088D5F8-B283-EEFF-59E5-50659072A1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5562600"/>
                        <a:ext cx="481013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11">
            <a:extLst>
              <a:ext uri="{FF2B5EF4-FFF2-40B4-BE49-F238E27FC236}">
                <a16:creationId xmlns:a16="http://schemas.microsoft.com/office/drawing/2014/main" id="{1E1D1AE3-E536-C47B-1FE0-14BD80CEB0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91113" y="3352800"/>
          <a:ext cx="511175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640" imgH="215640" progId="Equation.3">
                  <p:embed/>
                </p:oleObj>
              </mc:Choice>
              <mc:Fallback>
                <p:oleObj name="Equation" r:id="rId10" imgW="215640" imgH="215640" progId="Equation.3">
                  <p:embed/>
                  <p:pic>
                    <p:nvPicPr>
                      <p:cNvPr id="3078" name="Object 11">
                        <a:extLst>
                          <a:ext uri="{FF2B5EF4-FFF2-40B4-BE49-F238E27FC236}">
                            <a16:creationId xmlns:a16="http://schemas.microsoft.com/office/drawing/2014/main" id="{1E1D1AE3-E536-C47B-1FE0-14BD80CEB0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1113" y="3352800"/>
                        <a:ext cx="511175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9" name="Object 12">
            <a:extLst>
              <a:ext uri="{FF2B5EF4-FFF2-40B4-BE49-F238E27FC236}">
                <a16:creationId xmlns:a16="http://schemas.microsoft.com/office/drawing/2014/main" id="{2D778728-0EDA-CB05-0153-8A33D89DE0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8438" y="2576513"/>
          <a:ext cx="5715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41200" imgH="228600" progId="Equation.3">
                  <p:embed/>
                </p:oleObj>
              </mc:Choice>
              <mc:Fallback>
                <p:oleObj name="Equation" r:id="rId12" imgW="241200" imgH="228600" progId="Equation.3">
                  <p:embed/>
                  <p:pic>
                    <p:nvPicPr>
                      <p:cNvPr id="3079" name="Object 12">
                        <a:extLst>
                          <a:ext uri="{FF2B5EF4-FFF2-40B4-BE49-F238E27FC236}">
                            <a16:creationId xmlns:a16="http://schemas.microsoft.com/office/drawing/2014/main" id="{2D778728-0EDA-CB05-0153-8A33D89DE0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8438" y="2576513"/>
                        <a:ext cx="57150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0" name="Object 13">
            <a:extLst>
              <a:ext uri="{FF2B5EF4-FFF2-40B4-BE49-F238E27FC236}">
                <a16:creationId xmlns:a16="http://schemas.microsoft.com/office/drawing/2014/main" id="{7FCC27F1-05A0-9E55-BD17-BFA6CAF591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0913" y="3414713"/>
          <a:ext cx="54133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28600" imgH="228600" progId="Equation.3">
                  <p:embed/>
                </p:oleObj>
              </mc:Choice>
              <mc:Fallback>
                <p:oleObj name="Equation" r:id="rId14" imgW="228600" imgH="228600" progId="Equation.3">
                  <p:embed/>
                  <p:pic>
                    <p:nvPicPr>
                      <p:cNvPr id="3080" name="Object 13">
                        <a:extLst>
                          <a:ext uri="{FF2B5EF4-FFF2-40B4-BE49-F238E27FC236}">
                            <a16:creationId xmlns:a16="http://schemas.microsoft.com/office/drawing/2014/main" id="{7FCC27F1-05A0-9E55-BD17-BFA6CAF591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913" y="3414713"/>
                        <a:ext cx="541337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6" name="Freeform 14">
            <a:extLst>
              <a:ext uri="{FF2B5EF4-FFF2-40B4-BE49-F238E27FC236}">
                <a16:creationId xmlns:a16="http://schemas.microsoft.com/office/drawing/2014/main" id="{A3EBBC0F-4678-765A-DCD4-5A7BD1519D33}"/>
              </a:ext>
            </a:extLst>
          </p:cNvPr>
          <p:cNvSpPr>
            <a:spLocks/>
          </p:cNvSpPr>
          <p:nvPr/>
        </p:nvSpPr>
        <p:spPr bwMode="auto">
          <a:xfrm>
            <a:off x="3048000" y="6096000"/>
            <a:ext cx="76200" cy="228600"/>
          </a:xfrm>
          <a:custGeom>
            <a:avLst/>
            <a:gdLst>
              <a:gd name="T0" fmla="*/ 0 w 48"/>
              <a:gd name="T1" fmla="*/ 0 h 144"/>
              <a:gd name="T2" fmla="*/ 48 w 48"/>
              <a:gd name="T3" fmla="*/ 144 h 144"/>
              <a:gd name="T4" fmla="*/ 0 60000 65536"/>
              <a:gd name="T5" fmla="*/ 0 60000 65536"/>
              <a:gd name="T6" fmla="*/ 0 w 48"/>
              <a:gd name="T7" fmla="*/ 0 h 144"/>
              <a:gd name="T8" fmla="*/ 48 w 48"/>
              <a:gd name="T9" fmla="*/ 144 h 1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8" h="144">
                <a:moveTo>
                  <a:pt x="0" y="0"/>
                </a:moveTo>
                <a:cubicBezTo>
                  <a:pt x="0" y="0"/>
                  <a:pt x="24" y="72"/>
                  <a:pt x="48" y="144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87" name="Line 15">
            <a:extLst>
              <a:ext uri="{FF2B5EF4-FFF2-40B4-BE49-F238E27FC236}">
                <a16:creationId xmlns:a16="http://schemas.microsoft.com/office/drawing/2014/main" id="{D9BB2AC9-E221-2E89-18C0-D0668D2582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6172200"/>
            <a:ext cx="15240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081" name="Object 16">
            <a:extLst>
              <a:ext uri="{FF2B5EF4-FFF2-40B4-BE49-F238E27FC236}">
                <a16:creationId xmlns:a16="http://schemas.microsoft.com/office/drawing/2014/main" id="{6069E11E-148B-A396-1A9F-9110C7A5EF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87450" y="5867400"/>
          <a:ext cx="42068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77480" imgH="215640" progId="Equation.3">
                  <p:embed/>
                </p:oleObj>
              </mc:Choice>
              <mc:Fallback>
                <p:oleObj name="Equation" r:id="rId16" imgW="177480" imgH="215640" progId="Equation.3">
                  <p:embed/>
                  <p:pic>
                    <p:nvPicPr>
                      <p:cNvPr id="3081" name="Object 16">
                        <a:extLst>
                          <a:ext uri="{FF2B5EF4-FFF2-40B4-BE49-F238E27FC236}">
                            <a16:creationId xmlns:a16="http://schemas.microsoft.com/office/drawing/2014/main" id="{6069E11E-148B-A396-1A9F-9110C7A5EF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867400"/>
                        <a:ext cx="420688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8" name="Line 17">
            <a:extLst>
              <a:ext uri="{FF2B5EF4-FFF2-40B4-BE49-F238E27FC236}">
                <a16:creationId xmlns:a16="http://schemas.microsoft.com/office/drawing/2014/main" id="{C732AC85-F1DF-5E41-688A-AEE1C9923B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53000" y="2895600"/>
            <a:ext cx="1600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082" name="Object 18">
            <a:extLst>
              <a:ext uri="{FF2B5EF4-FFF2-40B4-BE49-F238E27FC236}">
                <a16:creationId xmlns:a16="http://schemas.microsoft.com/office/drawing/2014/main" id="{3802D867-2FCB-7EB0-FAD6-1DEDC76CCC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6513" y="2514600"/>
          <a:ext cx="450850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90440" imgH="215640" progId="Equation.3">
                  <p:embed/>
                </p:oleObj>
              </mc:Choice>
              <mc:Fallback>
                <p:oleObj name="Equation" r:id="rId18" imgW="190440" imgH="215640" progId="Equation.3">
                  <p:embed/>
                  <p:pic>
                    <p:nvPicPr>
                      <p:cNvPr id="3082" name="Object 18">
                        <a:extLst>
                          <a:ext uri="{FF2B5EF4-FFF2-40B4-BE49-F238E27FC236}">
                            <a16:creationId xmlns:a16="http://schemas.microsoft.com/office/drawing/2014/main" id="{3802D867-2FCB-7EB0-FAD6-1DEDC76CCC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6513" y="2514600"/>
                        <a:ext cx="450850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3" name="Object 19">
            <a:extLst>
              <a:ext uri="{FF2B5EF4-FFF2-40B4-BE49-F238E27FC236}">
                <a16:creationId xmlns:a16="http://schemas.microsoft.com/office/drawing/2014/main" id="{25165651-0763-D811-4EC2-3E62DCA435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2150" y="2362200"/>
          <a:ext cx="66198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79360" imgH="228600" progId="Equation.3">
                  <p:embed/>
                </p:oleObj>
              </mc:Choice>
              <mc:Fallback>
                <p:oleObj name="Equation" r:id="rId20" imgW="279360" imgH="228600" progId="Equation.3">
                  <p:embed/>
                  <p:pic>
                    <p:nvPicPr>
                      <p:cNvPr id="3083" name="Object 19">
                        <a:extLst>
                          <a:ext uri="{FF2B5EF4-FFF2-40B4-BE49-F238E27FC236}">
                            <a16:creationId xmlns:a16="http://schemas.microsoft.com/office/drawing/2014/main" id="{25165651-0763-D811-4EC2-3E62DCA435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2150" y="2362200"/>
                        <a:ext cx="661988" cy="542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4" name="Object 20">
            <a:extLst>
              <a:ext uri="{FF2B5EF4-FFF2-40B4-BE49-F238E27FC236}">
                <a16:creationId xmlns:a16="http://schemas.microsoft.com/office/drawing/2014/main" id="{1ED70670-D616-EBFC-84F1-3D467A1698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7413" y="609600"/>
          <a:ext cx="5111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15640" imgH="228600" progId="Equation.3">
                  <p:embed/>
                </p:oleObj>
              </mc:Choice>
              <mc:Fallback>
                <p:oleObj name="Equation" r:id="rId22" imgW="215640" imgH="228600" progId="Equation.3">
                  <p:embed/>
                  <p:pic>
                    <p:nvPicPr>
                      <p:cNvPr id="3084" name="Object 20">
                        <a:extLst>
                          <a:ext uri="{FF2B5EF4-FFF2-40B4-BE49-F238E27FC236}">
                            <a16:creationId xmlns:a16="http://schemas.microsoft.com/office/drawing/2014/main" id="{1ED70670-D616-EBFC-84F1-3D467A1698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7413" y="609600"/>
                        <a:ext cx="511175" cy="542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85" name="Object 21">
            <a:extLst>
              <a:ext uri="{FF2B5EF4-FFF2-40B4-BE49-F238E27FC236}">
                <a16:creationId xmlns:a16="http://schemas.microsoft.com/office/drawing/2014/main" id="{23CED3C9-7DC9-440D-640C-1B53AEE97A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0438" y="214313"/>
          <a:ext cx="571500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41200" imgH="241200" progId="Equation.3">
                  <p:embed/>
                </p:oleObj>
              </mc:Choice>
              <mc:Fallback>
                <p:oleObj name="Equation" r:id="rId24" imgW="241200" imgH="241200" progId="Equation.3">
                  <p:embed/>
                  <p:pic>
                    <p:nvPicPr>
                      <p:cNvPr id="3085" name="Object 21">
                        <a:extLst>
                          <a:ext uri="{FF2B5EF4-FFF2-40B4-BE49-F238E27FC236}">
                            <a16:creationId xmlns:a16="http://schemas.microsoft.com/office/drawing/2014/main" id="{23CED3C9-7DC9-440D-640C-1B53AEE97A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0438" y="214313"/>
                        <a:ext cx="571500" cy="5730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9" name="Text Box 22">
            <a:extLst>
              <a:ext uri="{FF2B5EF4-FFF2-40B4-BE49-F238E27FC236}">
                <a16:creationId xmlns:a16="http://schemas.microsoft.com/office/drawing/2014/main" id="{23417433-1ADE-F227-A1A4-AECB5900D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943600"/>
            <a:ext cx="3330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Inlet Velocity Triangle</a:t>
            </a:r>
          </a:p>
        </p:txBody>
      </p:sp>
      <p:sp>
        <p:nvSpPr>
          <p:cNvPr id="3090" name="Text Box 23">
            <a:extLst>
              <a:ext uri="{FF2B5EF4-FFF2-40B4-BE49-F238E27FC236}">
                <a16:creationId xmlns:a16="http://schemas.microsoft.com/office/drawing/2014/main" id="{707B7023-CCD8-5E7C-41E9-339B4E2A8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981200"/>
            <a:ext cx="3263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Exit Velocity Triangle</a:t>
            </a:r>
          </a:p>
        </p:txBody>
      </p:sp>
      <p:sp>
        <p:nvSpPr>
          <p:cNvPr id="3091" name="Text Box 24">
            <a:extLst>
              <a:ext uri="{FF2B5EF4-FFF2-40B4-BE49-F238E27FC236}">
                <a16:creationId xmlns:a16="http://schemas.microsoft.com/office/drawing/2014/main" id="{D92D2726-AE21-2F27-0AE6-7EB41CB48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4188" y="741832"/>
            <a:ext cx="4652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Kinematics of Flow in Cascade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73C28C8-F962-5152-2FB8-59EE09DCCC5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1A7B863-2387-2E0B-DFDB-C9EF65B68A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9" name="Rectangle 10">
                <a:extLst>
                  <a:ext uri="{FF2B5EF4-FFF2-40B4-BE49-F238E27FC236}">
                    <a16:creationId xmlns:a16="http://schemas.microsoft.com/office/drawing/2014/main" id="{7EA2AE47-2429-05CF-69D7-32CC99D974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20" name="Rectangle 11">
                <a:extLst>
                  <a:ext uri="{FF2B5EF4-FFF2-40B4-BE49-F238E27FC236}">
                    <a16:creationId xmlns:a16="http://schemas.microsoft.com/office/drawing/2014/main" id="{628F3825-37AF-69F9-7E66-155D006F65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13990345-1642-C698-D3A3-B159FA953D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7" name="Rectangle 13">
                <a:extLst>
                  <a:ext uri="{FF2B5EF4-FFF2-40B4-BE49-F238E27FC236}">
                    <a16:creationId xmlns:a16="http://schemas.microsoft.com/office/drawing/2014/main" id="{FB2F4B05-6924-47D0-4844-2A86EBD66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8" name="Rectangle 14">
                <a:extLst>
                  <a:ext uri="{FF2B5EF4-FFF2-40B4-BE49-F238E27FC236}">
                    <a16:creationId xmlns:a16="http://schemas.microsoft.com/office/drawing/2014/main" id="{9B7379B1-F5DA-0ED7-97F9-FCC8BC8ECE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11" name="Group 15">
              <a:extLst>
                <a:ext uri="{FF2B5EF4-FFF2-40B4-BE49-F238E27FC236}">
                  <a16:creationId xmlns:a16="http://schemas.microsoft.com/office/drawing/2014/main" id="{E3CE0CAA-CB85-C2E9-0DC1-408CA92749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55A1BBA-A293-EF49-2ECF-C03581177C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3265B89-2A28-B30F-7AD9-ECC36F7010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12" name="Group 18">
              <a:extLst>
                <a:ext uri="{FF2B5EF4-FFF2-40B4-BE49-F238E27FC236}">
                  <a16:creationId xmlns:a16="http://schemas.microsoft.com/office/drawing/2014/main" id="{29718BBB-BA04-CE53-2A70-E5E1C75075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3" name="Rectangle 19">
                <a:extLst>
                  <a:ext uri="{FF2B5EF4-FFF2-40B4-BE49-F238E27FC236}">
                    <a16:creationId xmlns:a16="http://schemas.microsoft.com/office/drawing/2014/main" id="{406BC5ED-BA90-62FC-3824-637F26B169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14" name="Rectangle 20">
                <a:extLst>
                  <a:ext uri="{FF2B5EF4-FFF2-40B4-BE49-F238E27FC236}">
                    <a16:creationId xmlns:a16="http://schemas.microsoft.com/office/drawing/2014/main" id="{C055BFFF-61D6-7911-AD48-FC418FCAFB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2391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4">
            <a:extLst>
              <a:ext uri="{FF2B5EF4-FFF2-40B4-BE49-F238E27FC236}">
                <a16:creationId xmlns:a16="http://schemas.microsoft.com/office/drawing/2014/main" id="{73047DE1-3131-4586-D10B-583F2DA567B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900580"/>
              </p:ext>
            </p:extLst>
          </p:nvPr>
        </p:nvGraphicFramePr>
        <p:xfrm>
          <a:off x="304800" y="1157287"/>
          <a:ext cx="6553200" cy="531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619048" imgH="4563112" progId="Paint.Picture">
                  <p:embed/>
                </p:oleObj>
              </mc:Choice>
              <mc:Fallback>
                <p:oleObj name="Bitmap Image" r:id="rId2" imgW="5619048" imgH="4563112" progId="Paint.Picture">
                  <p:embed/>
                  <p:pic>
                    <p:nvPicPr>
                      <p:cNvPr id="4098" name="Object 4">
                        <a:extLst>
                          <a:ext uri="{FF2B5EF4-FFF2-40B4-BE49-F238E27FC236}">
                            <a16:creationId xmlns:a16="http://schemas.microsoft.com/office/drawing/2014/main" id="{73047DE1-3131-4586-D10B-583F2DA567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157287"/>
                        <a:ext cx="6553200" cy="5319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>
            <a:extLst>
              <a:ext uri="{FF2B5EF4-FFF2-40B4-BE49-F238E27FC236}">
                <a16:creationId xmlns:a16="http://schemas.microsoft.com/office/drawing/2014/main" id="{452282D3-B54A-91B5-6842-EE836E5404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26238" y="3810000"/>
          <a:ext cx="216852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241200" progId="Equation.3">
                  <p:embed/>
                </p:oleObj>
              </mc:Choice>
              <mc:Fallback>
                <p:oleObj name="Equation" r:id="rId4" imgW="914400" imgH="241200" progId="Equation.3">
                  <p:embed/>
                  <p:pic>
                    <p:nvPicPr>
                      <p:cNvPr id="4099" name="Object 5">
                        <a:extLst>
                          <a:ext uri="{FF2B5EF4-FFF2-40B4-BE49-F238E27FC236}">
                            <a16:creationId xmlns:a16="http://schemas.microsoft.com/office/drawing/2014/main" id="{452282D3-B54A-91B5-6842-EE836E5404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26238" y="3810000"/>
                        <a:ext cx="2168525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6">
            <a:extLst>
              <a:ext uri="{FF2B5EF4-FFF2-40B4-BE49-F238E27FC236}">
                <a16:creationId xmlns:a16="http://schemas.microsoft.com/office/drawing/2014/main" id="{AE6D5D11-6E0A-F3C0-879C-5BDE778789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2800" y="5867400"/>
          <a:ext cx="39052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64880" imgH="177480" progId="Equation.3">
                  <p:embed/>
                </p:oleObj>
              </mc:Choice>
              <mc:Fallback>
                <p:oleObj name="Equation" r:id="rId6" imgW="164880" imgH="177480" progId="Equation.3">
                  <p:embed/>
                  <p:pic>
                    <p:nvPicPr>
                      <p:cNvPr id="4100" name="Object 6">
                        <a:extLst>
                          <a:ext uri="{FF2B5EF4-FFF2-40B4-BE49-F238E27FC236}">
                            <a16:creationId xmlns:a16="http://schemas.microsoft.com/office/drawing/2014/main" id="{AE6D5D11-6E0A-F3C0-879C-5BDE778789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867400"/>
                        <a:ext cx="39052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7">
            <a:extLst>
              <a:ext uri="{FF2B5EF4-FFF2-40B4-BE49-F238E27FC236}">
                <a16:creationId xmlns:a16="http://schemas.microsoft.com/office/drawing/2014/main" id="{25807CFB-0B72-17D6-188F-5A6A40A9EF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4267200"/>
          <a:ext cx="48101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3040" imgH="215640" progId="Equation.3">
                  <p:embed/>
                </p:oleObj>
              </mc:Choice>
              <mc:Fallback>
                <p:oleObj name="Equation" r:id="rId8" imgW="203040" imgH="215640" progId="Equation.3">
                  <p:embed/>
                  <p:pic>
                    <p:nvPicPr>
                      <p:cNvPr id="4101" name="Object 7">
                        <a:extLst>
                          <a:ext uri="{FF2B5EF4-FFF2-40B4-BE49-F238E27FC236}">
                            <a16:creationId xmlns:a16="http://schemas.microsoft.com/office/drawing/2014/main" id="{25807CFB-0B72-17D6-188F-5A6A40A9E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267200"/>
                        <a:ext cx="481013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8">
            <a:extLst>
              <a:ext uri="{FF2B5EF4-FFF2-40B4-BE49-F238E27FC236}">
                <a16:creationId xmlns:a16="http://schemas.microsoft.com/office/drawing/2014/main" id="{2A21EB94-D5C1-003A-5DF0-9E99F4B265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3124200"/>
          <a:ext cx="511175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640" imgH="215640" progId="Equation.3">
                  <p:embed/>
                </p:oleObj>
              </mc:Choice>
              <mc:Fallback>
                <p:oleObj name="Equation" r:id="rId10" imgW="215640" imgH="215640" progId="Equation.3">
                  <p:embed/>
                  <p:pic>
                    <p:nvPicPr>
                      <p:cNvPr id="4102" name="Object 8">
                        <a:extLst>
                          <a:ext uri="{FF2B5EF4-FFF2-40B4-BE49-F238E27FC236}">
                            <a16:creationId xmlns:a16="http://schemas.microsoft.com/office/drawing/2014/main" id="{2A21EB94-D5C1-003A-5DF0-9E99F4B265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124200"/>
                        <a:ext cx="511175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3" name="Object 9">
            <a:extLst>
              <a:ext uri="{FF2B5EF4-FFF2-40B4-BE49-F238E27FC236}">
                <a16:creationId xmlns:a16="http://schemas.microsoft.com/office/drawing/2014/main" id="{B94042DF-4B39-0972-53A1-D3BDBA4D6A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45583"/>
              </p:ext>
            </p:extLst>
          </p:nvPr>
        </p:nvGraphicFramePr>
        <p:xfrm>
          <a:off x="4045557" y="1331302"/>
          <a:ext cx="5715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41200" imgH="228600" progId="Equation.3">
                  <p:embed/>
                </p:oleObj>
              </mc:Choice>
              <mc:Fallback>
                <p:oleObj name="Equation" r:id="rId12" imgW="241200" imgH="228600" progId="Equation.3">
                  <p:embed/>
                  <p:pic>
                    <p:nvPicPr>
                      <p:cNvPr id="4103" name="Object 9">
                        <a:extLst>
                          <a:ext uri="{FF2B5EF4-FFF2-40B4-BE49-F238E27FC236}">
                            <a16:creationId xmlns:a16="http://schemas.microsoft.com/office/drawing/2014/main" id="{B94042DF-4B39-0972-53A1-D3BDBA4D6A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5557" y="1331302"/>
                        <a:ext cx="57150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4" name="Object 10">
            <a:extLst>
              <a:ext uri="{FF2B5EF4-FFF2-40B4-BE49-F238E27FC236}">
                <a16:creationId xmlns:a16="http://schemas.microsoft.com/office/drawing/2014/main" id="{A8F622C9-BB93-B138-F318-4E5E074A60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3505200"/>
          <a:ext cx="5413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28600" imgH="228600" progId="Equation.3">
                  <p:embed/>
                </p:oleObj>
              </mc:Choice>
              <mc:Fallback>
                <p:oleObj name="Equation" r:id="rId14" imgW="228600" imgH="228600" progId="Equation.3">
                  <p:embed/>
                  <p:pic>
                    <p:nvPicPr>
                      <p:cNvPr id="4104" name="Object 10">
                        <a:extLst>
                          <a:ext uri="{FF2B5EF4-FFF2-40B4-BE49-F238E27FC236}">
                            <a16:creationId xmlns:a16="http://schemas.microsoft.com/office/drawing/2014/main" id="{A8F622C9-BB93-B138-F318-4E5E074A60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3505200"/>
                        <a:ext cx="541338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5" name="Object 11">
            <a:extLst>
              <a:ext uri="{FF2B5EF4-FFF2-40B4-BE49-F238E27FC236}">
                <a16:creationId xmlns:a16="http://schemas.microsoft.com/office/drawing/2014/main" id="{291463ED-5930-EF1F-0CB8-EEF53A3EFD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458968"/>
              </p:ext>
            </p:extLst>
          </p:nvPr>
        </p:nvGraphicFramePr>
        <p:xfrm>
          <a:off x="838200" y="5964237"/>
          <a:ext cx="42068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77480" imgH="215640" progId="Equation.3">
                  <p:embed/>
                </p:oleObj>
              </mc:Choice>
              <mc:Fallback>
                <p:oleObj name="Equation" r:id="rId16" imgW="177480" imgH="215640" progId="Equation.3">
                  <p:embed/>
                  <p:pic>
                    <p:nvPicPr>
                      <p:cNvPr id="4105" name="Object 11">
                        <a:extLst>
                          <a:ext uri="{FF2B5EF4-FFF2-40B4-BE49-F238E27FC236}">
                            <a16:creationId xmlns:a16="http://schemas.microsoft.com/office/drawing/2014/main" id="{291463ED-5930-EF1F-0CB8-EEF53A3EFD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964237"/>
                        <a:ext cx="420688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6" name="Object 12">
            <a:extLst>
              <a:ext uri="{FF2B5EF4-FFF2-40B4-BE49-F238E27FC236}">
                <a16:creationId xmlns:a16="http://schemas.microsoft.com/office/drawing/2014/main" id="{E9537C98-27E1-A2DE-2F1C-F97D316BF2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4876800"/>
          <a:ext cx="450850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90440" imgH="215640" progId="Equation.3">
                  <p:embed/>
                </p:oleObj>
              </mc:Choice>
              <mc:Fallback>
                <p:oleObj name="Equation" r:id="rId18" imgW="190440" imgH="215640" progId="Equation.3">
                  <p:embed/>
                  <p:pic>
                    <p:nvPicPr>
                      <p:cNvPr id="4106" name="Object 12">
                        <a:extLst>
                          <a:ext uri="{FF2B5EF4-FFF2-40B4-BE49-F238E27FC236}">
                            <a16:creationId xmlns:a16="http://schemas.microsoft.com/office/drawing/2014/main" id="{E9537C98-27E1-A2DE-2F1C-F97D316BF2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876800"/>
                        <a:ext cx="450850" cy="51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7" name="Object 13">
            <a:extLst>
              <a:ext uri="{FF2B5EF4-FFF2-40B4-BE49-F238E27FC236}">
                <a16:creationId xmlns:a16="http://schemas.microsoft.com/office/drawing/2014/main" id="{5A13E957-32AF-9612-F827-CEB09D695D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6725080"/>
              </p:ext>
            </p:extLst>
          </p:nvPr>
        </p:nvGraphicFramePr>
        <p:xfrm>
          <a:off x="1666875" y="6092582"/>
          <a:ext cx="1022350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31640" imgH="241200" progId="Equation.3">
                  <p:embed/>
                </p:oleObj>
              </mc:Choice>
              <mc:Fallback>
                <p:oleObj name="Equation" r:id="rId20" imgW="431640" imgH="241200" progId="Equation.3">
                  <p:embed/>
                  <p:pic>
                    <p:nvPicPr>
                      <p:cNvPr id="4107" name="Object 13">
                        <a:extLst>
                          <a:ext uri="{FF2B5EF4-FFF2-40B4-BE49-F238E27FC236}">
                            <a16:creationId xmlns:a16="http://schemas.microsoft.com/office/drawing/2014/main" id="{5A13E957-32AF-9612-F827-CEB09D695D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5" y="6092582"/>
                        <a:ext cx="1022350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8" name="Object 14">
            <a:extLst>
              <a:ext uri="{FF2B5EF4-FFF2-40B4-BE49-F238E27FC236}">
                <a16:creationId xmlns:a16="http://schemas.microsoft.com/office/drawing/2014/main" id="{B2482325-780F-32B3-7A32-63AF82B411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3124200"/>
          <a:ext cx="11430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482400" imgH="241200" progId="Equation.3">
                  <p:embed/>
                </p:oleObj>
              </mc:Choice>
              <mc:Fallback>
                <p:oleObj name="Equation" r:id="rId22" imgW="482400" imgH="241200" progId="Equation.3">
                  <p:embed/>
                  <p:pic>
                    <p:nvPicPr>
                      <p:cNvPr id="4108" name="Object 14">
                        <a:extLst>
                          <a:ext uri="{FF2B5EF4-FFF2-40B4-BE49-F238E27FC236}">
                            <a16:creationId xmlns:a16="http://schemas.microsoft.com/office/drawing/2014/main" id="{B2482325-780F-32B3-7A32-63AF82B411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3124200"/>
                        <a:ext cx="114300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9" name="Text Box 15">
            <a:extLst>
              <a:ext uri="{FF2B5EF4-FFF2-40B4-BE49-F238E27FC236}">
                <a16:creationId xmlns:a16="http://schemas.microsoft.com/office/drawing/2014/main" id="{4BAC19E6-85FC-3CDF-531B-A7B115984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58880"/>
            <a:ext cx="63468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Inlet &amp; Exit Velocity Triangles : Rotor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7E3FFB7-F65F-C7C9-5CDF-FC122696B07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E4EF833-BDD9-AF54-1C4D-74F7FFD2C1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9AC5C45-302E-B891-F11A-3FDE5A3AAA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1DE5C7C-776D-5AF3-4FF6-53BBB0F47D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B21A3E4-6AB7-187F-AE13-B198D3054A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53ADDE4-4166-7E8B-D588-F105EFC18C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4D9A3FD-4CF6-A521-6C27-9171ACB76F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E1F2463-01DD-5833-5795-B0213862CC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0D965DD-EE5B-746E-E86A-C7FA934A54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1CD6E9F-6FA4-EBFF-EE07-CB46AA497C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B610F9EE-6C97-BB8B-2B1C-339F9A183B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002A12C2-CF3F-3217-E516-D823EDF36FF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626F023-9436-626C-5512-6D602F9B45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B0595D2-193C-F244-D64D-0C7330512E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681D6BA-00CE-81B8-4A9E-04688625FC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765313D-6BA5-5349-2A14-04861E118C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65286F0-D0F5-F2DC-50F9-4B7268461E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09CB9AA-EB93-7830-01EA-4C7F3B86D0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0381DF-535C-7052-9A7F-8EC2E8604A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867181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F4836590-4FAF-DA85-92E7-1EFC521D7FC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05632" y="425036"/>
            <a:ext cx="8229600" cy="563563"/>
          </a:xfrm>
        </p:spPr>
        <p:txBody>
          <a:bodyPr/>
          <a:lstStyle/>
          <a:p>
            <a:r>
              <a:rPr lang="en-US" altLang="en-US" sz="2800" dirty="0"/>
              <a:t>The Pumping System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BFA1C71-E06C-1E64-4C8C-A6B817D5908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766D691-F7A4-947F-4B01-DB9BA77B45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2F71522-178B-3F2E-C7C4-D0DE828E1F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2329B88-17F7-1916-EC88-356C5B8562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34AFDB3-E935-31C8-2F1F-E0825B072C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87F519F-C7B7-98B9-E927-8BDF7C2288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81AD59A-D094-EB05-1C6A-1A32A4F88D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3BD7D92-F56C-C56E-12EB-12D76D834F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5ECF88A-342E-D305-D2D2-3E6281945A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BC792EF-1D84-BCFE-6299-71304FB22D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04CB531-B98B-3B68-F081-775FC6214B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AA4670F-5084-2774-0E66-02EDF1A50C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7323122-85DC-E068-5CBA-ED95A91A9A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842C342-02D4-3485-830B-8F1D22CC92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FB89C7C-F963-BCD4-B426-A9F56C6BD8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00BE3E1-F0DE-C1C0-ED32-677EEB4EAC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491C7A01-76DB-D943-5963-CC1AC597EA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2C7722B-89E7-B887-32CC-1B495EF4E2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BB4B466-63DC-D46D-68C9-B0E05E262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DFDFD64-CF01-34FE-F1D4-2E4FBFFE80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32" y="1689183"/>
            <a:ext cx="8604027" cy="45013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F7D9EAD-1CB0-F57E-A613-1F64B11326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35000" contrast="7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023" y="789389"/>
            <a:ext cx="4286290" cy="462997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">
            <a:extLst>
              <a:ext uri="{FF2B5EF4-FFF2-40B4-BE49-F238E27FC236}">
                <a16:creationId xmlns:a16="http://schemas.microsoft.com/office/drawing/2014/main" id="{9E09F1DA-786D-71D3-992F-1777D6A8E7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74638"/>
            <a:ext cx="5257801" cy="715962"/>
          </a:xfrm>
        </p:spPr>
        <p:txBody>
          <a:bodyPr/>
          <a:lstStyle/>
          <a:p>
            <a:r>
              <a:rPr lang="en-US" altLang="en-US" sz="2800" dirty="0"/>
              <a:t>Characteristics of Axial Flow Pump</a:t>
            </a:r>
          </a:p>
        </p:txBody>
      </p:sp>
      <p:sp>
        <p:nvSpPr>
          <p:cNvPr id="10244" name="Text Box 8">
            <a:extLst>
              <a:ext uri="{FF2B5EF4-FFF2-40B4-BE49-F238E27FC236}">
                <a16:creationId xmlns:a16="http://schemas.microsoft.com/office/drawing/2014/main" id="{197003FF-4E44-381F-A022-34F2FBC8E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6316944"/>
            <a:ext cx="1658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/>
              <a:t>Discharge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DE1672-3286-4F6B-AC14-07586F80B7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B55AD2E-1099-E218-C409-35BB2503DA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7F00284-2584-7EB6-54D0-6E682433B5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AF80757-AA6F-1999-93AC-64F299227A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BD7B670-631D-34E2-C34A-9F9F206310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631CAB7-5DC9-D74B-DD4D-94B1DB2F14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7EF326BB-5D0A-6790-2F76-3469C62C21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5FCDCC0-C6CE-C0A7-10AA-CB3A1E2E18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77CD9B7F-365F-6932-7CA1-948B96FCD3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BFF043F-2DA4-02BC-4433-872330B30D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4B7A122-C517-ED4B-70A7-D56A92C6E0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8C605CF-4C32-0A82-1DCF-E7DD40C69E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FF4D5AF-CB81-33F4-9863-2DBC199F4D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449DAAB-DCF8-FCAD-364E-51574D9EBE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9C6E57A-E74B-27D0-9454-C79E605D23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5EC83BE-D4F1-7017-396E-ECB9260F4F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A11E55E-490D-5CAA-ECC0-2AABD721D3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7A6CB9C-4737-D93D-7617-BE0358F9F0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6FAC5F7-FD0A-5609-27F7-7D880BCA0C9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B4DC9AF7-65AA-6597-7537-2D6AE476F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838394" y="1100963"/>
            <a:ext cx="7924605" cy="536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117C98F-AD9C-2D25-63BA-4A2956C04162}"/>
              </a:ext>
            </a:extLst>
          </p:cNvPr>
          <p:cNvGrpSpPr/>
          <p:nvPr/>
        </p:nvGrpSpPr>
        <p:grpSpPr>
          <a:xfrm>
            <a:off x="1968129" y="2010120"/>
            <a:ext cx="5194671" cy="3400080"/>
            <a:chOff x="2779776" y="2532888"/>
            <a:chExt cx="3154680" cy="2596896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EB371E0-6B41-F799-450E-84BFC526C969}"/>
                </a:ext>
              </a:extLst>
            </p:cNvPr>
            <p:cNvSpPr/>
            <p:nvPr/>
          </p:nvSpPr>
          <p:spPr>
            <a:xfrm>
              <a:off x="2779776" y="2532888"/>
              <a:ext cx="3154680" cy="2596896"/>
            </a:xfrm>
            <a:custGeom>
              <a:avLst/>
              <a:gdLst>
                <a:gd name="connsiteX0" fmla="*/ 0 w 3154680"/>
                <a:gd name="connsiteY0" fmla="*/ 0 h 2596896"/>
                <a:gd name="connsiteX1" fmla="*/ 475488 w 3154680"/>
                <a:gd name="connsiteY1" fmla="*/ 45720 h 2596896"/>
                <a:gd name="connsiteX2" fmla="*/ 932688 w 3154680"/>
                <a:gd name="connsiteY2" fmla="*/ 146304 h 2596896"/>
                <a:gd name="connsiteX3" fmla="*/ 1316736 w 3154680"/>
                <a:gd name="connsiteY3" fmla="*/ 274320 h 2596896"/>
                <a:gd name="connsiteX4" fmla="*/ 1728216 w 3154680"/>
                <a:gd name="connsiteY4" fmla="*/ 566928 h 2596896"/>
                <a:gd name="connsiteX5" fmla="*/ 2075688 w 3154680"/>
                <a:gd name="connsiteY5" fmla="*/ 932688 h 2596896"/>
                <a:gd name="connsiteX6" fmla="*/ 2532888 w 3154680"/>
                <a:gd name="connsiteY6" fmla="*/ 1536192 h 2596896"/>
                <a:gd name="connsiteX7" fmla="*/ 2825496 w 3154680"/>
                <a:gd name="connsiteY7" fmla="*/ 2039112 h 2596896"/>
                <a:gd name="connsiteX8" fmla="*/ 3154680 w 3154680"/>
                <a:gd name="connsiteY8" fmla="*/ 2596896 h 259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54680" h="2596896">
                  <a:moveTo>
                    <a:pt x="0" y="0"/>
                  </a:moveTo>
                  <a:cubicBezTo>
                    <a:pt x="160020" y="10668"/>
                    <a:pt x="320040" y="21336"/>
                    <a:pt x="475488" y="45720"/>
                  </a:cubicBezTo>
                  <a:cubicBezTo>
                    <a:pt x="630936" y="70104"/>
                    <a:pt x="792480" y="108204"/>
                    <a:pt x="932688" y="146304"/>
                  </a:cubicBezTo>
                  <a:cubicBezTo>
                    <a:pt x="1072896" y="184404"/>
                    <a:pt x="1184148" y="204216"/>
                    <a:pt x="1316736" y="274320"/>
                  </a:cubicBezTo>
                  <a:cubicBezTo>
                    <a:pt x="1449324" y="344424"/>
                    <a:pt x="1601724" y="457200"/>
                    <a:pt x="1728216" y="566928"/>
                  </a:cubicBezTo>
                  <a:cubicBezTo>
                    <a:pt x="1854708" y="676656"/>
                    <a:pt x="1941576" y="771144"/>
                    <a:pt x="2075688" y="932688"/>
                  </a:cubicBezTo>
                  <a:cubicBezTo>
                    <a:pt x="2209800" y="1094232"/>
                    <a:pt x="2407920" y="1351788"/>
                    <a:pt x="2532888" y="1536192"/>
                  </a:cubicBezTo>
                  <a:cubicBezTo>
                    <a:pt x="2657856" y="1720596"/>
                    <a:pt x="2825496" y="2039112"/>
                    <a:pt x="2825496" y="2039112"/>
                  </a:cubicBezTo>
                  <a:cubicBezTo>
                    <a:pt x="2929128" y="2215896"/>
                    <a:pt x="3041904" y="2406396"/>
                    <a:pt x="3154680" y="2596896"/>
                  </a:cubicBezTo>
                </a:path>
              </a:pathLst>
            </a:custGeom>
            <a:noFill/>
            <a:ln w="63500">
              <a:solidFill>
                <a:srgbClr val="00206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4BF87A-3D63-C68B-20A1-33DE65749C58}"/>
                </a:ext>
              </a:extLst>
            </p:cNvPr>
            <p:cNvSpPr txBox="1"/>
            <p:nvPr/>
          </p:nvSpPr>
          <p:spPr>
            <a:xfrm>
              <a:off x="4311396" y="320040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2060"/>
                  </a:solidFill>
                </a:rPr>
                <a:t>H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BDA40B9-6303-A490-00C6-A6FA45C25726}"/>
              </a:ext>
            </a:extLst>
          </p:cNvPr>
          <p:cNvGrpSpPr/>
          <p:nvPr/>
        </p:nvGrpSpPr>
        <p:grpSpPr>
          <a:xfrm>
            <a:off x="1968129" y="1820926"/>
            <a:ext cx="5347071" cy="3513074"/>
            <a:chOff x="2679192" y="2394172"/>
            <a:chExt cx="3296885" cy="2141252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195C426-0EE3-5859-2248-2D60BAD1074C}"/>
                </a:ext>
              </a:extLst>
            </p:cNvPr>
            <p:cNvSpPr/>
            <p:nvPr/>
          </p:nvSpPr>
          <p:spPr>
            <a:xfrm>
              <a:off x="2679192" y="2394172"/>
              <a:ext cx="3264408" cy="2141252"/>
            </a:xfrm>
            <a:custGeom>
              <a:avLst/>
              <a:gdLst>
                <a:gd name="connsiteX0" fmla="*/ 0 w 3264408"/>
                <a:gd name="connsiteY0" fmla="*/ 1089692 h 2141252"/>
                <a:gd name="connsiteX1" fmla="*/ 374904 w 3264408"/>
                <a:gd name="connsiteY1" fmla="*/ 824516 h 2141252"/>
                <a:gd name="connsiteX2" fmla="*/ 978408 w 3264408"/>
                <a:gd name="connsiteY2" fmla="*/ 303308 h 2141252"/>
                <a:gd name="connsiteX3" fmla="*/ 1444752 w 3264408"/>
                <a:gd name="connsiteY3" fmla="*/ 74708 h 2141252"/>
                <a:gd name="connsiteX4" fmla="*/ 1837944 w 3264408"/>
                <a:gd name="connsiteY4" fmla="*/ 1556 h 2141252"/>
                <a:gd name="connsiteX5" fmla="*/ 2221992 w 3264408"/>
                <a:gd name="connsiteY5" fmla="*/ 129572 h 2141252"/>
                <a:gd name="connsiteX6" fmla="*/ 2651760 w 3264408"/>
                <a:gd name="connsiteY6" fmla="*/ 504476 h 2141252"/>
                <a:gd name="connsiteX7" fmla="*/ 2953512 w 3264408"/>
                <a:gd name="connsiteY7" fmla="*/ 1281716 h 2141252"/>
                <a:gd name="connsiteX8" fmla="*/ 3264408 w 3264408"/>
                <a:gd name="connsiteY8" fmla="*/ 2141252 h 2141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64408" h="2141252">
                  <a:moveTo>
                    <a:pt x="0" y="1089692"/>
                  </a:moveTo>
                  <a:cubicBezTo>
                    <a:pt x="105918" y="1022636"/>
                    <a:pt x="211836" y="955580"/>
                    <a:pt x="374904" y="824516"/>
                  </a:cubicBezTo>
                  <a:cubicBezTo>
                    <a:pt x="537972" y="693452"/>
                    <a:pt x="800100" y="428276"/>
                    <a:pt x="978408" y="303308"/>
                  </a:cubicBezTo>
                  <a:cubicBezTo>
                    <a:pt x="1156716" y="178340"/>
                    <a:pt x="1301496" y="125000"/>
                    <a:pt x="1444752" y="74708"/>
                  </a:cubicBezTo>
                  <a:cubicBezTo>
                    <a:pt x="1588008" y="24416"/>
                    <a:pt x="1708404" y="-7588"/>
                    <a:pt x="1837944" y="1556"/>
                  </a:cubicBezTo>
                  <a:cubicBezTo>
                    <a:pt x="1967484" y="10700"/>
                    <a:pt x="2086356" y="45752"/>
                    <a:pt x="2221992" y="129572"/>
                  </a:cubicBezTo>
                  <a:cubicBezTo>
                    <a:pt x="2357628" y="213392"/>
                    <a:pt x="2529840" y="312452"/>
                    <a:pt x="2651760" y="504476"/>
                  </a:cubicBezTo>
                  <a:cubicBezTo>
                    <a:pt x="2773680" y="696500"/>
                    <a:pt x="2851404" y="1008920"/>
                    <a:pt x="2953512" y="1281716"/>
                  </a:cubicBezTo>
                  <a:cubicBezTo>
                    <a:pt x="3055620" y="1554512"/>
                    <a:pt x="3160014" y="1847882"/>
                    <a:pt x="3264408" y="2141252"/>
                  </a:cubicBezTo>
                </a:path>
              </a:pathLst>
            </a:custGeom>
            <a:noFill/>
            <a:ln w="4762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6AE47C-8612-558F-F4C9-A8AE9354ECDE}"/>
                </a:ext>
              </a:extLst>
            </p:cNvPr>
            <p:cNvSpPr txBox="1"/>
            <p:nvPr/>
          </p:nvSpPr>
          <p:spPr>
            <a:xfrm>
              <a:off x="5605463" y="2590800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  <a:sym typeface="Symbol" panose="05050102010706020507" pitchFamily="18" charset="2"/>
                </a:rPr>
                <a:t></a:t>
              </a:r>
              <a:endParaRPr lang="en-US" i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BC9A3BA1-9B38-A087-5035-C69FCDD765E2}"/>
              </a:ext>
            </a:extLst>
          </p:cNvPr>
          <p:cNvSpPr txBox="1"/>
          <p:nvPr/>
        </p:nvSpPr>
        <p:spPr>
          <a:xfrm rot="16200000">
            <a:off x="62076" y="3495512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Head</a:t>
            </a:r>
          </a:p>
        </p:txBody>
      </p:sp>
    </p:spTree>
    <p:extLst>
      <p:ext uri="{BB962C8B-B14F-4D97-AF65-F5344CB8AC3E}">
        <p14:creationId xmlns:p14="http://schemas.microsoft.com/office/powerpoint/2010/main" val="107062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75B6201-217D-0E08-0619-14237F99E8B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65114" y="309592"/>
            <a:ext cx="5423272" cy="872363"/>
          </a:xfrm>
        </p:spPr>
        <p:txBody>
          <a:bodyPr/>
          <a:lstStyle/>
          <a:p>
            <a:r>
              <a:rPr lang="en-US" altLang="en-US" sz="2800" dirty="0"/>
              <a:t>Machine Learning for Axial Flow Pumps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799580-59E7-25B1-6224-55DB17F705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A2673F8-D33B-392F-15E4-A025650A2A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99004D3-6604-017C-35BE-525D035C0F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F16AE1D-09C1-B660-E7E5-BE94B1296A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5131702-F1F8-0D1B-C5EB-238B86274E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E185E5E-7A08-386E-8E2B-1AFEBA085C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009147E-41B5-298A-4690-F092A75E0A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9409E4C3-771D-7442-17E3-0E32E5E46A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7B83C62-3E09-E7BA-5730-5942B6010E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83A6377-C359-72DD-2F74-A54C551B12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47B2732-DD0F-A17E-81DC-0CE6864FAA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9F60252-E80F-509A-30D2-80A59DB1D7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536E6E4-0283-2757-F205-C053CB25E2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0951629-4732-652E-9689-CFDB66B62F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0198926-5F92-8CDD-3CC3-80EA0EFEFB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A837BC3-57C1-D6C3-0C73-77744CC10F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6B4ACFD-45EB-91F2-7086-8BA9CCE982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BCCFB03-6A1C-F05F-98A2-4A84DD185F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BB0755E-3475-3935-11AE-397F8ABE7F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5CA7DFE-C4C4-3B06-8235-C0AB8E97E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599" y="2151766"/>
            <a:ext cx="6558007" cy="402043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6295922-FA4A-C33A-A55F-A2638A23E18B}"/>
              </a:ext>
            </a:extLst>
          </p:cNvPr>
          <p:cNvSpPr txBox="1"/>
          <p:nvPr/>
        </p:nvSpPr>
        <p:spPr>
          <a:xfrm>
            <a:off x="964252" y="1421006"/>
            <a:ext cx="48846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Selection of Efficient Muscles: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C75E582-44AD-E44C-B4ED-01EC3492F15A}"/>
              </a:ext>
            </a:extLst>
          </p:cNvPr>
          <p:cNvSpPr/>
          <p:nvPr/>
        </p:nvSpPr>
        <p:spPr>
          <a:xfrm>
            <a:off x="3622132" y="2177387"/>
            <a:ext cx="4770963" cy="3817175"/>
          </a:xfrm>
          <a:custGeom>
            <a:avLst/>
            <a:gdLst>
              <a:gd name="connsiteX0" fmla="*/ 209204 w 4770963"/>
              <a:gd name="connsiteY0" fmla="*/ 154333 h 3817175"/>
              <a:gd name="connsiteX1" fmla="*/ 44612 w 4770963"/>
              <a:gd name="connsiteY1" fmla="*/ 1516789 h 3817175"/>
              <a:gd name="connsiteX2" fmla="*/ 666404 w 4770963"/>
              <a:gd name="connsiteY2" fmla="*/ 2678077 h 3817175"/>
              <a:gd name="connsiteX3" fmla="*/ 1544228 w 4770963"/>
              <a:gd name="connsiteY3" fmla="*/ 3455317 h 3817175"/>
              <a:gd name="connsiteX4" fmla="*/ 3071276 w 4770963"/>
              <a:gd name="connsiteY4" fmla="*/ 3811933 h 3817175"/>
              <a:gd name="connsiteX5" fmla="*/ 4580036 w 4770963"/>
              <a:gd name="connsiteY5" fmla="*/ 3208429 h 3817175"/>
              <a:gd name="connsiteX6" fmla="*/ 4607468 w 4770963"/>
              <a:gd name="connsiteY6" fmla="*/ 2147725 h 3817175"/>
              <a:gd name="connsiteX7" fmla="*/ 3281588 w 4770963"/>
              <a:gd name="connsiteY7" fmla="*/ 355501 h 3817175"/>
              <a:gd name="connsiteX8" fmla="*/ 1480220 w 4770963"/>
              <a:gd name="connsiteY8" fmla="*/ 53749 h 3817175"/>
              <a:gd name="connsiteX9" fmla="*/ 209204 w 4770963"/>
              <a:gd name="connsiteY9" fmla="*/ 154333 h 381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70963" h="3817175">
                <a:moveTo>
                  <a:pt x="209204" y="154333"/>
                </a:moveTo>
                <a:cubicBezTo>
                  <a:pt x="-30064" y="398173"/>
                  <a:pt x="-31588" y="1096165"/>
                  <a:pt x="44612" y="1516789"/>
                </a:cubicBezTo>
                <a:cubicBezTo>
                  <a:pt x="120812" y="1937413"/>
                  <a:pt x="416468" y="2354989"/>
                  <a:pt x="666404" y="2678077"/>
                </a:cubicBezTo>
                <a:cubicBezTo>
                  <a:pt x="916340" y="3001165"/>
                  <a:pt x="1143416" y="3266341"/>
                  <a:pt x="1544228" y="3455317"/>
                </a:cubicBezTo>
                <a:cubicBezTo>
                  <a:pt x="1945040" y="3644293"/>
                  <a:pt x="2565308" y="3853081"/>
                  <a:pt x="3071276" y="3811933"/>
                </a:cubicBezTo>
                <a:cubicBezTo>
                  <a:pt x="3577244" y="3770785"/>
                  <a:pt x="4324004" y="3485797"/>
                  <a:pt x="4580036" y="3208429"/>
                </a:cubicBezTo>
                <a:cubicBezTo>
                  <a:pt x="4836068" y="2931061"/>
                  <a:pt x="4823876" y="2623213"/>
                  <a:pt x="4607468" y="2147725"/>
                </a:cubicBezTo>
                <a:cubicBezTo>
                  <a:pt x="4391060" y="1672237"/>
                  <a:pt x="3802796" y="704497"/>
                  <a:pt x="3281588" y="355501"/>
                </a:cubicBezTo>
                <a:cubicBezTo>
                  <a:pt x="2760380" y="6505"/>
                  <a:pt x="1990760" y="87277"/>
                  <a:pt x="1480220" y="53749"/>
                </a:cubicBezTo>
                <a:cubicBezTo>
                  <a:pt x="969680" y="20221"/>
                  <a:pt x="448472" y="-89507"/>
                  <a:pt x="209204" y="154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92109C9-9947-AED7-34BB-500F4B33A6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6724" y="194438"/>
            <a:ext cx="6172200" cy="948562"/>
          </a:xfrm>
        </p:spPr>
        <p:txBody>
          <a:bodyPr/>
          <a:lstStyle/>
          <a:p>
            <a:r>
              <a:rPr lang="en-US" sz="2800" dirty="0"/>
              <a:t>The construction of the airfoil camber line</a:t>
            </a:r>
            <a:endParaRPr lang="en-US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ED577A-8056-761F-2B85-5E30699031A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F8AE903-EF30-B8DA-F40A-DDFDF70F8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2CA0DE3-72C1-DB0F-7925-F422272874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0D0BCB3-9CBC-CD70-433F-0DB2FCA84C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514F2BF-4428-CBE3-09F7-BF28928E80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151A50A-D09B-43B7-7D99-5D242AC67C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1448079-7404-0E7E-5FE0-BBDB534F27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B11D982-CC27-DB9A-63F1-7901C2CFA7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FCC4D0B-1447-02B4-00D7-9D322C435D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4BA8E95-9802-2E0E-2A36-68A4747FB5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BFCBDA0-E4D6-0399-F863-3CF4863B83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88652CF-3CF3-9691-DCF3-0F390A1C4E4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04B7893-53A5-CDD4-DAEE-AFD47B058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76BA7E0-11AF-456E-9611-FF24B3579D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E4C9698-9924-0CB6-182F-0B1E7C5B1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95B2FD2-EE36-4658-B8BB-F3F4097213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21D932B-D305-C244-3643-895E8877C0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6E7A068-3F22-79B7-CFE4-A6F107F87A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E1099BA-65A2-3DB6-6905-B5BC87D5C7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0BA32D9E-7A1C-78A9-506B-23A756C734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699583" y="1310006"/>
            <a:ext cx="7530017" cy="525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F98BD-24AC-A3C7-C158-E46330AB4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AD8B4CD3-10C9-B344-701C-E2A563566F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6724" y="194438"/>
            <a:ext cx="6172200" cy="948562"/>
          </a:xfrm>
        </p:spPr>
        <p:txBody>
          <a:bodyPr/>
          <a:lstStyle/>
          <a:p>
            <a:r>
              <a:rPr lang="en-US" sz="2800" dirty="0"/>
              <a:t>The construction of the airfoil camber line using a segmented Bezier curve</a:t>
            </a:r>
            <a:endParaRPr lang="en-US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B7F6BC-6080-FFF4-6BBA-FD4C6110E6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3518B86-211D-17DC-1746-1085DA4C6F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EFF1020-81E0-02C6-8D78-97CBAC5436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FB4B88A-313F-7400-646F-097C7E4575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B352520-A962-6F0F-FBE6-8641964CD6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251A21D-004A-F8C9-3F18-3FB9EDA931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BC3DFFE-E790-A99E-83FE-14674A6A2D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0441889-6316-CD3B-CFDB-47CE8F5F8E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C5794799-CFA7-70EA-159E-E88E7C3A61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78A4CEE-88CF-8ED1-C0D5-D419B28EBB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BDD1BDD-9B5A-2FFE-8462-54DB741B4E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B8C619C-2C54-3E3F-EE27-8801E3CD39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B4803F0-7C60-A685-D55C-ACF60E9839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A4928C7-6AA1-16B4-1298-C19C4D46E3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20DBFCB-840B-9305-02C7-685C35C209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C94FDB3-A1A5-CC10-2B91-15786EE282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7E8383F-0F6F-899D-A1D2-2C8BE61C4A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6003F14-F474-B975-C497-FEC438DF42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5AC0FC4-2724-A4F4-726D-0E417CAB9D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15E9DC84-8A18-4CAE-39AC-E5EAE7D603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838200" y="1249181"/>
            <a:ext cx="7052100" cy="515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4759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E07D1-0AEE-71D2-15A9-980065DAE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337EB6BC-D6D9-9726-6329-ECE4A105A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6724" y="194438"/>
            <a:ext cx="6172200" cy="948562"/>
          </a:xfrm>
        </p:spPr>
        <p:txBody>
          <a:bodyPr/>
          <a:lstStyle/>
          <a:p>
            <a:r>
              <a:rPr lang="en-US" sz="2800" dirty="0"/>
              <a:t>The construction of the airfoil camber line using a segmented Bezier curve</a:t>
            </a:r>
            <a:endParaRPr lang="en-US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952FFB-F504-C770-6954-148C25936A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8D3337C-A7B2-F354-9787-39ECB8D0C1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347EABA-3DB5-4957-70A8-BCCDE1A746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999537C-0B06-392B-4E89-12CA843DE2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07A59FC-AA12-60D5-1CBD-7B08703CB9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48D2CA6-3C4B-B4EF-3F87-39CBB2764F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D68B28C-4891-3765-81DF-73E82CE02D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ED89C5CD-B94D-F938-25D4-990AA8CE85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1D7395E-9AA0-95CA-A5E4-2E02AFC8BF8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C74042D-DEE4-558B-A3AB-B6365BBEEF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192332D-A0E3-80C8-D34C-86B69F09DB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66888A8-ED65-D87C-8F77-8479FEB228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C0430F1-587B-2C64-32A4-747DFBCD14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8935362-7DA6-66AF-A08C-3063121D1B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EFCCEECE-685C-7503-F1F7-D5BDF5040D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37DFAEA-DFD9-4068-1541-9E7AF0C4B1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5BA7353B-CA9C-DEE4-420D-48DEE540C8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7042032-A747-BF91-0898-CDE9A81F84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D61759F-4642-39C2-4C94-E149038F2A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5FF50211-A7F5-FC44-59B7-9F7F6B37D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265176" y="1336031"/>
            <a:ext cx="6934200" cy="5065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7DCD7A7-5756-CD6B-A1FC-767F808F5867}"/>
              </a:ext>
            </a:extLst>
          </p:cNvPr>
          <p:cNvSpPr txBox="1"/>
          <p:nvPr/>
        </p:nvSpPr>
        <p:spPr>
          <a:xfrm>
            <a:off x="4664075" y="2228671"/>
            <a:ext cx="4251325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Horizontal component of P2 </a:t>
            </a:r>
          </a:p>
          <a:p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Vertical component of P2 </a:t>
            </a:r>
          </a:p>
          <a:p>
            <a:r>
              <a:rPr lang="el-GR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γ :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Blade setting Angle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D9094B-C09A-928B-B38B-5FE25C9F9318}"/>
              </a:ext>
            </a:extLst>
          </p:cNvPr>
          <p:cNvSpPr txBox="1"/>
          <p:nvPr/>
        </p:nvSpPr>
        <p:spPr>
          <a:xfrm>
            <a:off x="5210031" y="1809516"/>
            <a:ext cx="3553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Major Design Variables</a:t>
            </a:r>
          </a:p>
        </p:txBody>
      </p:sp>
    </p:spTree>
    <p:extLst>
      <p:ext uri="{BB962C8B-B14F-4D97-AF65-F5344CB8AC3E}">
        <p14:creationId xmlns:p14="http://schemas.microsoft.com/office/powerpoint/2010/main" val="224241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FF790-7373-6C31-1315-074F32D33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0C47FFB4-B24A-7A28-04F0-D525124A5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36724" y="194438"/>
            <a:ext cx="6172200" cy="948562"/>
          </a:xfrm>
        </p:spPr>
        <p:txBody>
          <a:bodyPr/>
          <a:lstStyle/>
          <a:p>
            <a:r>
              <a:rPr lang="en-US" sz="2800" dirty="0"/>
              <a:t>Thickness distribution superimposed onto the camber line.</a:t>
            </a:r>
            <a:endParaRPr lang="en-US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B8F82C-355D-DD5C-C8C7-B012E4B84FC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CAE286A-86E1-B70C-DDB7-BBC16FF9A9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077DB4E-A606-34EE-68D6-ACA9C869AE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B2652FA-E2E5-2A20-EBA8-B0DC3CDED8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0412AD1-1866-F099-DD14-F1D6D510E8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0EC0FD1-93D2-81A6-1AFC-EC26063E4B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928BF0B-8ECD-461B-7C0F-A02BF898D2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075088A-2B94-4EFE-7EE5-9CCB35DAB4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8091C82D-7F26-CDC4-2170-CE9F6AAB87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F729820-299B-775C-DAF5-E7CB1051D0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1773957-33AD-BA3C-143F-2AFE1393F2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64C7DB3-85DC-DE6B-5CA6-F5D126E58F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B210D64-1454-ADD1-AC48-7CA5A28524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3DE9DF0-BE88-42FF-4CD8-E107CAFD7E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1D7BAC9-2B3A-142D-DE1F-9EBBEB0091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CF2C135-0744-6591-9923-4D7E4409E2C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991583A-1B6A-BCAF-03C9-3529F99D4A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88D9F49-676D-C482-0467-60BDF03B7A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430E5C1-29DC-0B76-CE06-00FCDAC174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DC6E901C-05F7-F3BB-9527-15A49E081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469437" y="1296620"/>
            <a:ext cx="7351297" cy="4288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E7C526F-48F4-0609-5CE5-F73E888882A1}"/>
                  </a:ext>
                </a:extLst>
              </p:cNvPr>
              <p:cNvSpPr txBox="1"/>
              <p:nvPr/>
            </p:nvSpPr>
            <p:spPr>
              <a:xfrm>
                <a:off x="771870" y="5388750"/>
                <a:ext cx="7475252" cy="11791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sub>
                          </m:sSub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𝟐𝟗𝟖𝟐𝟐𝟕𝟕𝟑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</m:rad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𝟏𝟐𝟕𝟏𝟐𝟓𝟐𝟑𝟐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𝟑𝟓𝟕𝟗𝟎𝟕𝟗𝟎𝟔</m:t>
                              </m:r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𝟐𝟗𝟏𝟗𝟖𝟒𝟗𝟕𝟏</m:t>
                              </m:r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𝟑</m:t>
                                  </m:r>
                                </m:sup>
                              </m:sSup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𝟏𝟎𝟓𝟏𝟕𝟒𝟔𝟎𝟔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𝟒</m:t>
                                  </m:r>
                                </m:sup>
                              </m:sSup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E7C526F-48F4-0609-5CE5-F73E88888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870" y="5388750"/>
                <a:ext cx="7475252" cy="11791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D5356252-387C-6175-3BC2-BD3B9F46DAFF}"/>
              </a:ext>
            </a:extLst>
          </p:cNvPr>
          <p:cNvSpPr txBox="1"/>
          <p:nvPr/>
        </p:nvSpPr>
        <p:spPr>
          <a:xfrm>
            <a:off x="4890970" y="4641833"/>
            <a:ext cx="3278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="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Thickness coefficient</a:t>
            </a:r>
          </a:p>
        </p:txBody>
      </p:sp>
    </p:spTree>
    <p:extLst>
      <p:ext uri="{BB962C8B-B14F-4D97-AF65-F5344CB8AC3E}">
        <p14:creationId xmlns:p14="http://schemas.microsoft.com/office/powerpoint/2010/main" val="205547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AB070-2B8E-FB0A-8F0E-11F66C9DA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>
            <a:extLst>
              <a:ext uri="{FF2B5EF4-FFF2-40B4-BE49-F238E27FC236}">
                <a16:creationId xmlns:a16="http://schemas.microsoft.com/office/drawing/2014/main" id="{F3088C77-8E50-B41A-E9AA-2E8C6F7423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3606" y="248412"/>
            <a:ext cx="5915318" cy="792163"/>
          </a:xfrm>
        </p:spPr>
        <p:txBody>
          <a:bodyPr/>
          <a:lstStyle/>
          <a:p>
            <a:r>
              <a:rPr lang="en-US" altLang="en-US" sz="2800" dirty="0"/>
              <a:t>General Characteristics of Rotodynamic Pumps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8011592-80D3-8C74-970B-86A7B752DC4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FBB385F-1C21-F882-6176-733C39AFFA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9E6E099-A1BB-3779-DD8C-E809E6510A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CDF5C75-9D96-9150-AD55-EEB222FB98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5F9E800-13F3-1DE7-DFBF-E8BDF130B1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DD8EF3B-E94A-7945-C899-2D1431E18D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45A9645D-D7FC-5B50-BB67-C5CD0B9C31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FE05887-DD51-2DAB-9F87-C3CA56D686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582A90B-2CC7-46F1-3739-B83F0C9C17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1D4BE37-CAB7-FD84-9BED-F41129BB81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20432FD-5EDF-F331-191A-0F681998D0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CE9A8FE-2F0B-93C0-A6C0-196F23C552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CE80910-454C-35E5-9B8C-51761E019A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EDE1262-ACDF-161C-1231-FDF4CB6BF8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580E9B9-C7D7-1994-4045-6A2C0EED35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E5F6426-561F-A270-10ED-F98E0D8BCB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4A7462C-6EB7-D5C2-D077-DB9AECCE31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7EA159F-D3CB-FC88-2DF6-33C2498E8F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144D40C-4DB1-22DC-F07D-97E853AD2D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773AFC2-A8FA-0433-2ABF-D165204C1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789" y="1351606"/>
            <a:ext cx="5608462" cy="33879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6D62991-75DD-B3EA-5F54-B6EB2AA03E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248" y="1870769"/>
            <a:ext cx="3033894" cy="323595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5ED824-AC76-61DD-1212-CE82DA572D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5000" contrast="7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550" y="1126056"/>
            <a:ext cx="4286290" cy="462997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F08200EA-9202-EEC2-7595-D5A02AC6EB27}"/>
              </a:ext>
            </a:extLst>
          </p:cNvPr>
          <p:cNvSpPr txBox="1"/>
          <p:nvPr/>
        </p:nvSpPr>
        <p:spPr>
          <a:xfrm>
            <a:off x="3057084" y="5555674"/>
            <a:ext cx="19198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</a:t>
            </a:r>
            <a:r>
              <a:rPr lang="en-US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:Solidity  </a:t>
            </a:r>
          </a:p>
        </p:txBody>
      </p:sp>
    </p:spTree>
    <p:extLst>
      <p:ext uri="{BB962C8B-B14F-4D97-AF65-F5344CB8AC3E}">
        <p14:creationId xmlns:p14="http://schemas.microsoft.com/office/powerpoint/2010/main" val="264758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74AEB-CA5B-EF58-28F3-5B056352A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B0E10E4F-61AA-EC92-2495-D3D7CDDF9F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2800" dirty="0"/>
              <a:t>Parametric Set for Optimization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7D96C4C-B81D-181D-1D67-2EE35AFB129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47588D45-B099-3DF4-FD2A-02EA8C21C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5EF0489-6110-E4B7-6749-546DF604D2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4F2DE6F-3C1F-2E85-6757-B99103CF2B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3877A46-2848-02EA-AE81-8ACE0A3A52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1AF9FAD-68FE-40DB-072B-1E88F32881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B9A8775-2530-6673-D864-80BE220F30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CC281094-3E3B-2885-E9C7-4D1BA961F2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F46F14B-511B-FB4F-A763-2B65712743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690AC20-B79D-AC79-000E-41CCAEFDE7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30EF375-DFF9-B138-EA46-EC84B0D810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C7F9CFD-6F36-D9DB-B11A-6DF2A1B7C1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12DD740-CD7B-949B-26B0-9685ABB90B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E83454B-34C7-71D1-43B6-1A52D6F013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CB18EC7-2CCC-C9CA-1699-36857E09FF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0A5F093-F5BF-865C-481C-44976AFA54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AEF704C-1718-6502-8E40-DDB58B9C95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4E23163-DC8A-2BCB-CF2B-A6B33DB501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C388B29-AD34-CB1A-7101-4AC3D3A183C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44EE54B-65A2-D156-7C94-C9E5297889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381249" y="1568064"/>
            <a:ext cx="3200152" cy="2862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0E099D6-4BFF-5CDB-A174-0506DB0CD5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3000"/>
                    </a14:imgEffect>
                    <a14:imgEffect>
                      <a14:brightnessContrast bright="-34000" contrast="7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92374" y="1723699"/>
            <a:ext cx="5396776" cy="341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96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DE402-00A3-CED6-44BB-048837D41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">
            <a:extLst>
              <a:ext uri="{FF2B5EF4-FFF2-40B4-BE49-F238E27FC236}">
                <a16:creationId xmlns:a16="http://schemas.microsoft.com/office/drawing/2014/main" id="{1E4BA051-63E9-54D4-0D96-C420FD5825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3606" y="248412"/>
            <a:ext cx="5915318" cy="792163"/>
          </a:xfrm>
        </p:spPr>
        <p:txBody>
          <a:bodyPr/>
          <a:lstStyle/>
          <a:p>
            <a:r>
              <a:rPr lang="en-US" altLang="en-US" sz="2800" dirty="0"/>
              <a:t>General Characteristics of Rotodynamic Pumps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8DA958A-DABE-B948-6B92-40AAEA96210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94D1D186-CD41-C897-2FE5-A12F8DD531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63C1572-8B66-EBE0-A4EC-D3BC3D3D01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F412CD5-6FA2-FC6A-2199-1E68B00AE0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0FED567-E611-FFC9-E288-D46B6BFAEE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ED8AC01-C026-4D56-791A-B0DFC843ADC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D45543F-01EE-34B2-45D9-ACA9015438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345B93C-5E1C-4D27-7D65-2B066FA35B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223965DF-4F27-8ED3-601B-1B5F6F163A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A6DC0A2-AC2C-B67D-B2B5-2DB1FB2443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D364509A-06E1-A74E-4B52-264A3ACA17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0F7EA99-2B79-04BA-D39A-96F35DA1FC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93A007A-6222-056F-92BB-B2321395DB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2E4A272-050E-9548-2A53-78925DE013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B32582F-067E-C0CB-7E8D-3009F1D44F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3FD6E53-9829-465F-AFAA-2D32192946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E2A9989-63BD-ADC5-CB6D-5DE45DD08A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49D44F8-6391-D371-3B04-B89D667DB7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DB03662-E8A2-DD1D-1606-0751797955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D71A0D47-6EF0-4817-DD97-C578418A33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059" y="1237026"/>
            <a:ext cx="5805112" cy="545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86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B343A-7B8B-15A4-B0AB-7BF227F76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26F0439-7683-1ACD-2B64-313AA7EEC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0" y="1196815"/>
            <a:ext cx="9064546" cy="5423027"/>
          </a:xfrm>
          <a:prstGeom prst="rect">
            <a:avLst/>
          </a:prstGeom>
        </p:spPr>
      </p:pic>
      <p:sp>
        <p:nvSpPr>
          <p:cNvPr id="18435" name="Rectangle 5">
            <a:extLst>
              <a:ext uri="{FF2B5EF4-FFF2-40B4-BE49-F238E27FC236}">
                <a16:creationId xmlns:a16="http://schemas.microsoft.com/office/drawing/2014/main" id="{C602305D-A43F-EFEF-8135-15E3373CE8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3606" y="248412"/>
            <a:ext cx="5915318" cy="792163"/>
          </a:xfrm>
        </p:spPr>
        <p:txBody>
          <a:bodyPr/>
          <a:lstStyle/>
          <a:p>
            <a:r>
              <a:rPr lang="en-US" altLang="en-US" sz="2800" dirty="0"/>
              <a:t>Machine Learning for Creation of Optimal Rotor Blade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0BE3DD-42BD-3DDA-927B-4AA8DD733B2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18642B20-BA70-52F4-F348-28D7545F0B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42DC833-11CC-1DE2-8AF4-8DFE56B99F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E46C672-6A1D-A648-1856-F6DD0A22A6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F4FF6436-9685-3590-2FEC-C57516446F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D325556-BF37-154E-B203-8321E8F1A1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7E65FAC-470C-D4FC-686F-5ECAFE5A62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BB8A6EB-8942-611F-A81B-5DB7BB4D1F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C779487-2D4E-B30E-33CE-DE216F762D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EE96EF1-B037-E9AF-EB27-353280B510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8535AAE-DCFE-CC4D-66CC-CF89D09F21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746392B-E1C3-8072-CAA5-40883B0143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57952B5-71FB-0942-6DAA-734C986ABA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95837E7-4724-257C-D374-54D5A72ADF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6D9FDFAE-58DA-ED2A-F469-FF9C9CBFE6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5CBA146-E575-AC33-17A5-0AE445E623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32615A0-FB63-C5BD-47F4-47166A2057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649FB58-33BC-9C95-6E50-F5834D16FA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ED99218-CD94-E388-9921-A324BA39A0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1766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Water lifting devices">
            <a:extLst>
              <a:ext uri="{FF2B5EF4-FFF2-40B4-BE49-F238E27FC236}">
                <a16:creationId xmlns:a16="http://schemas.microsoft.com/office/drawing/2014/main" id="{691F9FE1-59DD-0829-CF50-B39172A0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82" y="1143000"/>
            <a:ext cx="7336366" cy="550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5">
            <a:extLst>
              <a:ext uri="{FF2B5EF4-FFF2-40B4-BE49-F238E27FC236}">
                <a16:creationId xmlns:a16="http://schemas.microsoft.com/office/drawing/2014/main" id="{43065085-5E65-0463-B540-22E34D26A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3606" y="248412"/>
            <a:ext cx="5915318" cy="792163"/>
          </a:xfrm>
        </p:spPr>
        <p:txBody>
          <a:bodyPr/>
          <a:lstStyle/>
          <a:p>
            <a:r>
              <a:rPr lang="en-US" altLang="en-US" sz="2800" dirty="0"/>
              <a:t>General Characteristics of Rotodynamic Pumps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1C7119-230F-CF2B-DB3B-2D79FD0C5A2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1A710FC-A2C6-B9D4-592D-962F9A6362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A31FABE-8519-7D51-1A40-57A57CCBEE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40C84A9-8DD5-3AC0-83E2-6397890EBE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5E9F03E-CFF7-C8B9-0ACF-79126BD3E7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5CA90CC-685D-E692-7520-508C37F9993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BF7B810-833A-0C73-B08A-3B7497B5F8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87BEDA57-4109-D68A-266A-5BCC3E5AB9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336C2014-AF28-8C87-88A1-8E9922637B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FBC9F69-9B0D-B205-7AAF-966D133DCA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BCDB9A2-D153-A8FE-E443-AAA3619F7C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E6F246F-4065-BC02-F6E3-D884AC0D7A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9F62E56-7B82-3831-53F6-F9755926D3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4E3DEDB-2310-A2CD-23E1-5913B275D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260F733-5478-B640-D3A8-18AD6A7224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C5E62A07-D488-FC61-996B-BDBC7CCC3AC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F744408-210C-710C-A749-628A5CE8F1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1AD7977-40D5-A1E6-60B7-17190E8904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CA55FC3-7D11-808C-F9B1-1D9EC22789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4158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1831</TotalTime>
  <Words>552</Words>
  <Application>Microsoft Office PowerPoint</Application>
  <PresentationFormat>On-screen Show (4:3)</PresentationFormat>
  <Paragraphs>91</Paragraphs>
  <Slides>33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Cambria Math</vt:lpstr>
      <vt:lpstr>CommercialScript BT</vt:lpstr>
      <vt:lpstr>Harlow Solid Italic</vt:lpstr>
      <vt:lpstr>Symbol</vt:lpstr>
      <vt:lpstr>Tempus Sans ITC</vt:lpstr>
      <vt:lpstr>Times New Roman</vt:lpstr>
      <vt:lpstr>Default Design</vt:lpstr>
      <vt:lpstr>Equation</vt:lpstr>
      <vt:lpstr>Bitmap Image</vt:lpstr>
      <vt:lpstr>Axial Flow Pumps</vt:lpstr>
      <vt:lpstr>An Inverse of Axial Flow Pumps</vt:lpstr>
      <vt:lpstr>An Inverse of Axial Flow Pumps</vt:lpstr>
      <vt:lpstr>Sustainable Energy &amp; Future Role of Pumps</vt:lpstr>
      <vt:lpstr>Sustainable Energy &amp; Future Role Pumps</vt:lpstr>
      <vt:lpstr>Axial Pump Stage : Basic Geometric Details</vt:lpstr>
      <vt:lpstr>Vertical Axis Axial Flow Pump</vt:lpstr>
      <vt:lpstr>Horizontal Axis Axial Flow Pump</vt:lpstr>
      <vt:lpstr>Euler Theory of Axial Flow Pumps</vt:lpstr>
      <vt:lpstr>Modfied Euler Model for A Real Axial Flow Pumps</vt:lpstr>
      <vt:lpstr>Hydrofoil for Pure Reaction type Rotor Blades</vt:lpstr>
      <vt:lpstr>Pure Reaction type Rotor Blades</vt:lpstr>
      <vt:lpstr>PowerPoint Presentation</vt:lpstr>
      <vt:lpstr>PowerPoint Presentation</vt:lpstr>
      <vt:lpstr>PowerPoint Presentation</vt:lpstr>
      <vt:lpstr>PowerPoint Presentation</vt:lpstr>
      <vt:lpstr>Realization of Euler Torque</vt:lpstr>
      <vt:lpstr>Standard Hydrofoils used for Rotor Blades</vt:lpstr>
      <vt:lpstr>PowerPoint Presentation</vt:lpstr>
      <vt:lpstr>PowerPoint Presentation</vt:lpstr>
      <vt:lpstr>PowerPoint Presentation</vt:lpstr>
      <vt:lpstr>The Pumping System</vt:lpstr>
      <vt:lpstr>Characteristics of Axial Flow Pump</vt:lpstr>
      <vt:lpstr>Machine Learning for Axial Flow Pumps</vt:lpstr>
      <vt:lpstr>The construction of the airfoil camber line</vt:lpstr>
      <vt:lpstr>The construction of the airfoil camber line using a segmented Bezier curve</vt:lpstr>
      <vt:lpstr>The construction of the airfoil camber line using a segmented Bezier curve</vt:lpstr>
      <vt:lpstr>Thickness distribution superimposed onto the camber line.</vt:lpstr>
      <vt:lpstr>General Characteristics of Rotodynamic Pumps</vt:lpstr>
      <vt:lpstr>Parametric Set for Optimization</vt:lpstr>
      <vt:lpstr>General Characteristics of Rotodynamic Pumps</vt:lpstr>
      <vt:lpstr>Machine Learning for Creation of Optimal Rotor Blade </vt:lpstr>
      <vt:lpstr>General Characteristics of Rotodynamic Pumps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MOHAN</dc:creator>
  <cp:lastModifiedBy>P M V Subbarao</cp:lastModifiedBy>
  <cp:revision>165</cp:revision>
  <dcterms:created xsi:type="dcterms:W3CDTF">2005-03-30T16:54:51Z</dcterms:created>
  <dcterms:modified xsi:type="dcterms:W3CDTF">2025-10-30T05:16:28Z</dcterms:modified>
</cp:coreProperties>
</file>