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notesSlides/notesSlide2.xml" ContentType="application/vnd.openxmlformats-officedocument.presentationml.notesSlide+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handoutMasterIdLst>
    <p:handoutMasterId r:id="rId50"/>
  </p:handoutMasterIdLst>
  <p:sldIdLst>
    <p:sldId id="359" r:id="rId2"/>
    <p:sldId id="506" r:id="rId3"/>
    <p:sldId id="360" r:id="rId4"/>
    <p:sldId id="361" r:id="rId5"/>
    <p:sldId id="505" r:id="rId6"/>
    <p:sldId id="410" r:id="rId7"/>
    <p:sldId id="396" r:id="rId8"/>
    <p:sldId id="472" r:id="rId9"/>
    <p:sldId id="507" r:id="rId10"/>
    <p:sldId id="508" r:id="rId11"/>
    <p:sldId id="397" r:id="rId12"/>
    <p:sldId id="504" r:id="rId13"/>
    <p:sldId id="475" r:id="rId14"/>
    <p:sldId id="394" r:id="rId15"/>
    <p:sldId id="393" r:id="rId16"/>
    <p:sldId id="399" r:id="rId17"/>
    <p:sldId id="362" r:id="rId18"/>
    <p:sldId id="443" r:id="rId19"/>
    <p:sldId id="509" r:id="rId20"/>
    <p:sldId id="445" r:id="rId21"/>
    <p:sldId id="444" r:id="rId22"/>
    <p:sldId id="510" r:id="rId23"/>
    <p:sldId id="403" r:id="rId24"/>
    <p:sldId id="404" r:id="rId25"/>
    <p:sldId id="405" r:id="rId26"/>
    <p:sldId id="411" r:id="rId27"/>
    <p:sldId id="442" r:id="rId28"/>
    <p:sldId id="480" r:id="rId29"/>
    <p:sldId id="483" r:id="rId30"/>
    <p:sldId id="482" r:id="rId31"/>
    <p:sldId id="484" r:id="rId32"/>
    <p:sldId id="434" r:id="rId33"/>
    <p:sldId id="486" r:id="rId34"/>
    <p:sldId id="487" r:id="rId35"/>
    <p:sldId id="488" r:id="rId36"/>
    <p:sldId id="489" r:id="rId37"/>
    <p:sldId id="494" r:id="rId38"/>
    <p:sldId id="495" r:id="rId39"/>
    <p:sldId id="496" r:id="rId40"/>
    <p:sldId id="497" r:id="rId41"/>
    <p:sldId id="498" r:id="rId42"/>
    <p:sldId id="499" r:id="rId43"/>
    <p:sldId id="500" r:id="rId44"/>
    <p:sldId id="501" r:id="rId45"/>
    <p:sldId id="502" r:id="rId46"/>
    <p:sldId id="427" r:id="rId47"/>
    <p:sldId id="503" r:id="rId48"/>
  </p:sldIdLst>
  <p:sldSz cx="9144000" cy="6858000" type="screen4x3"/>
  <p:notesSz cx="6858000" cy="9144000"/>
  <p:defaultTextStyle>
    <a:defPPr>
      <a:defRPr lang="en-US"/>
    </a:defPPr>
    <a:lvl1pPr algn="l" rtl="0" fontAlgn="base">
      <a:spcBef>
        <a:spcPct val="0"/>
      </a:spcBef>
      <a:spcAft>
        <a:spcPct val="0"/>
      </a:spcAft>
      <a:defRPr sz="28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8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8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8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800" kern="1200">
        <a:solidFill>
          <a:schemeClr val="tx1"/>
        </a:solidFill>
        <a:latin typeface="Times New Roman" panose="02020603050405020304" pitchFamily="18" charset="0"/>
        <a:ea typeface="+mn-ea"/>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993300"/>
    <a:srgbClr val="FF00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345" autoAdjust="0"/>
    <p:restoredTop sz="95712" autoAdjust="0"/>
  </p:normalViewPr>
  <p:slideViewPr>
    <p:cSldViewPr>
      <p:cViewPr varScale="1">
        <p:scale>
          <a:sx n="70" d="100"/>
          <a:sy n="70" d="100"/>
        </p:scale>
        <p:origin x="96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03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D145B4F1-339F-3880-ED0C-101B49BB6917}"/>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6147" name="Rectangle 3">
            <a:extLst>
              <a:ext uri="{FF2B5EF4-FFF2-40B4-BE49-F238E27FC236}">
                <a16:creationId xmlns:a16="http://schemas.microsoft.com/office/drawing/2014/main" id="{ED48B6E2-94B4-EB3E-C8AF-BA1AFAAEE182}"/>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6148" name="Rectangle 4">
            <a:extLst>
              <a:ext uri="{FF2B5EF4-FFF2-40B4-BE49-F238E27FC236}">
                <a16:creationId xmlns:a16="http://schemas.microsoft.com/office/drawing/2014/main" id="{2F68676E-50CF-72A0-1803-E02D63669C27}"/>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6149" name="Rectangle 5">
            <a:extLst>
              <a:ext uri="{FF2B5EF4-FFF2-40B4-BE49-F238E27FC236}">
                <a16:creationId xmlns:a16="http://schemas.microsoft.com/office/drawing/2014/main" id="{54E34D0C-BA24-E23C-4CE8-D380B427D493}"/>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7375CAA-0AA0-4A26-A817-E540E2DD73FE}"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8-16T07:06:26.4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2.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8-16T07:06:26.4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3.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8-16T07:06:26.4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4.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1-09-27T05:02:15.37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40 62 9159,'-24'-33'4386,"12"18"-129,12 15-387,-4-13-2451,4 13-1161,0 0-1677,0 0-2322,8 0-387,-8 0-387,21 9-258</inkml:trace>
</inkml:ink>
</file>

<file path=ppt/ink/ink5.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9-27T06:56:07.23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inkml:trace>
</inkml:ink>
</file>

<file path=ppt/ink/ink6.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2-09-27T07:01:10.27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38 0 11352,'-10'19'3354,"10"-19"-3225,-14 6-129,14-6-3870,-14-4-903</inkml:trace>
</inkml:ink>
</file>

<file path=ppt/ink/ink7.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1-09-27T05:19:23.92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27 903,'4'-14'1290,"-4"14"-1290,3-13-645,-3 13-774</inkml:trace>
</inkml:ink>
</file>

<file path=ppt/ink/ink8.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1-09-27T05:19:19.12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1548,'0'0'1935,"0"0"-129,6 11-1032,-6-11-1032,5 19 0,-1-7 0,2 5 129,0 0 129,2 4 0,2 4 0,0 2 258,3 7 0,-1 2 129,3 9-129,-3 1 387,4 10-129,-4-1 0,3 1-258,-4-4-129,-1-4 258,-2-5-258,-1-10 0,-2-5 0,-2-9-129,-1-3-645,-2-16-1806,2 16 258,-7-17-129</inkml:trace>
</inkml:ink>
</file>

<file path=ppt/ink/ink9.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1-09-27T05:19:33.39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8 516,'4'-8'387,"-4"8"-903,0 0 130</inkml:trace>
</inkml:ink>
</file>

<file path=ppt/ink/ink10.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1-09-28T04:31:20.03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13 1,'0'0'773,"1"-13"-1289</inkml:trace>
</inkml:ink>
</file>

<file path=ppt/ink/ink11.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1-09-27T05:18:57.84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9 166 1161,'-4'-37'3483,"1"11"129,3 14-129,-1-9-1419,1 5-645,0 3-258,0 0-516,0 13-387,3-16 0,-3 16 0,0 0-129,5-12 0,-5 12-129,0 0-129,0 0 0,0 0-129,0 0-387,0 0-1161,0 0-1548,0 0-258,0 0-129,13 7-258</inkml:trace>
</inkml:ink>
</file>

<file path=ppt/ink/ink12.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10-03T06:43:30.36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21 163 11223,'-19'38'4902,"13"-27"-258,6-11 0,9 11-3612,6-15-903,9-13-2580,-1-16-1548,6-6-516,-1-21-645,2-10-258</inkml:trace>
</inkml:ink>
</file>

<file path=ppt/ink/ink13.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10-03T06:49:00.87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14.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1-10-18T09:48:21.95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28 9 6966,'-17'-9'3870,"17"9"-516,-11 0-129,11 0-2709,0 0-1032,-3 12-1290,8 3-1677,-5-15 129,16 19-516,-16-19 258</inkml:trace>
</inkml:ink>
</file>

<file path=ppt/ink/ink15.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1-10-18T09:53:22.16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4257,'0'0'3096,"0"0"0,0 0 129,0 0-2322,0 0-516,0 0-387,0 0 258,0 0-387,0 36-774,0-15-1935,7-9-258,-7-1-258,0-11 129</inkml:trace>
</inkml:ink>
</file>

<file path=ppt/ink/ink16.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2-11-01T10:11:40.07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24 205 13029,'-13'-12'4644,"-5"3"-516,18 9-258,0 0-4128,0 0-1161,0 0-2064,0 0-516,0 0-774,7 0 0,-7 0-258</inkml:trace>
  <inkml:trace contextRef="#ctx0" brushRef="#br0" timeOffset="1030">496 74 5547,'46'-15'258,"-29"-2"-258,0 0 0,-6-8-903</inkml:trace>
</inkml:ink>
</file>

<file path=ppt/ink/ink17.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2-11-01T10:11:41.21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 0 2451,'-18'51'4257,"16"-27"-129,2-24 0,-1 15-1935,1-15-3354,15-5-1419,10 1-903,-7-21-387</inkml:trace>
</inkml:ink>
</file>

<file path=ppt/ink/ink18.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2-11-01T10:14:36.26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19 28 12255,'-8'-24'4902,"8"24"-387,-9-8 0,9 8-3999,0 0-1419,0 0-3612,0 0 129,0 0-645,-2 7-516</inkml:trace>
</inkml:ink>
</file>

<file path=ppt/ink/ink19.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10-03T06:53:06.97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10 1,'0'0'1676,"0"0"-515,1-11 258,-1 11-1032,0 0-129,0 0-258,0 0 0,0 0 0,0 0-129,0 0 129,0 0-129,0 0 0,0 0 129,0 0 0,0 0-129,0 0 129,0 0-774,0 0-774,3 12-258</inkml:trace>
</inkml:ink>
</file>

<file path=ppt/ink/ink20.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10-03T06:59:27.94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67 78 14964,'-38'-18'5160,"26"11"-387,2-4-258,10 11-4515,-7-22-1290,7 22-3354,11-12-129,-1 7-258,2 2-387</inkml:trace>
</inkml:ink>
</file>

<file path=ppt/ink/ink21.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10-03T07:17:59.85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0 129,'12'2'129,"-5"14"-129</inkml:trace>
</inkml:ink>
</file>

<file path=ppt/ink/ink22.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1-09-28T05:00:50.83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36 1032,'8'-15'2064,"-8"2"-129,0 13-2193,11-8-1677,-11 8 129</inkml:trace>
</inkml:ink>
</file>

<file path=ppt/ink/ink23.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2-11-01T10:56:30.40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9288,'6'14'4257,"-3"-3"0,-3-11-258,0 0-3096,0 0-3870,-6-4-774,6 4-129,-3-16-516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9074" name="Rectangle 2">
            <a:extLst>
              <a:ext uri="{FF2B5EF4-FFF2-40B4-BE49-F238E27FC236}">
                <a16:creationId xmlns:a16="http://schemas.microsoft.com/office/drawing/2014/main" id="{687CCB84-4EA3-C314-FDD3-F9EEB2996C8F}"/>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59075" name="Rectangle 3">
            <a:extLst>
              <a:ext uri="{FF2B5EF4-FFF2-40B4-BE49-F238E27FC236}">
                <a16:creationId xmlns:a16="http://schemas.microsoft.com/office/drawing/2014/main" id="{21254A9F-9B98-02AF-27E1-4951412C1964}"/>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54276" name="Rectangle 4">
            <a:extLst>
              <a:ext uri="{FF2B5EF4-FFF2-40B4-BE49-F238E27FC236}">
                <a16:creationId xmlns:a16="http://schemas.microsoft.com/office/drawing/2014/main" id="{7F213B62-938C-EFE0-E0D3-9515D2700386}"/>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7" name="Rectangle 5">
            <a:extLst>
              <a:ext uri="{FF2B5EF4-FFF2-40B4-BE49-F238E27FC236}">
                <a16:creationId xmlns:a16="http://schemas.microsoft.com/office/drawing/2014/main" id="{2B03FFFF-5B6F-F7B8-C1B3-B4A9DA633C7C}"/>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9078" name="Rectangle 6">
            <a:extLst>
              <a:ext uri="{FF2B5EF4-FFF2-40B4-BE49-F238E27FC236}">
                <a16:creationId xmlns:a16="http://schemas.microsoft.com/office/drawing/2014/main" id="{9EA38A1B-0EED-1DDC-DEA5-5B3620B273FB}"/>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259079" name="Rectangle 7">
            <a:extLst>
              <a:ext uri="{FF2B5EF4-FFF2-40B4-BE49-F238E27FC236}">
                <a16:creationId xmlns:a16="http://schemas.microsoft.com/office/drawing/2014/main" id="{AC7507E3-66FE-3FFF-CA70-F5053ECB3933}"/>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6572612-B6D3-4DFC-8848-BD5A651A556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6572612-B6D3-4DFC-8848-BD5A651A556A}" type="slidenum">
              <a:rPr lang="en-US" altLang="en-US" smtClean="0"/>
              <a:pPr/>
              <a:t>3</a:t>
            </a:fld>
            <a:endParaRPr lang="en-US" altLang="en-US"/>
          </a:p>
        </p:txBody>
      </p:sp>
    </p:spTree>
    <p:extLst>
      <p:ext uri="{BB962C8B-B14F-4D97-AF65-F5344CB8AC3E}">
        <p14:creationId xmlns:p14="http://schemas.microsoft.com/office/powerpoint/2010/main" val="480167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572612-B6D3-4DFC-8848-BD5A651A556A}" type="slidenum">
              <a:rPr lang="en-US" altLang="en-US" smtClean="0"/>
              <a:pPr/>
              <a:t>33</a:t>
            </a:fld>
            <a:endParaRPr lang="en-US" altLang="en-US"/>
          </a:p>
        </p:txBody>
      </p:sp>
    </p:spTree>
    <p:extLst>
      <p:ext uri="{BB962C8B-B14F-4D97-AF65-F5344CB8AC3E}">
        <p14:creationId xmlns:p14="http://schemas.microsoft.com/office/powerpoint/2010/main" val="1111698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A2E56997-80EF-37CA-B91A-E7BBF9D7A8D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6A9BF31-77F3-3F90-98C5-3C536F1951A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5CAB5F8-1495-D94D-CED9-E964AD123E34}"/>
              </a:ext>
            </a:extLst>
          </p:cNvPr>
          <p:cNvSpPr>
            <a:spLocks noGrp="1" noChangeArrowheads="1"/>
          </p:cNvSpPr>
          <p:nvPr>
            <p:ph type="sldNum" sz="quarter" idx="12"/>
          </p:nvPr>
        </p:nvSpPr>
        <p:spPr>
          <a:ln/>
        </p:spPr>
        <p:txBody>
          <a:bodyPr/>
          <a:lstStyle>
            <a:lvl1pPr>
              <a:defRPr/>
            </a:lvl1pPr>
          </a:lstStyle>
          <a:p>
            <a:fld id="{BA4906D6-421F-46B1-906C-F79A0705BC4B}" type="slidenum">
              <a:rPr lang="en-US" altLang="en-US"/>
              <a:pPr/>
              <a:t>‹#›</a:t>
            </a:fld>
            <a:endParaRPr lang="en-US" altLang="en-US"/>
          </a:p>
        </p:txBody>
      </p:sp>
    </p:spTree>
    <p:extLst>
      <p:ext uri="{BB962C8B-B14F-4D97-AF65-F5344CB8AC3E}">
        <p14:creationId xmlns:p14="http://schemas.microsoft.com/office/powerpoint/2010/main" val="2418112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E5896B5-FB67-EC48-81B9-F4261247037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65711F8-DF34-96BC-8372-4EEAD2E950E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14D6E8E-21D0-87B8-6707-97B0253B72E3}"/>
              </a:ext>
            </a:extLst>
          </p:cNvPr>
          <p:cNvSpPr>
            <a:spLocks noGrp="1" noChangeArrowheads="1"/>
          </p:cNvSpPr>
          <p:nvPr>
            <p:ph type="sldNum" sz="quarter" idx="12"/>
          </p:nvPr>
        </p:nvSpPr>
        <p:spPr>
          <a:ln/>
        </p:spPr>
        <p:txBody>
          <a:bodyPr/>
          <a:lstStyle>
            <a:lvl1pPr>
              <a:defRPr/>
            </a:lvl1pPr>
          </a:lstStyle>
          <a:p>
            <a:fld id="{B2B6941F-1662-4AFB-90C8-FBC6621B9CC2}" type="slidenum">
              <a:rPr lang="en-US" altLang="en-US"/>
              <a:pPr/>
              <a:t>‹#›</a:t>
            </a:fld>
            <a:endParaRPr lang="en-US" altLang="en-US"/>
          </a:p>
        </p:txBody>
      </p:sp>
    </p:spTree>
    <p:extLst>
      <p:ext uri="{BB962C8B-B14F-4D97-AF65-F5344CB8AC3E}">
        <p14:creationId xmlns:p14="http://schemas.microsoft.com/office/powerpoint/2010/main" val="2704496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9154643-28F0-9223-F6F2-596C5F145A1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5072D79-AE10-2E9F-3706-4EFF1F06CAD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B2AE5EF-CF05-B17B-16C7-B8AD2C875A8B}"/>
              </a:ext>
            </a:extLst>
          </p:cNvPr>
          <p:cNvSpPr>
            <a:spLocks noGrp="1" noChangeArrowheads="1"/>
          </p:cNvSpPr>
          <p:nvPr>
            <p:ph type="sldNum" sz="quarter" idx="12"/>
          </p:nvPr>
        </p:nvSpPr>
        <p:spPr>
          <a:ln/>
        </p:spPr>
        <p:txBody>
          <a:bodyPr/>
          <a:lstStyle>
            <a:lvl1pPr>
              <a:defRPr/>
            </a:lvl1pPr>
          </a:lstStyle>
          <a:p>
            <a:fld id="{CFE41C66-CCD8-4359-90C4-2EA07D51589A}" type="slidenum">
              <a:rPr lang="en-US" altLang="en-US"/>
              <a:pPr/>
              <a:t>‹#›</a:t>
            </a:fld>
            <a:endParaRPr lang="en-US" altLang="en-US"/>
          </a:p>
        </p:txBody>
      </p:sp>
    </p:spTree>
    <p:extLst>
      <p:ext uri="{BB962C8B-B14F-4D97-AF65-F5344CB8AC3E}">
        <p14:creationId xmlns:p14="http://schemas.microsoft.com/office/powerpoint/2010/main" val="95358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5FD23B2-675D-ECE4-5D78-AF1D5BA9BAD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13C0A0B-D5F4-1DAC-6BA1-9A392CAC085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F4CFF43-01AF-0A98-7264-DBAC66E43E14}"/>
              </a:ext>
            </a:extLst>
          </p:cNvPr>
          <p:cNvSpPr>
            <a:spLocks noGrp="1" noChangeArrowheads="1"/>
          </p:cNvSpPr>
          <p:nvPr>
            <p:ph type="sldNum" sz="quarter" idx="12"/>
          </p:nvPr>
        </p:nvSpPr>
        <p:spPr>
          <a:ln/>
        </p:spPr>
        <p:txBody>
          <a:bodyPr/>
          <a:lstStyle>
            <a:lvl1pPr>
              <a:defRPr/>
            </a:lvl1pPr>
          </a:lstStyle>
          <a:p>
            <a:fld id="{E3AF747C-9C58-4437-AFF7-C6FFD91D79F7}" type="slidenum">
              <a:rPr lang="en-US" altLang="en-US"/>
              <a:pPr/>
              <a:t>‹#›</a:t>
            </a:fld>
            <a:endParaRPr lang="en-US" altLang="en-US"/>
          </a:p>
        </p:txBody>
      </p:sp>
    </p:spTree>
    <p:extLst>
      <p:ext uri="{BB962C8B-B14F-4D97-AF65-F5344CB8AC3E}">
        <p14:creationId xmlns:p14="http://schemas.microsoft.com/office/powerpoint/2010/main" val="3060721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1F59EC0D-8804-BC70-D096-72139614EAE2}"/>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8F9C2035-448F-B5F3-458F-B550F634CA7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556C4EA-FEB4-E287-42D7-3949581EAEDD}"/>
              </a:ext>
            </a:extLst>
          </p:cNvPr>
          <p:cNvSpPr>
            <a:spLocks noGrp="1" noChangeArrowheads="1"/>
          </p:cNvSpPr>
          <p:nvPr>
            <p:ph type="sldNum" sz="quarter" idx="12"/>
          </p:nvPr>
        </p:nvSpPr>
        <p:spPr>
          <a:ln/>
        </p:spPr>
        <p:txBody>
          <a:bodyPr/>
          <a:lstStyle>
            <a:lvl1pPr>
              <a:defRPr/>
            </a:lvl1pPr>
          </a:lstStyle>
          <a:p>
            <a:fld id="{F1ED28E1-8F32-4645-8E36-FA8AE9472ABC}" type="slidenum">
              <a:rPr lang="en-US" altLang="en-US"/>
              <a:pPr/>
              <a:t>‹#›</a:t>
            </a:fld>
            <a:endParaRPr lang="en-US" altLang="en-US"/>
          </a:p>
        </p:txBody>
      </p:sp>
    </p:spTree>
    <p:extLst>
      <p:ext uri="{BB962C8B-B14F-4D97-AF65-F5344CB8AC3E}">
        <p14:creationId xmlns:p14="http://schemas.microsoft.com/office/powerpoint/2010/main" val="1323837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42121AA3-D311-68EF-EB31-E84ACE222A0A}"/>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0143192C-9172-A313-6CD1-AFE4875377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FAF2E395-742E-C56D-A38B-57DEB1DF41D1}"/>
              </a:ext>
            </a:extLst>
          </p:cNvPr>
          <p:cNvSpPr>
            <a:spLocks noGrp="1" noChangeArrowheads="1"/>
          </p:cNvSpPr>
          <p:nvPr>
            <p:ph type="sldNum" sz="quarter" idx="12"/>
          </p:nvPr>
        </p:nvSpPr>
        <p:spPr>
          <a:ln/>
        </p:spPr>
        <p:txBody>
          <a:bodyPr/>
          <a:lstStyle>
            <a:lvl1pPr>
              <a:defRPr/>
            </a:lvl1pPr>
          </a:lstStyle>
          <a:p>
            <a:fld id="{985C243B-32FB-4FE9-9F54-2ED94EE21BAD}" type="slidenum">
              <a:rPr lang="en-US" altLang="en-US"/>
              <a:pPr/>
              <a:t>‹#›</a:t>
            </a:fld>
            <a:endParaRPr lang="en-US" altLang="en-US"/>
          </a:p>
        </p:txBody>
      </p:sp>
    </p:spTree>
    <p:extLst>
      <p:ext uri="{BB962C8B-B14F-4D97-AF65-F5344CB8AC3E}">
        <p14:creationId xmlns:p14="http://schemas.microsoft.com/office/powerpoint/2010/main" val="2451383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6E2CC26-9155-23F9-EB66-E83F4261B306}"/>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0EDC2FB3-F7F3-EC34-AB46-B8569F155C3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00130829-2830-26C3-2F18-BCCCC2414FB1}"/>
              </a:ext>
            </a:extLst>
          </p:cNvPr>
          <p:cNvSpPr>
            <a:spLocks noGrp="1" noChangeArrowheads="1"/>
          </p:cNvSpPr>
          <p:nvPr>
            <p:ph type="sldNum" sz="quarter" idx="12"/>
          </p:nvPr>
        </p:nvSpPr>
        <p:spPr>
          <a:ln/>
        </p:spPr>
        <p:txBody>
          <a:bodyPr/>
          <a:lstStyle>
            <a:lvl1pPr>
              <a:defRPr/>
            </a:lvl1pPr>
          </a:lstStyle>
          <a:p>
            <a:fld id="{C70EE0AE-9336-406B-8D69-5BB8CEC7F20A}" type="slidenum">
              <a:rPr lang="en-US" altLang="en-US"/>
              <a:pPr/>
              <a:t>‹#›</a:t>
            </a:fld>
            <a:endParaRPr lang="en-US" altLang="en-US"/>
          </a:p>
        </p:txBody>
      </p:sp>
    </p:spTree>
    <p:extLst>
      <p:ext uri="{BB962C8B-B14F-4D97-AF65-F5344CB8AC3E}">
        <p14:creationId xmlns:p14="http://schemas.microsoft.com/office/powerpoint/2010/main" val="4236016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4EEC266-5947-E0A6-B873-B7188DA107A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CCE7EBD-F333-8997-AD1D-277CF1FA099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CB7DE1C-7F90-1D2F-DD0C-657EA407184B}"/>
              </a:ext>
            </a:extLst>
          </p:cNvPr>
          <p:cNvSpPr>
            <a:spLocks noGrp="1" noChangeArrowheads="1"/>
          </p:cNvSpPr>
          <p:nvPr>
            <p:ph type="sldNum" sz="quarter" idx="12"/>
          </p:nvPr>
        </p:nvSpPr>
        <p:spPr>
          <a:ln/>
        </p:spPr>
        <p:txBody>
          <a:bodyPr/>
          <a:lstStyle>
            <a:lvl1pPr>
              <a:defRPr/>
            </a:lvl1pPr>
          </a:lstStyle>
          <a:p>
            <a:fld id="{B670913B-FB31-4A5A-9EDC-74A4D8D317FE}" type="slidenum">
              <a:rPr lang="en-US" altLang="en-US"/>
              <a:pPr/>
              <a:t>‹#›</a:t>
            </a:fld>
            <a:endParaRPr lang="en-US" altLang="en-US"/>
          </a:p>
        </p:txBody>
      </p:sp>
    </p:spTree>
    <p:extLst>
      <p:ext uri="{BB962C8B-B14F-4D97-AF65-F5344CB8AC3E}">
        <p14:creationId xmlns:p14="http://schemas.microsoft.com/office/powerpoint/2010/main" val="3623810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F7D74EB-859E-864F-5B02-B9785ADA691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7AD506D-2B0E-9843-6C57-48B4AD08D93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62ADFF3-2D2E-1547-F963-B32D367496D1}"/>
              </a:ext>
            </a:extLst>
          </p:cNvPr>
          <p:cNvSpPr>
            <a:spLocks noGrp="1" noChangeArrowheads="1"/>
          </p:cNvSpPr>
          <p:nvPr>
            <p:ph type="sldNum" sz="quarter" idx="12"/>
          </p:nvPr>
        </p:nvSpPr>
        <p:spPr>
          <a:ln/>
        </p:spPr>
        <p:txBody>
          <a:bodyPr/>
          <a:lstStyle>
            <a:lvl1pPr>
              <a:defRPr/>
            </a:lvl1pPr>
          </a:lstStyle>
          <a:p>
            <a:fld id="{68F071BC-4D5C-4623-B68E-0B4583D999E8}" type="slidenum">
              <a:rPr lang="en-US" altLang="en-US"/>
              <a:pPr/>
              <a:t>‹#›</a:t>
            </a:fld>
            <a:endParaRPr lang="en-US" altLang="en-US"/>
          </a:p>
        </p:txBody>
      </p:sp>
    </p:spTree>
    <p:extLst>
      <p:ext uri="{BB962C8B-B14F-4D97-AF65-F5344CB8AC3E}">
        <p14:creationId xmlns:p14="http://schemas.microsoft.com/office/powerpoint/2010/main" val="3092969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E3B08A4-5EAE-A4F9-6342-6DA88037D83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BCFCCA7-B18D-96D2-D1B7-E11D748A197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F5DEE04-500C-5897-7D9A-23E6DB97567B}"/>
              </a:ext>
            </a:extLst>
          </p:cNvPr>
          <p:cNvSpPr>
            <a:spLocks noGrp="1" noChangeArrowheads="1"/>
          </p:cNvSpPr>
          <p:nvPr>
            <p:ph type="sldNum" sz="quarter" idx="12"/>
          </p:nvPr>
        </p:nvSpPr>
        <p:spPr>
          <a:ln/>
        </p:spPr>
        <p:txBody>
          <a:bodyPr/>
          <a:lstStyle>
            <a:lvl1pPr>
              <a:defRPr/>
            </a:lvl1pPr>
          </a:lstStyle>
          <a:p>
            <a:fld id="{D1DEF3E3-FFEC-4F99-9180-F39DD6A86A11}" type="slidenum">
              <a:rPr lang="en-US" altLang="en-US"/>
              <a:pPr/>
              <a:t>‹#›</a:t>
            </a:fld>
            <a:endParaRPr lang="en-US" altLang="en-US"/>
          </a:p>
        </p:txBody>
      </p:sp>
    </p:spTree>
    <p:extLst>
      <p:ext uri="{BB962C8B-B14F-4D97-AF65-F5344CB8AC3E}">
        <p14:creationId xmlns:p14="http://schemas.microsoft.com/office/powerpoint/2010/main" val="4026834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67C6B82-C295-D94D-E33B-017F7D1FAD3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7FDFA71-730C-82B3-41F2-75F2D8A9BFF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A7517DC-C01F-369A-D94E-D46300F13309}"/>
              </a:ext>
            </a:extLst>
          </p:cNvPr>
          <p:cNvSpPr>
            <a:spLocks noGrp="1" noChangeArrowheads="1"/>
          </p:cNvSpPr>
          <p:nvPr>
            <p:ph type="sldNum" sz="quarter" idx="12"/>
          </p:nvPr>
        </p:nvSpPr>
        <p:spPr>
          <a:ln/>
        </p:spPr>
        <p:txBody>
          <a:bodyPr/>
          <a:lstStyle>
            <a:lvl1pPr>
              <a:defRPr/>
            </a:lvl1pPr>
          </a:lstStyle>
          <a:p>
            <a:fld id="{9C5C35D5-7AC1-42BB-930B-FE6A5CA73C69}" type="slidenum">
              <a:rPr lang="en-US" altLang="en-US"/>
              <a:pPr/>
              <a:t>‹#›</a:t>
            </a:fld>
            <a:endParaRPr lang="en-US" altLang="en-US"/>
          </a:p>
        </p:txBody>
      </p:sp>
    </p:spTree>
    <p:extLst>
      <p:ext uri="{BB962C8B-B14F-4D97-AF65-F5344CB8AC3E}">
        <p14:creationId xmlns:p14="http://schemas.microsoft.com/office/powerpoint/2010/main" val="4245433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4D914076-0DBF-8AF6-59DF-D21C2A627B81}"/>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3795" name="Rectangle 3">
            <a:extLst>
              <a:ext uri="{FF2B5EF4-FFF2-40B4-BE49-F238E27FC236}">
                <a16:creationId xmlns:a16="http://schemas.microsoft.com/office/drawing/2014/main" id="{DA6D498C-7BE2-1221-95D8-22E58DCA3277}"/>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ADD104ED-1BA6-01E7-AC1B-E63424E213B8}"/>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a:extLst>
              <a:ext uri="{FF2B5EF4-FFF2-40B4-BE49-F238E27FC236}">
                <a16:creationId xmlns:a16="http://schemas.microsoft.com/office/drawing/2014/main" id="{C2779B54-6123-7776-4C26-0FA3C4939822}"/>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a:extLst>
              <a:ext uri="{FF2B5EF4-FFF2-40B4-BE49-F238E27FC236}">
                <a16:creationId xmlns:a16="http://schemas.microsoft.com/office/drawing/2014/main" id="{B2CB183C-0902-B9D9-3D01-350BCE80FEFD}"/>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53878C6C-F882-4CF5-B13B-AAF34AF82763}"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oleObject" Target="../embeddings/oleObject1.bin"/><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oleObject" Target="../embeddings/oleObject3.bin"/><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customXml" Target="../ink/ink1.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customXml" Target="../ink/ink2.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customXml" Target="../ink/ink3.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0.wmf"/><Relationship Id="rId7" Type="http://schemas.openxmlformats.org/officeDocument/2006/relationships/image" Target="../media/image3.png"/><Relationship Id="rId2" Type="http://schemas.openxmlformats.org/officeDocument/2006/relationships/oleObject" Target="../embeddings/oleObject4.bin"/><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8.wmf"/><Relationship Id="rId4" Type="http://schemas.openxmlformats.org/officeDocument/2006/relationships/oleObject" Target="../embeddings/oleObject5.bin"/></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customXml" Target="../ink/ink4.xml"/><Relationship Id="rId7"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customXml" Target="../ink/ink5.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customXml" Target="../ink/ink6.xml"/><Relationship Id="rId1" Type="http://schemas.openxmlformats.org/officeDocument/2006/relationships/slideLayout" Target="../slideLayouts/slideLayout2.xml"/><Relationship Id="rId6" Type="http://schemas.openxmlformats.org/officeDocument/2006/relationships/image" Target="../media/image19.gif"/><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23.png"/><Relationship Id="rId7" Type="http://schemas.openxmlformats.org/officeDocument/2006/relationships/image" Target="../media/image25.wmf"/><Relationship Id="rId2" Type="http://schemas.openxmlformats.org/officeDocument/2006/relationships/oleObject" Target="../embeddings/oleObject6.bin"/><Relationship Id="rId1" Type="http://schemas.openxmlformats.org/officeDocument/2006/relationships/slideLayout" Target="../slideLayouts/slideLayout7.xml"/><Relationship Id="rId6" Type="http://schemas.openxmlformats.org/officeDocument/2006/relationships/oleObject" Target="../embeddings/oleObject8.bin"/><Relationship Id="rId5" Type="http://schemas.openxmlformats.org/officeDocument/2006/relationships/image" Target="../media/image24.png"/><Relationship Id="rId4" Type="http://schemas.openxmlformats.org/officeDocument/2006/relationships/oleObject" Target="../embeddings/oleObject7.bin"/><Relationship Id="rId9"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oleObject" Target="../embeddings/oleObject9.bin"/><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oleObject" Target="../embeddings/oleObject10.bin"/><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oleObject" Target="../embeddings/oleObject11.bin"/><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9.wmf"/><Relationship Id="rId7" Type="http://schemas.openxmlformats.org/officeDocument/2006/relationships/image" Target="../media/image3.png"/><Relationship Id="rId2" Type="http://schemas.openxmlformats.org/officeDocument/2006/relationships/oleObject" Target="../embeddings/oleObject12.bin"/><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0.wmf"/><Relationship Id="rId4" Type="http://schemas.openxmlformats.org/officeDocument/2006/relationships/oleObject" Target="../embeddings/oleObject13.bin"/></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customXml" Target="../ink/ink9.xml"/><Relationship Id="rId13" Type="http://schemas.openxmlformats.org/officeDocument/2006/relationships/image" Target="../media/image3.png"/><Relationship Id="rId3" Type="http://schemas.openxmlformats.org/officeDocument/2006/relationships/image" Target="../media/image27.png"/><Relationship Id="rId7" Type="http://schemas.openxmlformats.org/officeDocument/2006/relationships/image" Target="../media/image48.png"/><Relationship Id="rId12" Type="http://schemas.openxmlformats.org/officeDocument/2006/relationships/image" Target="../media/image2.png"/><Relationship Id="rId2" Type="http://schemas.openxmlformats.org/officeDocument/2006/relationships/oleObject" Target="../embeddings/oleObject14.bin"/><Relationship Id="rId1" Type="http://schemas.openxmlformats.org/officeDocument/2006/relationships/slideLayout" Target="../slideLayouts/slideLayout7.xml"/><Relationship Id="rId6" Type="http://schemas.openxmlformats.org/officeDocument/2006/relationships/customXml" Target="../ink/ink8.xml"/><Relationship Id="rId11" Type="http://schemas.openxmlformats.org/officeDocument/2006/relationships/image" Target="../media/image50.png"/><Relationship Id="rId5" Type="http://schemas.openxmlformats.org/officeDocument/2006/relationships/image" Target="../media/image47.png"/><Relationship Id="rId10" Type="http://schemas.openxmlformats.org/officeDocument/2006/relationships/customXml" Target="../ink/ink10.xml"/><Relationship Id="rId4" Type="http://schemas.openxmlformats.org/officeDocument/2006/relationships/customXml" Target="../ink/ink7.xml"/><Relationship Id="rId9" Type="http://schemas.openxmlformats.org/officeDocument/2006/relationships/image" Target="../media/image49.png"/></Relationships>
</file>

<file path=ppt/slides/_rels/slide30.xml.rels><?xml version="1.0" encoding="UTF-8" standalone="yes"?>
<Relationships xmlns="http://schemas.openxmlformats.org/package/2006/relationships"><Relationship Id="rId13" Type="http://schemas.openxmlformats.org/officeDocument/2006/relationships/image" Target="../media/image3.png"/><Relationship Id="rId3" Type="http://schemas.openxmlformats.org/officeDocument/2006/relationships/image" Target="../media/image31.png"/><Relationship Id="rId12" Type="http://schemas.openxmlformats.org/officeDocument/2006/relationships/image" Target="../media/image2.png"/><Relationship Id="rId2" Type="http://schemas.openxmlformats.org/officeDocument/2006/relationships/oleObject" Target="../embeddings/oleObject15.bin"/><Relationship Id="rId1" Type="http://schemas.openxmlformats.org/officeDocument/2006/relationships/slideLayout" Target="../slideLayouts/slideLayout7.xml"/><Relationship Id="rId6" Type="http://schemas.openxmlformats.org/officeDocument/2006/relationships/customXml" Target="../ink/ink12.xml"/><Relationship Id="rId11" Type="http://schemas.openxmlformats.org/officeDocument/2006/relationships/image" Target="../media/image46.png"/><Relationship Id="rId5" Type="http://schemas.openxmlformats.org/officeDocument/2006/relationships/image" Target="../media/image43.png"/><Relationship Id="rId4" Type="http://schemas.openxmlformats.org/officeDocument/2006/relationships/customXml" Target="../ink/ink11.xml"/></Relationships>
</file>

<file path=ppt/slides/_rels/slide3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3.png"/><Relationship Id="rId7" Type="http://schemas.openxmlformats.org/officeDocument/2006/relationships/image" Target="../media/image21.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customXml" Target="../ink/ink13.xml"/><Relationship Id="rId5" Type="http://schemas.openxmlformats.org/officeDocument/2006/relationships/image" Target="../media/image31.png"/><Relationship Id="rId4" Type="http://schemas.openxmlformats.org/officeDocument/2006/relationships/oleObject" Target="../embeddings/oleObject16.bin"/><Relationship Id="rId9" Type="http://schemas.openxmlformats.org/officeDocument/2006/relationships/image" Target="../media/image3.png"/></Relationships>
</file>

<file path=ppt/slides/_rels/slide32.xml.rels><?xml version="1.0" encoding="UTF-8" standalone="yes"?>
<Relationships xmlns="http://schemas.openxmlformats.org/package/2006/relationships"><Relationship Id="rId8" Type="http://schemas.openxmlformats.org/officeDocument/2006/relationships/image" Target="../media/image640.png"/><Relationship Id="rId13" Type="http://schemas.openxmlformats.org/officeDocument/2006/relationships/customXml" Target="../ink/ink18.xml"/><Relationship Id="rId3" Type="http://schemas.openxmlformats.org/officeDocument/2006/relationships/oleObject" Target="../embeddings/oleObject17.bin"/><Relationship Id="rId7" Type="http://schemas.openxmlformats.org/officeDocument/2006/relationships/customXml" Target="../ink/ink15.xml"/><Relationship Id="rId12" Type="http://schemas.openxmlformats.org/officeDocument/2006/relationships/image" Target="../media/image660.png"/><Relationship Id="rId2" Type="http://schemas.openxmlformats.org/officeDocument/2006/relationships/image" Target="../media/image33.png"/><Relationship Id="rId16"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3.png"/><Relationship Id="rId11" Type="http://schemas.openxmlformats.org/officeDocument/2006/relationships/customXml" Target="../ink/ink17.xml"/><Relationship Id="rId5" Type="http://schemas.openxmlformats.org/officeDocument/2006/relationships/customXml" Target="../ink/ink14.xml"/><Relationship Id="rId15" Type="http://schemas.openxmlformats.org/officeDocument/2006/relationships/image" Target="../media/image2.png"/><Relationship Id="rId10" Type="http://schemas.openxmlformats.org/officeDocument/2006/relationships/image" Target="../media/image65.png"/><Relationship Id="rId4" Type="http://schemas.openxmlformats.org/officeDocument/2006/relationships/image" Target="../media/image34.wmf"/><Relationship Id="rId9" Type="http://schemas.openxmlformats.org/officeDocument/2006/relationships/customXml" Target="../ink/ink16.xml"/><Relationship Id="rId14" Type="http://schemas.openxmlformats.org/officeDocument/2006/relationships/image" Target="../media/image67.png"/></Relationships>
</file>

<file path=ppt/slides/_rels/slide3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5.png"/><Relationship Id="rId7" Type="http://schemas.openxmlformats.org/officeDocument/2006/relationships/image" Target="../media/image58.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customXml" Target="../ink/ink19.xml"/><Relationship Id="rId5" Type="http://schemas.openxmlformats.org/officeDocument/2006/relationships/image" Target="../media/image36.wmf"/><Relationship Id="rId4" Type="http://schemas.openxmlformats.org/officeDocument/2006/relationships/oleObject" Target="../embeddings/oleObject18.bin"/><Relationship Id="rId9"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ustomXml" Target="../ink/ink20.xml"/><Relationship Id="rId2" Type="http://schemas.openxmlformats.org/officeDocument/2006/relationships/image" Target="../media/image37.png"/><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oleObject" Target="../embeddings/oleObject19.bin"/><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oleObject" Target="../embeddings/oleObject20.bin"/><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oleObject" Target="../embeddings/oleObject21.bin"/><Relationship Id="rId7" Type="http://schemas.openxmlformats.org/officeDocument/2006/relationships/image" Target="../media/image2.png"/><Relationship Id="rId2" Type="http://schemas.openxmlformats.org/officeDocument/2006/relationships/image" Target="../media/image42.png"/><Relationship Id="rId1" Type="http://schemas.openxmlformats.org/officeDocument/2006/relationships/slideLayout" Target="../slideLayouts/slideLayout6.xml"/><Relationship Id="rId6" Type="http://schemas.openxmlformats.org/officeDocument/2006/relationships/image" Target="../media/image44.wmf"/><Relationship Id="rId5" Type="http://schemas.openxmlformats.org/officeDocument/2006/relationships/oleObject" Target="../embeddings/oleObject22.bin"/><Relationship Id="rId4" Type="http://schemas.openxmlformats.org/officeDocument/2006/relationships/image" Target="../media/image43.wmf"/></Relationships>
</file>

<file path=ppt/slides/_rels/slide4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oleObject" Target="../embeddings/oleObject23.bin"/><Relationship Id="rId7" Type="http://schemas.openxmlformats.org/officeDocument/2006/relationships/image" Target="../media/image2.png"/><Relationship Id="rId2" Type="http://schemas.openxmlformats.org/officeDocument/2006/relationships/image" Target="../media/image45.png"/><Relationship Id="rId1" Type="http://schemas.openxmlformats.org/officeDocument/2006/relationships/slideLayout" Target="../slideLayouts/slideLayout6.xml"/><Relationship Id="rId6" Type="http://schemas.openxmlformats.org/officeDocument/2006/relationships/image" Target="../media/image47.wmf"/><Relationship Id="rId5" Type="http://schemas.openxmlformats.org/officeDocument/2006/relationships/oleObject" Target="../embeddings/oleObject24.bin"/><Relationship Id="rId4" Type="http://schemas.openxmlformats.org/officeDocument/2006/relationships/image" Target="../media/image46.wmf"/></Relationships>
</file>

<file path=ppt/slides/_rels/slide41.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oleObject" Target="../embeddings/oleObject25.bin"/><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image" Target="../media/image51.png"/><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6.wmf"/></Relationships>
</file>

<file path=ppt/slides/_rels/slide4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oleObject" Target="../embeddings/oleObject27.bin"/><Relationship Id="rId7" Type="http://schemas.openxmlformats.org/officeDocument/2006/relationships/image" Target="../media/image2.png"/><Relationship Id="rId2" Type="http://schemas.openxmlformats.org/officeDocument/2006/relationships/image" Target="../media/image52.png"/><Relationship Id="rId1" Type="http://schemas.openxmlformats.org/officeDocument/2006/relationships/slideLayout" Target="../slideLayouts/slideLayout6.xml"/><Relationship Id="rId6" Type="http://schemas.openxmlformats.org/officeDocument/2006/relationships/image" Target="../media/image81.png"/><Relationship Id="rId5" Type="http://schemas.openxmlformats.org/officeDocument/2006/relationships/customXml" Target="../ink/ink21.xml"/><Relationship Id="rId4" Type="http://schemas.openxmlformats.org/officeDocument/2006/relationships/image" Target="../media/image53.wmf"/></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31.bin"/><Relationship Id="rId13" Type="http://schemas.openxmlformats.org/officeDocument/2006/relationships/image" Target="../media/image60.jpeg"/><Relationship Id="rId3" Type="http://schemas.openxmlformats.org/officeDocument/2006/relationships/image" Target="../media/image54.wmf"/><Relationship Id="rId7" Type="http://schemas.openxmlformats.org/officeDocument/2006/relationships/image" Target="../media/image56.wmf"/><Relationship Id="rId12" Type="http://schemas.openxmlformats.org/officeDocument/2006/relationships/image" Target="../media/image59.png"/><Relationship Id="rId2" Type="http://schemas.openxmlformats.org/officeDocument/2006/relationships/oleObject" Target="../embeddings/oleObject28.bin"/><Relationship Id="rId1" Type="http://schemas.openxmlformats.org/officeDocument/2006/relationships/slideLayout" Target="../slideLayouts/slideLayout6.xml"/><Relationship Id="rId6" Type="http://schemas.openxmlformats.org/officeDocument/2006/relationships/oleObject" Target="../embeddings/oleObject30.bin"/><Relationship Id="rId11" Type="http://schemas.openxmlformats.org/officeDocument/2006/relationships/image" Target="../media/image58.wmf"/><Relationship Id="rId5" Type="http://schemas.openxmlformats.org/officeDocument/2006/relationships/image" Target="../media/image55.wmf"/><Relationship Id="rId15" Type="http://schemas.openxmlformats.org/officeDocument/2006/relationships/image" Target="../media/image3.png"/><Relationship Id="rId10" Type="http://schemas.openxmlformats.org/officeDocument/2006/relationships/oleObject" Target="../embeddings/oleObject32.bin"/><Relationship Id="rId4" Type="http://schemas.openxmlformats.org/officeDocument/2006/relationships/oleObject" Target="../embeddings/oleObject29.bin"/><Relationship Id="rId9" Type="http://schemas.openxmlformats.org/officeDocument/2006/relationships/image" Target="../media/image57.wmf"/><Relationship Id="rId1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8" Type="http://schemas.openxmlformats.org/officeDocument/2006/relationships/customXml" Target="../ink/ink23.xml"/><Relationship Id="rId3" Type="http://schemas.openxmlformats.org/officeDocument/2006/relationships/image" Target="../media/image62.wmf"/><Relationship Id="rId7" Type="http://schemas.openxmlformats.org/officeDocument/2006/relationships/image" Target="../media/image70.png"/><Relationship Id="rId2" Type="http://schemas.openxmlformats.org/officeDocument/2006/relationships/oleObject" Target="../embeddings/oleObject33.bin"/><Relationship Id="rId1" Type="http://schemas.openxmlformats.org/officeDocument/2006/relationships/slideLayout" Target="../slideLayouts/slideLayout7.xml"/><Relationship Id="rId6" Type="http://schemas.openxmlformats.org/officeDocument/2006/relationships/customXml" Target="../ink/ink22.xml"/><Relationship Id="rId11" Type="http://schemas.openxmlformats.org/officeDocument/2006/relationships/image" Target="../media/image3.png"/><Relationship Id="rId5" Type="http://schemas.openxmlformats.org/officeDocument/2006/relationships/image" Target="../media/image63.wmf"/><Relationship Id="rId10" Type="http://schemas.openxmlformats.org/officeDocument/2006/relationships/image" Target="../media/image2.png"/><Relationship Id="rId4" Type="http://schemas.openxmlformats.org/officeDocument/2006/relationships/oleObject" Target="../embeddings/oleObject34.bin"/><Relationship Id="rId9" Type="http://schemas.openxmlformats.org/officeDocument/2006/relationships/image" Target="../media/image71.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4.png"/><Relationship Id="rId1" Type="http://schemas.openxmlformats.org/officeDocument/2006/relationships/slideLayout" Target="../slideLayouts/slideLayout6.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2">
            <a:extLst>
              <a:ext uri="{FF2B5EF4-FFF2-40B4-BE49-F238E27FC236}">
                <a16:creationId xmlns:a16="http://schemas.microsoft.com/office/drawing/2014/main" id="{A10F8DD6-25E8-3F1E-FB64-F80B9BE3F0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6615" y="1143000"/>
            <a:ext cx="2930769" cy="2930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Rectangle 2">
            <a:extLst>
              <a:ext uri="{FF2B5EF4-FFF2-40B4-BE49-F238E27FC236}">
                <a16:creationId xmlns:a16="http://schemas.microsoft.com/office/drawing/2014/main" id="{27562D9A-A90E-7AF4-18ED-077D40B9E046}"/>
              </a:ext>
            </a:extLst>
          </p:cNvPr>
          <p:cNvSpPr>
            <a:spLocks noGrp="1" noChangeArrowheads="1"/>
          </p:cNvSpPr>
          <p:nvPr>
            <p:ph type="ctrTitle" idx="4294967295"/>
          </p:nvPr>
        </p:nvSpPr>
        <p:spPr>
          <a:xfrm>
            <a:off x="990600" y="304800"/>
            <a:ext cx="7772400" cy="609600"/>
          </a:xfrm>
          <a:solidFill>
            <a:schemeClr val="bg1"/>
          </a:solidFill>
          <a:ln>
            <a:solidFill>
              <a:srgbClr val="FF33CC"/>
            </a:solidFill>
            <a:miter lim="800000"/>
            <a:headEnd/>
            <a:tailEnd/>
          </a:ln>
        </p:spPr>
        <p:txBody>
          <a:bodyPr/>
          <a:lstStyle/>
          <a:p>
            <a:pPr eaLnBrk="1" hangingPunct="1"/>
            <a:r>
              <a:rPr lang="en-US" altLang="en-US" sz="2800" dirty="0">
                <a:solidFill>
                  <a:schemeClr val="accent2"/>
                </a:solidFill>
                <a:latin typeface="Arial" panose="020B0604020202020204" pitchFamily="34" charset="0"/>
              </a:rPr>
              <a:t>Kaplan Turbine </a:t>
            </a:r>
          </a:p>
        </p:txBody>
      </p:sp>
      <p:sp>
        <p:nvSpPr>
          <p:cNvPr id="34820" name="Rectangle 3">
            <a:extLst>
              <a:ext uri="{FF2B5EF4-FFF2-40B4-BE49-F238E27FC236}">
                <a16:creationId xmlns:a16="http://schemas.microsoft.com/office/drawing/2014/main" id="{C75E5D4C-FB37-DA2A-D0F6-07AD94949430}"/>
              </a:ext>
            </a:extLst>
          </p:cNvPr>
          <p:cNvSpPr>
            <a:spLocks noGrp="1" noChangeArrowheads="1"/>
          </p:cNvSpPr>
          <p:nvPr>
            <p:ph type="subTitle" idx="4294967295"/>
          </p:nvPr>
        </p:nvSpPr>
        <p:spPr>
          <a:xfrm>
            <a:off x="1371599" y="4210229"/>
            <a:ext cx="6400800" cy="990600"/>
          </a:xfrm>
        </p:spPr>
        <p:txBody>
          <a:bodyPr/>
          <a:lstStyle/>
          <a:p>
            <a:pPr marL="0" indent="0" algn="ctr" eaLnBrk="1" hangingPunct="1">
              <a:buFontTx/>
              <a:buNone/>
            </a:pPr>
            <a:r>
              <a:rPr lang="en-US" altLang="en-US" sz="1600" dirty="0">
                <a:latin typeface="CommercialScript BT" pitchFamily="66" charset="0"/>
              </a:rPr>
              <a:t> P M V Subbarao</a:t>
            </a:r>
          </a:p>
          <a:p>
            <a:pPr marL="0" indent="0" algn="ctr" eaLnBrk="1" hangingPunct="1">
              <a:buFontTx/>
              <a:buNone/>
            </a:pPr>
            <a:r>
              <a:rPr lang="en-US" altLang="en-US" sz="1600" dirty="0">
                <a:latin typeface="CommercialScript BT" pitchFamily="66" charset="0"/>
              </a:rPr>
              <a:t>Professor</a:t>
            </a:r>
          </a:p>
          <a:p>
            <a:pPr marL="0" indent="0" algn="ctr" eaLnBrk="1" hangingPunct="1">
              <a:buFontTx/>
              <a:buNone/>
            </a:pPr>
            <a:r>
              <a:rPr lang="en-US" altLang="en-US" sz="1600" dirty="0">
                <a:latin typeface="Tempus Sans ITC" panose="04020404030D07020202" pitchFamily="82" charset="0"/>
              </a:rPr>
              <a:t>Mechanical Engineering Department</a:t>
            </a:r>
          </a:p>
        </p:txBody>
      </p:sp>
      <p:sp>
        <p:nvSpPr>
          <p:cNvPr id="34821" name="Text Box 4">
            <a:extLst>
              <a:ext uri="{FF2B5EF4-FFF2-40B4-BE49-F238E27FC236}">
                <a16:creationId xmlns:a16="http://schemas.microsoft.com/office/drawing/2014/main" id="{09605142-C874-6F10-4918-63C770A419EC}"/>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sz="2400"/>
          </a:p>
        </p:txBody>
      </p:sp>
      <p:sp>
        <p:nvSpPr>
          <p:cNvPr id="74757" name="Text Box 5">
            <a:extLst>
              <a:ext uri="{FF2B5EF4-FFF2-40B4-BE49-F238E27FC236}">
                <a16:creationId xmlns:a16="http://schemas.microsoft.com/office/drawing/2014/main" id="{C29DB131-FFB8-C3D5-0601-3569F18B7CAC}"/>
              </a:ext>
            </a:extLst>
          </p:cNvPr>
          <p:cNvSpPr txBox="1">
            <a:spLocks noChangeArrowheads="1"/>
          </p:cNvSpPr>
          <p:nvPr/>
        </p:nvSpPr>
        <p:spPr bwMode="auto">
          <a:xfrm>
            <a:off x="-129927" y="5352871"/>
            <a:ext cx="9144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sz="3600" dirty="0">
                <a:solidFill>
                  <a:srgbClr val="FF9900"/>
                </a:solidFill>
                <a:latin typeface="Harlow Solid Italic" panose="04030604020F02020D02" pitchFamily="82" charset="0"/>
              </a:rPr>
              <a:t>Pure Axial Flow with Highest </a:t>
            </a:r>
            <a:r>
              <a:rPr lang="en-US" altLang="en-US" sz="3600" dirty="0" err="1">
                <a:solidFill>
                  <a:srgbClr val="FF9900"/>
                </a:solidFill>
                <a:latin typeface="Harlow Solid Italic" panose="04030604020F02020D02" pitchFamily="82" charset="0"/>
              </a:rPr>
              <a:t>DoR</a:t>
            </a:r>
            <a:r>
              <a:rPr lang="en-US" altLang="en-US" sz="3600" dirty="0">
                <a:solidFill>
                  <a:srgbClr val="FF9900"/>
                </a:solidFill>
                <a:latin typeface="Harlow Solid Italic" panose="04030604020F02020D02" pitchFamily="82" charset="0"/>
              </a:rPr>
              <a:t>….</a:t>
            </a:r>
          </a:p>
          <a:p>
            <a:pPr algn="ctr" eaLnBrk="1" hangingPunct="1"/>
            <a:r>
              <a:rPr lang="en-US" altLang="en-US" sz="3600" dirty="0">
                <a:solidFill>
                  <a:srgbClr val="FF9900"/>
                </a:solidFill>
                <a:latin typeface="Harlow Solid Italic" panose="04030604020F02020D02" pitchFamily="82" charset="0"/>
              </a:rPr>
              <a:t>Blades Use </a:t>
            </a:r>
            <a:r>
              <a:rPr lang="en-US" altLang="en-US" sz="3600" dirty="0" err="1">
                <a:solidFill>
                  <a:srgbClr val="FF9900"/>
                </a:solidFill>
                <a:latin typeface="Harlow Solid Italic" panose="04030604020F02020D02" pitchFamily="82" charset="0"/>
              </a:rPr>
              <a:t>Aerofoil</a:t>
            </a:r>
            <a:r>
              <a:rPr lang="en-US" altLang="en-US" sz="3600" dirty="0">
                <a:solidFill>
                  <a:srgbClr val="FF9900"/>
                </a:solidFill>
                <a:latin typeface="Harlow Solid Italic" panose="04030604020F02020D02" pitchFamily="82" charset="0"/>
              </a:rPr>
              <a:t> Theory….</a:t>
            </a:r>
          </a:p>
        </p:txBody>
      </p:sp>
      <p:grpSp>
        <p:nvGrpSpPr>
          <p:cNvPr id="34823" name="Group 8">
            <a:extLst>
              <a:ext uri="{FF2B5EF4-FFF2-40B4-BE49-F238E27FC236}">
                <a16:creationId xmlns:a16="http://schemas.microsoft.com/office/drawing/2014/main" id="{0F38362F-1CFC-D9EF-3A2E-3F9690B495BB}"/>
              </a:ext>
            </a:extLst>
          </p:cNvPr>
          <p:cNvGrpSpPr>
            <a:grpSpLocks/>
          </p:cNvGrpSpPr>
          <p:nvPr/>
        </p:nvGrpSpPr>
        <p:grpSpPr bwMode="auto">
          <a:xfrm>
            <a:off x="0" y="0"/>
            <a:ext cx="9144000" cy="6858000"/>
            <a:chOff x="0" y="0"/>
            <a:chExt cx="5760" cy="4320"/>
          </a:xfrm>
        </p:grpSpPr>
        <p:grpSp>
          <p:nvGrpSpPr>
            <p:cNvPr id="34824" name="Group 9">
              <a:extLst>
                <a:ext uri="{FF2B5EF4-FFF2-40B4-BE49-F238E27FC236}">
                  <a16:creationId xmlns:a16="http://schemas.microsoft.com/office/drawing/2014/main" id="{EA55D262-1F72-A1B8-9EE8-6083EC6C9291}"/>
                </a:ext>
              </a:extLst>
            </p:cNvPr>
            <p:cNvGrpSpPr>
              <a:grpSpLocks/>
            </p:cNvGrpSpPr>
            <p:nvPr/>
          </p:nvGrpSpPr>
          <p:grpSpPr bwMode="auto">
            <a:xfrm>
              <a:off x="0" y="0"/>
              <a:ext cx="192" cy="4320"/>
              <a:chOff x="0" y="-48"/>
              <a:chExt cx="144" cy="4368"/>
            </a:xfrm>
          </p:grpSpPr>
          <p:sp>
            <p:nvSpPr>
              <p:cNvPr id="34834" name="Rectangle 10">
                <a:extLst>
                  <a:ext uri="{FF2B5EF4-FFF2-40B4-BE49-F238E27FC236}">
                    <a16:creationId xmlns:a16="http://schemas.microsoft.com/office/drawing/2014/main" id="{B6F82CF3-31F4-A6DF-C831-D1D52F1701E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sp>
            <p:nvSpPr>
              <p:cNvPr id="34835" name="Rectangle 11">
                <a:extLst>
                  <a:ext uri="{FF2B5EF4-FFF2-40B4-BE49-F238E27FC236}">
                    <a16:creationId xmlns:a16="http://schemas.microsoft.com/office/drawing/2014/main" id="{25CC57F8-BF40-5F54-DA73-6A2E276702C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grpSp>
        <p:grpSp>
          <p:nvGrpSpPr>
            <p:cNvPr id="34825" name="Group 12">
              <a:extLst>
                <a:ext uri="{FF2B5EF4-FFF2-40B4-BE49-F238E27FC236}">
                  <a16:creationId xmlns:a16="http://schemas.microsoft.com/office/drawing/2014/main" id="{4CD65E4A-F82D-B011-3CDA-8FADC21207D2}"/>
                </a:ext>
              </a:extLst>
            </p:cNvPr>
            <p:cNvGrpSpPr>
              <a:grpSpLocks/>
            </p:cNvGrpSpPr>
            <p:nvPr/>
          </p:nvGrpSpPr>
          <p:grpSpPr bwMode="auto">
            <a:xfrm>
              <a:off x="5674" y="24"/>
              <a:ext cx="86" cy="4296"/>
              <a:chOff x="5616" y="-48"/>
              <a:chExt cx="144" cy="4368"/>
            </a:xfrm>
          </p:grpSpPr>
          <p:sp>
            <p:nvSpPr>
              <p:cNvPr id="34832" name="Rectangle 13">
                <a:extLst>
                  <a:ext uri="{FF2B5EF4-FFF2-40B4-BE49-F238E27FC236}">
                    <a16:creationId xmlns:a16="http://schemas.microsoft.com/office/drawing/2014/main" id="{83D9D5CC-943A-28CD-BEC3-4DF5D7571BC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sp>
            <p:nvSpPr>
              <p:cNvPr id="34833" name="Rectangle 14">
                <a:extLst>
                  <a:ext uri="{FF2B5EF4-FFF2-40B4-BE49-F238E27FC236}">
                    <a16:creationId xmlns:a16="http://schemas.microsoft.com/office/drawing/2014/main" id="{295663E0-B2E1-0677-10DC-9D7AD84DEE5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grpSp>
        <p:grpSp>
          <p:nvGrpSpPr>
            <p:cNvPr id="34826" name="Group 15">
              <a:extLst>
                <a:ext uri="{FF2B5EF4-FFF2-40B4-BE49-F238E27FC236}">
                  <a16:creationId xmlns:a16="http://schemas.microsoft.com/office/drawing/2014/main" id="{E77BFB1F-1B46-A44A-235E-BABC00E2B265}"/>
                </a:ext>
              </a:extLst>
            </p:cNvPr>
            <p:cNvGrpSpPr>
              <a:grpSpLocks/>
            </p:cNvGrpSpPr>
            <p:nvPr/>
          </p:nvGrpSpPr>
          <p:grpSpPr bwMode="auto">
            <a:xfrm>
              <a:off x="144" y="0"/>
              <a:ext cx="5616" cy="144"/>
              <a:chOff x="96" y="-48"/>
              <a:chExt cx="5520" cy="144"/>
            </a:xfrm>
          </p:grpSpPr>
          <p:sp>
            <p:nvSpPr>
              <p:cNvPr id="34830" name="Rectangle 16">
                <a:extLst>
                  <a:ext uri="{FF2B5EF4-FFF2-40B4-BE49-F238E27FC236}">
                    <a16:creationId xmlns:a16="http://schemas.microsoft.com/office/drawing/2014/main" id="{A763392B-9CF5-5041-8B8F-E54B4D55A72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sp>
            <p:nvSpPr>
              <p:cNvPr id="34831" name="Rectangle 17">
                <a:extLst>
                  <a:ext uri="{FF2B5EF4-FFF2-40B4-BE49-F238E27FC236}">
                    <a16:creationId xmlns:a16="http://schemas.microsoft.com/office/drawing/2014/main" id="{BF017550-0C4C-26F5-43FB-6A3A49A17CC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grpSp>
        <p:grpSp>
          <p:nvGrpSpPr>
            <p:cNvPr id="34827" name="Group 18">
              <a:extLst>
                <a:ext uri="{FF2B5EF4-FFF2-40B4-BE49-F238E27FC236}">
                  <a16:creationId xmlns:a16="http://schemas.microsoft.com/office/drawing/2014/main" id="{88761789-27B1-91A9-6B08-5DB1BB4713E0}"/>
                </a:ext>
              </a:extLst>
            </p:cNvPr>
            <p:cNvGrpSpPr>
              <a:grpSpLocks/>
            </p:cNvGrpSpPr>
            <p:nvPr/>
          </p:nvGrpSpPr>
          <p:grpSpPr bwMode="auto">
            <a:xfrm>
              <a:off x="144" y="4234"/>
              <a:ext cx="5616" cy="86"/>
              <a:chOff x="96" y="4176"/>
              <a:chExt cx="5520" cy="144"/>
            </a:xfrm>
          </p:grpSpPr>
          <p:sp>
            <p:nvSpPr>
              <p:cNvPr id="34828" name="Rectangle 19">
                <a:extLst>
                  <a:ext uri="{FF2B5EF4-FFF2-40B4-BE49-F238E27FC236}">
                    <a16:creationId xmlns:a16="http://schemas.microsoft.com/office/drawing/2014/main" id="{2FC14266-7D9A-A212-362C-958F902BF4C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sp>
            <p:nvSpPr>
              <p:cNvPr id="34829" name="Rectangle 20">
                <a:extLst>
                  <a:ext uri="{FF2B5EF4-FFF2-40B4-BE49-F238E27FC236}">
                    <a16:creationId xmlns:a16="http://schemas.microsoft.com/office/drawing/2014/main" id="{AB55EB80-1C92-9E78-52C2-B14021E6BC6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74757">
                                            <p:txEl>
                                              <p:pRg st="0" end="0"/>
                                            </p:txEl>
                                          </p:spTgt>
                                        </p:tgtEl>
                                        <p:attrNameLst>
                                          <p:attrName>style.visibility</p:attrName>
                                        </p:attrNameLst>
                                      </p:cBhvr>
                                      <p:to>
                                        <p:strVal val="visible"/>
                                      </p:to>
                                    </p:set>
                                    <p:animEffect transition="in" filter="box(out)">
                                      <p:cBhvr>
                                        <p:cTn id="7" dur="500"/>
                                        <p:tgtEl>
                                          <p:spTgt spid="7475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74757">
                                            <p:txEl>
                                              <p:pRg st="1" end="1"/>
                                            </p:txEl>
                                          </p:spTgt>
                                        </p:tgtEl>
                                        <p:attrNameLst>
                                          <p:attrName>style.visibility</p:attrName>
                                        </p:attrNameLst>
                                      </p:cBhvr>
                                      <p:to>
                                        <p:strVal val="visible"/>
                                      </p:to>
                                    </p:set>
                                    <p:animEffect transition="in" filter="box(out)">
                                      <p:cBhvr>
                                        <p:cTn id="12" dur="500"/>
                                        <p:tgtEl>
                                          <p:spTgt spid="7475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7"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35234-1775-A784-B68C-7C7F4CA1C0AE}"/>
            </a:ext>
          </a:extLst>
        </p:cNvPr>
        <p:cNvGrpSpPr/>
        <p:nvPr/>
      </p:nvGrpSpPr>
      <p:grpSpPr>
        <a:xfrm>
          <a:off x="0" y="0"/>
          <a:ext cx="0" cy="0"/>
          <a:chOff x="0" y="0"/>
          <a:chExt cx="0" cy="0"/>
        </a:xfrm>
      </p:grpSpPr>
      <p:sp>
        <p:nvSpPr>
          <p:cNvPr id="36867" name="Rectangle 7">
            <a:extLst>
              <a:ext uri="{FF2B5EF4-FFF2-40B4-BE49-F238E27FC236}">
                <a16:creationId xmlns:a16="http://schemas.microsoft.com/office/drawing/2014/main" id="{59DE2DFC-419D-8F89-F9DB-371DA4402D59}"/>
              </a:ext>
            </a:extLst>
          </p:cNvPr>
          <p:cNvSpPr>
            <a:spLocks noGrp="1" noChangeArrowheads="1"/>
          </p:cNvSpPr>
          <p:nvPr>
            <p:ph type="title"/>
          </p:nvPr>
        </p:nvSpPr>
        <p:spPr>
          <a:xfrm>
            <a:off x="1824413" y="331177"/>
            <a:ext cx="5886321" cy="762000"/>
          </a:xfrm>
        </p:spPr>
        <p:txBody>
          <a:bodyPr/>
          <a:lstStyle/>
          <a:p>
            <a:r>
              <a:rPr lang="en-US" altLang="en-US" sz="2800" dirty="0"/>
              <a:t>Specific Speed Vs Principle of Momentum Transfer</a:t>
            </a:r>
          </a:p>
        </p:txBody>
      </p:sp>
      <p:grpSp>
        <p:nvGrpSpPr>
          <p:cNvPr id="2" name="Group 1">
            <a:extLst>
              <a:ext uri="{FF2B5EF4-FFF2-40B4-BE49-F238E27FC236}">
                <a16:creationId xmlns:a16="http://schemas.microsoft.com/office/drawing/2014/main" id="{53461507-DD9E-A32C-774A-1B2CEF745A3B}"/>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98F976FE-DE9C-DB77-DFDD-EF52C46A50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43CBF83B-9DC8-BE9B-B84B-211EB35D8ED7}"/>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AC79E35-84BF-1BDE-8D74-195A94C8AD07}"/>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B4944D64-F2C1-583C-0B56-4E5FB97583C2}"/>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577B9CA-45DA-CE91-3EF9-7E59555FB1D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4F58D20-123D-1F9B-49FA-E7030E69550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C266DA3-323A-F063-314E-BD9E30C0448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269F964C-D615-A940-554B-3500BCE9BB01}"/>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F24AC521-BE91-EEE2-0EBF-1E17A3EBF7F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CA7373E7-66DD-F998-DA99-38CD1BE18DA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86731A7-452B-3327-64C9-540DD3161706}"/>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F62BE588-CE70-154F-9C9C-0BA090DAF31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A2381208-08EF-5E2B-5CC1-A8F6233A0E8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9846683B-52F2-24CA-02AA-69E9E6A6761A}"/>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A2E4300F-B91D-DBCA-4C75-548C2407239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D1F22DD-2FA6-5972-0A65-36C77E77FAF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DFC6D1D3-244F-7DD2-B465-010382E1CDE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799AB32-F602-7228-F31B-91034FE4D2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2" name="Content Placeholder 21">
            <a:extLst>
              <a:ext uri="{FF2B5EF4-FFF2-40B4-BE49-F238E27FC236}">
                <a16:creationId xmlns:a16="http://schemas.microsoft.com/office/drawing/2014/main" id="{DF695956-8D9D-7096-43C0-5F41884D50B2}"/>
              </a:ext>
            </a:extLst>
          </p:cNvPr>
          <p:cNvPicPr>
            <a:picLocks noGrp="1" noChangeAspect="1"/>
          </p:cNvPicPr>
          <p:nvPr>
            <p:ph idx="1"/>
          </p:nvPr>
        </p:nvPicPr>
        <p:blipFill>
          <a:blip r:embed="rId4">
            <a:extLst>
              <a:ext uri="{BEBA8EAE-BF5A-486C-A8C5-ECC9F3942E4B}">
                <a14:imgProps xmlns:a14="http://schemas.microsoft.com/office/drawing/2010/main">
                  <a14:imgLayer r:embed="rId5">
                    <a14:imgEffect>
                      <a14:brightnessContrast bright="-23000" contrast="67000"/>
                    </a14:imgEffect>
                  </a14:imgLayer>
                </a14:imgProps>
              </a:ext>
            </a:extLst>
          </a:blip>
          <a:stretch>
            <a:fillRect/>
          </a:stretch>
        </p:blipFill>
        <p:spPr>
          <a:xfrm>
            <a:off x="381248" y="1831673"/>
            <a:ext cx="3302539" cy="2242150"/>
          </a:xfrm>
          <a:prstGeom prst="rect">
            <a:avLst/>
          </a:prstGeom>
        </p:spPr>
      </p:pic>
      <p:grpSp>
        <p:nvGrpSpPr>
          <p:cNvPr id="26" name="Group 25">
            <a:extLst>
              <a:ext uri="{FF2B5EF4-FFF2-40B4-BE49-F238E27FC236}">
                <a16:creationId xmlns:a16="http://schemas.microsoft.com/office/drawing/2014/main" id="{45371821-91C4-A480-0768-424ACC6FC1AB}"/>
              </a:ext>
            </a:extLst>
          </p:cNvPr>
          <p:cNvGrpSpPr/>
          <p:nvPr/>
        </p:nvGrpSpPr>
        <p:grpSpPr>
          <a:xfrm>
            <a:off x="4186851" y="1483699"/>
            <a:ext cx="4243916" cy="2647776"/>
            <a:chOff x="4252415" y="2133600"/>
            <a:chExt cx="4243916" cy="2647776"/>
          </a:xfrm>
        </p:grpSpPr>
        <p:pic>
          <p:nvPicPr>
            <p:cNvPr id="24" name="Picture 23">
              <a:extLst>
                <a:ext uri="{FF2B5EF4-FFF2-40B4-BE49-F238E27FC236}">
                  <a16:creationId xmlns:a16="http://schemas.microsoft.com/office/drawing/2014/main" id="{09AD609F-874B-E61B-5E5B-F883052EE3B4}"/>
                </a:ext>
              </a:extLst>
            </p:cNvPr>
            <p:cNvPicPr>
              <a:picLocks noChangeAspect="1"/>
            </p:cNvPicPr>
            <p:nvPr/>
          </p:nvPicPr>
          <p:blipFill>
            <a:blip r:embed="rId6"/>
            <a:stretch>
              <a:fillRect/>
            </a:stretch>
          </p:blipFill>
          <p:spPr>
            <a:xfrm>
              <a:off x="4252415" y="2133600"/>
              <a:ext cx="4243916" cy="2647776"/>
            </a:xfrm>
            <a:prstGeom prst="rect">
              <a:avLst/>
            </a:prstGeom>
          </p:spPr>
        </p:pic>
        <p:sp>
          <p:nvSpPr>
            <p:cNvPr id="25" name="TextBox 24">
              <a:extLst>
                <a:ext uri="{FF2B5EF4-FFF2-40B4-BE49-F238E27FC236}">
                  <a16:creationId xmlns:a16="http://schemas.microsoft.com/office/drawing/2014/main" id="{9D68CC93-251B-FA59-58D5-3B8B6D171A95}"/>
                </a:ext>
              </a:extLst>
            </p:cNvPr>
            <p:cNvSpPr txBox="1"/>
            <p:nvPr/>
          </p:nvSpPr>
          <p:spPr>
            <a:xfrm>
              <a:off x="5879841" y="3678707"/>
              <a:ext cx="503664" cy="769441"/>
            </a:xfrm>
            <a:prstGeom prst="rect">
              <a:avLst/>
            </a:prstGeom>
            <a:noFill/>
          </p:spPr>
          <p:txBody>
            <a:bodyPr wrap="none" rtlCol="0">
              <a:spAutoFit/>
            </a:bodyPr>
            <a:lstStyle/>
            <a:p>
              <a:r>
                <a:rPr lang="en-US" sz="4400" b="1" dirty="0"/>
                <a:t>+</a:t>
              </a:r>
            </a:p>
          </p:txBody>
        </p:sp>
      </p:grpSp>
      <p:graphicFrame>
        <p:nvGraphicFramePr>
          <p:cNvPr id="27" name="Object 5">
            <a:extLst>
              <a:ext uri="{FF2B5EF4-FFF2-40B4-BE49-F238E27FC236}">
                <a16:creationId xmlns:a16="http://schemas.microsoft.com/office/drawing/2014/main" id="{93A82F2F-ACF3-7C7A-C35A-E2424317BD60}"/>
              </a:ext>
            </a:extLst>
          </p:cNvPr>
          <p:cNvGraphicFramePr>
            <a:graphicFrameLocks noChangeAspect="1"/>
          </p:cNvGraphicFramePr>
          <p:nvPr>
            <p:extLst>
              <p:ext uri="{D42A27DB-BD31-4B8C-83A1-F6EECF244321}">
                <p14:modId xmlns:p14="http://schemas.microsoft.com/office/powerpoint/2010/main" val="1618010425"/>
              </p:ext>
            </p:extLst>
          </p:nvPr>
        </p:nvGraphicFramePr>
        <p:xfrm>
          <a:off x="2895013" y="4187925"/>
          <a:ext cx="3048587" cy="2556171"/>
        </p:xfrm>
        <a:graphic>
          <a:graphicData uri="http://schemas.openxmlformats.org/presentationml/2006/ole">
            <mc:AlternateContent xmlns:mc="http://schemas.openxmlformats.org/markup-compatibility/2006">
              <mc:Choice xmlns:v="urn:schemas-microsoft-com:vml" Requires="v">
                <p:oleObj name="Bitmap Image" r:id="rId7" imgW="3123810" imgH="2619048" progId="Paint.Picture">
                  <p:embed/>
                </p:oleObj>
              </mc:Choice>
              <mc:Fallback>
                <p:oleObj name="Bitmap Image" r:id="rId7" imgW="3123810" imgH="2619048" progId="Paint.Picture">
                  <p:embed/>
                  <p:pic>
                    <p:nvPicPr>
                      <p:cNvPr id="1026" name="Object 5">
                        <a:extLst>
                          <a:ext uri="{FF2B5EF4-FFF2-40B4-BE49-F238E27FC236}">
                            <a16:creationId xmlns:a16="http://schemas.microsoft.com/office/drawing/2014/main" id="{C9F033A0-36B1-4FAD-1B59-2CAA1255A64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95013" y="4187925"/>
                        <a:ext cx="3048587" cy="2556171"/>
                      </a:xfrm>
                      <a:prstGeom prst="rect">
                        <a:avLst/>
                      </a:prstGeom>
                      <a:noFill/>
                      <a:ln>
                        <a:noFill/>
                      </a:ln>
                      <a:effectLst/>
                    </p:spPr>
                  </p:pic>
                </p:oleObj>
              </mc:Fallback>
            </mc:AlternateContent>
          </a:graphicData>
        </a:graphic>
      </p:graphicFrame>
      <p:sp>
        <p:nvSpPr>
          <p:cNvPr id="28" name="TextBox 27">
            <a:extLst>
              <a:ext uri="{FF2B5EF4-FFF2-40B4-BE49-F238E27FC236}">
                <a16:creationId xmlns:a16="http://schemas.microsoft.com/office/drawing/2014/main" id="{5BA458A4-DBE9-7A05-EF67-6C78389BFE9B}"/>
              </a:ext>
            </a:extLst>
          </p:cNvPr>
          <p:cNvSpPr txBox="1"/>
          <p:nvPr/>
        </p:nvSpPr>
        <p:spPr>
          <a:xfrm>
            <a:off x="1162212" y="1356544"/>
            <a:ext cx="1324402" cy="523220"/>
          </a:xfrm>
          <a:prstGeom prst="rect">
            <a:avLst/>
          </a:prstGeom>
          <a:noFill/>
        </p:spPr>
        <p:txBody>
          <a:bodyPr wrap="none" rtlCol="0">
            <a:spAutoFit/>
          </a:bodyPr>
          <a:lstStyle/>
          <a:p>
            <a:r>
              <a:rPr lang="en-US" dirty="0"/>
              <a:t>N</a:t>
            </a:r>
            <a:r>
              <a:rPr lang="en-US" baseline="-25000" dirty="0"/>
              <a:t>s</a:t>
            </a:r>
            <a:r>
              <a:rPr lang="en-US" dirty="0"/>
              <a:t> &lt; 55</a:t>
            </a:r>
          </a:p>
        </p:txBody>
      </p:sp>
      <p:sp>
        <p:nvSpPr>
          <p:cNvPr id="29" name="TextBox 28">
            <a:extLst>
              <a:ext uri="{FF2B5EF4-FFF2-40B4-BE49-F238E27FC236}">
                <a16:creationId xmlns:a16="http://schemas.microsoft.com/office/drawing/2014/main" id="{CF5F1383-F9D8-8D59-3DBF-E777091613D5}"/>
              </a:ext>
            </a:extLst>
          </p:cNvPr>
          <p:cNvSpPr txBox="1"/>
          <p:nvPr/>
        </p:nvSpPr>
        <p:spPr>
          <a:xfrm>
            <a:off x="5384024" y="1369795"/>
            <a:ext cx="2198038" cy="523220"/>
          </a:xfrm>
          <a:prstGeom prst="rect">
            <a:avLst/>
          </a:prstGeom>
          <a:noFill/>
        </p:spPr>
        <p:txBody>
          <a:bodyPr wrap="none" rtlCol="0">
            <a:spAutoFit/>
          </a:bodyPr>
          <a:lstStyle/>
          <a:p>
            <a:r>
              <a:rPr lang="en-US" dirty="0"/>
              <a:t>55 &lt; N</a:t>
            </a:r>
            <a:r>
              <a:rPr lang="en-US" baseline="-25000" dirty="0"/>
              <a:t>s</a:t>
            </a:r>
            <a:r>
              <a:rPr lang="en-US" dirty="0"/>
              <a:t> &lt; 450</a:t>
            </a:r>
          </a:p>
        </p:txBody>
      </p:sp>
      <p:sp>
        <p:nvSpPr>
          <p:cNvPr id="30" name="TextBox 29">
            <a:extLst>
              <a:ext uri="{FF2B5EF4-FFF2-40B4-BE49-F238E27FC236}">
                <a16:creationId xmlns:a16="http://schemas.microsoft.com/office/drawing/2014/main" id="{541589C6-5E4A-06A7-1CFA-A69B0D2C8ECC}"/>
              </a:ext>
            </a:extLst>
          </p:cNvPr>
          <p:cNvSpPr txBox="1"/>
          <p:nvPr/>
        </p:nvSpPr>
        <p:spPr>
          <a:xfrm>
            <a:off x="1486620" y="4473994"/>
            <a:ext cx="1457450" cy="523220"/>
          </a:xfrm>
          <a:prstGeom prst="rect">
            <a:avLst/>
          </a:prstGeom>
          <a:noFill/>
        </p:spPr>
        <p:txBody>
          <a:bodyPr wrap="none" rtlCol="0">
            <a:spAutoFit/>
          </a:bodyPr>
          <a:lstStyle/>
          <a:p>
            <a:r>
              <a:rPr lang="en-US" dirty="0"/>
              <a:t>N</a:t>
            </a:r>
            <a:r>
              <a:rPr lang="en-US" baseline="-25000" dirty="0"/>
              <a:t>s</a:t>
            </a:r>
            <a:r>
              <a:rPr lang="en-US" dirty="0"/>
              <a:t> &gt; 450</a:t>
            </a:r>
          </a:p>
        </p:txBody>
      </p:sp>
    </p:spTree>
    <p:extLst>
      <p:ext uri="{BB962C8B-B14F-4D97-AF65-F5344CB8AC3E}">
        <p14:creationId xmlns:p14="http://schemas.microsoft.com/office/powerpoint/2010/main" val="2962077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ircle(in)">
                                      <p:cBhvr>
                                        <p:cTn id="7" dur="75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ppt_x"/>
                                          </p:val>
                                        </p:tav>
                                        <p:tav tm="100000">
                                          <p:val>
                                            <p:strVal val="#ppt_x"/>
                                          </p:val>
                                        </p:tav>
                                      </p:tavLst>
                                    </p:anim>
                                    <p:anim calcmode="lin" valueType="num">
                                      <p:cBhvr additive="base">
                                        <p:cTn id="20" dur="500" fill="hold"/>
                                        <p:tgtEl>
                                          <p:spTgt spid="2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ppt_x"/>
                                          </p:val>
                                        </p:tav>
                                        <p:tav tm="100000">
                                          <p:val>
                                            <p:strVal val="#ppt_x"/>
                                          </p:val>
                                        </p:tav>
                                      </p:tavLst>
                                    </p:anim>
                                    <p:anim calcmode="lin" valueType="num">
                                      <p:cBhvr additive="base">
                                        <p:cTn id="2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ppt_x"/>
                                          </p:val>
                                        </p:tav>
                                        <p:tav tm="100000">
                                          <p:val>
                                            <p:strVal val="#ppt_x"/>
                                          </p:val>
                                        </p:tav>
                                      </p:tavLst>
                                    </p:anim>
                                    <p:anim calcmode="lin" valueType="num">
                                      <p:cBhvr additive="base">
                                        <p:cTn id="30" dur="500" fill="hold"/>
                                        <p:tgtEl>
                                          <p:spTgt spid="30"/>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500" fill="hold"/>
                                        <p:tgtEl>
                                          <p:spTgt spid="27"/>
                                        </p:tgtEl>
                                        <p:attrNameLst>
                                          <p:attrName>ppt_x</p:attrName>
                                        </p:attrNameLst>
                                      </p:cBhvr>
                                      <p:tavLst>
                                        <p:tav tm="0">
                                          <p:val>
                                            <p:strVal val="#ppt_x"/>
                                          </p:val>
                                        </p:tav>
                                        <p:tav tm="100000">
                                          <p:val>
                                            <p:strVal val="#ppt_x"/>
                                          </p:val>
                                        </p:tav>
                                      </p:tavLst>
                                    </p:anim>
                                    <p:anim calcmode="lin" valueType="num">
                                      <p:cBhvr additive="base">
                                        <p:cTn id="3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23972" name="Object 4">
            <a:extLst>
              <a:ext uri="{FF2B5EF4-FFF2-40B4-BE49-F238E27FC236}">
                <a16:creationId xmlns:a16="http://schemas.microsoft.com/office/drawing/2014/main" id="{7DAD04AA-D97D-60D0-F91E-103917E72772}"/>
              </a:ext>
            </a:extLst>
          </p:cNvPr>
          <p:cNvGraphicFramePr>
            <a:graphicFrameLocks noChangeAspect="1"/>
          </p:cNvGraphicFramePr>
          <p:nvPr>
            <p:extLst>
              <p:ext uri="{D42A27DB-BD31-4B8C-83A1-F6EECF244321}">
                <p14:modId xmlns:p14="http://schemas.microsoft.com/office/powerpoint/2010/main" val="1248753982"/>
              </p:ext>
            </p:extLst>
          </p:nvPr>
        </p:nvGraphicFramePr>
        <p:xfrm>
          <a:off x="2133600" y="1171227"/>
          <a:ext cx="5029200" cy="5487539"/>
        </p:xfrm>
        <a:graphic>
          <a:graphicData uri="http://schemas.openxmlformats.org/presentationml/2006/ole">
            <mc:AlternateContent xmlns:mc="http://schemas.openxmlformats.org/markup-compatibility/2006">
              <mc:Choice xmlns:v="urn:schemas-microsoft-com:vml" Requires="v">
                <p:oleObj name="Bitmap Image" r:id="rId3" imgW="5144218" imgH="5609524" progId="Paint.Picture">
                  <p:embed/>
                </p:oleObj>
              </mc:Choice>
              <mc:Fallback>
                <p:oleObj name="Bitmap Image" r:id="rId3" imgW="5144218" imgH="5609524" progId="Paint.Picture">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1171227"/>
                        <a:ext cx="5029200" cy="5487539"/>
                      </a:xfrm>
                      <a:prstGeom prst="rect">
                        <a:avLst/>
                      </a:prstGeom>
                      <a:noFill/>
                      <a:ln>
                        <a:noFill/>
                      </a:ln>
                      <a:effectLst/>
                    </p:spPr>
                  </p:pic>
                </p:oleObj>
              </mc:Fallback>
            </mc:AlternateContent>
          </a:graphicData>
        </a:graphic>
      </p:graphicFrame>
      <p:grpSp>
        <p:nvGrpSpPr>
          <p:cNvPr id="2" name="Group 1">
            <a:extLst>
              <a:ext uri="{FF2B5EF4-FFF2-40B4-BE49-F238E27FC236}">
                <a16:creationId xmlns:a16="http://schemas.microsoft.com/office/drawing/2014/main" id="{C2F55559-8E84-5692-EE65-9E3C4C522985}"/>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B41A375-4299-8DA2-F690-75FB97D392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389D750-CE82-59CF-DE41-8DDF37529888}"/>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1DD45B47-FBB4-DC47-C66C-6BEB69D12ED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8EC10959-4D18-2FB6-3B7D-8B5F72E44632}"/>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524BEF4D-C958-9A32-683E-E80217F36F1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2B038EA-0555-1C73-1B7C-F1AC62E2C53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023BDA3-7300-5576-7205-8A2F2FCBA88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D4FD4EFA-3F51-B0E0-5ABD-D588E517B54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121DC12C-B2CE-62F8-692C-39A2C1F5A68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4094150F-3009-3C24-21DF-17B9A65C851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770A587B-9D71-C11F-B2A7-DDA11A459AB4}"/>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AE144EBE-3A40-F20C-6A39-860D06A29E1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C18172A1-29A0-A913-3957-3EFBD748EAB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62DDAED6-ED38-2E58-CDEB-08AA8B19D84A}"/>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2BDF571-3CB8-FE60-2EC5-6D661B8BB7A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5ED8D4F-F79D-7AB5-75D3-F8BD6A2BDE2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EFAA18DF-EBF6-67DA-1C65-DA27879BADF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46CF017F-6674-2D27-3EB9-931344C8EF3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2" name="TextBox 21">
            <a:extLst>
              <a:ext uri="{FF2B5EF4-FFF2-40B4-BE49-F238E27FC236}">
                <a16:creationId xmlns:a16="http://schemas.microsoft.com/office/drawing/2014/main" id="{DA0872AE-DDD7-E82A-778F-78D9B198DC58}"/>
              </a:ext>
            </a:extLst>
          </p:cNvPr>
          <p:cNvSpPr txBox="1"/>
          <p:nvPr/>
        </p:nvSpPr>
        <p:spPr>
          <a:xfrm>
            <a:off x="2286000" y="265093"/>
            <a:ext cx="4572000" cy="954107"/>
          </a:xfrm>
          <a:prstGeom prst="rect">
            <a:avLst/>
          </a:prstGeom>
          <a:noFill/>
        </p:spPr>
        <p:txBody>
          <a:bodyPr wrap="square">
            <a:spAutoFit/>
          </a:bodyPr>
          <a:lstStyle/>
          <a:p>
            <a:pPr algn="ctr"/>
            <a:r>
              <a:rPr lang="en-US" altLang="en-US" sz="2800" dirty="0"/>
              <a:t>Viktor Kaplan of Austria during 1913 – 1922</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23972"/>
                                        </p:tgtEl>
                                        <p:attrNameLst>
                                          <p:attrName>style.visibility</p:attrName>
                                        </p:attrNameLst>
                                      </p:cBhvr>
                                      <p:to>
                                        <p:strVal val="visible"/>
                                      </p:to>
                                    </p:set>
                                    <p:animEffect transition="in" filter="dissolve">
                                      <p:cBhvr>
                                        <p:cTn id="7" dur="500"/>
                                        <p:tgtEl>
                                          <p:spTgt spid="7239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39248309-DBA4-1558-21DC-5CA99FD303E3}"/>
              </a:ext>
            </a:extLst>
          </p:cNvPr>
          <p:cNvSpPr>
            <a:spLocks noGrp="1" noChangeArrowheads="1"/>
          </p:cNvSpPr>
          <p:nvPr>
            <p:ph type="title"/>
          </p:nvPr>
        </p:nvSpPr>
        <p:spPr>
          <a:xfrm>
            <a:off x="685800" y="457200"/>
            <a:ext cx="7772400" cy="533400"/>
          </a:xfrm>
        </p:spPr>
        <p:txBody>
          <a:bodyPr/>
          <a:lstStyle/>
          <a:p>
            <a:r>
              <a:rPr lang="en-US" altLang="en-US" sz="2800"/>
              <a:t>Kaplan Turbine</a:t>
            </a:r>
          </a:p>
        </p:txBody>
      </p:sp>
      <p:sp>
        <p:nvSpPr>
          <p:cNvPr id="724995" name="Rectangle 3">
            <a:extLst>
              <a:ext uri="{FF2B5EF4-FFF2-40B4-BE49-F238E27FC236}">
                <a16:creationId xmlns:a16="http://schemas.microsoft.com/office/drawing/2014/main" id="{BC81E0D3-0179-7E25-B72A-05AA8C14C664}"/>
              </a:ext>
            </a:extLst>
          </p:cNvPr>
          <p:cNvSpPr>
            <a:spLocks noGrp="1" noChangeArrowheads="1"/>
          </p:cNvSpPr>
          <p:nvPr>
            <p:ph type="body" idx="1"/>
          </p:nvPr>
        </p:nvSpPr>
        <p:spPr>
          <a:xfrm>
            <a:off x="608937" y="1724669"/>
            <a:ext cx="8077200" cy="4371331"/>
          </a:xfrm>
        </p:spPr>
        <p:txBody>
          <a:bodyPr/>
          <a:lstStyle/>
          <a:p>
            <a:pPr>
              <a:lnSpc>
                <a:spcPct val="80000"/>
              </a:lnSpc>
            </a:pPr>
            <a:r>
              <a:rPr lang="en-US" altLang="en-US" sz="2400" dirty="0"/>
              <a:t>The Kaplan turbine is a great development of early 20th century. </a:t>
            </a:r>
          </a:p>
          <a:p>
            <a:pPr>
              <a:lnSpc>
                <a:spcPct val="80000"/>
              </a:lnSpc>
            </a:pPr>
            <a:r>
              <a:rPr lang="en-US" altLang="en-US" sz="2400" dirty="0"/>
              <a:t>Invented by Prof. Viktor Kaplan of Austria during 1913 – 1922.</a:t>
            </a:r>
          </a:p>
          <a:p>
            <a:pPr>
              <a:lnSpc>
                <a:spcPct val="80000"/>
              </a:lnSpc>
            </a:pPr>
            <a:r>
              <a:rPr lang="en-US" altLang="en-US" sz="2400" dirty="0"/>
              <a:t>The Kaplan is of the propeller type, similar to an airplane propeller.</a:t>
            </a:r>
          </a:p>
          <a:p>
            <a:pPr>
              <a:lnSpc>
                <a:spcPct val="80000"/>
              </a:lnSpc>
            </a:pPr>
            <a:r>
              <a:rPr lang="en-US" altLang="en-US" sz="2400" dirty="0"/>
              <a:t>The difference between the Propeller and Kaplan turbines is that the Propeller turbine has fixed runner blades while the Kaplan turbine has adjustable runner blades. </a:t>
            </a:r>
          </a:p>
          <a:p>
            <a:pPr>
              <a:lnSpc>
                <a:spcPct val="80000"/>
              </a:lnSpc>
            </a:pPr>
            <a:r>
              <a:rPr lang="en-US" altLang="en-US" sz="2400" dirty="0"/>
              <a:t>It is a pure axial flow turbine uses basic </a:t>
            </a:r>
            <a:r>
              <a:rPr lang="en-US" altLang="en-US" sz="2400" dirty="0" err="1"/>
              <a:t>aerofoil</a:t>
            </a:r>
            <a:r>
              <a:rPr lang="en-US" altLang="en-US" sz="2400" dirty="0"/>
              <a:t> theory.</a:t>
            </a:r>
          </a:p>
          <a:p>
            <a:pPr>
              <a:lnSpc>
                <a:spcPct val="80000"/>
              </a:lnSpc>
            </a:pPr>
            <a:r>
              <a:rPr lang="en-US" altLang="en-US" sz="2400" dirty="0"/>
              <a:t>The </a:t>
            </a:r>
            <a:r>
              <a:rPr lang="en-US" altLang="en-US" sz="2400" dirty="0" err="1"/>
              <a:t>kaplan's</a:t>
            </a:r>
            <a:r>
              <a:rPr lang="en-US" altLang="en-US" sz="2400" dirty="0"/>
              <a:t> blades are adjustable for pitch and will handle a great variation of flow very efficiently. </a:t>
            </a:r>
          </a:p>
        </p:txBody>
      </p:sp>
      <p:grpSp>
        <p:nvGrpSpPr>
          <p:cNvPr id="2" name="Group 1">
            <a:extLst>
              <a:ext uri="{FF2B5EF4-FFF2-40B4-BE49-F238E27FC236}">
                <a16:creationId xmlns:a16="http://schemas.microsoft.com/office/drawing/2014/main" id="{4BF41E70-21EF-8AE8-3CB2-17FF330468BD}"/>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B1CDF13F-0293-1179-4D0E-8CAD114978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7C67B65-1132-B991-0011-7DE712E42D43}"/>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E0A840E6-7B57-6CCF-9870-4E1EAE7CAEEF}"/>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75ABC22B-456B-E393-64AB-6800526F0D55}"/>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0D009BA0-A838-565B-6C66-72E6D9AA55B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FF355121-E509-48DB-CE3F-01BC86C5F6E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931397E7-E35A-AF17-C052-1AE4DB32811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2E5BDA8A-7BD1-8A00-EBC4-114EFF6ABF7F}"/>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99C5D3AA-3A96-CA7A-785C-CD1D63BCFE3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6EA2A2DC-C178-3F14-6028-90577F64F33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18932B8-F557-344C-A8FD-3996DAD1DCF3}"/>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B661B3CC-F303-CAA9-7E93-0B3E4307045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DFD9CC90-F548-39B5-8CD2-0BB2354302B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579D7106-C67F-44D6-212B-75530AFCC165}"/>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C6AA918A-5576-572E-C0DC-54AFDFB2029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6626025F-AA89-442F-66AB-266C4EDB118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66DB5021-C56D-347C-29BC-219FCBE85BF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EE11A5C-EC60-DFB4-2561-D9CF55C5FD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24995">
                                            <p:txEl>
                                              <p:pRg st="0" end="0"/>
                                            </p:txEl>
                                          </p:spTgt>
                                        </p:tgtEl>
                                        <p:attrNameLst>
                                          <p:attrName>style.visibility</p:attrName>
                                        </p:attrNameLst>
                                      </p:cBhvr>
                                      <p:to>
                                        <p:strVal val="visible"/>
                                      </p:to>
                                    </p:set>
                                    <p:animEffect transition="in" filter="dissolve">
                                      <p:cBhvr>
                                        <p:cTn id="7" dur="500"/>
                                        <p:tgtEl>
                                          <p:spTgt spid="7249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24995">
                                            <p:txEl>
                                              <p:pRg st="1" end="1"/>
                                            </p:txEl>
                                          </p:spTgt>
                                        </p:tgtEl>
                                        <p:attrNameLst>
                                          <p:attrName>style.visibility</p:attrName>
                                        </p:attrNameLst>
                                      </p:cBhvr>
                                      <p:to>
                                        <p:strVal val="visible"/>
                                      </p:to>
                                    </p:set>
                                    <p:animEffect transition="in" filter="dissolve">
                                      <p:cBhvr>
                                        <p:cTn id="12" dur="500"/>
                                        <p:tgtEl>
                                          <p:spTgt spid="7249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24995">
                                            <p:txEl>
                                              <p:pRg st="2" end="2"/>
                                            </p:txEl>
                                          </p:spTgt>
                                        </p:tgtEl>
                                        <p:attrNameLst>
                                          <p:attrName>style.visibility</p:attrName>
                                        </p:attrNameLst>
                                      </p:cBhvr>
                                      <p:to>
                                        <p:strVal val="visible"/>
                                      </p:to>
                                    </p:set>
                                    <p:animEffect transition="in" filter="dissolve">
                                      <p:cBhvr>
                                        <p:cTn id="17" dur="500"/>
                                        <p:tgtEl>
                                          <p:spTgt spid="7249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24995">
                                            <p:txEl>
                                              <p:pRg st="3" end="3"/>
                                            </p:txEl>
                                          </p:spTgt>
                                        </p:tgtEl>
                                        <p:attrNameLst>
                                          <p:attrName>style.visibility</p:attrName>
                                        </p:attrNameLst>
                                      </p:cBhvr>
                                      <p:to>
                                        <p:strVal val="visible"/>
                                      </p:to>
                                    </p:set>
                                    <p:animEffect transition="in" filter="dissolve">
                                      <p:cBhvr>
                                        <p:cTn id="22" dur="500"/>
                                        <p:tgtEl>
                                          <p:spTgt spid="72499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24995">
                                            <p:txEl>
                                              <p:pRg st="4" end="4"/>
                                            </p:txEl>
                                          </p:spTgt>
                                        </p:tgtEl>
                                        <p:attrNameLst>
                                          <p:attrName>style.visibility</p:attrName>
                                        </p:attrNameLst>
                                      </p:cBhvr>
                                      <p:to>
                                        <p:strVal val="visible"/>
                                      </p:to>
                                    </p:set>
                                    <p:animEffect transition="in" filter="dissolve">
                                      <p:cBhvr>
                                        <p:cTn id="27" dur="500"/>
                                        <p:tgtEl>
                                          <p:spTgt spid="72499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724995">
                                            <p:txEl>
                                              <p:pRg st="5" end="5"/>
                                            </p:txEl>
                                          </p:spTgt>
                                        </p:tgtEl>
                                        <p:attrNameLst>
                                          <p:attrName>style.visibility</p:attrName>
                                        </p:attrNameLst>
                                      </p:cBhvr>
                                      <p:to>
                                        <p:strVal val="visible"/>
                                      </p:to>
                                    </p:set>
                                    <p:animEffect transition="in" filter="dissolve">
                                      <p:cBhvr>
                                        <p:cTn id="32" dur="500"/>
                                        <p:tgtEl>
                                          <p:spTgt spid="7249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499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61AB9-E420-D49E-FC3C-32B41EBA39D7}"/>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8E38283B-F5B5-22EE-A245-D68B7A120EED}"/>
              </a:ext>
            </a:extLst>
          </p:cNvPr>
          <p:cNvSpPr>
            <a:spLocks noGrp="1" noChangeArrowheads="1"/>
          </p:cNvSpPr>
          <p:nvPr>
            <p:ph type="title"/>
          </p:nvPr>
        </p:nvSpPr>
        <p:spPr>
          <a:xfrm>
            <a:off x="685800" y="457200"/>
            <a:ext cx="7772400" cy="533400"/>
          </a:xfrm>
        </p:spPr>
        <p:txBody>
          <a:bodyPr/>
          <a:lstStyle/>
          <a:p>
            <a:r>
              <a:rPr lang="en-US" altLang="en-US" sz="2800"/>
              <a:t>Kaplan Turbine</a:t>
            </a:r>
          </a:p>
        </p:txBody>
      </p:sp>
      <p:sp>
        <p:nvSpPr>
          <p:cNvPr id="724995" name="Rectangle 3">
            <a:extLst>
              <a:ext uri="{FF2B5EF4-FFF2-40B4-BE49-F238E27FC236}">
                <a16:creationId xmlns:a16="http://schemas.microsoft.com/office/drawing/2014/main" id="{4FA0918F-9FFB-D2B0-279D-878441B47DEC}"/>
              </a:ext>
            </a:extLst>
          </p:cNvPr>
          <p:cNvSpPr>
            <a:spLocks noGrp="1" noChangeArrowheads="1"/>
          </p:cNvSpPr>
          <p:nvPr>
            <p:ph type="body" idx="1"/>
          </p:nvPr>
        </p:nvSpPr>
        <p:spPr>
          <a:xfrm>
            <a:off x="533400" y="1585546"/>
            <a:ext cx="8077200" cy="3443654"/>
          </a:xfrm>
        </p:spPr>
        <p:txBody>
          <a:bodyPr/>
          <a:lstStyle/>
          <a:p>
            <a:pPr>
              <a:lnSpc>
                <a:spcPct val="80000"/>
              </a:lnSpc>
            </a:pPr>
            <a:r>
              <a:rPr lang="en-US" altLang="en-US" sz="2400" dirty="0"/>
              <a:t>They are 90% or better in efficiency  and are used in place some of the old (but great) Francis types in a good many of installations. </a:t>
            </a:r>
          </a:p>
          <a:p>
            <a:pPr>
              <a:lnSpc>
                <a:spcPct val="80000"/>
              </a:lnSpc>
            </a:pPr>
            <a:r>
              <a:rPr lang="en-US" altLang="en-US" sz="2400" dirty="0"/>
              <a:t>They are very expensive. </a:t>
            </a:r>
          </a:p>
          <a:p>
            <a:pPr>
              <a:lnSpc>
                <a:spcPct val="80000"/>
              </a:lnSpc>
            </a:pPr>
            <a:r>
              <a:rPr lang="en-US" altLang="en-US" sz="2400" dirty="0"/>
              <a:t>The Kaplan turbine, unlike all other  turbines, the runner's blades are movable.  </a:t>
            </a:r>
          </a:p>
          <a:p>
            <a:pPr>
              <a:lnSpc>
                <a:spcPct val="80000"/>
              </a:lnSpc>
            </a:pPr>
            <a:r>
              <a:rPr lang="en-US" altLang="en-US" sz="2400" dirty="0"/>
              <a:t>The application of Kaplan turbines are from a head of 2m to 40m. </a:t>
            </a:r>
          </a:p>
        </p:txBody>
      </p:sp>
      <p:grpSp>
        <p:nvGrpSpPr>
          <p:cNvPr id="2" name="Group 1">
            <a:extLst>
              <a:ext uri="{FF2B5EF4-FFF2-40B4-BE49-F238E27FC236}">
                <a16:creationId xmlns:a16="http://schemas.microsoft.com/office/drawing/2014/main" id="{C5E138DA-F7EC-2376-EE7E-93BE50FF79C4}"/>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0CDCFECB-4BC5-DAE3-3155-202AA23F01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2329157D-0751-5287-8F30-050B64A9370B}"/>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9A27BE1-6C13-F69C-EA96-01BCC6205E4E}"/>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1F709190-21E6-5DD7-4E49-A77087202A14}"/>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78C1A3E3-D968-FFAE-0730-4643F713BDC8}"/>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5956E855-1521-4253-4D33-4AE48E88DA6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1788E814-1537-3344-AEF1-73F27081426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957CE7DD-8A3F-17CD-089F-4A7181BB9CC0}"/>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597196C1-9981-0AF6-8E0D-D0C3CAF2642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B9ADCA2D-8FD0-F46D-D261-19C2CB9E30F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1D3140BC-4F82-FF38-403E-A95D606B1D26}"/>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605F3B4D-C1A6-9EA6-105A-4178550113B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F09F9693-7CB1-48B2-29DA-108337BEBC6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CC7440EF-6EE2-DFD2-C895-AE9C6C6D55CB}"/>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354EC0B-5116-1F39-4D4E-3F54555F78D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3BC21C9-A1A3-DD46-BE33-3073E3539BC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BE17CBAF-FEAE-1890-264C-63F083AA2ACC}"/>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D6D877C0-E36D-EA6C-CCCD-C70099DC9D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4381413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24995">
                                            <p:txEl>
                                              <p:pRg st="0" end="0"/>
                                            </p:txEl>
                                          </p:spTgt>
                                        </p:tgtEl>
                                        <p:attrNameLst>
                                          <p:attrName>style.visibility</p:attrName>
                                        </p:attrNameLst>
                                      </p:cBhvr>
                                      <p:to>
                                        <p:strVal val="visible"/>
                                      </p:to>
                                    </p:set>
                                    <p:animEffect transition="in" filter="dissolve">
                                      <p:cBhvr>
                                        <p:cTn id="7" dur="500"/>
                                        <p:tgtEl>
                                          <p:spTgt spid="7249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24995">
                                            <p:txEl>
                                              <p:pRg st="1" end="1"/>
                                            </p:txEl>
                                          </p:spTgt>
                                        </p:tgtEl>
                                        <p:attrNameLst>
                                          <p:attrName>style.visibility</p:attrName>
                                        </p:attrNameLst>
                                      </p:cBhvr>
                                      <p:to>
                                        <p:strVal val="visible"/>
                                      </p:to>
                                    </p:set>
                                    <p:animEffect transition="in" filter="dissolve">
                                      <p:cBhvr>
                                        <p:cTn id="12" dur="500"/>
                                        <p:tgtEl>
                                          <p:spTgt spid="7249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24995">
                                            <p:txEl>
                                              <p:pRg st="2" end="2"/>
                                            </p:txEl>
                                          </p:spTgt>
                                        </p:tgtEl>
                                        <p:attrNameLst>
                                          <p:attrName>style.visibility</p:attrName>
                                        </p:attrNameLst>
                                      </p:cBhvr>
                                      <p:to>
                                        <p:strVal val="visible"/>
                                      </p:to>
                                    </p:set>
                                    <p:animEffect transition="in" filter="dissolve">
                                      <p:cBhvr>
                                        <p:cTn id="17" dur="500"/>
                                        <p:tgtEl>
                                          <p:spTgt spid="7249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24995">
                                            <p:txEl>
                                              <p:pRg st="3" end="3"/>
                                            </p:txEl>
                                          </p:spTgt>
                                        </p:tgtEl>
                                        <p:attrNameLst>
                                          <p:attrName>style.visibility</p:attrName>
                                        </p:attrNameLst>
                                      </p:cBhvr>
                                      <p:to>
                                        <p:strVal val="visible"/>
                                      </p:to>
                                    </p:set>
                                    <p:animEffect transition="in" filter="dissolve">
                                      <p:cBhvr>
                                        <p:cTn id="22" dur="500"/>
                                        <p:tgtEl>
                                          <p:spTgt spid="7249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499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3">
            <a:extLst>
              <a:ext uri="{FF2B5EF4-FFF2-40B4-BE49-F238E27FC236}">
                <a16:creationId xmlns:a16="http://schemas.microsoft.com/office/drawing/2014/main" id="{63246EC8-BFBE-7B14-E522-0E6EA8C3AAC0}"/>
              </a:ext>
            </a:extLst>
          </p:cNvPr>
          <p:cNvSpPr>
            <a:spLocks noGrp="1"/>
          </p:cNvSpPr>
          <p:nvPr>
            <p:ph type="title"/>
          </p:nvPr>
        </p:nvSpPr>
        <p:spPr>
          <a:xfrm>
            <a:off x="762000" y="0"/>
            <a:ext cx="7772400" cy="1143000"/>
          </a:xfrm>
        </p:spPr>
        <p:txBody>
          <a:bodyPr/>
          <a:lstStyle/>
          <a:p>
            <a:r>
              <a:rPr lang="en-US" altLang="en-US" sz="2800"/>
              <a:t>Selection of  Kaplan Turbine </a:t>
            </a:r>
          </a:p>
        </p:txBody>
      </p:sp>
      <p:graphicFrame>
        <p:nvGraphicFramePr>
          <p:cNvPr id="5" name="Table 4">
            <a:extLst>
              <a:ext uri="{FF2B5EF4-FFF2-40B4-BE49-F238E27FC236}">
                <a16:creationId xmlns:a16="http://schemas.microsoft.com/office/drawing/2014/main" id="{D7E83F37-5FD0-F924-0993-5EF171CED774}"/>
              </a:ext>
            </a:extLst>
          </p:cNvPr>
          <p:cNvGraphicFramePr>
            <a:graphicFrameLocks noGrp="1"/>
          </p:cNvGraphicFramePr>
          <p:nvPr/>
        </p:nvGraphicFramePr>
        <p:xfrm>
          <a:off x="762000" y="990600"/>
          <a:ext cx="8382000" cy="4267200"/>
        </p:xfrm>
        <a:graphic>
          <a:graphicData uri="http://schemas.openxmlformats.org/drawingml/2006/table">
            <a:tbl>
              <a:tblPr/>
              <a:tblGrid>
                <a:gridCol w="2766060">
                  <a:extLst>
                    <a:ext uri="{9D8B030D-6E8A-4147-A177-3AD203B41FA5}">
                      <a16:colId xmlns:a16="http://schemas.microsoft.com/office/drawing/2014/main" val="20000"/>
                    </a:ext>
                  </a:extLst>
                </a:gridCol>
                <a:gridCol w="2766060">
                  <a:extLst>
                    <a:ext uri="{9D8B030D-6E8A-4147-A177-3AD203B41FA5}">
                      <a16:colId xmlns:a16="http://schemas.microsoft.com/office/drawing/2014/main" val="20001"/>
                    </a:ext>
                  </a:extLst>
                </a:gridCol>
                <a:gridCol w="2849880">
                  <a:extLst>
                    <a:ext uri="{9D8B030D-6E8A-4147-A177-3AD203B41FA5}">
                      <a16:colId xmlns:a16="http://schemas.microsoft.com/office/drawing/2014/main" val="20002"/>
                    </a:ext>
                  </a:extLst>
                </a:gridCol>
              </a:tblGrid>
              <a:tr h="1165509">
                <a:tc gridSpan="3">
                  <a:txBody>
                    <a:bodyPr/>
                    <a:lstStyle/>
                    <a:p>
                      <a:pPr algn="ctr"/>
                      <a:r>
                        <a:rPr lang="en-GB" sz="2400" b="1" i="1" dirty="0">
                          <a:latin typeface="Arial"/>
                          <a:ea typeface="MS Mincho"/>
                          <a:cs typeface="Courier New"/>
                        </a:rPr>
                        <a:t>MORE ADAPTED TYPE OF TURBINA IN FUNCTION OF THE </a:t>
                      </a:r>
                      <a:r>
                        <a:rPr lang="en-GB" sz="2400" b="1" i="1" dirty="0">
                          <a:latin typeface="Calibri"/>
                          <a:ea typeface="MS Mincho"/>
                          <a:cs typeface="Courier New"/>
                        </a:rPr>
                        <a:t> </a:t>
                      </a:r>
                      <a:r>
                        <a:rPr lang="en-GB" sz="2400" b="1" i="1" dirty="0">
                          <a:latin typeface="Arial"/>
                          <a:ea typeface="MS Mincho"/>
                          <a:cs typeface="Courier New"/>
                        </a:rPr>
                        <a:t>SPECIFIC SPEED.</a:t>
                      </a:r>
                      <a:r>
                        <a:rPr lang="en-GB" sz="2400" b="1" i="1" dirty="0">
                          <a:latin typeface="Calibri"/>
                          <a:ea typeface="MS Mincho"/>
                          <a:cs typeface="Courier New"/>
                        </a:rPr>
                        <a:t> </a:t>
                      </a:r>
                      <a:endParaRPr lang="en-IN" sz="2400" dirty="0">
                        <a:latin typeface="Calibri"/>
                        <a:ea typeface="Times New Roman"/>
                        <a:cs typeface="Times New Roman"/>
                      </a:endParaRPr>
                    </a:p>
                  </a:txBody>
                  <a:tcPr marL="0" marR="0" marT="0" marB="0" anchor="ctr">
                    <a:lnL>
                      <a:noFill/>
                    </a:lnL>
                    <a:lnR>
                      <a:noFill/>
                    </a:lnR>
                    <a:lnT>
                      <a:noFill/>
                    </a:lnT>
                    <a:lnB>
                      <a:noFill/>
                    </a:lnB>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0000"/>
                  </a:ext>
                </a:extLst>
              </a:tr>
              <a:tr h="1165509">
                <a:tc>
                  <a:txBody>
                    <a:bodyPr/>
                    <a:lstStyle/>
                    <a:p>
                      <a:pPr algn="ctr">
                        <a:spcAft>
                          <a:spcPts val="0"/>
                        </a:spcAft>
                      </a:pPr>
                      <a:r>
                        <a:rPr lang="en-GB" sz="2400" b="1" i="1" dirty="0">
                          <a:latin typeface="Arial"/>
                          <a:ea typeface="MS Mincho"/>
                          <a:cs typeface="Courier New"/>
                        </a:rPr>
                        <a:t>Specific Speed in </a:t>
                      </a:r>
                      <a:r>
                        <a:rPr lang="en-GB" sz="2400" b="1" i="1" dirty="0" err="1">
                          <a:latin typeface="Arial"/>
                          <a:ea typeface="MS Mincho"/>
                          <a:cs typeface="Courier New"/>
                        </a:rPr>
                        <a:t>r.p.m</a:t>
                      </a:r>
                      <a:r>
                        <a:rPr lang="en-GB" sz="2400" b="1" i="1" dirty="0">
                          <a:latin typeface="Arial"/>
                          <a:ea typeface="MS Mincho"/>
                          <a:cs typeface="Courier New"/>
                        </a:rPr>
                        <a:t>.</a:t>
                      </a:r>
                      <a:r>
                        <a:rPr lang="en-GB" sz="2400" dirty="0">
                          <a:latin typeface="Times New Roman"/>
                          <a:ea typeface="MS Mincho"/>
                          <a:cs typeface="Courier New"/>
                        </a:rPr>
                        <a:t> </a:t>
                      </a:r>
                      <a:endParaRPr lang="en-IN" sz="2400" dirty="0">
                        <a:latin typeface="Times New Roman"/>
                        <a:ea typeface="Times New Roman"/>
                        <a:cs typeface="Times New Roman"/>
                      </a:endParaRPr>
                    </a:p>
                  </a:txBody>
                  <a:tcPr marL="0" marR="0" marT="0" marB="0" anchor="ctr">
                    <a:lnL>
                      <a:noFill/>
                    </a:lnL>
                    <a:lnR>
                      <a:noFill/>
                    </a:lnR>
                    <a:lnT>
                      <a:noFill/>
                    </a:lnT>
                    <a:lnB>
                      <a:noFill/>
                    </a:lnB>
                  </a:tcPr>
                </a:tc>
                <a:tc>
                  <a:txBody>
                    <a:bodyPr/>
                    <a:lstStyle/>
                    <a:p>
                      <a:pPr algn="ctr">
                        <a:spcAft>
                          <a:spcPts val="0"/>
                        </a:spcAft>
                      </a:pPr>
                      <a:r>
                        <a:rPr lang="en-GB" sz="2400" b="1" i="1" dirty="0">
                          <a:latin typeface="Arial"/>
                          <a:ea typeface="MS Mincho"/>
                          <a:cs typeface="Courier New"/>
                        </a:rPr>
                        <a:t>Turbine type</a:t>
                      </a:r>
                      <a:r>
                        <a:rPr lang="en-GB" sz="2400" dirty="0">
                          <a:latin typeface="Times New Roman"/>
                          <a:ea typeface="MS Mincho"/>
                          <a:cs typeface="Courier New"/>
                        </a:rPr>
                        <a:t> </a:t>
                      </a:r>
                      <a:endParaRPr lang="en-IN" sz="2400" dirty="0">
                        <a:latin typeface="Times New Roman"/>
                        <a:ea typeface="Times New Roman"/>
                        <a:cs typeface="Times New Roman"/>
                      </a:endParaRPr>
                    </a:p>
                  </a:txBody>
                  <a:tcPr marL="0" marR="0" marT="0" marB="0" anchor="ctr">
                    <a:lnL>
                      <a:noFill/>
                    </a:lnL>
                    <a:lnR>
                      <a:noFill/>
                    </a:lnR>
                    <a:lnT>
                      <a:noFill/>
                    </a:lnT>
                    <a:lnB>
                      <a:noFill/>
                    </a:lnB>
                  </a:tcPr>
                </a:tc>
                <a:tc>
                  <a:txBody>
                    <a:bodyPr/>
                    <a:lstStyle/>
                    <a:p>
                      <a:pPr algn="ctr">
                        <a:spcAft>
                          <a:spcPts val="0"/>
                        </a:spcAft>
                      </a:pPr>
                      <a:r>
                        <a:rPr lang="en-GB" sz="2400" b="1" i="1">
                          <a:latin typeface="Arial"/>
                          <a:ea typeface="MS Mincho"/>
                          <a:cs typeface="Courier New"/>
                        </a:rPr>
                        <a:t>Jump height in m</a:t>
                      </a:r>
                      <a:r>
                        <a:rPr lang="en-GB" sz="2400">
                          <a:latin typeface="Times New Roman"/>
                          <a:ea typeface="MS Mincho"/>
                          <a:cs typeface="Courier New"/>
                        </a:rPr>
                        <a:t> </a:t>
                      </a:r>
                      <a:endParaRPr lang="en-IN" sz="2400">
                        <a:latin typeface="Times New Roman"/>
                        <a:ea typeface="Times New Roman"/>
                        <a:cs typeface="Times New Roman"/>
                      </a:endParaRPr>
                    </a:p>
                  </a:txBody>
                  <a:tcPr marL="0" marR="0" marT="0" marB="0" anchor="ctr">
                    <a:lnL>
                      <a:noFill/>
                    </a:lnL>
                    <a:lnR>
                      <a:noFill/>
                    </a:lnR>
                    <a:lnT>
                      <a:noFill/>
                    </a:lnT>
                    <a:lnB>
                      <a:noFill/>
                    </a:lnB>
                  </a:tcPr>
                </a:tc>
                <a:extLst>
                  <a:ext uri="{0D108BD9-81ED-4DB2-BD59-A6C34878D82A}">
                    <a16:rowId xmlns:a16="http://schemas.microsoft.com/office/drawing/2014/main" val="10001"/>
                  </a:ext>
                </a:extLst>
              </a:tr>
              <a:tr h="582755">
                <a:tc>
                  <a:txBody>
                    <a:bodyPr/>
                    <a:lstStyle/>
                    <a:p>
                      <a:pPr algn="ctr">
                        <a:spcAft>
                          <a:spcPts val="0"/>
                        </a:spcAft>
                      </a:pPr>
                      <a:r>
                        <a:rPr lang="en-GB" sz="2400" dirty="0">
                          <a:latin typeface="Arial"/>
                          <a:ea typeface="MS Mincho"/>
                          <a:cs typeface="Courier New"/>
                        </a:rPr>
                        <a:t>From 270 to 500 </a:t>
                      </a:r>
                      <a:endParaRPr lang="en-IN" sz="2400" dirty="0">
                        <a:latin typeface="Times New Roman"/>
                        <a:ea typeface="Times New Roman"/>
                        <a:cs typeface="Times New Roman"/>
                      </a:endParaRPr>
                    </a:p>
                  </a:txBody>
                  <a:tcPr marL="0" marR="0" marT="0" marB="0" anchor="ctr">
                    <a:lnL>
                      <a:noFill/>
                    </a:lnL>
                    <a:lnR>
                      <a:noFill/>
                    </a:lnR>
                    <a:lnT>
                      <a:noFill/>
                    </a:lnT>
                    <a:lnB>
                      <a:noFill/>
                    </a:lnB>
                  </a:tcPr>
                </a:tc>
                <a:tc>
                  <a:txBody>
                    <a:bodyPr/>
                    <a:lstStyle/>
                    <a:p>
                      <a:pPr algn="ctr">
                        <a:spcAft>
                          <a:spcPts val="0"/>
                        </a:spcAft>
                      </a:pPr>
                      <a:r>
                        <a:rPr lang="en-GB" sz="2400" dirty="0">
                          <a:latin typeface="Arial"/>
                          <a:ea typeface="MS Mincho"/>
                          <a:cs typeface="Courier New"/>
                        </a:rPr>
                        <a:t>Slow Kaplan </a:t>
                      </a:r>
                      <a:endParaRPr lang="en-IN" sz="2400" dirty="0">
                        <a:latin typeface="Times New Roman"/>
                        <a:ea typeface="Times New Roman"/>
                        <a:cs typeface="Times New Roman"/>
                      </a:endParaRPr>
                    </a:p>
                  </a:txBody>
                  <a:tcPr marL="0" marR="0" marT="0" marB="0" anchor="ctr">
                    <a:lnL>
                      <a:noFill/>
                    </a:lnL>
                    <a:lnR>
                      <a:noFill/>
                    </a:lnR>
                    <a:lnT>
                      <a:noFill/>
                    </a:lnT>
                    <a:lnB>
                      <a:noFill/>
                    </a:lnB>
                  </a:tcPr>
                </a:tc>
                <a:tc>
                  <a:txBody>
                    <a:bodyPr/>
                    <a:lstStyle/>
                    <a:p>
                      <a:pPr algn="ctr">
                        <a:spcAft>
                          <a:spcPts val="0"/>
                        </a:spcAft>
                      </a:pPr>
                      <a:r>
                        <a:rPr lang="en-GB" sz="2400">
                          <a:latin typeface="Arial"/>
                          <a:ea typeface="MS Mincho"/>
                          <a:cs typeface="Courier New"/>
                        </a:rPr>
                        <a:t>50 to 15 </a:t>
                      </a:r>
                      <a:endParaRPr lang="en-IN" sz="2400">
                        <a:latin typeface="Times New Roman"/>
                        <a:ea typeface="Times New Roman"/>
                        <a:cs typeface="Times New Roman"/>
                      </a:endParaRPr>
                    </a:p>
                  </a:txBody>
                  <a:tcPr marL="0" marR="0" marT="0" marB="0" anchor="ctr">
                    <a:lnL>
                      <a:noFill/>
                    </a:lnL>
                    <a:lnR>
                      <a:noFill/>
                    </a:lnR>
                    <a:lnT>
                      <a:noFill/>
                    </a:lnT>
                    <a:lnB>
                      <a:noFill/>
                    </a:lnB>
                  </a:tcPr>
                </a:tc>
                <a:extLst>
                  <a:ext uri="{0D108BD9-81ED-4DB2-BD59-A6C34878D82A}">
                    <a16:rowId xmlns:a16="http://schemas.microsoft.com/office/drawing/2014/main" val="10002"/>
                  </a:ext>
                </a:extLst>
              </a:tr>
              <a:tr h="582755">
                <a:tc>
                  <a:txBody>
                    <a:bodyPr/>
                    <a:lstStyle/>
                    <a:p>
                      <a:pPr algn="ctr">
                        <a:spcAft>
                          <a:spcPts val="0"/>
                        </a:spcAft>
                      </a:pPr>
                      <a:r>
                        <a:rPr lang="en-GB" sz="2400">
                          <a:latin typeface="Arial"/>
                          <a:ea typeface="MS Mincho"/>
                          <a:cs typeface="Courier New"/>
                        </a:rPr>
                        <a:t>From 500 to 800 </a:t>
                      </a:r>
                      <a:endParaRPr lang="en-IN" sz="2400">
                        <a:latin typeface="Times New Roman"/>
                        <a:ea typeface="Times New Roman"/>
                        <a:cs typeface="Times New Roman"/>
                      </a:endParaRPr>
                    </a:p>
                  </a:txBody>
                  <a:tcPr marL="0" marR="0" marT="0" marB="0" anchor="ctr">
                    <a:lnL>
                      <a:noFill/>
                    </a:lnL>
                    <a:lnR>
                      <a:noFill/>
                    </a:lnR>
                    <a:lnT>
                      <a:noFill/>
                    </a:lnT>
                    <a:lnB>
                      <a:noFill/>
                    </a:lnB>
                  </a:tcPr>
                </a:tc>
                <a:tc>
                  <a:txBody>
                    <a:bodyPr/>
                    <a:lstStyle/>
                    <a:p>
                      <a:pPr algn="ctr">
                        <a:spcAft>
                          <a:spcPts val="0"/>
                        </a:spcAft>
                      </a:pPr>
                      <a:r>
                        <a:rPr lang="en-GB" sz="2400">
                          <a:latin typeface="Arial"/>
                          <a:ea typeface="MS Mincho"/>
                          <a:cs typeface="Courier New"/>
                        </a:rPr>
                        <a:t>Quick Kaplan </a:t>
                      </a:r>
                      <a:endParaRPr lang="en-IN" sz="2400">
                        <a:latin typeface="Times New Roman"/>
                        <a:ea typeface="Times New Roman"/>
                        <a:cs typeface="Times New Roman"/>
                      </a:endParaRPr>
                    </a:p>
                  </a:txBody>
                  <a:tcPr marL="0" marR="0" marT="0" marB="0" anchor="ctr">
                    <a:lnL>
                      <a:noFill/>
                    </a:lnL>
                    <a:lnR>
                      <a:noFill/>
                    </a:lnR>
                    <a:lnT>
                      <a:noFill/>
                    </a:lnT>
                    <a:lnB>
                      <a:noFill/>
                    </a:lnB>
                  </a:tcPr>
                </a:tc>
                <a:tc>
                  <a:txBody>
                    <a:bodyPr/>
                    <a:lstStyle/>
                    <a:p>
                      <a:pPr algn="ctr">
                        <a:spcAft>
                          <a:spcPts val="0"/>
                        </a:spcAft>
                      </a:pPr>
                      <a:r>
                        <a:rPr lang="en-GB" sz="2400">
                          <a:latin typeface="Arial"/>
                          <a:ea typeface="MS Mincho"/>
                          <a:cs typeface="Courier New"/>
                        </a:rPr>
                        <a:t>15 to 5 </a:t>
                      </a:r>
                      <a:endParaRPr lang="en-IN" sz="2400">
                        <a:latin typeface="Times New Roman"/>
                        <a:ea typeface="Times New Roman"/>
                        <a:cs typeface="Times New Roman"/>
                      </a:endParaRPr>
                    </a:p>
                  </a:txBody>
                  <a:tcPr marL="0" marR="0" marT="0" marB="0" anchor="ctr">
                    <a:lnL>
                      <a:noFill/>
                    </a:lnL>
                    <a:lnR>
                      <a:noFill/>
                    </a:lnR>
                    <a:lnT>
                      <a:noFill/>
                    </a:lnT>
                    <a:lnB>
                      <a:noFill/>
                    </a:lnB>
                  </a:tcPr>
                </a:tc>
                <a:extLst>
                  <a:ext uri="{0D108BD9-81ED-4DB2-BD59-A6C34878D82A}">
                    <a16:rowId xmlns:a16="http://schemas.microsoft.com/office/drawing/2014/main" val="10003"/>
                  </a:ext>
                </a:extLst>
              </a:tr>
              <a:tr h="770672">
                <a:tc>
                  <a:txBody>
                    <a:bodyPr/>
                    <a:lstStyle/>
                    <a:p>
                      <a:pPr algn="ctr">
                        <a:spcAft>
                          <a:spcPts val="0"/>
                        </a:spcAft>
                      </a:pPr>
                      <a:r>
                        <a:rPr lang="en-GB" sz="2400">
                          <a:latin typeface="Arial"/>
                          <a:ea typeface="MS Mincho"/>
                          <a:cs typeface="Courier New"/>
                        </a:rPr>
                        <a:t>From 800 to 1100 </a:t>
                      </a:r>
                      <a:endParaRPr lang="en-IN" sz="2400">
                        <a:latin typeface="Times New Roman"/>
                        <a:ea typeface="Times New Roman"/>
                        <a:cs typeface="Times New Roman"/>
                      </a:endParaRPr>
                    </a:p>
                  </a:txBody>
                  <a:tcPr marL="0" marR="0" marT="0" marB="0" anchor="ctr">
                    <a:lnL>
                      <a:noFill/>
                    </a:lnL>
                    <a:lnR>
                      <a:noFill/>
                    </a:lnR>
                    <a:lnT>
                      <a:noFill/>
                    </a:lnT>
                    <a:lnB>
                      <a:noFill/>
                    </a:lnB>
                  </a:tcPr>
                </a:tc>
                <a:tc>
                  <a:txBody>
                    <a:bodyPr/>
                    <a:lstStyle/>
                    <a:p>
                      <a:pPr algn="ctr">
                        <a:spcAft>
                          <a:spcPts val="0"/>
                        </a:spcAft>
                      </a:pPr>
                      <a:r>
                        <a:rPr lang="en-GB" sz="2400">
                          <a:latin typeface="Arial"/>
                          <a:ea typeface="MS Mincho"/>
                          <a:cs typeface="Courier New"/>
                        </a:rPr>
                        <a:t>Extra-quick Kaplan </a:t>
                      </a:r>
                      <a:endParaRPr lang="en-IN" sz="2400">
                        <a:latin typeface="Times New Roman"/>
                        <a:ea typeface="Times New Roman"/>
                        <a:cs typeface="Times New Roman"/>
                      </a:endParaRPr>
                    </a:p>
                  </a:txBody>
                  <a:tcPr marL="0" marR="0" marT="0" marB="0" anchor="ctr">
                    <a:lnL>
                      <a:noFill/>
                    </a:lnL>
                    <a:lnR>
                      <a:noFill/>
                    </a:lnR>
                    <a:lnT>
                      <a:noFill/>
                    </a:lnT>
                    <a:lnB>
                      <a:noFill/>
                    </a:lnB>
                  </a:tcPr>
                </a:tc>
                <a:tc>
                  <a:txBody>
                    <a:bodyPr/>
                    <a:lstStyle/>
                    <a:p>
                      <a:pPr algn="ctr">
                        <a:spcAft>
                          <a:spcPts val="0"/>
                        </a:spcAft>
                      </a:pPr>
                      <a:r>
                        <a:rPr lang="en-GB" sz="2400" dirty="0">
                          <a:latin typeface="Arial"/>
                          <a:ea typeface="MS Mincho"/>
                          <a:cs typeface="Courier New"/>
                        </a:rPr>
                        <a:t>Less than 5 </a:t>
                      </a:r>
                      <a:endParaRPr lang="en-IN" sz="2400" dirty="0">
                        <a:latin typeface="Times New Roman"/>
                        <a:ea typeface="Times New Roman"/>
                        <a:cs typeface="Times New Roman"/>
                      </a:endParaRPr>
                    </a:p>
                  </a:txBody>
                  <a:tcPr marL="0" marR="0" marT="0" marB="0" anchor="ctr">
                    <a:lnL>
                      <a:noFill/>
                    </a:lnL>
                    <a:lnR>
                      <a:noFill/>
                    </a:lnR>
                    <a:lnT>
                      <a:noFill/>
                    </a:lnT>
                    <a:lnB>
                      <a:noFill/>
                    </a:lnB>
                  </a:tcPr>
                </a:tc>
                <a:extLst>
                  <a:ext uri="{0D108BD9-81ED-4DB2-BD59-A6C34878D82A}">
                    <a16:rowId xmlns:a16="http://schemas.microsoft.com/office/drawing/2014/main" val="10004"/>
                  </a:ext>
                </a:extLst>
              </a:tr>
            </a:tbl>
          </a:graphicData>
        </a:graphic>
      </p:graphicFrame>
      <p:graphicFrame>
        <p:nvGraphicFramePr>
          <p:cNvPr id="739334" name="Object 3">
            <a:extLst>
              <a:ext uri="{FF2B5EF4-FFF2-40B4-BE49-F238E27FC236}">
                <a16:creationId xmlns:a16="http://schemas.microsoft.com/office/drawing/2014/main" id="{8B450E2F-5369-F0B8-1880-B3E317AE8428}"/>
              </a:ext>
            </a:extLst>
          </p:cNvPr>
          <p:cNvGraphicFramePr>
            <a:graphicFrameLocks noChangeAspect="1"/>
          </p:cNvGraphicFramePr>
          <p:nvPr/>
        </p:nvGraphicFramePr>
        <p:xfrm>
          <a:off x="1447800" y="5105400"/>
          <a:ext cx="2247900" cy="1447800"/>
        </p:xfrm>
        <a:graphic>
          <a:graphicData uri="http://schemas.openxmlformats.org/presentationml/2006/ole">
            <mc:AlternateContent xmlns:mc="http://schemas.openxmlformats.org/markup-compatibility/2006">
              <mc:Choice xmlns:v="urn:schemas-microsoft-com:vml" Requires="v">
                <p:oleObj name="Equation" r:id="rId2" imgW="749160" imgH="482400" progId="Equation.3">
                  <p:embed/>
                </p:oleObj>
              </mc:Choice>
              <mc:Fallback>
                <p:oleObj name="Equation" r:id="rId2" imgW="749160" imgH="482400" progId="Equation.3">
                  <p:embed/>
                  <p:pic>
                    <p:nvPicPr>
                      <p:cNvPr id="739334" name="Object 3">
                        <a:extLst>
                          <a:ext uri="{FF2B5EF4-FFF2-40B4-BE49-F238E27FC236}">
                            <a16:creationId xmlns:a16="http://schemas.microsoft.com/office/drawing/2014/main" id="{8B450E2F-5369-F0B8-1880-B3E317AE84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5105400"/>
                        <a:ext cx="2247900" cy="144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Text Box 7">
            <a:extLst>
              <a:ext uri="{FF2B5EF4-FFF2-40B4-BE49-F238E27FC236}">
                <a16:creationId xmlns:a16="http://schemas.microsoft.com/office/drawing/2014/main" id="{5C276CB2-F553-4FB6-3D8A-FA728DB523D0}"/>
              </a:ext>
            </a:extLst>
          </p:cNvPr>
          <p:cNvSpPr txBox="1">
            <a:spLocks noChangeArrowheads="1"/>
          </p:cNvSpPr>
          <p:nvPr/>
        </p:nvSpPr>
        <p:spPr bwMode="auto">
          <a:xfrm>
            <a:off x="4800600" y="5715000"/>
            <a:ext cx="3683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P</a:t>
            </a:r>
            <a:r>
              <a:rPr lang="en-US" altLang="en-US"/>
              <a:t> in </a:t>
            </a:r>
            <a:r>
              <a:rPr lang="en-US" altLang="en-US" i="1"/>
              <a:t>hp</a:t>
            </a:r>
            <a:r>
              <a:rPr lang="en-US" altLang="en-US"/>
              <a:t> and </a:t>
            </a:r>
            <a:r>
              <a:rPr lang="en-US" altLang="en-US" i="1"/>
              <a:t>H</a:t>
            </a:r>
            <a:r>
              <a:rPr lang="en-US" altLang="en-US"/>
              <a:t> in </a:t>
            </a:r>
            <a:r>
              <a:rPr lang="en-US" altLang="en-US" i="1"/>
              <a:t>meters</a:t>
            </a:r>
            <a:r>
              <a:rPr lang="en-US" altLang="en-US"/>
              <a:t>.</a:t>
            </a:r>
            <a:endParaRPr lang="en-US" altLang="en-US" i="1"/>
          </a:p>
        </p:txBody>
      </p:sp>
      <p:grpSp>
        <p:nvGrpSpPr>
          <p:cNvPr id="2" name="Group 1">
            <a:extLst>
              <a:ext uri="{FF2B5EF4-FFF2-40B4-BE49-F238E27FC236}">
                <a16:creationId xmlns:a16="http://schemas.microsoft.com/office/drawing/2014/main" id="{486D6E21-540D-4565-D371-0834E2794067}"/>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ED99EE61-8E05-F188-0F5E-40098B5820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83A108B7-3616-0FAB-6168-A17B6863574E}"/>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6514471-A1EE-05D6-CBCC-8AF07B1C8CDC}"/>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B2B36245-A7A5-9F5D-9905-9439C8E47211}"/>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8DA7D399-6C4C-0205-EF07-F98B2932CF73}"/>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5793D1F7-CBBF-E6CC-8727-95165864E38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CE9AB018-7C09-E6A3-C431-4ED5690ACDF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DB224DF2-2805-F29D-0D20-DFCBB957D55B}"/>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49897938-8545-A92C-FB30-1A857F5FC6E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963DE49D-D89E-2FB7-B0CE-95B877DDC01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AF1C8E20-7BFD-18AF-55A9-B461402188BF}"/>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E774EC39-0E2E-FF58-2160-0D70C8EB16A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E9CEA0EF-3651-DBDF-0535-0275ABC9D17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CF3471BE-42FE-9D17-BC0F-ACC5D5D3896B}"/>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9690320D-8646-4644-2732-72798512997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CBA5F9EC-623F-84E2-746C-BD4B47438F4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966F2E7F-9412-726A-AB4F-F2282A6C1B9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58BC8FFF-E413-CAB9-467D-C960BAA56F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6" descr="1906">
            <a:extLst>
              <a:ext uri="{FF2B5EF4-FFF2-40B4-BE49-F238E27FC236}">
                <a16:creationId xmlns:a16="http://schemas.microsoft.com/office/drawing/2014/main" id="{1F22D27F-2DBA-6A6B-B2B9-6F02361DEDE9}"/>
              </a:ext>
            </a:extLst>
          </p:cNvPr>
          <p:cNvPicPr>
            <a:picLocks noGrp="1" noChangeAspect="1" noChangeArrowheads="1"/>
          </p:cNvPicPr>
          <p:nvPr>
            <p:ph idx="1"/>
          </p:nvPr>
        </p:nvPicPr>
        <p:blipFill>
          <a:blip r:embed="rId2">
            <a:extLst>
              <a:ext uri="{BEBA8EAE-BF5A-486C-A8C5-ECC9F3942E4B}">
                <a14:imgProps xmlns:a14="http://schemas.microsoft.com/office/drawing/2010/main">
                  <a14:imgLayer r:embed="rId3">
                    <a14:imgEffect>
                      <a14:brightnessContrast bright="-25000" contrast="71000"/>
                    </a14:imgEffect>
                  </a14:imgLayer>
                </a14:imgProps>
              </a:ext>
              <a:ext uri="{28A0092B-C50C-407E-A947-70E740481C1C}">
                <a14:useLocalDpi xmlns:a14="http://schemas.microsoft.com/office/drawing/2010/main" val="0"/>
              </a:ext>
            </a:extLst>
          </a:blip>
          <a:srcRect/>
          <a:stretch>
            <a:fillRect/>
          </a:stretch>
        </p:blipFill>
        <p:spPr>
          <a:xfrm>
            <a:off x="685800" y="1249181"/>
            <a:ext cx="7619999" cy="5439130"/>
          </a:xfrm>
        </p:spPr>
      </p:pic>
      <p:sp>
        <p:nvSpPr>
          <p:cNvPr id="36867" name="Rectangle 7">
            <a:extLst>
              <a:ext uri="{FF2B5EF4-FFF2-40B4-BE49-F238E27FC236}">
                <a16:creationId xmlns:a16="http://schemas.microsoft.com/office/drawing/2014/main" id="{C7A19253-5C9A-B5C6-EE7A-1D1B0BB43B5A}"/>
              </a:ext>
            </a:extLst>
          </p:cNvPr>
          <p:cNvSpPr>
            <a:spLocks noGrp="1" noChangeArrowheads="1"/>
          </p:cNvSpPr>
          <p:nvPr>
            <p:ph type="title"/>
          </p:nvPr>
        </p:nvSpPr>
        <p:spPr>
          <a:xfrm>
            <a:off x="685800" y="381000"/>
            <a:ext cx="7772400" cy="762000"/>
          </a:xfrm>
        </p:spPr>
        <p:txBody>
          <a:bodyPr/>
          <a:lstStyle/>
          <a:p>
            <a:r>
              <a:rPr lang="en-US" altLang="en-US" sz="2800" dirty="0"/>
              <a:t>Type of Turbine vs Resource Details</a:t>
            </a:r>
          </a:p>
        </p:txBody>
      </p:sp>
      <p:grpSp>
        <p:nvGrpSpPr>
          <p:cNvPr id="2" name="Group 1">
            <a:extLst>
              <a:ext uri="{FF2B5EF4-FFF2-40B4-BE49-F238E27FC236}">
                <a16:creationId xmlns:a16="http://schemas.microsoft.com/office/drawing/2014/main" id="{621E0ECB-4528-05D4-BF94-EE2A1E520429}"/>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E656CF49-77D0-B899-BEB9-D54E9D2B78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3A600299-F76F-CC61-C4DD-9ABF5DFCDD5C}"/>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950DB69B-4F78-BF86-5D26-783F6318E2A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C86508B9-CA71-69F4-CB94-54EE577072DB}"/>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65294A8E-6194-5C07-EE36-BDA3893C6F73}"/>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0CEF75F-80BB-74E2-F8A0-18B65B29A89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EFB49207-0C33-BF25-6178-04060FB5D79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770D9C5A-B4BC-CBE5-C8A3-AB8F1E1FBB5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3D615066-9245-8DAE-C24B-C23AE258C28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613246FF-4075-BAD9-0C33-CBC2A5D85DA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DE21EAA9-E1D2-FE36-1D0F-990FFB38ABAA}"/>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7AC5B419-C71B-1171-B0D3-93CB810ABEF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B5C0FC40-53D4-F83E-5A41-D8C3B1A19EA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251EE718-7EEA-3F8E-6D01-1B63BE0CD639}"/>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ADE91A6-BDA0-44CC-789C-CFDFF23CAA0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ABF5318-02DC-A9F7-72D9-4638D1A40B8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0DA6D39B-DA09-016A-7239-9EAA5E58C66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B4CCBC2-12A5-4D3A-0877-17BC6007E3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818412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1">
            <a:extLst>
              <a:ext uri="{FF2B5EF4-FFF2-40B4-BE49-F238E27FC236}">
                <a16:creationId xmlns:a16="http://schemas.microsoft.com/office/drawing/2014/main" id="{8D5D078A-12E4-67B2-4FDC-C549A79F9686}"/>
              </a:ext>
            </a:extLst>
          </p:cNvPr>
          <p:cNvGrpSpPr>
            <a:grpSpLocks/>
          </p:cNvGrpSpPr>
          <p:nvPr/>
        </p:nvGrpSpPr>
        <p:grpSpPr bwMode="auto">
          <a:xfrm>
            <a:off x="609600" y="1366837"/>
            <a:ext cx="4865688" cy="1681163"/>
            <a:chOff x="685800" y="228600"/>
            <a:chExt cx="4866028" cy="1680865"/>
          </a:xfrm>
        </p:grpSpPr>
        <p:cxnSp>
          <p:nvCxnSpPr>
            <p:cNvPr id="3" name="Straight Arrow Connector 2">
              <a:extLst>
                <a:ext uri="{FF2B5EF4-FFF2-40B4-BE49-F238E27FC236}">
                  <a16:creationId xmlns:a16="http://schemas.microsoft.com/office/drawing/2014/main" id="{AAFB5011-CD05-A8E5-D2D1-914A60457513}"/>
                </a:ext>
              </a:extLst>
            </p:cNvPr>
            <p:cNvCxnSpPr/>
            <p:nvPr/>
          </p:nvCxnSpPr>
          <p:spPr>
            <a:xfrm>
              <a:off x="782645" y="838092"/>
              <a:ext cx="4323064" cy="0"/>
            </a:xfrm>
            <a:prstGeom prst="straightConnector1">
              <a:avLst/>
            </a:prstGeom>
            <a:ln w="69850">
              <a:tailEnd type="arrow"/>
            </a:ln>
          </p:spPr>
          <p:style>
            <a:lnRef idx="1">
              <a:schemeClr val="accent1"/>
            </a:lnRef>
            <a:fillRef idx="0">
              <a:schemeClr val="accent1"/>
            </a:fillRef>
            <a:effectRef idx="0">
              <a:schemeClr val="accent1"/>
            </a:effectRef>
            <a:fontRef idx="minor">
              <a:schemeClr val="tx1"/>
            </a:fontRef>
          </p:style>
        </p:cxnSp>
        <p:grpSp>
          <p:nvGrpSpPr>
            <p:cNvPr id="1042" name="Group 17">
              <a:extLst>
                <a:ext uri="{FF2B5EF4-FFF2-40B4-BE49-F238E27FC236}">
                  <a16:creationId xmlns:a16="http://schemas.microsoft.com/office/drawing/2014/main" id="{1E9FE86E-13B1-6EC0-FC4D-5A4EEA616914}"/>
                </a:ext>
              </a:extLst>
            </p:cNvPr>
            <p:cNvGrpSpPr>
              <a:grpSpLocks/>
            </p:cNvGrpSpPr>
            <p:nvPr/>
          </p:nvGrpSpPr>
          <p:grpSpPr bwMode="auto">
            <a:xfrm>
              <a:off x="685800" y="304790"/>
              <a:ext cx="1752722" cy="534892"/>
              <a:chOff x="6096000" y="3733754"/>
              <a:chExt cx="1752722" cy="534972"/>
            </a:xfrm>
          </p:grpSpPr>
          <p:cxnSp>
            <p:nvCxnSpPr>
              <p:cNvPr id="5" name="Straight Arrow Connector 4">
                <a:extLst>
                  <a:ext uri="{FF2B5EF4-FFF2-40B4-BE49-F238E27FC236}">
                    <a16:creationId xmlns:a16="http://schemas.microsoft.com/office/drawing/2014/main" id="{D0E71219-85C1-6BF0-5548-EE04122113EF}"/>
                  </a:ext>
                </a:extLst>
              </p:cNvPr>
              <p:cNvCxnSpPr/>
              <p:nvPr/>
            </p:nvCxnSpPr>
            <p:spPr>
              <a:xfrm>
                <a:off x="6096000" y="4267135"/>
                <a:ext cx="1752722" cy="1588"/>
              </a:xfrm>
              <a:prstGeom prst="straightConnector1">
                <a:avLst/>
              </a:prstGeom>
              <a:ln w="6985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1051" name="TextBox 16">
                <a:extLst>
                  <a:ext uri="{FF2B5EF4-FFF2-40B4-BE49-F238E27FC236}">
                    <a16:creationId xmlns:a16="http://schemas.microsoft.com/office/drawing/2014/main" id="{F65911E7-6721-03CB-4604-C8D7270B6882}"/>
                  </a:ext>
                </a:extLst>
              </p:cNvPr>
              <p:cNvSpPr txBox="1">
                <a:spLocks noChangeArrowheads="1"/>
              </p:cNvSpPr>
              <p:nvPr/>
            </p:nvSpPr>
            <p:spPr bwMode="auto">
              <a:xfrm>
                <a:off x="6248400" y="3733754"/>
                <a:ext cx="455574"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000" i="1"/>
                  <a:t>U</a:t>
                </a:r>
                <a:r>
                  <a:rPr lang="en-US" altLang="en-US" sz="2000" i="1" baseline="-25000"/>
                  <a:t>b</a:t>
                </a:r>
              </a:p>
            </p:txBody>
          </p:sp>
        </p:grpSp>
        <p:sp>
          <p:nvSpPr>
            <p:cNvPr id="1043" name="TextBox 7">
              <a:extLst>
                <a:ext uri="{FF2B5EF4-FFF2-40B4-BE49-F238E27FC236}">
                  <a16:creationId xmlns:a16="http://schemas.microsoft.com/office/drawing/2014/main" id="{C6DEFEF9-60A6-1208-FE86-41F3E19A9A3C}"/>
                </a:ext>
              </a:extLst>
            </p:cNvPr>
            <p:cNvSpPr txBox="1">
              <a:spLocks noChangeArrowheads="1"/>
            </p:cNvSpPr>
            <p:nvPr/>
          </p:nvSpPr>
          <p:spPr bwMode="auto">
            <a:xfrm>
              <a:off x="2438400" y="228600"/>
              <a:ext cx="566212"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a:t>V</a:t>
              </a:r>
              <a:r>
                <a:rPr lang="en-US" altLang="en-US" sz="2400" i="1" baseline="-25000"/>
                <a:t>wi</a:t>
              </a:r>
            </a:p>
          </p:txBody>
        </p:sp>
        <p:cxnSp>
          <p:nvCxnSpPr>
            <p:cNvPr id="8" name="Straight Arrow Connector 7">
              <a:extLst>
                <a:ext uri="{FF2B5EF4-FFF2-40B4-BE49-F238E27FC236}">
                  <a16:creationId xmlns:a16="http://schemas.microsoft.com/office/drawing/2014/main" id="{664E59E5-5B07-8655-8FAF-A37EE6AB5FF9}"/>
                </a:ext>
              </a:extLst>
            </p:cNvPr>
            <p:cNvCxnSpPr/>
            <p:nvPr/>
          </p:nvCxnSpPr>
          <p:spPr>
            <a:xfrm>
              <a:off x="685800" y="838092"/>
              <a:ext cx="4343704" cy="990424"/>
            </a:xfrm>
            <a:prstGeom prst="straightConnector1">
              <a:avLst/>
            </a:prstGeom>
            <a:ln w="698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45" name="TextBox 7">
              <a:extLst>
                <a:ext uri="{FF2B5EF4-FFF2-40B4-BE49-F238E27FC236}">
                  <a16:creationId xmlns:a16="http://schemas.microsoft.com/office/drawing/2014/main" id="{953D67D4-4555-E38A-CB0A-684910B4B3FC}"/>
                </a:ext>
              </a:extLst>
            </p:cNvPr>
            <p:cNvSpPr txBox="1">
              <a:spLocks noChangeArrowheads="1"/>
            </p:cNvSpPr>
            <p:nvPr/>
          </p:nvSpPr>
          <p:spPr bwMode="auto">
            <a:xfrm>
              <a:off x="2438400" y="1447800"/>
              <a:ext cx="498406"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a:t>V</a:t>
              </a:r>
              <a:r>
                <a:rPr lang="en-US" altLang="en-US" sz="2400" i="1" baseline="-25000"/>
                <a:t>ai</a:t>
              </a:r>
            </a:p>
          </p:txBody>
        </p:sp>
        <p:cxnSp>
          <p:nvCxnSpPr>
            <p:cNvPr id="10" name="Straight Arrow Connector 9">
              <a:extLst>
                <a:ext uri="{FF2B5EF4-FFF2-40B4-BE49-F238E27FC236}">
                  <a16:creationId xmlns:a16="http://schemas.microsoft.com/office/drawing/2014/main" id="{DB855DF6-AAF2-6FAE-20AB-BE493E4A2B87}"/>
                </a:ext>
              </a:extLst>
            </p:cNvPr>
            <p:cNvCxnSpPr/>
            <p:nvPr/>
          </p:nvCxnSpPr>
          <p:spPr>
            <a:xfrm>
              <a:off x="5029504" y="838092"/>
              <a:ext cx="0" cy="990424"/>
            </a:xfrm>
            <a:prstGeom prst="straightConnector1">
              <a:avLst/>
            </a:prstGeom>
            <a:ln w="508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1047" name="TextBox 7">
              <a:extLst>
                <a:ext uri="{FF2B5EF4-FFF2-40B4-BE49-F238E27FC236}">
                  <a16:creationId xmlns:a16="http://schemas.microsoft.com/office/drawing/2014/main" id="{7B83F38B-61EB-FA1B-8E91-3A9B87856DBC}"/>
                </a:ext>
              </a:extLst>
            </p:cNvPr>
            <p:cNvSpPr txBox="1">
              <a:spLocks noChangeArrowheads="1"/>
            </p:cNvSpPr>
            <p:nvPr/>
          </p:nvSpPr>
          <p:spPr bwMode="auto">
            <a:xfrm>
              <a:off x="5064194" y="990600"/>
              <a:ext cx="487634"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a:t>V</a:t>
              </a:r>
              <a:r>
                <a:rPr lang="en-US" altLang="en-US" sz="2400" i="1" baseline="-25000"/>
                <a:t>fi</a:t>
              </a:r>
            </a:p>
          </p:txBody>
        </p:sp>
        <p:cxnSp>
          <p:nvCxnSpPr>
            <p:cNvPr id="12" name="Straight Arrow Connector 11">
              <a:extLst>
                <a:ext uri="{FF2B5EF4-FFF2-40B4-BE49-F238E27FC236}">
                  <a16:creationId xmlns:a16="http://schemas.microsoft.com/office/drawing/2014/main" id="{50D174B4-EFDE-D182-3FDD-E570958D6996}"/>
                </a:ext>
              </a:extLst>
            </p:cNvPr>
            <p:cNvCxnSpPr/>
            <p:nvPr/>
          </p:nvCxnSpPr>
          <p:spPr>
            <a:xfrm>
              <a:off x="2362317" y="838092"/>
              <a:ext cx="2667186" cy="990424"/>
            </a:xfrm>
            <a:prstGeom prst="straightConnector1">
              <a:avLst/>
            </a:prstGeom>
            <a:ln w="60325">
              <a:solidFill>
                <a:srgbClr val="FF9900"/>
              </a:solidFill>
              <a:tailEnd type="arrow"/>
            </a:ln>
          </p:spPr>
          <p:style>
            <a:lnRef idx="1">
              <a:schemeClr val="accent1"/>
            </a:lnRef>
            <a:fillRef idx="0">
              <a:schemeClr val="accent1"/>
            </a:fillRef>
            <a:effectRef idx="0">
              <a:schemeClr val="accent1"/>
            </a:effectRef>
            <a:fontRef idx="minor">
              <a:schemeClr val="tx1"/>
            </a:fontRef>
          </p:style>
        </p:cxnSp>
        <p:sp>
          <p:nvSpPr>
            <p:cNvPr id="1049" name="TextBox 7">
              <a:extLst>
                <a:ext uri="{FF2B5EF4-FFF2-40B4-BE49-F238E27FC236}">
                  <a16:creationId xmlns:a16="http://schemas.microsoft.com/office/drawing/2014/main" id="{D9C085CD-0A48-D7AD-278A-911479D79350}"/>
                </a:ext>
              </a:extLst>
            </p:cNvPr>
            <p:cNvSpPr txBox="1">
              <a:spLocks noChangeArrowheads="1"/>
            </p:cNvSpPr>
            <p:nvPr/>
          </p:nvSpPr>
          <p:spPr bwMode="auto">
            <a:xfrm>
              <a:off x="3733800" y="914400"/>
              <a:ext cx="487634"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a:t>V</a:t>
              </a:r>
              <a:r>
                <a:rPr lang="en-US" altLang="en-US" sz="2400" i="1" baseline="-25000"/>
                <a:t>ri</a:t>
              </a:r>
            </a:p>
          </p:txBody>
        </p:sp>
      </p:grpSp>
      <p:grpSp>
        <p:nvGrpSpPr>
          <p:cNvPr id="6" name="Group 43">
            <a:extLst>
              <a:ext uri="{FF2B5EF4-FFF2-40B4-BE49-F238E27FC236}">
                <a16:creationId xmlns:a16="http://schemas.microsoft.com/office/drawing/2014/main" id="{F6FE229D-BD6E-7883-C49C-49A9CEF5675D}"/>
              </a:ext>
            </a:extLst>
          </p:cNvPr>
          <p:cNvGrpSpPr>
            <a:grpSpLocks/>
          </p:cNvGrpSpPr>
          <p:nvPr/>
        </p:nvGrpSpPr>
        <p:grpSpPr bwMode="auto">
          <a:xfrm>
            <a:off x="609600" y="3766923"/>
            <a:ext cx="7010400" cy="2481471"/>
            <a:chOff x="637233" y="4948535"/>
            <a:chExt cx="4468167" cy="1335068"/>
          </a:xfrm>
        </p:grpSpPr>
        <p:cxnSp>
          <p:nvCxnSpPr>
            <p:cNvPr id="25" name="Straight Arrow Connector 24">
              <a:extLst>
                <a:ext uri="{FF2B5EF4-FFF2-40B4-BE49-F238E27FC236}">
                  <a16:creationId xmlns:a16="http://schemas.microsoft.com/office/drawing/2014/main" id="{EAF4F13B-6C87-2A5B-14BC-56B2027FA83C}"/>
                </a:ext>
              </a:extLst>
            </p:cNvPr>
            <p:cNvCxnSpPr/>
            <p:nvPr/>
          </p:nvCxnSpPr>
          <p:spPr>
            <a:xfrm>
              <a:off x="782934" y="5253561"/>
              <a:ext cx="4322466" cy="0"/>
            </a:xfrm>
            <a:prstGeom prst="straightConnector1">
              <a:avLst/>
            </a:prstGeom>
            <a:ln w="69850">
              <a:solidFill>
                <a:schemeClr val="accent2"/>
              </a:solidFill>
              <a:tailEnd type="arrow"/>
            </a:ln>
          </p:spPr>
          <p:style>
            <a:lnRef idx="1">
              <a:schemeClr val="accent1"/>
            </a:lnRef>
            <a:fillRef idx="0">
              <a:schemeClr val="accent1"/>
            </a:fillRef>
            <a:effectRef idx="0">
              <a:schemeClr val="accent1"/>
            </a:effectRef>
            <a:fontRef idx="minor">
              <a:schemeClr val="tx1"/>
            </a:fontRef>
          </p:style>
        </p:cxnSp>
        <p:grpSp>
          <p:nvGrpSpPr>
            <p:cNvPr id="1031" name="Group 17">
              <a:extLst>
                <a:ext uri="{FF2B5EF4-FFF2-40B4-BE49-F238E27FC236}">
                  <a16:creationId xmlns:a16="http://schemas.microsoft.com/office/drawing/2014/main" id="{147CB5F7-05DC-ACCB-464B-55CE52490C90}"/>
                </a:ext>
              </a:extLst>
            </p:cNvPr>
            <p:cNvGrpSpPr>
              <a:grpSpLocks/>
            </p:cNvGrpSpPr>
            <p:nvPr/>
          </p:nvGrpSpPr>
          <p:grpSpPr bwMode="auto">
            <a:xfrm>
              <a:off x="685800" y="4948535"/>
              <a:ext cx="971341" cy="400110"/>
              <a:chOff x="6096000" y="3962400"/>
              <a:chExt cx="971341" cy="400170"/>
            </a:xfrm>
          </p:grpSpPr>
          <p:cxnSp>
            <p:nvCxnSpPr>
              <p:cNvPr id="27" name="Straight Arrow Connector 26">
                <a:extLst>
                  <a:ext uri="{FF2B5EF4-FFF2-40B4-BE49-F238E27FC236}">
                    <a16:creationId xmlns:a16="http://schemas.microsoft.com/office/drawing/2014/main" id="{2527C2F6-4C96-9AB6-5D50-520ADE3B4634}"/>
                  </a:ext>
                </a:extLst>
              </p:cNvPr>
              <p:cNvCxnSpPr/>
              <p:nvPr/>
            </p:nvCxnSpPr>
            <p:spPr>
              <a:xfrm>
                <a:off x="6096000" y="4266617"/>
                <a:ext cx="971340" cy="5979"/>
              </a:xfrm>
              <a:prstGeom prst="straightConnector1">
                <a:avLst/>
              </a:prstGeom>
              <a:ln w="6985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040" name="TextBox 16">
                <a:extLst>
                  <a:ext uri="{FF2B5EF4-FFF2-40B4-BE49-F238E27FC236}">
                    <a16:creationId xmlns:a16="http://schemas.microsoft.com/office/drawing/2014/main" id="{D73F92B5-A09A-F81F-49A8-8AB54E3E9EC6}"/>
                  </a:ext>
                </a:extLst>
              </p:cNvPr>
              <p:cNvSpPr txBox="1">
                <a:spLocks noChangeArrowheads="1"/>
              </p:cNvSpPr>
              <p:nvPr/>
            </p:nvSpPr>
            <p:spPr bwMode="auto">
              <a:xfrm>
                <a:off x="6248400" y="3962400"/>
                <a:ext cx="583814" cy="400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000" i="1"/>
                  <a:t>Vwi</a:t>
                </a:r>
                <a:endParaRPr lang="en-US" altLang="en-US" sz="2000" i="1" baseline="-25000"/>
              </a:p>
            </p:txBody>
          </p:sp>
        </p:grpSp>
        <p:sp>
          <p:nvSpPr>
            <p:cNvPr id="1032" name="TextBox 7">
              <a:extLst>
                <a:ext uri="{FF2B5EF4-FFF2-40B4-BE49-F238E27FC236}">
                  <a16:creationId xmlns:a16="http://schemas.microsoft.com/office/drawing/2014/main" id="{D9C56A2C-E53E-FBD7-CDE4-4ABA5553A8D9}"/>
                </a:ext>
              </a:extLst>
            </p:cNvPr>
            <p:cNvSpPr txBox="1">
              <a:spLocks noChangeArrowheads="1"/>
            </p:cNvSpPr>
            <p:nvPr/>
          </p:nvSpPr>
          <p:spPr bwMode="auto">
            <a:xfrm>
              <a:off x="3757124" y="4971711"/>
              <a:ext cx="510076"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err="1"/>
                <a:t>U</a:t>
              </a:r>
              <a:r>
                <a:rPr lang="en-US" altLang="en-US" sz="2400" i="1" baseline="-25000" dirty="0" err="1"/>
                <a:t>b</a:t>
              </a:r>
              <a:endParaRPr lang="en-US" altLang="en-US" sz="2400" i="1" baseline="-25000" dirty="0"/>
            </a:p>
          </p:txBody>
        </p:sp>
        <p:cxnSp>
          <p:nvCxnSpPr>
            <p:cNvPr id="30" name="Straight Arrow Connector 29">
              <a:extLst>
                <a:ext uri="{FF2B5EF4-FFF2-40B4-BE49-F238E27FC236}">
                  <a16:creationId xmlns:a16="http://schemas.microsoft.com/office/drawing/2014/main" id="{DC08074A-ACBD-CC84-8774-114D2BEBF760}"/>
                </a:ext>
              </a:extLst>
            </p:cNvPr>
            <p:cNvCxnSpPr/>
            <p:nvPr/>
          </p:nvCxnSpPr>
          <p:spPr>
            <a:xfrm>
              <a:off x="685800" y="5253561"/>
              <a:ext cx="971341" cy="1030042"/>
            </a:xfrm>
            <a:prstGeom prst="straightConnector1">
              <a:avLst/>
            </a:prstGeom>
            <a:ln w="698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34" name="TextBox 7">
              <a:extLst>
                <a:ext uri="{FF2B5EF4-FFF2-40B4-BE49-F238E27FC236}">
                  <a16:creationId xmlns:a16="http://schemas.microsoft.com/office/drawing/2014/main" id="{EEE4E0D4-7BB4-6A4C-806F-676FCFB54700}"/>
                </a:ext>
              </a:extLst>
            </p:cNvPr>
            <p:cNvSpPr txBox="1">
              <a:spLocks noChangeArrowheads="1"/>
            </p:cNvSpPr>
            <p:nvPr/>
          </p:nvSpPr>
          <p:spPr bwMode="auto">
            <a:xfrm>
              <a:off x="637233" y="5750646"/>
              <a:ext cx="498406"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a:t>V</a:t>
              </a:r>
              <a:r>
                <a:rPr lang="en-US" altLang="en-US" sz="2400" i="1" baseline="-25000"/>
                <a:t>ai</a:t>
              </a:r>
            </a:p>
          </p:txBody>
        </p:sp>
        <p:cxnSp>
          <p:nvCxnSpPr>
            <p:cNvPr id="32" name="Straight Arrow Connector 31">
              <a:extLst>
                <a:ext uri="{FF2B5EF4-FFF2-40B4-BE49-F238E27FC236}">
                  <a16:creationId xmlns:a16="http://schemas.microsoft.com/office/drawing/2014/main" id="{D4589ED0-E664-B7BC-C349-CC1C0A151FCC}"/>
                </a:ext>
              </a:extLst>
            </p:cNvPr>
            <p:cNvCxnSpPr/>
            <p:nvPr/>
          </p:nvCxnSpPr>
          <p:spPr>
            <a:xfrm>
              <a:off x="1657141" y="5258686"/>
              <a:ext cx="0" cy="990754"/>
            </a:xfrm>
            <a:prstGeom prst="straightConnector1">
              <a:avLst/>
            </a:prstGeom>
            <a:ln w="508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1036" name="TextBox 7">
              <a:extLst>
                <a:ext uri="{FF2B5EF4-FFF2-40B4-BE49-F238E27FC236}">
                  <a16:creationId xmlns:a16="http://schemas.microsoft.com/office/drawing/2014/main" id="{E189BFF3-57F6-E907-A5BD-78C87333E069}"/>
                </a:ext>
              </a:extLst>
            </p:cNvPr>
            <p:cNvSpPr txBox="1">
              <a:spLocks noChangeArrowheads="1"/>
            </p:cNvSpPr>
            <p:nvPr/>
          </p:nvSpPr>
          <p:spPr bwMode="auto">
            <a:xfrm>
              <a:off x="1705708" y="5422673"/>
              <a:ext cx="487634"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a:t>V</a:t>
              </a:r>
              <a:r>
                <a:rPr lang="en-US" altLang="en-US" sz="2400" i="1" baseline="-25000"/>
                <a:t>fi</a:t>
              </a:r>
            </a:p>
          </p:txBody>
        </p:sp>
        <p:cxnSp>
          <p:nvCxnSpPr>
            <p:cNvPr id="34" name="Straight Arrow Connector 33">
              <a:extLst>
                <a:ext uri="{FF2B5EF4-FFF2-40B4-BE49-F238E27FC236}">
                  <a16:creationId xmlns:a16="http://schemas.microsoft.com/office/drawing/2014/main" id="{6CFB8E9F-9D60-5843-72AB-4AE5DEAF60DB}"/>
                </a:ext>
              </a:extLst>
            </p:cNvPr>
            <p:cNvCxnSpPr/>
            <p:nvPr/>
          </p:nvCxnSpPr>
          <p:spPr>
            <a:xfrm flipH="1">
              <a:off x="1657141" y="5257832"/>
              <a:ext cx="3372374" cy="984775"/>
            </a:xfrm>
            <a:prstGeom prst="straightConnector1">
              <a:avLst/>
            </a:prstGeom>
            <a:ln w="60325">
              <a:solidFill>
                <a:srgbClr val="FF9900"/>
              </a:solidFill>
              <a:tailEnd type="arrow"/>
            </a:ln>
          </p:spPr>
          <p:style>
            <a:lnRef idx="1">
              <a:schemeClr val="accent1"/>
            </a:lnRef>
            <a:fillRef idx="0">
              <a:schemeClr val="accent1"/>
            </a:fillRef>
            <a:effectRef idx="0">
              <a:schemeClr val="accent1"/>
            </a:effectRef>
            <a:fontRef idx="minor">
              <a:schemeClr val="tx1"/>
            </a:fontRef>
          </p:style>
        </p:cxnSp>
        <p:sp>
          <p:nvSpPr>
            <p:cNvPr id="1038" name="TextBox 7">
              <a:extLst>
                <a:ext uri="{FF2B5EF4-FFF2-40B4-BE49-F238E27FC236}">
                  <a16:creationId xmlns:a16="http://schemas.microsoft.com/office/drawing/2014/main" id="{7876517D-A157-4513-D4B4-A8AABE9F976E}"/>
                </a:ext>
              </a:extLst>
            </p:cNvPr>
            <p:cNvSpPr txBox="1">
              <a:spLocks noChangeArrowheads="1"/>
            </p:cNvSpPr>
            <p:nvPr/>
          </p:nvSpPr>
          <p:spPr bwMode="auto">
            <a:xfrm>
              <a:off x="3733800" y="5786735"/>
              <a:ext cx="487634"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a:t>V</a:t>
              </a:r>
              <a:r>
                <a:rPr lang="en-US" altLang="en-US" sz="2400" i="1" baseline="-25000"/>
                <a:t>ri</a:t>
              </a:r>
            </a:p>
          </p:txBody>
        </p:sp>
      </p:grpSp>
      <p:sp>
        <p:nvSpPr>
          <p:cNvPr id="1029" name="Title 37">
            <a:extLst>
              <a:ext uri="{FF2B5EF4-FFF2-40B4-BE49-F238E27FC236}">
                <a16:creationId xmlns:a16="http://schemas.microsoft.com/office/drawing/2014/main" id="{1F7E8AC5-4CF9-DDAB-50D9-A6F3468B4778}"/>
              </a:ext>
            </a:extLst>
          </p:cNvPr>
          <p:cNvSpPr>
            <a:spLocks noGrp="1"/>
          </p:cNvSpPr>
          <p:nvPr>
            <p:ph type="title"/>
          </p:nvPr>
        </p:nvSpPr>
        <p:spPr>
          <a:xfrm>
            <a:off x="685800" y="0"/>
            <a:ext cx="7772400" cy="1143000"/>
          </a:xfrm>
        </p:spPr>
        <p:txBody>
          <a:bodyPr/>
          <a:lstStyle/>
          <a:p>
            <a:r>
              <a:rPr lang="en-US" altLang="en-US" sz="2800"/>
              <a:t>The Fast Machine for A Low Head</a:t>
            </a:r>
          </a:p>
        </p:txBody>
      </p:sp>
      <mc:AlternateContent xmlns:mc="http://schemas.openxmlformats.org/markup-compatibility/2006" xmlns:p14="http://schemas.microsoft.com/office/powerpoint/2010/main">
        <mc:Choice Requires="p14">
          <p:contentPart p14:bwMode="auto" r:id="rId2">
            <p14:nvContentPartPr>
              <p14:cNvPr id="1026" name="Ink 47">
                <a:extLst>
                  <a:ext uri="{FF2B5EF4-FFF2-40B4-BE49-F238E27FC236}">
                    <a16:creationId xmlns:a16="http://schemas.microsoft.com/office/drawing/2014/main" id="{C4C6B733-0060-B8E4-0F3F-00C0BC5527B7}"/>
                  </a:ext>
                </a:extLst>
              </p14:cNvPr>
              <p14:cNvContentPartPr>
                <a14:cpLocks xmlns:a14="http://schemas.microsoft.com/office/drawing/2010/main" noRot="1" noChangeAspect="1" noEditPoints="1" noChangeArrowheads="1" noChangeShapeType="1"/>
              </p14:cNvContentPartPr>
              <p14:nvPr/>
            </p14:nvContentPartPr>
            <p14:xfrm>
              <a:off x="7378700" y="6521450"/>
              <a:ext cx="1588" cy="1588"/>
            </p14:xfrm>
          </p:contentPart>
        </mc:Choice>
        <mc:Fallback xmlns="">
          <p:pic>
            <p:nvPicPr>
              <p:cNvPr id="1026" name="Ink 47">
                <a:extLst>
                  <a:ext uri="{FF2B5EF4-FFF2-40B4-BE49-F238E27FC236}">
                    <a16:creationId xmlns:a16="http://schemas.microsoft.com/office/drawing/2014/main" id="{C4C6B733-0060-B8E4-0F3F-00C0BC5527B7}"/>
                  </a:ext>
                </a:extLst>
              </p:cNvPr>
              <p:cNvPicPr>
                <a:picLocks noRot="1" noChangeAspect="1" noEditPoints="1" noChangeArrowheads="1" noChangeShapeType="1"/>
              </p:cNvPicPr>
              <p:nvPr/>
            </p:nvPicPr>
            <p:blipFill>
              <a:blip r:embed="rId3"/>
              <a:stretch>
                <a:fillRect/>
              </a:stretch>
            </p:blipFill>
            <p:spPr>
              <a:xfrm>
                <a:off x="7337412" y="6480162"/>
                <a:ext cx="84164" cy="84164"/>
              </a:xfrm>
              <a:prstGeom prst="rect">
                <a:avLst/>
              </a:prstGeom>
            </p:spPr>
          </p:pic>
        </mc:Fallback>
      </mc:AlternateContent>
      <p:grpSp>
        <p:nvGrpSpPr>
          <p:cNvPr id="4" name="Group 3">
            <a:extLst>
              <a:ext uri="{FF2B5EF4-FFF2-40B4-BE49-F238E27FC236}">
                <a16:creationId xmlns:a16="http://schemas.microsoft.com/office/drawing/2014/main" id="{BAA8AE6A-F45F-CE43-7907-F3A7B8C9D6BB}"/>
              </a:ext>
            </a:extLst>
          </p:cNvPr>
          <p:cNvGrpSpPr/>
          <p:nvPr/>
        </p:nvGrpSpPr>
        <p:grpSpPr>
          <a:xfrm>
            <a:off x="0" y="0"/>
            <a:ext cx="9144000" cy="6858000"/>
            <a:chOff x="0" y="0"/>
            <a:chExt cx="9144000" cy="6858000"/>
          </a:xfrm>
        </p:grpSpPr>
        <p:pic>
          <p:nvPicPr>
            <p:cNvPr id="7" name="Picture 22" descr="Logo usage Guidelines">
              <a:extLst>
                <a:ext uri="{FF2B5EF4-FFF2-40B4-BE49-F238E27FC236}">
                  <a16:creationId xmlns:a16="http://schemas.microsoft.com/office/drawing/2014/main" id="{FFE70673-E705-5EDF-B15C-BB4F1A92BC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38">
              <a:extLst>
                <a:ext uri="{FF2B5EF4-FFF2-40B4-BE49-F238E27FC236}">
                  <a16:creationId xmlns:a16="http://schemas.microsoft.com/office/drawing/2014/main" id="{11E84F75-4E03-018C-E473-1D99FF0F5F44}"/>
                </a:ext>
              </a:extLst>
            </p:cNvPr>
            <p:cNvGrpSpPr>
              <a:grpSpLocks/>
            </p:cNvGrpSpPr>
            <p:nvPr/>
          </p:nvGrpSpPr>
          <p:grpSpPr bwMode="auto">
            <a:xfrm>
              <a:off x="0" y="0"/>
              <a:ext cx="9144000" cy="6858000"/>
              <a:chOff x="0" y="0"/>
              <a:chExt cx="9144000" cy="6858000"/>
            </a:xfrm>
          </p:grpSpPr>
          <p:grpSp>
            <p:nvGrpSpPr>
              <p:cNvPr id="11" name="Group 19">
                <a:extLst>
                  <a:ext uri="{FF2B5EF4-FFF2-40B4-BE49-F238E27FC236}">
                    <a16:creationId xmlns:a16="http://schemas.microsoft.com/office/drawing/2014/main" id="{D5135E24-B548-65BD-2CDA-6BAA157ABBF8}"/>
                  </a:ext>
                </a:extLst>
              </p:cNvPr>
              <p:cNvGrpSpPr>
                <a:grpSpLocks/>
              </p:cNvGrpSpPr>
              <p:nvPr/>
            </p:nvGrpSpPr>
            <p:grpSpPr bwMode="auto">
              <a:xfrm>
                <a:off x="0" y="0"/>
                <a:ext cx="9144000" cy="6858000"/>
                <a:chOff x="0" y="0"/>
                <a:chExt cx="9144000" cy="6858000"/>
              </a:xfrm>
            </p:grpSpPr>
            <p:grpSp>
              <p:nvGrpSpPr>
                <p:cNvPr id="14" name="Group 13">
                  <a:extLst>
                    <a:ext uri="{FF2B5EF4-FFF2-40B4-BE49-F238E27FC236}">
                      <a16:creationId xmlns:a16="http://schemas.microsoft.com/office/drawing/2014/main" id="{7192DECC-2850-25D3-4C39-9BC2372B74C2}"/>
                    </a:ext>
                  </a:extLst>
                </p:cNvPr>
                <p:cNvGrpSpPr>
                  <a:grpSpLocks/>
                </p:cNvGrpSpPr>
                <p:nvPr/>
              </p:nvGrpSpPr>
              <p:grpSpPr bwMode="auto">
                <a:xfrm>
                  <a:off x="0" y="0"/>
                  <a:ext cx="9144000" cy="6858000"/>
                  <a:chOff x="0" y="0"/>
                  <a:chExt cx="5760" cy="4320"/>
                </a:xfrm>
              </p:grpSpPr>
              <p:grpSp>
                <p:nvGrpSpPr>
                  <p:cNvPr id="16" name="Group 15">
                    <a:extLst>
                      <a:ext uri="{FF2B5EF4-FFF2-40B4-BE49-F238E27FC236}">
                        <a16:creationId xmlns:a16="http://schemas.microsoft.com/office/drawing/2014/main" id="{D4A58B55-38EC-271F-9AEA-8B29E6452BBB}"/>
                      </a:ext>
                    </a:extLst>
                  </p:cNvPr>
                  <p:cNvGrpSpPr>
                    <a:grpSpLocks/>
                  </p:cNvGrpSpPr>
                  <p:nvPr/>
                </p:nvGrpSpPr>
                <p:grpSpPr bwMode="auto">
                  <a:xfrm>
                    <a:off x="0" y="0"/>
                    <a:ext cx="192" cy="4320"/>
                    <a:chOff x="0" y="-48"/>
                    <a:chExt cx="144" cy="4368"/>
                  </a:xfrm>
                </p:grpSpPr>
                <p:sp>
                  <p:nvSpPr>
                    <p:cNvPr id="28" name="Rectangle 10">
                      <a:extLst>
                        <a:ext uri="{FF2B5EF4-FFF2-40B4-BE49-F238E27FC236}">
                          <a16:creationId xmlns:a16="http://schemas.microsoft.com/office/drawing/2014/main" id="{BDEE498A-E870-CF88-8D06-DF835C8D364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 name="Rectangle 11">
                      <a:extLst>
                        <a:ext uri="{FF2B5EF4-FFF2-40B4-BE49-F238E27FC236}">
                          <a16:creationId xmlns:a16="http://schemas.microsoft.com/office/drawing/2014/main" id="{7DD3FB2D-3A97-56A0-36B4-7CA905132D2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2">
                    <a:extLst>
                      <a:ext uri="{FF2B5EF4-FFF2-40B4-BE49-F238E27FC236}">
                        <a16:creationId xmlns:a16="http://schemas.microsoft.com/office/drawing/2014/main" id="{8FC6B585-1AF9-74E6-2B4B-CE305A0FD195}"/>
                      </a:ext>
                    </a:extLst>
                  </p:cNvPr>
                  <p:cNvGrpSpPr>
                    <a:grpSpLocks/>
                  </p:cNvGrpSpPr>
                  <p:nvPr/>
                </p:nvGrpSpPr>
                <p:grpSpPr bwMode="auto">
                  <a:xfrm>
                    <a:off x="5674" y="24"/>
                    <a:ext cx="86" cy="4296"/>
                    <a:chOff x="5616" y="-48"/>
                    <a:chExt cx="144" cy="4368"/>
                  </a:xfrm>
                </p:grpSpPr>
                <p:sp>
                  <p:nvSpPr>
                    <p:cNvPr id="24" name="Rectangle 13">
                      <a:extLst>
                        <a:ext uri="{FF2B5EF4-FFF2-40B4-BE49-F238E27FC236}">
                          <a16:creationId xmlns:a16="http://schemas.microsoft.com/office/drawing/2014/main" id="{5DA967FA-5865-E7C4-54D4-AA5D7D4F773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14">
                      <a:extLst>
                        <a:ext uri="{FF2B5EF4-FFF2-40B4-BE49-F238E27FC236}">
                          <a16:creationId xmlns:a16="http://schemas.microsoft.com/office/drawing/2014/main" id="{D7DFAD5F-32A1-9932-0E27-2E4CE73B15D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5">
                    <a:extLst>
                      <a:ext uri="{FF2B5EF4-FFF2-40B4-BE49-F238E27FC236}">
                        <a16:creationId xmlns:a16="http://schemas.microsoft.com/office/drawing/2014/main" id="{E52AED61-9E32-4D2B-F988-D6E59D57180A}"/>
                      </a:ext>
                    </a:extLst>
                  </p:cNvPr>
                  <p:cNvGrpSpPr>
                    <a:grpSpLocks/>
                  </p:cNvGrpSpPr>
                  <p:nvPr/>
                </p:nvGrpSpPr>
                <p:grpSpPr bwMode="auto">
                  <a:xfrm>
                    <a:off x="144" y="0"/>
                    <a:ext cx="5616" cy="144"/>
                    <a:chOff x="96" y="-48"/>
                    <a:chExt cx="5520" cy="144"/>
                  </a:xfrm>
                </p:grpSpPr>
                <p:sp>
                  <p:nvSpPr>
                    <p:cNvPr id="22" name="Rectangle 21">
                      <a:extLst>
                        <a:ext uri="{FF2B5EF4-FFF2-40B4-BE49-F238E27FC236}">
                          <a16:creationId xmlns:a16="http://schemas.microsoft.com/office/drawing/2014/main" id="{C15F9C9B-136D-61D0-581E-CD49CB0CDB1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22">
                      <a:extLst>
                        <a:ext uri="{FF2B5EF4-FFF2-40B4-BE49-F238E27FC236}">
                          <a16:creationId xmlns:a16="http://schemas.microsoft.com/office/drawing/2014/main" id="{C7D53293-B216-F697-AC83-AB1C42A6A25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8">
                    <a:extLst>
                      <a:ext uri="{FF2B5EF4-FFF2-40B4-BE49-F238E27FC236}">
                        <a16:creationId xmlns:a16="http://schemas.microsoft.com/office/drawing/2014/main" id="{6F504DE9-50D3-5C81-6DF7-ADD61FB6021A}"/>
                      </a:ext>
                    </a:extLst>
                  </p:cNvPr>
                  <p:cNvGrpSpPr>
                    <a:grpSpLocks/>
                  </p:cNvGrpSpPr>
                  <p:nvPr/>
                </p:nvGrpSpPr>
                <p:grpSpPr bwMode="auto">
                  <a:xfrm>
                    <a:off x="144" y="4234"/>
                    <a:ext cx="5616" cy="86"/>
                    <a:chOff x="96" y="4176"/>
                    <a:chExt cx="5520" cy="144"/>
                  </a:xfrm>
                </p:grpSpPr>
                <p:sp>
                  <p:nvSpPr>
                    <p:cNvPr id="20" name="Rectangle 19">
                      <a:extLst>
                        <a:ext uri="{FF2B5EF4-FFF2-40B4-BE49-F238E27FC236}">
                          <a16:creationId xmlns:a16="http://schemas.microsoft.com/office/drawing/2014/main" id="{4BBFA88C-BDA3-19DA-A465-9A1B26AD83C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383483EF-A0E7-15A0-C0AA-F56A5EE729B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5" name="Rectangle 21">
                  <a:extLst>
                    <a:ext uri="{FF2B5EF4-FFF2-40B4-BE49-F238E27FC236}">
                      <a16:creationId xmlns:a16="http://schemas.microsoft.com/office/drawing/2014/main" id="{7DD5BBAC-4A47-6553-86DC-BC2C74B9F07C}"/>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3" name="Picture 42" descr="A picture containing shape&#10;&#10;Description automatically generated">
                <a:extLst>
                  <a:ext uri="{FF2B5EF4-FFF2-40B4-BE49-F238E27FC236}">
                    <a16:creationId xmlns:a16="http://schemas.microsoft.com/office/drawing/2014/main" id="{1C7767A5-4A12-25F0-640D-DFF9983475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490162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FBD46-4602-564F-0E94-CEAE8804B63B}"/>
            </a:ext>
          </a:extLst>
        </p:cNvPr>
        <p:cNvGrpSpPr/>
        <p:nvPr/>
      </p:nvGrpSpPr>
      <p:grpSpPr>
        <a:xfrm>
          <a:off x="0" y="0"/>
          <a:ext cx="0" cy="0"/>
          <a:chOff x="0" y="0"/>
          <a:chExt cx="0" cy="0"/>
        </a:xfrm>
      </p:grpSpPr>
      <p:grpSp>
        <p:nvGrpSpPr>
          <p:cNvPr id="6" name="Group 43">
            <a:extLst>
              <a:ext uri="{FF2B5EF4-FFF2-40B4-BE49-F238E27FC236}">
                <a16:creationId xmlns:a16="http://schemas.microsoft.com/office/drawing/2014/main" id="{551C2B51-5ADF-59ED-B228-D116806C11BD}"/>
              </a:ext>
            </a:extLst>
          </p:cNvPr>
          <p:cNvGrpSpPr>
            <a:grpSpLocks/>
          </p:cNvGrpSpPr>
          <p:nvPr/>
        </p:nvGrpSpPr>
        <p:grpSpPr bwMode="auto">
          <a:xfrm>
            <a:off x="1066800" y="1132186"/>
            <a:ext cx="7010400" cy="2481471"/>
            <a:chOff x="637233" y="4948535"/>
            <a:chExt cx="4468167" cy="1335068"/>
          </a:xfrm>
        </p:grpSpPr>
        <p:cxnSp>
          <p:nvCxnSpPr>
            <p:cNvPr id="25" name="Straight Arrow Connector 24">
              <a:extLst>
                <a:ext uri="{FF2B5EF4-FFF2-40B4-BE49-F238E27FC236}">
                  <a16:creationId xmlns:a16="http://schemas.microsoft.com/office/drawing/2014/main" id="{B0423E8C-DA53-EF53-1027-1E328AD50DF6}"/>
                </a:ext>
              </a:extLst>
            </p:cNvPr>
            <p:cNvCxnSpPr/>
            <p:nvPr/>
          </p:nvCxnSpPr>
          <p:spPr>
            <a:xfrm>
              <a:off x="782934" y="5253561"/>
              <a:ext cx="4322466" cy="0"/>
            </a:xfrm>
            <a:prstGeom prst="straightConnector1">
              <a:avLst/>
            </a:prstGeom>
            <a:ln w="69850">
              <a:solidFill>
                <a:schemeClr val="accent2"/>
              </a:solidFill>
              <a:tailEnd type="arrow"/>
            </a:ln>
          </p:spPr>
          <p:style>
            <a:lnRef idx="1">
              <a:schemeClr val="accent1"/>
            </a:lnRef>
            <a:fillRef idx="0">
              <a:schemeClr val="accent1"/>
            </a:fillRef>
            <a:effectRef idx="0">
              <a:schemeClr val="accent1"/>
            </a:effectRef>
            <a:fontRef idx="minor">
              <a:schemeClr val="tx1"/>
            </a:fontRef>
          </p:style>
        </p:cxnSp>
        <p:grpSp>
          <p:nvGrpSpPr>
            <p:cNvPr id="1031" name="Group 17">
              <a:extLst>
                <a:ext uri="{FF2B5EF4-FFF2-40B4-BE49-F238E27FC236}">
                  <a16:creationId xmlns:a16="http://schemas.microsoft.com/office/drawing/2014/main" id="{D0BA4149-E0CC-6057-DF7B-E2DC58249064}"/>
                </a:ext>
              </a:extLst>
            </p:cNvPr>
            <p:cNvGrpSpPr>
              <a:grpSpLocks/>
            </p:cNvGrpSpPr>
            <p:nvPr/>
          </p:nvGrpSpPr>
          <p:grpSpPr bwMode="auto">
            <a:xfrm>
              <a:off x="685800" y="4948535"/>
              <a:ext cx="971341" cy="400110"/>
              <a:chOff x="6096000" y="3962400"/>
              <a:chExt cx="971341" cy="400170"/>
            </a:xfrm>
          </p:grpSpPr>
          <p:cxnSp>
            <p:nvCxnSpPr>
              <p:cNvPr id="27" name="Straight Arrow Connector 26">
                <a:extLst>
                  <a:ext uri="{FF2B5EF4-FFF2-40B4-BE49-F238E27FC236}">
                    <a16:creationId xmlns:a16="http://schemas.microsoft.com/office/drawing/2014/main" id="{85937B89-55DE-B12F-8B79-ADB2EDFBAD20}"/>
                  </a:ext>
                </a:extLst>
              </p:cNvPr>
              <p:cNvCxnSpPr/>
              <p:nvPr/>
            </p:nvCxnSpPr>
            <p:spPr>
              <a:xfrm>
                <a:off x="6096000" y="4266617"/>
                <a:ext cx="971340" cy="5979"/>
              </a:xfrm>
              <a:prstGeom prst="straightConnector1">
                <a:avLst/>
              </a:prstGeom>
              <a:ln w="6985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040" name="TextBox 16">
                <a:extLst>
                  <a:ext uri="{FF2B5EF4-FFF2-40B4-BE49-F238E27FC236}">
                    <a16:creationId xmlns:a16="http://schemas.microsoft.com/office/drawing/2014/main" id="{A23A7C56-FA0D-9C4B-EC06-3694B7AC6903}"/>
                  </a:ext>
                </a:extLst>
              </p:cNvPr>
              <p:cNvSpPr txBox="1">
                <a:spLocks noChangeArrowheads="1"/>
              </p:cNvSpPr>
              <p:nvPr/>
            </p:nvSpPr>
            <p:spPr bwMode="auto">
              <a:xfrm>
                <a:off x="6248400" y="3962400"/>
                <a:ext cx="583814" cy="400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000" i="1" dirty="0" err="1"/>
                  <a:t>Vwi</a:t>
                </a:r>
                <a:endParaRPr lang="en-US" altLang="en-US" sz="2000" i="1" baseline="-25000" dirty="0"/>
              </a:p>
            </p:txBody>
          </p:sp>
        </p:grpSp>
        <p:sp>
          <p:nvSpPr>
            <p:cNvPr id="1032" name="TextBox 7">
              <a:extLst>
                <a:ext uri="{FF2B5EF4-FFF2-40B4-BE49-F238E27FC236}">
                  <a16:creationId xmlns:a16="http://schemas.microsoft.com/office/drawing/2014/main" id="{BB81355A-E069-8C75-6C36-B62FA82C3AA0}"/>
                </a:ext>
              </a:extLst>
            </p:cNvPr>
            <p:cNvSpPr txBox="1">
              <a:spLocks noChangeArrowheads="1"/>
            </p:cNvSpPr>
            <p:nvPr/>
          </p:nvSpPr>
          <p:spPr bwMode="auto">
            <a:xfrm>
              <a:off x="3757124" y="4971711"/>
              <a:ext cx="510076"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err="1"/>
                <a:t>U</a:t>
              </a:r>
              <a:r>
                <a:rPr lang="en-US" altLang="en-US" sz="2400" i="1" baseline="-25000" dirty="0" err="1"/>
                <a:t>b</a:t>
              </a:r>
              <a:endParaRPr lang="en-US" altLang="en-US" sz="2400" i="1" baseline="-25000" dirty="0"/>
            </a:p>
          </p:txBody>
        </p:sp>
        <p:cxnSp>
          <p:nvCxnSpPr>
            <p:cNvPr id="30" name="Straight Arrow Connector 29">
              <a:extLst>
                <a:ext uri="{FF2B5EF4-FFF2-40B4-BE49-F238E27FC236}">
                  <a16:creationId xmlns:a16="http://schemas.microsoft.com/office/drawing/2014/main" id="{CAA9B80E-D1E0-B77B-4A7D-16884675EA87}"/>
                </a:ext>
              </a:extLst>
            </p:cNvPr>
            <p:cNvCxnSpPr/>
            <p:nvPr/>
          </p:nvCxnSpPr>
          <p:spPr>
            <a:xfrm>
              <a:off x="685800" y="5253561"/>
              <a:ext cx="971341" cy="1030042"/>
            </a:xfrm>
            <a:prstGeom prst="straightConnector1">
              <a:avLst/>
            </a:prstGeom>
            <a:ln w="698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34" name="TextBox 7">
              <a:extLst>
                <a:ext uri="{FF2B5EF4-FFF2-40B4-BE49-F238E27FC236}">
                  <a16:creationId xmlns:a16="http://schemas.microsoft.com/office/drawing/2014/main" id="{4DE97C78-CAE8-01DF-9100-BFB69D94B6E3}"/>
                </a:ext>
              </a:extLst>
            </p:cNvPr>
            <p:cNvSpPr txBox="1">
              <a:spLocks noChangeArrowheads="1"/>
            </p:cNvSpPr>
            <p:nvPr/>
          </p:nvSpPr>
          <p:spPr bwMode="auto">
            <a:xfrm>
              <a:off x="637233" y="5750646"/>
              <a:ext cx="498406"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a:t>V</a:t>
              </a:r>
              <a:r>
                <a:rPr lang="en-US" altLang="en-US" sz="2400" i="1" baseline="-25000"/>
                <a:t>ai</a:t>
              </a:r>
            </a:p>
          </p:txBody>
        </p:sp>
        <p:cxnSp>
          <p:nvCxnSpPr>
            <p:cNvPr id="32" name="Straight Arrow Connector 31">
              <a:extLst>
                <a:ext uri="{FF2B5EF4-FFF2-40B4-BE49-F238E27FC236}">
                  <a16:creationId xmlns:a16="http://schemas.microsoft.com/office/drawing/2014/main" id="{B39F2810-7148-B1D1-C5F5-EE308AA67FD3}"/>
                </a:ext>
              </a:extLst>
            </p:cNvPr>
            <p:cNvCxnSpPr/>
            <p:nvPr/>
          </p:nvCxnSpPr>
          <p:spPr>
            <a:xfrm>
              <a:off x="1657141" y="5258686"/>
              <a:ext cx="0" cy="990754"/>
            </a:xfrm>
            <a:prstGeom prst="straightConnector1">
              <a:avLst/>
            </a:prstGeom>
            <a:ln w="508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1036" name="TextBox 7">
              <a:extLst>
                <a:ext uri="{FF2B5EF4-FFF2-40B4-BE49-F238E27FC236}">
                  <a16:creationId xmlns:a16="http://schemas.microsoft.com/office/drawing/2014/main" id="{22BF2B40-DFE3-5677-3F86-272FFFF06E3B}"/>
                </a:ext>
              </a:extLst>
            </p:cNvPr>
            <p:cNvSpPr txBox="1">
              <a:spLocks noChangeArrowheads="1"/>
            </p:cNvSpPr>
            <p:nvPr/>
          </p:nvSpPr>
          <p:spPr bwMode="auto">
            <a:xfrm>
              <a:off x="1705708" y="5422673"/>
              <a:ext cx="487634"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a:t>V</a:t>
              </a:r>
              <a:r>
                <a:rPr lang="en-US" altLang="en-US" sz="2400" i="1" baseline="-25000"/>
                <a:t>fi</a:t>
              </a:r>
            </a:p>
          </p:txBody>
        </p:sp>
        <p:cxnSp>
          <p:nvCxnSpPr>
            <p:cNvPr id="34" name="Straight Arrow Connector 33">
              <a:extLst>
                <a:ext uri="{FF2B5EF4-FFF2-40B4-BE49-F238E27FC236}">
                  <a16:creationId xmlns:a16="http://schemas.microsoft.com/office/drawing/2014/main" id="{D550529A-C690-975C-126F-A25EA59B3808}"/>
                </a:ext>
              </a:extLst>
            </p:cNvPr>
            <p:cNvCxnSpPr/>
            <p:nvPr/>
          </p:nvCxnSpPr>
          <p:spPr>
            <a:xfrm flipH="1">
              <a:off x="1657141" y="5257832"/>
              <a:ext cx="3372374" cy="984775"/>
            </a:xfrm>
            <a:prstGeom prst="straightConnector1">
              <a:avLst/>
            </a:prstGeom>
            <a:ln w="60325">
              <a:solidFill>
                <a:srgbClr val="FF9900"/>
              </a:solidFill>
              <a:tailEnd type="arrow"/>
            </a:ln>
          </p:spPr>
          <p:style>
            <a:lnRef idx="1">
              <a:schemeClr val="accent1"/>
            </a:lnRef>
            <a:fillRef idx="0">
              <a:schemeClr val="accent1"/>
            </a:fillRef>
            <a:effectRef idx="0">
              <a:schemeClr val="accent1"/>
            </a:effectRef>
            <a:fontRef idx="minor">
              <a:schemeClr val="tx1"/>
            </a:fontRef>
          </p:style>
        </p:cxnSp>
        <p:sp>
          <p:nvSpPr>
            <p:cNvPr id="1038" name="TextBox 7">
              <a:extLst>
                <a:ext uri="{FF2B5EF4-FFF2-40B4-BE49-F238E27FC236}">
                  <a16:creationId xmlns:a16="http://schemas.microsoft.com/office/drawing/2014/main" id="{BDE23F2E-F859-DDEB-0500-F31841973426}"/>
                </a:ext>
              </a:extLst>
            </p:cNvPr>
            <p:cNvSpPr txBox="1">
              <a:spLocks noChangeArrowheads="1"/>
            </p:cNvSpPr>
            <p:nvPr/>
          </p:nvSpPr>
          <p:spPr bwMode="auto">
            <a:xfrm>
              <a:off x="3733800" y="5786735"/>
              <a:ext cx="487634"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a:t>V</a:t>
              </a:r>
              <a:r>
                <a:rPr lang="en-US" altLang="en-US" sz="2400" i="1" baseline="-25000"/>
                <a:t>ri</a:t>
              </a:r>
            </a:p>
          </p:txBody>
        </p:sp>
      </p:grpSp>
      <p:sp>
        <p:nvSpPr>
          <p:cNvPr id="1029" name="Title 37">
            <a:extLst>
              <a:ext uri="{FF2B5EF4-FFF2-40B4-BE49-F238E27FC236}">
                <a16:creationId xmlns:a16="http://schemas.microsoft.com/office/drawing/2014/main" id="{70868914-F460-3D7F-8836-B3292021A6C7}"/>
              </a:ext>
            </a:extLst>
          </p:cNvPr>
          <p:cNvSpPr>
            <a:spLocks noGrp="1"/>
          </p:cNvSpPr>
          <p:nvPr>
            <p:ph type="title"/>
          </p:nvPr>
        </p:nvSpPr>
        <p:spPr>
          <a:xfrm>
            <a:off x="685800" y="0"/>
            <a:ext cx="7772400" cy="1143000"/>
          </a:xfrm>
        </p:spPr>
        <p:txBody>
          <a:bodyPr/>
          <a:lstStyle/>
          <a:p>
            <a:r>
              <a:rPr lang="en-US" altLang="en-US" sz="2800"/>
              <a:t>The Fast Machine for A Low Head</a:t>
            </a:r>
          </a:p>
        </p:txBody>
      </p:sp>
      <mc:AlternateContent xmlns:mc="http://schemas.openxmlformats.org/markup-compatibility/2006" xmlns:p14="http://schemas.microsoft.com/office/powerpoint/2010/main">
        <mc:Choice Requires="p14">
          <p:contentPart p14:bwMode="auto" r:id="rId2">
            <p14:nvContentPartPr>
              <p14:cNvPr id="1026" name="Ink 47">
                <a:extLst>
                  <a:ext uri="{FF2B5EF4-FFF2-40B4-BE49-F238E27FC236}">
                    <a16:creationId xmlns:a16="http://schemas.microsoft.com/office/drawing/2014/main" id="{D11E532D-EA2A-51A9-2FB3-68A171AE346B}"/>
                  </a:ext>
                </a:extLst>
              </p14:cNvPr>
              <p14:cNvContentPartPr>
                <a14:cpLocks xmlns:a14="http://schemas.microsoft.com/office/drawing/2010/main" noRot="1" noChangeAspect="1" noEditPoints="1" noChangeArrowheads="1" noChangeShapeType="1"/>
              </p14:cNvContentPartPr>
              <p14:nvPr/>
            </p14:nvContentPartPr>
            <p14:xfrm>
              <a:off x="7378700" y="6521450"/>
              <a:ext cx="1588" cy="1588"/>
            </p14:xfrm>
          </p:contentPart>
        </mc:Choice>
        <mc:Fallback xmlns="">
          <p:pic>
            <p:nvPicPr>
              <p:cNvPr id="1026" name="Ink 47">
                <a:extLst>
                  <a:ext uri="{FF2B5EF4-FFF2-40B4-BE49-F238E27FC236}">
                    <a16:creationId xmlns:a16="http://schemas.microsoft.com/office/drawing/2014/main" id="{C4C6B733-0060-B8E4-0F3F-00C0BC5527B7}"/>
                  </a:ext>
                </a:extLst>
              </p:cNvPr>
              <p:cNvPicPr>
                <a:picLocks noRot="1" noChangeAspect="1" noEditPoints="1" noChangeArrowheads="1" noChangeShapeType="1"/>
              </p:cNvPicPr>
              <p:nvPr/>
            </p:nvPicPr>
            <p:blipFill>
              <a:blip r:embed="rId3"/>
              <a:stretch>
                <a:fillRect/>
              </a:stretch>
            </p:blipFill>
            <p:spPr>
              <a:xfrm>
                <a:off x="7337412" y="6480162"/>
                <a:ext cx="84164" cy="84164"/>
              </a:xfrm>
              <a:prstGeom prst="rect">
                <a:avLst/>
              </a:prstGeom>
            </p:spPr>
          </p:pic>
        </mc:Fallback>
      </mc:AlternateContent>
      <p:grpSp>
        <p:nvGrpSpPr>
          <p:cNvPr id="4" name="Group 3">
            <a:extLst>
              <a:ext uri="{FF2B5EF4-FFF2-40B4-BE49-F238E27FC236}">
                <a16:creationId xmlns:a16="http://schemas.microsoft.com/office/drawing/2014/main" id="{EA7C1BD0-BD29-45CF-58AD-81322E5072DD}"/>
              </a:ext>
            </a:extLst>
          </p:cNvPr>
          <p:cNvGrpSpPr/>
          <p:nvPr/>
        </p:nvGrpSpPr>
        <p:grpSpPr>
          <a:xfrm>
            <a:off x="0" y="0"/>
            <a:ext cx="9144000" cy="6858000"/>
            <a:chOff x="0" y="0"/>
            <a:chExt cx="9144000" cy="6858000"/>
          </a:xfrm>
        </p:grpSpPr>
        <p:pic>
          <p:nvPicPr>
            <p:cNvPr id="7" name="Picture 22" descr="Logo usage Guidelines">
              <a:extLst>
                <a:ext uri="{FF2B5EF4-FFF2-40B4-BE49-F238E27FC236}">
                  <a16:creationId xmlns:a16="http://schemas.microsoft.com/office/drawing/2014/main" id="{8F1DF05C-3E4F-1A2D-A4EF-91B9FF77D4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38">
              <a:extLst>
                <a:ext uri="{FF2B5EF4-FFF2-40B4-BE49-F238E27FC236}">
                  <a16:creationId xmlns:a16="http://schemas.microsoft.com/office/drawing/2014/main" id="{B20C21ED-3E48-7BC6-8252-C5400B244877}"/>
                </a:ext>
              </a:extLst>
            </p:cNvPr>
            <p:cNvGrpSpPr>
              <a:grpSpLocks/>
            </p:cNvGrpSpPr>
            <p:nvPr/>
          </p:nvGrpSpPr>
          <p:grpSpPr bwMode="auto">
            <a:xfrm>
              <a:off x="0" y="0"/>
              <a:ext cx="9144000" cy="6858000"/>
              <a:chOff x="0" y="0"/>
              <a:chExt cx="9144000" cy="6858000"/>
            </a:xfrm>
          </p:grpSpPr>
          <p:grpSp>
            <p:nvGrpSpPr>
              <p:cNvPr id="11" name="Group 19">
                <a:extLst>
                  <a:ext uri="{FF2B5EF4-FFF2-40B4-BE49-F238E27FC236}">
                    <a16:creationId xmlns:a16="http://schemas.microsoft.com/office/drawing/2014/main" id="{63D20F4E-98A4-39DF-3328-AB10343E7378}"/>
                  </a:ext>
                </a:extLst>
              </p:cNvPr>
              <p:cNvGrpSpPr>
                <a:grpSpLocks/>
              </p:cNvGrpSpPr>
              <p:nvPr/>
            </p:nvGrpSpPr>
            <p:grpSpPr bwMode="auto">
              <a:xfrm>
                <a:off x="0" y="0"/>
                <a:ext cx="9144000" cy="6858000"/>
                <a:chOff x="0" y="0"/>
                <a:chExt cx="9144000" cy="6858000"/>
              </a:xfrm>
            </p:grpSpPr>
            <p:grpSp>
              <p:nvGrpSpPr>
                <p:cNvPr id="14" name="Group 13">
                  <a:extLst>
                    <a:ext uri="{FF2B5EF4-FFF2-40B4-BE49-F238E27FC236}">
                      <a16:creationId xmlns:a16="http://schemas.microsoft.com/office/drawing/2014/main" id="{AA7BA30E-ECF8-CAFE-D16D-853CB230D1B0}"/>
                    </a:ext>
                  </a:extLst>
                </p:cNvPr>
                <p:cNvGrpSpPr>
                  <a:grpSpLocks/>
                </p:cNvGrpSpPr>
                <p:nvPr/>
              </p:nvGrpSpPr>
              <p:grpSpPr bwMode="auto">
                <a:xfrm>
                  <a:off x="0" y="0"/>
                  <a:ext cx="9144000" cy="6858000"/>
                  <a:chOff x="0" y="0"/>
                  <a:chExt cx="5760" cy="4320"/>
                </a:xfrm>
              </p:grpSpPr>
              <p:grpSp>
                <p:nvGrpSpPr>
                  <p:cNvPr id="16" name="Group 15">
                    <a:extLst>
                      <a:ext uri="{FF2B5EF4-FFF2-40B4-BE49-F238E27FC236}">
                        <a16:creationId xmlns:a16="http://schemas.microsoft.com/office/drawing/2014/main" id="{46AC6E6E-DA85-4099-7F9E-CFE0B1521569}"/>
                      </a:ext>
                    </a:extLst>
                  </p:cNvPr>
                  <p:cNvGrpSpPr>
                    <a:grpSpLocks/>
                  </p:cNvGrpSpPr>
                  <p:nvPr/>
                </p:nvGrpSpPr>
                <p:grpSpPr bwMode="auto">
                  <a:xfrm>
                    <a:off x="0" y="0"/>
                    <a:ext cx="192" cy="4320"/>
                    <a:chOff x="0" y="-48"/>
                    <a:chExt cx="144" cy="4368"/>
                  </a:xfrm>
                </p:grpSpPr>
                <p:sp>
                  <p:nvSpPr>
                    <p:cNvPr id="28" name="Rectangle 10">
                      <a:extLst>
                        <a:ext uri="{FF2B5EF4-FFF2-40B4-BE49-F238E27FC236}">
                          <a16:creationId xmlns:a16="http://schemas.microsoft.com/office/drawing/2014/main" id="{52E64945-F83F-B878-7ED2-78A24FD2523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 name="Rectangle 11">
                      <a:extLst>
                        <a:ext uri="{FF2B5EF4-FFF2-40B4-BE49-F238E27FC236}">
                          <a16:creationId xmlns:a16="http://schemas.microsoft.com/office/drawing/2014/main" id="{AE244176-F169-E782-CB53-BF06EDC6088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2">
                    <a:extLst>
                      <a:ext uri="{FF2B5EF4-FFF2-40B4-BE49-F238E27FC236}">
                        <a16:creationId xmlns:a16="http://schemas.microsoft.com/office/drawing/2014/main" id="{59515782-0310-E34A-1488-330D5FA65310}"/>
                      </a:ext>
                    </a:extLst>
                  </p:cNvPr>
                  <p:cNvGrpSpPr>
                    <a:grpSpLocks/>
                  </p:cNvGrpSpPr>
                  <p:nvPr/>
                </p:nvGrpSpPr>
                <p:grpSpPr bwMode="auto">
                  <a:xfrm>
                    <a:off x="5674" y="24"/>
                    <a:ext cx="86" cy="4296"/>
                    <a:chOff x="5616" y="-48"/>
                    <a:chExt cx="144" cy="4368"/>
                  </a:xfrm>
                </p:grpSpPr>
                <p:sp>
                  <p:nvSpPr>
                    <p:cNvPr id="24" name="Rectangle 13">
                      <a:extLst>
                        <a:ext uri="{FF2B5EF4-FFF2-40B4-BE49-F238E27FC236}">
                          <a16:creationId xmlns:a16="http://schemas.microsoft.com/office/drawing/2014/main" id="{E224D603-7C80-1312-3D77-493140F5EAC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14">
                      <a:extLst>
                        <a:ext uri="{FF2B5EF4-FFF2-40B4-BE49-F238E27FC236}">
                          <a16:creationId xmlns:a16="http://schemas.microsoft.com/office/drawing/2014/main" id="{185A5F43-B959-7D61-FB7F-8213AA4B40A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5">
                    <a:extLst>
                      <a:ext uri="{FF2B5EF4-FFF2-40B4-BE49-F238E27FC236}">
                        <a16:creationId xmlns:a16="http://schemas.microsoft.com/office/drawing/2014/main" id="{220F8807-07B0-D4E7-D7CB-64CD6F7BF182}"/>
                      </a:ext>
                    </a:extLst>
                  </p:cNvPr>
                  <p:cNvGrpSpPr>
                    <a:grpSpLocks/>
                  </p:cNvGrpSpPr>
                  <p:nvPr/>
                </p:nvGrpSpPr>
                <p:grpSpPr bwMode="auto">
                  <a:xfrm>
                    <a:off x="144" y="0"/>
                    <a:ext cx="5616" cy="144"/>
                    <a:chOff x="96" y="-48"/>
                    <a:chExt cx="5520" cy="144"/>
                  </a:xfrm>
                </p:grpSpPr>
                <p:sp>
                  <p:nvSpPr>
                    <p:cNvPr id="22" name="Rectangle 21">
                      <a:extLst>
                        <a:ext uri="{FF2B5EF4-FFF2-40B4-BE49-F238E27FC236}">
                          <a16:creationId xmlns:a16="http://schemas.microsoft.com/office/drawing/2014/main" id="{66FA6EB6-04B5-C60F-52E4-9C30EA2C627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22">
                      <a:extLst>
                        <a:ext uri="{FF2B5EF4-FFF2-40B4-BE49-F238E27FC236}">
                          <a16:creationId xmlns:a16="http://schemas.microsoft.com/office/drawing/2014/main" id="{DBE6963E-7F16-EB73-5A93-7566EF76B18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8">
                    <a:extLst>
                      <a:ext uri="{FF2B5EF4-FFF2-40B4-BE49-F238E27FC236}">
                        <a16:creationId xmlns:a16="http://schemas.microsoft.com/office/drawing/2014/main" id="{FCB9FA9E-F0EB-2507-3BEB-3EB7E5521F00}"/>
                      </a:ext>
                    </a:extLst>
                  </p:cNvPr>
                  <p:cNvGrpSpPr>
                    <a:grpSpLocks/>
                  </p:cNvGrpSpPr>
                  <p:nvPr/>
                </p:nvGrpSpPr>
                <p:grpSpPr bwMode="auto">
                  <a:xfrm>
                    <a:off x="144" y="4234"/>
                    <a:ext cx="5616" cy="86"/>
                    <a:chOff x="96" y="4176"/>
                    <a:chExt cx="5520" cy="144"/>
                  </a:xfrm>
                </p:grpSpPr>
                <p:sp>
                  <p:nvSpPr>
                    <p:cNvPr id="20" name="Rectangle 19">
                      <a:extLst>
                        <a:ext uri="{FF2B5EF4-FFF2-40B4-BE49-F238E27FC236}">
                          <a16:creationId xmlns:a16="http://schemas.microsoft.com/office/drawing/2014/main" id="{888A1199-9B7E-9CA2-8785-870F03A2532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12FC15B2-A447-F159-FB33-4784D452497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5" name="Rectangle 21">
                  <a:extLst>
                    <a:ext uri="{FF2B5EF4-FFF2-40B4-BE49-F238E27FC236}">
                      <a16:creationId xmlns:a16="http://schemas.microsoft.com/office/drawing/2014/main" id="{FE9F717D-0E50-C8B3-99A0-969ADCD1019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3" name="Picture 42" descr="A picture containing shape&#10;&#10;Description automatically generated">
                <a:extLst>
                  <a:ext uri="{FF2B5EF4-FFF2-40B4-BE49-F238E27FC236}">
                    <a16:creationId xmlns:a16="http://schemas.microsoft.com/office/drawing/2014/main" id="{43683A9F-463A-1D6C-D097-F81A02CC25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31" name="Group 43">
            <a:extLst>
              <a:ext uri="{FF2B5EF4-FFF2-40B4-BE49-F238E27FC236}">
                <a16:creationId xmlns:a16="http://schemas.microsoft.com/office/drawing/2014/main" id="{D1FDDA9D-B238-B902-7687-336BA7802836}"/>
              </a:ext>
            </a:extLst>
          </p:cNvPr>
          <p:cNvGrpSpPr>
            <a:grpSpLocks/>
          </p:cNvGrpSpPr>
          <p:nvPr/>
        </p:nvGrpSpPr>
        <p:grpSpPr bwMode="auto">
          <a:xfrm>
            <a:off x="851027" y="3565780"/>
            <a:ext cx="7010400" cy="2416040"/>
            <a:chOff x="637233" y="4948535"/>
            <a:chExt cx="4468167" cy="1299865"/>
          </a:xfrm>
        </p:grpSpPr>
        <p:cxnSp>
          <p:nvCxnSpPr>
            <p:cNvPr id="33" name="Straight Arrow Connector 32">
              <a:extLst>
                <a:ext uri="{FF2B5EF4-FFF2-40B4-BE49-F238E27FC236}">
                  <a16:creationId xmlns:a16="http://schemas.microsoft.com/office/drawing/2014/main" id="{4BB10EC0-2F19-1874-2CD0-CA5567C293BA}"/>
                </a:ext>
              </a:extLst>
            </p:cNvPr>
            <p:cNvCxnSpPr/>
            <p:nvPr/>
          </p:nvCxnSpPr>
          <p:spPr>
            <a:xfrm>
              <a:off x="782934" y="5253561"/>
              <a:ext cx="4322466" cy="0"/>
            </a:xfrm>
            <a:prstGeom prst="straightConnector1">
              <a:avLst/>
            </a:prstGeom>
            <a:ln w="69850">
              <a:solidFill>
                <a:schemeClr val="accent2"/>
              </a:solidFill>
              <a:tailEnd type="arrow"/>
            </a:ln>
          </p:spPr>
          <p:style>
            <a:lnRef idx="1">
              <a:schemeClr val="accent1"/>
            </a:lnRef>
            <a:fillRef idx="0">
              <a:schemeClr val="accent1"/>
            </a:fillRef>
            <a:effectRef idx="0">
              <a:schemeClr val="accent1"/>
            </a:effectRef>
            <a:fontRef idx="minor">
              <a:schemeClr val="tx1"/>
            </a:fontRef>
          </p:style>
        </p:cxnSp>
        <p:grpSp>
          <p:nvGrpSpPr>
            <p:cNvPr id="35" name="Group 17">
              <a:extLst>
                <a:ext uri="{FF2B5EF4-FFF2-40B4-BE49-F238E27FC236}">
                  <a16:creationId xmlns:a16="http://schemas.microsoft.com/office/drawing/2014/main" id="{DF67FEF7-C410-FC41-F8FC-FC58693D2037}"/>
                </a:ext>
              </a:extLst>
            </p:cNvPr>
            <p:cNvGrpSpPr>
              <a:grpSpLocks/>
            </p:cNvGrpSpPr>
            <p:nvPr/>
          </p:nvGrpSpPr>
          <p:grpSpPr bwMode="auto">
            <a:xfrm>
              <a:off x="685800" y="4948535"/>
              <a:ext cx="971341" cy="400110"/>
              <a:chOff x="6096000" y="3962400"/>
              <a:chExt cx="971341" cy="400170"/>
            </a:xfrm>
          </p:grpSpPr>
          <p:cxnSp>
            <p:nvCxnSpPr>
              <p:cNvPr id="43" name="Straight Arrow Connector 42">
                <a:extLst>
                  <a:ext uri="{FF2B5EF4-FFF2-40B4-BE49-F238E27FC236}">
                    <a16:creationId xmlns:a16="http://schemas.microsoft.com/office/drawing/2014/main" id="{EB83337E-A40E-5B93-9D02-77879DD3547F}"/>
                  </a:ext>
                </a:extLst>
              </p:cNvPr>
              <p:cNvCxnSpPr/>
              <p:nvPr/>
            </p:nvCxnSpPr>
            <p:spPr>
              <a:xfrm>
                <a:off x="6096000" y="4266617"/>
                <a:ext cx="971340" cy="5979"/>
              </a:xfrm>
              <a:prstGeom prst="straightConnector1">
                <a:avLst/>
              </a:prstGeom>
              <a:ln w="6985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44" name="TextBox 16">
                <a:extLst>
                  <a:ext uri="{FF2B5EF4-FFF2-40B4-BE49-F238E27FC236}">
                    <a16:creationId xmlns:a16="http://schemas.microsoft.com/office/drawing/2014/main" id="{AB142853-893E-B37D-AD37-41B0C28B2FBF}"/>
                  </a:ext>
                </a:extLst>
              </p:cNvPr>
              <p:cNvSpPr txBox="1">
                <a:spLocks noChangeArrowheads="1"/>
              </p:cNvSpPr>
              <p:nvPr/>
            </p:nvSpPr>
            <p:spPr bwMode="auto">
              <a:xfrm>
                <a:off x="6248400" y="3962400"/>
                <a:ext cx="583814" cy="400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000" i="1"/>
                  <a:t>Vwi</a:t>
                </a:r>
                <a:endParaRPr lang="en-US" altLang="en-US" sz="2000" i="1" baseline="-25000"/>
              </a:p>
            </p:txBody>
          </p:sp>
        </p:grpSp>
        <p:sp>
          <p:nvSpPr>
            <p:cNvPr id="36" name="TextBox 7">
              <a:extLst>
                <a:ext uri="{FF2B5EF4-FFF2-40B4-BE49-F238E27FC236}">
                  <a16:creationId xmlns:a16="http://schemas.microsoft.com/office/drawing/2014/main" id="{C8FD2DB2-BC6F-B649-D008-B4EC361217D0}"/>
                </a:ext>
              </a:extLst>
            </p:cNvPr>
            <p:cNvSpPr txBox="1">
              <a:spLocks noChangeArrowheads="1"/>
            </p:cNvSpPr>
            <p:nvPr/>
          </p:nvSpPr>
          <p:spPr bwMode="auto">
            <a:xfrm>
              <a:off x="3757124" y="4971711"/>
              <a:ext cx="510076"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err="1"/>
                <a:t>U</a:t>
              </a:r>
              <a:r>
                <a:rPr lang="en-US" altLang="en-US" sz="2400" i="1" baseline="-25000" dirty="0" err="1"/>
                <a:t>b</a:t>
              </a:r>
              <a:endParaRPr lang="en-US" altLang="en-US" sz="2400" i="1" baseline="-25000" dirty="0"/>
            </a:p>
          </p:txBody>
        </p:sp>
        <p:cxnSp>
          <p:nvCxnSpPr>
            <p:cNvPr id="37" name="Straight Arrow Connector 36">
              <a:extLst>
                <a:ext uri="{FF2B5EF4-FFF2-40B4-BE49-F238E27FC236}">
                  <a16:creationId xmlns:a16="http://schemas.microsoft.com/office/drawing/2014/main" id="{2E3B2968-737E-E0BD-760F-E225E5317E72}"/>
                </a:ext>
              </a:extLst>
            </p:cNvPr>
            <p:cNvCxnSpPr>
              <a:cxnSpLocks/>
            </p:cNvCxnSpPr>
            <p:nvPr/>
          </p:nvCxnSpPr>
          <p:spPr>
            <a:xfrm>
              <a:off x="685800" y="5253561"/>
              <a:ext cx="1019907" cy="507226"/>
            </a:xfrm>
            <a:prstGeom prst="straightConnector1">
              <a:avLst/>
            </a:prstGeom>
            <a:ln w="698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 name="TextBox 7">
              <a:extLst>
                <a:ext uri="{FF2B5EF4-FFF2-40B4-BE49-F238E27FC236}">
                  <a16:creationId xmlns:a16="http://schemas.microsoft.com/office/drawing/2014/main" id="{6D86BC79-B603-3C38-79EB-6B7363658D6F}"/>
                </a:ext>
              </a:extLst>
            </p:cNvPr>
            <p:cNvSpPr txBox="1">
              <a:spLocks noChangeArrowheads="1"/>
            </p:cNvSpPr>
            <p:nvPr/>
          </p:nvSpPr>
          <p:spPr bwMode="auto">
            <a:xfrm>
              <a:off x="637233" y="5750646"/>
              <a:ext cx="498406"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a:t>V</a:t>
              </a:r>
              <a:r>
                <a:rPr lang="en-US" altLang="en-US" sz="2400" i="1" baseline="-25000" dirty="0"/>
                <a:t>ai</a:t>
              </a:r>
            </a:p>
          </p:txBody>
        </p:sp>
        <p:cxnSp>
          <p:nvCxnSpPr>
            <p:cNvPr id="39" name="Straight Arrow Connector 38">
              <a:extLst>
                <a:ext uri="{FF2B5EF4-FFF2-40B4-BE49-F238E27FC236}">
                  <a16:creationId xmlns:a16="http://schemas.microsoft.com/office/drawing/2014/main" id="{2CAD4B9C-D30F-3A86-745A-9D7496494959}"/>
                </a:ext>
              </a:extLst>
            </p:cNvPr>
            <p:cNvCxnSpPr>
              <a:cxnSpLocks/>
            </p:cNvCxnSpPr>
            <p:nvPr/>
          </p:nvCxnSpPr>
          <p:spPr>
            <a:xfrm flipH="1">
              <a:off x="1657140" y="5258686"/>
              <a:ext cx="1" cy="502101"/>
            </a:xfrm>
            <a:prstGeom prst="straightConnector1">
              <a:avLst/>
            </a:prstGeom>
            <a:ln w="508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40" name="TextBox 7">
              <a:extLst>
                <a:ext uri="{FF2B5EF4-FFF2-40B4-BE49-F238E27FC236}">
                  <a16:creationId xmlns:a16="http://schemas.microsoft.com/office/drawing/2014/main" id="{B7611074-E4B7-BDE1-3708-4CBA40456CEB}"/>
                </a:ext>
              </a:extLst>
            </p:cNvPr>
            <p:cNvSpPr txBox="1">
              <a:spLocks noChangeArrowheads="1"/>
            </p:cNvSpPr>
            <p:nvPr/>
          </p:nvSpPr>
          <p:spPr bwMode="auto">
            <a:xfrm>
              <a:off x="3057409" y="5284913"/>
              <a:ext cx="487634"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err="1"/>
                <a:t>V</a:t>
              </a:r>
              <a:r>
                <a:rPr lang="en-US" altLang="en-US" sz="2400" i="1" baseline="-25000" dirty="0" err="1"/>
                <a:t>fi</a:t>
              </a:r>
              <a:endParaRPr lang="en-US" altLang="en-US" sz="2400" i="1" baseline="-25000" dirty="0"/>
            </a:p>
          </p:txBody>
        </p:sp>
        <p:cxnSp>
          <p:nvCxnSpPr>
            <p:cNvPr id="41" name="Straight Arrow Connector 40">
              <a:extLst>
                <a:ext uri="{FF2B5EF4-FFF2-40B4-BE49-F238E27FC236}">
                  <a16:creationId xmlns:a16="http://schemas.microsoft.com/office/drawing/2014/main" id="{44AFEEE2-0779-33DF-D220-FD1C8FC33C70}"/>
                </a:ext>
              </a:extLst>
            </p:cNvPr>
            <p:cNvCxnSpPr>
              <a:cxnSpLocks/>
            </p:cNvCxnSpPr>
            <p:nvPr/>
          </p:nvCxnSpPr>
          <p:spPr>
            <a:xfrm flipH="1">
              <a:off x="1619367" y="5257832"/>
              <a:ext cx="3410148" cy="492814"/>
            </a:xfrm>
            <a:prstGeom prst="straightConnector1">
              <a:avLst/>
            </a:prstGeom>
            <a:ln w="60325">
              <a:solidFill>
                <a:srgbClr val="FF9900"/>
              </a:solidFill>
              <a:tailEnd type="arrow"/>
            </a:ln>
          </p:spPr>
          <p:style>
            <a:lnRef idx="1">
              <a:schemeClr val="accent1"/>
            </a:lnRef>
            <a:fillRef idx="0">
              <a:schemeClr val="accent1"/>
            </a:fillRef>
            <a:effectRef idx="0">
              <a:schemeClr val="accent1"/>
            </a:effectRef>
            <a:fontRef idx="minor">
              <a:schemeClr val="tx1"/>
            </a:fontRef>
          </p:style>
        </p:cxnSp>
        <p:sp>
          <p:nvSpPr>
            <p:cNvPr id="42" name="TextBox 7">
              <a:extLst>
                <a:ext uri="{FF2B5EF4-FFF2-40B4-BE49-F238E27FC236}">
                  <a16:creationId xmlns:a16="http://schemas.microsoft.com/office/drawing/2014/main" id="{300DACD7-FDED-CAB4-471A-2AC08B50F9AA}"/>
                </a:ext>
              </a:extLst>
            </p:cNvPr>
            <p:cNvSpPr txBox="1">
              <a:spLocks noChangeArrowheads="1"/>
            </p:cNvSpPr>
            <p:nvPr/>
          </p:nvSpPr>
          <p:spPr bwMode="auto">
            <a:xfrm>
              <a:off x="3733800" y="5786735"/>
              <a:ext cx="487634"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a:t>V</a:t>
              </a:r>
              <a:r>
                <a:rPr lang="en-US" altLang="en-US" sz="2400" i="1" baseline="-25000"/>
                <a:t>ri</a:t>
              </a:r>
            </a:p>
          </p:txBody>
        </p:sp>
      </p:grpSp>
      <p:grpSp>
        <p:nvGrpSpPr>
          <p:cNvPr id="48" name="Group 43">
            <a:extLst>
              <a:ext uri="{FF2B5EF4-FFF2-40B4-BE49-F238E27FC236}">
                <a16:creationId xmlns:a16="http://schemas.microsoft.com/office/drawing/2014/main" id="{AB75C82A-E18F-E576-1619-FCD629B48D0C}"/>
              </a:ext>
            </a:extLst>
          </p:cNvPr>
          <p:cNvGrpSpPr>
            <a:grpSpLocks/>
          </p:cNvGrpSpPr>
          <p:nvPr/>
        </p:nvGrpSpPr>
        <p:grpSpPr bwMode="auto">
          <a:xfrm>
            <a:off x="786849" y="4914675"/>
            <a:ext cx="6942973" cy="1633053"/>
            <a:chOff x="604324" y="4927366"/>
            <a:chExt cx="4425191" cy="878606"/>
          </a:xfrm>
        </p:grpSpPr>
        <p:cxnSp>
          <p:nvCxnSpPr>
            <p:cNvPr id="49" name="Straight Arrow Connector 48">
              <a:extLst>
                <a:ext uri="{FF2B5EF4-FFF2-40B4-BE49-F238E27FC236}">
                  <a16:creationId xmlns:a16="http://schemas.microsoft.com/office/drawing/2014/main" id="{6D3B69B2-2790-C1ED-3FAF-4AFA79924305}"/>
                </a:ext>
              </a:extLst>
            </p:cNvPr>
            <p:cNvCxnSpPr/>
            <p:nvPr/>
          </p:nvCxnSpPr>
          <p:spPr>
            <a:xfrm>
              <a:off x="604324" y="5252706"/>
              <a:ext cx="4322466" cy="0"/>
            </a:xfrm>
            <a:prstGeom prst="straightConnector1">
              <a:avLst/>
            </a:prstGeom>
            <a:ln w="69850">
              <a:solidFill>
                <a:schemeClr val="accent2"/>
              </a:solidFill>
              <a:tailEnd type="arrow"/>
            </a:ln>
          </p:spPr>
          <p:style>
            <a:lnRef idx="1">
              <a:schemeClr val="accent1"/>
            </a:lnRef>
            <a:fillRef idx="0">
              <a:schemeClr val="accent1"/>
            </a:fillRef>
            <a:effectRef idx="0">
              <a:schemeClr val="accent1"/>
            </a:effectRef>
            <a:fontRef idx="minor">
              <a:schemeClr val="tx1"/>
            </a:fontRef>
          </p:style>
        </p:cxnSp>
        <p:grpSp>
          <p:nvGrpSpPr>
            <p:cNvPr id="50" name="Group 17">
              <a:extLst>
                <a:ext uri="{FF2B5EF4-FFF2-40B4-BE49-F238E27FC236}">
                  <a16:creationId xmlns:a16="http://schemas.microsoft.com/office/drawing/2014/main" id="{E0D1A75E-AC14-F174-FA65-A25A7C0EE81D}"/>
                </a:ext>
              </a:extLst>
            </p:cNvPr>
            <p:cNvGrpSpPr>
              <a:grpSpLocks/>
            </p:cNvGrpSpPr>
            <p:nvPr/>
          </p:nvGrpSpPr>
          <p:grpSpPr bwMode="auto">
            <a:xfrm>
              <a:off x="685800" y="4948535"/>
              <a:ext cx="776893" cy="400110"/>
              <a:chOff x="6096000" y="3962400"/>
              <a:chExt cx="776893" cy="400170"/>
            </a:xfrm>
          </p:grpSpPr>
          <p:cxnSp>
            <p:nvCxnSpPr>
              <p:cNvPr id="58" name="Straight Arrow Connector 57">
                <a:extLst>
                  <a:ext uri="{FF2B5EF4-FFF2-40B4-BE49-F238E27FC236}">
                    <a16:creationId xmlns:a16="http://schemas.microsoft.com/office/drawing/2014/main" id="{0DA38AE6-31FD-CE3C-DF8D-34F25CE49522}"/>
                  </a:ext>
                </a:extLst>
              </p:cNvPr>
              <p:cNvCxnSpPr>
                <a:cxnSpLocks/>
              </p:cNvCxnSpPr>
              <p:nvPr/>
            </p:nvCxnSpPr>
            <p:spPr>
              <a:xfrm flipV="1">
                <a:off x="6096000" y="4265762"/>
                <a:ext cx="776893" cy="855"/>
              </a:xfrm>
              <a:prstGeom prst="straightConnector1">
                <a:avLst/>
              </a:prstGeom>
              <a:ln w="6985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59" name="TextBox 16">
                <a:extLst>
                  <a:ext uri="{FF2B5EF4-FFF2-40B4-BE49-F238E27FC236}">
                    <a16:creationId xmlns:a16="http://schemas.microsoft.com/office/drawing/2014/main" id="{124A566F-C9B5-5A8D-5CF0-48ABA4CEA450}"/>
                  </a:ext>
                </a:extLst>
              </p:cNvPr>
              <p:cNvSpPr txBox="1">
                <a:spLocks noChangeArrowheads="1"/>
              </p:cNvSpPr>
              <p:nvPr/>
            </p:nvSpPr>
            <p:spPr bwMode="auto">
              <a:xfrm>
                <a:off x="6248400" y="3962400"/>
                <a:ext cx="583814" cy="400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000" i="1"/>
                  <a:t>Vwi</a:t>
                </a:r>
                <a:endParaRPr lang="en-US" altLang="en-US" sz="2000" i="1" baseline="-25000"/>
              </a:p>
            </p:txBody>
          </p:sp>
        </p:grpSp>
        <p:sp>
          <p:nvSpPr>
            <p:cNvPr id="51" name="TextBox 7">
              <a:extLst>
                <a:ext uri="{FF2B5EF4-FFF2-40B4-BE49-F238E27FC236}">
                  <a16:creationId xmlns:a16="http://schemas.microsoft.com/office/drawing/2014/main" id="{DBB5BCCF-101B-3044-2EA7-A9F6D1548FC0}"/>
                </a:ext>
              </a:extLst>
            </p:cNvPr>
            <p:cNvSpPr txBox="1">
              <a:spLocks noChangeArrowheads="1"/>
            </p:cNvSpPr>
            <p:nvPr/>
          </p:nvSpPr>
          <p:spPr bwMode="auto">
            <a:xfrm>
              <a:off x="3785198" y="4927366"/>
              <a:ext cx="510076"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err="1"/>
                <a:t>U</a:t>
              </a:r>
              <a:r>
                <a:rPr lang="en-US" altLang="en-US" sz="2400" i="1" baseline="-25000" dirty="0" err="1"/>
                <a:t>b</a:t>
              </a:r>
              <a:endParaRPr lang="en-US" altLang="en-US" sz="2400" i="1" baseline="-25000" dirty="0"/>
            </a:p>
          </p:txBody>
        </p:sp>
        <p:cxnSp>
          <p:nvCxnSpPr>
            <p:cNvPr id="52" name="Straight Arrow Connector 51">
              <a:extLst>
                <a:ext uri="{FF2B5EF4-FFF2-40B4-BE49-F238E27FC236}">
                  <a16:creationId xmlns:a16="http://schemas.microsoft.com/office/drawing/2014/main" id="{C1D6EFEE-1DA9-9916-C711-3964E5D60946}"/>
                </a:ext>
              </a:extLst>
            </p:cNvPr>
            <p:cNvCxnSpPr>
              <a:cxnSpLocks/>
            </p:cNvCxnSpPr>
            <p:nvPr/>
          </p:nvCxnSpPr>
          <p:spPr>
            <a:xfrm>
              <a:off x="685800" y="5253561"/>
              <a:ext cx="744209" cy="333896"/>
            </a:xfrm>
            <a:prstGeom prst="straightConnector1">
              <a:avLst/>
            </a:prstGeom>
            <a:ln w="698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3" name="TextBox 7">
              <a:extLst>
                <a:ext uri="{FF2B5EF4-FFF2-40B4-BE49-F238E27FC236}">
                  <a16:creationId xmlns:a16="http://schemas.microsoft.com/office/drawing/2014/main" id="{40BE420A-18FB-62CD-4CAB-16D096B6231A}"/>
                </a:ext>
              </a:extLst>
            </p:cNvPr>
            <p:cNvSpPr txBox="1">
              <a:spLocks noChangeArrowheads="1"/>
            </p:cNvSpPr>
            <p:nvPr/>
          </p:nvSpPr>
          <p:spPr bwMode="auto">
            <a:xfrm>
              <a:off x="685798" y="5557589"/>
              <a:ext cx="669406" cy="24838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a:t>V</a:t>
              </a:r>
              <a:r>
                <a:rPr lang="en-US" altLang="en-US" sz="2400" i="1" baseline="-25000" dirty="0"/>
                <a:t>ai</a:t>
              </a:r>
            </a:p>
          </p:txBody>
        </p:sp>
        <p:cxnSp>
          <p:nvCxnSpPr>
            <p:cNvPr id="54" name="Straight Arrow Connector 53">
              <a:extLst>
                <a:ext uri="{FF2B5EF4-FFF2-40B4-BE49-F238E27FC236}">
                  <a16:creationId xmlns:a16="http://schemas.microsoft.com/office/drawing/2014/main" id="{B114DAAE-D44E-A6D3-35CF-582E8F7BF7E9}"/>
                </a:ext>
              </a:extLst>
            </p:cNvPr>
            <p:cNvCxnSpPr>
              <a:cxnSpLocks/>
            </p:cNvCxnSpPr>
            <p:nvPr/>
          </p:nvCxnSpPr>
          <p:spPr>
            <a:xfrm flipH="1">
              <a:off x="1422014" y="5242929"/>
              <a:ext cx="14277" cy="355288"/>
            </a:xfrm>
            <a:prstGeom prst="straightConnector1">
              <a:avLst/>
            </a:prstGeom>
            <a:ln w="508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55" name="TextBox 7">
              <a:extLst>
                <a:ext uri="{FF2B5EF4-FFF2-40B4-BE49-F238E27FC236}">
                  <a16:creationId xmlns:a16="http://schemas.microsoft.com/office/drawing/2014/main" id="{844C76A3-CFD8-6A1D-9EF4-23E79B7B0B71}"/>
                </a:ext>
              </a:extLst>
            </p:cNvPr>
            <p:cNvSpPr txBox="1">
              <a:spLocks noChangeArrowheads="1"/>
            </p:cNvSpPr>
            <p:nvPr/>
          </p:nvSpPr>
          <p:spPr bwMode="auto">
            <a:xfrm>
              <a:off x="1478847" y="5266270"/>
              <a:ext cx="487634"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err="1"/>
                <a:t>V</a:t>
              </a:r>
              <a:r>
                <a:rPr lang="en-US" altLang="en-US" sz="2400" i="1" baseline="-25000" dirty="0" err="1"/>
                <a:t>fi</a:t>
              </a:r>
              <a:endParaRPr lang="en-US" altLang="en-US" sz="2400" i="1" baseline="-25000" dirty="0"/>
            </a:p>
          </p:txBody>
        </p:sp>
        <p:cxnSp>
          <p:nvCxnSpPr>
            <p:cNvPr id="56" name="Straight Arrow Connector 55">
              <a:extLst>
                <a:ext uri="{FF2B5EF4-FFF2-40B4-BE49-F238E27FC236}">
                  <a16:creationId xmlns:a16="http://schemas.microsoft.com/office/drawing/2014/main" id="{4CE77624-5743-7F38-1745-D7A771ABCC3E}"/>
                </a:ext>
              </a:extLst>
            </p:cNvPr>
            <p:cNvCxnSpPr>
              <a:cxnSpLocks/>
            </p:cNvCxnSpPr>
            <p:nvPr/>
          </p:nvCxnSpPr>
          <p:spPr>
            <a:xfrm flipH="1">
              <a:off x="1422014" y="5257832"/>
              <a:ext cx="3607501" cy="299757"/>
            </a:xfrm>
            <a:prstGeom prst="straightConnector1">
              <a:avLst/>
            </a:prstGeom>
            <a:ln w="60325">
              <a:solidFill>
                <a:srgbClr val="FF9900"/>
              </a:solidFill>
              <a:tailEnd type="arrow"/>
            </a:ln>
          </p:spPr>
          <p:style>
            <a:lnRef idx="1">
              <a:schemeClr val="accent1"/>
            </a:lnRef>
            <a:fillRef idx="0">
              <a:schemeClr val="accent1"/>
            </a:fillRef>
            <a:effectRef idx="0">
              <a:schemeClr val="accent1"/>
            </a:effectRef>
            <a:fontRef idx="minor">
              <a:schemeClr val="tx1"/>
            </a:fontRef>
          </p:style>
        </p:cxnSp>
        <p:sp>
          <p:nvSpPr>
            <p:cNvPr id="57" name="TextBox 7">
              <a:extLst>
                <a:ext uri="{FF2B5EF4-FFF2-40B4-BE49-F238E27FC236}">
                  <a16:creationId xmlns:a16="http://schemas.microsoft.com/office/drawing/2014/main" id="{7AD0A95D-CB7A-3C05-A23A-F0AE7C13BDA3}"/>
                </a:ext>
              </a:extLst>
            </p:cNvPr>
            <p:cNvSpPr txBox="1">
              <a:spLocks noChangeArrowheads="1"/>
            </p:cNvSpPr>
            <p:nvPr/>
          </p:nvSpPr>
          <p:spPr bwMode="auto">
            <a:xfrm>
              <a:off x="2871136" y="5480944"/>
              <a:ext cx="522553" cy="24838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a:t>V</a:t>
              </a:r>
              <a:r>
                <a:rPr lang="en-US" altLang="en-US" sz="2400" i="1" baseline="-25000"/>
                <a:t>ri</a:t>
              </a:r>
            </a:p>
          </p:txBody>
        </p:sp>
      </p:grpSp>
    </p:spTree>
    <p:extLst>
      <p:ext uri="{BB962C8B-B14F-4D97-AF65-F5344CB8AC3E}">
        <p14:creationId xmlns:p14="http://schemas.microsoft.com/office/powerpoint/2010/main" val="35119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dissolv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dissolve">
                                      <p:cBhvr>
                                        <p:cTn id="1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030DC-4014-B828-84E2-381BB0F15C33}"/>
            </a:ext>
          </a:extLst>
        </p:cNvPr>
        <p:cNvGrpSpPr/>
        <p:nvPr/>
      </p:nvGrpSpPr>
      <p:grpSpPr>
        <a:xfrm>
          <a:off x="0" y="0"/>
          <a:ext cx="0" cy="0"/>
          <a:chOff x="0" y="0"/>
          <a:chExt cx="0" cy="0"/>
        </a:xfrm>
      </p:grpSpPr>
      <p:sp>
        <p:nvSpPr>
          <p:cNvPr id="1029" name="Title 37">
            <a:extLst>
              <a:ext uri="{FF2B5EF4-FFF2-40B4-BE49-F238E27FC236}">
                <a16:creationId xmlns:a16="http://schemas.microsoft.com/office/drawing/2014/main" id="{56F32AEB-53BE-4164-1DC8-672B2DE487BE}"/>
              </a:ext>
            </a:extLst>
          </p:cNvPr>
          <p:cNvSpPr>
            <a:spLocks noGrp="1"/>
          </p:cNvSpPr>
          <p:nvPr>
            <p:ph type="title"/>
          </p:nvPr>
        </p:nvSpPr>
        <p:spPr>
          <a:xfrm>
            <a:off x="685800" y="0"/>
            <a:ext cx="7772400" cy="1143000"/>
          </a:xfrm>
        </p:spPr>
        <p:txBody>
          <a:bodyPr/>
          <a:lstStyle/>
          <a:p>
            <a:r>
              <a:rPr lang="en-US" altLang="en-US" sz="2800"/>
              <a:t>The Fast Machine for A Low Head</a:t>
            </a:r>
          </a:p>
        </p:txBody>
      </p:sp>
      <mc:AlternateContent xmlns:mc="http://schemas.openxmlformats.org/markup-compatibility/2006" xmlns:p14="http://schemas.microsoft.com/office/powerpoint/2010/main">
        <mc:Choice Requires="p14">
          <p:contentPart p14:bwMode="auto" r:id="rId2">
            <p14:nvContentPartPr>
              <p14:cNvPr id="1026" name="Ink 47">
                <a:extLst>
                  <a:ext uri="{FF2B5EF4-FFF2-40B4-BE49-F238E27FC236}">
                    <a16:creationId xmlns:a16="http://schemas.microsoft.com/office/drawing/2014/main" id="{96486B11-4D07-D573-2BC3-DEB77F52A3A6}"/>
                  </a:ext>
                </a:extLst>
              </p14:cNvPr>
              <p14:cNvContentPartPr>
                <a14:cpLocks xmlns:a14="http://schemas.microsoft.com/office/drawing/2010/main" noRot="1" noChangeAspect="1" noEditPoints="1" noChangeArrowheads="1" noChangeShapeType="1"/>
              </p14:cNvContentPartPr>
              <p14:nvPr/>
            </p14:nvContentPartPr>
            <p14:xfrm>
              <a:off x="7378700" y="6521450"/>
              <a:ext cx="1588" cy="1588"/>
            </p14:xfrm>
          </p:contentPart>
        </mc:Choice>
        <mc:Fallback xmlns="">
          <p:pic>
            <p:nvPicPr>
              <p:cNvPr id="1026" name="Ink 47">
                <a:extLst>
                  <a:ext uri="{FF2B5EF4-FFF2-40B4-BE49-F238E27FC236}">
                    <a16:creationId xmlns:a16="http://schemas.microsoft.com/office/drawing/2014/main" id="{C4C6B733-0060-B8E4-0F3F-00C0BC5527B7}"/>
                  </a:ext>
                </a:extLst>
              </p:cNvPr>
              <p:cNvPicPr>
                <a:picLocks noRot="1" noChangeAspect="1" noEditPoints="1" noChangeArrowheads="1" noChangeShapeType="1"/>
              </p:cNvPicPr>
              <p:nvPr/>
            </p:nvPicPr>
            <p:blipFill>
              <a:blip r:embed="rId3"/>
              <a:stretch>
                <a:fillRect/>
              </a:stretch>
            </p:blipFill>
            <p:spPr>
              <a:xfrm>
                <a:off x="7337412" y="6480162"/>
                <a:ext cx="84164" cy="84164"/>
              </a:xfrm>
              <a:prstGeom prst="rect">
                <a:avLst/>
              </a:prstGeom>
            </p:spPr>
          </p:pic>
        </mc:Fallback>
      </mc:AlternateContent>
      <p:grpSp>
        <p:nvGrpSpPr>
          <p:cNvPr id="4" name="Group 3">
            <a:extLst>
              <a:ext uri="{FF2B5EF4-FFF2-40B4-BE49-F238E27FC236}">
                <a16:creationId xmlns:a16="http://schemas.microsoft.com/office/drawing/2014/main" id="{4FC8FFB2-DA91-36E7-887E-E812141062B0}"/>
              </a:ext>
            </a:extLst>
          </p:cNvPr>
          <p:cNvGrpSpPr/>
          <p:nvPr/>
        </p:nvGrpSpPr>
        <p:grpSpPr>
          <a:xfrm>
            <a:off x="0" y="0"/>
            <a:ext cx="9144000" cy="6858000"/>
            <a:chOff x="0" y="0"/>
            <a:chExt cx="9144000" cy="6858000"/>
          </a:xfrm>
        </p:grpSpPr>
        <p:pic>
          <p:nvPicPr>
            <p:cNvPr id="7" name="Picture 22" descr="Logo usage Guidelines">
              <a:extLst>
                <a:ext uri="{FF2B5EF4-FFF2-40B4-BE49-F238E27FC236}">
                  <a16:creationId xmlns:a16="http://schemas.microsoft.com/office/drawing/2014/main" id="{1B421299-4A5E-1974-CC94-4EDAEF1E89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38">
              <a:extLst>
                <a:ext uri="{FF2B5EF4-FFF2-40B4-BE49-F238E27FC236}">
                  <a16:creationId xmlns:a16="http://schemas.microsoft.com/office/drawing/2014/main" id="{A6177E14-2D29-8A27-3998-FE43E92270C9}"/>
                </a:ext>
              </a:extLst>
            </p:cNvPr>
            <p:cNvGrpSpPr>
              <a:grpSpLocks/>
            </p:cNvGrpSpPr>
            <p:nvPr/>
          </p:nvGrpSpPr>
          <p:grpSpPr bwMode="auto">
            <a:xfrm>
              <a:off x="0" y="0"/>
              <a:ext cx="9144000" cy="6858000"/>
              <a:chOff x="0" y="0"/>
              <a:chExt cx="9144000" cy="6858000"/>
            </a:xfrm>
          </p:grpSpPr>
          <p:grpSp>
            <p:nvGrpSpPr>
              <p:cNvPr id="11" name="Group 19">
                <a:extLst>
                  <a:ext uri="{FF2B5EF4-FFF2-40B4-BE49-F238E27FC236}">
                    <a16:creationId xmlns:a16="http://schemas.microsoft.com/office/drawing/2014/main" id="{4A78BA5A-DB94-E7D8-1074-4856727048B5}"/>
                  </a:ext>
                </a:extLst>
              </p:cNvPr>
              <p:cNvGrpSpPr>
                <a:grpSpLocks/>
              </p:cNvGrpSpPr>
              <p:nvPr/>
            </p:nvGrpSpPr>
            <p:grpSpPr bwMode="auto">
              <a:xfrm>
                <a:off x="0" y="0"/>
                <a:ext cx="9144000" cy="6858000"/>
                <a:chOff x="0" y="0"/>
                <a:chExt cx="9144000" cy="6858000"/>
              </a:xfrm>
            </p:grpSpPr>
            <p:grpSp>
              <p:nvGrpSpPr>
                <p:cNvPr id="14" name="Group 13">
                  <a:extLst>
                    <a:ext uri="{FF2B5EF4-FFF2-40B4-BE49-F238E27FC236}">
                      <a16:creationId xmlns:a16="http://schemas.microsoft.com/office/drawing/2014/main" id="{5DFB522C-FE16-0B96-83ED-75A6723BFA7E}"/>
                    </a:ext>
                  </a:extLst>
                </p:cNvPr>
                <p:cNvGrpSpPr>
                  <a:grpSpLocks/>
                </p:cNvGrpSpPr>
                <p:nvPr/>
              </p:nvGrpSpPr>
              <p:grpSpPr bwMode="auto">
                <a:xfrm>
                  <a:off x="0" y="0"/>
                  <a:ext cx="9144000" cy="6858000"/>
                  <a:chOff x="0" y="0"/>
                  <a:chExt cx="5760" cy="4320"/>
                </a:xfrm>
              </p:grpSpPr>
              <p:grpSp>
                <p:nvGrpSpPr>
                  <p:cNvPr id="16" name="Group 15">
                    <a:extLst>
                      <a:ext uri="{FF2B5EF4-FFF2-40B4-BE49-F238E27FC236}">
                        <a16:creationId xmlns:a16="http://schemas.microsoft.com/office/drawing/2014/main" id="{D34DCCF6-4941-D23A-7BB0-7E1812C8B616}"/>
                      </a:ext>
                    </a:extLst>
                  </p:cNvPr>
                  <p:cNvGrpSpPr>
                    <a:grpSpLocks/>
                  </p:cNvGrpSpPr>
                  <p:nvPr/>
                </p:nvGrpSpPr>
                <p:grpSpPr bwMode="auto">
                  <a:xfrm>
                    <a:off x="0" y="0"/>
                    <a:ext cx="192" cy="4320"/>
                    <a:chOff x="0" y="-48"/>
                    <a:chExt cx="144" cy="4368"/>
                  </a:xfrm>
                </p:grpSpPr>
                <p:sp>
                  <p:nvSpPr>
                    <p:cNvPr id="28" name="Rectangle 10">
                      <a:extLst>
                        <a:ext uri="{FF2B5EF4-FFF2-40B4-BE49-F238E27FC236}">
                          <a16:creationId xmlns:a16="http://schemas.microsoft.com/office/drawing/2014/main" id="{77A34904-8ACC-1981-5417-BB9B6DA89C1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 name="Rectangle 11">
                      <a:extLst>
                        <a:ext uri="{FF2B5EF4-FFF2-40B4-BE49-F238E27FC236}">
                          <a16:creationId xmlns:a16="http://schemas.microsoft.com/office/drawing/2014/main" id="{0BAD049F-A692-E407-E436-DF402F811E8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2">
                    <a:extLst>
                      <a:ext uri="{FF2B5EF4-FFF2-40B4-BE49-F238E27FC236}">
                        <a16:creationId xmlns:a16="http://schemas.microsoft.com/office/drawing/2014/main" id="{7CDF4A06-7934-C5DA-8947-341183345663}"/>
                      </a:ext>
                    </a:extLst>
                  </p:cNvPr>
                  <p:cNvGrpSpPr>
                    <a:grpSpLocks/>
                  </p:cNvGrpSpPr>
                  <p:nvPr/>
                </p:nvGrpSpPr>
                <p:grpSpPr bwMode="auto">
                  <a:xfrm>
                    <a:off x="5674" y="24"/>
                    <a:ext cx="86" cy="4296"/>
                    <a:chOff x="5616" y="-48"/>
                    <a:chExt cx="144" cy="4368"/>
                  </a:xfrm>
                </p:grpSpPr>
                <p:sp>
                  <p:nvSpPr>
                    <p:cNvPr id="24" name="Rectangle 13">
                      <a:extLst>
                        <a:ext uri="{FF2B5EF4-FFF2-40B4-BE49-F238E27FC236}">
                          <a16:creationId xmlns:a16="http://schemas.microsoft.com/office/drawing/2014/main" id="{EBC8D506-9E27-4CCF-6F62-E65228378B7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14">
                      <a:extLst>
                        <a:ext uri="{FF2B5EF4-FFF2-40B4-BE49-F238E27FC236}">
                          <a16:creationId xmlns:a16="http://schemas.microsoft.com/office/drawing/2014/main" id="{C408939D-24AD-98C0-C542-C6D2F7BBFDA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5">
                    <a:extLst>
                      <a:ext uri="{FF2B5EF4-FFF2-40B4-BE49-F238E27FC236}">
                        <a16:creationId xmlns:a16="http://schemas.microsoft.com/office/drawing/2014/main" id="{5806B11F-D71B-927E-4B01-B54A4582DB79}"/>
                      </a:ext>
                    </a:extLst>
                  </p:cNvPr>
                  <p:cNvGrpSpPr>
                    <a:grpSpLocks/>
                  </p:cNvGrpSpPr>
                  <p:nvPr/>
                </p:nvGrpSpPr>
                <p:grpSpPr bwMode="auto">
                  <a:xfrm>
                    <a:off x="144" y="0"/>
                    <a:ext cx="5616" cy="144"/>
                    <a:chOff x="96" y="-48"/>
                    <a:chExt cx="5520" cy="144"/>
                  </a:xfrm>
                </p:grpSpPr>
                <p:sp>
                  <p:nvSpPr>
                    <p:cNvPr id="22" name="Rectangle 21">
                      <a:extLst>
                        <a:ext uri="{FF2B5EF4-FFF2-40B4-BE49-F238E27FC236}">
                          <a16:creationId xmlns:a16="http://schemas.microsoft.com/office/drawing/2014/main" id="{0843C7B6-908B-98D3-9C24-6EDF3B81CB6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22">
                      <a:extLst>
                        <a:ext uri="{FF2B5EF4-FFF2-40B4-BE49-F238E27FC236}">
                          <a16:creationId xmlns:a16="http://schemas.microsoft.com/office/drawing/2014/main" id="{300B85CF-7EF1-81E1-CF13-DE58AB07933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8">
                    <a:extLst>
                      <a:ext uri="{FF2B5EF4-FFF2-40B4-BE49-F238E27FC236}">
                        <a16:creationId xmlns:a16="http://schemas.microsoft.com/office/drawing/2014/main" id="{1F32FB46-3298-1D72-634E-FF934D7C10A0}"/>
                      </a:ext>
                    </a:extLst>
                  </p:cNvPr>
                  <p:cNvGrpSpPr>
                    <a:grpSpLocks/>
                  </p:cNvGrpSpPr>
                  <p:nvPr/>
                </p:nvGrpSpPr>
                <p:grpSpPr bwMode="auto">
                  <a:xfrm>
                    <a:off x="144" y="4234"/>
                    <a:ext cx="5616" cy="86"/>
                    <a:chOff x="96" y="4176"/>
                    <a:chExt cx="5520" cy="144"/>
                  </a:xfrm>
                </p:grpSpPr>
                <p:sp>
                  <p:nvSpPr>
                    <p:cNvPr id="20" name="Rectangle 19">
                      <a:extLst>
                        <a:ext uri="{FF2B5EF4-FFF2-40B4-BE49-F238E27FC236}">
                          <a16:creationId xmlns:a16="http://schemas.microsoft.com/office/drawing/2014/main" id="{434E0365-CE55-5FDB-B93F-DF4DDBD18AE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C421D7F0-872D-6203-3761-ADA9AABC7ED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5" name="Rectangle 21">
                  <a:extLst>
                    <a:ext uri="{FF2B5EF4-FFF2-40B4-BE49-F238E27FC236}">
                      <a16:creationId xmlns:a16="http://schemas.microsoft.com/office/drawing/2014/main" id="{2BACAC0D-1F0C-F010-5520-07F81973D1C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3" name="Picture 42" descr="A picture containing shape&#10;&#10;Description automatically generated">
                <a:extLst>
                  <a:ext uri="{FF2B5EF4-FFF2-40B4-BE49-F238E27FC236}">
                    <a16:creationId xmlns:a16="http://schemas.microsoft.com/office/drawing/2014/main" id="{10AAE596-E946-CFEF-AAD0-45E9AF189A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48" name="Group 43">
            <a:extLst>
              <a:ext uri="{FF2B5EF4-FFF2-40B4-BE49-F238E27FC236}">
                <a16:creationId xmlns:a16="http://schemas.microsoft.com/office/drawing/2014/main" id="{6FC420A3-9BA8-3F05-B1D8-EAA91CF8EB24}"/>
              </a:ext>
            </a:extLst>
          </p:cNvPr>
          <p:cNvGrpSpPr>
            <a:grpSpLocks/>
          </p:cNvGrpSpPr>
          <p:nvPr/>
        </p:nvGrpSpPr>
        <p:grpSpPr bwMode="auto">
          <a:xfrm>
            <a:off x="962945" y="1240107"/>
            <a:ext cx="6942973" cy="1960294"/>
            <a:chOff x="604324" y="4907723"/>
            <a:chExt cx="4425191" cy="1054666"/>
          </a:xfrm>
        </p:grpSpPr>
        <p:cxnSp>
          <p:nvCxnSpPr>
            <p:cNvPr id="49" name="Straight Arrow Connector 48">
              <a:extLst>
                <a:ext uri="{FF2B5EF4-FFF2-40B4-BE49-F238E27FC236}">
                  <a16:creationId xmlns:a16="http://schemas.microsoft.com/office/drawing/2014/main" id="{46371A10-3CC7-9C96-9BCC-908074F5BC76}"/>
                </a:ext>
              </a:extLst>
            </p:cNvPr>
            <p:cNvCxnSpPr/>
            <p:nvPr/>
          </p:nvCxnSpPr>
          <p:spPr>
            <a:xfrm>
              <a:off x="604324" y="5252706"/>
              <a:ext cx="4322466" cy="0"/>
            </a:xfrm>
            <a:prstGeom prst="straightConnector1">
              <a:avLst/>
            </a:prstGeom>
            <a:ln w="6985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51" name="TextBox 7">
              <a:extLst>
                <a:ext uri="{FF2B5EF4-FFF2-40B4-BE49-F238E27FC236}">
                  <a16:creationId xmlns:a16="http://schemas.microsoft.com/office/drawing/2014/main" id="{BD1226D4-2E62-81B0-878A-BEBB88992F4F}"/>
                </a:ext>
              </a:extLst>
            </p:cNvPr>
            <p:cNvSpPr txBox="1">
              <a:spLocks noChangeArrowheads="1"/>
            </p:cNvSpPr>
            <p:nvPr/>
          </p:nvSpPr>
          <p:spPr bwMode="auto">
            <a:xfrm>
              <a:off x="2376601" y="4907723"/>
              <a:ext cx="1017088" cy="24838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err="1"/>
                <a:t>U</a:t>
              </a:r>
              <a:r>
                <a:rPr lang="en-US" altLang="en-US" sz="2400" i="1" baseline="-25000" dirty="0" err="1"/>
                <a:t>b</a:t>
              </a:r>
              <a:endParaRPr lang="en-US" altLang="en-US" sz="2400" i="1" baseline="-25000" dirty="0"/>
            </a:p>
          </p:txBody>
        </p:sp>
        <p:cxnSp>
          <p:nvCxnSpPr>
            <p:cNvPr id="52" name="Straight Arrow Connector 51">
              <a:extLst>
                <a:ext uri="{FF2B5EF4-FFF2-40B4-BE49-F238E27FC236}">
                  <a16:creationId xmlns:a16="http://schemas.microsoft.com/office/drawing/2014/main" id="{0F7B6DBA-61EE-D26C-1147-B0B8528F78E4}"/>
                </a:ext>
              </a:extLst>
            </p:cNvPr>
            <p:cNvCxnSpPr>
              <a:cxnSpLocks/>
            </p:cNvCxnSpPr>
            <p:nvPr/>
          </p:nvCxnSpPr>
          <p:spPr>
            <a:xfrm>
              <a:off x="604324" y="5248892"/>
              <a:ext cx="0" cy="590511"/>
            </a:xfrm>
            <a:prstGeom prst="straightConnector1">
              <a:avLst/>
            </a:prstGeom>
            <a:ln w="698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3" name="TextBox 7">
              <a:extLst>
                <a:ext uri="{FF2B5EF4-FFF2-40B4-BE49-F238E27FC236}">
                  <a16:creationId xmlns:a16="http://schemas.microsoft.com/office/drawing/2014/main" id="{7013784E-FFA6-DE97-61B4-1C85FB5BB125}"/>
                </a:ext>
              </a:extLst>
            </p:cNvPr>
            <p:cNvSpPr txBox="1">
              <a:spLocks noChangeArrowheads="1"/>
            </p:cNvSpPr>
            <p:nvPr/>
          </p:nvSpPr>
          <p:spPr bwMode="auto">
            <a:xfrm>
              <a:off x="685801" y="5388438"/>
              <a:ext cx="338001" cy="24838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a:t>V</a:t>
              </a:r>
              <a:r>
                <a:rPr lang="en-US" altLang="en-US" sz="2400" i="1" baseline="-25000" dirty="0"/>
                <a:t>ai</a:t>
              </a:r>
            </a:p>
          </p:txBody>
        </p:sp>
        <p:cxnSp>
          <p:nvCxnSpPr>
            <p:cNvPr id="56" name="Straight Arrow Connector 55">
              <a:extLst>
                <a:ext uri="{FF2B5EF4-FFF2-40B4-BE49-F238E27FC236}">
                  <a16:creationId xmlns:a16="http://schemas.microsoft.com/office/drawing/2014/main" id="{DDC882A1-616C-1084-31F7-AD8D498D09F6}"/>
                </a:ext>
              </a:extLst>
            </p:cNvPr>
            <p:cNvCxnSpPr>
              <a:cxnSpLocks/>
            </p:cNvCxnSpPr>
            <p:nvPr/>
          </p:nvCxnSpPr>
          <p:spPr>
            <a:xfrm flipH="1">
              <a:off x="604324" y="5257832"/>
              <a:ext cx="4425191" cy="565433"/>
            </a:xfrm>
            <a:prstGeom prst="straightConnector1">
              <a:avLst/>
            </a:prstGeom>
            <a:ln w="60325">
              <a:solidFill>
                <a:srgbClr val="FF9900"/>
              </a:solidFill>
              <a:tailEnd type="arrow"/>
            </a:ln>
          </p:spPr>
          <p:style>
            <a:lnRef idx="1">
              <a:schemeClr val="accent1"/>
            </a:lnRef>
            <a:fillRef idx="0">
              <a:schemeClr val="accent1"/>
            </a:fillRef>
            <a:effectRef idx="0">
              <a:schemeClr val="accent1"/>
            </a:effectRef>
            <a:fontRef idx="minor">
              <a:schemeClr val="tx1"/>
            </a:fontRef>
          </p:style>
        </p:cxnSp>
        <p:sp>
          <p:nvSpPr>
            <p:cNvPr id="57" name="TextBox 7">
              <a:extLst>
                <a:ext uri="{FF2B5EF4-FFF2-40B4-BE49-F238E27FC236}">
                  <a16:creationId xmlns:a16="http://schemas.microsoft.com/office/drawing/2014/main" id="{BACF1D20-8DD2-94A8-2F50-4D825A640DAC}"/>
                </a:ext>
              </a:extLst>
            </p:cNvPr>
            <p:cNvSpPr txBox="1">
              <a:spLocks noChangeArrowheads="1"/>
            </p:cNvSpPr>
            <p:nvPr/>
          </p:nvSpPr>
          <p:spPr bwMode="auto">
            <a:xfrm>
              <a:off x="2176095" y="5714006"/>
              <a:ext cx="522553" cy="24838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err="1"/>
                <a:t>V</a:t>
              </a:r>
              <a:r>
                <a:rPr lang="en-US" altLang="en-US" sz="2400" i="1" baseline="-25000" dirty="0" err="1"/>
                <a:t>ri</a:t>
              </a:r>
              <a:endParaRPr lang="en-US" altLang="en-US" sz="2400" i="1" baseline="-25000" dirty="0"/>
            </a:p>
          </p:txBody>
        </p:sp>
      </p:grpSp>
      <p:sp>
        <p:nvSpPr>
          <p:cNvPr id="46" name="TextBox 45">
            <a:extLst>
              <a:ext uri="{FF2B5EF4-FFF2-40B4-BE49-F238E27FC236}">
                <a16:creationId xmlns:a16="http://schemas.microsoft.com/office/drawing/2014/main" id="{AC8C698B-F69A-5C69-95C1-48DC0154D360}"/>
              </a:ext>
            </a:extLst>
          </p:cNvPr>
          <p:cNvSpPr txBox="1"/>
          <p:nvPr/>
        </p:nvSpPr>
        <p:spPr>
          <a:xfrm>
            <a:off x="1495740" y="2072049"/>
            <a:ext cx="914400" cy="523220"/>
          </a:xfrm>
          <a:prstGeom prst="rect">
            <a:avLst/>
          </a:prstGeom>
          <a:noFill/>
        </p:spPr>
        <p:txBody>
          <a:bodyPr wrap="square">
            <a:spAutoFit/>
          </a:bodyPr>
          <a:lstStyle/>
          <a:p>
            <a:pPr eaLnBrk="1" hangingPunct="1"/>
            <a:r>
              <a:rPr lang="en-US" altLang="en-US" sz="2800" i="1" dirty="0"/>
              <a:t>=</a:t>
            </a:r>
            <a:r>
              <a:rPr lang="en-US" altLang="en-US" sz="2800" i="1" dirty="0" err="1"/>
              <a:t>V</a:t>
            </a:r>
            <a:r>
              <a:rPr lang="en-US" altLang="en-US" sz="2800" i="1" baseline="-25000" dirty="0" err="1"/>
              <a:t>fi</a:t>
            </a:r>
            <a:endParaRPr lang="en-US" altLang="en-US" sz="2800" i="1" baseline="-25000" dirty="0"/>
          </a:p>
        </p:txBody>
      </p:sp>
      <p:sp>
        <p:nvSpPr>
          <p:cNvPr id="47" name="TextBox 16">
            <a:extLst>
              <a:ext uri="{FF2B5EF4-FFF2-40B4-BE49-F238E27FC236}">
                <a16:creationId xmlns:a16="http://schemas.microsoft.com/office/drawing/2014/main" id="{AD00A7F4-4281-DAC0-1C71-01A51576839B}"/>
              </a:ext>
            </a:extLst>
          </p:cNvPr>
          <p:cNvSpPr txBox="1">
            <a:spLocks noChangeArrowheads="1"/>
          </p:cNvSpPr>
          <p:nvPr/>
        </p:nvSpPr>
        <p:spPr bwMode="auto">
          <a:xfrm>
            <a:off x="1382110" y="1428690"/>
            <a:ext cx="11866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000" i="1" dirty="0"/>
              <a:t> Zero </a:t>
            </a:r>
            <a:r>
              <a:rPr lang="en-US" altLang="en-US" sz="2000" i="1" dirty="0" err="1"/>
              <a:t>Vwi</a:t>
            </a:r>
            <a:endParaRPr lang="en-US" altLang="en-US" sz="2000" i="1" baseline="-25000" dirty="0"/>
          </a:p>
        </p:txBody>
      </p:sp>
    </p:spTree>
    <p:extLst>
      <p:ext uri="{BB962C8B-B14F-4D97-AF65-F5344CB8AC3E}">
        <p14:creationId xmlns:p14="http://schemas.microsoft.com/office/powerpoint/2010/main" val="777773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dissolve">
                                      <p:cBhvr>
                                        <p:cTn id="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4">
            <a:extLst>
              <a:ext uri="{FF2B5EF4-FFF2-40B4-BE49-F238E27FC236}">
                <a16:creationId xmlns:a16="http://schemas.microsoft.com/office/drawing/2014/main" id="{C05204D5-9399-5D6A-AF12-B8F65A93927E}"/>
              </a:ext>
            </a:extLst>
          </p:cNvPr>
          <p:cNvSpPr>
            <a:spLocks noGrp="1" noChangeArrowheads="1"/>
          </p:cNvSpPr>
          <p:nvPr>
            <p:ph type="title" idx="4294967295"/>
          </p:nvPr>
        </p:nvSpPr>
        <p:spPr>
          <a:xfrm>
            <a:off x="685800" y="304800"/>
            <a:ext cx="7772400" cy="762000"/>
          </a:xfrm>
        </p:spPr>
        <p:txBody>
          <a:bodyPr/>
          <a:lstStyle/>
          <a:p>
            <a:r>
              <a:rPr lang="en-US" altLang="en-US" sz="2800" dirty="0"/>
              <a:t>Specific Speed of Kaplan Turbine  </a:t>
            </a:r>
          </a:p>
        </p:txBody>
      </p:sp>
      <p:sp>
        <p:nvSpPr>
          <p:cNvPr id="739331" name="Rectangle 3">
            <a:extLst>
              <a:ext uri="{FF2B5EF4-FFF2-40B4-BE49-F238E27FC236}">
                <a16:creationId xmlns:a16="http://schemas.microsoft.com/office/drawing/2014/main" id="{43F74AC5-6095-5F0A-766E-F1D5BA41E24D}"/>
              </a:ext>
            </a:extLst>
          </p:cNvPr>
          <p:cNvSpPr>
            <a:spLocks noGrp="1" noChangeArrowheads="1"/>
          </p:cNvSpPr>
          <p:nvPr>
            <p:ph type="body" idx="4294967295"/>
          </p:nvPr>
        </p:nvSpPr>
        <p:spPr>
          <a:xfrm>
            <a:off x="0" y="1219200"/>
            <a:ext cx="8839200" cy="1295400"/>
          </a:xfrm>
        </p:spPr>
        <p:txBody>
          <a:bodyPr/>
          <a:lstStyle/>
          <a:p>
            <a:r>
              <a:rPr lang="en-US" altLang="en-US" sz="2400"/>
              <a:t>Using statistical studies of schemes, F. Schweiger and J. Gregory established the following correlation between the specific speed and the net head for Kaplan turbines:</a:t>
            </a:r>
          </a:p>
          <a:p>
            <a:endParaRPr lang="en-US" altLang="en-US" sz="2400"/>
          </a:p>
        </p:txBody>
      </p:sp>
      <p:graphicFrame>
        <p:nvGraphicFramePr>
          <p:cNvPr id="739333" name="Object 2">
            <a:extLst>
              <a:ext uri="{FF2B5EF4-FFF2-40B4-BE49-F238E27FC236}">
                <a16:creationId xmlns:a16="http://schemas.microsoft.com/office/drawing/2014/main" id="{A128BEAB-77FF-8555-7A67-0E892D445A64}"/>
              </a:ext>
            </a:extLst>
          </p:cNvPr>
          <p:cNvGraphicFramePr>
            <a:graphicFrameLocks noChangeAspect="1"/>
          </p:cNvGraphicFramePr>
          <p:nvPr/>
        </p:nvGraphicFramePr>
        <p:xfrm>
          <a:off x="2514600" y="2819400"/>
          <a:ext cx="2438400" cy="1181100"/>
        </p:xfrm>
        <a:graphic>
          <a:graphicData uri="http://schemas.openxmlformats.org/presentationml/2006/ole">
            <mc:AlternateContent xmlns:mc="http://schemas.openxmlformats.org/markup-compatibility/2006">
              <mc:Choice xmlns:v="urn:schemas-microsoft-com:vml" Requires="v">
                <p:oleObj name="Equation" r:id="rId2" imgW="812520" imgH="393480" progId="Equation.3">
                  <p:embed/>
                </p:oleObj>
              </mc:Choice>
              <mc:Fallback>
                <p:oleObj name="Equation" r:id="rId2" imgW="812520" imgH="393480" progId="Equation.3">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819400"/>
                        <a:ext cx="2438400" cy="1181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9334" name="Object 3">
            <a:extLst>
              <a:ext uri="{FF2B5EF4-FFF2-40B4-BE49-F238E27FC236}">
                <a16:creationId xmlns:a16="http://schemas.microsoft.com/office/drawing/2014/main" id="{14772B53-7DDA-2428-4167-205E4CD16532}"/>
              </a:ext>
            </a:extLst>
          </p:cNvPr>
          <p:cNvGraphicFramePr>
            <a:graphicFrameLocks noChangeAspect="1"/>
          </p:cNvGraphicFramePr>
          <p:nvPr/>
        </p:nvGraphicFramePr>
        <p:xfrm>
          <a:off x="2990850" y="4362450"/>
          <a:ext cx="2247900" cy="1447800"/>
        </p:xfrm>
        <a:graphic>
          <a:graphicData uri="http://schemas.openxmlformats.org/presentationml/2006/ole">
            <mc:AlternateContent xmlns:mc="http://schemas.openxmlformats.org/markup-compatibility/2006">
              <mc:Choice xmlns:v="urn:schemas-microsoft-com:vml" Requires="v">
                <p:oleObj name="Equation" r:id="rId4" imgW="749160" imgH="482400" progId="Equation.3">
                  <p:embed/>
                </p:oleObj>
              </mc:Choice>
              <mc:Fallback>
                <p:oleObj name="Equation" r:id="rId4" imgW="749160" imgH="4824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90850" y="4362450"/>
                        <a:ext cx="2247900" cy="144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39335" name="Text Box 7">
            <a:extLst>
              <a:ext uri="{FF2B5EF4-FFF2-40B4-BE49-F238E27FC236}">
                <a16:creationId xmlns:a16="http://schemas.microsoft.com/office/drawing/2014/main" id="{FF24E8ED-589C-7CD0-2303-055BC7DB9FFC}"/>
              </a:ext>
            </a:extLst>
          </p:cNvPr>
          <p:cNvSpPr txBox="1">
            <a:spLocks noChangeArrowheads="1"/>
          </p:cNvSpPr>
          <p:nvPr/>
        </p:nvSpPr>
        <p:spPr bwMode="auto">
          <a:xfrm>
            <a:off x="1203325" y="5857875"/>
            <a:ext cx="16938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P</a:t>
            </a:r>
            <a:r>
              <a:rPr lang="en-US" altLang="en-US"/>
              <a:t> in watts.</a:t>
            </a:r>
            <a:endParaRPr lang="en-US" altLang="en-US" i="1"/>
          </a:p>
        </p:txBody>
      </p:sp>
      <p:grpSp>
        <p:nvGrpSpPr>
          <p:cNvPr id="2" name="Group 1">
            <a:extLst>
              <a:ext uri="{FF2B5EF4-FFF2-40B4-BE49-F238E27FC236}">
                <a16:creationId xmlns:a16="http://schemas.microsoft.com/office/drawing/2014/main" id="{5DB0981B-9695-4225-16B6-A6BCF0A5E2C7}"/>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1B59A28-1AA4-0785-CF86-73DCA8D388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51C155A9-6F04-5166-F485-1179A24153D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EDB7E12-26CB-93C8-3D86-DB129418F391}"/>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CF6B0A96-C410-7D72-4026-43925C618EC9}"/>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9C7A819E-E6F3-19BE-78F4-B9D4DEABF86D}"/>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75910C8-EBD0-6111-8DB5-6D73FB99317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0D67832-AF82-F1BB-48B7-C5B3655989E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A16B8E0B-9BBE-710D-7A91-075E0BB66D91}"/>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54F78A0-CD86-E109-992E-B955A61625A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C809359-4C20-38BA-BE74-C2A01022EA1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513268E7-0117-078E-1D64-79250B093AA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3C3D2A31-6A06-65E5-D05F-A9E8238C936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9809F95E-CAA5-9672-9F68-B598FC2E22B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6C536D2-5E86-93B6-ED0A-32F65C615E8D}"/>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E38EB6FB-EF8F-9D10-1A4F-D6C5ADD7E87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DE42263D-794C-A0A0-D127-C5691CE8AC8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38CE6B87-F59E-6342-D533-B5E5F52CEF8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72E7146-10BB-F216-A653-C643A4C8F58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39331">
                                            <p:txEl>
                                              <p:pRg st="0" end="0"/>
                                            </p:txEl>
                                          </p:spTgt>
                                        </p:tgtEl>
                                        <p:attrNameLst>
                                          <p:attrName>style.visibility</p:attrName>
                                        </p:attrNameLst>
                                      </p:cBhvr>
                                      <p:to>
                                        <p:strVal val="visible"/>
                                      </p:to>
                                    </p:set>
                                    <p:animEffect transition="in" filter="dissolve">
                                      <p:cBhvr>
                                        <p:cTn id="7" dur="500"/>
                                        <p:tgtEl>
                                          <p:spTgt spid="7393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39333"/>
                                        </p:tgtEl>
                                        <p:attrNameLst>
                                          <p:attrName>style.visibility</p:attrName>
                                        </p:attrNameLst>
                                      </p:cBhvr>
                                      <p:to>
                                        <p:strVal val="visible"/>
                                      </p:to>
                                    </p:set>
                                    <p:animEffect transition="in" filter="dissolve">
                                      <p:cBhvr>
                                        <p:cTn id="12" dur="500"/>
                                        <p:tgtEl>
                                          <p:spTgt spid="7393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739334"/>
                                        </p:tgtEl>
                                        <p:attrNameLst>
                                          <p:attrName>style.visibility</p:attrName>
                                        </p:attrNameLst>
                                      </p:cBhvr>
                                      <p:to>
                                        <p:strVal val="visible"/>
                                      </p:to>
                                    </p:set>
                                    <p:animEffect transition="in" filter="dissolve">
                                      <p:cBhvr>
                                        <p:cTn id="17" dur="500"/>
                                        <p:tgtEl>
                                          <p:spTgt spid="7393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39335"/>
                                        </p:tgtEl>
                                        <p:attrNameLst>
                                          <p:attrName>style.visibility</p:attrName>
                                        </p:attrNameLst>
                                      </p:cBhvr>
                                      <p:to>
                                        <p:strVal val="visible"/>
                                      </p:to>
                                    </p:set>
                                    <p:animEffect transition="in" filter="dissolve">
                                      <p:cBhvr>
                                        <p:cTn id="22" dur="500"/>
                                        <p:tgtEl>
                                          <p:spTgt spid="7393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9331" grpId="0" build="p"/>
      <p:bldP spid="73933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026DA2D1-AA2D-4E90-F4A7-D7628E4D9FEC}"/>
              </a:ext>
            </a:extLst>
          </p:cNvPr>
          <p:cNvSpPr>
            <a:spLocks noGrp="1"/>
          </p:cNvSpPr>
          <p:nvPr>
            <p:ph type="title"/>
          </p:nvPr>
        </p:nvSpPr>
        <p:spPr>
          <a:xfrm>
            <a:off x="685800" y="76200"/>
            <a:ext cx="7772400" cy="1143000"/>
          </a:xfrm>
        </p:spPr>
        <p:txBody>
          <a:bodyPr/>
          <a:lstStyle/>
          <a:p>
            <a:r>
              <a:rPr lang="en-US" altLang="en-US" sz="2800"/>
              <a:t>Ganga Hydro Elecrtic Scheme </a:t>
            </a:r>
          </a:p>
        </p:txBody>
      </p:sp>
      <p:sp>
        <p:nvSpPr>
          <p:cNvPr id="3" name="Content Placeholder 2">
            <a:extLst>
              <a:ext uri="{FF2B5EF4-FFF2-40B4-BE49-F238E27FC236}">
                <a16:creationId xmlns:a16="http://schemas.microsoft.com/office/drawing/2014/main" id="{D1E1BB38-69C4-E405-36F7-CE9A4B4D641D}"/>
              </a:ext>
            </a:extLst>
          </p:cNvPr>
          <p:cNvSpPr>
            <a:spLocks noGrp="1"/>
          </p:cNvSpPr>
          <p:nvPr>
            <p:ph idx="1"/>
          </p:nvPr>
        </p:nvSpPr>
        <p:spPr/>
        <p:txBody>
          <a:bodyPr/>
          <a:lstStyle/>
          <a:p>
            <a:r>
              <a:rPr lang="en-US" altLang="en-US" sz="2400"/>
              <a:t>Ten Kaplan Turbine Power units along Ganga Canal. </a:t>
            </a:r>
          </a:p>
          <a:p>
            <a:r>
              <a:rPr lang="en-US" altLang="en-US" sz="2400"/>
              <a:t>Ranipur, Pathri, Bahadrabad, Salawa, Chitaura, Nirganj, Mohammedpur, Sumera, Palra and Bhola.</a:t>
            </a:r>
          </a:p>
          <a:p>
            <a:r>
              <a:rPr lang="en-US" altLang="en-US" sz="2400"/>
              <a:t>Capacity Range: 400 hp to 10,000hp.</a:t>
            </a:r>
          </a:p>
          <a:p>
            <a:r>
              <a:rPr lang="en-US" altLang="en-US" sz="2400"/>
              <a:t>Head Range: 5.3 m to 9.6 m</a:t>
            </a:r>
          </a:p>
          <a:p>
            <a:pPr>
              <a:buFontTx/>
              <a:buNone/>
            </a:pPr>
            <a:endParaRPr lang="en-US" altLang="en-US" sz="2400"/>
          </a:p>
        </p:txBody>
      </p:sp>
      <p:grpSp>
        <p:nvGrpSpPr>
          <p:cNvPr id="2" name="Group 1">
            <a:extLst>
              <a:ext uri="{FF2B5EF4-FFF2-40B4-BE49-F238E27FC236}">
                <a16:creationId xmlns:a16="http://schemas.microsoft.com/office/drawing/2014/main" id="{64AAB80D-F647-AF06-8FF4-9AD2AF2BE22F}"/>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AC9A013B-11C5-90CB-9807-8187DA0EB9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0E833D40-BF10-8134-E9CE-C944246A8C9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F388278F-8C01-E8D6-3EB7-04FF8389E837}"/>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3C19E8A7-D2EA-F743-DDCA-387DCBF4756F}"/>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0D2AB24-6A7B-376F-C7FB-8F27F8736731}"/>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930B2691-BF3E-EB82-E502-9F899F6272F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0262B1B1-5A36-0722-C556-D2A008AD7BD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8E86F67-7D05-997D-3605-AC15CF4CE9A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C2CE859D-7312-577D-689F-18EC1A69B72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7A3CB4E-95A3-76ED-0239-C753ED3C3DB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A337B5E-5069-DE1F-520C-6CA21119EA50}"/>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1347B71B-4645-44FF-02BB-9A36BA07C20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26A2CFF7-6DBC-57BE-15A5-0FD5C6DA61C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D08D567E-135B-B890-ACF2-8B735C3B3E41}"/>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98B06A8D-3017-F335-66C7-74E5AD24E6F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32FB1AB-806C-5DFA-8413-2AA35365C00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2AB70A04-A73A-1010-80D8-4582FBDBEB13}"/>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76F6C89C-4322-8818-0D79-EBFF1AD41D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0482574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3">
            <a:extLst>
              <a:ext uri="{FF2B5EF4-FFF2-40B4-BE49-F238E27FC236}">
                <a16:creationId xmlns:a16="http://schemas.microsoft.com/office/drawing/2014/main" id="{4F262243-505B-622C-682C-6EC4A7FDD9E6}"/>
              </a:ext>
            </a:extLst>
          </p:cNvPr>
          <p:cNvSpPr>
            <a:spLocks noGrp="1"/>
          </p:cNvSpPr>
          <p:nvPr>
            <p:ph type="title"/>
          </p:nvPr>
        </p:nvSpPr>
        <p:spPr>
          <a:xfrm>
            <a:off x="1066800" y="76200"/>
            <a:ext cx="7772400" cy="1143000"/>
          </a:xfrm>
        </p:spPr>
        <p:txBody>
          <a:bodyPr/>
          <a:lstStyle/>
          <a:p>
            <a:r>
              <a:rPr lang="en-US" altLang="en-US" sz="2800" dirty="0"/>
              <a:t>Major Kaplan Plants in Karnataka, India</a:t>
            </a:r>
          </a:p>
        </p:txBody>
      </p:sp>
      <p:graphicFrame>
        <p:nvGraphicFramePr>
          <p:cNvPr id="6" name="Table 5">
            <a:extLst>
              <a:ext uri="{FF2B5EF4-FFF2-40B4-BE49-F238E27FC236}">
                <a16:creationId xmlns:a16="http://schemas.microsoft.com/office/drawing/2014/main" id="{2B251E6A-EBE1-136B-E9BB-431D889B4CA1}"/>
              </a:ext>
            </a:extLst>
          </p:cNvPr>
          <p:cNvGraphicFramePr>
            <a:graphicFrameLocks noGrp="1"/>
          </p:cNvGraphicFramePr>
          <p:nvPr>
            <p:extLst>
              <p:ext uri="{D42A27DB-BD31-4B8C-83A1-F6EECF244321}">
                <p14:modId xmlns:p14="http://schemas.microsoft.com/office/powerpoint/2010/main" val="2752399029"/>
              </p:ext>
            </p:extLst>
          </p:nvPr>
        </p:nvGraphicFramePr>
        <p:xfrm>
          <a:off x="465138" y="1556916"/>
          <a:ext cx="8458200" cy="4406620"/>
        </p:xfrm>
        <a:graphic>
          <a:graphicData uri="http://schemas.openxmlformats.org/drawingml/2006/table">
            <a:tbl>
              <a:tblPr firstRow="1" bandRow="1">
                <a:tableStyleId>{F5AB1C69-6EDB-4FF4-983F-18BD219EF322}</a:tableStyleId>
              </a:tblPr>
              <a:tblGrid>
                <a:gridCol w="1409700">
                  <a:extLst>
                    <a:ext uri="{9D8B030D-6E8A-4147-A177-3AD203B41FA5}">
                      <a16:colId xmlns:a16="http://schemas.microsoft.com/office/drawing/2014/main" val="20000"/>
                    </a:ext>
                  </a:extLst>
                </a:gridCol>
                <a:gridCol w="1409700">
                  <a:extLst>
                    <a:ext uri="{9D8B030D-6E8A-4147-A177-3AD203B41FA5}">
                      <a16:colId xmlns:a16="http://schemas.microsoft.com/office/drawing/2014/main" val="20001"/>
                    </a:ext>
                  </a:extLst>
                </a:gridCol>
                <a:gridCol w="1409700">
                  <a:extLst>
                    <a:ext uri="{9D8B030D-6E8A-4147-A177-3AD203B41FA5}">
                      <a16:colId xmlns:a16="http://schemas.microsoft.com/office/drawing/2014/main" val="20002"/>
                    </a:ext>
                  </a:extLst>
                </a:gridCol>
                <a:gridCol w="1409700">
                  <a:extLst>
                    <a:ext uri="{9D8B030D-6E8A-4147-A177-3AD203B41FA5}">
                      <a16:colId xmlns:a16="http://schemas.microsoft.com/office/drawing/2014/main" val="20003"/>
                    </a:ext>
                  </a:extLst>
                </a:gridCol>
                <a:gridCol w="1409700">
                  <a:extLst>
                    <a:ext uri="{9D8B030D-6E8A-4147-A177-3AD203B41FA5}">
                      <a16:colId xmlns:a16="http://schemas.microsoft.com/office/drawing/2014/main" val="20004"/>
                    </a:ext>
                  </a:extLst>
                </a:gridCol>
                <a:gridCol w="1409700">
                  <a:extLst>
                    <a:ext uri="{9D8B030D-6E8A-4147-A177-3AD203B41FA5}">
                      <a16:colId xmlns:a16="http://schemas.microsoft.com/office/drawing/2014/main" val="20005"/>
                    </a:ext>
                  </a:extLst>
                </a:gridCol>
              </a:tblGrid>
              <a:tr h="914229">
                <a:tc>
                  <a:txBody>
                    <a:bodyPr/>
                    <a:lstStyle/>
                    <a:p>
                      <a:pPr algn="ctr"/>
                      <a:r>
                        <a:rPr lang="en-US" sz="2400" dirty="0" err="1">
                          <a:solidFill>
                            <a:srgbClr val="FF0000"/>
                          </a:solidFill>
                        </a:rPr>
                        <a:t>S.No</a:t>
                      </a:r>
                      <a:r>
                        <a:rPr lang="en-US" sz="2400" dirty="0">
                          <a:solidFill>
                            <a:srgbClr val="FF0000"/>
                          </a:solidFill>
                        </a:rPr>
                        <a:t>.</a:t>
                      </a:r>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solidFill>
                            <a:srgbClr val="FF0000"/>
                          </a:solidFill>
                        </a:rPr>
                        <a:t>Station</a:t>
                      </a:r>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solidFill>
                            <a:srgbClr val="FF0000"/>
                          </a:solidFill>
                        </a:rPr>
                        <a:t>No. Units</a:t>
                      </a:r>
                    </a:p>
                    <a:p>
                      <a:pPr algn="ctr"/>
                      <a:r>
                        <a:rPr lang="en-US" sz="2400" dirty="0">
                          <a:solidFill>
                            <a:srgbClr val="FF0000"/>
                          </a:solidFill>
                          <a:latin typeface="Times New Roman"/>
                          <a:cs typeface="Times New Roman"/>
                        </a:rPr>
                        <a:t>× </a:t>
                      </a:r>
                      <a:r>
                        <a:rPr lang="en-US" sz="2400" dirty="0">
                          <a:solidFill>
                            <a:srgbClr val="FF0000"/>
                          </a:solidFill>
                        </a:rPr>
                        <a:t>unit Size, MW</a:t>
                      </a:r>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solidFill>
                            <a:srgbClr val="FF0000"/>
                          </a:solidFill>
                        </a:rPr>
                        <a:t>Design Head</a:t>
                      </a:r>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solidFill>
                            <a:srgbClr val="FF0000"/>
                          </a:solidFill>
                        </a:rPr>
                        <a:t>Speed</a:t>
                      </a:r>
                    </a:p>
                    <a:p>
                      <a:pPr algn="ctr"/>
                      <a:r>
                        <a:rPr lang="en-US" sz="2400" dirty="0">
                          <a:solidFill>
                            <a:srgbClr val="FF0000"/>
                          </a:solidFill>
                        </a:rPr>
                        <a:t>rpm</a:t>
                      </a:r>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solidFill>
                            <a:srgbClr val="FF0000"/>
                          </a:solidFill>
                        </a:rPr>
                        <a:t>Design Discharge,</a:t>
                      </a:r>
                      <a:r>
                        <a:rPr lang="en-US" sz="2400" baseline="0" dirty="0">
                          <a:solidFill>
                            <a:srgbClr val="FF0000"/>
                          </a:solidFill>
                        </a:rPr>
                        <a:t> </a:t>
                      </a:r>
                      <a:r>
                        <a:rPr lang="en-US" sz="2400" baseline="0" dirty="0" err="1">
                          <a:solidFill>
                            <a:srgbClr val="FF0000"/>
                          </a:solidFill>
                        </a:rPr>
                        <a:t>Cumecs</a:t>
                      </a:r>
                      <a:endParaRPr lang="en-US" sz="2400" dirty="0">
                        <a:solidFill>
                          <a:srgbClr val="FF0000"/>
                        </a:solidFill>
                      </a:endParaRPr>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39960">
                <a:tc>
                  <a:txBody>
                    <a:bodyPr/>
                    <a:lstStyle/>
                    <a:p>
                      <a:pPr algn="ctr"/>
                      <a:r>
                        <a:rPr lang="en-US" sz="2400" b="0" kern="1200" baseline="0" dirty="0">
                          <a:solidFill>
                            <a:schemeClr val="dk1"/>
                          </a:solidFill>
                          <a:latin typeface="+mn-lt"/>
                          <a:ea typeface="+mn-ea"/>
                          <a:cs typeface="+mn-cs"/>
                        </a:rPr>
                        <a:t>1</a:t>
                      </a:r>
                      <a:endParaRPr lang="en-US" sz="2400" b="0" dirty="0"/>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0" kern="1200" baseline="0" dirty="0">
                          <a:solidFill>
                            <a:schemeClr val="dk1"/>
                          </a:solidFill>
                          <a:latin typeface="+mn-lt"/>
                          <a:ea typeface="+mn-ea"/>
                          <a:cs typeface="+mn-cs"/>
                        </a:rPr>
                        <a:t>LPH</a:t>
                      </a:r>
                      <a:endParaRPr lang="en-US" sz="2400" b="0" dirty="0"/>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kern="1200" baseline="0" dirty="0">
                          <a:solidFill>
                            <a:schemeClr val="dk1"/>
                          </a:solidFill>
                          <a:latin typeface="+mn-lt"/>
                          <a:ea typeface="+mn-ea"/>
                          <a:cs typeface="+mn-cs"/>
                        </a:rPr>
                        <a:t>2 </a:t>
                      </a:r>
                      <a:r>
                        <a:rPr lang="en-US" sz="2400" dirty="0">
                          <a:solidFill>
                            <a:srgbClr val="FF0000"/>
                          </a:solidFill>
                          <a:latin typeface="+mn-lt"/>
                          <a:cs typeface="Times New Roman"/>
                        </a:rPr>
                        <a:t>×</a:t>
                      </a:r>
                      <a:r>
                        <a:rPr lang="en-US" sz="2400" b="0" kern="1200" baseline="0" dirty="0">
                          <a:solidFill>
                            <a:schemeClr val="dk1"/>
                          </a:solidFill>
                          <a:latin typeface="+mn-lt"/>
                          <a:ea typeface="+mn-ea"/>
                          <a:cs typeface="+mn-cs"/>
                        </a:rPr>
                        <a:t> 27.5</a:t>
                      </a:r>
                      <a:endParaRPr lang="en-US" sz="2400" b="0" dirty="0"/>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kern="1200" baseline="0" dirty="0">
                          <a:solidFill>
                            <a:schemeClr val="dk1"/>
                          </a:solidFill>
                          <a:latin typeface="+mn-lt"/>
                          <a:ea typeface="+mn-ea"/>
                          <a:cs typeface="+mn-cs"/>
                        </a:rPr>
                        <a:t>29.5</a:t>
                      </a:r>
                      <a:endParaRPr lang="en-US" sz="2400" b="0" dirty="0"/>
                    </a:p>
                    <a:p>
                      <a:pPr algn="ctr"/>
                      <a:endParaRPr lang="en-US" sz="2400" b="0" dirty="0"/>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kern="1200" baseline="0" dirty="0">
                          <a:solidFill>
                            <a:schemeClr val="dk1"/>
                          </a:solidFill>
                          <a:latin typeface="+mn-lt"/>
                          <a:ea typeface="+mn-ea"/>
                          <a:cs typeface="+mn-cs"/>
                        </a:rPr>
                        <a:t>200</a:t>
                      </a:r>
                      <a:endParaRPr lang="en-US" sz="2400" b="0" dirty="0"/>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0" dirty="0"/>
                        <a:t>101</a:t>
                      </a:r>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603137">
                <a:tc>
                  <a:txBody>
                    <a:bodyPr/>
                    <a:lstStyle/>
                    <a:p>
                      <a:pPr algn="ctr"/>
                      <a:r>
                        <a:rPr lang="en-US" sz="2400" dirty="0"/>
                        <a:t>2</a:t>
                      </a:r>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2400" b="1" kern="1200" baseline="0" dirty="0">
                          <a:solidFill>
                            <a:schemeClr val="dk1"/>
                          </a:solidFill>
                          <a:latin typeface="+mn-lt"/>
                          <a:ea typeface="+mn-ea"/>
                          <a:cs typeface="+mn-cs"/>
                        </a:rPr>
                        <a:t>Kadra</a:t>
                      </a:r>
                      <a:endParaRPr lang="en-US" sz="2400" dirty="0"/>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2400" b="1" kern="1200" baseline="0" dirty="0">
                          <a:solidFill>
                            <a:schemeClr val="dk1"/>
                          </a:solidFill>
                          <a:latin typeface="+mn-lt"/>
                          <a:ea typeface="+mn-ea"/>
                          <a:cs typeface="+mn-cs"/>
                        </a:rPr>
                        <a:t>3 </a:t>
                      </a:r>
                      <a:r>
                        <a:rPr lang="en-US" sz="2400" dirty="0">
                          <a:solidFill>
                            <a:srgbClr val="FF0000"/>
                          </a:solidFill>
                          <a:latin typeface="+mn-lt"/>
                          <a:cs typeface="Times New Roman"/>
                        </a:rPr>
                        <a:t>× </a:t>
                      </a:r>
                      <a:r>
                        <a:rPr lang="it-IT" sz="2400" b="1" kern="1200" baseline="0" dirty="0">
                          <a:solidFill>
                            <a:schemeClr val="dk1"/>
                          </a:solidFill>
                          <a:latin typeface="+mn-lt"/>
                          <a:ea typeface="+mn-ea"/>
                          <a:cs typeface="+mn-cs"/>
                        </a:rPr>
                        <a:t>50 </a:t>
                      </a:r>
                      <a:endParaRPr lang="en-US" sz="2400" dirty="0"/>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32.0</a:t>
                      </a:r>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142.86</a:t>
                      </a:r>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175.5</a:t>
                      </a:r>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03137">
                <a:tc>
                  <a:txBody>
                    <a:bodyPr/>
                    <a:lstStyle/>
                    <a:p>
                      <a:pPr algn="ctr"/>
                      <a:r>
                        <a:rPr lang="en-US" sz="2400" dirty="0"/>
                        <a:t>3</a:t>
                      </a:r>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err="1"/>
                        <a:t>Kodasalli</a:t>
                      </a:r>
                      <a:endParaRPr lang="en-US" sz="2400" dirty="0"/>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3 </a:t>
                      </a:r>
                      <a:r>
                        <a:rPr lang="en-US" sz="2400" dirty="0">
                          <a:solidFill>
                            <a:srgbClr val="FF0000"/>
                          </a:solidFill>
                          <a:latin typeface="+mn-lt"/>
                          <a:cs typeface="Times New Roman"/>
                        </a:rPr>
                        <a:t>× </a:t>
                      </a:r>
                      <a:r>
                        <a:rPr lang="en-US" sz="2400" dirty="0"/>
                        <a:t>40</a:t>
                      </a:r>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37.0</a:t>
                      </a:r>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166.67</a:t>
                      </a:r>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123</a:t>
                      </a:r>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39960">
                <a:tc>
                  <a:txBody>
                    <a:bodyPr/>
                    <a:lstStyle/>
                    <a:p>
                      <a:pPr algn="ctr"/>
                      <a:r>
                        <a:rPr lang="en-US" sz="2400" dirty="0"/>
                        <a:t>4.</a:t>
                      </a:r>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err="1"/>
                        <a:t>Almatti</a:t>
                      </a:r>
                      <a:endParaRPr lang="en-US" sz="2400" dirty="0"/>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 </a:t>
                      </a:r>
                      <a:r>
                        <a:rPr lang="en-US" sz="2400" dirty="0">
                          <a:solidFill>
                            <a:srgbClr val="FF0000"/>
                          </a:solidFill>
                          <a:latin typeface="+mn-lt"/>
                          <a:cs typeface="Times New Roman"/>
                        </a:rPr>
                        <a:t>× </a:t>
                      </a:r>
                      <a:r>
                        <a:rPr lang="en-US" sz="2400" dirty="0"/>
                        <a:t>15</a:t>
                      </a:r>
                    </a:p>
                    <a:p>
                      <a:pPr algn="ctr"/>
                      <a:r>
                        <a:rPr lang="en-US" sz="2400" dirty="0"/>
                        <a:t>5 </a:t>
                      </a:r>
                      <a:r>
                        <a:rPr lang="en-US" sz="2400" dirty="0">
                          <a:solidFill>
                            <a:srgbClr val="FF0000"/>
                          </a:solidFill>
                          <a:latin typeface="+mn-lt"/>
                          <a:cs typeface="Times New Roman"/>
                        </a:rPr>
                        <a:t>× </a:t>
                      </a:r>
                      <a:r>
                        <a:rPr lang="en-US" sz="2400" dirty="0"/>
                        <a:t>55</a:t>
                      </a:r>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24.09</a:t>
                      </a:r>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187.50</a:t>
                      </a:r>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26.69</a:t>
                      </a:r>
                    </a:p>
                    <a:p>
                      <a:pPr algn="ctr"/>
                      <a:r>
                        <a:rPr lang="en-US" sz="2400" dirty="0"/>
                        <a:t>115.4</a:t>
                      </a:r>
                    </a:p>
                  </a:txBody>
                  <a:tcPr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pSp>
        <p:nvGrpSpPr>
          <p:cNvPr id="2" name="Group 1">
            <a:extLst>
              <a:ext uri="{FF2B5EF4-FFF2-40B4-BE49-F238E27FC236}">
                <a16:creationId xmlns:a16="http://schemas.microsoft.com/office/drawing/2014/main" id="{77A1ED81-6F29-C650-2B8C-E3B1171E75FE}"/>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0C35861C-70A7-56DB-2EF5-A3EB38E3BA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26A4337-95A7-F1BA-64C0-EC71F3CF739E}"/>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49A0115F-B37A-A93E-DFBB-BDC969E24B98}"/>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19D55F98-682C-97E2-5CBC-2876C97F9BA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F8EF254F-C2E4-7D6B-84E2-5CA85C6F733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37EA428E-A459-1599-C360-3266E29DCD5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EBEC6ABA-ECD0-C639-A175-25841A7A04F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C5BD4FB-BC4D-0DD4-E8D8-6D8E822F1CAA}"/>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C771BE57-BDA0-AEF2-A2A8-7B80F68DD96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AFD694B1-94F7-5CA8-7D12-41C31414ACD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246B350-5ADC-2506-9CD0-A5DA9515D5F8}"/>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7A586552-F05C-294B-C253-A6B970D4A53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5723B3C3-5CC6-C4ED-3414-38F76AEDAE6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9AA3C2E-0191-4B63-64B5-9AD66C379A7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8BB996B-E04D-5019-0842-A77ED2E282B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F77D9D9A-368E-2308-8308-817B9144C46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8111CC05-8FBD-D046-883F-BFD706FBE21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DCF4CE3-8786-946B-B640-5322021ABD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251965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3">
            <a:extLst>
              <a:ext uri="{FF2B5EF4-FFF2-40B4-BE49-F238E27FC236}">
                <a16:creationId xmlns:a16="http://schemas.microsoft.com/office/drawing/2014/main" id="{15827CC2-A39E-C103-4462-67AA61B91CF0}"/>
              </a:ext>
            </a:extLst>
          </p:cNvPr>
          <p:cNvSpPr>
            <a:spLocks noGrp="1"/>
          </p:cNvSpPr>
          <p:nvPr>
            <p:ph type="title"/>
          </p:nvPr>
        </p:nvSpPr>
        <p:spPr>
          <a:xfrm>
            <a:off x="762000" y="0"/>
            <a:ext cx="7772400" cy="1143000"/>
          </a:xfrm>
        </p:spPr>
        <p:txBody>
          <a:bodyPr/>
          <a:lstStyle/>
          <a:p>
            <a:r>
              <a:rPr lang="en-US" altLang="en-US" sz="2800"/>
              <a:t>The Schematic of  Kaplan Turbine</a:t>
            </a:r>
          </a:p>
        </p:txBody>
      </p:sp>
      <p:pic>
        <p:nvPicPr>
          <p:cNvPr id="38915" name="Picture 2">
            <a:extLst>
              <a:ext uri="{FF2B5EF4-FFF2-40B4-BE49-F238E27FC236}">
                <a16:creationId xmlns:a16="http://schemas.microsoft.com/office/drawing/2014/main" id="{9A9EA2AC-81B1-6C92-1353-7B0FB1F0D4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066800"/>
            <a:ext cx="52578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a:extLst>
              <a:ext uri="{FF2B5EF4-FFF2-40B4-BE49-F238E27FC236}">
                <a16:creationId xmlns:a16="http://schemas.microsoft.com/office/drawing/2014/main" id="{10B174D8-0AB4-2661-5AF3-E996AA6C02DF}"/>
              </a:ext>
            </a:extLst>
          </p:cNvPr>
          <p:cNvSpPr/>
          <p:nvPr/>
        </p:nvSpPr>
        <p:spPr>
          <a:xfrm>
            <a:off x="2819400" y="4876800"/>
            <a:ext cx="685800" cy="838200"/>
          </a:xfrm>
          <a:prstGeom prst="ellipse">
            <a:avLst/>
          </a:prstGeom>
          <a:noFill/>
          <a:ln w="50800">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 name="Group 1">
            <a:extLst>
              <a:ext uri="{FF2B5EF4-FFF2-40B4-BE49-F238E27FC236}">
                <a16:creationId xmlns:a16="http://schemas.microsoft.com/office/drawing/2014/main" id="{C71718DE-69F9-9CE3-5317-6882CEB91608}"/>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3433F5C-62A6-4319-7D5C-9F6EE2565A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FDF9864-EE60-1C79-C562-E19F519E5F38}"/>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F9FDF88E-57D1-FF9F-7173-447F855D1F4F}"/>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5BDF5865-6303-061E-2494-EB9C1F4AB8E1}"/>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588D41F2-FA4C-74B2-673B-DECEBDB9863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6332497E-0672-54D8-F7AE-00DE3C8AA35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9DCBE7C3-6104-9CA5-9A99-DF587402953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1770B5C2-E352-B6FF-444C-A76943BA284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9A1F8A7-E257-896A-68E4-497F9BB51A9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48971C2-8583-72FF-246F-B562519E4E6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8246D9D3-4654-20EA-7812-14411B8EDCB4}"/>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076605D1-BD4F-7919-3493-66F574A7A5B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A40596CD-0D9F-E354-EEB7-AC40805E23F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D15F035-C2B6-7B0A-5F56-D7F1333F0D4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A6AE06AA-31C1-2363-3012-8D1583368DF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CBCE5937-564B-8593-E72B-5B783E92CDB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F8E8136-D663-282A-775D-0B204AF9466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AC449C7B-85D3-8A7E-3D96-8D81CDC5E9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6">
            <a:extLst>
              <a:ext uri="{FF2B5EF4-FFF2-40B4-BE49-F238E27FC236}">
                <a16:creationId xmlns:a16="http://schemas.microsoft.com/office/drawing/2014/main" id="{26360BA9-41D1-4362-D5F8-CD3DF7BC0C4D}"/>
              </a:ext>
            </a:extLst>
          </p:cNvPr>
          <p:cNvSpPr>
            <a:spLocks noGrp="1" noChangeArrowheads="1"/>
          </p:cNvSpPr>
          <p:nvPr>
            <p:ph type="title" idx="4294967295"/>
          </p:nvPr>
        </p:nvSpPr>
        <p:spPr>
          <a:xfrm>
            <a:off x="609600" y="0"/>
            <a:ext cx="7772400" cy="838200"/>
          </a:xfrm>
        </p:spPr>
        <p:txBody>
          <a:bodyPr/>
          <a:lstStyle/>
          <a:p>
            <a:r>
              <a:rPr lang="en-US" altLang="en-US" sz="2800"/>
              <a:t>Major Parts of A Kaplan Turbine</a:t>
            </a:r>
          </a:p>
        </p:txBody>
      </p:sp>
      <p:pic>
        <p:nvPicPr>
          <p:cNvPr id="727045" name="Picture 5">
            <a:extLst>
              <a:ext uri="{FF2B5EF4-FFF2-40B4-BE49-F238E27FC236}">
                <a16:creationId xmlns:a16="http://schemas.microsoft.com/office/drawing/2014/main" id="{7C93F654-7B26-7A0C-11D1-9A004A48AC8E}"/>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1371600"/>
            <a:ext cx="5791200" cy="2895600"/>
          </a:xfrm>
          <a:noFill/>
        </p:spPr>
      </p:pic>
      <p:pic>
        <p:nvPicPr>
          <p:cNvPr id="727050" name="Picture 10" descr="kaplanmovie">
            <a:extLst>
              <a:ext uri="{FF2B5EF4-FFF2-40B4-BE49-F238E27FC236}">
                <a16:creationId xmlns:a16="http://schemas.microsoft.com/office/drawing/2014/main" id="{7A074BC1-8496-2288-43F0-6E1EF5344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1981200"/>
            <a:ext cx="3306763"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7FB2078D-5103-98E1-8512-1F8570AA2539}"/>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E793F936-4458-8AA6-250A-4681A933CB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4877FB2E-82D1-0129-B4F1-A8AB79D4040B}"/>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D488DD7-CEA4-4692-D09D-010351BF8C89}"/>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220E8F38-F6DA-45DE-4A6D-48335AF50FE5}"/>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4FE28F1-426C-B7CA-846D-C7C8B5EC725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55070D45-BDF6-ACAA-CF5F-496891CA180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3D62247-6DFD-30B8-4593-FA7AB458D9F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41B63CCF-99AA-12C8-3FAA-43979C4B91C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5237F1CE-BFF4-F2DC-171E-0AEF0AE01B1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D9678B0D-D41C-0C20-32FD-ED68C19B17E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407C75FD-06B0-A395-2356-7476355D650E}"/>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CD5940DD-2B4B-16DA-A090-07392485CB2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1576EEAE-199C-39D9-05E2-115D9DBC01F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6A2B70F5-0001-7DC9-E137-52A0A3D5CFB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A94D53E-9877-C535-C20E-F316B20E3EF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C8B6AF25-8937-DD18-3E87-3157A0F8E0F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FAA4842B-9CC7-6894-4582-AF66D1ED92D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09312C0-8CA8-1743-7868-9D4B9BAE69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27045"/>
                                        </p:tgtEl>
                                        <p:attrNameLst>
                                          <p:attrName>style.visibility</p:attrName>
                                        </p:attrNameLst>
                                      </p:cBhvr>
                                      <p:to>
                                        <p:strVal val="visible"/>
                                      </p:to>
                                    </p:set>
                                    <p:animEffect transition="in" filter="dissolve">
                                      <p:cBhvr>
                                        <p:cTn id="7" dur="500"/>
                                        <p:tgtEl>
                                          <p:spTgt spid="7270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27050"/>
                                        </p:tgtEl>
                                        <p:attrNameLst>
                                          <p:attrName>style.visibility</p:attrName>
                                        </p:attrNameLst>
                                      </p:cBhvr>
                                      <p:to>
                                        <p:strVal val="visible"/>
                                      </p:to>
                                    </p:set>
                                    <p:animEffect transition="in" filter="dissolve">
                                      <p:cBhvr>
                                        <p:cTn id="12" dur="500"/>
                                        <p:tgtEl>
                                          <p:spTgt spid="727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a:extLst>
              <a:ext uri="{FF2B5EF4-FFF2-40B4-BE49-F238E27FC236}">
                <a16:creationId xmlns:a16="http://schemas.microsoft.com/office/drawing/2014/main" id="{DD5D7BB1-CDF1-B077-CFFE-64310B1BC5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905000"/>
            <a:ext cx="364172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3">
            <a:extLst>
              <a:ext uri="{FF2B5EF4-FFF2-40B4-BE49-F238E27FC236}">
                <a16:creationId xmlns:a16="http://schemas.microsoft.com/office/drawing/2014/main" id="{8839C5E2-6574-3656-1DCB-211B728E40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905000"/>
            <a:ext cx="3676650" cy="364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itle 3">
            <a:extLst>
              <a:ext uri="{FF2B5EF4-FFF2-40B4-BE49-F238E27FC236}">
                <a16:creationId xmlns:a16="http://schemas.microsoft.com/office/drawing/2014/main" id="{EFECDD83-D9DC-CDC4-EF56-6808D3CC9CE2}"/>
              </a:ext>
            </a:extLst>
          </p:cNvPr>
          <p:cNvSpPr>
            <a:spLocks noGrp="1"/>
          </p:cNvSpPr>
          <p:nvPr>
            <p:ph type="title"/>
          </p:nvPr>
        </p:nvSpPr>
        <p:spPr>
          <a:xfrm>
            <a:off x="685800" y="228600"/>
            <a:ext cx="7772400" cy="838200"/>
          </a:xfrm>
        </p:spPr>
        <p:txBody>
          <a:bodyPr/>
          <a:lstStyle/>
          <a:p>
            <a:r>
              <a:rPr lang="en-US" altLang="en-US" sz="2800" dirty="0"/>
              <a:t>Superior Hydrodynamic Features</a:t>
            </a:r>
          </a:p>
        </p:txBody>
      </p:sp>
      <p:sp>
        <p:nvSpPr>
          <p:cNvPr id="18437" name="TextBox 4">
            <a:extLst>
              <a:ext uri="{FF2B5EF4-FFF2-40B4-BE49-F238E27FC236}">
                <a16:creationId xmlns:a16="http://schemas.microsoft.com/office/drawing/2014/main" id="{1F6AC466-9496-496C-42F4-303691ABD212}"/>
              </a:ext>
            </a:extLst>
          </p:cNvPr>
          <p:cNvSpPr txBox="1">
            <a:spLocks noChangeArrowheads="1"/>
          </p:cNvSpPr>
          <p:nvPr/>
        </p:nvSpPr>
        <p:spPr bwMode="auto">
          <a:xfrm>
            <a:off x="228600" y="5715000"/>
            <a:ext cx="36337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Section of Guide Wheel</a:t>
            </a:r>
          </a:p>
        </p:txBody>
      </p:sp>
      <p:sp>
        <p:nvSpPr>
          <p:cNvPr id="18438" name="TextBox 5">
            <a:extLst>
              <a:ext uri="{FF2B5EF4-FFF2-40B4-BE49-F238E27FC236}">
                <a16:creationId xmlns:a16="http://schemas.microsoft.com/office/drawing/2014/main" id="{B3B249E9-3463-A67D-AC9D-D902980F50A8}"/>
              </a:ext>
            </a:extLst>
          </p:cNvPr>
          <p:cNvSpPr txBox="1">
            <a:spLocks noChangeArrowheads="1"/>
          </p:cNvSpPr>
          <p:nvPr/>
        </p:nvSpPr>
        <p:spPr bwMode="auto">
          <a:xfrm>
            <a:off x="6248400" y="5638800"/>
            <a:ext cx="1241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Runner</a:t>
            </a:r>
          </a:p>
        </p:txBody>
      </p:sp>
      <p:sp>
        <p:nvSpPr>
          <p:cNvPr id="5129" name="TextBox 6">
            <a:extLst>
              <a:ext uri="{FF2B5EF4-FFF2-40B4-BE49-F238E27FC236}">
                <a16:creationId xmlns:a16="http://schemas.microsoft.com/office/drawing/2014/main" id="{8777BD75-4DE2-58B5-1C7B-F4D6CFC80A54}"/>
              </a:ext>
            </a:extLst>
          </p:cNvPr>
          <p:cNvSpPr txBox="1">
            <a:spLocks noChangeArrowheads="1"/>
          </p:cNvSpPr>
          <p:nvPr/>
        </p:nvSpPr>
        <p:spPr bwMode="auto">
          <a:xfrm>
            <a:off x="1219200" y="1371600"/>
            <a:ext cx="64944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Essential for High Efficiency at low Heads</a:t>
            </a:r>
          </a:p>
        </p:txBody>
      </p:sp>
      <p:grpSp>
        <p:nvGrpSpPr>
          <p:cNvPr id="2" name="Group 1">
            <a:extLst>
              <a:ext uri="{FF2B5EF4-FFF2-40B4-BE49-F238E27FC236}">
                <a16:creationId xmlns:a16="http://schemas.microsoft.com/office/drawing/2014/main" id="{F9F2B662-07F2-7922-F9AD-C448C0799E86}"/>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6DCE116C-1F7A-BD02-5DE3-BFF9379814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284BB6E-094F-DB58-CDD5-F99228B87F90}"/>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4920BBD6-2187-87F0-5AEB-589672815849}"/>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B9338B67-FE18-5238-685B-5DB90435162B}"/>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375F289E-251C-9A06-4B75-6BF67E92B29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515A7FF6-9135-3E0C-5A4B-40ED4D234EA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B2510D1A-504B-662B-570F-BEA3FDC1F4E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03C5E651-1F11-B691-ECC1-B15539106601}"/>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7D90D169-78CE-B346-E667-13D58FDC04D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8ED7E124-4F04-29E0-BB86-1A24F11E067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16C72521-7232-E3CB-16B2-D50E8EE2755F}"/>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BCC23C8F-6EB4-1ADD-0BC5-66B64ECAD11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3782D622-A1D2-A34E-B49D-60C20E3280C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47C4CD0D-219D-7F1F-98DC-37AD87727855}"/>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6AB97DA9-4E9D-F482-4508-AAA570BC150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210B92FA-4120-613B-E9B2-3CD457D6DB5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69A5DA2E-8A00-263B-F5FD-F61FCB78C38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8A0F30A6-0F1D-927E-50A2-C67F3CE04E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dissolve">
                                      <p:cBhvr>
                                        <p:cTn id="7" dur="500"/>
                                        <p:tgtEl>
                                          <p:spTgt spid="1843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8437"/>
                                        </p:tgtEl>
                                        <p:attrNameLst>
                                          <p:attrName>style.visibility</p:attrName>
                                        </p:attrNameLst>
                                      </p:cBhvr>
                                      <p:to>
                                        <p:strVal val="visible"/>
                                      </p:to>
                                    </p:set>
                                    <p:animEffect transition="in" filter="dissolve">
                                      <p:cBhvr>
                                        <p:cTn id="10" dur="500"/>
                                        <p:tgtEl>
                                          <p:spTgt spid="1843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18435"/>
                                        </p:tgtEl>
                                        <p:attrNameLst>
                                          <p:attrName>style.visibility</p:attrName>
                                        </p:attrNameLst>
                                      </p:cBhvr>
                                      <p:to>
                                        <p:strVal val="visible"/>
                                      </p:to>
                                    </p:set>
                                    <p:animEffect transition="in" filter="dissolve">
                                      <p:cBhvr>
                                        <p:cTn id="15" dur="500"/>
                                        <p:tgtEl>
                                          <p:spTgt spid="1843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8438"/>
                                        </p:tgtEl>
                                        <p:attrNameLst>
                                          <p:attrName>style.visibility</p:attrName>
                                        </p:attrNameLst>
                                      </p:cBhvr>
                                      <p:to>
                                        <p:strVal val="visible"/>
                                      </p:to>
                                    </p:set>
                                    <p:animEffect transition="in" filter="dissolve">
                                      <p:cBhvr>
                                        <p:cTn id="18" dur="500"/>
                                        <p:tgtEl>
                                          <p:spTgt spid="184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p:bldP spid="184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3462F43C-2617-EAF3-B922-D3FA76478809}"/>
              </a:ext>
            </a:extLst>
          </p:cNvPr>
          <p:cNvSpPr>
            <a:spLocks noGrp="1" noChangeArrowheads="1"/>
          </p:cNvSpPr>
          <p:nvPr>
            <p:ph type="title"/>
          </p:nvPr>
        </p:nvSpPr>
        <p:spPr>
          <a:xfrm>
            <a:off x="685800" y="76200"/>
            <a:ext cx="7772400" cy="1143000"/>
          </a:xfrm>
        </p:spPr>
        <p:txBody>
          <a:bodyPr/>
          <a:lstStyle/>
          <a:p>
            <a:r>
              <a:rPr lang="en-US" altLang="en-US" sz="2800" dirty="0"/>
              <a:t>Classification of Kaplan Turbines</a:t>
            </a:r>
          </a:p>
        </p:txBody>
      </p:sp>
      <p:sp>
        <p:nvSpPr>
          <p:cNvPr id="726019" name="Rectangle 3">
            <a:extLst>
              <a:ext uri="{FF2B5EF4-FFF2-40B4-BE49-F238E27FC236}">
                <a16:creationId xmlns:a16="http://schemas.microsoft.com/office/drawing/2014/main" id="{64B44A6F-F5C9-6665-72DD-E1AC3E2EB4AC}"/>
              </a:ext>
            </a:extLst>
          </p:cNvPr>
          <p:cNvSpPr>
            <a:spLocks noGrp="1" noChangeArrowheads="1"/>
          </p:cNvSpPr>
          <p:nvPr>
            <p:ph idx="1"/>
          </p:nvPr>
        </p:nvSpPr>
        <p:spPr>
          <a:xfrm>
            <a:off x="349892" y="1466338"/>
            <a:ext cx="7772400" cy="4114800"/>
          </a:xfrm>
        </p:spPr>
        <p:txBody>
          <a:bodyPr/>
          <a:lstStyle/>
          <a:p>
            <a:pPr>
              <a:lnSpc>
                <a:spcPct val="90000"/>
              </a:lnSpc>
            </a:pPr>
            <a:r>
              <a:rPr lang="en-US" altLang="en-US" sz="2400" dirty="0"/>
              <a:t>The Kaplan turbine can be divided in double and single regulated turbines. </a:t>
            </a:r>
          </a:p>
          <a:p>
            <a:pPr>
              <a:lnSpc>
                <a:spcPct val="90000"/>
              </a:lnSpc>
            </a:pPr>
            <a:r>
              <a:rPr lang="en-US" altLang="en-US" sz="2400" dirty="0"/>
              <a:t>A Kaplan turbine with adjustable runner blades and adjustable guide vanes is double regulated while one with only adjustable runner blades is single regulated. </a:t>
            </a:r>
          </a:p>
          <a:p>
            <a:pPr>
              <a:lnSpc>
                <a:spcPct val="90000"/>
              </a:lnSpc>
            </a:pPr>
            <a:r>
              <a:rPr lang="en-US" altLang="en-US" sz="2400" dirty="0"/>
              <a:t>The advantage of the double regulated turbines is that they can be used in a wider load range. </a:t>
            </a:r>
          </a:p>
          <a:p>
            <a:pPr>
              <a:lnSpc>
                <a:spcPct val="90000"/>
              </a:lnSpc>
            </a:pPr>
            <a:r>
              <a:rPr lang="en-US" altLang="en-US" sz="2400" dirty="0"/>
              <a:t>The double regulated Kaplan turbines can work between 15% and 100% of the maximum design discharge; </a:t>
            </a:r>
          </a:p>
          <a:p>
            <a:pPr>
              <a:lnSpc>
                <a:spcPct val="90000"/>
              </a:lnSpc>
            </a:pPr>
            <a:r>
              <a:rPr lang="en-US" altLang="en-US" sz="2400" dirty="0"/>
              <a:t>the single regulated turbines can only work between 30% and 100% of the maximum design discharge.</a:t>
            </a:r>
          </a:p>
        </p:txBody>
      </p:sp>
      <p:grpSp>
        <p:nvGrpSpPr>
          <p:cNvPr id="2" name="Group 1">
            <a:extLst>
              <a:ext uri="{FF2B5EF4-FFF2-40B4-BE49-F238E27FC236}">
                <a16:creationId xmlns:a16="http://schemas.microsoft.com/office/drawing/2014/main" id="{CA9E402E-A855-BB26-DE96-A7D749193419}"/>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DAF6797B-DCFA-B4EF-F926-7592A2EA22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3D36693F-7203-EF40-FD01-A41E2CE04C0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8AF0092-F811-3815-FA51-33B170509D84}"/>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CDC11F13-D815-4427-C8BA-B84E6121CDC2}"/>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07D932AC-7DF4-4C74-FDB3-69044E14376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7B2BEED-C5DB-DB81-1D28-DAA76794000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BDE7C3FD-3DE7-DDEB-7208-CFEC6B8110F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E95467A8-FD94-242E-03E1-E1C5CA74E4C7}"/>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5F7E2AA4-803E-5C30-12F5-9EF647F410A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37E8C692-8288-48B7-C4CC-FFA3102A632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7B8BAC46-9DD5-A8A9-B3FA-C5D77133D9AA}"/>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F6158661-8E54-F810-37CA-CCB1805619F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26C11DE9-FF69-92DB-197B-FA63706D615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F947104E-7F69-C9C5-A989-A15C61DAC564}"/>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CB6788B1-8D62-0062-06FE-F296A4F1A5D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B3A6AF35-546B-1F26-A531-CD98896BDE7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4B16AED5-B9EE-B21C-6F6D-06ED3E44C795}"/>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CBB69E4D-261D-D892-CE34-30D4A5D9AD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1" name="Picture 2" descr="aerodynamics - Why does minimum pressure point move towards leading edge  with aoa? - Aviation Stack Exchange">
            <a:extLst>
              <a:ext uri="{FF2B5EF4-FFF2-40B4-BE49-F238E27FC236}">
                <a16:creationId xmlns:a16="http://schemas.microsoft.com/office/drawing/2014/main" id="{4AC8B817-0326-CFCB-3BB1-CE7FBF3823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2174" y="1576909"/>
            <a:ext cx="4340663" cy="485291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26019">
                                            <p:txEl>
                                              <p:pRg st="0" end="0"/>
                                            </p:txEl>
                                          </p:spTgt>
                                        </p:tgtEl>
                                        <p:attrNameLst>
                                          <p:attrName>style.visibility</p:attrName>
                                        </p:attrNameLst>
                                      </p:cBhvr>
                                      <p:to>
                                        <p:strVal val="visible"/>
                                      </p:to>
                                    </p:set>
                                    <p:animEffect transition="in" filter="dissolve">
                                      <p:cBhvr>
                                        <p:cTn id="7" dur="500"/>
                                        <p:tgtEl>
                                          <p:spTgt spid="7260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26019">
                                            <p:txEl>
                                              <p:pRg st="1" end="1"/>
                                            </p:txEl>
                                          </p:spTgt>
                                        </p:tgtEl>
                                        <p:attrNameLst>
                                          <p:attrName>style.visibility</p:attrName>
                                        </p:attrNameLst>
                                      </p:cBhvr>
                                      <p:to>
                                        <p:strVal val="visible"/>
                                      </p:to>
                                    </p:set>
                                    <p:animEffect transition="in" filter="dissolve">
                                      <p:cBhvr>
                                        <p:cTn id="12" dur="500"/>
                                        <p:tgtEl>
                                          <p:spTgt spid="7260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26019">
                                            <p:txEl>
                                              <p:pRg st="2" end="2"/>
                                            </p:txEl>
                                          </p:spTgt>
                                        </p:tgtEl>
                                        <p:attrNameLst>
                                          <p:attrName>style.visibility</p:attrName>
                                        </p:attrNameLst>
                                      </p:cBhvr>
                                      <p:to>
                                        <p:strVal val="visible"/>
                                      </p:to>
                                    </p:set>
                                    <p:animEffect transition="in" filter="dissolve">
                                      <p:cBhvr>
                                        <p:cTn id="17" dur="500"/>
                                        <p:tgtEl>
                                          <p:spTgt spid="7260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26019">
                                            <p:txEl>
                                              <p:pRg st="3" end="3"/>
                                            </p:txEl>
                                          </p:spTgt>
                                        </p:tgtEl>
                                        <p:attrNameLst>
                                          <p:attrName>style.visibility</p:attrName>
                                        </p:attrNameLst>
                                      </p:cBhvr>
                                      <p:to>
                                        <p:strVal val="visible"/>
                                      </p:to>
                                    </p:set>
                                    <p:animEffect transition="in" filter="dissolve">
                                      <p:cBhvr>
                                        <p:cTn id="22" dur="500"/>
                                        <p:tgtEl>
                                          <p:spTgt spid="7260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26019">
                                            <p:txEl>
                                              <p:pRg st="4" end="4"/>
                                            </p:txEl>
                                          </p:spTgt>
                                        </p:tgtEl>
                                        <p:attrNameLst>
                                          <p:attrName>style.visibility</p:attrName>
                                        </p:attrNameLst>
                                      </p:cBhvr>
                                      <p:to>
                                        <p:strVal val="visible"/>
                                      </p:to>
                                    </p:set>
                                    <p:animEffect transition="in" filter="dissolve">
                                      <p:cBhvr>
                                        <p:cTn id="27" dur="500"/>
                                        <p:tgtEl>
                                          <p:spTgt spid="7260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601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3">
            <a:extLst>
              <a:ext uri="{FF2B5EF4-FFF2-40B4-BE49-F238E27FC236}">
                <a16:creationId xmlns:a16="http://schemas.microsoft.com/office/drawing/2014/main" id="{B0DCD8D4-67BB-6893-9EA5-B053337C9D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8850" y="1143000"/>
            <a:ext cx="749935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Title 3">
            <a:extLst>
              <a:ext uri="{FF2B5EF4-FFF2-40B4-BE49-F238E27FC236}">
                <a16:creationId xmlns:a16="http://schemas.microsoft.com/office/drawing/2014/main" id="{58D83DFC-0975-544E-5799-399B3516E154}"/>
              </a:ext>
            </a:extLst>
          </p:cNvPr>
          <p:cNvSpPr>
            <a:spLocks noGrp="1"/>
          </p:cNvSpPr>
          <p:nvPr>
            <p:ph type="title"/>
          </p:nvPr>
        </p:nvSpPr>
        <p:spPr>
          <a:xfrm>
            <a:off x="838200" y="152400"/>
            <a:ext cx="7772400" cy="838200"/>
          </a:xfrm>
        </p:spPr>
        <p:txBody>
          <a:bodyPr/>
          <a:lstStyle/>
          <a:p>
            <a:r>
              <a:rPr lang="en-US" altLang="en-US" sz="2800"/>
              <a:t>Hydraulic Energy Diagram</a:t>
            </a:r>
          </a:p>
        </p:txBody>
      </p:sp>
      <p:sp>
        <p:nvSpPr>
          <p:cNvPr id="5" name="TextBox 4">
            <a:extLst>
              <a:ext uri="{FF2B5EF4-FFF2-40B4-BE49-F238E27FC236}">
                <a16:creationId xmlns:a16="http://schemas.microsoft.com/office/drawing/2014/main" id="{F731ACB4-5514-49C9-212C-CD0377EB9280}"/>
              </a:ext>
            </a:extLst>
          </p:cNvPr>
          <p:cNvSpPr txBox="1">
            <a:spLocks noChangeArrowheads="1"/>
          </p:cNvSpPr>
          <p:nvPr/>
        </p:nvSpPr>
        <p:spPr bwMode="auto">
          <a:xfrm>
            <a:off x="6019800" y="3897313"/>
            <a:ext cx="4111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1800" i="1"/>
              <a:t>H</a:t>
            </a:r>
            <a:r>
              <a:rPr lang="en-US" altLang="en-US" sz="1800" i="1" baseline="-25000"/>
              <a:t>s</a:t>
            </a:r>
            <a:endParaRPr lang="en-US" altLang="en-US" sz="1800" i="1"/>
          </a:p>
        </p:txBody>
      </p:sp>
      <p:sp>
        <p:nvSpPr>
          <p:cNvPr id="6" name="TextBox 5">
            <a:extLst>
              <a:ext uri="{FF2B5EF4-FFF2-40B4-BE49-F238E27FC236}">
                <a16:creationId xmlns:a16="http://schemas.microsoft.com/office/drawing/2014/main" id="{46841B81-19A3-92A8-4E38-A33BA428E9F6}"/>
              </a:ext>
            </a:extLst>
          </p:cNvPr>
          <p:cNvSpPr txBox="1">
            <a:spLocks noChangeArrowheads="1"/>
          </p:cNvSpPr>
          <p:nvPr/>
        </p:nvSpPr>
        <p:spPr bwMode="auto">
          <a:xfrm>
            <a:off x="6629400" y="3276600"/>
            <a:ext cx="882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H</a:t>
            </a:r>
            <a:r>
              <a:rPr lang="en-US" altLang="en-US" i="1" baseline="-25000"/>
              <a:t>total</a:t>
            </a:r>
            <a:endParaRPr lang="en-US" altLang="en-US" i="1"/>
          </a:p>
        </p:txBody>
      </p:sp>
      <p:sp>
        <p:nvSpPr>
          <p:cNvPr id="7" name="TextBox 6">
            <a:extLst>
              <a:ext uri="{FF2B5EF4-FFF2-40B4-BE49-F238E27FC236}">
                <a16:creationId xmlns:a16="http://schemas.microsoft.com/office/drawing/2014/main" id="{96BFD7A2-C271-D2F6-F0C2-07368F56FDFD}"/>
              </a:ext>
            </a:extLst>
          </p:cNvPr>
          <p:cNvSpPr txBox="1">
            <a:spLocks noChangeArrowheads="1"/>
          </p:cNvSpPr>
          <p:nvPr/>
        </p:nvSpPr>
        <p:spPr bwMode="auto">
          <a:xfrm>
            <a:off x="1981200" y="3048000"/>
            <a:ext cx="6032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H</a:t>
            </a:r>
            <a:r>
              <a:rPr lang="en-US" altLang="en-US" i="1" baseline="-25000"/>
              <a:t>ri</a:t>
            </a:r>
            <a:endParaRPr lang="en-US" altLang="en-US" i="1"/>
          </a:p>
        </p:txBody>
      </p:sp>
      <p:sp>
        <p:nvSpPr>
          <p:cNvPr id="8" name="TextBox 7">
            <a:extLst>
              <a:ext uri="{FF2B5EF4-FFF2-40B4-BE49-F238E27FC236}">
                <a16:creationId xmlns:a16="http://schemas.microsoft.com/office/drawing/2014/main" id="{C129DAE8-B3C2-4147-940F-5831C276AF04}"/>
              </a:ext>
            </a:extLst>
          </p:cNvPr>
          <p:cNvSpPr txBox="1">
            <a:spLocks noChangeArrowheads="1"/>
          </p:cNvSpPr>
          <p:nvPr/>
        </p:nvSpPr>
        <p:spPr bwMode="auto">
          <a:xfrm>
            <a:off x="762000" y="2743200"/>
            <a:ext cx="635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H</a:t>
            </a:r>
            <a:r>
              <a:rPr lang="en-US" altLang="en-US" i="1" baseline="-25000"/>
              <a:t>re</a:t>
            </a:r>
            <a:endParaRPr lang="en-US" altLang="en-US" i="1"/>
          </a:p>
        </p:txBody>
      </p:sp>
      <p:sp>
        <p:nvSpPr>
          <p:cNvPr id="9" name="TextBox 8">
            <a:extLst>
              <a:ext uri="{FF2B5EF4-FFF2-40B4-BE49-F238E27FC236}">
                <a16:creationId xmlns:a16="http://schemas.microsoft.com/office/drawing/2014/main" id="{951D79E2-E23E-7B4F-EBB2-8B70931B14D8}"/>
              </a:ext>
            </a:extLst>
          </p:cNvPr>
          <p:cNvSpPr txBox="1">
            <a:spLocks noChangeArrowheads="1"/>
          </p:cNvSpPr>
          <p:nvPr/>
        </p:nvSpPr>
        <p:spPr bwMode="auto">
          <a:xfrm>
            <a:off x="1377950" y="2362200"/>
            <a:ext cx="6175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H</a:t>
            </a:r>
            <a:r>
              <a:rPr lang="en-US" altLang="en-US" i="1" baseline="-25000"/>
              <a:t>m</a:t>
            </a:r>
            <a:endParaRPr lang="en-US" altLang="en-US" i="1"/>
          </a:p>
        </p:txBody>
      </p:sp>
      <mc:AlternateContent xmlns:mc="http://schemas.openxmlformats.org/markup-compatibility/2006" xmlns:p14="http://schemas.microsoft.com/office/powerpoint/2010/main">
        <mc:Choice Requires="p14">
          <p:contentPart p14:bwMode="auto" r:id="rId3">
            <p14:nvContentPartPr>
              <p14:cNvPr id="6146" name="Ink 5">
                <a:extLst>
                  <a:ext uri="{FF2B5EF4-FFF2-40B4-BE49-F238E27FC236}">
                    <a16:creationId xmlns:a16="http://schemas.microsoft.com/office/drawing/2014/main" id="{675926AB-FDFC-4175-07CC-BC95C8F32CA7}"/>
                  </a:ext>
                </a:extLst>
              </p14:cNvPr>
              <p14:cNvContentPartPr>
                <a14:cpLocks xmlns:a14="http://schemas.microsoft.com/office/drawing/2010/main" noRot="1" noChangeAspect="1" noEditPoints="1" noChangeArrowheads="1" noChangeShapeType="1"/>
              </p14:cNvContentPartPr>
              <p14:nvPr/>
            </p14:nvContentPartPr>
            <p14:xfrm>
              <a:off x="5683250" y="4368800"/>
              <a:ext cx="14288" cy="22225"/>
            </p14:xfrm>
          </p:contentPart>
        </mc:Choice>
        <mc:Fallback xmlns="">
          <p:pic>
            <p:nvPicPr>
              <p:cNvPr id="6146" name="Ink 5">
                <a:extLst>
                  <a:ext uri="{FF2B5EF4-FFF2-40B4-BE49-F238E27FC236}">
                    <a16:creationId xmlns:a16="http://schemas.microsoft.com/office/drawing/2014/main" id="{675926AB-FDFC-4175-07CC-BC95C8F32CA7}"/>
                  </a:ext>
                </a:extLst>
              </p:cNvPr>
              <p:cNvPicPr>
                <a:picLocks noRot="1" noChangeAspect="1" noEditPoints="1" noChangeArrowheads="1" noChangeShapeType="1"/>
              </p:cNvPicPr>
              <p:nvPr/>
            </p:nvPicPr>
            <p:blipFill>
              <a:blip r:embed="rId4"/>
              <a:stretch>
                <a:fillRect/>
              </a:stretch>
            </p:blipFill>
            <p:spPr>
              <a:xfrm>
                <a:off x="5674189" y="4359628"/>
                <a:ext cx="32409" cy="40569"/>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147" name="Ink 11">
                <a:extLst>
                  <a:ext uri="{FF2B5EF4-FFF2-40B4-BE49-F238E27FC236}">
                    <a16:creationId xmlns:a16="http://schemas.microsoft.com/office/drawing/2014/main" id="{3A8BE236-C68B-8DC9-DABE-3A99C4ECEE85}"/>
                  </a:ext>
                </a:extLst>
              </p14:cNvPr>
              <p14:cNvContentPartPr>
                <a14:cpLocks xmlns:a14="http://schemas.microsoft.com/office/drawing/2010/main" noRot="1" noChangeAspect="1" noEditPoints="1" noChangeArrowheads="1" noChangeShapeType="1"/>
              </p14:cNvContentPartPr>
              <p14:nvPr/>
            </p14:nvContentPartPr>
            <p14:xfrm>
              <a:off x="4090988" y="5240338"/>
              <a:ext cx="1587" cy="1587"/>
            </p14:xfrm>
          </p:contentPart>
        </mc:Choice>
        <mc:Fallback xmlns="">
          <p:pic>
            <p:nvPicPr>
              <p:cNvPr id="6147" name="Ink 11">
                <a:extLst>
                  <a:ext uri="{FF2B5EF4-FFF2-40B4-BE49-F238E27FC236}">
                    <a16:creationId xmlns:a16="http://schemas.microsoft.com/office/drawing/2014/main" id="{3A8BE236-C68B-8DC9-DABE-3A99C4ECEE85}"/>
                  </a:ext>
                </a:extLst>
              </p:cNvPr>
              <p:cNvPicPr>
                <a:picLocks noRot="1" noChangeAspect="1" noEditPoints="1" noChangeArrowheads="1" noChangeShapeType="1"/>
              </p:cNvPicPr>
              <p:nvPr/>
            </p:nvPicPr>
            <p:blipFill>
              <a:blip r:embed="rId6"/>
              <a:stretch>
                <a:fillRect/>
              </a:stretch>
            </p:blipFill>
            <p:spPr>
              <a:xfrm>
                <a:off x="4049726" y="5199076"/>
                <a:ext cx="84111" cy="84111"/>
              </a:xfrm>
              <a:prstGeom prst="rect">
                <a:avLst/>
              </a:prstGeom>
            </p:spPr>
          </p:pic>
        </mc:Fallback>
      </mc:AlternateContent>
      <p:grpSp>
        <p:nvGrpSpPr>
          <p:cNvPr id="2" name="Group 1">
            <a:extLst>
              <a:ext uri="{FF2B5EF4-FFF2-40B4-BE49-F238E27FC236}">
                <a16:creationId xmlns:a16="http://schemas.microsoft.com/office/drawing/2014/main" id="{9089FBC3-7465-C786-1E7A-8A298471263D}"/>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A89F3A7B-5A0D-ABEF-CBD5-F0E19AE2E21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54EEB4E-D97F-5E9F-7E36-D9E521BB4817}"/>
                </a:ext>
              </a:extLst>
            </p:cNvPr>
            <p:cNvGrpSpPr>
              <a:grpSpLocks/>
            </p:cNvGrpSpPr>
            <p:nvPr/>
          </p:nvGrpSpPr>
          <p:grpSpPr bwMode="auto">
            <a:xfrm>
              <a:off x="0" y="0"/>
              <a:ext cx="9144000" cy="6858000"/>
              <a:chOff x="0" y="0"/>
              <a:chExt cx="9144000" cy="6858000"/>
            </a:xfrm>
          </p:grpSpPr>
          <p:grpSp>
            <p:nvGrpSpPr>
              <p:cNvPr id="10" name="Group 19">
                <a:extLst>
                  <a:ext uri="{FF2B5EF4-FFF2-40B4-BE49-F238E27FC236}">
                    <a16:creationId xmlns:a16="http://schemas.microsoft.com/office/drawing/2014/main" id="{3703A7FE-7C87-878D-DB39-E3A83561686E}"/>
                  </a:ext>
                </a:extLst>
              </p:cNvPr>
              <p:cNvGrpSpPr>
                <a:grpSpLocks/>
              </p:cNvGrpSpPr>
              <p:nvPr/>
            </p:nvGrpSpPr>
            <p:grpSpPr bwMode="auto">
              <a:xfrm>
                <a:off x="0" y="0"/>
                <a:ext cx="9144000" cy="6858000"/>
                <a:chOff x="0" y="0"/>
                <a:chExt cx="9144000" cy="6858000"/>
              </a:xfrm>
            </p:grpSpPr>
            <p:grpSp>
              <p:nvGrpSpPr>
                <p:cNvPr id="12" name="Group 11">
                  <a:extLst>
                    <a:ext uri="{FF2B5EF4-FFF2-40B4-BE49-F238E27FC236}">
                      <a16:creationId xmlns:a16="http://schemas.microsoft.com/office/drawing/2014/main" id="{314D7E4E-2C64-DD8F-D8ED-EAE2786F354A}"/>
                    </a:ext>
                  </a:extLst>
                </p:cNvPr>
                <p:cNvGrpSpPr>
                  <a:grpSpLocks/>
                </p:cNvGrpSpPr>
                <p:nvPr/>
              </p:nvGrpSpPr>
              <p:grpSpPr bwMode="auto">
                <a:xfrm>
                  <a:off x="0" y="0"/>
                  <a:ext cx="9144000" cy="6858000"/>
                  <a:chOff x="0" y="0"/>
                  <a:chExt cx="5760" cy="4320"/>
                </a:xfrm>
              </p:grpSpPr>
              <p:grpSp>
                <p:nvGrpSpPr>
                  <p:cNvPr id="14" name="Group 13">
                    <a:extLst>
                      <a:ext uri="{FF2B5EF4-FFF2-40B4-BE49-F238E27FC236}">
                        <a16:creationId xmlns:a16="http://schemas.microsoft.com/office/drawing/2014/main" id="{D872AD6B-AB23-3637-46F4-0089BFF66BF4}"/>
                      </a:ext>
                    </a:extLst>
                  </p:cNvPr>
                  <p:cNvGrpSpPr>
                    <a:grpSpLocks/>
                  </p:cNvGrpSpPr>
                  <p:nvPr/>
                </p:nvGrpSpPr>
                <p:grpSpPr bwMode="auto">
                  <a:xfrm>
                    <a:off x="0" y="0"/>
                    <a:ext cx="192" cy="4320"/>
                    <a:chOff x="0" y="-48"/>
                    <a:chExt cx="144" cy="4368"/>
                  </a:xfrm>
                </p:grpSpPr>
                <p:sp>
                  <p:nvSpPr>
                    <p:cNvPr id="24" name="Rectangle 10">
                      <a:extLst>
                        <a:ext uri="{FF2B5EF4-FFF2-40B4-BE49-F238E27FC236}">
                          <a16:creationId xmlns:a16="http://schemas.microsoft.com/office/drawing/2014/main" id="{87D7B30A-A02F-3E60-9DF5-69A28EBA25A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1">
                      <a:extLst>
                        <a:ext uri="{FF2B5EF4-FFF2-40B4-BE49-F238E27FC236}">
                          <a16:creationId xmlns:a16="http://schemas.microsoft.com/office/drawing/2014/main" id="{82BFF56A-1B2D-1D2F-554B-56B677BAF13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2">
                    <a:extLst>
                      <a:ext uri="{FF2B5EF4-FFF2-40B4-BE49-F238E27FC236}">
                        <a16:creationId xmlns:a16="http://schemas.microsoft.com/office/drawing/2014/main" id="{EE557AE3-3BE1-A28E-C48F-04404FFDE253}"/>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45882D64-D058-41E0-4B07-DD500E0B16A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C2AA4B25-B6FD-6286-D0BD-6C8C04A6DE6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8E6CF67E-70C9-5878-271F-9081880F78B2}"/>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0520438E-1DE1-A6E6-7491-10448F422ED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8C1BB182-164B-C2CE-30BD-D444BB3534C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8">
                    <a:extLst>
                      <a:ext uri="{FF2B5EF4-FFF2-40B4-BE49-F238E27FC236}">
                        <a16:creationId xmlns:a16="http://schemas.microsoft.com/office/drawing/2014/main" id="{2B287EAC-5EE3-9106-2970-2D5B72A823A6}"/>
                      </a:ext>
                    </a:extLst>
                  </p:cNvPr>
                  <p:cNvGrpSpPr>
                    <a:grpSpLocks/>
                  </p:cNvGrpSpPr>
                  <p:nvPr/>
                </p:nvGrpSpPr>
                <p:grpSpPr bwMode="auto">
                  <a:xfrm>
                    <a:off x="144" y="4234"/>
                    <a:ext cx="5616" cy="86"/>
                    <a:chOff x="96" y="4176"/>
                    <a:chExt cx="5520" cy="144"/>
                  </a:xfrm>
                </p:grpSpPr>
                <p:sp>
                  <p:nvSpPr>
                    <p:cNvPr id="18" name="Rectangle 19">
                      <a:extLst>
                        <a:ext uri="{FF2B5EF4-FFF2-40B4-BE49-F238E27FC236}">
                          <a16:creationId xmlns:a16="http://schemas.microsoft.com/office/drawing/2014/main" id="{2CC3B4BD-D032-AE1F-0640-C32809D1C88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20">
                      <a:extLst>
                        <a:ext uri="{FF2B5EF4-FFF2-40B4-BE49-F238E27FC236}">
                          <a16:creationId xmlns:a16="http://schemas.microsoft.com/office/drawing/2014/main" id="{EFA82A4B-F84D-93B9-D4DD-C712BE5C2F7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76D3C9B5-E253-A568-B503-33F95C8BD25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24975DC6-D455-4DF5-CDBD-4659861C408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B95C-002C-0B52-8AB5-3D11FDCAC51F}"/>
            </a:ext>
          </a:extLst>
        </p:cNvPr>
        <p:cNvGrpSpPr/>
        <p:nvPr/>
      </p:nvGrpSpPr>
      <p:grpSpPr>
        <a:xfrm>
          <a:off x="0" y="0"/>
          <a:ext cx="0" cy="0"/>
          <a:chOff x="0" y="0"/>
          <a:chExt cx="0" cy="0"/>
        </a:xfrm>
      </p:grpSpPr>
      <p:sp>
        <p:nvSpPr>
          <p:cNvPr id="8196" name="Rectangle 2">
            <a:extLst>
              <a:ext uri="{FF2B5EF4-FFF2-40B4-BE49-F238E27FC236}">
                <a16:creationId xmlns:a16="http://schemas.microsoft.com/office/drawing/2014/main" id="{3740F3A8-0514-5F14-7D89-DC5F6DDF2AE4}"/>
              </a:ext>
            </a:extLst>
          </p:cNvPr>
          <p:cNvSpPr>
            <a:spLocks noGrp="1" noChangeArrowheads="1"/>
          </p:cNvSpPr>
          <p:nvPr>
            <p:ph type="title" idx="4294967295"/>
          </p:nvPr>
        </p:nvSpPr>
        <p:spPr>
          <a:xfrm>
            <a:off x="457200" y="381000"/>
            <a:ext cx="7772400" cy="685800"/>
          </a:xfrm>
        </p:spPr>
        <p:txBody>
          <a:bodyPr/>
          <a:lstStyle/>
          <a:p>
            <a:r>
              <a:rPr lang="en-US" altLang="en-US" sz="2800" dirty="0"/>
              <a:t>The suction head</a:t>
            </a:r>
          </a:p>
        </p:txBody>
      </p:sp>
      <p:sp>
        <p:nvSpPr>
          <p:cNvPr id="8197" name="Rectangle 3">
            <a:extLst>
              <a:ext uri="{FF2B5EF4-FFF2-40B4-BE49-F238E27FC236}">
                <a16:creationId xmlns:a16="http://schemas.microsoft.com/office/drawing/2014/main" id="{87F44160-13BC-B350-A908-56CE1E0278E4}"/>
              </a:ext>
            </a:extLst>
          </p:cNvPr>
          <p:cNvSpPr>
            <a:spLocks noGrp="1" noChangeArrowheads="1"/>
          </p:cNvSpPr>
          <p:nvPr>
            <p:ph type="body" idx="4294967295"/>
          </p:nvPr>
        </p:nvSpPr>
        <p:spPr>
          <a:xfrm>
            <a:off x="457200" y="1295400"/>
            <a:ext cx="8607346" cy="3048000"/>
          </a:xfrm>
        </p:spPr>
        <p:txBody>
          <a:bodyPr/>
          <a:lstStyle/>
          <a:p>
            <a:pPr>
              <a:lnSpc>
                <a:spcPct val="90000"/>
              </a:lnSpc>
            </a:pPr>
            <a:r>
              <a:rPr lang="en-US" altLang="en-US" sz="2400" dirty="0"/>
              <a:t>The suction head </a:t>
            </a:r>
            <a:r>
              <a:rPr lang="en-US" altLang="en-US" sz="2400" i="1" dirty="0"/>
              <a:t>H</a:t>
            </a:r>
            <a:r>
              <a:rPr lang="en-US" altLang="en-US" sz="2400" i="1" baseline="-25000" dirty="0"/>
              <a:t>s</a:t>
            </a:r>
            <a:r>
              <a:rPr lang="en-US" altLang="en-US" sz="2400" dirty="0"/>
              <a:t> is the head where the turbine is installed; </a:t>
            </a:r>
          </a:p>
          <a:p>
            <a:pPr>
              <a:lnSpc>
                <a:spcPct val="90000"/>
              </a:lnSpc>
            </a:pPr>
            <a:r>
              <a:rPr lang="en-US" altLang="en-US" sz="2400" dirty="0"/>
              <a:t>if the suction head is positive, the mean line of turbine is located above the trail water; </a:t>
            </a:r>
          </a:p>
          <a:p>
            <a:pPr>
              <a:lnSpc>
                <a:spcPct val="90000"/>
              </a:lnSpc>
            </a:pPr>
            <a:endParaRPr lang="en-US" altLang="en-US" sz="2400" dirty="0"/>
          </a:p>
        </p:txBody>
      </p:sp>
      <p:grpSp>
        <p:nvGrpSpPr>
          <p:cNvPr id="2" name="Group 1">
            <a:extLst>
              <a:ext uri="{FF2B5EF4-FFF2-40B4-BE49-F238E27FC236}">
                <a16:creationId xmlns:a16="http://schemas.microsoft.com/office/drawing/2014/main" id="{B317BBF2-6B84-BFEF-2023-9CC415848762}"/>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68586FF1-F93A-0F20-B8A4-1EBA23E393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33864913-D694-B5DB-68CB-59AD7E2958B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77F0495E-4810-9CB5-5E05-82D3A0752019}"/>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BC38A4E6-BE8F-AF9E-7A04-2ACCED60FC7E}"/>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2B84C747-6BCB-7054-69FB-C0A14A441938}"/>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9F6F66E-0855-6C07-FA70-5D56C9CE1E8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BA832D72-7531-CD64-B67C-6D875F113A1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0D06F20C-7A13-9516-B2DF-AD1CA37A2F0F}"/>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E1EB1B4E-FC2C-00F3-8065-AE072A870A6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DC3CC586-54E3-7C20-7058-37723CAA026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E33CAA12-DAE3-DB5B-6AF4-FCF1F65CF98A}"/>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A7387D15-76E7-5239-FD13-A65B3D5F7AF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D3743B9C-0000-A11D-1C2D-8BB8E5309A1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B1EBAB4-029C-0D03-E0C2-160D04A7B390}"/>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C34E670A-88C7-0489-84D6-00D797C9489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4FCE02DA-702C-4F36-C455-8ADE11003BF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ED25D6F-F467-6B93-D0F8-A9DB251E9EA3}"/>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A564ECA9-E620-F472-95DE-3061ECCD67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1" name="Picture 3">
            <a:extLst>
              <a:ext uri="{FF2B5EF4-FFF2-40B4-BE49-F238E27FC236}">
                <a16:creationId xmlns:a16="http://schemas.microsoft.com/office/drawing/2014/main" id="{B672D2E2-9340-1DA4-34E0-DE75845A92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2641014"/>
            <a:ext cx="4930775" cy="3557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a:extLst>
              <a:ext uri="{FF2B5EF4-FFF2-40B4-BE49-F238E27FC236}">
                <a16:creationId xmlns:a16="http://schemas.microsoft.com/office/drawing/2014/main" id="{2C4E75B3-8B10-D980-3C1F-43FE14092FC9}"/>
              </a:ext>
            </a:extLst>
          </p:cNvPr>
          <p:cNvGrpSpPr/>
          <p:nvPr/>
        </p:nvGrpSpPr>
        <p:grpSpPr>
          <a:xfrm>
            <a:off x="7123680" y="3896380"/>
            <a:ext cx="1099824" cy="752291"/>
            <a:chOff x="7123680" y="3896380"/>
            <a:chExt cx="1099824" cy="752291"/>
          </a:xfrm>
        </p:grpSpPr>
        <p:sp>
          <p:nvSpPr>
            <p:cNvPr id="22" name="TextBox 21">
              <a:extLst>
                <a:ext uri="{FF2B5EF4-FFF2-40B4-BE49-F238E27FC236}">
                  <a16:creationId xmlns:a16="http://schemas.microsoft.com/office/drawing/2014/main" id="{B06079DB-9050-A88C-6A62-504021E33E5D}"/>
                </a:ext>
              </a:extLst>
            </p:cNvPr>
            <p:cNvSpPr txBox="1"/>
            <p:nvPr/>
          </p:nvSpPr>
          <p:spPr>
            <a:xfrm>
              <a:off x="7686177" y="3896380"/>
              <a:ext cx="537327" cy="523220"/>
            </a:xfrm>
            <a:prstGeom prst="rect">
              <a:avLst/>
            </a:prstGeom>
            <a:noFill/>
          </p:spPr>
          <p:txBody>
            <a:bodyPr wrap="none" rtlCol="0">
              <a:spAutoFit/>
            </a:bodyPr>
            <a:lstStyle/>
            <a:p>
              <a:r>
                <a:rPr lang="en-US" i="1" dirty="0"/>
                <a:t>H</a:t>
              </a:r>
              <a:r>
                <a:rPr lang="en-US" i="1" baseline="-25000" dirty="0"/>
                <a:t>s</a:t>
              </a:r>
            </a:p>
          </p:txBody>
        </p:sp>
        <p:sp>
          <p:nvSpPr>
            <p:cNvPr id="23" name="Freeform: Shape 22">
              <a:extLst>
                <a:ext uri="{FF2B5EF4-FFF2-40B4-BE49-F238E27FC236}">
                  <a16:creationId xmlns:a16="http://schemas.microsoft.com/office/drawing/2014/main" id="{D154E0BD-EAF0-D940-0EBD-20329B1BEF4E}"/>
                </a:ext>
              </a:extLst>
            </p:cNvPr>
            <p:cNvSpPr/>
            <p:nvPr/>
          </p:nvSpPr>
          <p:spPr>
            <a:xfrm>
              <a:off x="7123680" y="4361688"/>
              <a:ext cx="745583" cy="286983"/>
            </a:xfrm>
            <a:custGeom>
              <a:avLst/>
              <a:gdLst>
                <a:gd name="connsiteX0" fmla="*/ 731016 w 745583"/>
                <a:gd name="connsiteY0" fmla="*/ 0 h 286983"/>
                <a:gd name="connsiteX1" fmla="*/ 657864 w 745583"/>
                <a:gd name="connsiteY1" fmla="*/ 246888 h 286983"/>
                <a:gd name="connsiteX2" fmla="*/ 63504 w 745583"/>
                <a:gd name="connsiteY2" fmla="*/ 283464 h 286983"/>
                <a:gd name="connsiteX3" fmla="*/ 45216 w 745583"/>
                <a:gd name="connsiteY3" fmla="*/ 283464 h 286983"/>
              </a:gdLst>
              <a:ahLst/>
              <a:cxnLst>
                <a:cxn ang="0">
                  <a:pos x="connsiteX0" y="connsiteY0"/>
                </a:cxn>
                <a:cxn ang="0">
                  <a:pos x="connsiteX1" y="connsiteY1"/>
                </a:cxn>
                <a:cxn ang="0">
                  <a:pos x="connsiteX2" y="connsiteY2"/>
                </a:cxn>
                <a:cxn ang="0">
                  <a:pos x="connsiteX3" y="connsiteY3"/>
                </a:cxn>
              </a:cxnLst>
              <a:rect l="l" t="t" r="r" b="b"/>
              <a:pathLst>
                <a:path w="745583" h="286983">
                  <a:moveTo>
                    <a:pt x="731016" y="0"/>
                  </a:moveTo>
                  <a:cubicBezTo>
                    <a:pt x="750066" y="99822"/>
                    <a:pt x="769116" y="199644"/>
                    <a:pt x="657864" y="246888"/>
                  </a:cubicBezTo>
                  <a:cubicBezTo>
                    <a:pt x="546612" y="294132"/>
                    <a:pt x="165612" y="277368"/>
                    <a:pt x="63504" y="283464"/>
                  </a:cubicBezTo>
                  <a:cubicBezTo>
                    <a:pt x="-38604" y="289560"/>
                    <a:pt x="3306" y="286512"/>
                    <a:pt x="45216" y="283464"/>
                  </a:cubicBezTo>
                </a:path>
              </a:pathLst>
            </a:custGeom>
            <a:noFill/>
            <a:ln>
              <a:headEnd type="none"/>
              <a:tailEnd type="stealt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70478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197">
                                            <p:txEl>
                                              <p:pRg st="0" end="0"/>
                                            </p:txEl>
                                          </p:spTgt>
                                        </p:tgtEl>
                                        <p:attrNameLst>
                                          <p:attrName>style.visibility</p:attrName>
                                        </p:attrNameLst>
                                      </p:cBhvr>
                                      <p:to>
                                        <p:strVal val="visible"/>
                                      </p:to>
                                    </p:set>
                                    <p:animEffect transition="in" filter="dissolve">
                                      <p:cBhvr>
                                        <p:cTn id="7" dur="500"/>
                                        <p:tgtEl>
                                          <p:spTgt spid="819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197">
                                            <p:txEl>
                                              <p:pRg st="1" end="1"/>
                                            </p:txEl>
                                          </p:spTgt>
                                        </p:tgtEl>
                                        <p:attrNameLst>
                                          <p:attrName>style.visibility</p:attrName>
                                        </p:attrNameLst>
                                      </p:cBhvr>
                                      <p:to>
                                        <p:strVal val="visible"/>
                                      </p:to>
                                    </p:set>
                                    <p:animEffect transition="in" filter="dissolve">
                                      <p:cBhvr>
                                        <p:cTn id="12" dur="500"/>
                                        <p:tgtEl>
                                          <p:spTgt spid="819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ppt_x"/>
                                          </p:val>
                                        </p:tav>
                                        <p:tav tm="100000">
                                          <p:val>
                                            <p:strVal val="#ppt_x"/>
                                          </p:val>
                                        </p:tav>
                                      </p:tavLst>
                                    </p:anim>
                                    <p:anim calcmode="lin" valueType="num">
                                      <p:cBhvr additive="base">
                                        <p:cTn id="1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anim calcmode="lin" valueType="num">
                                      <p:cBhvr>
                                        <p:cTn id="24" dur="1000" fill="hold"/>
                                        <p:tgtEl>
                                          <p:spTgt spid="24"/>
                                        </p:tgtEl>
                                        <p:attrNameLst>
                                          <p:attrName>ppt_x</p:attrName>
                                        </p:attrNameLst>
                                      </p:cBhvr>
                                      <p:tavLst>
                                        <p:tav tm="0">
                                          <p:val>
                                            <p:strVal val="#ppt_x"/>
                                          </p:val>
                                        </p:tav>
                                        <p:tav tm="100000">
                                          <p:val>
                                            <p:strVal val="#ppt_x"/>
                                          </p:val>
                                        </p:tav>
                                      </p:tavLst>
                                    </p:anim>
                                    <p:anim calcmode="lin" valueType="num">
                                      <p:cBhvr>
                                        <p:cTn id="2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a:extLst>
              <a:ext uri="{FF2B5EF4-FFF2-40B4-BE49-F238E27FC236}">
                <a16:creationId xmlns:a16="http://schemas.microsoft.com/office/drawing/2014/main" id="{F58C7ABA-054F-7DFD-1BF0-144A4CC39C5E}"/>
              </a:ext>
            </a:extLst>
          </p:cNvPr>
          <p:cNvSpPr>
            <a:spLocks noGrp="1" noChangeArrowheads="1"/>
          </p:cNvSpPr>
          <p:nvPr>
            <p:ph type="title" idx="4294967295"/>
          </p:nvPr>
        </p:nvSpPr>
        <p:spPr>
          <a:xfrm>
            <a:off x="457200" y="381000"/>
            <a:ext cx="7772400" cy="685800"/>
          </a:xfrm>
        </p:spPr>
        <p:txBody>
          <a:bodyPr/>
          <a:lstStyle/>
          <a:p>
            <a:r>
              <a:rPr lang="en-US" altLang="en-US" sz="2800" dirty="0"/>
              <a:t>The suction head</a:t>
            </a:r>
          </a:p>
        </p:txBody>
      </p:sp>
      <p:sp>
        <p:nvSpPr>
          <p:cNvPr id="8197" name="Rectangle 3">
            <a:extLst>
              <a:ext uri="{FF2B5EF4-FFF2-40B4-BE49-F238E27FC236}">
                <a16:creationId xmlns:a16="http://schemas.microsoft.com/office/drawing/2014/main" id="{5FD4A8F6-1CFD-9015-6D4C-35C5C287CAFB}"/>
              </a:ext>
            </a:extLst>
          </p:cNvPr>
          <p:cNvSpPr>
            <a:spLocks noGrp="1" noChangeArrowheads="1"/>
          </p:cNvSpPr>
          <p:nvPr>
            <p:ph type="body" idx="4294967295"/>
          </p:nvPr>
        </p:nvSpPr>
        <p:spPr>
          <a:xfrm>
            <a:off x="457200" y="1295400"/>
            <a:ext cx="8607346" cy="3048000"/>
          </a:xfrm>
        </p:spPr>
        <p:txBody>
          <a:bodyPr/>
          <a:lstStyle/>
          <a:p>
            <a:pPr>
              <a:lnSpc>
                <a:spcPct val="90000"/>
              </a:lnSpc>
            </a:pPr>
            <a:r>
              <a:rPr lang="en-US" altLang="en-US" sz="2400" dirty="0"/>
              <a:t>If the suction head is negative, the mean line of turbine is located under the trail water. </a:t>
            </a:r>
          </a:p>
          <a:p>
            <a:pPr>
              <a:lnSpc>
                <a:spcPct val="90000"/>
              </a:lnSpc>
            </a:pPr>
            <a:r>
              <a:rPr lang="en-US" altLang="en-US" sz="2400" dirty="0"/>
              <a:t>Cavitation is an important consideration for design of Kaplan turbine for low heads. </a:t>
            </a:r>
          </a:p>
          <a:p>
            <a:pPr>
              <a:lnSpc>
                <a:spcPct val="90000"/>
              </a:lnSpc>
            </a:pPr>
            <a:endParaRPr lang="en-US" altLang="en-US" sz="2400" dirty="0"/>
          </a:p>
        </p:txBody>
      </p:sp>
      <p:grpSp>
        <p:nvGrpSpPr>
          <p:cNvPr id="2" name="Group 1">
            <a:extLst>
              <a:ext uri="{FF2B5EF4-FFF2-40B4-BE49-F238E27FC236}">
                <a16:creationId xmlns:a16="http://schemas.microsoft.com/office/drawing/2014/main" id="{6433B996-F01B-5DFA-714B-4FF6E8F7638F}"/>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D281EA9B-FFB1-7DE3-9B38-A9F2871516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BAE3D680-62EF-4127-DC59-21068D34A64B}"/>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1B1ED0F-6C25-5298-9BC9-35A9D84D0B07}"/>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F29E0DDA-8453-691E-35EE-CDEBFB82C4CE}"/>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CD9F7047-9A8B-1E55-69C7-9DE92E5CAD4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0279CC14-1DDC-EB5F-4520-E8F121D3D9D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1191295E-29A6-E6C3-D83E-2B6B41A41E1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A1186CAF-157F-2DB9-C9D5-8C7A54452268}"/>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C128916E-AF7E-5F24-D6F5-D71D6912FFD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8D2037C9-7E40-7CF6-78F6-73AA772ED21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C4B5A08-B238-BAF4-1164-04D192E58BFA}"/>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59ABFE87-2ABC-7C3D-843E-F588019E1FD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9417D426-AFAB-3ED2-E9A8-733C351CAEF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0AD1CAC8-77B7-9F1E-A4C0-C74A8D694857}"/>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8371927E-5AE4-1946-AC9D-5D322231CA2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46C070FE-0100-3535-31E7-BE23A3A48BB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DAEE08CC-B340-568A-1347-6AF84E0ADA2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8B700642-25F7-55A1-7759-AFE9D70E36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3074" name="Picture 2" descr="Kaplan Turbine/Generator main components. (GE Renewable Energy, 2015) |  Download Scientific Diagram">
            <a:extLst>
              <a:ext uri="{FF2B5EF4-FFF2-40B4-BE49-F238E27FC236}">
                <a16:creationId xmlns:a16="http://schemas.microsoft.com/office/drawing/2014/main" id="{8C7AFBE3-CF4B-7F12-2292-007B82CE22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2804746"/>
            <a:ext cx="3672254" cy="3672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86642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197">
                                            <p:txEl>
                                              <p:pRg st="0" end="0"/>
                                            </p:txEl>
                                          </p:spTgt>
                                        </p:tgtEl>
                                        <p:attrNameLst>
                                          <p:attrName>style.visibility</p:attrName>
                                        </p:attrNameLst>
                                      </p:cBhvr>
                                      <p:to>
                                        <p:strVal val="visible"/>
                                      </p:to>
                                    </p:set>
                                    <p:animEffect transition="in" filter="dissolve">
                                      <p:cBhvr>
                                        <p:cTn id="7" dur="500"/>
                                        <p:tgtEl>
                                          <p:spTgt spid="819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197">
                                            <p:txEl>
                                              <p:pRg st="1" end="1"/>
                                            </p:txEl>
                                          </p:spTgt>
                                        </p:tgtEl>
                                        <p:attrNameLst>
                                          <p:attrName>style.visibility</p:attrName>
                                        </p:attrNameLst>
                                      </p:cBhvr>
                                      <p:to>
                                        <p:strVal val="visible"/>
                                      </p:to>
                                    </p:set>
                                    <p:animEffect transition="in" filter="dissolve">
                                      <p:cBhvr>
                                        <p:cTn id="12" dur="500"/>
                                        <p:tgtEl>
                                          <p:spTgt spid="819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a:extLst>
              <a:ext uri="{FF2B5EF4-FFF2-40B4-BE49-F238E27FC236}">
                <a16:creationId xmlns:a16="http://schemas.microsoft.com/office/drawing/2014/main" id="{FFD088D4-D606-330D-19C3-4A2DBBE4170E}"/>
              </a:ext>
            </a:extLst>
          </p:cNvPr>
          <p:cNvSpPr>
            <a:spLocks noGrp="1" noChangeArrowheads="1"/>
          </p:cNvSpPr>
          <p:nvPr>
            <p:ph type="title"/>
          </p:nvPr>
        </p:nvSpPr>
        <p:spPr>
          <a:xfrm>
            <a:off x="710183" y="333061"/>
            <a:ext cx="7772400" cy="685800"/>
          </a:xfrm>
        </p:spPr>
        <p:txBody>
          <a:bodyPr/>
          <a:lstStyle/>
          <a:p>
            <a:r>
              <a:rPr lang="en-US" altLang="en-US" sz="2800" b="1"/>
              <a:t>CAVITATION</a:t>
            </a:r>
            <a:endParaRPr lang="en-US" altLang="en-US" sz="2800"/>
          </a:p>
        </p:txBody>
      </p:sp>
      <p:sp>
        <p:nvSpPr>
          <p:cNvPr id="787459" name="Rectangle 3">
            <a:extLst>
              <a:ext uri="{FF2B5EF4-FFF2-40B4-BE49-F238E27FC236}">
                <a16:creationId xmlns:a16="http://schemas.microsoft.com/office/drawing/2014/main" id="{3F3FAC29-7CBE-35D7-36CB-3825F135CEA9}"/>
              </a:ext>
            </a:extLst>
          </p:cNvPr>
          <p:cNvSpPr>
            <a:spLocks noGrp="1" noChangeArrowheads="1"/>
          </p:cNvSpPr>
          <p:nvPr>
            <p:ph type="body" idx="1"/>
          </p:nvPr>
        </p:nvSpPr>
        <p:spPr>
          <a:xfrm>
            <a:off x="434851" y="1271954"/>
            <a:ext cx="8534400" cy="4876800"/>
          </a:xfrm>
        </p:spPr>
        <p:txBody>
          <a:bodyPr/>
          <a:lstStyle/>
          <a:p>
            <a:pPr>
              <a:lnSpc>
                <a:spcPct val="80000"/>
              </a:lnSpc>
            </a:pPr>
            <a:r>
              <a:rPr lang="en-US" altLang="en-US" sz="2400" dirty="0"/>
              <a:t>Cavitation occurs especially at spots where the pressure is low. </a:t>
            </a:r>
          </a:p>
          <a:p>
            <a:pPr>
              <a:lnSpc>
                <a:spcPct val="80000"/>
              </a:lnSpc>
            </a:pPr>
            <a:r>
              <a:rPr lang="en-US" altLang="en-US" sz="2400" dirty="0"/>
              <a:t>In the case of a Kaplan turbine, the inlet of the runner is quite susceptible to it. </a:t>
            </a:r>
          </a:p>
          <a:p>
            <a:pPr>
              <a:lnSpc>
                <a:spcPct val="80000"/>
              </a:lnSpc>
            </a:pPr>
            <a:r>
              <a:rPr lang="en-US" altLang="en-US" sz="2400" dirty="0"/>
              <a:t>At parts with a high water flow velocity cavitation might also arise.</a:t>
            </a:r>
          </a:p>
          <a:p>
            <a:pPr>
              <a:lnSpc>
                <a:spcPct val="80000"/>
              </a:lnSpc>
            </a:pPr>
            <a:r>
              <a:rPr lang="en-US" altLang="en-US" sz="2400" dirty="0"/>
              <a:t>The major design criteria for blades is : Avoid Cavitation.</a:t>
            </a:r>
          </a:p>
          <a:p>
            <a:pPr>
              <a:lnSpc>
                <a:spcPct val="80000"/>
              </a:lnSpc>
            </a:pPr>
            <a:r>
              <a:rPr lang="en-US" altLang="en-US" sz="2400" dirty="0"/>
              <a:t>First it decreases the efficiency and causes crackling noises. </a:t>
            </a:r>
          </a:p>
          <a:p>
            <a:pPr>
              <a:lnSpc>
                <a:spcPct val="80000"/>
              </a:lnSpc>
            </a:pPr>
            <a:r>
              <a:rPr lang="en-US" altLang="en-US" sz="2400" dirty="0"/>
              <a:t>The main problem is the wear or rather the damage of the turbine’s parts such as the blades.</a:t>
            </a:r>
          </a:p>
          <a:p>
            <a:pPr>
              <a:lnSpc>
                <a:spcPct val="80000"/>
              </a:lnSpc>
              <a:buFontTx/>
              <a:buNone/>
            </a:pPr>
            <a:endParaRPr lang="en-US" altLang="en-US" sz="2400" dirty="0"/>
          </a:p>
          <a:p>
            <a:pPr>
              <a:lnSpc>
                <a:spcPct val="80000"/>
              </a:lnSpc>
            </a:pPr>
            <a:endParaRPr lang="en-US" altLang="en-US" sz="2400" dirty="0"/>
          </a:p>
        </p:txBody>
      </p:sp>
      <mc:AlternateContent xmlns:mc="http://schemas.openxmlformats.org/markup-compatibility/2006" xmlns:p14="http://schemas.microsoft.com/office/powerpoint/2010/main">
        <mc:Choice Requires="p14">
          <p:contentPart p14:bwMode="auto" r:id="rId2">
            <p14:nvContentPartPr>
              <p14:cNvPr id="7170" name="Ink 5">
                <a:extLst>
                  <a:ext uri="{FF2B5EF4-FFF2-40B4-BE49-F238E27FC236}">
                    <a16:creationId xmlns:a16="http://schemas.microsoft.com/office/drawing/2014/main" id="{6E1C4706-04A2-5D0E-0A2D-31C3EFE25DE4}"/>
                  </a:ext>
                </a:extLst>
              </p14:cNvPr>
              <p14:cNvContentPartPr>
                <a14:cpLocks xmlns:a14="http://schemas.microsoft.com/office/drawing/2010/main" noRot="1" noChangeAspect="1" noEditPoints="1" noChangeArrowheads="1" noChangeShapeType="1"/>
              </p14:cNvContentPartPr>
              <p14:nvPr/>
            </p14:nvContentPartPr>
            <p14:xfrm>
              <a:off x="8507413" y="960438"/>
              <a:ext cx="14287" cy="9525"/>
            </p14:xfrm>
          </p:contentPart>
        </mc:Choice>
        <mc:Fallback xmlns="">
          <p:pic>
            <p:nvPicPr>
              <p:cNvPr id="7170" name="Ink 5">
                <a:extLst>
                  <a:ext uri="{FF2B5EF4-FFF2-40B4-BE49-F238E27FC236}">
                    <a16:creationId xmlns:a16="http://schemas.microsoft.com/office/drawing/2014/main" id="{6E1C4706-04A2-5D0E-0A2D-31C3EFE25DE4}"/>
                  </a:ext>
                </a:extLst>
              </p:cNvPr>
              <p:cNvPicPr>
                <a:picLocks noRot="1" noChangeAspect="1" noEditPoints="1" noChangeArrowheads="1" noChangeShapeType="1"/>
              </p:cNvPicPr>
              <p:nvPr/>
            </p:nvPicPr>
            <p:blipFill>
              <a:blip r:embed="rId3"/>
              <a:stretch>
                <a:fillRect/>
              </a:stretch>
            </p:blipFill>
            <p:spPr>
              <a:xfrm>
                <a:off x="8497888" y="949671"/>
                <a:ext cx="33336" cy="31060"/>
              </a:xfrm>
              <a:prstGeom prst="rect">
                <a:avLst/>
              </a:prstGeom>
            </p:spPr>
          </p:pic>
        </mc:Fallback>
      </mc:AlternateContent>
      <p:grpSp>
        <p:nvGrpSpPr>
          <p:cNvPr id="2" name="Group 1">
            <a:extLst>
              <a:ext uri="{FF2B5EF4-FFF2-40B4-BE49-F238E27FC236}">
                <a16:creationId xmlns:a16="http://schemas.microsoft.com/office/drawing/2014/main" id="{9AA4F759-ECD7-207E-0B0D-3CD4D2C9867A}"/>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5632F605-1407-0159-FFF1-E54B84EE69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BD56E73A-66C8-9D59-BD2A-AB2AFC907289}"/>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548ADDF0-6CAE-ADD1-DE68-9F17CFFC0B4D}"/>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1224F43C-27DF-41FC-EFC8-6250DA40D6C3}"/>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1B07276B-9D81-9994-9B01-5E9DDD5BC162}"/>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0841F79-BE48-C707-4C6F-B75FF9782E9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42A03C8-580B-9D7F-B367-AB1D32B3B5D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EC11396D-30DC-DC2D-C852-3BF8D3BBF156}"/>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3A6F007-AB37-B72C-B142-33F0FC20E4B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3024312-A12A-71F1-556F-8266DCB1DEA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5CE1AB37-4464-6CA7-B8C5-E772912042F6}"/>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4458F231-39CC-6B3B-E78A-6F7286044E4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0C5A4165-E139-39B1-174A-09ADBCAA6C6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56C5BD13-FC47-3616-FA67-4276D6C8480C}"/>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D55CD29A-EE21-5B57-9195-6C22FEDE776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97AF14A-C7FF-112C-228A-D12E18B2996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48CCB65-9D3F-52CA-4403-0947FB60936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AC8B9D16-EB54-CDEA-A5AD-DC2ADFE0BA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026" name="Picture 2" descr="Pressure Patterns On The Airfoil">
            <a:extLst>
              <a:ext uri="{FF2B5EF4-FFF2-40B4-BE49-F238E27FC236}">
                <a16:creationId xmlns:a16="http://schemas.microsoft.com/office/drawing/2014/main" id="{C1ACC19C-331F-34FF-4737-E88EEAAE84B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600" y="4212929"/>
            <a:ext cx="4496463" cy="2371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29670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1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87459">
                                            <p:txEl>
                                              <p:pRg st="0" end="0"/>
                                            </p:txEl>
                                          </p:spTgt>
                                        </p:tgtEl>
                                        <p:attrNameLst>
                                          <p:attrName>style.visibility</p:attrName>
                                        </p:attrNameLst>
                                      </p:cBhvr>
                                      <p:to>
                                        <p:strVal val="visible"/>
                                      </p:to>
                                    </p:set>
                                    <p:animEffect transition="in" filter="dissolve">
                                      <p:cBhvr>
                                        <p:cTn id="12" dur="500"/>
                                        <p:tgtEl>
                                          <p:spTgt spid="78745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87459">
                                            <p:txEl>
                                              <p:pRg st="1" end="1"/>
                                            </p:txEl>
                                          </p:spTgt>
                                        </p:tgtEl>
                                        <p:attrNameLst>
                                          <p:attrName>style.visibility</p:attrName>
                                        </p:attrNameLst>
                                      </p:cBhvr>
                                      <p:to>
                                        <p:strVal val="visible"/>
                                      </p:to>
                                    </p:set>
                                    <p:animEffect transition="in" filter="dissolve">
                                      <p:cBhvr>
                                        <p:cTn id="17" dur="500"/>
                                        <p:tgtEl>
                                          <p:spTgt spid="78745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87459">
                                            <p:txEl>
                                              <p:pRg st="2" end="2"/>
                                            </p:txEl>
                                          </p:spTgt>
                                        </p:tgtEl>
                                        <p:attrNameLst>
                                          <p:attrName>style.visibility</p:attrName>
                                        </p:attrNameLst>
                                      </p:cBhvr>
                                      <p:to>
                                        <p:strVal val="visible"/>
                                      </p:to>
                                    </p:set>
                                    <p:animEffect transition="in" filter="dissolve">
                                      <p:cBhvr>
                                        <p:cTn id="22" dur="500"/>
                                        <p:tgtEl>
                                          <p:spTgt spid="78745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87459">
                                            <p:txEl>
                                              <p:pRg st="3" end="3"/>
                                            </p:txEl>
                                          </p:spTgt>
                                        </p:tgtEl>
                                        <p:attrNameLst>
                                          <p:attrName>style.visibility</p:attrName>
                                        </p:attrNameLst>
                                      </p:cBhvr>
                                      <p:to>
                                        <p:strVal val="visible"/>
                                      </p:to>
                                    </p:set>
                                    <p:animEffect transition="in" filter="dissolve">
                                      <p:cBhvr>
                                        <p:cTn id="27" dur="500"/>
                                        <p:tgtEl>
                                          <p:spTgt spid="78745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787459">
                                            <p:txEl>
                                              <p:pRg st="4" end="4"/>
                                            </p:txEl>
                                          </p:spTgt>
                                        </p:tgtEl>
                                        <p:attrNameLst>
                                          <p:attrName>style.visibility</p:attrName>
                                        </p:attrNameLst>
                                      </p:cBhvr>
                                      <p:to>
                                        <p:strVal val="visible"/>
                                      </p:to>
                                    </p:set>
                                    <p:animEffect transition="in" filter="dissolve">
                                      <p:cBhvr>
                                        <p:cTn id="32" dur="500"/>
                                        <p:tgtEl>
                                          <p:spTgt spid="78745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787459">
                                            <p:txEl>
                                              <p:pRg st="5" end="5"/>
                                            </p:txEl>
                                          </p:spTgt>
                                        </p:tgtEl>
                                        <p:attrNameLst>
                                          <p:attrName>style.visibility</p:attrName>
                                        </p:attrNameLst>
                                      </p:cBhvr>
                                      <p:to>
                                        <p:strVal val="visible"/>
                                      </p:to>
                                    </p:set>
                                    <p:animEffect transition="in" filter="dissolve">
                                      <p:cBhvr>
                                        <p:cTn id="37" dur="500"/>
                                        <p:tgtEl>
                                          <p:spTgt spid="7874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745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9B56E-ACF9-FDAA-783A-4C0695D8A7AE}"/>
            </a:ext>
          </a:extLst>
        </p:cNvPr>
        <p:cNvGrpSpPr/>
        <p:nvPr/>
      </p:nvGrpSpPr>
      <p:grpSpPr>
        <a:xfrm>
          <a:off x="0" y="0"/>
          <a:ext cx="0" cy="0"/>
          <a:chOff x="0" y="0"/>
          <a:chExt cx="0" cy="0"/>
        </a:xfrm>
      </p:grpSpPr>
      <p:sp>
        <p:nvSpPr>
          <p:cNvPr id="8196" name="Rectangle 2">
            <a:extLst>
              <a:ext uri="{FF2B5EF4-FFF2-40B4-BE49-F238E27FC236}">
                <a16:creationId xmlns:a16="http://schemas.microsoft.com/office/drawing/2014/main" id="{2A34F2FA-07C6-67DF-A1A9-ED74A610A3D5}"/>
              </a:ext>
            </a:extLst>
          </p:cNvPr>
          <p:cNvSpPr>
            <a:spLocks noGrp="1" noChangeArrowheads="1"/>
          </p:cNvSpPr>
          <p:nvPr>
            <p:ph type="title" idx="4294967295"/>
          </p:nvPr>
        </p:nvSpPr>
        <p:spPr>
          <a:xfrm>
            <a:off x="457200" y="381000"/>
            <a:ext cx="7772400" cy="685800"/>
          </a:xfrm>
        </p:spPr>
        <p:txBody>
          <a:bodyPr/>
          <a:lstStyle/>
          <a:p>
            <a:r>
              <a:rPr lang="en-US" altLang="en-US" sz="2800" dirty="0"/>
              <a:t>The suction head</a:t>
            </a:r>
          </a:p>
        </p:txBody>
      </p:sp>
      <p:sp>
        <p:nvSpPr>
          <p:cNvPr id="8197" name="Rectangle 3">
            <a:extLst>
              <a:ext uri="{FF2B5EF4-FFF2-40B4-BE49-F238E27FC236}">
                <a16:creationId xmlns:a16="http://schemas.microsoft.com/office/drawing/2014/main" id="{71DE7888-001F-3B5E-E784-3B72B1B09435}"/>
              </a:ext>
            </a:extLst>
          </p:cNvPr>
          <p:cNvSpPr>
            <a:spLocks noGrp="1" noChangeArrowheads="1"/>
          </p:cNvSpPr>
          <p:nvPr>
            <p:ph type="body" idx="4294967295"/>
          </p:nvPr>
        </p:nvSpPr>
        <p:spPr>
          <a:xfrm>
            <a:off x="457200" y="1370972"/>
            <a:ext cx="8607346" cy="1731596"/>
          </a:xfrm>
        </p:spPr>
        <p:txBody>
          <a:bodyPr/>
          <a:lstStyle/>
          <a:p>
            <a:pPr>
              <a:lnSpc>
                <a:spcPct val="90000"/>
              </a:lnSpc>
            </a:pPr>
            <a:r>
              <a:rPr lang="en-US" altLang="en-US" sz="2400" dirty="0"/>
              <a:t>To avoid cavitation, the range of the suction head is limited. </a:t>
            </a:r>
          </a:p>
          <a:p>
            <a:pPr>
              <a:lnSpc>
                <a:spcPct val="90000"/>
              </a:lnSpc>
            </a:pPr>
            <a:r>
              <a:rPr lang="en-US" altLang="en-US" sz="2400" dirty="0"/>
              <a:t>The maximum allowed suction head can be calculated using the following equation:</a:t>
            </a:r>
          </a:p>
          <a:p>
            <a:pPr>
              <a:lnSpc>
                <a:spcPct val="90000"/>
              </a:lnSpc>
            </a:pPr>
            <a:endParaRPr lang="en-US" altLang="en-US" sz="2400" dirty="0"/>
          </a:p>
        </p:txBody>
      </p:sp>
      <mc:AlternateContent xmlns:mc="http://schemas.openxmlformats.org/markup-compatibility/2006" xmlns:a14="http://schemas.microsoft.com/office/drawing/2010/main">
        <mc:Choice Requires="a14">
          <p:sp>
            <p:nvSpPr>
              <p:cNvPr id="8194" name="Object 2">
                <a:extLst>
                  <a:ext uri="{FF2B5EF4-FFF2-40B4-BE49-F238E27FC236}">
                    <a16:creationId xmlns:a16="http://schemas.microsoft.com/office/drawing/2014/main" id="{F1B095AB-7AB6-D88B-D717-AF44807D97EE}"/>
                  </a:ext>
                </a:extLst>
              </p:cNvPr>
              <p:cNvSpPr txBox="1"/>
              <p:nvPr/>
            </p:nvSpPr>
            <p:spPr bwMode="auto">
              <a:xfrm>
                <a:off x="2584450" y="2973388"/>
                <a:ext cx="4191000" cy="1019175"/>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𝐻</m:t>
                          </m:r>
                        </m:e>
                        <m:sub>
                          <m:r>
                            <a:rPr lang="en-US" i="1">
                              <a:solidFill>
                                <a:srgbClr val="000000"/>
                              </a:solidFill>
                              <a:latin typeface="Cambria Math" panose="02040503050406030204" pitchFamily="18" charset="0"/>
                            </a:rPr>
                            <m:t>𝑠</m:t>
                          </m:r>
                        </m:sub>
                      </m:sSub>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𝑝</m:t>
                              </m:r>
                            </m:e>
                            <m:sub>
                              <m:r>
                                <a:rPr lang="en-US" i="1">
                                  <a:solidFill>
                                    <a:srgbClr val="000000"/>
                                  </a:solidFill>
                                  <a:latin typeface="Cambria Math" panose="02040503050406030204" pitchFamily="18" charset="0"/>
                                </a:rPr>
                                <m:t>𝑎𝑡𝑚</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𝑝</m:t>
                              </m:r>
                            </m:e>
                            <m:sub>
                              <m:r>
                                <a:rPr lang="en-US" i="1">
                                  <a:solidFill>
                                    <a:srgbClr val="000000"/>
                                  </a:solidFill>
                                  <a:latin typeface="Cambria Math" panose="02040503050406030204" pitchFamily="18" charset="0"/>
                                </a:rPr>
                                <m:t>𝑣𝑎𝑝</m:t>
                              </m:r>
                            </m:sub>
                          </m:sSub>
                        </m:num>
                        <m:den>
                          <m:r>
                            <a:rPr lang="en-US" i="1">
                              <a:solidFill>
                                <a:srgbClr val="000000"/>
                              </a:solidFill>
                              <a:latin typeface="Cambria Math" panose="02040503050406030204" pitchFamily="18" charset="0"/>
                            </a:rPr>
                            <m:t>𝜌</m:t>
                          </m:r>
                          <m:r>
                            <a:rPr lang="en-US" i="1">
                              <a:solidFill>
                                <a:srgbClr val="000000"/>
                              </a:solidFill>
                              <a:latin typeface="Cambria Math" panose="02040503050406030204" pitchFamily="18" charset="0"/>
                            </a:rPr>
                            <m:t>𝑔</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𝑉</m:t>
                              </m:r>
                            </m:e>
                            <m:sub>
                              <m:r>
                                <a:rPr lang="en-US" b="0" i="1" smtClean="0">
                                  <a:solidFill>
                                    <a:srgbClr val="000000"/>
                                  </a:solidFill>
                                  <a:latin typeface="Cambria Math" panose="02040503050406030204" pitchFamily="18" charset="0"/>
                                </a:rPr>
                                <m:t>𝑎</m:t>
                              </m:r>
                              <m:r>
                                <a:rPr lang="en-US" i="1">
                                  <a:solidFill>
                                    <a:srgbClr val="000000"/>
                                  </a:solidFill>
                                  <a:latin typeface="Cambria Math" panose="02040503050406030204" pitchFamily="18" charset="0"/>
                                </a:rPr>
                                <m:t>𝑒</m:t>
                              </m:r>
                            </m:sub>
                            <m:sup>
                              <m:r>
                                <a:rPr lang="en-US" i="1">
                                  <a:solidFill>
                                    <a:srgbClr val="000000"/>
                                  </a:solidFill>
                                  <a:latin typeface="Cambria Math" panose="02040503050406030204" pitchFamily="18" charset="0"/>
                                </a:rPr>
                                <m:t>2</m:t>
                              </m:r>
                            </m:sup>
                          </m:sSubSup>
                        </m:num>
                        <m:den>
                          <m:r>
                            <a:rPr lang="en-US" i="1">
                              <a:solidFill>
                                <a:srgbClr val="000000"/>
                              </a:solidFill>
                              <a:latin typeface="Cambria Math" panose="02040503050406030204" pitchFamily="18" charset="0"/>
                            </a:rPr>
                            <m:t>2</m:t>
                          </m:r>
                          <m:r>
                            <a:rPr lang="en-US" i="1">
                              <a:solidFill>
                                <a:srgbClr val="000000"/>
                              </a:solidFill>
                              <a:latin typeface="Cambria Math" panose="02040503050406030204" pitchFamily="18" charset="0"/>
                            </a:rPr>
                            <m:t>𝑔</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𝜎</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𝐻</m:t>
                          </m:r>
                        </m:e>
                        <m:sub>
                          <m:r>
                            <a:rPr lang="en-US" i="1">
                              <a:solidFill>
                                <a:srgbClr val="000000"/>
                              </a:solidFill>
                              <a:latin typeface="Cambria Math" panose="02040503050406030204" pitchFamily="18" charset="0"/>
                            </a:rPr>
                            <m:t>𝑛𝑒𝑡</m:t>
                          </m:r>
                        </m:sub>
                      </m:sSub>
                    </m:oMath>
                  </m:oMathPara>
                </a14:m>
                <a:endParaRPr lang="en-US" dirty="0"/>
              </a:p>
            </p:txBody>
          </p:sp>
        </mc:Choice>
        <mc:Fallback xmlns="">
          <p:sp>
            <p:nvSpPr>
              <p:cNvPr id="8194" name="Object 2">
                <a:extLst>
                  <a:ext uri="{FF2B5EF4-FFF2-40B4-BE49-F238E27FC236}">
                    <a16:creationId xmlns:a16="http://schemas.microsoft.com/office/drawing/2014/main" id="{F1B095AB-7AB6-D88B-D717-AF44807D97EE}"/>
                  </a:ext>
                </a:extLst>
              </p:cNvPr>
              <p:cNvSpPr txBox="1">
                <a:spLocks noRot="1" noChangeAspect="1" noMove="1" noResize="1" noEditPoints="1" noAdjustHandles="1" noChangeArrowheads="1" noChangeShapeType="1" noTextEdit="1"/>
              </p:cNvSpPr>
              <p:nvPr/>
            </p:nvSpPr>
            <p:spPr bwMode="auto">
              <a:xfrm>
                <a:off x="2584450" y="2973388"/>
                <a:ext cx="4191000" cy="1019175"/>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95" name="Object 3">
                <a:extLst>
                  <a:ext uri="{FF2B5EF4-FFF2-40B4-BE49-F238E27FC236}">
                    <a16:creationId xmlns:a16="http://schemas.microsoft.com/office/drawing/2014/main" id="{57E97D27-F317-1911-6F7C-A78A637378F6}"/>
                  </a:ext>
                </a:extLst>
              </p:cNvPr>
              <p:cNvSpPr txBox="1"/>
              <p:nvPr/>
            </p:nvSpPr>
            <p:spPr bwMode="auto">
              <a:xfrm>
                <a:off x="2855912" y="4454525"/>
                <a:ext cx="4764087" cy="1731596"/>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𝜎</m:t>
                      </m:r>
                      <m:r>
                        <a:rPr lang="en-US" i="1" smtClean="0">
                          <a:solidFill>
                            <a:srgbClr val="000000"/>
                          </a:solidFill>
                          <a:latin typeface="Cambria Math" panose="02040503050406030204" pitchFamily="18" charset="0"/>
                        </a:rPr>
                        <m:t>=1.5241×</m:t>
                      </m:r>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𝑁</m:t>
                          </m:r>
                        </m:e>
                        <m:sub>
                          <m:r>
                            <a:rPr lang="en-US" i="1">
                              <a:solidFill>
                                <a:srgbClr val="000000"/>
                              </a:solidFill>
                              <a:latin typeface="Cambria Math" panose="02040503050406030204" pitchFamily="18" charset="0"/>
                            </a:rPr>
                            <m:t>𝑠</m:t>
                          </m:r>
                        </m:sub>
                        <m:sup>
                          <m:r>
                            <a:rPr lang="en-US" i="1">
                              <a:solidFill>
                                <a:srgbClr val="000000"/>
                              </a:solidFill>
                              <a:latin typeface="Cambria Math" panose="02040503050406030204" pitchFamily="18" charset="0"/>
                            </a:rPr>
                            <m:t>1.46</m:t>
                          </m:r>
                        </m:sup>
                      </m:sSubSup>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𝑉</m:t>
                              </m:r>
                            </m:e>
                            <m:sub>
                              <m:r>
                                <a:rPr lang="en-US" b="0" i="1" smtClean="0">
                                  <a:solidFill>
                                    <a:srgbClr val="000000"/>
                                  </a:solidFill>
                                  <a:latin typeface="Cambria Math" panose="02040503050406030204" pitchFamily="18" charset="0"/>
                                </a:rPr>
                                <m:t>𝑎</m:t>
                              </m:r>
                              <m:r>
                                <a:rPr lang="en-US" i="1">
                                  <a:solidFill>
                                    <a:srgbClr val="000000"/>
                                  </a:solidFill>
                                  <a:latin typeface="Cambria Math" panose="02040503050406030204" pitchFamily="18" charset="0"/>
                                </a:rPr>
                                <m:t>𝑒</m:t>
                              </m:r>
                            </m:sub>
                            <m:sup>
                              <m:r>
                                <a:rPr lang="en-US" i="1">
                                  <a:solidFill>
                                    <a:srgbClr val="000000"/>
                                  </a:solidFill>
                                  <a:latin typeface="Cambria Math" panose="02040503050406030204" pitchFamily="18" charset="0"/>
                                </a:rPr>
                                <m:t>2</m:t>
                              </m:r>
                            </m:sup>
                          </m:sSubSup>
                        </m:num>
                        <m:den>
                          <m:r>
                            <a:rPr lang="en-US" i="1">
                              <a:solidFill>
                                <a:srgbClr val="000000"/>
                              </a:solidFill>
                              <a:latin typeface="Cambria Math" panose="02040503050406030204" pitchFamily="18" charset="0"/>
                            </a:rPr>
                            <m:t>2</m:t>
                          </m:r>
                          <m:r>
                            <a:rPr lang="en-US" i="1">
                              <a:solidFill>
                                <a:srgbClr val="000000"/>
                              </a:solidFill>
                              <a:latin typeface="Cambria Math" panose="02040503050406030204" pitchFamily="18" charset="0"/>
                            </a:rPr>
                            <m:t>𝑔</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𝐻</m:t>
                              </m:r>
                            </m:e>
                            <m:sub>
                              <m:r>
                                <a:rPr lang="en-US" i="1">
                                  <a:solidFill>
                                    <a:srgbClr val="000000"/>
                                  </a:solidFill>
                                  <a:latin typeface="Cambria Math" panose="02040503050406030204" pitchFamily="18" charset="0"/>
                                </a:rPr>
                                <m:t>𝑛𝑒𝑡</m:t>
                              </m:r>
                            </m:sub>
                          </m:sSub>
                        </m:den>
                      </m:f>
                    </m:oMath>
                  </m:oMathPara>
                </a14:m>
                <a:endParaRPr lang="en-US" dirty="0"/>
              </a:p>
            </p:txBody>
          </p:sp>
        </mc:Choice>
        <mc:Fallback xmlns="">
          <p:sp>
            <p:nvSpPr>
              <p:cNvPr id="8195" name="Object 3">
                <a:extLst>
                  <a:ext uri="{FF2B5EF4-FFF2-40B4-BE49-F238E27FC236}">
                    <a16:creationId xmlns:a16="http://schemas.microsoft.com/office/drawing/2014/main" id="{57E97D27-F317-1911-6F7C-A78A637378F6}"/>
                  </a:ext>
                </a:extLst>
              </p:cNvPr>
              <p:cNvSpPr txBox="1">
                <a:spLocks noRot="1" noChangeAspect="1" noMove="1" noResize="1" noEditPoints="1" noAdjustHandles="1" noChangeArrowheads="1" noChangeShapeType="1" noTextEdit="1"/>
              </p:cNvSpPr>
              <p:nvPr/>
            </p:nvSpPr>
            <p:spPr bwMode="auto">
              <a:xfrm>
                <a:off x="2855912" y="4454525"/>
                <a:ext cx="4764087" cy="1731596"/>
              </a:xfrm>
              <a:prstGeom prst="rect">
                <a:avLst/>
              </a:prstGeom>
              <a:blipFill>
                <a:blip r:embed="rId3"/>
                <a:stretch>
                  <a:fillRect/>
                </a:stretch>
              </a:blipFill>
              <a:ln>
                <a:noFill/>
              </a:ln>
              <a:effectLst/>
            </p:spPr>
            <p:txBody>
              <a:bodyPr/>
              <a:lstStyle/>
              <a:p>
                <a:r>
                  <a:rPr lang="en-US">
                    <a:noFill/>
                  </a:rPr>
                  <a:t> </a:t>
                </a:r>
              </a:p>
            </p:txBody>
          </p:sp>
        </mc:Fallback>
      </mc:AlternateContent>
      <p:grpSp>
        <p:nvGrpSpPr>
          <p:cNvPr id="2" name="Group 1">
            <a:extLst>
              <a:ext uri="{FF2B5EF4-FFF2-40B4-BE49-F238E27FC236}">
                <a16:creationId xmlns:a16="http://schemas.microsoft.com/office/drawing/2014/main" id="{B4D85976-4979-4B24-B88D-6EF7B23ACB2B}"/>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E6B39EA1-DCB5-967D-5882-0706FE2797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24739541-E44F-8D53-B859-0AF1E4E716F7}"/>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87260B8-7F91-B875-6170-36E5FB8EEA0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E9739AF6-93B7-B7D4-212F-9506E750F9D0}"/>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571F78CF-27F2-0D1B-4C1F-5BA4954D603C}"/>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0E09BD7D-0336-3031-58F3-529B8CB7C3E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FE89A8B-5174-8BA3-458F-D18B969E86B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9E1BDCDD-BF8D-029F-460B-F8B00921F89B}"/>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BFBF177-52E8-1E41-28FA-2DE3A06CAA1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8D79604B-7DEC-8A2D-A95C-1B56BD7E25E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F825CBE6-508E-389F-2BC9-F4C1D4F9CD87}"/>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985641FC-F9FD-0725-CA72-D760C86804D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5D083CAB-47FE-4244-D956-99E803A26D4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18F2D4F8-D8EB-3C60-3969-3A38EE36821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5C4AAB38-58B9-FC00-03DD-C88402C246A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58048375-32A2-3C32-44BB-A3FA46A24B1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8FDD7B4-3F20-38E9-85E2-BB30CC29B3C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0A859AF-19C1-FAD4-DF3E-B7D188EE4F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385676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197">
                                            <p:txEl>
                                              <p:pRg st="0" end="0"/>
                                            </p:txEl>
                                          </p:spTgt>
                                        </p:tgtEl>
                                        <p:attrNameLst>
                                          <p:attrName>style.visibility</p:attrName>
                                        </p:attrNameLst>
                                      </p:cBhvr>
                                      <p:to>
                                        <p:strVal val="visible"/>
                                      </p:to>
                                    </p:set>
                                    <p:animEffect transition="in" filter="dissolve">
                                      <p:cBhvr>
                                        <p:cTn id="7" dur="500"/>
                                        <p:tgtEl>
                                          <p:spTgt spid="819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197">
                                            <p:txEl>
                                              <p:pRg st="1" end="1"/>
                                            </p:txEl>
                                          </p:spTgt>
                                        </p:tgtEl>
                                        <p:attrNameLst>
                                          <p:attrName>style.visibility</p:attrName>
                                        </p:attrNameLst>
                                      </p:cBhvr>
                                      <p:to>
                                        <p:strVal val="visible"/>
                                      </p:to>
                                    </p:set>
                                    <p:animEffect transition="in" filter="dissolve">
                                      <p:cBhvr>
                                        <p:cTn id="12" dur="500"/>
                                        <p:tgtEl>
                                          <p:spTgt spid="819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194"/>
                                        </p:tgtEl>
                                        <p:attrNameLst>
                                          <p:attrName>style.visibility</p:attrName>
                                        </p:attrNameLst>
                                      </p:cBhvr>
                                      <p:to>
                                        <p:strVal val="visible"/>
                                      </p:to>
                                    </p:set>
                                    <p:anim calcmode="lin" valueType="num">
                                      <p:cBhvr additive="base">
                                        <p:cTn id="17" dur="500" fill="hold"/>
                                        <p:tgtEl>
                                          <p:spTgt spid="8194"/>
                                        </p:tgtEl>
                                        <p:attrNameLst>
                                          <p:attrName>ppt_x</p:attrName>
                                        </p:attrNameLst>
                                      </p:cBhvr>
                                      <p:tavLst>
                                        <p:tav tm="0">
                                          <p:val>
                                            <p:strVal val="#ppt_x"/>
                                          </p:val>
                                        </p:tav>
                                        <p:tav tm="100000">
                                          <p:val>
                                            <p:strVal val="#ppt_x"/>
                                          </p:val>
                                        </p:tav>
                                      </p:tavLst>
                                    </p:anim>
                                    <p:anim calcmode="lin" valueType="num">
                                      <p:cBhvr additive="base">
                                        <p:cTn id="18"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8195"/>
                                        </p:tgtEl>
                                        <p:attrNameLst>
                                          <p:attrName>style.visibility</p:attrName>
                                        </p:attrNameLst>
                                      </p:cBhvr>
                                      <p:to>
                                        <p:strVal val="visible"/>
                                      </p:to>
                                    </p:set>
                                    <p:anim calcmode="lin" valueType="num">
                                      <p:cBhvr additive="base">
                                        <p:cTn id="23" dur="500" fill="hold"/>
                                        <p:tgtEl>
                                          <p:spTgt spid="8195"/>
                                        </p:tgtEl>
                                        <p:attrNameLst>
                                          <p:attrName>ppt_x</p:attrName>
                                        </p:attrNameLst>
                                      </p:cBhvr>
                                      <p:tavLst>
                                        <p:tav tm="0">
                                          <p:val>
                                            <p:strVal val="#ppt_x"/>
                                          </p:val>
                                        </p:tav>
                                        <p:tav tm="100000">
                                          <p:val>
                                            <p:strVal val="#ppt_x"/>
                                          </p:val>
                                        </p:tav>
                                      </p:tavLst>
                                    </p:anim>
                                    <p:anim calcmode="lin" valueType="num">
                                      <p:cBhvr additive="base">
                                        <p:cTn id="24" dur="500" fill="hold"/>
                                        <p:tgtEl>
                                          <p:spTgt spid="81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build="p"/>
      <p:bldP spid="8194" grpId="0"/>
      <p:bldP spid="819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50594" name="Object 2">
            <a:extLst>
              <a:ext uri="{FF2B5EF4-FFF2-40B4-BE49-F238E27FC236}">
                <a16:creationId xmlns:a16="http://schemas.microsoft.com/office/drawing/2014/main" id="{B501F669-57A1-24B2-2BEF-5A273B5604B9}"/>
              </a:ext>
            </a:extLst>
          </p:cNvPr>
          <p:cNvGraphicFramePr>
            <a:graphicFrameLocks noChangeAspect="1"/>
          </p:cNvGraphicFramePr>
          <p:nvPr/>
        </p:nvGraphicFramePr>
        <p:xfrm>
          <a:off x="0" y="1066800"/>
          <a:ext cx="3859213" cy="4800600"/>
        </p:xfrm>
        <a:graphic>
          <a:graphicData uri="http://schemas.openxmlformats.org/presentationml/2006/ole">
            <mc:AlternateContent xmlns:mc="http://schemas.openxmlformats.org/markup-compatibility/2006">
              <mc:Choice xmlns:v="urn:schemas-microsoft-com:vml" Requires="v">
                <p:oleObj name="Bitmap Image" r:id="rId2" imgW="1486107" imgH="1848108" progId="Paint.Picture">
                  <p:embed/>
                </p:oleObj>
              </mc:Choice>
              <mc:Fallback>
                <p:oleObj name="Bitmap Image" r:id="rId2" imgW="1486107" imgH="1848108" progId="Paint.Picture">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6800"/>
                        <a:ext cx="3859213" cy="4800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50597" name="Object 5">
            <a:extLst>
              <a:ext uri="{FF2B5EF4-FFF2-40B4-BE49-F238E27FC236}">
                <a16:creationId xmlns:a16="http://schemas.microsoft.com/office/drawing/2014/main" id="{3CDFC0F6-A8CF-A015-93BD-1D297320F684}"/>
              </a:ext>
            </a:extLst>
          </p:cNvPr>
          <p:cNvGraphicFramePr>
            <a:graphicFrameLocks noChangeAspect="1"/>
          </p:cNvGraphicFramePr>
          <p:nvPr>
            <p:extLst>
              <p:ext uri="{D42A27DB-BD31-4B8C-83A1-F6EECF244321}">
                <p14:modId xmlns:p14="http://schemas.microsoft.com/office/powerpoint/2010/main" val="345956392"/>
              </p:ext>
            </p:extLst>
          </p:nvPr>
        </p:nvGraphicFramePr>
        <p:xfrm>
          <a:off x="4343400" y="1212850"/>
          <a:ext cx="4800600" cy="2216150"/>
        </p:xfrm>
        <a:graphic>
          <a:graphicData uri="http://schemas.openxmlformats.org/presentationml/2006/ole">
            <mc:AlternateContent xmlns:mc="http://schemas.openxmlformats.org/markup-compatibility/2006">
              <mc:Choice xmlns:v="urn:schemas-microsoft-com:vml" Requires="v">
                <p:oleObj name="Bitmap Image" r:id="rId4" imgW="2742857" imgH="1267002" progId="Paint.Picture">
                  <p:embed/>
                </p:oleObj>
              </mc:Choice>
              <mc:Fallback>
                <p:oleObj name="Bitmap Image" r:id="rId4" imgW="2742857" imgH="1267002" progId="Paint.Picture">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0" y="1212850"/>
                        <a:ext cx="4800600" cy="22161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21" name="Rectangle 6">
            <a:extLst>
              <a:ext uri="{FF2B5EF4-FFF2-40B4-BE49-F238E27FC236}">
                <a16:creationId xmlns:a16="http://schemas.microsoft.com/office/drawing/2014/main" id="{9486E889-E328-EF67-3D5C-4245A0E86DE3}"/>
              </a:ext>
            </a:extLst>
          </p:cNvPr>
          <p:cNvSpPr>
            <a:spLocks noGrp="1" noChangeArrowheads="1"/>
          </p:cNvSpPr>
          <p:nvPr>
            <p:ph type="title" idx="4294967295"/>
          </p:nvPr>
        </p:nvSpPr>
        <p:spPr>
          <a:xfrm>
            <a:off x="762000" y="228600"/>
            <a:ext cx="7772400" cy="762000"/>
          </a:xfrm>
        </p:spPr>
        <p:txBody>
          <a:bodyPr/>
          <a:lstStyle/>
          <a:p>
            <a:r>
              <a:rPr lang="en-US" altLang="en-US" sz="2800" dirty="0"/>
              <a:t>Design of Guide Wheel</a:t>
            </a:r>
          </a:p>
        </p:txBody>
      </p:sp>
      <p:grpSp>
        <p:nvGrpSpPr>
          <p:cNvPr id="2" name="Group 12">
            <a:extLst>
              <a:ext uri="{FF2B5EF4-FFF2-40B4-BE49-F238E27FC236}">
                <a16:creationId xmlns:a16="http://schemas.microsoft.com/office/drawing/2014/main" id="{6AEA468F-1893-8C97-7E4F-AAF721B05D99}"/>
              </a:ext>
            </a:extLst>
          </p:cNvPr>
          <p:cNvGrpSpPr>
            <a:grpSpLocks/>
          </p:cNvGrpSpPr>
          <p:nvPr/>
        </p:nvGrpSpPr>
        <p:grpSpPr bwMode="auto">
          <a:xfrm>
            <a:off x="5562600" y="828675"/>
            <a:ext cx="2362200" cy="771525"/>
            <a:chOff x="3504" y="330"/>
            <a:chExt cx="1488" cy="486"/>
          </a:xfrm>
        </p:grpSpPr>
        <p:sp>
          <p:nvSpPr>
            <p:cNvPr id="9225" name="Line 7">
              <a:extLst>
                <a:ext uri="{FF2B5EF4-FFF2-40B4-BE49-F238E27FC236}">
                  <a16:creationId xmlns:a16="http://schemas.microsoft.com/office/drawing/2014/main" id="{958A912A-8A50-020E-7980-57BF0B069248}"/>
                </a:ext>
              </a:extLst>
            </p:cNvPr>
            <p:cNvSpPr>
              <a:spLocks noChangeShapeType="1"/>
            </p:cNvSpPr>
            <p:nvPr/>
          </p:nvSpPr>
          <p:spPr bwMode="auto">
            <a:xfrm>
              <a:off x="3504" y="816"/>
              <a:ext cx="1488"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nchor="ctr"/>
            <a:lstStyle/>
            <a:p>
              <a:endParaRPr lang="en-IN"/>
            </a:p>
          </p:txBody>
        </p:sp>
        <p:sp>
          <p:nvSpPr>
            <p:cNvPr id="9226" name="Text Box 8">
              <a:extLst>
                <a:ext uri="{FF2B5EF4-FFF2-40B4-BE49-F238E27FC236}">
                  <a16:creationId xmlns:a16="http://schemas.microsoft.com/office/drawing/2014/main" id="{C5AC6687-118E-163F-9F6F-CA4EEEE8D743}"/>
                </a:ext>
              </a:extLst>
            </p:cNvPr>
            <p:cNvSpPr txBox="1">
              <a:spLocks noChangeArrowheads="1"/>
            </p:cNvSpPr>
            <p:nvPr/>
          </p:nvSpPr>
          <p:spPr bwMode="auto">
            <a:xfrm>
              <a:off x="4118" y="330"/>
              <a:ext cx="431"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D</a:t>
              </a:r>
              <a:r>
                <a:rPr lang="en-US" altLang="en-US" i="1" baseline="-25000"/>
                <a:t>go</a:t>
              </a:r>
              <a:endParaRPr lang="en-US" altLang="en-US" i="1"/>
            </a:p>
          </p:txBody>
        </p:sp>
      </p:grpSp>
      <p:graphicFrame>
        <p:nvGraphicFramePr>
          <p:cNvPr id="750601" name="Object 9">
            <a:extLst>
              <a:ext uri="{FF2B5EF4-FFF2-40B4-BE49-F238E27FC236}">
                <a16:creationId xmlns:a16="http://schemas.microsoft.com/office/drawing/2014/main" id="{0DD8C581-7D36-56BD-DC81-1F5179697AE7}"/>
              </a:ext>
            </a:extLst>
          </p:cNvPr>
          <p:cNvGraphicFramePr>
            <a:graphicFrameLocks noChangeAspect="1"/>
          </p:cNvGraphicFramePr>
          <p:nvPr/>
        </p:nvGraphicFramePr>
        <p:xfrm>
          <a:off x="3886200" y="3200400"/>
          <a:ext cx="3581400" cy="1333500"/>
        </p:xfrm>
        <a:graphic>
          <a:graphicData uri="http://schemas.openxmlformats.org/presentationml/2006/ole">
            <mc:AlternateContent xmlns:mc="http://schemas.openxmlformats.org/markup-compatibility/2006">
              <mc:Choice xmlns:v="urn:schemas-microsoft-com:vml" Requires="v">
                <p:oleObj name="Equation" r:id="rId6" imgW="1193760" imgH="444240" progId="Equation.3">
                  <p:embed/>
                </p:oleObj>
              </mc:Choice>
              <mc:Fallback>
                <p:oleObj name="Equation" r:id="rId6" imgW="1193760" imgH="444240" progId="Equation.3">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86200" y="3200400"/>
                        <a:ext cx="3581400" cy="1333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50602" name="Text Box 10">
            <a:extLst>
              <a:ext uri="{FF2B5EF4-FFF2-40B4-BE49-F238E27FC236}">
                <a16:creationId xmlns:a16="http://schemas.microsoft.com/office/drawing/2014/main" id="{7E3A3E2D-1268-2186-BCD3-C0CC034024C2}"/>
              </a:ext>
            </a:extLst>
          </p:cNvPr>
          <p:cNvSpPr txBox="1">
            <a:spLocks noChangeArrowheads="1"/>
          </p:cNvSpPr>
          <p:nvPr/>
        </p:nvSpPr>
        <p:spPr bwMode="auto">
          <a:xfrm>
            <a:off x="3413125" y="4495800"/>
            <a:ext cx="573087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k</a:t>
            </a:r>
            <a:r>
              <a:rPr lang="en-US" altLang="en-US" i="1" baseline="-25000"/>
              <a:t>ug</a:t>
            </a:r>
            <a:r>
              <a:rPr lang="en-US" altLang="en-US" i="1"/>
              <a:t> 1.3 to 2.25 : </a:t>
            </a:r>
            <a:r>
              <a:rPr lang="en-US" altLang="en-US"/>
              <a:t>Higher values for high specific speeds</a:t>
            </a:r>
          </a:p>
        </p:txBody>
      </p:sp>
      <p:sp>
        <p:nvSpPr>
          <p:cNvPr id="750603" name="Text Box 11">
            <a:extLst>
              <a:ext uri="{FF2B5EF4-FFF2-40B4-BE49-F238E27FC236}">
                <a16:creationId xmlns:a16="http://schemas.microsoft.com/office/drawing/2014/main" id="{62C83052-670D-3C0B-13AD-4582C999E199}"/>
              </a:ext>
            </a:extLst>
          </p:cNvPr>
          <p:cNvSpPr txBox="1">
            <a:spLocks noChangeArrowheads="1"/>
          </p:cNvSpPr>
          <p:nvPr/>
        </p:nvSpPr>
        <p:spPr bwMode="auto">
          <a:xfrm>
            <a:off x="212725" y="5781675"/>
            <a:ext cx="893127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Number of guide vanes : 8 to 24 : Higher number of vanes for large diameter of guide wheel.</a:t>
            </a:r>
          </a:p>
        </p:txBody>
      </p:sp>
      <p:grpSp>
        <p:nvGrpSpPr>
          <p:cNvPr id="3" name="Group 2">
            <a:extLst>
              <a:ext uri="{FF2B5EF4-FFF2-40B4-BE49-F238E27FC236}">
                <a16:creationId xmlns:a16="http://schemas.microsoft.com/office/drawing/2014/main" id="{9AC74C91-F9E3-A3BD-3A1F-DE401085895D}"/>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B95ABD88-D364-D787-2E08-FCC0C7D81E1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3F790F9B-BDE7-519F-106D-3F5025248CDB}"/>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07392CB-358B-D936-4D3C-DE51F715732B}"/>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B565B2B3-90B2-E76C-7E42-958471B905D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E473C6D-A2E5-5F53-7015-95E41D4F818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94A2918A-99E4-952B-1257-54B7158D887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FB577CD3-99D5-0918-1181-A2BA0D947FC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52858F2B-1276-0E89-1354-DE136C6D779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464E4090-34CE-D85E-4346-D2EE0750722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92E09644-531A-9C5E-54C4-0EE73B70E2F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F38AD5D5-515E-B7D2-077D-478B478C4C64}"/>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F3B93A52-D1C4-FDAF-BCB4-C575ECE09C5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0CC02077-61DE-7DAF-0842-B9FFD8A98BE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63F6ADE4-34D2-F0D0-3770-E3FAFC2C0A4A}"/>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0EACA4F5-94DD-ECB4-4A69-3526159F8DA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15875E24-FA5D-BBDB-1EAA-446185EE2C4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B4E056EE-C5A9-3AF0-FCC0-9011F862F91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75053AC1-1ADA-65CD-386B-523E6DEC4F2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50594"/>
                                        </p:tgtEl>
                                        <p:attrNameLst>
                                          <p:attrName>style.visibility</p:attrName>
                                        </p:attrNameLst>
                                      </p:cBhvr>
                                      <p:to>
                                        <p:strVal val="visible"/>
                                      </p:to>
                                    </p:set>
                                    <p:animEffect transition="in" filter="dissolve">
                                      <p:cBhvr>
                                        <p:cTn id="7" dur="500"/>
                                        <p:tgtEl>
                                          <p:spTgt spid="75059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50597"/>
                                        </p:tgtEl>
                                        <p:attrNameLst>
                                          <p:attrName>style.visibility</p:attrName>
                                        </p:attrNameLst>
                                      </p:cBhvr>
                                      <p:to>
                                        <p:strVal val="visible"/>
                                      </p:to>
                                    </p:set>
                                    <p:animEffect transition="in" filter="dissolve">
                                      <p:cBhvr>
                                        <p:cTn id="12" dur="500"/>
                                        <p:tgtEl>
                                          <p:spTgt spid="75059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750601"/>
                                        </p:tgtEl>
                                        <p:attrNameLst>
                                          <p:attrName>style.visibility</p:attrName>
                                        </p:attrNameLst>
                                      </p:cBhvr>
                                      <p:to>
                                        <p:strVal val="visible"/>
                                      </p:to>
                                    </p:set>
                                    <p:animEffect transition="in" filter="dissolve">
                                      <p:cBhvr>
                                        <p:cTn id="22" dur="500"/>
                                        <p:tgtEl>
                                          <p:spTgt spid="75060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50602"/>
                                        </p:tgtEl>
                                        <p:attrNameLst>
                                          <p:attrName>style.visibility</p:attrName>
                                        </p:attrNameLst>
                                      </p:cBhvr>
                                      <p:to>
                                        <p:strVal val="visible"/>
                                      </p:to>
                                    </p:set>
                                    <p:animEffect transition="in" filter="dissolve">
                                      <p:cBhvr>
                                        <p:cTn id="27" dur="500"/>
                                        <p:tgtEl>
                                          <p:spTgt spid="750602"/>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750603"/>
                                        </p:tgtEl>
                                        <p:attrNameLst>
                                          <p:attrName>style.visibility</p:attrName>
                                        </p:attrNameLst>
                                      </p:cBhvr>
                                      <p:to>
                                        <p:strVal val="visible"/>
                                      </p:to>
                                    </p:set>
                                    <p:animEffect transition="in" filter="dissolve">
                                      <p:cBhvr>
                                        <p:cTn id="32" dur="500"/>
                                        <p:tgtEl>
                                          <p:spTgt spid="750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0602" grpId="0"/>
      <p:bldP spid="75060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4">
            <a:extLst>
              <a:ext uri="{FF2B5EF4-FFF2-40B4-BE49-F238E27FC236}">
                <a16:creationId xmlns:a16="http://schemas.microsoft.com/office/drawing/2014/main" id="{8ED7E1DA-A079-C607-1F41-753066A3330B}"/>
              </a:ext>
            </a:extLst>
          </p:cNvPr>
          <p:cNvGraphicFramePr>
            <a:graphicFrameLocks noChangeAspect="1"/>
          </p:cNvGraphicFramePr>
          <p:nvPr/>
        </p:nvGraphicFramePr>
        <p:xfrm>
          <a:off x="1981200" y="1171575"/>
          <a:ext cx="5867400" cy="5686425"/>
        </p:xfrm>
        <a:graphic>
          <a:graphicData uri="http://schemas.openxmlformats.org/presentationml/2006/ole">
            <mc:AlternateContent xmlns:mc="http://schemas.openxmlformats.org/markup-compatibility/2006">
              <mc:Choice xmlns:v="urn:schemas-microsoft-com:vml" Requires="v">
                <p:oleObj name="Bitmap Image" r:id="rId2" imgW="1857143" imgH="1800476" progId="Paint.Picture">
                  <p:embed/>
                </p:oleObj>
              </mc:Choice>
              <mc:Fallback>
                <p:oleObj name="Bitmap Image" r:id="rId2" imgW="1857143" imgH="1800476" progId="Paint.Picture">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171575"/>
                        <a:ext cx="5867400" cy="56864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3" name="Rectangle 6">
            <a:extLst>
              <a:ext uri="{FF2B5EF4-FFF2-40B4-BE49-F238E27FC236}">
                <a16:creationId xmlns:a16="http://schemas.microsoft.com/office/drawing/2014/main" id="{39EEB29D-ABD7-83F0-6F42-C641FDA9A6D2}"/>
              </a:ext>
            </a:extLst>
          </p:cNvPr>
          <p:cNvSpPr>
            <a:spLocks noGrp="1" noChangeArrowheads="1"/>
          </p:cNvSpPr>
          <p:nvPr>
            <p:ph type="title"/>
          </p:nvPr>
        </p:nvSpPr>
        <p:spPr>
          <a:xfrm>
            <a:off x="762000" y="0"/>
            <a:ext cx="7772400" cy="1143000"/>
          </a:xfrm>
        </p:spPr>
        <p:txBody>
          <a:bodyPr/>
          <a:lstStyle/>
          <a:p>
            <a:r>
              <a:rPr lang="en-US" altLang="en-US" sz="2800"/>
              <a:t>Outlines of Kaplan Runner</a:t>
            </a:r>
          </a:p>
        </p:txBody>
      </p:sp>
      <p:sp>
        <p:nvSpPr>
          <p:cNvPr id="736265" name="Line 9">
            <a:extLst>
              <a:ext uri="{FF2B5EF4-FFF2-40B4-BE49-F238E27FC236}">
                <a16:creationId xmlns:a16="http://schemas.microsoft.com/office/drawing/2014/main" id="{68EBD8FD-37EB-713A-BCBA-DA38B642E940}"/>
              </a:ext>
            </a:extLst>
          </p:cNvPr>
          <p:cNvSpPr>
            <a:spLocks noChangeShapeType="1"/>
          </p:cNvSpPr>
          <p:nvPr/>
        </p:nvSpPr>
        <p:spPr bwMode="auto">
          <a:xfrm flipH="1" flipV="1">
            <a:off x="6096000" y="2209800"/>
            <a:ext cx="533400" cy="1066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lstStyle/>
          <a:p>
            <a:endParaRPr lang="en-IN"/>
          </a:p>
        </p:txBody>
      </p:sp>
      <p:sp>
        <p:nvSpPr>
          <p:cNvPr id="736266" name="Text Box 10">
            <a:extLst>
              <a:ext uri="{FF2B5EF4-FFF2-40B4-BE49-F238E27FC236}">
                <a16:creationId xmlns:a16="http://schemas.microsoft.com/office/drawing/2014/main" id="{DBE0052F-417B-5340-F806-7C492AAFED6B}"/>
              </a:ext>
            </a:extLst>
          </p:cNvPr>
          <p:cNvSpPr txBox="1">
            <a:spLocks noChangeArrowheads="1"/>
          </p:cNvSpPr>
          <p:nvPr/>
        </p:nvSpPr>
        <p:spPr bwMode="auto">
          <a:xfrm>
            <a:off x="6400800" y="3352800"/>
            <a:ext cx="24034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Whirl Chamber</a:t>
            </a:r>
          </a:p>
        </p:txBody>
      </p:sp>
      <p:sp>
        <p:nvSpPr>
          <p:cNvPr id="736267" name="Line 11">
            <a:extLst>
              <a:ext uri="{FF2B5EF4-FFF2-40B4-BE49-F238E27FC236}">
                <a16:creationId xmlns:a16="http://schemas.microsoft.com/office/drawing/2014/main" id="{2E39F81F-40A5-9673-B558-7F633649716A}"/>
              </a:ext>
            </a:extLst>
          </p:cNvPr>
          <p:cNvSpPr>
            <a:spLocks noChangeShapeType="1"/>
          </p:cNvSpPr>
          <p:nvPr/>
        </p:nvSpPr>
        <p:spPr bwMode="auto">
          <a:xfrm flipV="1">
            <a:off x="838200" y="2133600"/>
            <a:ext cx="2133600" cy="1219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lstStyle/>
          <a:p>
            <a:endParaRPr lang="en-IN"/>
          </a:p>
        </p:txBody>
      </p:sp>
      <p:sp>
        <p:nvSpPr>
          <p:cNvPr id="736268" name="Text Box 12">
            <a:extLst>
              <a:ext uri="{FF2B5EF4-FFF2-40B4-BE49-F238E27FC236}">
                <a16:creationId xmlns:a16="http://schemas.microsoft.com/office/drawing/2014/main" id="{A31D97E7-DC83-083F-91AF-77B13A752FF7}"/>
              </a:ext>
            </a:extLst>
          </p:cNvPr>
          <p:cNvSpPr txBox="1">
            <a:spLocks noChangeArrowheads="1"/>
          </p:cNvSpPr>
          <p:nvPr/>
        </p:nvSpPr>
        <p:spPr bwMode="auto">
          <a:xfrm>
            <a:off x="609600" y="3429000"/>
            <a:ext cx="20288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Guide Vanes</a:t>
            </a:r>
          </a:p>
        </p:txBody>
      </p:sp>
      <p:grpSp>
        <p:nvGrpSpPr>
          <p:cNvPr id="2" name="Group 16">
            <a:extLst>
              <a:ext uri="{FF2B5EF4-FFF2-40B4-BE49-F238E27FC236}">
                <a16:creationId xmlns:a16="http://schemas.microsoft.com/office/drawing/2014/main" id="{E32B1922-CC61-9CE2-2930-4B3714824249}"/>
              </a:ext>
            </a:extLst>
          </p:cNvPr>
          <p:cNvGrpSpPr>
            <a:grpSpLocks/>
          </p:cNvGrpSpPr>
          <p:nvPr/>
        </p:nvGrpSpPr>
        <p:grpSpPr bwMode="auto">
          <a:xfrm>
            <a:off x="3260725" y="1600200"/>
            <a:ext cx="854075" cy="1509713"/>
            <a:chOff x="2054" y="1008"/>
            <a:chExt cx="538" cy="951"/>
          </a:xfrm>
        </p:grpSpPr>
        <p:sp>
          <p:nvSpPr>
            <p:cNvPr id="10250" name="Line 7">
              <a:extLst>
                <a:ext uri="{FF2B5EF4-FFF2-40B4-BE49-F238E27FC236}">
                  <a16:creationId xmlns:a16="http://schemas.microsoft.com/office/drawing/2014/main" id="{C2A839CF-8CF7-5ECA-389C-BE6695B1ED6C}"/>
                </a:ext>
              </a:extLst>
            </p:cNvPr>
            <p:cNvSpPr>
              <a:spLocks noChangeShapeType="1"/>
            </p:cNvSpPr>
            <p:nvPr/>
          </p:nvSpPr>
          <p:spPr bwMode="auto">
            <a:xfrm>
              <a:off x="2064" y="1680"/>
              <a:ext cx="528" cy="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nchor="ctr"/>
            <a:lstStyle/>
            <a:p>
              <a:endParaRPr lang="en-IN"/>
            </a:p>
          </p:txBody>
        </p:sp>
        <p:sp>
          <p:nvSpPr>
            <p:cNvPr id="10251" name="Line 8">
              <a:extLst>
                <a:ext uri="{FF2B5EF4-FFF2-40B4-BE49-F238E27FC236}">
                  <a16:creationId xmlns:a16="http://schemas.microsoft.com/office/drawing/2014/main" id="{5067D677-BC7E-56EE-C194-514C2FBB2813}"/>
                </a:ext>
              </a:extLst>
            </p:cNvPr>
            <p:cNvSpPr>
              <a:spLocks noChangeShapeType="1"/>
            </p:cNvSpPr>
            <p:nvPr/>
          </p:nvSpPr>
          <p:spPr bwMode="auto">
            <a:xfrm>
              <a:off x="2064" y="1008"/>
              <a:ext cx="0" cy="672"/>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nchor="ctr"/>
            <a:lstStyle/>
            <a:p>
              <a:endParaRPr lang="en-IN"/>
            </a:p>
          </p:txBody>
        </p:sp>
        <p:sp>
          <p:nvSpPr>
            <p:cNvPr id="10252" name="Text Box 13">
              <a:extLst>
                <a:ext uri="{FF2B5EF4-FFF2-40B4-BE49-F238E27FC236}">
                  <a16:creationId xmlns:a16="http://schemas.microsoft.com/office/drawing/2014/main" id="{02BF3659-149D-D879-7159-BB89643D37D5}"/>
                </a:ext>
              </a:extLst>
            </p:cNvPr>
            <p:cNvSpPr txBox="1">
              <a:spLocks noChangeArrowheads="1"/>
            </p:cNvSpPr>
            <p:nvPr/>
          </p:nvSpPr>
          <p:spPr bwMode="auto">
            <a:xfrm>
              <a:off x="2054" y="1146"/>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a</a:t>
              </a:r>
            </a:p>
          </p:txBody>
        </p:sp>
        <p:sp>
          <p:nvSpPr>
            <p:cNvPr id="10253" name="Text Box 14">
              <a:extLst>
                <a:ext uri="{FF2B5EF4-FFF2-40B4-BE49-F238E27FC236}">
                  <a16:creationId xmlns:a16="http://schemas.microsoft.com/office/drawing/2014/main" id="{E3BA856E-A288-2BC4-3EDC-1449A9CF7127}"/>
                </a:ext>
              </a:extLst>
            </p:cNvPr>
            <p:cNvSpPr txBox="1">
              <a:spLocks noChangeArrowheads="1"/>
            </p:cNvSpPr>
            <p:nvPr/>
          </p:nvSpPr>
          <p:spPr bwMode="auto">
            <a:xfrm>
              <a:off x="2208" y="1632"/>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b</a:t>
              </a:r>
            </a:p>
          </p:txBody>
        </p:sp>
      </p:grpSp>
      <p:sp>
        <p:nvSpPr>
          <p:cNvPr id="736271" name="Text Box 15">
            <a:extLst>
              <a:ext uri="{FF2B5EF4-FFF2-40B4-BE49-F238E27FC236}">
                <a16:creationId xmlns:a16="http://schemas.microsoft.com/office/drawing/2014/main" id="{7E1A5E4B-64E5-9364-F2F5-54263164899D}"/>
              </a:ext>
            </a:extLst>
          </p:cNvPr>
          <p:cNvSpPr txBox="1">
            <a:spLocks noChangeArrowheads="1"/>
          </p:cNvSpPr>
          <p:nvPr/>
        </p:nvSpPr>
        <p:spPr bwMode="auto">
          <a:xfrm>
            <a:off x="609600" y="4572000"/>
            <a:ext cx="82296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The space between guide wheel outlet and </a:t>
            </a:r>
            <a:r>
              <a:rPr lang="en-US" altLang="en-US" dirty="0" err="1"/>
              <a:t>kaplan</a:t>
            </a:r>
            <a:r>
              <a:rPr lang="en-US" altLang="en-US" dirty="0"/>
              <a:t> runner is known as Whirl Chamber.</a:t>
            </a:r>
          </a:p>
          <a:p>
            <a:pPr eaLnBrk="1" hangingPunct="1"/>
            <a:endParaRPr lang="en-US" altLang="en-US" dirty="0"/>
          </a:p>
          <a:p>
            <a:pPr eaLnBrk="1" hangingPunct="1"/>
            <a:r>
              <a:rPr lang="en-US" altLang="en-US" i="1" dirty="0"/>
              <a:t>a=0.13 </a:t>
            </a:r>
            <a:r>
              <a:rPr lang="en-US" altLang="en-US" i="1" dirty="0" err="1"/>
              <a:t>D</a:t>
            </a:r>
            <a:r>
              <a:rPr lang="en-US" altLang="en-US" i="1" baseline="-25000" dirty="0" err="1"/>
              <a:t>runner</a:t>
            </a:r>
            <a:r>
              <a:rPr lang="en-US" altLang="en-US" i="1" dirty="0"/>
              <a:t> &amp; b=0.16 to 0.2 </a:t>
            </a:r>
            <a:r>
              <a:rPr lang="en-US" altLang="en-US" i="1" dirty="0" err="1"/>
              <a:t>D</a:t>
            </a:r>
            <a:r>
              <a:rPr lang="en-US" altLang="en-US" i="1" baseline="-25000" dirty="0" err="1"/>
              <a:t>runner</a:t>
            </a:r>
            <a:r>
              <a:rPr lang="en-US" altLang="en-US" i="1" dirty="0"/>
              <a:t>.</a:t>
            </a:r>
            <a:endParaRPr lang="en-US" altLang="en-US" i="1" baseline="-25000" dirty="0"/>
          </a:p>
        </p:txBody>
      </p:sp>
      <p:grpSp>
        <p:nvGrpSpPr>
          <p:cNvPr id="3" name="Group 2">
            <a:extLst>
              <a:ext uri="{FF2B5EF4-FFF2-40B4-BE49-F238E27FC236}">
                <a16:creationId xmlns:a16="http://schemas.microsoft.com/office/drawing/2014/main" id="{2A096756-6E7C-1821-888E-D1D1B7DD642C}"/>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2E44261D-4872-C712-1A6A-98A88BC2A4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0BDEFE35-41F2-802B-D0E6-8D395CC27AB4}"/>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2C132E6-C663-FCAD-587C-51445A586B1C}"/>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6E76B608-BDCE-BE20-E262-7A3131960BE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F2470888-00F3-0796-9449-8727E3C1F8F1}"/>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75CB3CD-E623-EF4D-FF21-713F6500472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2B9A799F-A340-0711-1033-83A53F7BA39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CA887B4F-5934-53BC-0C21-608B62E84873}"/>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A6DD0A3-6F12-0178-C265-4458961F411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2B5D00F7-4008-727A-2676-904DCF00FA7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82F806A-17DB-09BB-4337-77295F6BD861}"/>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0E0EDED3-1859-4A28-85C6-F322039BF94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BC31F505-83DA-CF9D-9BEA-CCA61D63D12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E0C4A1A7-A9E8-BC76-AC8E-0754CE48317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34A91B8D-FC5C-F056-BC67-1BEEFB92934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9AED5EA-D600-69A9-BF6E-9A08BF519AA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CA9C441A-A5A1-775D-9142-D67C832CC25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DB523FD4-AD83-733B-2C73-FCC764BFB0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36265"/>
                                        </p:tgtEl>
                                        <p:attrNameLst>
                                          <p:attrName>style.visibility</p:attrName>
                                        </p:attrNameLst>
                                      </p:cBhvr>
                                      <p:to>
                                        <p:strVal val="visible"/>
                                      </p:to>
                                    </p:set>
                                    <p:animEffect transition="in" filter="dissolve">
                                      <p:cBhvr>
                                        <p:cTn id="7" dur="500"/>
                                        <p:tgtEl>
                                          <p:spTgt spid="73626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36266"/>
                                        </p:tgtEl>
                                        <p:attrNameLst>
                                          <p:attrName>style.visibility</p:attrName>
                                        </p:attrNameLst>
                                      </p:cBhvr>
                                      <p:to>
                                        <p:strVal val="visible"/>
                                      </p:to>
                                    </p:set>
                                    <p:animEffect transition="in" filter="dissolve">
                                      <p:cBhvr>
                                        <p:cTn id="10" dur="500"/>
                                        <p:tgtEl>
                                          <p:spTgt spid="73626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736267"/>
                                        </p:tgtEl>
                                        <p:attrNameLst>
                                          <p:attrName>style.visibility</p:attrName>
                                        </p:attrNameLst>
                                      </p:cBhvr>
                                      <p:to>
                                        <p:strVal val="visible"/>
                                      </p:to>
                                    </p:set>
                                    <p:animEffect transition="in" filter="dissolve">
                                      <p:cBhvr>
                                        <p:cTn id="15" dur="500"/>
                                        <p:tgtEl>
                                          <p:spTgt spid="73626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736268"/>
                                        </p:tgtEl>
                                        <p:attrNameLst>
                                          <p:attrName>style.visibility</p:attrName>
                                        </p:attrNameLst>
                                      </p:cBhvr>
                                      <p:to>
                                        <p:strVal val="visible"/>
                                      </p:to>
                                    </p:set>
                                    <p:animEffect transition="in" filter="dissolve">
                                      <p:cBhvr>
                                        <p:cTn id="18" dur="500"/>
                                        <p:tgtEl>
                                          <p:spTgt spid="73626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dissolve">
                                      <p:cBhvr>
                                        <p:cTn id="23" dur="500"/>
                                        <p:tgtEl>
                                          <p:spTgt spid="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736271"/>
                                        </p:tgtEl>
                                        <p:attrNameLst>
                                          <p:attrName>style.visibility</p:attrName>
                                        </p:attrNameLst>
                                      </p:cBhvr>
                                      <p:to>
                                        <p:strVal val="visible"/>
                                      </p:to>
                                    </p:set>
                                    <p:animEffect transition="in" filter="dissolve">
                                      <p:cBhvr>
                                        <p:cTn id="28" dur="500"/>
                                        <p:tgtEl>
                                          <p:spTgt spid="736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6266" grpId="0"/>
      <p:bldP spid="736268" grpId="0"/>
      <p:bldP spid="73627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a:extLst>
              <a:ext uri="{FF2B5EF4-FFF2-40B4-BE49-F238E27FC236}">
                <a16:creationId xmlns:a16="http://schemas.microsoft.com/office/drawing/2014/main" id="{7FBBB646-C9B8-59C6-D7C7-825A5ED646CF}"/>
              </a:ext>
            </a:extLst>
          </p:cNvPr>
          <p:cNvSpPr>
            <a:spLocks noGrp="1" noChangeArrowheads="1"/>
          </p:cNvSpPr>
          <p:nvPr>
            <p:ph type="title" idx="4294967295"/>
          </p:nvPr>
        </p:nvSpPr>
        <p:spPr>
          <a:xfrm>
            <a:off x="914400" y="304800"/>
            <a:ext cx="7772400" cy="838200"/>
          </a:xfrm>
        </p:spPr>
        <p:txBody>
          <a:bodyPr/>
          <a:lstStyle/>
          <a:p>
            <a:r>
              <a:rPr lang="en-US" altLang="en-US" sz="2800"/>
              <a:t>Design of Kaplan Runner</a:t>
            </a:r>
          </a:p>
        </p:txBody>
      </p:sp>
      <p:graphicFrame>
        <p:nvGraphicFramePr>
          <p:cNvPr id="11266" name="Object 4">
            <a:extLst>
              <a:ext uri="{FF2B5EF4-FFF2-40B4-BE49-F238E27FC236}">
                <a16:creationId xmlns:a16="http://schemas.microsoft.com/office/drawing/2014/main" id="{0DC0D4C1-2EBC-CF3B-4620-87D80322C8F5}"/>
              </a:ext>
            </a:extLst>
          </p:cNvPr>
          <p:cNvGraphicFramePr>
            <a:graphicFrameLocks noChangeAspect="1"/>
          </p:cNvGraphicFramePr>
          <p:nvPr/>
        </p:nvGraphicFramePr>
        <p:xfrm>
          <a:off x="0" y="1295400"/>
          <a:ext cx="5676900" cy="4933950"/>
        </p:xfrm>
        <a:graphic>
          <a:graphicData uri="http://schemas.openxmlformats.org/presentationml/2006/ole">
            <mc:AlternateContent xmlns:mc="http://schemas.openxmlformats.org/markup-compatibility/2006">
              <mc:Choice xmlns:v="urn:schemas-microsoft-com:vml" Requires="v">
                <p:oleObj name="Bitmap Image" r:id="rId2" imgW="5676190" imgH="4933333" progId="Paint.Picture">
                  <p:embed/>
                </p:oleObj>
              </mc:Choice>
              <mc:Fallback>
                <p:oleObj name="Bitmap Image" r:id="rId2" imgW="5676190" imgH="4933333" progId="Paint.Picture">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5400"/>
                        <a:ext cx="5676900" cy="49339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13">
            <a:extLst>
              <a:ext uri="{FF2B5EF4-FFF2-40B4-BE49-F238E27FC236}">
                <a16:creationId xmlns:a16="http://schemas.microsoft.com/office/drawing/2014/main" id="{AAADB038-F1CA-B67E-CC4B-CE32C957C3A3}"/>
              </a:ext>
            </a:extLst>
          </p:cNvPr>
          <p:cNvGrpSpPr>
            <a:grpSpLocks/>
          </p:cNvGrpSpPr>
          <p:nvPr/>
        </p:nvGrpSpPr>
        <p:grpSpPr bwMode="auto">
          <a:xfrm>
            <a:off x="304800" y="2514600"/>
            <a:ext cx="5334000" cy="2514600"/>
            <a:chOff x="192" y="1584"/>
            <a:chExt cx="3360" cy="1584"/>
          </a:xfrm>
        </p:grpSpPr>
        <p:sp>
          <p:nvSpPr>
            <p:cNvPr id="11274" name="Line 5">
              <a:extLst>
                <a:ext uri="{FF2B5EF4-FFF2-40B4-BE49-F238E27FC236}">
                  <a16:creationId xmlns:a16="http://schemas.microsoft.com/office/drawing/2014/main" id="{E41B05DF-7477-7F98-CBD6-0A89505EEF5A}"/>
                </a:ext>
              </a:extLst>
            </p:cNvPr>
            <p:cNvSpPr>
              <a:spLocks noChangeShapeType="1"/>
            </p:cNvSpPr>
            <p:nvPr/>
          </p:nvSpPr>
          <p:spPr bwMode="auto">
            <a:xfrm>
              <a:off x="192" y="1584"/>
              <a:ext cx="0" cy="14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en-IN"/>
            </a:p>
          </p:txBody>
        </p:sp>
        <p:sp>
          <p:nvSpPr>
            <p:cNvPr id="11275" name="Line 6">
              <a:extLst>
                <a:ext uri="{FF2B5EF4-FFF2-40B4-BE49-F238E27FC236}">
                  <a16:creationId xmlns:a16="http://schemas.microsoft.com/office/drawing/2014/main" id="{B5E22B83-CC95-B78E-5AD5-774671B4D991}"/>
                </a:ext>
              </a:extLst>
            </p:cNvPr>
            <p:cNvSpPr>
              <a:spLocks noChangeShapeType="1"/>
            </p:cNvSpPr>
            <p:nvPr/>
          </p:nvSpPr>
          <p:spPr bwMode="auto">
            <a:xfrm>
              <a:off x="3552" y="1680"/>
              <a:ext cx="0" cy="14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en-IN"/>
            </a:p>
          </p:txBody>
        </p:sp>
        <p:sp>
          <p:nvSpPr>
            <p:cNvPr id="11276" name="Line 7">
              <a:extLst>
                <a:ext uri="{FF2B5EF4-FFF2-40B4-BE49-F238E27FC236}">
                  <a16:creationId xmlns:a16="http://schemas.microsoft.com/office/drawing/2014/main" id="{9E7E3C9C-3B04-7070-C6B1-793827063E8A}"/>
                </a:ext>
              </a:extLst>
            </p:cNvPr>
            <p:cNvSpPr>
              <a:spLocks noChangeShapeType="1"/>
            </p:cNvSpPr>
            <p:nvPr/>
          </p:nvSpPr>
          <p:spPr bwMode="auto">
            <a:xfrm>
              <a:off x="192" y="2496"/>
              <a:ext cx="336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nchor="ctr"/>
            <a:lstStyle/>
            <a:p>
              <a:endParaRPr lang="en-IN"/>
            </a:p>
          </p:txBody>
        </p:sp>
        <p:sp>
          <p:nvSpPr>
            <p:cNvPr id="11277" name="Text Box 11">
              <a:extLst>
                <a:ext uri="{FF2B5EF4-FFF2-40B4-BE49-F238E27FC236}">
                  <a16:creationId xmlns:a16="http://schemas.microsoft.com/office/drawing/2014/main" id="{CD90FC4D-0B50-9826-0402-6066DF52D006}"/>
                </a:ext>
              </a:extLst>
            </p:cNvPr>
            <p:cNvSpPr txBox="1">
              <a:spLocks noChangeArrowheads="1"/>
            </p:cNvSpPr>
            <p:nvPr/>
          </p:nvSpPr>
          <p:spPr bwMode="auto">
            <a:xfrm>
              <a:off x="2774" y="2490"/>
              <a:ext cx="69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D</a:t>
              </a:r>
              <a:r>
                <a:rPr lang="en-US" altLang="en-US" i="1" baseline="-25000"/>
                <a:t>runner</a:t>
              </a:r>
              <a:endParaRPr lang="en-US" altLang="en-US" i="1"/>
            </a:p>
          </p:txBody>
        </p:sp>
      </p:grpSp>
      <p:grpSp>
        <p:nvGrpSpPr>
          <p:cNvPr id="3" name="Group 14">
            <a:extLst>
              <a:ext uri="{FF2B5EF4-FFF2-40B4-BE49-F238E27FC236}">
                <a16:creationId xmlns:a16="http://schemas.microsoft.com/office/drawing/2014/main" id="{E907FC49-CEDB-7DE6-D754-1D7CCCDA6E15}"/>
              </a:ext>
            </a:extLst>
          </p:cNvPr>
          <p:cNvGrpSpPr>
            <a:grpSpLocks/>
          </p:cNvGrpSpPr>
          <p:nvPr/>
        </p:nvGrpSpPr>
        <p:grpSpPr bwMode="auto">
          <a:xfrm>
            <a:off x="1905000" y="3886200"/>
            <a:ext cx="2133600" cy="2652713"/>
            <a:chOff x="1200" y="2448"/>
            <a:chExt cx="1344" cy="1671"/>
          </a:xfrm>
        </p:grpSpPr>
        <p:sp>
          <p:nvSpPr>
            <p:cNvPr id="11270" name="Line 8">
              <a:extLst>
                <a:ext uri="{FF2B5EF4-FFF2-40B4-BE49-F238E27FC236}">
                  <a16:creationId xmlns:a16="http://schemas.microsoft.com/office/drawing/2014/main" id="{806DC688-CB68-168E-FE3C-6D8A03814B81}"/>
                </a:ext>
              </a:extLst>
            </p:cNvPr>
            <p:cNvSpPr>
              <a:spLocks noChangeShapeType="1"/>
            </p:cNvSpPr>
            <p:nvPr/>
          </p:nvSpPr>
          <p:spPr bwMode="auto">
            <a:xfrm>
              <a:off x="2544" y="2448"/>
              <a:ext cx="0" cy="14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en-IN"/>
            </a:p>
          </p:txBody>
        </p:sp>
        <p:sp>
          <p:nvSpPr>
            <p:cNvPr id="11271" name="Line 9">
              <a:extLst>
                <a:ext uri="{FF2B5EF4-FFF2-40B4-BE49-F238E27FC236}">
                  <a16:creationId xmlns:a16="http://schemas.microsoft.com/office/drawing/2014/main" id="{66B4E981-4FB7-7F16-CD80-47BAA81C884E}"/>
                </a:ext>
              </a:extLst>
            </p:cNvPr>
            <p:cNvSpPr>
              <a:spLocks noChangeShapeType="1"/>
            </p:cNvSpPr>
            <p:nvPr/>
          </p:nvSpPr>
          <p:spPr bwMode="auto">
            <a:xfrm>
              <a:off x="1200" y="2448"/>
              <a:ext cx="0" cy="14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en-IN"/>
            </a:p>
          </p:txBody>
        </p:sp>
        <p:sp>
          <p:nvSpPr>
            <p:cNvPr id="11272" name="Line 10">
              <a:extLst>
                <a:ext uri="{FF2B5EF4-FFF2-40B4-BE49-F238E27FC236}">
                  <a16:creationId xmlns:a16="http://schemas.microsoft.com/office/drawing/2014/main" id="{CDBCC352-05F9-3118-3427-2B7BE09FFA6E}"/>
                </a:ext>
              </a:extLst>
            </p:cNvPr>
            <p:cNvSpPr>
              <a:spLocks noChangeShapeType="1"/>
            </p:cNvSpPr>
            <p:nvPr/>
          </p:nvSpPr>
          <p:spPr bwMode="auto">
            <a:xfrm>
              <a:off x="1200" y="3552"/>
              <a:ext cx="1344"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nchor="ctr"/>
            <a:lstStyle/>
            <a:p>
              <a:endParaRPr lang="en-IN"/>
            </a:p>
          </p:txBody>
        </p:sp>
        <p:sp>
          <p:nvSpPr>
            <p:cNvPr id="11273" name="Text Box 12">
              <a:extLst>
                <a:ext uri="{FF2B5EF4-FFF2-40B4-BE49-F238E27FC236}">
                  <a16:creationId xmlns:a16="http://schemas.microsoft.com/office/drawing/2014/main" id="{F6A5C1B9-9351-CED3-CA09-73B383FE03F7}"/>
                </a:ext>
              </a:extLst>
            </p:cNvPr>
            <p:cNvSpPr txBox="1">
              <a:spLocks noChangeArrowheads="1"/>
            </p:cNvSpPr>
            <p:nvPr/>
          </p:nvSpPr>
          <p:spPr bwMode="auto">
            <a:xfrm>
              <a:off x="2016" y="3792"/>
              <a:ext cx="50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D</a:t>
              </a:r>
              <a:r>
                <a:rPr lang="en-US" altLang="en-US" i="1" baseline="-25000"/>
                <a:t>hub</a:t>
              </a:r>
              <a:endParaRPr lang="en-US" altLang="en-US" i="1"/>
            </a:p>
          </p:txBody>
        </p:sp>
      </p:grpSp>
      <p:grpSp>
        <p:nvGrpSpPr>
          <p:cNvPr id="4" name="Group 3">
            <a:extLst>
              <a:ext uri="{FF2B5EF4-FFF2-40B4-BE49-F238E27FC236}">
                <a16:creationId xmlns:a16="http://schemas.microsoft.com/office/drawing/2014/main" id="{41C5BB5E-7D9E-B340-41F6-3FC2CBD954BB}"/>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F02E2B93-C223-FD61-B968-736B1C192F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F87C0BC6-F902-DF64-A141-0F8A5858C602}"/>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CEAC7392-BAC4-247E-95EE-7B4AC580657C}"/>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3662D04C-37DF-783E-DFB0-44D09818388D}"/>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4790E465-0018-116D-A2FF-C1F3E0EE1DCE}"/>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AC452EA3-23EC-D2EF-180D-8896A05128B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714C15A3-CF4F-C91D-5922-C714EF08220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A0A97DCE-88DA-2175-45F3-BB309512C3C3}"/>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A98B6BF8-8D1E-1524-EDE7-792C3BBCDAE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539B4A6A-AB63-8435-B2B8-5F7704A1FFD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F0670D88-3A08-0E9A-3301-88941B48E9DF}"/>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C48B6440-3E96-B603-2F4D-F9B6C3AB600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6ED0AEB3-70CF-000C-0D6F-63793566F7C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86636E39-7313-BB16-7938-84AE22210BE1}"/>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8CC2D1D9-0454-EDB9-82C6-EFE7F0A2CEC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446A6A34-C633-9C1C-4DF3-5A933CEEFF8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84D59F25-6BC4-04D9-CC76-E27398A065E8}"/>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2DBC67B3-FBCF-04EC-3E6B-A8037529B1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a:extLst>
              <a:ext uri="{FF2B5EF4-FFF2-40B4-BE49-F238E27FC236}">
                <a16:creationId xmlns:a16="http://schemas.microsoft.com/office/drawing/2014/main" id="{68A3FDF4-BA9A-A317-2E9A-20EF45A964CA}"/>
              </a:ext>
            </a:extLst>
          </p:cNvPr>
          <p:cNvSpPr>
            <a:spLocks noGrp="1" noChangeArrowheads="1"/>
          </p:cNvSpPr>
          <p:nvPr>
            <p:ph type="title" idx="4294967295"/>
          </p:nvPr>
        </p:nvSpPr>
        <p:spPr>
          <a:xfrm>
            <a:off x="0" y="457200"/>
            <a:ext cx="7772400" cy="762000"/>
          </a:xfrm>
        </p:spPr>
        <p:txBody>
          <a:bodyPr/>
          <a:lstStyle/>
          <a:p>
            <a:r>
              <a:rPr lang="en-US" altLang="en-US" sz="2800" b="1"/>
              <a:t>Hub diameter</a:t>
            </a:r>
            <a:endParaRPr lang="en-US" altLang="en-US" sz="2800"/>
          </a:p>
        </p:txBody>
      </p:sp>
      <p:sp>
        <p:nvSpPr>
          <p:cNvPr id="13316" name="Rectangle 3">
            <a:extLst>
              <a:ext uri="{FF2B5EF4-FFF2-40B4-BE49-F238E27FC236}">
                <a16:creationId xmlns:a16="http://schemas.microsoft.com/office/drawing/2014/main" id="{64370662-7C93-D449-41F9-EDC97381B27C}"/>
              </a:ext>
            </a:extLst>
          </p:cNvPr>
          <p:cNvSpPr>
            <a:spLocks noGrp="1" noChangeArrowheads="1"/>
          </p:cNvSpPr>
          <p:nvPr>
            <p:ph type="body" idx="4294967295"/>
          </p:nvPr>
        </p:nvSpPr>
        <p:spPr>
          <a:xfrm>
            <a:off x="0" y="1371600"/>
            <a:ext cx="9144000" cy="1371600"/>
          </a:xfrm>
        </p:spPr>
        <p:txBody>
          <a:bodyPr/>
          <a:lstStyle/>
          <a:p>
            <a:r>
              <a:rPr lang="en-US" altLang="en-US" sz="2400"/>
              <a:t>The hub diameter </a:t>
            </a:r>
            <a:r>
              <a:rPr lang="en-US" altLang="en-US" sz="2400" i="1"/>
              <a:t>D</a:t>
            </a:r>
            <a:r>
              <a:rPr lang="en-US" altLang="en-US" sz="2400" i="1" baseline="-25000"/>
              <a:t>i</a:t>
            </a:r>
            <a:r>
              <a:rPr lang="en-US" altLang="en-US" sz="2400"/>
              <a:t> can be calculated with the following equation:</a:t>
            </a:r>
          </a:p>
          <a:p>
            <a:endParaRPr lang="en-US" altLang="en-US" sz="2400"/>
          </a:p>
        </p:txBody>
      </p:sp>
      <p:graphicFrame>
        <p:nvGraphicFramePr>
          <p:cNvPr id="10242" name="Object 4">
            <a:extLst>
              <a:ext uri="{FF2B5EF4-FFF2-40B4-BE49-F238E27FC236}">
                <a16:creationId xmlns:a16="http://schemas.microsoft.com/office/drawing/2014/main" id="{1BB9A1AB-0981-CB3D-1309-98221A98B42B}"/>
              </a:ext>
            </a:extLst>
          </p:cNvPr>
          <p:cNvGraphicFramePr>
            <a:graphicFrameLocks noChangeAspect="1"/>
          </p:cNvGraphicFramePr>
          <p:nvPr/>
        </p:nvGraphicFramePr>
        <p:xfrm>
          <a:off x="2362200" y="3048000"/>
          <a:ext cx="4724400" cy="1447800"/>
        </p:xfrm>
        <a:graphic>
          <a:graphicData uri="http://schemas.openxmlformats.org/presentationml/2006/ole">
            <mc:AlternateContent xmlns:mc="http://schemas.openxmlformats.org/markup-compatibility/2006">
              <mc:Choice xmlns:v="urn:schemas-microsoft-com:vml" Requires="v">
                <p:oleObj name="Equation" r:id="rId2" imgW="1574640" imgH="482400" progId="Equation.3">
                  <p:embed/>
                </p:oleObj>
              </mc:Choice>
              <mc:Fallback>
                <p:oleObj name="Equation" r:id="rId2" imgW="1574640" imgH="482400"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3048000"/>
                        <a:ext cx="4724400" cy="144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AC4EDC9E-1973-8F83-19B6-08BEE936953C}"/>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5376B949-53D1-70CE-52D5-F3DF65AD8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0C5FBA78-B68C-3EFE-0FF2-E445547A9C1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4D87F8E8-3F61-662D-BF70-0A7972161A0F}"/>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1050B89C-A026-96EF-76F4-8A3E1C96DEE3}"/>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0C301DBB-5EB5-2E2E-16F1-4869B02AC08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83023E3B-EFA9-C667-0AA3-68136153295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265EEEDC-ADF6-3C4A-9AD4-21990959520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BD49D2FB-CCED-C803-D84B-0F08AB79969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20E18E7-7626-EC42-467D-B1DDF422CDC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8B7D73F8-A3BB-2AE5-783F-51A7C5A18BC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4632048-02ED-E90C-A40B-16889055B863}"/>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AB01E259-3290-2FE2-F9BF-37105DDB634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160E760F-02BA-B2F4-4510-A09CC6C2279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09340DE4-9F64-630B-148F-1818B47DDB80}"/>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6682C762-B161-9848-85C1-20601A77B0E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5A762573-5AFD-7C1A-0A23-1873DF00D8A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713A8198-CE60-32C4-061A-27B67ED0110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0AABE882-5048-8886-F667-2328854190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dissolve">
                                      <p:cBhvr>
                                        <p:cTn id="7"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a:extLst>
              <a:ext uri="{FF2B5EF4-FFF2-40B4-BE49-F238E27FC236}">
                <a16:creationId xmlns:a16="http://schemas.microsoft.com/office/drawing/2014/main" id="{897F9DAB-D028-DE8D-669A-111926923B65}"/>
              </a:ext>
            </a:extLst>
          </p:cNvPr>
          <p:cNvSpPr>
            <a:spLocks noGrp="1" noChangeArrowheads="1"/>
          </p:cNvSpPr>
          <p:nvPr>
            <p:ph type="title" idx="4294967295"/>
          </p:nvPr>
        </p:nvSpPr>
        <p:spPr>
          <a:xfrm>
            <a:off x="609600" y="304800"/>
            <a:ext cx="7772400" cy="838200"/>
          </a:xfrm>
        </p:spPr>
        <p:txBody>
          <a:bodyPr/>
          <a:lstStyle/>
          <a:p>
            <a:r>
              <a:rPr lang="en-US" altLang="en-US" sz="2800" dirty="0"/>
              <a:t>Runner Diameter </a:t>
            </a:r>
          </a:p>
        </p:txBody>
      </p:sp>
      <p:sp>
        <p:nvSpPr>
          <p:cNvPr id="735237" name="Rectangle 5">
            <a:extLst>
              <a:ext uri="{FF2B5EF4-FFF2-40B4-BE49-F238E27FC236}">
                <a16:creationId xmlns:a16="http://schemas.microsoft.com/office/drawing/2014/main" id="{F067F43F-D055-4F1D-900B-07169E1FBBF6}"/>
              </a:ext>
            </a:extLst>
          </p:cNvPr>
          <p:cNvSpPr>
            <a:spLocks noChangeArrowheads="1"/>
          </p:cNvSpPr>
          <p:nvPr/>
        </p:nvSpPr>
        <p:spPr bwMode="auto">
          <a:xfrm>
            <a:off x="304800" y="1371600"/>
            <a:ext cx="88392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The runner diameter  can be calculated by the following equation:</a:t>
            </a:r>
          </a:p>
        </p:txBody>
      </p:sp>
      <p:graphicFrame>
        <p:nvGraphicFramePr>
          <p:cNvPr id="735238" name="Object 6">
            <a:extLst>
              <a:ext uri="{FF2B5EF4-FFF2-40B4-BE49-F238E27FC236}">
                <a16:creationId xmlns:a16="http://schemas.microsoft.com/office/drawing/2014/main" id="{6F75DCC8-156C-0FD5-F7F2-D8EB92EBB929}"/>
              </a:ext>
            </a:extLst>
          </p:cNvPr>
          <p:cNvGraphicFramePr>
            <a:graphicFrameLocks noChangeAspect="1"/>
          </p:cNvGraphicFramePr>
          <p:nvPr/>
        </p:nvGraphicFramePr>
        <p:xfrm>
          <a:off x="685800" y="2667000"/>
          <a:ext cx="7810500" cy="1295400"/>
        </p:xfrm>
        <a:graphic>
          <a:graphicData uri="http://schemas.openxmlformats.org/presentationml/2006/ole">
            <mc:AlternateContent xmlns:mc="http://schemas.openxmlformats.org/markup-compatibility/2006">
              <mc:Choice xmlns:v="urn:schemas-microsoft-com:vml" Requires="v">
                <p:oleObj name="Equation" r:id="rId2" imgW="2603160" imgH="431640" progId="Equation.3">
                  <p:embed/>
                </p:oleObj>
              </mc:Choice>
              <mc:Fallback>
                <p:oleObj name="Equation" r:id="rId2" imgW="2603160" imgH="431640" progId="Equation.3">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667000"/>
                        <a:ext cx="7810500" cy="1295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 name="Object 5">
            <a:extLst>
              <a:ext uri="{FF2B5EF4-FFF2-40B4-BE49-F238E27FC236}">
                <a16:creationId xmlns:a16="http://schemas.microsoft.com/office/drawing/2014/main" id="{A4371639-E265-29E9-4A91-12BFFD8071AC}"/>
              </a:ext>
            </a:extLst>
          </p:cNvPr>
          <p:cNvGraphicFramePr>
            <a:graphicFrameLocks noChangeAspect="1"/>
          </p:cNvGraphicFramePr>
          <p:nvPr/>
        </p:nvGraphicFramePr>
        <p:xfrm>
          <a:off x="2895600" y="4114800"/>
          <a:ext cx="2247900" cy="1447800"/>
        </p:xfrm>
        <a:graphic>
          <a:graphicData uri="http://schemas.openxmlformats.org/presentationml/2006/ole">
            <mc:AlternateContent xmlns:mc="http://schemas.openxmlformats.org/markup-compatibility/2006">
              <mc:Choice xmlns:v="urn:schemas-microsoft-com:vml" Requires="v">
                <p:oleObj name="Equation" r:id="rId4" imgW="749160" imgH="482400" progId="Equation.3">
                  <p:embed/>
                </p:oleObj>
              </mc:Choice>
              <mc:Fallback>
                <p:oleObj name="Equation" r:id="rId4" imgW="749160" imgH="48240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4114800"/>
                        <a:ext cx="2247900" cy="144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 name="Group 2">
            <a:extLst>
              <a:ext uri="{FF2B5EF4-FFF2-40B4-BE49-F238E27FC236}">
                <a16:creationId xmlns:a16="http://schemas.microsoft.com/office/drawing/2014/main" id="{21EBB4D1-0DAC-2FCC-FE45-2DFCA8D5467C}"/>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78C28993-EFF3-21E5-74D8-60293AE9FEE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F94D6D85-27F7-6716-E5F5-D2ED2FD659D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F7786CDD-99D5-8D45-6BFD-377BAB6A64B1}"/>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F8C5AD67-216A-00CA-93DD-CB971B2EA3C4}"/>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20B9ECA7-0CA9-CC29-0F5C-215C6DC9C58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9732BC70-501B-04C3-8580-873409E3F42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05B7B182-158C-02AE-E7D9-A5A19BEF1D0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BDF4FD1-CB06-6FA4-3B5F-15A993E9E25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95619D8E-DE9E-3CB4-9014-4061DC056F0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4D63DC4A-2521-B27E-A505-D4846E6AD4D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E791FE7-105D-D0B8-7500-341BA8E8C7EA}"/>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01B3B448-DD60-77F8-7B6D-8C279C60408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7AB61B45-AD2C-7024-B302-1A6B7DE15DA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A35E7A0-051D-B3A2-F70A-08EE592911E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6BB7857-1846-0C53-9A23-17DCAEE6DDD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8AC7A48-59F3-73B3-3EB0-46DCD31B76F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4F72657-1B5F-80CC-CB9C-AAFDA3EB37C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6059B25-2501-1FB3-D7F0-32724EF1C53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35237"/>
                                        </p:tgtEl>
                                        <p:attrNameLst>
                                          <p:attrName>style.visibility</p:attrName>
                                        </p:attrNameLst>
                                      </p:cBhvr>
                                      <p:to>
                                        <p:strVal val="visible"/>
                                      </p:to>
                                    </p:set>
                                    <p:animEffect transition="in" filter="dissolve">
                                      <p:cBhvr>
                                        <p:cTn id="7" dur="500"/>
                                        <p:tgtEl>
                                          <p:spTgt spid="7352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35238"/>
                                        </p:tgtEl>
                                        <p:attrNameLst>
                                          <p:attrName>style.visibility</p:attrName>
                                        </p:attrNameLst>
                                      </p:cBhvr>
                                      <p:to>
                                        <p:strVal val="visible"/>
                                      </p:to>
                                    </p:set>
                                    <p:animEffect transition="in" filter="dissolve">
                                      <p:cBhvr>
                                        <p:cTn id="12" dur="500"/>
                                        <p:tgtEl>
                                          <p:spTgt spid="73523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523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Rectangle 6">
            <a:extLst>
              <a:ext uri="{FF2B5EF4-FFF2-40B4-BE49-F238E27FC236}">
                <a16:creationId xmlns:a16="http://schemas.microsoft.com/office/drawing/2014/main" id="{8A49C38C-5C6D-C3B3-0A6C-B37F80EC4965}"/>
              </a:ext>
            </a:extLst>
          </p:cNvPr>
          <p:cNvSpPr>
            <a:spLocks noGrp="1" noChangeArrowheads="1"/>
          </p:cNvSpPr>
          <p:nvPr>
            <p:ph type="title"/>
          </p:nvPr>
        </p:nvSpPr>
        <p:spPr>
          <a:xfrm>
            <a:off x="685800" y="152400"/>
            <a:ext cx="7772400" cy="914400"/>
          </a:xfrm>
        </p:spPr>
        <p:txBody>
          <a:bodyPr/>
          <a:lstStyle/>
          <a:p>
            <a:r>
              <a:rPr lang="en-US" altLang="en-US" sz="2800"/>
              <a:t>Hydrodynamics of Kaplan Blade</a:t>
            </a:r>
          </a:p>
        </p:txBody>
      </p:sp>
      <p:graphicFrame>
        <p:nvGraphicFramePr>
          <p:cNvPr id="1026" name="Object 5">
            <a:extLst>
              <a:ext uri="{FF2B5EF4-FFF2-40B4-BE49-F238E27FC236}">
                <a16:creationId xmlns:a16="http://schemas.microsoft.com/office/drawing/2014/main" id="{C9F033A0-36B1-4FAD-1B59-2CAA1255A643}"/>
              </a:ext>
            </a:extLst>
          </p:cNvPr>
          <p:cNvGraphicFramePr>
            <a:graphicFrameLocks noGrp="1" noChangeAspect="1"/>
          </p:cNvGraphicFramePr>
          <p:nvPr>
            <p:ph idx="1"/>
          </p:nvPr>
        </p:nvGraphicFramePr>
        <p:xfrm>
          <a:off x="1371600" y="1143000"/>
          <a:ext cx="6172200" cy="5175250"/>
        </p:xfrm>
        <a:graphic>
          <a:graphicData uri="http://schemas.openxmlformats.org/presentationml/2006/ole">
            <mc:AlternateContent xmlns:mc="http://schemas.openxmlformats.org/markup-compatibility/2006">
              <mc:Choice xmlns:v="urn:schemas-microsoft-com:vml" Requires="v">
                <p:oleObj name="Bitmap Image" r:id="rId2" imgW="3123810" imgH="2619048" progId="Paint.Picture">
                  <p:embed/>
                </p:oleObj>
              </mc:Choice>
              <mc:Fallback>
                <p:oleObj name="Bitmap Image" r:id="rId2" imgW="3123810" imgH="2619048" progId="Paint.Picture">
                  <p:embed/>
                  <p:pic>
                    <p:nvPicPr>
                      <p:cNvPr id="1026" name="Object 5">
                        <a:extLst>
                          <a:ext uri="{FF2B5EF4-FFF2-40B4-BE49-F238E27FC236}">
                            <a16:creationId xmlns:a16="http://schemas.microsoft.com/office/drawing/2014/main" id="{C9F033A0-36B1-4FAD-1B59-2CAA1255A6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143000"/>
                        <a:ext cx="6172200" cy="5175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64CF1C9A-FF69-54EE-BBC0-CD319F4F1913}"/>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43C66F50-DDDD-5D87-A768-853AFF9755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9DDEF4D-D5E9-F377-0A6B-2212323C214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7F2F866-BDCD-225D-B033-D7960840DC12}"/>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E60969D8-8F46-46F9-0057-604A97228144}"/>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597CB7E6-CD61-3C76-9EB2-E69922D32F4A}"/>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8B4E9C9-E016-981B-8063-44CC46BCE12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C4DDA7B6-6A01-1145-269E-A27EFD66CAA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37E331EA-6822-ACBB-83EE-E28F0722803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4ADDD946-52F5-3C99-4E41-E253A60AA41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93A90654-13E4-770C-22A9-D66C6A1FA15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38C76354-4F93-CC6C-0B36-22FEF6AAA087}"/>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99966A53-B949-EF43-C0B4-0FC4B848F48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8448E6EB-D09D-75A7-8C00-576469EB9CC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CB7D9743-5ED8-09B2-8C57-581356C636F7}"/>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BBB2F562-25C2-4F6A-23D6-DF7C71E090D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4E70E87-C5D1-6C36-0DFB-604E7AC8E3A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7CB76E82-1524-EAA8-74C8-256E137D249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687A8C59-CD2F-C67F-59D2-A3A9DC4B8E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4" name="Rectangle 2">
            <a:extLst>
              <a:ext uri="{FF2B5EF4-FFF2-40B4-BE49-F238E27FC236}">
                <a16:creationId xmlns:a16="http://schemas.microsoft.com/office/drawing/2014/main" id="{94F7D69C-24E3-8F34-9DFA-30E68445F77C}"/>
              </a:ext>
            </a:extLst>
          </p:cNvPr>
          <p:cNvSpPr>
            <a:spLocks noGrp="1" noChangeArrowheads="1"/>
          </p:cNvSpPr>
          <p:nvPr>
            <p:ph type="title" idx="4294967295"/>
          </p:nvPr>
        </p:nvSpPr>
        <p:spPr>
          <a:xfrm>
            <a:off x="914400" y="304800"/>
            <a:ext cx="7772400" cy="838200"/>
          </a:xfrm>
        </p:spPr>
        <p:txBody>
          <a:bodyPr/>
          <a:lstStyle/>
          <a:p>
            <a:r>
              <a:rPr lang="en-US" altLang="en-US" sz="2800" dirty="0"/>
              <a:t>Mean Diameter Specifications of A </a:t>
            </a:r>
            <a:br>
              <a:rPr lang="en-US" altLang="en-US" sz="2800" dirty="0"/>
            </a:br>
            <a:r>
              <a:rPr lang="en-US" altLang="en-US" sz="2800" dirty="0"/>
              <a:t>Kaplan Runner</a:t>
            </a:r>
          </a:p>
        </p:txBody>
      </p:sp>
      <p:graphicFrame>
        <p:nvGraphicFramePr>
          <p:cNvPr id="4098" name="Object 4">
            <a:extLst>
              <a:ext uri="{FF2B5EF4-FFF2-40B4-BE49-F238E27FC236}">
                <a16:creationId xmlns:a16="http://schemas.microsoft.com/office/drawing/2014/main" id="{20B99C8A-6C8C-A628-6CB5-37A356806860}"/>
              </a:ext>
            </a:extLst>
          </p:cNvPr>
          <p:cNvGraphicFramePr>
            <a:graphicFrameLocks noChangeAspect="1"/>
          </p:cNvGraphicFramePr>
          <p:nvPr/>
        </p:nvGraphicFramePr>
        <p:xfrm>
          <a:off x="0" y="1279525"/>
          <a:ext cx="5676900" cy="4933950"/>
        </p:xfrm>
        <a:graphic>
          <a:graphicData uri="http://schemas.openxmlformats.org/presentationml/2006/ole">
            <mc:AlternateContent xmlns:mc="http://schemas.openxmlformats.org/markup-compatibility/2006">
              <mc:Choice xmlns:v="urn:schemas-microsoft-com:vml" Requires="v">
                <p:oleObj name="Bitmap Image" r:id="rId2" imgW="5676190" imgH="4933333" progId="Paint.Picture">
                  <p:embed/>
                </p:oleObj>
              </mc:Choice>
              <mc:Fallback>
                <p:oleObj name="Bitmap Image" r:id="rId2" imgW="5676190" imgH="4933333" progId="Paint.Picture">
                  <p:embed/>
                  <p:pic>
                    <p:nvPicPr>
                      <p:cNvPr id="4098" name="Object 4">
                        <a:extLst>
                          <a:ext uri="{FF2B5EF4-FFF2-40B4-BE49-F238E27FC236}">
                            <a16:creationId xmlns:a16="http://schemas.microsoft.com/office/drawing/2014/main" id="{20B99C8A-6C8C-A628-6CB5-37A3568068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9525"/>
                        <a:ext cx="5676900" cy="49339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4105" name="Group 13">
            <a:extLst>
              <a:ext uri="{FF2B5EF4-FFF2-40B4-BE49-F238E27FC236}">
                <a16:creationId xmlns:a16="http://schemas.microsoft.com/office/drawing/2014/main" id="{C28548AD-7D53-DD8E-C0A5-354620CC048B}"/>
              </a:ext>
            </a:extLst>
          </p:cNvPr>
          <p:cNvGrpSpPr>
            <a:grpSpLocks/>
          </p:cNvGrpSpPr>
          <p:nvPr/>
        </p:nvGrpSpPr>
        <p:grpSpPr bwMode="auto">
          <a:xfrm>
            <a:off x="304800" y="2514600"/>
            <a:ext cx="5334000" cy="2514600"/>
            <a:chOff x="192" y="1584"/>
            <a:chExt cx="3360" cy="1584"/>
          </a:xfrm>
        </p:grpSpPr>
        <p:sp>
          <p:nvSpPr>
            <p:cNvPr id="4112" name="Line 5">
              <a:extLst>
                <a:ext uri="{FF2B5EF4-FFF2-40B4-BE49-F238E27FC236}">
                  <a16:creationId xmlns:a16="http://schemas.microsoft.com/office/drawing/2014/main" id="{C1E84FDB-8C88-2E9D-0782-354EF1EECD19}"/>
                </a:ext>
              </a:extLst>
            </p:cNvPr>
            <p:cNvSpPr>
              <a:spLocks noChangeShapeType="1"/>
            </p:cNvSpPr>
            <p:nvPr/>
          </p:nvSpPr>
          <p:spPr bwMode="auto">
            <a:xfrm>
              <a:off x="192" y="1584"/>
              <a:ext cx="0" cy="14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en-IN"/>
            </a:p>
          </p:txBody>
        </p:sp>
        <p:sp>
          <p:nvSpPr>
            <p:cNvPr id="4113" name="Line 6">
              <a:extLst>
                <a:ext uri="{FF2B5EF4-FFF2-40B4-BE49-F238E27FC236}">
                  <a16:creationId xmlns:a16="http://schemas.microsoft.com/office/drawing/2014/main" id="{78936BB0-B1A2-C81F-36BB-BB0A0815C9C7}"/>
                </a:ext>
              </a:extLst>
            </p:cNvPr>
            <p:cNvSpPr>
              <a:spLocks noChangeShapeType="1"/>
            </p:cNvSpPr>
            <p:nvPr/>
          </p:nvSpPr>
          <p:spPr bwMode="auto">
            <a:xfrm>
              <a:off x="3552" y="1680"/>
              <a:ext cx="0" cy="14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en-IN"/>
            </a:p>
          </p:txBody>
        </p:sp>
        <p:sp>
          <p:nvSpPr>
            <p:cNvPr id="4114" name="Line 7">
              <a:extLst>
                <a:ext uri="{FF2B5EF4-FFF2-40B4-BE49-F238E27FC236}">
                  <a16:creationId xmlns:a16="http://schemas.microsoft.com/office/drawing/2014/main" id="{9AB1B27A-1B36-912E-BDA9-2CC4786AFDB0}"/>
                </a:ext>
              </a:extLst>
            </p:cNvPr>
            <p:cNvSpPr>
              <a:spLocks noChangeShapeType="1"/>
            </p:cNvSpPr>
            <p:nvPr/>
          </p:nvSpPr>
          <p:spPr bwMode="auto">
            <a:xfrm>
              <a:off x="192" y="2496"/>
              <a:ext cx="336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nchor="ctr"/>
            <a:lstStyle/>
            <a:p>
              <a:endParaRPr lang="en-IN"/>
            </a:p>
          </p:txBody>
        </p:sp>
        <p:sp>
          <p:nvSpPr>
            <p:cNvPr id="4115" name="Text Box 11">
              <a:extLst>
                <a:ext uri="{FF2B5EF4-FFF2-40B4-BE49-F238E27FC236}">
                  <a16:creationId xmlns:a16="http://schemas.microsoft.com/office/drawing/2014/main" id="{6386F81A-B670-EEEC-BFD3-3D2F52222A5E}"/>
                </a:ext>
              </a:extLst>
            </p:cNvPr>
            <p:cNvSpPr txBox="1">
              <a:spLocks noChangeArrowheads="1"/>
            </p:cNvSpPr>
            <p:nvPr/>
          </p:nvSpPr>
          <p:spPr bwMode="auto">
            <a:xfrm>
              <a:off x="2774" y="2490"/>
              <a:ext cx="69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D</a:t>
              </a:r>
              <a:r>
                <a:rPr lang="en-US" altLang="en-US" i="1" baseline="-25000"/>
                <a:t>runner</a:t>
              </a:r>
              <a:endParaRPr lang="en-US" altLang="en-US" i="1"/>
            </a:p>
          </p:txBody>
        </p:sp>
      </p:grpSp>
      <p:grpSp>
        <p:nvGrpSpPr>
          <p:cNvPr id="4106" name="Group 14">
            <a:extLst>
              <a:ext uri="{FF2B5EF4-FFF2-40B4-BE49-F238E27FC236}">
                <a16:creationId xmlns:a16="http://schemas.microsoft.com/office/drawing/2014/main" id="{106E4B48-1C44-261A-28D1-E1B76BBB7514}"/>
              </a:ext>
            </a:extLst>
          </p:cNvPr>
          <p:cNvGrpSpPr>
            <a:grpSpLocks/>
          </p:cNvGrpSpPr>
          <p:nvPr/>
        </p:nvGrpSpPr>
        <p:grpSpPr bwMode="auto">
          <a:xfrm>
            <a:off x="1905000" y="3886200"/>
            <a:ext cx="2133600" cy="2652713"/>
            <a:chOff x="1200" y="2448"/>
            <a:chExt cx="1344" cy="1671"/>
          </a:xfrm>
        </p:grpSpPr>
        <p:sp>
          <p:nvSpPr>
            <p:cNvPr id="4108" name="Line 8">
              <a:extLst>
                <a:ext uri="{FF2B5EF4-FFF2-40B4-BE49-F238E27FC236}">
                  <a16:creationId xmlns:a16="http://schemas.microsoft.com/office/drawing/2014/main" id="{E71693C0-DE67-3C0A-2D7B-782F0F90A981}"/>
                </a:ext>
              </a:extLst>
            </p:cNvPr>
            <p:cNvSpPr>
              <a:spLocks noChangeShapeType="1"/>
            </p:cNvSpPr>
            <p:nvPr/>
          </p:nvSpPr>
          <p:spPr bwMode="auto">
            <a:xfrm>
              <a:off x="2544" y="2448"/>
              <a:ext cx="0" cy="14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en-IN"/>
            </a:p>
          </p:txBody>
        </p:sp>
        <p:sp>
          <p:nvSpPr>
            <p:cNvPr id="4109" name="Line 9">
              <a:extLst>
                <a:ext uri="{FF2B5EF4-FFF2-40B4-BE49-F238E27FC236}">
                  <a16:creationId xmlns:a16="http://schemas.microsoft.com/office/drawing/2014/main" id="{9FB9BD96-D885-A96F-0E2A-909EEEB9BCB1}"/>
                </a:ext>
              </a:extLst>
            </p:cNvPr>
            <p:cNvSpPr>
              <a:spLocks noChangeShapeType="1"/>
            </p:cNvSpPr>
            <p:nvPr/>
          </p:nvSpPr>
          <p:spPr bwMode="auto">
            <a:xfrm>
              <a:off x="1200" y="2448"/>
              <a:ext cx="0" cy="14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en-IN"/>
            </a:p>
          </p:txBody>
        </p:sp>
        <p:sp>
          <p:nvSpPr>
            <p:cNvPr id="4110" name="Line 10">
              <a:extLst>
                <a:ext uri="{FF2B5EF4-FFF2-40B4-BE49-F238E27FC236}">
                  <a16:creationId xmlns:a16="http://schemas.microsoft.com/office/drawing/2014/main" id="{FBA07CD3-9547-C41E-2FE8-366FEAA748E8}"/>
                </a:ext>
              </a:extLst>
            </p:cNvPr>
            <p:cNvSpPr>
              <a:spLocks noChangeShapeType="1"/>
            </p:cNvSpPr>
            <p:nvPr/>
          </p:nvSpPr>
          <p:spPr bwMode="auto">
            <a:xfrm>
              <a:off x="1200" y="3552"/>
              <a:ext cx="1344"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nchor="ctr"/>
            <a:lstStyle/>
            <a:p>
              <a:endParaRPr lang="en-IN"/>
            </a:p>
          </p:txBody>
        </p:sp>
        <p:sp>
          <p:nvSpPr>
            <p:cNvPr id="4111" name="Text Box 12">
              <a:extLst>
                <a:ext uri="{FF2B5EF4-FFF2-40B4-BE49-F238E27FC236}">
                  <a16:creationId xmlns:a16="http://schemas.microsoft.com/office/drawing/2014/main" id="{BBF3BF41-5A15-5657-F276-B3242EFB4918}"/>
                </a:ext>
              </a:extLst>
            </p:cNvPr>
            <p:cNvSpPr txBox="1">
              <a:spLocks noChangeArrowheads="1"/>
            </p:cNvSpPr>
            <p:nvPr/>
          </p:nvSpPr>
          <p:spPr bwMode="auto">
            <a:xfrm>
              <a:off x="2016" y="3792"/>
              <a:ext cx="50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D</a:t>
              </a:r>
              <a:r>
                <a:rPr lang="en-US" altLang="en-US" i="1" baseline="-25000"/>
                <a:t>hub</a:t>
              </a:r>
              <a:endParaRPr lang="en-US" altLang="en-US" i="1"/>
            </a:p>
          </p:txBody>
        </p:sp>
      </p:grpSp>
      <p:sp>
        <p:nvSpPr>
          <p:cNvPr id="14" name="Can 13">
            <a:extLst>
              <a:ext uri="{FF2B5EF4-FFF2-40B4-BE49-F238E27FC236}">
                <a16:creationId xmlns:a16="http://schemas.microsoft.com/office/drawing/2014/main" id="{351670C1-972A-89AB-8DA3-80735A9ADFCC}"/>
              </a:ext>
            </a:extLst>
          </p:cNvPr>
          <p:cNvSpPr/>
          <p:nvPr/>
        </p:nvSpPr>
        <p:spPr>
          <a:xfrm>
            <a:off x="990600" y="1600200"/>
            <a:ext cx="3886200" cy="3810000"/>
          </a:xfrm>
          <a:prstGeom prst="can">
            <a:avLst/>
          </a:prstGeom>
          <a:noFill/>
          <a:ln w="73025">
            <a:solidFill>
              <a:srgbClr val="FF0000"/>
            </a:solidFill>
            <a:prstDash val="sysDash"/>
          </a:ln>
          <a:scene3d>
            <a:camera prst="orthographicFront">
              <a:rot lat="84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mc:AlternateContent xmlns:mc="http://schemas.openxmlformats.org/markup-compatibility/2006" xmlns:p14="http://schemas.microsoft.com/office/powerpoint/2010/main">
        <mc:Choice Requires="p14">
          <p:contentPart p14:bwMode="auto" r:id="rId4">
            <p14:nvContentPartPr>
              <p14:cNvPr id="4099" name="Ink 4">
                <a:extLst>
                  <a:ext uri="{FF2B5EF4-FFF2-40B4-BE49-F238E27FC236}">
                    <a16:creationId xmlns:a16="http://schemas.microsoft.com/office/drawing/2014/main" id="{4DC59369-29FA-ED8B-F6DE-B5129D414DFF}"/>
                  </a:ext>
                </a:extLst>
              </p14:cNvPr>
              <p14:cNvContentPartPr>
                <a14:cpLocks xmlns:a14="http://schemas.microsoft.com/office/drawing/2010/main" noRot="1" noChangeAspect="1" noEditPoints="1" noChangeArrowheads="1" noChangeShapeType="1"/>
              </p14:cNvContentPartPr>
              <p14:nvPr/>
            </p14:nvContentPartPr>
            <p14:xfrm>
              <a:off x="4141788" y="3644900"/>
              <a:ext cx="3175" cy="9525"/>
            </p14:xfrm>
          </p:contentPart>
        </mc:Choice>
        <mc:Fallback xmlns="">
          <p:pic>
            <p:nvPicPr>
              <p:cNvPr id="4099" name="Ink 4">
                <a:extLst>
                  <a:ext uri="{FF2B5EF4-FFF2-40B4-BE49-F238E27FC236}">
                    <a16:creationId xmlns:a16="http://schemas.microsoft.com/office/drawing/2014/main" id="{4DC59369-29FA-ED8B-F6DE-B5129D414DFF}"/>
                  </a:ext>
                </a:extLst>
              </p:cNvPr>
              <p:cNvPicPr>
                <a:picLocks noRot="1" noChangeAspect="1" noEditPoints="1" noChangeArrowheads="1" noChangeShapeType="1"/>
              </p:cNvPicPr>
              <p:nvPr/>
            </p:nvPicPr>
            <p:blipFill>
              <a:blip r:embed="rId5"/>
              <a:stretch>
                <a:fillRect/>
              </a:stretch>
            </p:blipFill>
            <p:spPr>
              <a:xfrm>
                <a:off x="4131469" y="3636055"/>
                <a:ext cx="23813" cy="2721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100" name="Ink 5">
                <a:extLst>
                  <a:ext uri="{FF2B5EF4-FFF2-40B4-BE49-F238E27FC236}">
                    <a16:creationId xmlns:a16="http://schemas.microsoft.com/office/drawing/2014/main" id="{082026CE-F2A1-03F9-680A-A8D37B62D2DE}"/>
                  </a:ext>
                </a:extLst>
              </p14:cNvPr>
              <p14:cNvContentPartPr>
                <a14:cpLocks xmlns:a14="http://schemas.microsoft.com/office/drawing/2010/main" noRot="1" noChangeAspect="1" noEditPoints="1" noChangeArrowheads="1" noChangeShapeType="1"/>
              </p14:cNvContentPartPr>
              <p14:nvPr/>
            </p14:nvContentPartPr>
            <p14:xfrm>
              <a:off x="4948238" y="2005013"/>
              <a:ext cx="71437" cy="263525"/>
            </p14:xfrm>
          </p:contentPart>
        </mc:Choice>
        <mc:Fallback xmlns="">
          <p:pic>
            <p:nvPicPr>
              <p:cNvPr id="4100" name="Ink 5">
                <a:extLst>
                  <a:ext uri="{FF2B5EF4-FFF2-40B4-BE49-F238E27FC236}">
                    <a16:creationId xmlns:a16="http://schemas.microsoft.com/office/drawing/2014/main" id="{082026CE-F2A1-03F9-680A-A8D37B62D2DE}"/>
                  </a:ext>
                </a:extLst>
              </p:cNvPr>
              <p:cNvPicPr>
                <a:picLocks noRot="1" noChangeAspect="1" noEditPoints="1" noChangeArrowheads="1" noChangeShapeType="1"/>
              </p:cNvPicPr>
              <p:nvPr/>
            </p:nvPicPr>
            <p:blipFill>
              <a:blip r:embed="rId7"/>
              <a:stretch>
                <a:fillRect/>
              </a:stretch>
            </p:blipFill>
            <p:spPr>
              <a:xfrm>
                <a:off x="4938664" y="1995653"/>
                <a:ext cx="90585" cy="282245"/>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101" name="Ink 7">
                <a:extLst>
                  <a:ext uri="{FF2B5EF4-FFF2-40B4-BE49-F238E27FC236}">
                    <a16:creationId xmlns:a16="http://schemas.microsoft.com/office/drawing/2014/main" id="{7BAC2CBF-389C-9BAD-CB4D-5284528984B6}"/>
                  </a:ext>
                </a:extLst>
              </p14:cNvPr>
              <p14:cNvContentPartPr>
                <a14:cpLocks xmlns:a14="http://schemas.microsoft.com/office/drawing/2010/main" noRot="1" noChangeAspect="1" noEditPoints="1" noChangeArrowheads="1" noChangeShapeType="1"/>
              </p14:cNvContentPartPr>
              <p14:nvPr/>
            </p14:nvContentPartPr>
            <p14:xfrm>
              <a:off x="2103438" y="2370138"/>
              <a:ext cx="1587" cy="3175"/>
            </p14:xfrm>
          </p:contentPart>
        </mc:Choice>
        <mc:Fallback xmlns="">
          <p:pic>
            <p:nvPicPr>
              <p:cNvPr id="4101" name="Ink 7">
                <a:extLst>
                  <a:ext uri="{FF2B5EF4-FFF2-40B4-BE49-F238E27FC236}">
                    <a16:creationId xmlns:a16="http://schemas.microsoft.com/office/drawing/2014/main" id="{7BAC2CBF-389C-9BAD-CB4D-5284528984B6}"/>
                  </a:ext>
                </a:extLst>
              </p:cNvPr>
              <p:cNvPicPr>
                <a:picLocks noRot="1" noChangeAspect="1" noEditPoints="1" noChangeArrowheads="1" noChangeShapeType="1"/>
              </p:cNvPicPr>
              <p:nvPr/>
            </p:nvPicPr>
            <p:blipFill>
              <a:blip r:embed="rId9"/>
              <a:stretch>
                <a:fillRect/>
              </a:stretch>
            </p:blipFill>
            <p:spPr>
              <a:xfrm>
                <a:off x="2095186" y="2360966"/>
                <a:ext cx="18092" cy="21519"/>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102" name="Ink 18">
                <a:extLst>
                  <a:ext uri="{FF2B5EF4-FFF2-40B4-BE49-F238E27FC236}">
                    <a16:creationId xmlns:a16="http://schemas.microsoft.com/office/drawing/2014/main" id="{E12C366E-F531-6DFD-9412-8A7A957C9C20}"/>
                  </a:ext>
                </a:extLst>
              </p14:cNvPr>
              <p14:cNvContentPartPr>
                <a14:cpLocks xmlns:a14="http://schemas.microsoft.com/office/drawing/2010/main" noRot="1" noChangeAspect="1" noEditPoints="1" noChangeArrowheads="1" noChangeShapeType="1"/>
              </p14:cNvContentPartPr>
              <p14:nvPr/>
            </p14:nvContentPartPr>
            <p14:xfrm>
              <a:off x="3962400" y="2351088"/>
              <a:ext cx="1588" cy="4762"/>
            </p14:xfrm>
          </p:contentPart>
        </mc:Choice>
        <mc:Fallback xmlns="">
          <p:pic>
            <p:nvPicPr>
              <p:cNvPr id="4102" name="Ink 18">
                <a:extLst>
                  <a:ext uri="{FF2B5EF4-FFF2-40B4-BE49-F238E27FC236}">
                    <a16:creationId xmlns:a16="http://schemas.microsoft.com/office/drawing/2014/main" id="{E12C366E-F531-6DFD-9412-8A7A957C9C20}"/>
                  </a:ext>
                </a:extLst>
              </p:cNvPr>
              <p:cNvPicPr>
                <a:picLocks noRot="1" noChangeAspect="1" noEditPoints="1" noChangeArrowheads="1" noChangeShapeType="1"/>
              </p:cNvPicPr>
              <p:nvPr/>
            </p:nvPicPr>
            <p:blipFill>
              <a:blip r:embed="rId11"/>
              <a:stretch>
                <a:fillRect/>
              </a:stretch>
            </p:blipFill>
            <p:spPr>
              <a:xfrm>
                <a:off x="3941756" y="2342244"/>
                <a:ext cx="42876" cy="22449"/>
              </a:xfrm>
              <a:prstGeom prst="rect">
                <a:avLst/>
              </a:prstGeom>
            </p:spPr>
          </p:pic>
        </mc:Fallback>
      </mc:AlternateContent>
      <p:grpSp>
        <p:nvGrpSpPr>
          <p:cNvPr id="2" name="Group 1">
            <a:extLst>
              <a:ext uri="{FF2B5EF4-FFF2-40B4-BE49-F238E27FC236}">
                <a16:creationId xmlns:a16="http://schemas.microsoft.com/office/drawing/2014/main" id="{428BF40F-8DDA-75E2-5923-05CFA7C6F3EA}"/>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D4CD4DD3-1AD4-3788-C3E6-D3FD53A97B2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0D47171-FCC9-A17E-6739-1186C9483F3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B22796B3-3B46-D815-A0EC-2050337D095A}"/>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FDD6FC0F-A7A7-BB62-8E2B-00A623C18E2B}"/>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9E590FEB-A522-6C31-7243-C90B48506A31}"/>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FF7E48B6-CEFA-1601-6CE9-5289A34DEB6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57026210-3639-8241-6DF9-DC11FE80D84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67F1FC37-3482-49FE-BF86-14ACAFCDD0A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9FB861A1-ACD9-A14D-6725-17B3ABB3566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7543367-18F8-99C2-1F81-C3CECC2F4C0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2EBDF653-D5BB-B02B-CF31-1AD483584E55}"/>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F3488766-091B-8D97-9460-D237DAB5F65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EFC96001-C43B-9BFF-2DD1-50F96120A2A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966F6175-7516-17B7-85ED-25F4AE0A8C49}"/>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508744A3-82CF-D2C4-535C-A9D3B2B9EF0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148BF395-25A9-3200-7B6A-4439554541A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D24F877A-DF79-717A-DF3F-B0490C0B777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C1B8184E-5ED0-04E3-061E-E0ABB41B0E4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3" name="Rectangle 2">
            <a:extLst>
              <a:ext uri="{FF2B5EF4-FFF2-40B4-BE49-F238E27FC236}">
                <a16:creationId xmlns:a16="http://schemas.microsoft.com/office/drawing/2014/main" id="{5AC98D75-C2CF-43D9-92AE-D8543C3D8D37}"/>
              </a:ext>
            </a:extLst>
          </p:cNvPr>
          <p:cNvSpPr>
            <a:spLocks noGrp="1" noChangeArrowheads="1"/>
          </p:cNvSpPr>
          <p:nvPr>
            <p:ph type="title" idx="4294967295"/>
          </p:nvPr>
        </p:nvSpPr>
        <p:spPr>
          <a:xfrm>
            <a:off x="1813172" y="248551"/>
            <a:ext cx="6172200" cy="884056"/>
          </a:xfrm>
        </p:spPr>
        <p:txBody>
          <a:bodyPr/>
          <a:lstStyle/>
          <a:p>
            <a:r>
              <a:rPr lang="en-US" altLang="en-US" sz="2800" dirty="0"/>
              <a:t>Distortion of the blade under ideal circumstances</a:t>
            </a:r>
          </a:p>
        </p:txBody>
      </p:sp>
      <p:sp>
        <p:nvSpPr>
          <p:cNvPr id="14341" name="Rectangle 4">
            <a:extLst>
              <a:ext uri="{FF2B5EF4-FFF2-40B4-BE49-F238E27FC236}">
                <a16:creationId xmlns:a16="http://schemas.microsoft.com/office/drawing/2014/main" id="{43840F79-ABDF-910D-0C4A-829198DD3147}"/>
              </a:ext>
            </a:extLst>
          </p:cNvPr>
          <p:cNvSpPr>
            <a:spLocks noGrp="1" noChangeArrowheads="1"/>
          </p:cNvSpPr>
          <p:nvPr>
            <p:ph type="body" idx="4294967295"/>
          </p:nvPr>
        </p:nvSpPr>
        <p:spPr>
          <a:xfrm>
            <a:off x="304800" y="1143000"/>
            <a:ext cx="8839200" cy="1295400"/>
          </a:xfrm>
        </p:spPr>
        <p:txBody>
          <a:bodyPr/>
          <a:lstStyle/>
          <a:p>
            <a:r>
              <a:rPr lang="en-US" altLang="en-US" sz="2400"/>
              <a:t>The velocity triangles, which occur on the blade, play a significant role in determining its distortion.</a:t>
            </a:r>
          </a:p>
        </p:txBody>
      </p:sp>
      <p:grpSp>
        <p:nvGrpSpPr>
          <p:cNvPr id="2" name="Group 10">
            <a:extLst>
              <a:ext uri="{FF2B5EF4-FFF2-40B4-BE49-F238E27FC236}">
                <a16:creationId xmlns:a16="http://schemas.microsoft.com/office/drawing/2014/main" id="{A3CC2622-2418-CCA7-F738-7EB6F301593F}"/>
              </a:ext>
            </a:extLst>
          </p:cNvPr>
          <p:cNvGrpSpPr>
            <a:grpSpLocks/>
          </p:cNvGrpSpPr>
          <p:nvPr/>
        </p:nvGrpSpPr>
        <p:grpSpPr bwMode="auto">
          <a:xfrm>
            <a:off x="487362" y="1981200"/>
            <a:ext cx="7894638" cy="4572000"/>
            <a:chOff x="1008" y="1776"/>
            <a:chExt cx="3011" cy="2158"/>
          </a:xfrm>
        </p:grpSpPr>
        <p:graphicFrame>
          <p:nvGraphicFramePr>
            <p:cNvPr id="3075" name="Object 5">
              <a:extLst>
                <a:ext uri="{FF2B5EF4-FFF2-40B4-BE49-F238E27FC236}">
                  <a16:creationId xmlns:a16="http://schemas.microsoft.com/office/drawing/2014/main" id="{51739BE9-1BC3-3D4B-AB1C-CCC8C0457355}"/>
                </a:ext>
              </a:extLst>
            </p:cNvPr>
            <p:cNvGraphicFramePr>
              <a:graphicFrameLocks noChangeAspect="1"/>
            </p:cNvGraphicFramePr>
            <p:nvPr/>
          </p:nvGraphicFramePr>
          <p:xfrm>
            <a:off x="1008" y="1776"/>
            <a:ext cx="2976" cy="2158"/>
          </p:xfrm>
          <a:graphic>
            <a:graphicData uri="http://schemas.openxmlformats.org/presentationml/2006/ole">
              <mc:AlternateContent xmlns:mc="http://schemas.openxmlformats.org/markup-compatibility/2006">
                <mc:Choice xmlns:v="urn:schemas-microsoft-com:vml" Requires="v">
                  <p:oleObj name="Bitmap Image" r:id="rId2" imgW="2324424" imgH="1685714" progId="Paint.Picture">
                    <p:embed/>
                  </p:oleObj>
                </mc:Choice>
                <mc:Fallback>
                  <p:oleObj name="Bitmap Image" r:id="rId2" imgW="2324424" imgH="1685714" progId="Paint.Picture">
                    <p:embed/>
                    <p:pic>
                      <p:nvPicPr>
                        <p:cNvPr id="3075" name="Object 5">
                          <a:extLst>
                            <a:ext uri="{FF2B5EF4-FFF2-40B4-BE49-F238E27FC236}">
                              <a16:creationId xmlns:a16="http://schemas.microsoft.com/office/drawing/2014/main" id="{51739BE9-1BC3-3D4B-AB1C-CCC8C04573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8" y="1776"/>
                          <a:ext cx="2976" cy="215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86" name="Text Box 6">
              <a:extLst>
                <a:ext uri="{FF2B5EF4-FFF2-40B4-BE49-F238E27FC236}">
                  <a16:creationId xmlns:a16="http://schemas.microsoft.com/office/drawing/2014/main" id="{64E01B04-DAAB-14A2-36FB-CC28F8CCA3C0}"/>
                </a:ext>
              </a:extLst>
            </p:cNvPr>
            <p:cNvSpPr txBox="1">
              <a:spLocks noChangeArrowheads="1"/>
            </p:cNvSpPr>
            <p:nvPr/>
          </p:nvSpPr>
          <p:spPr bwMode="auto">
            <a:xfrm>
              <a:off x="1862" y="1818"/>
              <a:ext cx="63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U</a:t>
              </a:r>
              <a:r>
                <a:rPr lang="en-US" altLang="en-US" i="1" baseline="-25000"/>
                <a:t>wheel</a:t>
              </a:r>
              <a:endParaRPr lang="en-US" altLang="en-US" i="1"/>
            </a:p>
          </p:txBody>
        </p:sp>
        <p:sp>
          <p:nvSpPr>
            <p:cNvPr id="3087" name="Text Box 7">
              <a:extLst>
                <a:ext uri="{FF2B5EF4-FFF2-40B4-BE49-F238E27FC236}">
                  <a16:creationId xmlns:a16="http://schemas.microsoft.com/office/drawing/2014/main" id="{59BFB700-8D5D-1CB9-2C96-DEFD07044546}"/>
                </a:ext>
              </a:extLst>
            </p:cNvPr>
            <p:cNvSpPr txBox="1">
              <a:spLocks noChangeArrowheads="1"/>
            </p:cNvSpPr>
            <p:nvPr/>
          </p:nvSpPr>
          <p:spPr bwMode="auto">
            <a:xfrm rot="-2634778">
              <a:off x="2208" y="2688"/>
              <a:ext cx="3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V</a:t>
              </a:r>
              <a:r>
                <a:rPr lang="en-US" altLang="en-US" i="1" baseline="-25000"/>
                <a:t>ri</a:t>
              </a:r>
              <a:endParaRPr lang="en-US" altLang="en-US" i="1"/>
            </a:p>
          </p:txBody>
        </p:sp>
        <p:sp>
          <p:nvSpPr>
            <p:cNvPr id="3088" name="Text Box 8">
              <a:extLst>
                <a:ext uri="{FF2B5EF4-FFF2-40B4-BE49-F238E27FC236}">
                  <a16:creationId xmlns:a16="http://schemas.microsoft.com/office/drawing/2014/main" id="{AFD76CCC-5CC5-3CBB-D331-2923D83FA40E}"/>
                </a:ext>
              </a:extLst>
            </p:cNvPr>
            <p:cNvSpPr txBox="1">
              <a:spLocks noChangeArrowheads="1"/>
            </p:cNvSpPr>
            <p:nvPr/>
          </p:nvSpPr>
          <p:spPr bwMode="auto">
            <a:xfrm rot="4124030">
              <a:off x="1098" y="2648"/>
              <a:ext cx="37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V</a:t>
              </a:r>
              <a:r>
                <a:rPr lang="en-US" altLang="en-US" i="1" baseline="-25000"/>
                <a:t>ai</a:t>
              </a:r>
              <a:endParaRPr lang="en-US" altLang="en-US" i="1"/>
            </a:p>
          </p:txBody>
        </p:sp>
        <p:sp>
          <p:nvSpPr>
            <p:cNvPr id="3089" name="Text Box 9">
              <a:extLst>
                <a:ext uri="{FF2B5EF4-FFF2-40B4-BE49-F238E27FC236}">
                  <a16:creationId xmlns:a16="http://schemas.microsoft.com/office/drawing/2014/main" id="{D6446935-DEF5-98FF-6D14-516AF8E2C14A}"/>
                </a:ext>
              </a:extLst>
            </p:cNvPr>
            <p:cNvSpPr txBox="1">
              <a:spLocks noChangeArrowheads="1"/>
            </p:cNvSpPr>
            <p:nvPr/>
          </p:nvSpPr>
          <p:spPr bwMode="auto">
            <a:xfrm>
              <a:off x="3682" y="2495"/>
              <a:ext cx="33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V</a:t>
              </a:r>
              <a:r>
                <a:rPr lang="en-US" altLang="en-US" i="1" baseline="-25000"/>
                <a:t>fi</a:t>
              </a:r>
              <a:endParaRPr lang="en-US" altLang="en-US" i="1"/>
            </a:p>
          </p:txBody>
        </p:sp>
      </p:grpSp>
      <mc:AlternateContent xmlns:mc="http://schemas.openxmlformats.org/markup-compatibility/2006" xmlns:p14="http://schemas.microsoft.com/office/powerpoint/2010/main">
        <mc:Choice Requires="p14">
          <p:contentPart p14:bwMode="auto" r:id="rId4">
            <p14:nvContentPartPr>
              <p14:cNvPr id="3074" name="Ink 13">
                <a:extLst>
                  <a:ext uri="{FF2B5EF4-FFF2-40B4-BE49-F238E27FC236}">
                    <a16:creationId xmlns:a16="http://schemas.microsoft.com/office/drawing/2014/main" id="{5298AE84-2F42-2765-0699-473CB0CD1A7A}"/>
                  </a:ext>
                </a:extLst>
              </p14:cNvPr>
              <p14:cNvContentPartPr>
                <a14:cpLocks xmlns:a14="http://schemas.microsoft.com/office/drawing/2010/main" noRot="1" noChangeAspect="1" noEditPoints="1" noChangeArrowheads="1" noChangeShapeType="1"/>
              </p14:cNvContentPartPr>
              <p14:nvPr/>
            </p14:nvContentPartPr>
            <p14:xfrm>
              <a:off x="5534025" y="3783013"/>
              <a:ext cx="7938" cy="60325"/>
            </p14:xfrm>
          </p:contentPart>
        </mc:Choice>
        <mc:Fallback xmlns="">
          <p:pic>
            <p:nvPicPr>
              <p:cNvPr id="3074" name="Ink 13">
                <a:extLst>
                  <a:ext uri="{FF2B5EF4-FFF2-40B4-BE49-F238E27FC236}">
                    <a16:creationId xmlns:a16="http://schemas.microsoft.com/office/drawing/2014/main" id="{5298AE84-2F42-2765-0699-473CB0CD1A7A}"/>
                  </a:ext>
                </a:extLst>
              </p:cNvPr>
              <p:cNvPicPr>
                <a:picLocks noRot="1" noChangeAspect="1" noEditPoints="1" noChangeArrowheads="1" noChangeShapeType="1"/>
              </p:cNvPicPr>
              <p:nvPr/>
            </p:nvPicPr>
            <p:blipFill>
              <a:blip r:embed="rId5"/>
              <a:stretch>
                <a:fillRect/>
              </a:stretch>
            </p:blipFill>
            <p:spPr>
              <a:xfrm>
                <a:off x="5525052" y="3773621"/>
                <a:ext cx="25885" cy="79109"/>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081" name="Ink 16">
                <a:extLst>
                  <a:ext uri="{FF2B5EF4-FFF2-40B4-BE49-F238E27FC236}">
                    <a16:creationId xmlns:a16="http://schemas.microsoft.com/office/drawing/2014/main" id="{9769B572-EB72-71FD-B1EC-E4ED0B88AA76}"/>
                  </a:ext>
                </a:extLst>
              </p14:cNvPr>
              <p14:cNvContentPartPr>
                <a14:cpLocks xmlns:a14="http://schemas.microsoft.com/office/drawing/2010/main" noRot="1" noChangeAspect="1" noEditPoints="1" noChangeArrowheads="1" noChangeShapeType="1"/>
              </p14:cNvContentPartPr>
              <p14:nvPr/>
            </p14:nvContentPartPr>
            <p14:xfrm>
              <a:off x="8607425" y="4143375"/>
              <a:ext cx="57150" cy="79375"/>
            </p14:xfrm>
          </p:contentPart>
        </mc:Choice>
        <mc:Fallback xmlns="">
          <p:pic>
            <p:nvPicPr>
              <p:cNvPr id="3081" name="Ink 16">
                <a:extLst>
                  <a:ext uri="{FF2B5EF4-FFF2-40B4-BE49-F238E27FC236}">
                    <a16:creationId xmlns:a16="http://schemas.microsoft.com/office/drawing/2014/main" id="{9769B572-EB72-71FD-B1EC-E4ED0B88AA76}"/>
                  </a:ext>
                </a:extLst>
              </p:cNvPr>
              <p:cNvPicPr>
                <a:picLocks noRot="1" noChangeAspect="1" noEditPoints="1" noChangeArrowheads="1" noChangeShapeType="1"/>
              </p:cNvPicPr>
              <p:nvPr/>
            </p:nvPicPr>
            <p:blipFill>
              <a:blip r:embed="rId11"/>
              <a:stretch>
                <a:fillRect/>
              </a:stretch>
            </p:blipFill>
            <p:spPr>
              <a:xfrm>
                <a:off x="8597839" y="4134162"/>
                <a:ext cx="76323" cy="97801"/>
              </a:xfrm>
              <a:prstGeom prst="rect">
                <a:avLst/>
              </a:prstGeom>
            </p:spPr>
          </p:pic>
        </mc:Fallback>
      </mc:AlternateContent>
      <p:grpSp>
        <p:nvGrpSpPr>
          <p:cNvPr id="3" name="Group 2">
            <a:extLst>
              <a:ext uri="{FF2B5EF4-FFF2-40B4-BE49-F238E27FC236}">
                <a16:creationId xmlns:a16="http://schemas.microsoft.com/office/drawing/2014/main" id="{66EA25D0-A82C-5DD6-C838-32A257161580}"/>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C901D73B-3E50-F27D-33D7-F0BD110F9C4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52AB9A01-1429-5CB6-82B9-9DAD287B594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DFE9555-5F29-F03A-0B00-CDFE69757EB1}"/>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6B00F18A-7AAF-5F6D-12E9-2DBF01A8C1A1}"/>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C86BFEDD-D99F-7BFE-C9C6-19D12144CA99}"/>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931B0F2-D959-3EFB-0E56-D7C697230C4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3329671C-E8A4-E2DC-0F71-2C23F2C6A38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1BAC04B8-BDDE-8F8C-F12B-D7C6A109CB93}"/>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C5AEFD87-1B48-C330-848F-89B2D56730E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3FB3BCE5-93E0-E435-8121-804A79FB6DB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86E6FCF-2440-BDD1-A440-D89A14230D8A}"/>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E7A4B56E-68D8-CD0C-3D66-F1BF6C69EDE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D8223A5E-AD38-9FFB-5D0D-B8995950681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7B31F851-C767-C59D-7FAC-F11C6B51092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9897F69D-B862-1B50-277A-672FE6ACCDC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49D77E5E-8922-EBCB-2BF7-D7AFD43D979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7FDE85CB-B641-C030-C519-C620F22ECD8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9F2BEAA9-385A-08B1-DD8B-E0388B11193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9532179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341">
                                            <p:txEl>
                                              <p:pRg st="0" end="0"/>
                                            </p:txEl>
                                          </p:spTgt>
                                        </p:tgtEl>
                                        <p:attrNameLst>
                                          <p:attrName>style.visibility</p:attrName>
                                        </p:attrNameLst>
                                      </p:cBhvr>
                                      <p:to>
                                        <p:strVal val="visible"/>
                                      </p:to>
                                    </p:set>
                                    <p:animEffect transition="in" filter="dissolve">
                                      <p:cBhvr>
                                        <p:cTn id="7" dur="500"/>
                                        <p:tgtEl>
                                          <p:spTgt spid="1434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17">
            <a:extLst>
              <a:ext uri="{FF2B5EF4-FFF2-40B4-BE49-F238E27FC236}">
                <a16:creationId xmlns:a16="http://schemas.microsoft.com/office/drawing/2014/main" id="{BF424503-2E4D-FA51-7DB9-ABAFFD07A3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5624512"/>
            <a:ext cx="228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2">
            <a:extLst>
              <a:ext uri="{FF2B5EF4-FFF2-40B4-BE49-F238E27FC236}">
                <a16:creationId xmlns:a16="http://schemas.microsoft.com/office/drawing/2014/main" id="{66BFEF22-24E6-8EA7-8827-52EF61389C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186112"/>
            <a:ext cx="82296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8" name="Group 3">
            <a:extLst>
              <a:ext uri="{FF2B5EF4-FFF2-40B4-BE49-F238E27FC236}">
                <a16:creationId xmlns:a16="http://schemas.microsoft.com/office/drawing/2014/main" id="{29C9EBCB-7E4E-AF95-38C0-367E7E06DAAA}"/>
              </a:ext>
            </a:extLst>
          </p:cNvPr>
          <p:cNvGrpSpPr>
            <a:grpSpLocks/>
          </p:cNvGrpSpPr>
          <p:nvPr/>
        </p:nvGrpSpPr>
        <p:grpSpPr bwMode="auto">
          <a:xfrm>
            <a:off x="4267200" y="1204912"/>
            <a:ext cx="3560763" cy="1905000"/>
            <a:chOff x="1008" y="1776"/>
            <a:chExt cx="3320" cy="2158"/>
          </a:xfrm>
        </p:grpSpPr>
        <p:graphicFrame>
          <p:nvGraphicFramePr>
            <p:cNvPr id="5122" name="Object 4">
              <a:extLst>
                <a:ext uri="{FF2B5EF4-FFF2-40B4-BE49-F238E27FC236}">
                  <a16:creationId xmlns:a16="http://schemas.microsoft.com/office/drawing/2014/main" id="{910C4A9E-B965-9AAD-8C36-CF873169E9A6}"/>
                </a:ext>
              </a:extLst>
            </p:cNvPr>
            <p:cNvGraphicFramePr>
              <a:graphicFrameLocks noChangeAspect="1"/>
            </p:cNvGraphicFramePr>
            <p:nvPr/>
          </p:nvGraphicFramePr>
          <p:xfrm>
            <a:off x="1008" y="1776"/>
            <a:ext cx="2976" cy="2158"/>
          </p:xfrm>
          <a:graphic>
            <a:graphicData uri="http://schemas.openxmlformats.org/presentationml/2006/ole">
              <mc:AlternateContent xmlns:mc="http://schemas.openxmlformats.org/markup-compatibility/2006">
                <mc:Choice xmlns:v="urn:schemas-microsoft-com:vml" Requires="v">
                  <p:oleObj name="Bitmap Image" r:id="rId4" imgW="2324424" imgH="1685714" progId="Paint.Picture">
                    <p:embed/>
                  </p:oleObj>
                </mc:Choice>
                <mc:Fallback>
                  <p:oleObj name="Bitmap Image" r:id="rId4" imgW="2324424" imgH="1685714" progId="Paint.Picture">
                    <p:embed/>
                    <p:pic>
                      <p:nvPicPr>
                        <p:cNvPr id="5122" name="Object 4">
                          <a:extLst>
                            <a:ext uri="{FF2B5EF4-FFF2-40B4-BE49-F238E27FC236}">
                              <a16:creationId xmlns:a16="http://schemas.microsoft.com/office/drawing/2014/main" id="{910C4A9E-B965-9AAD-8C36-CF873169E9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8" y="1776"/>
                          <a:ext cx="2976" cy="215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34" name="Text Box 5">
              <a:extLst>
                <a:ext uri="{FF2B5EF4-FFF2-40B4-BE49-F238E27FC236}">
                  <a16:creationId xmlns:a16="http://schemas.microsoft.com/office/drawing/2014/main" id="{17859C91-8A2C-EB42-3414-08A6CA57AA3C}"/>
                </a:ext>
              </a:extLst>
            </p:cNvPr>
            <p:cNvSpPr txBox="1">
              <a:spLocks noChangeArrowheads="1"/>
            </p:cNvSpPr>
            <p:nvPr/>
          </p:nvSpPr>
          <p:spPr bwMode="auto">
            <a:xfrm>
              <a:off x="1862" y="1776"/>
              <a:ext cx="702" cy="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000" i="1"/>
                <a:t>U</a:t>
              </a:r>
              <a:r>
                <a:rPr lang="en-US" altLang="en-US" sz="2000" i="1" baseline="-25000"/>
                <a:t>wheel</a:t>
              </a:r>
              <a:endParaRPr lang="en-US" altLang="en-US" sz="2000" i="1"/>
            </a:p>
          </p:txBody>
        </p:sp>
        <p:sp>
          <p:nvSpPr>
            <p:cNvPr id="5135" name="Text Box 6">
              <a:extLst>
                <a:ext uri="{FF2B5EF4-FFF2-40B4-BE49-F238E27FC236}">
                  <a16:creationId xmlns:a16="http://schemas.microsoft.com/office/drawing/2014/main" id="{F631785A-5532-7D34-063D-C6A8346D9520}"/>
                </a:ext>
              </a:extLst>
            </p:cNvPr>
            <p:cNvSpPr txBox="1">
              <a:spLocks noChangeArrowheads="1"/>
            </p:cNvSpPr>
            <p:nvPr/>
          </p:nvSpPr>
          <p:spPr bwMode="auto">
            <a:xfrm rot="-2634778">
              <a:off x="2299" y="2726"/>
              <a:ext cx="418" cy="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000" i="1"/>
                <a:t>V</a:t>
              </a:r>
              <a:r>
                <a:rPr lang="en-US" altLang="en-US" sz="2000" i="1" baseline="-25000"/>
                <a:t>ri</a:t>
              </a:r>
              <a:endParaRPr lang="en-US" altLang="en-US" sz="2000" i="1"/>
            </a:p>
          </p:txBody>
        </p:sp>
        <p:sp>
          <p:nvSpPr>
            <p:cNvPr id="5136" name="Text Box 7">
              <a:extLst>
                <a:ext uri="{FF2B5EF4-FFF2-40B4-BE49-F238E27FC236}">
                  <a16:creationId xmlns:a16="http://schemas.microsoft.com/office/drawing/2014/main" id="{D07B6772-199F-3EA6-A969-7FC27187AC71}"/>
                </a:ext>
              </a:extLst>
            </p:cNvPr>
            <p:cNvSpPr txBox="1">
              <a:spLocks noChangeArrowheads="1"/>
            </p:cNvSpPr>
            <p:nvPr/>
          </p:nvSpPr>
          <p:spPr bwMode="auto">
            <a:xfrm rot="4124030">
              <a:off x="935" y="2752"/>
              <a:ext cx="530"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000" i="1"/>
                <a:t>V</a:t>
              </a:r>
              <a:r>
                <a:rPr lang="en-US" altLang="en-US" sz="2000" i="1" baseline="-25000"/>
                <a:t>ai</a:t>
              </a:r>
              <a:endParaRPr lang="en-US" altLang="en-US" sz="2000" i="1"/>
            </a:p>
          </p:txBody>
        </p:sp>
        <p:sp>
          <p:nvSpPr>
            <p:cNvPr id="5137" name="Text Box 8">
              <a:extLst>
                <a:ext uri="{FF2B5EF4-FFF2-40B4-BE49-F238E27FC236}">
                  <a16:creationId xmlns:a16="http://schemas.microsoft.com/office/drawing/2014/main" id="{BF97DEA9-9239-021D-EDE2-621DA565063D}"/>
                </a:ext>
              </a:extLst>
            </p:cNvPr>
            <p:cNvSpPr txBox="1">
              <a:spLocks noChangeArrowheads="1"/>
            </p:cNvSpPr>
            <p:nvPr/>
          </p:nvSpPr>
          <p:spPr bwMode="auto">
            <a:xfrm>
              <a:off x="3925" y="2603"/>
              <a:ext cx="403"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000" i="1"/>
                <a:t>V</a:t>
              </a:r>
              <a:r>
                <a:rPr lang="en-US" altLang="en-US" sz="2000" i="1" baseline="-25000"/>
                <a:t>fi</a:t>
              </a:r>
              <a:endParaRPr lang="en-US" altLang="en-US" sz="2000" i="1"/>
            </a:p>
          </p:txBody>
        </p:sp>
      </p:grpSp>
      <p:grpSp>
        <p:nvGrpSpPr>
          <p:cNvPr id="5129" name="Group 9">
            <a:extLst>
              <a:ext uri="{FF2B5EF4-FFF2-40B4-BE49-F238E27FC236}">
                <a16:creationId xmlns:a16="http://schemas.microsoft.com/office/drawing/2014/main" id="{D95A9919-A024-F03D-D0D4-91C2BB81CC87}"/>
              </a:ext>
            </a:extLst>
          </p:cNvPr>
          <p:cNvGrpSpPr>
            <a:grpSpLocks/>
          </p:cNvGrpSpPr>
          <p:nvPr/>
        </p:nvGrpSpPr>
        <p:grpSpPr bwMode="auto">
          <a:xfrm>
            <a:off x="788988" y="5227637"/>
            <a:ext cx="2152650" cy="1481138"/>
            <a:chOff x="1037" y="1931"/>
            <a:chExt cx="1850" cy="1091"/>
          </a:xfrm>
        </p:grpSpPr>
        <p:sp>
          <p:nvSpPr>
            <p:cNvPr id="5131" name="Text Box 11">
              <a:extLst>
                <a:ext uri="{FF2B5EF4-FFF2-40B4-BE49-F238E27FC236}">
                  <a16:creationId xmlns:a16="http://schemas.microsoft.com/office/drawing/2014/main" id="{12CD1837-49B9-9AF8-59FF-48E5B8D16D5D}"/>
                </a:ext>
              </a:extLst>
            </p:cNvPr>
            <p:cNvSpPr txBox="1">
              <a:spLocks noChangeArrowheads="1"/>
            </p:cNvSpPr>
            <p:nvPr/>
          </p:nvSpPr>
          <p:spPr bwMode="auto">
            <a:xfrm>
              <a:off x="1862" y="1931"/>
              <a:ext cx="702" cy="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000" i="1"/>
                <a:t>U</a:t>
              </a:r>
              <a:r>
                <a:rPr lang="en-US" altLang="en-US" sz="2000" i="1" baseline="-25000"/>
                <a:t>wheel</a:t>
              </a:r>
              <a:endParaRPr lang="en-US" altLang="en-US" sz="2000" i="1"/>
            </a:p>
          </p:txBody>
        </p:sp>
        <p:sp>
          <p:nvSpPr>
            <p:cNvPr id="5132" name="Text Box 12">
              <a:extLst>
                <a:ext uri="{FF2B5EF4-FFF2-40B4-BE49-F238E27FC236}">
                  <a16:creationId xmlns:a16="http://schemas.microsoft.com/office/drawing/2014/main" id="{8EEA12F8-8086-F190-E226-ED305093A3B4}"/>
                </a:ext>
              </a:extLst>
            </p:cNvPr>
            <p:cNvSpPr txBox="1">
              <a:spLocks noChangeArrowheads="1"/>
            </p:cNvSpPr>
            <p:nvPr/>
          </p:nvSpPr>
          <p:spPr bwMode="auto">
            <a:xfrm rot="-2634778">
              <a:off x="2443" y="2573"/>
              <a:ext cx="444" cy="44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000" i="1"/>
                <a:t>V</a:t>
              </a:r>
              <a:r>
                <a:rPr lang="en-US" altLang="en-US" sz="2000" i="1" baseline="-25000"/>
                <a:t>re</a:t>
              </a:r>
              <a:endParaRPr lang="en-US" altLang="en-US" sz="2000" i="1"/>
            </a:p>
          </p:txBody>
        </p:sp>
        <p:sp>
          <p:nvSpPr>
            <p:cNvPr id="5133" name="Text Box 13">
              <a:extLst>
                <a:ext uri="{FF2B5EF4-FFF2-40B4-BE49-F238E27FC236}">
                  <a16:creationId xmlns:a16="http://schemas.microsoft.com/office/drawing/2014/main" id="{37B3D2E1-83F0-C72F-C87B-9680CBDC3878}"/>
                </a:ext>
              </a:extLst>
            </p:cNvPr>
            <p:cNvSpPr txBox="1">
              <a:spLocks noChangeArrowheads="1"/>
            </p:cNvSpPr>
            <p:nvPr/>
          </p:nvSpPr>
          <p:spPr bwMode="auto">
            <a:xfrm rot="5400000">
              <a:off x="941" y="2543"/>
              <a:ext cx="561"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000" i="1"/>
                <a:t>V</a:t>
              </a:r>
              <a:r>
                <a:rPr lang="en-US" altLang="en-US" sz="2000" i="1" baseline="-25000"/>
                <a:t>ae</a:t>
              </a:r>
              <a:endParaRPr lang="en-US" altLang="en-US" sz="2000" i="1"/>
            </a:p>
          </p:txBody>
        </p:sp>
      </p:grpSp>
      <p:sp>
        <p:nvSpPr>
          <p:cNvPr id="5130" name="Text Box 16">
            <a:extLst>
              <a:ext uri="{FF2B5EF4-FFF2-40B4-BE49-F238E27FC236}">
                <a16:creationId xmlns:a16="http://schemas.microsoft.com/office/drawing/2014/main" id="{7472394B-0AF6-C787-2A2E-4ABBA17C3AFC}"/>
              </a:ext>
            </a:extLst>
          </p:cNvPr>
          <p:cNvSpPr txBox="1">
            <a:spLocks noChangeArrowheads="1"/>
          </p:cNvSpPr>
          <p:nvPr/>
        </p:nvSpPr>
        <p:spPr bwMode="auto">
          <a:xfrm>
            <a:off x="1600200" y="391180"/>
            <a:ext cx="63905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dirty="0"/>
              <a:t>Details of Blade Arrangement</a:t>
            </a:r>
          </a:p>
        </p:txBody>
      </p:sp>
      <mc:AlternateContent xmlns:mc="http://schemas.openxmlformats.org/markup-compatibility/2006" xmlns:p14="http://schemas.microsoft.com/office/powerpoint/2010/main">
        <mc:Choice Requires="p14">
          <p:contentPart p14:bwMode="auto" r:id="rId6">
            <p14:nvContentPartPr>
              <p14:cNvPr id="5125" name="Ink 17">
                <a:extLst>
                  <a:ext uri="{FF2B5EF4-FFF2-40B4-BE49-F238E27FC236}">
                    <a16:creationId xmlns:a16="http://schemas.microsoft.com/office/drawing/2014/main" id="{766277CB-51E0-D9BA-2B02-2AF1AC4B9F4C}"/>
                  </a:ext>
                </a:extLst>
              </p14:cNvPr>
              <p14:cNvContentPartPr>
                <a14:cpLocks xmlns:a14="http://schemas.microsoft.com/office/drawing/2010/main" noRot="1" noChangeAspect="1" noEditPoints="1" noChangeArrowheads="1" noChangeShapeType="1"/>
              </p14:cNvContentPartPr>
              <p14:nvPr/>
            </p14:nvContentPartPr>
            <p14:xfrm>
              <a:off x="6000750" y="7389812"/>
              <a:ext cx="1588" cy="1588"/>
            </p14:xfrm>
          </p:contentPart>
        </mc:Choice>
        <mc:Fallback xmlns="">
          <p:pic>
            <p:nvPicPr>
              <p:cNvPr id="5125" name="Ink 17">
                <a:extLst>
                  <a:ext uri="{FF2B5EF4-FFF2-40B4-BE49-F238E27FC236}">
                    <a16:creationId xmlns:a16="http://schemas.microsoft.com/office/drawing/2014/main" id="{766277CB-51E0-D9BA-2B02-2AF1AC4B9F4C}"/>
                  </a:ext>
                </a:extLst>
              </p:cNvPr>
              <p:cNvPicPr>
                <a:picLocks noRot="1" noChangeAspect="1" noEditPoints="1" noChangeArrowheads="1" noChangeShapeType="1"/>
              </p:cNvPicPr>
              <p:nvPr/>
            </p:nvPicPr>
            <p:blipFill>
              <a:blip r:embed="rId7"/>
              <a:stretch>
                <a:fillRect/>
              </a:stretch>
            </p:blipFill>
            <p:spPr>
              <a:xfrm>
                <a:off x="5959462" y="7348524"/>
                <a:ext cx="84164" cy="84164"/>
              </a:xfrm>
              <a:prstGeom prst="rect">
                <a:avLst/>
              </a:prstGeom>
            </p:spPr>
          </p:pic>
        </mc:Fallback>
      </mc:AlternateContent>
      <p:grpSp>
        <p:nvGrpSpPr>
          <p:cNvPr id="2" name="Group 1">
            <a:extLst>
              <a:ext uri="{FF2B5EF4-FFF2-40B4-BE49-F238E27FC236}">
                <a16:creationId xmlns:a16="http://schemas.microsoft.com/office/drawing/2014/main" id="{6ADE8338-9E02-5E45-B1FC-7276E7348D59}"/>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28EFD9E8-C2F6-DEA5-341F-B93C1999919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CDB2CE12-03A6-476F-2D83-22B41027BDB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22BBBF60-14DE-1C95-8A2A-798DAA08A9A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DC7F8BC4-5CF5-0FDD-1F1E-7DA36C8E3AE9}"/>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1B11A6D8-C982-586F-922A-C3CC8349C26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A39B8B8C-1B91-573F-5088-0EFDC9B29A2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72512DF9-21DB-B243-09CF-B0821D5926F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E6FED9B5-AC3F-2734-7E20-D7D89E65B47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33B6A2CD-A39E-D4BB-E32D-55960270F15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332A8BF6-FF57-0285-6D52-D500465EAB0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F950E8D9-2BC9-A95F-42F2-8017921C1DF1}"/>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9AD2C53F-671C-BCC9-310B-47EC0467935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6752EABE-E0F8-3FA3-9216-9715A06ACDC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A28D1B1D-CE15-837B-E7F7-42C7E1B8CA5D}"/>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561BD51-DF4E-7771-F23F-2A62D4FD19F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636D9EC7-3AC7-7073-CFA3-AD9A212C0A4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E837FD41-D763-8620-CD12-63A2686EFAE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809C80C2-2D44-C5A0-CBD4-B7B7B4597C9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8" name="Picture 2">
            <a:extLst>
              <a:ext uri="{FF2B5EF4-FFF2-40B4-BE49-F238E27FC236}">
                <a16:creationId xmlns:a16="http://schemas.microsoft.com/office/drawing/2014/main" id="{3A765996-E24B-6785-9FAB-B35E73A879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81200"/>
            <a:ext cx="82296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71087" name="Object 15">
            <a:extLst>
              <a:ext uri="{FF2B5EF4-FFF2-40B4-BE49-F238E27FC236}">
                <a16:creationId xmlns:a16="http://schemas.microsoft.com/office/drawing/2014/main" id="{EFFF413A-AA66-A042-1D9C-119FE26CCB73}"/>
              </a:ext>
            </a:extLst>
          </p:cNvPr>
          <p:cNvGraphicFramePr>
            <a:graphicFrameLocks noChangeAspect="1"/>
          </p:cNvGraphicFramePr>
          <p:nvPr/>
        </p:nvGraphicFramePr>
        <p:xfrm>
          <a:off x="1370012" y="3757168"/>
          <a:ext cx="4557719" cy="2728912"/>
        </p:xfrm>
        <a:graphic>
          <a:graphicData uri="http://schemas.openxmlformats.org/presentationml/2006/ole">
            <mc:AlternateContent xmlns:mc="http://schemas.openxmlformats.org/markup-compatibility/2006">
              <mc:Choice xmlns:v="urn:schemas-microsoft-com:vml" Requires="v">
                <p:oleObj name="Equation" r:id="rId3" imgW="2133360" imgH="1269720" progId="Equation.3">
                  <p:embed/>
                </p:oleObj>
              </mc:Choice>
              <mc:Fallback>
                <p:oleObj name="Equation" r:id="rId3" imgW="2133360" imgH="1269720" progId="Equation.3">
                  <p:embed/>
                  <p:pic>
                    <p:nvPicPr>
                      <p:cNvPr id="771087" name="Object 15">
                        <a:extLst>
                          <a:ext uri="{FF2B5EF4-FFF2-40B4-BE49-F238E27FC236}">
                            <a16:creationId xmlns:a16="http://schemas.microsoft.com/office/drawing/2014/main" id="{EFFF413A-AA66-A042-1D9C-119FE26CCB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0012" y="3757168"/>
                        <a:ext cx="4557719" cy="2728912"/>
                      </a:xfrm>
                      <a:prstGeom prst="rect">
                        <a:avLst/>
                      </a:prstGeom>
                      <a:noFill/>
                      <a:ln>
                        <a:noFill/>
                      </a:ln>
                      <a:effectLst/>
                    </p:spPr>
                  </p:pic>
                </p:oleObj>
              </mc:Fallback>
            </mc:AlternateContent>
          </a:graphicData>
        </a:graphic>
      </p:graphicFrame>
      <p:sp>
        <p:nvSpPr>
          <p:cNvPr id="37901" name="Text Box 16">
            <a:extLst>
              <a:ext uri="{FF2B5EF4-FFF2-40B4-BE49-F238E27FC236}">
                <a16:creationId xmlns:a16="http://schemas.microsoft.com/office/drawing/2014/main" id="{AC239B32-F663-B900-19EE-EA626CF12771}"/>
              </a:ext>
            </a:extLst>
          </p:cNvPr>
          <p:cNvSpPr txBox="1">
            <a:spLocks noChangeArrowheads="1"/>
          </p:cNvSpPr>
          <p:nvPr/>
        </p:nvSpPr>
        <p:spPr bwMode="auto">
          <a:xfrm>
            <a:off x="2071935" y="403356"/>
            <a:ext cx="5638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dirty="0"/>
              <a:t>Details of Blade Arrangement</a:t>
            </a:r>
          </a:p>
        </p:txBody>
      </p:sp>
      <mc:AlternateContent xmlns:mc="http://schemas.openxmlformats.org/markup-compatibility/2006" xmlns:p14="http://schemas.microsoft.com/office/powerpoint/2010/main">
        <mc:Choice Requires="p14">
          <p:contentPart p14:bwMode="auto" r:id="rId5">
            <p14:nvContentPartPr>
              <p14:cNvPr id="37891" name="Ink 19">
                <a:extLst>
                  <a:ext uri="{FF2B5EF4-FFF2-40B4-BE49-F238E27FC236}">
                    <a16:creationId xmlns:a16="http://schemas.microsoft.com/office/drawing/2014/main" id="{2D483D1C-07B5-5E72-B120-272930ADA3CF}"/>
                  </a:ext>
                </a:extLst>
              </p14:cNvPr>
              <p14:cNvContentPartPr>
                <a14:cpLocks xmlns:a14="http://schemas.microsoft.com/office/drawing/2010/main" noRot="1" noChangeAspect="1" noEditPoints="1" noChangeArrowheads="1" noChangeShapeType="1"/>
              </p14:cNvContentPartPr>
              <p14:nvPr/>
            </p14:nvContentPartPr>
            <p14:xfrm>
              <a:off x="7540625" y="4397375"/>
              <a:ext cx="11113" cy="15875"/>
            </p14:xfrm>
          </p:contentPart>
        </mc:Choice>
        <mc:Fallback xmlns="">
          <p:pic>
            <p:nvPicPr>
              <p:cNvPr id="37891" name="Ink 19">
                <a:extLst>
                  <a:ext uri="{FF2B5EF4-FFF2-40B4-BE49-F238E27FC236}">
                    <a16:creationId xmlns:a16="http://schemas.microsoft.com/office/drawing/2014/main" id="{2D483D1C-07B5-5E72-B120-272930ADA3CF}"/>
                  </a:ext>
                </a:extLst>
              </p:cNvPr>
              <p:cNvPicPr>
                <a:picLocks noRot="1" noChangeAspect="1" noEditPoints="1" noChangeArrowheads="1" noChangeShapeType="1"/>
              </p:cNvPicPr>
              <p:nvPr/>
            </p:nvPicPr>
            <p:blipFill>
              <a:blip r:embed="rId6"/>
              <a:stretch>
                <a:fillRect/>
              </a:stretch>
            </p:blipFill>
            <p:spPr>
              <a:xfrm>
                <a:off x="7530662" y="4388593"/>
                <a:ext cx="31040" cy="33439"/>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7892" name="Ink 36">
                <a:extLst>
                  <a:ext uri="{FF2B5EF4-FFF2-40B4-BE49-F238E27FC236}">
                    <a16:creationId xmlns:a16="http://schemas.microsoft.com/office/drawing/2014/main" id="{F922A190-096F-4EE1-02DA-AA00CEE52E0B}"/>
                  </a:ext>
                </a:extLst>
              </p14:cNvPr>
              <p14:cNvContentPartPr>
                <a14:cpLocks xmlns:a14="http://schemas.microsoft.com/office/drawing/2010/main" noRot="1" noChangeAspect="1" noEditPoints="1" noChangeArrowheads="1" noChangeShapeType="1"/>
              </p14:cNvContentPartPr>
              <p14:nvPr/>
            </p14:nvContentPartPr>
            <p14:xfrm>
              <a:off x="5746750" y="400050"/>
              <a:ext cx="3175" cy="28575"/>
            </p14:xfrm>
          </p:contentPart>
        </mc:Choice>
        <mc:Fallback xmlns="">
          <p:pic>
            <p:nvPicPr>
              <p:cNvPr id="37892" name="Ink 36">
                <a:extLst>
                  <a:ext uri="{FF2B5EF4-FFF2-40B4-BE49-F238E27FC236}">
                    <a16:creationId xmlns:a16="http://schemas.microsoft.com/office/drawing/2014/main" id="{F922A190-096F-4EE1-02DA-AA00CEE52E0B}"/>
                  </a:ext>
                </a:extLst>
              </p:cNvPr>
              <p:cNvPicPr>
                <a:picLocks noRot="1" noChangeAspect="1" noEditPoints="1" noChangeArrowheads="1" noChangeShapeType="1"/>
              </p:cNvPicPr>
              <p:nvPr/>
            </p:nvPicPr>
            <p:blipFill>
              <a:blip r:embed="rId8"/>
              <a:stretch>
                <a:fillRect/>
              </a:stretch>
            </p:blipFill>
            <p:spPr>
              <a:xfrm>
                <a:off x="5736431" y="390878"/>
                <a:ext cx="23813" cy="46919"/>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7893" name="Ink 25">
                <a:extLst>
                  <a:ext uri="{FF2B5EF4-FFF2-40B4-BE49-F238E27FC236}">
                    <a16:creationId xmlns:a16="http://schemas.microsoft.com/office/drawing/2014/main" id="{3BE84CE8-6641-4668-6EEC-4B0B4CBAB4D9}"/>
                  </a:ext>
                </a:extLst>
              </p14:cNvPr>
              <p14:cNvContentPartPr>
                <a14:cpLocks xmlns:a14="http://schemas.microsoft.com/office/drawing/2010/main" noRot="1" noChangeAspect="1" noEditPoints="1" noChangeArrowheads="1" noChangeShapeType="1"/>
              </p14:cNvContentPartPr>
              <p14:nvPr/>
            </p14:nvContentPartPr>
            <p14:xfrm>
              <a:off x="1554163" y="1127125"/>
              <a:ext cx="214312" cy="74613"/>
            </p14:xfrm>
          </p:contentPart>
        </mc:Choice>
        <mc:Fallback xmlns="">
          <p:pic>
            <p:nvPicPr>
              <p:cNvPr id="37893" name="Ink 25">
                <a:extLst>
                  <a:ext uri="{FF2B5EF4-FFF2-40B4-BE49-F238E27FC236}">
                    <a16:creationId xmlns:a16="http://schemas.microsoft.com/office/drawing/2014/main" id="{3BE84CE8-6641-4668-6EEC-4B0B4CBAB4D9}"/>
                  </a:ext>
                </a:extLst>
              </p:cNvPr>
              <p:cNvPicPr>
                <a:picLocks noRot="1" noChangeAspect="1" noEditPoints="1" noChangeArrowheads="1" noChangeShapeType="1"/>
              </p:cNvPicPr>
              <p:nvPr/>
            </p:nvPicPr>
            <p:blipFill>
              <a:blip r:embed="rId10"/>
              <a:stretch>
                <a:fillRect/>
              </a:stretch>
            </p:blipFill>
            <p:spPr>
              <a:xfrm>
                <a:off x="1544687" y="1117708"/>
                <a:ext cx="233265" cy="93447"/>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7894" name="Ink 27">
                <a:extLst>
                  <a:ext uri="{FF2B5EF4-FFF2-40B4-BE49-F238E27FC236}">
                    <a16:creationId xmlns:a16="http://schemas.microsoft.com/office/drawing/2014/main" id="{0ABD248B-4F3B-8979-CA50-74B86F33FEF1}"/>
                  </a:ext>
                </a:extLst>
              </p14:cNvPr>
              <p14:cNvContentPartPr>
                <a14:cpLocks xmlns:a14="http://schemas.microsoft.com/office/drawing/2010/main" noRot="1" noChangeAspect="1" noEditPoints="1" noChangeArrowheads="1" noChangeShapeType="1"/>
              </p14:cNvContentPartPr>
              <p14:nvPr/>
            </p14:nvContentPartPr>
            <p14:xfrm>
              <a:off x="1752600" y="1127125"/>
              <a:ext cx="20638" cy="33338"/>
            </p14:xfrm>
          </p:contentPart>
        </mc:Choice>
        <mc:Fallback xmlns="">
          <p:pic>
            <p:nvPicPr>
              <p:cNvPr id="37894" name="Ink 27">
                <a:extLst>
                  <a:ext uri="{FF2B5EF4-FFF2-40B4-BE49-F238E27FC236}">
                    <a16:creationId xmlns:a16="http://schemas.microsoft.com/office/drawing/2014/main" id="{0ABD248B-4F3B-8979-CA50-74B86F33FEF1}"/>
                  </a:ext>
                </a:extLst>
              </p:cNvPr>
              <p:cNvPicPr>
                <a:picLocks noRot="1" noChangeAspect="1" noEditPoints="1" noChangeArrowheads="1" noChangeShapeType="1"/>
              </p:cNvPicPr>
              <p:nvPr/>
            </p:nvPicPr>
            <p:blipFill>
              <a:blip r:embed="rId12"/>
              <a:stretch>
                <a:fillRect/>
              </a:stretch>
            </p:blipFill>
            <p:spPr>
              <a:xfrm>
                <a:off x="1743505" y="1117600"/>
                <a:ext cx="38827" cy="52388"/>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7895" name="Ink 33">
                <a:extLst>
                  <a:ext uri="{FF2B5EF4-FFF2-40B4-BE49-F238E27FC236}">
                    <a16:creationId xmlns:a16="http://schemas.microsoft.com/office/drawing/2014/main" id="{2EF0A5E4-7471-E1F0-7079-8B20E1619E55}"/>
                  </a:ext>
                </a:extLst>
              </p14:cNvPr>
              <p14:cNvContentPartPr>
                <a14:cpLocks xmlns:a14="http://schemas.microsoft.com/office/drawing/2010/main" noRot="1" noChangeAspect="1" noEditPoints="1" noChangeArrowheads="1" noChangeShapeType="1"/>
              </p14:cNvContentPartPr>
              <p14:nvPr/>
            </p14:nvContentPartPr>
            <p14:xfrm>
              <a:off x="5192713" y="677863"/>
              <a:ext cx="6350" cy="11112"/>
            </p14:xfrm>
          </p:contentPart>
        </mc:Choice>
        <mc:Fallback xmlns="">
          <p:pic>
            <p:nvPicPr>
              <p:cNvPr id="37895" name="Ink 33">
                <a:extLst>
                  <a:ext uri="{FF2B5EF4-FFF2-40B4-BE49-F238E27FC236}">
                    <a16:creationId xmlns:a16="http://schemas.microsoft.com/office/drawing/2014/main" id="{2EF0A5E4-7471-E1F0-7079-8B20E1619E55}"/>
                  </a:ext>
                </a:extLst>
              </p:cNvPr>
              <p:cNvPicPr>
                <a:picLocks noRot="1" noChangeAspect="1" noEditPoints="1" noChangeArrowheads="1" noChangeShapeType="1"/>
              </p:cNvPicPr>
              <p:nvPr/>
            </p:nvPicPr>
            <p:blipFill>
              <a:blip r:embed="rId14"/>
              <a:stretch>
                <a:fillRect/>
              </a:stretch>
            </p:blipFill>
            <p:spPr>
              <a:xfrm>
                <a:off x="5184458" y="667901"/>
                <a:ext cx="22860" cy="31037"/>
              </a:xfrm>
              <a:prstGeom prst="rect">
                <a:avLst/>
              </a:prstGeom>
            </p:spPr>
          </p:pic>
        </mc:Fallback>
      </mc:AlternateContent>
      <p:grpSp>
        <p:nvGrpSpPr>
          <p:cNvPr id="2" name="Group 1">
            <a:extLst>
              <a:ext uri="{FF2B5EF4-FFF2-40B4-BE49-F238E27FC236}">
                <a16:creationId xmlns:a16="http://schemas.microsoft.com/office/drawing/2014/main" id="{18CDB9A0-D683-4B31-25C5-35848FF3F279}"/>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29969A46-697D-79EF-F2CF-407F5EB20C8A}"/>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C865ACAC-1C66-E532-D5CF-986E2033E25C}"/>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702A43FB-55AE-5853-9ACD-673C4CA4448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FCF677B1-114F-10B6-B310-45AED9C2FE1C}"/>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525F48BB-EF7A-409D-C528-5A3B88B11D3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EE008D7-11BD-8F15-F616-3654EC74BAE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AFF863F1-A2E8-8DED-4900-8125CDCB76E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28AA70FD-EA0D-577B-B3FC-A49D16B31160}"/>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00F4DB75-81E5-6BA2-9775-E1E9DF4F407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A13EC06F-E0D7-6408-6822-8A07D98940C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7DB2CF7D-6DED-E1DD-ABDE-82116CC77073}"/>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4C8F6895-58F0-5626-0B88-2185EB42C12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EF48BF83-66E7-0066-7B95-F1BB651E771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784636C1-E932-4739-87A1-1862A91A6936}"/>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819CF352-850E-39B4-CFE5-98EA048DD84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DCAF901E-44FC-F224-D9B1-2AEDF364400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E108A4E8-BA17-5453-C580-B8AD914FE6D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3FB97071-7D34-48A0-D8E0-4A8D89F37F0F}"/>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6649348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71087"/>
                                        </p:tgtEl>
                                        <p:attrNameLst>
                                          <p:attrName>style.visibility</p:attrName>
                                        </p:attrNameLst>
                                      </p:cBhvr>
                                      <p:to>
                                        <p:strVal val="visible"/>
                                      </p:to>
                                    </p:set>
                                    <p:animEffect transition="in" filter="dissolve">
                                      <p:cBhvr>
                                        <p:cTn id="7" dur="500"/>
                                        <p:tgtEl>
                                          <p:spTgt spid="7710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0" name="Title 1">
            <a:extLst>
              <a:ext uri="{FF2B5EF4-FFF2-40B4-BE49-F238E27FC236}">
                <a16:creationId xmlns:a16="http://schemas.microsoft.com/office/drawing/2014/main" id="{360ED896-B5D9-31DC-FBDD-0D0986A0566B}"/>
              </a:ext>
            </a:extLst>
          </p:cNvPr>
          <p:cNvSpPr>
            <a:spLocks noGrp="1"/>
          </p:cNvSpPr>
          <p:nvPr>
            <p:ph type="title"/>
          </p:nvPr>
        </p:nvSpPr>
        <p:spPr>
          <a:xfrm>
            <a:off x="685800" y="304800"/>
            <a:ext cx="7772400" cy="762000"/>
          </a:xfrm>
        </p:spPr>
        <p:txBody>
          <a:bodyPr/>
          <a:lstStyle/>
          <a:p>
            <a:r>
              <a:rPr lang="en-US" altLang="en-US" sz="2800"/>
              <a:t>Method for Real Kaplan</a:t>
            </a:r>
          </a:p>
        </p:txBody>
      </p:sp>
      <p:grpSp>
        <p:nvGrpSpPr>
          <p:cNvPr id="2" name="Group 10">
            <a:extLst>
              <a:ext uri="{FF2B5EF4-FFF2-40B4-BE49-F238E27FC236}">
                <a16:creationId xmlns:a16="http://schemas.microsoft.com/office/drawing/2014/main" id="{A5A39AB5-6F4A-25DE-6282-84003AFDDD28}"/>
              </a:ext>
            </a:extLst>
          </p:cNvPr>
          <p:cNvGrpSpPr>
            <a:grpSpLocks/>
          </p:cNvGrpSpPr>
          <p:nvPr/>
        </p:nvGrpSpPr>
        <p:grpSpPr bwMode="auto">
          <a:xfrm>
            <a:off x="661988" y="2057400"/>
            <a:ext cx="8050212" cy="4495800"/>
            <a:chOff x="661988" y="2057400"/>
            <a:chExt cx="8050212" cy="4495800"/>
          </a:xfrm>
        </p:grpSpPr>
        <p:pic>
          <p:nvPicPr>
            <p:cNvPr id="7184" name="Picture 3">
              <a:extLst>
                <a:ext uri="{FF2B5EF4-FFF2-40B4-BE49-F238E27FC236}">
                  <a16:creationId xmlns:a16="http://schemas.microsoft.com/office/drawing/2014/main" id="{D8A40474-1C47-736C-984E-54AE9F4BE4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988" y="2057400"/>
              <a:ext cx="70866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5" name="TextBox 7">
              <a:extLst>
                <a:ext uri="{FF2B5EF4-FFF2-40B4-BE49-F238E27FC236}">
                  <a16:creationId xmlns:a16="http://schemas.microsoft.com/office/drawing/2014/main" id="{331E56E5-64F5-19E2-7DC4-770889B83037}"/>
                </a:ext>
              </a:extLst>
            </p:cNvPr>
            <p:cNvSpPr txBox="1">
              <a:spLocks noChangeArrowheads="1"/>
            </p:cNvSpPr>
            <p:nvPr/>
          </p:nvSpPr>
          <p:spPr bwMode="auto">
            <a:xfrm>
              <a:off x="7543800" y="3429000"/>
              <a:ext cx="1168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V</a:t>
              </a:r>
              <a:r>
                <a:rPr lang="en-US" altLang="en-US" i="1" baseline="-25000"/>
                <a:t>fi</a:t>
              </a:r>
              <a:r>
                <a:rPr lang="en-US" altLang="en-US" i="1"/>
                <a:t>=V</a:t>
              </a:r>
              <a:r>
                <a:rPr lang="en-US" altLang="en-US" i="1" baseline="-25000"/>
                <a:t>fe</a:t>
              </a:r>
            </a:p>
          </p:txBody>
        </p:sp>
        <p:sp>
          <p:nvSpPr>
            <p:cNvPr id="7186" name="TextBox 8">
              <a:extLst>
                <a:ext uri="{FF2B5EF4-FFF2-40B4-BE49-F238E27FC236}">
                  <a16:creationId xmlns:a16="http://schemas.microsoft.com/office/drawing/2014/main" id="{732A21D5-0415-A456-FE03-078169DC580C}"/>
                </a:ext>
              </a:extLst>
            </p:cNvPr>
            <p:cNvSpPr txBox="1">
              <a:spLocks noChangeArrowheads="1"/>
            </p:cNvSpPr>
            <p:nvPr/>
          </p:nvSpPr>
          <p:spPr bwMode="auto">
            <a:xfrm>
              <a:off x="4038600" y="3886200"/>
              <a:ext cx="5365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V</a:t>
              </a:r>
              <a:r>
                <a:rPr lang="en-US" altLang="en-US" i="1" baseline="-25000"/>
                <a:t>ri</a:t>
              </a:r>
            </a:p>
          </p:txBody>
        </p:sp>
        <p:sp>
          <p:nvSpPr>
            <p:cNvPr id="7187" name="TextBox 9">
              <a:extLst>
                <a:ext uri="{FF2B5EF4-FFF2-40B4-BE49-F238E27FC236}">
                  <a16:creationId xmlns:a16="http://schemas.microsoft.com/office/drawing/2014/main" id="{B9ED70E8-840F-9899-1D79-8ABB3D834EBF}"/>
                </a:ext>
              </a:extLst>
            </p:cNvPr>
            <p:cNvSpPr txBox="1">
              <a:spLocks noChangeArrowheads="1"/>
            </p:cNvSpPr>
            <p:nvPr/>
          </p:nvSpPr>
          <p:spPr bwMode="auto">
            <a:xfrm>
              <a:off x="1219200" y="3733800"/>
              <a:ext cx="5667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V</a:t>
              </a:r>
              <a:r>
                <a:rPr lang="en-US" altLang="en-US" i="1" baseline="-25000"/>
                <a:t>re</a:t>
              </a:r>
            </a:p>
          </p:txBody>
        </p:sp>
        <p:sp>
          <p:nvSpPr>
            <p:cNvPr id="7188" name="TextBox 10">
              <a:extLst>
                <a:ext uri="{FF2B5EF4-FFF2-40B4-BE49-F238E27FC236}">
                  <a16:creationId xmlns:a16="http://schemas.microsoft.com/office/drawing/2014/main" id="{68A3AC4D-2085-AA9F-9D7B-4DC18E373C6D}"/>
                </a:ext>
              </a:extLst>
            </p:cNvPr>
            <p:cNvSpPr txBox="1">
              <a:spLocks noChangeArrowheads="1"/>
            </p:cNvSpPr>
            <p:nvPr/>
          </p:nvSpPr>
          <p:spPr bwMode="auto">
            <a:xfrm>
              <a:off x="2819400" y="3886200"/>
              <a:ext cx="5741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V</a:t>
              </a:r>
              <a:r>
                <a:rPr lang="en-US" altLang="en-US" i="1" baseline="-25000">
                  <a:cs typeface="Times New Roman" panose="02020603050405020304" pitchFamily="18" charset="0"/>
                </a:rPr>
                <a:t>∞</a:t>
              </a:r>
              <a:endParaRPr lang="en-US" altLang="en-US" i="1" baseline="-25000">
                <a:latin typeface="Symbol" panose="05050102010706020507" pitchFamily="18" charset="2"/>
              </a:endParaRPr>
            </a:p>
          </p:txBody>
        </p:sp>
        <p:graphicFrame>
          <p:nvGraphicFramePr>
            <p:cNvPr id="7170" name="Object 5">
              <a:extLst>
                <a:ext uri="{FF2B5EF4-FFF2-40B4-BE49-F238E27FC236}">
                  <a16:creationId xmlns:a16="http://schemas.microsoft.com/office/drawing/2014/main" id="{958E67BE-2161-1FA5-0DEA-EE3F1C6C2B2E}"/>
                </a:ext>
              </a:extLst>
            </p:cNvPr>
            <p:cNvGraphicFramePr>
              <a:graphicFrameLocks noChangeAspect="1"/>
            </p:cNvGraphicFramePr>
            <p:nvPr/>
          </p:nvGraphicFramePr>
          <p:xfrm>
            <a:off x="2819400" y="5105400"/>
            <a:ext cx="1600200" cy="973138"/>
          </p:xfrm>
          <a:graphic>
            <a:graphicData uri="http://schemas.openxmlformats.org/presentationml/2006/ole">
              <mc:AlternateContent xmlns:mc="http://schemas.openxmlformats.org/markup-compatibility/2006">
                <mc:Choice xmlns:v="urn:schemas-microsoft-com:vml" Requires="v">
                  <p:oleObj name="Equation" r:id="rId4" imgW="647640" imgH="393480" progId="Equation.3">
                    <p:embed/>
                  </p:oleObj>
                </mc:Choice>
                <mc:Fallback>
                  <p:oleObj name="Equation" r:id="rId4" imgW="647640" imgH="393480" progId="Equation.3">
                    <p:embed/>
                    <p:pic>
                      <p:nvPicPr>
                        <p:cNvPr id="7170" name="Object 5">
                          <a:extLst>
                            <a:ext uri="{FF2B5EF4-FFF2-40B4-BE49-F238E27FC236}">
                              <a16:creationId xmlns:a16="http://schemas.microsoft.com/office/drawing/2014/main" id="{958E67BE-2161-1FA5-0DEA-EE3F1C6C2B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5105400"/>
                          <a:ext cx="1600200" cy="973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7182" name="TextBox 9">
            <a:extLst>
              <a:ext uri="{FF2B5EF4-FFF2-40B4-BE49-F238E27FC236}">
                <a16:creationId xmlns:a16="http://schemas.microsoft.com/office/drawing/2014/main" id="{41DB7599-2B54-2013-90CD-953A61B7DCF5}"/>
              </a:ext>
            </a:extLst>
          </p:cNvPr>
          <p:cNvSpPr txBox="1">
            <a:spLocks noChangeArrowheads="1"/>
          </p:cNvSpPr>
          <p:nvPr/>
        </p:nvSpPr>
        <p:spPr bwMode="auto">
          <a:xfrm>
            <a:off x="457200" y="1295400"/>
            <a:ext cx="688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Define  Half  Travel Point of a fluid particle as</a:t>
            </a:r>
          </a:p>
        </p:txBody>
      </p:sp>
      <p:sp>
        <p:nvSpPr>
          <p:cNvPr id="6150" name="Rectangle 10">
            <a:extLst>
              <a:ext uri="{FF2B5EF4-FFF2-40B4-BE49-F238E27FC236}">
                <a16:creationId xmlns:a16="http://schemas.microsoft.com/office/drawing/2014/main" id="{E32F50C0-6FF0-E028-8456-25577709804D}"/>
              </a:ext>
            </a:extLst>
          </p:cNvPr>
          <p:cNvSpPr>
            <a:spLocks noChangeArrowheads="1"/>
          </p:cNvSpPr>
          <p:nvPr/>
        </p:nvSpPr>
        <p:spPr bwMode="auto">
          <a:xfrm>
            <a:off x="762000" y="3200400"/>
            <a:ext cx="7772400" cy="1200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sz="2400" i="1"/>
              <a:t>The angles, however, are not 100% accurate. To get the exact angles of the distortion the “Tragflügletheorie” has to be considered</a:t>
            </a:r>
          </a:p>
        </p:txBody>
      </p:sp>
      <mc:AlternateContent xmlns:mc="http://schemas.openxmlformats.org/markup-compatibility/2006" xmlns:p14="http://schemas.microsoft.com/office/powerpoint/2010/main">
        <mc:Choice Requires="p14">
          <p:contentPart p14:bwMode="auto" r:id="rId6">
            <p14:nvContentPartPr>
              <p14:cNvPr id="7173" name="Ink 14">
                <a:extLst>
                  <a:ext uri="{FF2B5EF4-FFF2-40B4-BE49-F238E27FC236}">
                    <a16:creationId xmlns:a16="http://schemas.microsoft.com/office/drawing/2014/main" id="{EB8AD0F5-D1E6-9307-725D-0460A09B539E}"/>
                  </a:ext>
                </a:extLst>
              </p14:cNvPr>
              <p14:cNvContentPartPr>
                <a14:cpLocks xmlns:a14="http://schemas.microsoft.com/office/drawing/2010/main" noRot="1" noChangeAspect="1" noEditPoints="1" noChangeArrowheads="1" noChangeShapeType="1"/>
              </p14:cNvContentPartPr>
              <p14:nvPr/>
            </p14:nvContentPartPr>
            <p14:xfrm>
              <a:off x="3552825" y="4572000"/>
              <a:ext cx="1588" cy="3175"/>
            </p14:xfrm>
          </p:contentPart>
        </mc:Choice>
        <mc:Fallback xmlns="">
          <p:pic>
            <p:nvPicPr>
              <p:cNvPr id="7173" name="Ink 14">
                <a:extLst>
                  <a:ext uri="{FF2B5EF4-FFF2-40B4-BE49-F238E27FC236}">
                    <a16:creationId xmlns:a16="http://schemas.microsoft.com/office/drawing/2014/main" id="{EB8AD0F5-D1E6-9307-725D-0460A09B539E}"/>
                  </a:ext>
                </a:extLst>
              </p:cNvPr>
              <p:cNvPicPr>
                <a:picLocks noRot="1" noChangeAspect="1" noEditPoints="1" noChangeArrowheads="1" noChangeShapeType="1"/>
              </p:cNvPicPr>
              <p:nvPr/>
            </p:nvPicPr>
            <p:blipFill>
              <a:blip r:embed="rId7"/>
              <a:stretch>
                <a:fillRect/>
              </a:stretch>
            </p:blipFill>
            <p:spPr>
              <a:xfrm>
                <a:off x="3544567" y="4565121"/>
                <a:ext cx="18103" cy="16933"/>
              </a:xfrm>
              <a:prstGeom prst="rect">
                <a:avLst/>
              </a:prstGeom>
            </p:spPr>
          </p:pic>
        </mc:Fallback>
      </mc:AlternateContent>
      <p:grpSp>
        <p:nvGrpSpPr>
          <p:cNvPr id="3" name="Group 2">
            <a:extLst>
              <a:ext uri="{FF2B5EF4-FFF2-40B4-BE49-F238E27FC236}">
                <a16:creationId xmlns:a16="http://schemas.microsoft.com/office/drawing/2014/main" id="{7E6D73B8-C358-01F6-456D-D31C8EEEE03F}"/>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B4A737A0-2DE0-653A-C5F8-5501127E2EA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9E4C4ECB-5DF8-CF58-A1BE-FD24EF28C09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C719A718-3898-730F-E936-5AEA334658AF}"/>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715F1F12-3B53-B8E0-00E0-2BDEA0DE203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0876C88-2BD0-3B73-FDF1-1539BCF61B0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ED9C86ED-87AD-E9A1-E281-ABB3EC7C5A0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1C8CC82B-72DC-F159-03A2-46D036FF671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918B208-F027-7083-C885-2C8EC7564B65}"/>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C0516845-C18C-A8BE-AA95-F8A08DD9678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272F5CFA-7475-67DD-90FE-05844770BD6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36AB422C-084C-1344-F36F-8BDF483065E5}"/>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8078300C-F39B-73A4-8A73-87A707B1D8E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32D6273B-134B-C263-7EE7-FF82D3B55C0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C49C5345-360C-D5AC-682B-79D5FB7387B1}"/>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BECE787-DBD2-4823-8B3D-88671BF7663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7DA01704-22B0-C603-335C-C479C9EA9C8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0E4EAB50-240E-875E-7AEF-84C3D2E6DF5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F74DDD61-EA41-7DA5-5B0B-91631ADE6AC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150"/>
                                        </p:tgtEl>
                                        <p:attrNameLst>
                                          <p:attrName>style.visibility</p:attrName>
                                        </p:attrNameLst>
                                      </p:cBhvr>
                                      <p:to>
                                        <p:strVal val="visible"/>
                                      </p:to>
                                    </p:set>
                                    <p:animEffect transition="in" filter="dissolve">
                                      <p:cBhvr>
                                        <p:cTn id="12" dur="500"/>
                                        <p:tgtEl>
                                          <p:spTgt spid="6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2">
            <a:extLst>
              <a:ext uri="{FF2B5EF4-FFF2-40B4-BE49-F238E27FC236}">
                <a16:creationId xmlns:a16="http://schemas.microsoft.com/office/drawing/2014/main" id="{A5A01CDE-E943-959C-708C-966F9972C7AE}"/>
              </a:ext>
            </a:extLst>
          </p:cNvPr>
          <p:cNvSpPr>
            <a:spLocks noGrp="1" noChangeArrowheads="1"/>
          </p:cNvSpPr>
          <p:nvPr>
            <p:ph type="title"/>
          </p:nvPr>
        </p:nvSpPr>
        <p:spPr>
          <a:xfrm>
            <a:off x="1981200" y="76200"/>
            <a:ext cx="6096000" cy="1143000"/>
          </a:xfrm>
        </p:spPr>
        <p:txBody>
          <a:bodyPr/>
          <a:lstStyle/>
          <a:p>
            <a:r>
              <a:rPr lang="en-US" altLang="en-US" sz="2800" dirty="0"/>
              <a:t>The “</a:t>
            </a:r>
            <a:r>
              <a:rPr lang="en-US" altLang="en-US" sz="2800" dirty="0" err="1"/>
              <a:t>Tragflügeltheorie</a:t>
            </a:r>
            <a:r>
              <a:rPr lang="en-US" altLang="en-US" sz="2800" dirty="0"/>
              <a:t>” at Half Travel Point</a:t>
            </a:r>
          </a:p>
        </p:txBody>
      </p:sp>
      <p:sp>
        <p:nvSpPr>
          <p:cNvPr id="748547" name="Rectangle 3">
            <a:extLst>
              <a:ext uri="{FF2B5EF4-FFF2-40B4-BE49-F238E27FC236}">
                <a16:creationId xmlns:a16="http://schemas.microsoft.com/office/drawing/2014/main" id="{E7DA6899-995A-5DEE-AB48-18F2533F5A71}"/>
              </a:ext>
            </a:extLst>
          </p:cNvPr>
          <p:cNvSpPr>
            <a:spLocks noGrp="1" noChangeArrowheads="1"/>
          </p:cNvSpPr>
          <p:nvPr>
            <p:ph idx="1"/>
          </p:nvPr>
        </p:nvSpPr>
        <p:spPr/>
        <p:txBody>
          <a:bodyPr/>
          <a:lstStyle/>
          <a:p>
            <a:pPr>
              <a:lnSpc>
                <a:spcPct val="80000"/>
              </a:lnSpc>
            </a:pPr>
            <a:r>
              <a:rPr lang="en-US" altLang="en-US" sz="2400"/>
              <a:t>The “Tragflügeltheorie” was developed by Ludwig Prandtl. </a:t>
            </a:r>
          </a:p>
          <a:p>
            <a:pPr>
              <a:lnSpc>
                <a:spcPct val="80000"/>
              </a:lnSpc>
            </a:pPr>
            <a:r>
              <a:rPr lang="en-US" altLang="en-US" sz="2400"/>
              <a:t>According to the “Tragflügeltheorie” :</a:t>
            </a:r>
          </a:p>
          <a:p>
            <a:pPr>
              <a:lnSpc>
                <a:spcPct val="80000"/>
              </a:lnSpc>
            </a:pPr>
            <a:r>
              <a:rPr lang="en-US" altLang="en-US" sz="2400"/>
              <a:t>A lifting force  is generated at the blades of the runner due to the configuration of the flow stream and the whirling  stream, which occur at the Center of Pressure of blade. </a:t>
            </a:r>
          </a:p>
          <a:p>
            <a:pPr>
              <a:lnSpc>
                <a:spcPct val="80000"/>
              </a:lnSpc>
            </a:pPr>
            <a:r>
              <a:rPr lang="en-US" altLang="en-US" sz="2400"/>
              <a:t>Values such as the lift coefficient and the attack angle δ also play a significant role in the design of the blade. </a:t>
            </a:r>
          </a:p>
          <a:p>
            <a:pPr>
              <a:lnSpc>
                <a:spcPct val="80000"/>
              </a:lnSpc>
            </a:pPr>
            <a:r>
              <a:rPr lang="en-US" altLang="en-US" sz="2400"/>
              <a:t>These coefficients can be determined via model tests. </a:t>
            </a:r>
          </a:p>
          <a:p>
            <a:pPr>
              <a:lnSpc>
                <a:spcPct val="80000"/>
              </a:lnSpc>
            </a:pPr>
            <a:r>
              <a:rPr lang="en-US" altLang="en-US" sz="2400"/>
              <a:t>Using these results the profile, the chord and the exact distortion of the blade can be determined.</a:t>
            </a:r>
          </a:p>
          <a:p>
            <a:pPr>
              <a:lnSpc>
                <a:spcPct val="80000"/>
              </a:lnSpc>
            </a:pPr>
            <a:endParaRPr lang="en-US" altLang="en-US" sz="2400"/>
          </a:p>
        </p:txBody>
      </p:sp>
      <p:grpSp>
        <p:nvGrpSpPr>
          <p:cNvPr id="2" name="Group 1">
            <a:extLst>
              <a:ext uri="{FF2B5EF4-FFF2-40B4-BE49-F238E27FC236}">
                <a16:creationId xmlns:a16="http://schemas.microsoft.com/office/drawing/2014/main" id="{0F2BB2E3-9F3A-71B7-1771-3220042A8B5A}"/>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B8EF0166-5CE1-9285-1394-381F6330C5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921DA6FC-7FB1-64BF-A352-49C1309C4A82}"/>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BC352AC-FCB5-BDBD-3778-A78D264624C2}"/>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43D202DC-BB79-E64B-5E90-8ED671E2BD59}"/>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9661665D-07F8-377A-6432-8542A83D33BA}"/>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37E4E8FF-2841-F635-36DC-BDFD565DB73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3C6CBAFB-F234-63BA-B556-531F36181AF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1C6A3D9F-9B1B-B965-149D-131358D70083}"/>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8905B3C-DEE6-DAB8-263C-30C81BE56A0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225FEF1-1B14-D378-0874-0E41227B3E1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ABEB6556-1317-CEDB-95F9-AD5CAA359BD9}"/>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D99EC88B-7912-CF4F-F326-616EC1188B1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13C4CDB9-11D1-F7E4-245A-963707A16F5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9B7B70B6-A398-A210-DAAD-E531A0F4057B}"/>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A6E4FEDC-CD1E-830D-216B-E584B169146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6719DBB-08A5-E4C8-A9A2-D5E2D81DE34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5CDDDD53-D26C-F8BE-4E55-34604B928C7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681B7174-39C2-86D1-DA19-547A914F5B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48547">
                                            <p:txEl>
                                              <p:pRg st="0" end="0"/>
                                            </p:txEl>
                                          </p:spTgt>
                                        </p:tgtEl>
                                        <p:attrNameLst>
                                          <p:attrName>style.visibility</p:attrName>
                                        </p:attrNameLst>
                                      </p:cBhvr>
                                      <p:to>
                                        <p:strVal val="visible"/>
                                      </p:to>
                                    </p:set>
                                    <p:animEffect transition="in" filter="dissolve">
                                      <p:cBhvr>
                                        <p:cTn id="7" dur="500"/>
                                        <p:tgtEl>
                                          <p:spTgt spid="7485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48547">
                                            <p:txEl>
                                              <p:pRg st="1" end="1"/>
                                            </p:txEl>
                                          </p:spTgt>
                                        </p:tgtEl>
                                        <p:attrNameLst>
                                          <p:attrName>style.visibility</p:attrName>
                                        </p:attrNameLst>
                                      </p:cBhvr>
                                      <p:to>
                                        <p:strVal val="visible"/>
                                      </p:to>
                                    </p:set>
                                    <p:animEffect transition="in" filter="dissolve">
                                      <p:cBhvr>
                                        <p:cTn id="12" dur="500"/>
                                        <p:tgtEl>
                                          <p:spTgt spid="7485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48547">
                                            <p:txEl>
                                              <p:pRg st="2" end="2"/>
                                            </p:txEl>
                                          </p:spTgt>
                                        </p:tgtEl>
                                        <p:attrNameLst>
                                          <p:attrName>style.visibility</p:attrName>
                                        </p:attrNameLst>
                                      </p:cBhvr>
                                      <p:to>
                                        <p:strVal val="visible"/>
                                      </p:to>
                                    </p:set>
                                    <p:animEffect transition="in" filter="dissolve">
                                      <p:cBhvr>
                                        <p:cTn id="17" dur="500"/>
                                        <p:tgtEl>
                                          <p:spTgt spid="74854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48547">
                                            <p:txEl>
                                              <p:pRg st="3" end="3"/>
                                            </p:txEl>
                                          </p:spTgt>
                                        </p:tgtEl>
                                        <p:attrNameLst>
                                          <p:attrName>style.visibility</p:attrName>
                                        </p:attrNameLst>
                                      </p:cBhvr>
                                      <p:to>
                                        <p:strVal val="visible"/>
                                      </p:to>
                                    </p:set>
                                    <p:animEffect transition="in" filter="dissolve">
                                      <p:cBhvr>
                                        <p:cTn id="22" dur="500"/>
                                        <p:tgtEl>
                                          <p:spTgt spid="74854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48547">
                                            <p:txEl>
                                              <p:pRg st="4" end="4"/>
                                            </p:txEl>
                                          </p:spTgt>
                                        </p:tgtEl>
                                        <p:attrNameLst>
                                          <p:attrName>style.visibility</p:attrName>
                                        </p:attrNameLst>
                                      </p:cBhvr>
                                      <p:to>
                                        <p:strVal val="visible"/>
                                      </p:to>
                                    </p:set>
                                    <p:animEffect transition="in" filter="dissolve">
                                      <p:cBhvr>
                                        <p:cTn id="27" dur="500"/>
                                        <p:tgtEl>
                                          <p:spTgt spid="74854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748547">
                                            <p:txEl>
                                              <p:pRg st="5" end="5"/>
                                            </p:txEl>
                                          </p:spTgt>
                                        </p:tgtEl>
                                        <p:attrNameLst>
                                          <p:attrName>style.visibility</p:attrName>
                                        </p:attrNameLst>
                                      </p:cBhvr>
                                      <p:to>
                                        <p:strVal val="visible"/>
                                      </p:to>
                                    </p:set>
                                    <p:animEffect transition="in" filter="dissolve">
                                      <p:cBhvr>
                                        <p:cTn id="32" dur="500"/>
                                        <p:tgtEl>
                                          <p:spTgt spid="7485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8547"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31" name="Picture 5">
            <a:extLst>
              <a:ext uri="{FF2B5EF4-FFF2-40B4-BE49-F238E27FC236}">
                <a16:creationId xmlns:a16="http://schemas.microsoft.com/office/drawing/2014/main" id="{F05F9414-45D3-7B6B-CBA5-A84D5D0236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000125"/>
            <a:ext cx="8429625" cy="570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2" name="Rectangle 9">
            <a:extLst>
              <a:ext uri="{FF2B5EF4-FFF2-40B4-BE49-F238E27FC236}">
                <a16:creationId xmlns:a16="http://schemas.microsoft.com/office/drawing/2014/main" id="{7F189BAF-9135-E557-147A-9B2E96C3C24B}"/>
              </a:ext>
            </a:extLst>
          </p:cNvPr>
          <p:cNvSpPr>
            <a:spLocks noGrp="1" noChangeArrowheads="1"/>
          </p:cNvSpPr>
          <p:nvPr>
            <p:ph type="title"/>
          </p:nvPr>
        </p:nvSpPr>
        <p:spPr>
          <a:xfrm>
            <a:off x="762000" y="304800"/>
            <a:ext cx="7772400" cy="762000"/>
          </a:xfrm>
        </p:spPr>
        <p:txBody>
          <a:bodyPr/>
          <a:lstStyle/>
          <a:p>
            <a:r>
              <a:rPr lang="en-US" altLang="en-US" sz="2800" b="1" dirty="0"/>
              <a:t>The “</a:t>
            </a:r>
            <a:r>
              <a:rPr lang="en-US" altLang="en-US" sz="2800" b="1" dirty="0" err="1"/>
              <a:t>Tragflügeltheorie</a:t>
            </a:r>
            <a:r>
              <a:rPr lang="en-US" altLang="en-US" sz="2800" b="1" dirty="0"/>
              <a:t>”</a:t>
            </a:r>
          </a:p>
        </p:txBody>
      </p:sp>
      <p:sp>
        <p:nvSpPr>
          <p:cNvPr id="9233" name="Text Box 11">
            <a:extLst>
              <a:ext uri="{FF2B5EF4-FFF2-40B4-BE49-F238E27FC236}">
                <a16:creationId xmlns:a16="http://schemas.microsoft.com/office/drawing/2014/main" id="{FEE1DB95-B599-DC1A-7FCB-65B92BD2C43B}"/>
              </a:ext>
            </a:extLst>
          </p:cNvPr>
          <p:cNvSpPr txBox="1">
            <a:spLocks noChangeArrowheads="1"/>
          </p:cNvSpPr>
          <p:nvPr/>
        </p:nvSpPr>
        <p:spPr bwMode="auto">
          <a:xfrm>
            <a:off x="6858000" y="1533525"/>
            <a:ext cx="574675" cy="523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dirty="0"/>
              <a:t>V</a:t>
            </a:r>
            <a:r>
              <a:rPr lang="en-US" altLang="en-US" i="1" baseline="-25000" dirty="0">
                <a:cs typeface="Times New Roman" panose="02020603050405020304" pitchFamily="18" charset="0"/>
              </a:rPr>
              <a:t>∞</a:t>
            </a:r>
            <a:endParaRPr lang="en-US" altLang="en-US" i="1" dirty="0"/>
          </a:p>
        </p:txBody>
      </p:sp>
      <p:cxnSp>
        <p:nvCxnSpPr>
          <p:cNvPr id="6" name="Straight Arrow Connector 5">
            <a:extLst>
              <a:ext uri="{FF2B5EF4-FFF2-40B4-BE49-F238E27FC236}">
                <a16:creationId xmlns:a16="http://schemas.microsoft.com/office/drawing/2014/main" id="{DB50450D-8492-C689-9658-F572D2A1FE4C}"/>
              </a:ext>
            </a:extLst>
          </p:cNvPr>
          <p:cNvCxnSpPr/>
          <p:nvPr/>
        </p:nvCxnSpPr>
        <p:spPr>
          <a:xfrm rot="16200000" flipH="1">
            <a:off x="3048000" y="3886200"/>
            <a:ext cx="2362200" cy="1295400"/>
          </a:xfrm>
          <a:prstGeom prst="straightConnector1">
            <a:avLst/>
          </a:prstGeom>
          <a:ln w="444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F3C11C9-33F0-EF38-B88C-B37B45824E5C}"/>
              </a:ext>
            </a:extLst>
          </p:cNvPr>
          <p:cNvSpPr txBox="1">
            <a:spLocks noChangeArrowheads="1"/>
          </p:cNvSpPr>
          <p:nvPr/>
        </p:nvSpPr>
        <p:spPr bwMode="auto">
          <a:xfrm>
            <a:off x="4800600" y="4876800"/>
            <a:ext cx="12461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b="1">
                <a:solidFill>
                  <a:srgbClr val="0070C0"/>
                </a:solidFill>
              </a:rPr>
              <a:t>F</a:t>
            </a:r>
            <a:r>
              <a:rPr lang="en-US" altLang="en-US" b="1" baseline="-25000">
                <a:solidFill>
                  <a:srgbClr val="0070C0"/>
                </a:solidFill>
              </a:rPr>
              <a:t>ideal lift</a:t>
            </a:r>
            <a:endParaRPr lang="en-US" altLang="en-US" b="1">
              <a:solidFill>
                <a:srgbClr val="0070C0"/>
              </a:solidFill>
            </a:endParaRPr>
          </a:p>
        </p:txBody>
      </p:sp>
      <p:cxnSp>
        <p:nvCxnSpPr>
          <p:cNvPr id="10" name="Straight Arrow Connector 9">
            <a:extLst>
              <a:ext uri="{FF2B5EF4-FFF2-40B4-BE49-F238E27FC236}">
                <a16:creationId xmlns:a16="http://schemas.microsoft.com/office/drawing/2014/main" id="{7092F88E-FCCB-5ED2-7736-B97F78ADF1BC}"/>
              </a:ext>
            </a:extLst>
          </p:cNvPr>
          <p:cNvCxnSpPr/>
          <p:nvPr/>
        </p:nvCxnSpPr>
        <p:spPr>
          <a:xfrm rot="16200000" flipH="1">
            <a:off x="2819400" y="4114800"/>
            <a:ext cx="2590800" cy="1066800"/>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CB5024A-17AC-1871-FF22-927466368E3B}"/>
              </a:ext>
            </a:extLst>
          </p:cNvPr>
          <p:cNvSpPr txBox="1">
            <a:spLocks noChangeArrowheads="1"/>
          </p:cNvSpPr>
          <p:nvPr/>
        </p:nvSpPr>
        <p:spPr bwMode="auto">
          <a:xfrm>
            <a:off x="4572000" y="5791200"/>
            <a:ext cx="13811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b="1">
                <a:solidFill>
                  <a:srgbClr val="FF0000"/>
                </a:solidFill>
              </a:rPr>
              <a:t>F</a:t>
            </a:r>
            <a:r>
              <a:rPr lang="en-US" altLang="en-US" b="1" baseline="-25000">
                <a:solidFill>
                  <a:srgbClr val="FF0000"/>
                </a:solidFill>
              </a:rPr>
              <a:t>actual lift</a:t>
            </a:r>
            <a:endParaRPr lang="en-US" altLang="en-US" b="1">
              <a:solidFill>
                <a:srgbClr val="FF0000"/>
              </a:solidFill>
            </a:endParaRPr>
          </a:p>
        </p:txBody>
      </p:sp>
      <p:cxnSp>
        <p:nvCxnSpPr>
          <p:cNvPr id="18" name="Straight Arrow Connector 17">
            <a:extLst>
              <a:ext uri="{FF2B5EF4-FFF2-40B4-BE49-F238E27FC236}">
                <a16:creationId xmlns:a16="http://schemas.microsoft.com/office/drawing/2014/main" id="{6A0CCB11-0EA2-354B-997D-06193A169A88}"/>
              </a:ext>
            </a:extLst>
          </p:cNvPr>
          <p:cNvCxnSpPr/>
          <p:nvPr/>
        </p:nvCxnSpPr>
        <p:spPr>
          <a:xfrm>
            <a:off x="3581400" y="3352800"/>
            <a:ext cx="990600" cy="0"/>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8BE588E-32F8-CEB4-147A-186B7CC87E1C}"/>
              </a:ext>
            </a:extLst>
          </p:cNvPr>
          <p:cNvCxnSpPr/>
          <p:nvPr/>
        </p:nvCxnSpPr>
        <p:spPr>
          <a:xfrm rot="16200000" flipH="1">
            <a:off x="2324100" y="4610100"/>
            <a:ext cx="2590800" cy="76200"/>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
            <p14:nvContentPartPr>
              <p14:cNvPr id="9222" name="Ink 15">
                <a:extLst>
                  <a:ext uri="{FF2B5EF4-FFF2-40B4-BE49-F238E27FC236}">
                    <a16:creationId xmlns:a16="http://schemas.microsoft.com/office/drawing/2014/main" id="{F37FD946-6C69-C84D-0EA4-7CCC9594FC8E}"/>
                  </a:ext>
                </a:extLst>
              </p14:cNvPr>
              <p14:cNvContentPartPr>
                <a14:cpLocks xmlns:a14="http://schemas.microsoft.com/office/drawing/2010/main" noRot="1" noChangeAspect="1" noEditPoints="1" noChangeArrowheads="1" noChangeShapeType="1"/>
              </p14:cNvContentPartPr>
              <p14:nvPr/>
            </p14:nvContentPartPr>
            <p14:xfrm>
              <a:off x="1487488" y="4932363"/>
              <a:ext cx="23812" cy="28575"/>
            </p14:xfrm>
          </p:contentPart>
        </mc:Choice>
        <mc:Fallback xmlns="">
          <p:pic>
            <p:nvPicPr>
              <p:cNvPr id="9222" name="Ink 15">
                <a:extLst>
                  <a:ext uri="{FF2B5EF4-FFF2-40B4-BE49-F238E27FC236}">
                    <a16:creationId xmlns:a16="http://schemas.microsoft.com/office/drawing/2014/main" id="{F37FD946-6C69-C84D-0EA4-7CCC9594FC8E}"/>
                  </a:ext>
                </a:extLst>
              </p:cNvPr>
              <p:cNvPicPr>
                <a:picLocks noRot="1" noChangeAspect="1" noEditPoints="1" noChangeArrowheads="1" noChangeShapeType="1"/>
              </p:cNvPicPr>
              <p:nvPr/>
            </p:nvPicPr>
            <p:blipFill>
              <a:blip r:embed="rId4"/>
              <a:stretch>
                <a:fillRect/>
              </a:stretch>
            </p:blipFill>
            <p:spPr>
              <a:xfrm>
                <a:off x="1478383" y="4922959"/>
                <a:ext cx="42021" cy="47384"/>
              </a:xfrm>
              <a:prstGeom prst="rect">
                <a:avLst/>
              </a:prstGeom>
            </p:spPr>
          </p:pic>
        </mc:Fallback>
      </mc:AlternateContent>
      <p:grpSp>
        <p:nvGrpSpPr>
          <p:cNvPr id="2" name="Group 1">
            <a:extLst>
              <a:ext uri="{FF2B5EF4-FFF2-40B4-BE49-F238E27FC236}">
                <a16:creationId xmlns:a16="http://schemas.microsoft.com/office/drawing/2014/main" id="{885FC645-7FED-76D4-B601-6271488C5079}"/>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2FF1B5AA-52A3-6245-494C-6A71724897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548D3F37-79A6-74A3-F40C-52B4A347CB3F}"/>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4C970BF5-2CAA-7096-5DB2-AB0C2235B65C}"/>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341C7069-45C7-863F-2F90-AE4ACDACCD9C}"/>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C02128E9-CA38-4E79-BD8D-E049922677D4}"/>
                      </a:ext>
                    </a:extLst>
                  </p:cNvPr>
                  <p:cNvGrpSpPr>
                    <a:grpSpLocks/>
                  </p:cNvGrpSpPr>
                  <p:nvPr/>
                </p:nvGrpSpPr>
                <p:grpSpPr bwMode="auto">
                  <a:xfrm>
                    <a:off x="0" y="0"/>
                    <a:ext cx="192" cy="4320"/>
                    <a:chOff x="0" y="-48"/>
                    <a:chExt cx="144" cy="4368"/>
                  </a:xfrm>
                </p:grpSpPr>
                <p:sp>
                  <p:nvSpPr>
                    <p:cNvPr id="25" name="Rectangle 10">
                      <a:extLst>
                        <a:ext uri="{FF2B5EF4-FFF2-40B4-BE49-F238E27FC236}">
                          <a16:creationId xmlns:a16="http://schemas.microsoft.com/office/drawing/2014/main" id="{47AFBE4B-36F0-0941-7BFB-BE785FC8CE0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11">
                      <a:extLst>
                        <a:ext uri="{FF2B5EF4-FFF2-40B4-BE49-F238E27FC236}">
                          <a16:creationId xmlns:a16="http://schemas.microsoft.com/office/drawing/2014/main" id="{B42F54F0-9CC9-F506-E0E9-F9D0DA5913D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230548BC-7886-CA66-4BB4-292F98726B74}"/>
                      </a:ext>
                    </a:extLst>
                  </p:cNvPr>
                  <p:cNvGrpSpPr>
                    <a:grpSpLocks/>
                  </p:cNvGrpSpPr>
                  <p:nvPr/>
                </p:nvGrpSpPr>
                <p:grpSpPr bwMode="auto">
                  <a:xfrm>
                    <a:off x="5674" y="24"/>
                    <a:ext cx="86" cy="4296"/>
                    <a:chOff x="5616" y="-48"/>
                    <a:chExt cx="144" cy="4368"/>
                  </a:xfrm>
                </p:grpSpPr>
                <p:sp>
                  <p:nvSpPr>
                    <p:cNvPr id="23" name="Rectangle 13">
                      <a:extLst>
                        <a:ext uri="{FF2B5EF4-FFF2-40B4-BE49-F238E27FC236}">
                          <a16:creationId xmlns:a16="http://schemas.microsoft.com/office/drawing/2014/main" id="{CD220A66-30A4-39E1-084A-A719BB19BCA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4">
                      <a:extLst>
                        <a:ext uri="{FF2B5EF4-FFF2-40B4-BE49-F238E27FC236}">
                          <a16:creationId xmlns:a16="http://schemas.microsoft.com/office/drawing/2014/main" id="{E4DC1B74-69DD-9E78-CE95-03B481954CA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935AE66B-A3AB-F1F5-6325-8FDDD3767943}"/>
                      </a:ext>
                    </a:extLst>
                  </p:cNvPr>
                  <p:cNvGrpSpPr>
                    <a:grpSpLocks/>
                  </p:cNvGrpSpPr>
                  <p:nvPr/>
                </p:nvGrpSpPr>
                <p:grpSpPr bwMode="auto">
                  <a:xfrm>
                    <a:off x="144" y="0"/>
                    <a:ext cx="5616" cy="144"/>
                    <a:chOff x="96" y="-48"/>
                    <a:chExt cx="5520" cy="144"/>
                  </a:xfrm>
                </p:grpSpPr>
                <p:sp>
                  <p:nvSpPr>
                    <p:cNvPr id="21" name="Rectangle 20">
                      <a:extLst>
                        <a:ext uri="{FF2B5EF4-FFF2-40B4-BE49-F238E27FC236}">
                          <a16:creationId xmlns:a16="http://schemas.microsoft.com/office/drawing/2014/main" id="{56755AF7-A65C-FE77-E304-885B8073790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21">
                      <a:extLst>
                        <a:ext uri="{FF2B5EF4-FFF2-40B4-BE49-F238E27FC236}">
                          <a16:creationId xmlns:a16="http://schemas.microsoft.com/office/drawing/2014/main" id="{2A55E299-6CFA-02CC-7E50-6E2E7250815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3CDB715F-EA7D-0A60-BFC9-73A905AC51A7}"/>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B586BC1F-F62F-F017-5A06-61C9C5AF657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20">
                      <a:extLst>
                        <a:ext uri="{FF2B5EF4-FFF2-40B4-BE49-F238E27FC236}">
                          <a16:creationId xmlns:a16="http://schemas.microsoft.com/office/drawing/2014/main" id="{02ED468F-5D8E-5A64-A68D-5DF7F0B6EF6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FC9404FE-BD6C-B776-0CD2-D15C84E06EA3}"/>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A9FE4015-ABE8-8673-4AB3-712A1F1327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dissolve">
                                      <p:cBhvr>
                                        <p:cTn id="15" dur="500"/>
                                        <p:tgtEl>
                                          <p:spTgt spid="15"/>
                                        </p:tgtEl>
                                      </p:cBhvr>
                                    </p:animEffect>
                                  </p:childTnLst>
                                </p:cTn>
                              </p:par>
                              <p:par>
                                <p:cTn id="16" presetID="9"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ssolve">
                                      <p:cBhvr>
                                        <p:cTn id="18" dur="500"/>
                                        <p:tgtEl>
                                          <p:spTgt spid="1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dissolve">
                                      <p:cBhvr>
                                        <p:cTn id="23" dur="500"/>
                                        <p:tgtEl>
                                          <p:spTgt spid="2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dissolve">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5" name="Picture 4">
            <a:extLst>
              <a:ext uri="{FF2B5EF4-FFF2-40B4-BE49-F238E27FC236}">
                <a16:creationId xmlns:a16="http://schemas.microsoft.com/office/drawing/2014/main" id="{0C7A13B5-3C6A-622A-4AD5-202D5ADE4A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43050"/>
            <a:ext cx="7848600"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6" name="Text Box 5">
            <a:extLst>
              <a:ext uri="{FF2B5EF4-FFF2-40B4-BE49-F238E27FC236}">
                <a16:creationId xmlns:a16="http://schemas.microsoft.com/office/drawing/2014/main" id="{7AD8EC3D-772F-6FE7-7B90-BA898DBE1389}"/>
              </a:ext>
            </a:extLst>
          </p:cNvPr>
          <p:cNvSpPr txBox="1">
            <a:spLocks noChangeArrowheads="1"/>
          </p:cNvSpPr>
          <p:nvPr/>
        </p:nvSpPr>
        <p:spPr bwMode="auto">
          <a:xfrm>
            <a:off x="6934200" y="1143000"/>
            <a:ext cx="561975" cy="519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V</a:t>
            </a:r>
            <a:r>
              <a:rPr lang="en-US" altLang="en-US" i="1" baseline="-25000"/>
              <a:t>ri</a:t>
            </a:r>
            <a:endParaRPr lang="en-US" altLang="en-US" i="1"/>
          </a:p>
        </p:txBody>
      </p:sp>
      <p:pic>
        <p:nvPicPr>
          <p:cNvPr id="749574" name="Picture 6">
            <a:extLst>
              <a:ext uri="{FF2B5EF4-FFF2-40B4-BE49-F238E27FC236}">
                <a16:creationId xmlns:a16="http://schemas.microsoft.com/office/drawing/2014/main" id="{119A4C0E-619F-3731-AB19-84AE467BEF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350208"/>
            <a:ext cx="3581400" cy="505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F1717676-638F-4C29-223D-F6A1CABF721D}"/>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E06ED53-9876-F4FE-3AC1-C5E34F40B8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FC0F1283-23D3-71CE-0FFC-07A69B5AD7D9}"/>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4505A5FD-35B2-0B04-D947-10D6EFA42A07}"/>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9E270A87-FD35-2D3D-1BF1-C8C165E5FD7D}"/>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C9CC233A-9995-8BC3-CCD6-8995E5A74C8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A9EECE53-A84D-4519-3ED6-E23AEAB8320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0DC341A-0E90-1624-0A61-90506CCA7D2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9AC429E9-4B6D-E46E-4459-2DEF0611E07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4D92267A-3AA2-0F11-8ED8-0C4F44AFE53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8CA1ED13-2818-11E7-1236-FBDF1C59BC0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6CA127B-334D-FF23-D96D-E4CF197EDEE3}"/>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A0254DF2-0E29-F263-B58F-E92B5FA7D00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B0151EB6-5A7B-7E6D-70BA-B71A2BE3434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9633CE39-B260-F224-EC6C-37BA585FD3A5}"/>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D4649DF8-86B3-3509-8ADB-1EA56D859F1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F2D8C475-779C-D85C-2D9E-A705E8C78EE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C58D215D-0C59-98FC-DB30-D5D5BCB51EC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BEF7F136-2826-146A-F38D-0091275279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9">
            <a:extLst>
              <a:ext uri="{FF2B5EF4-FFF2-40B4-BE49-F238E27FC236}">
                <a16:creationId xmlns:a16="http://schemas.microsoft.com/office/drawing/2014/main" id="{D2F28825-7187-8CE9-1C1A-D5B67366615C}"/>
              </a:ext>
            </a:extLst>
          </p:cNvPr>
          <p:cNvSpPr txBox="1">
            <a:spLocks noChangeArrowheads="1"/>
          </p:cNvSpPr>
          <p:nvPr/>
        </p:nvSpPr>
        <p:spPr>
          <a:xfrm>
            <a:off x="762000" y="304800"/>
            <a:ext cx="7772400" cy="762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altLang="en-US" sz="2800" b="1" kern="0"/>
              <a:t>The “Tragflügeltheorie”</a:t>
            </a:r>
            <a:endParaRPr lang="en-US" altLang="en-US" sz="2800" b="1" kern="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49574"/>
                                        </p:tgtEl>
                                        <p:attrNameLst>
                                          <p:attrName>style.visibility</p:attrName>
                                        </p:attrNameLst>
                                      </p:cBhvr>
                                      <p:to>
                                        <p:strVal val="visible"/>
                                      </p:to>
                                    </p:set>
                                    <p:animEffect transition="in" filter="dissolve">
                                      <p:cBhvr>
                                        <p:cTn id="7" dur="500"/>
                                        <p:tgtEl>
                                          <p:spTgt spid="7495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a:extLst>
              <a:ext uri="{FF2B5EF4-FFF2-40B4-BE49-F238E27FC236}">
                <a16:creationId xmlns:a16="http://schemas.microsoft.com/office/drawing/2014/main" id="{A1B516EF-41FD-A118-44A3-361501BB60D7}"/>
              </a:ext>
            </a:extLst>
          </p:cNvPr>
          <p:cNvSpPr>
            <a:spLocks noGrp="1" noChangeArrowheads="1"/>
          </p:cNvSpPr>
          <p:nvPr>
            <p:ph type="title" idx="4294967295"/>
          </p:nvPr>
        </p:nvSpPr>
        <p:spPr>
          <a:xfrm>
            <a:off x="762000" y="304800"/>
            <a:ext cx="7772400" cy="609600"/>
          </a:xfrm>
        </p:spPr>
        <p:txBody>
          <a:bodyPr/>
          <a:lstStyle/>
          <a:p>
            <a:r>
              <a:rPr lang="en-US" altLang="en-US" sz="2800"/>
              <a:t>Characteristics of Blades</a:t>
            </a:r>
          </a:p>
        </p:txBody>
      </p:sp>
      <p:sp>
        <p:nvSpPr>
          <p:cNvPr id="19460" name="Rectangle 3">
            <a:extLst>
              <a:ext uri="{FF2B5EF4-FFF2-40B4-BE49-F238E27FC236}">
                <a16:creationId xmlns:a16="http://schemas.microsoft.com/office/drawing/2014/main" id="{ED7125B3-F054-1407-7B0B-28788E92CBAA}"/>
              </a:ext>
            </a:extLst>
          </p:cNvPr>
          <p:cNvSpPr>
            <a:spLocks noGrp="1" noChangeArrowheads="1"/>
          </p:cNvSpPr>
          <p:nvPr>
            <p:ph type="body" idx="4294967295"/>
          </p:nvPr>
        </p:nvSpPr>
        <p:spPr>
          <a:xfrm>
            <a:off x="533400" y="1219200"/>
            <a:ext cx="7772400" cy="685800"/>
          </a:xfrm>
        </p:spPr>
        <p:txBody>
          <a:bodyPr/>
          <a:lstStyle/>
          <a:p>
            <a:r>
              <a:rPr lang="en-US" altLang="en-US" sz="2400"/>
              <a:t>Ideal Blade lift coefficient at each radius:</a:t>
            </a:r>
          </a:p>
        </p:txBody>
      </p:sp>
      <p:graphicFrame>
        <p:nvGraphicFramePr>
          <p:cNvPr id="19458" name="Object 2">
            <a:extLst>
              <a:ext uri="{FF2B5EF4-FFF2-40B4-BE49-F238E27FC236}">
                <a16:creationId xmlns:a16="http://schemas.microsoft.com/office/drawing/2014/main" id="{B6D65D14-EAEB-B10E-7715-03F3648ADAF9}"/>
              </a:ext>
            </a:extLst>
          </p:cNvPr>
          <p:cNvGraphicFramePr>
            <a:graphicFrameLocks noChangeAspect="1"/>
          </p:cNvGraphicFramePr>
          <p:nvPr>
            <p:extLst>
              <p:ext uri="{D42A27DB-BD31-4B8C-83A1-F6EECF244321}">
                <p14:modId xmlns:p14="http://schemas.microsoft.com/office/powerpoint/2010/main" val="3495379067"/>
              </p:ext>
            </p:extLst>
          </p:nvPr>
        </p:nvGraphicFramePr>
        <p:xfrm>
          <a:off x="543044" y="2170479"/>
          <a:ext cx="7686556" cy="1106121"/>
        </p:xfrm>
        <a:graphic>
          <a:graphicData uri="http://schemas.openxmlformats.org/presentationml/2006/ole">
            <mc:AlternateContent xmlns:mc="http://schemas.openxmlformats.org/markup-compatibility/2006">
              <mc:Choice xmlns:v="urn:schemas-microsoft-com:vml" Requires="v">
                <p:oleObj name="Equation" r:id="rId2" imgW="3263760" imgH="469800" progId="Equation.3">
                  <p:embed/>
                </p:oleObj>
              </mc:Choice>
              <mc:Fallback>
                <p:oleObj name="Equation" r:id="rId2" imgW="3263760" imgH="469800" progId="Equation.3">
                  <p:embed/>
                  <p:pic>
                    <p:nvPicPr>
                      <p:cNvPr id="19458" name="Object 2">
                        <a:extLst>
                          <a:ext uri="{FF2B5EF4-FFF2-40B4-BE49-F238E27FC236}">
                            <a16:creationId xmlns:a16="http://schemas.microsoft.com/office/drawing/2014/main" id="{B6D65D14-EAEB-B10E-7715-03F3648ADA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044" y="2170479"/>
                        <a:ext cx="7686556" cy="1106121"/>
                      </a:xfrm>
                      <a:prstGeom prst="rect">
                        <a:avLst/>
                      </a:prstGeom>
                      <a:noFill/>
                      <a:ln>
                        <a:noFill/>
                      </a:ln>
                      <a:effectLst/>
                    </p:spPr>
                  </p:pic>
                </p:oleObj>
              </mc:Fallback>
            </mc:AlternateContent>
          </a:graphicData>
        </a:graphic>
      </p:graphicFrame>
      <p:sp>
        <p:nvSpPr>
          <p:cNvPr id="19461" name="Text Box 5">
            <a:extLst>
              <a:ext uri="{FF2B5EF4-FFF2-40B4-BE49-F238E27FC236}">
                <a16:creationId xmlns:a16="http://schemas.microsoft.com/office/drawing/2014/main" id="{3DD91BFB-9468-159C-0EAA-313CFFD9988D}"/>
              </a:ext>
            </a:extLst>
          </p:cNvPr>
          <p:cNvSpPr txBox="1">
            <a:spLocks noChangeArrowheads="1"/>
          </p:cNvSpPr>
          <p:nvPr/>
        </p:nvSpPr>
        <p:spPr bwMode="auto">
          <a:xfrm>
            <a:off x="752475" y="4327525"/>
            <a:ext cx="64103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latin typeface="Symbol" panose="05050102010706020507" pitchFamily="18" charset="2"/>
              </a:rPr>
              <a:t>h</a:t>
            </a:r>
            <a:r>
              <a:rPr lang="en-US" altLang="en-US" i="1" baseline="-25000"/>
              <a:t>draft</a:t>
            </a:r>
            <a:r>
              <a:rPr lang="en-US" altLang="en-US" i="1"/>
              <a:t>: </a:t>
            </a:r>
            <a:r>
              <a:rPr lang="en-US" altLang="en-US"/>
              <a:t>Efficiency of draft tube: 0.88 to 0.91</a:t>
            </a:r>
            <a:endParaRPr lang="en-US" altLang="en-US">
              <a:latin typeface="Symbol" panose="05050102010706020507" pitchFamily="18" charset="2"/>
            </a:endParaRPr>
          </a:p>
          <a:p>
            <a:pPr eaLnBrk="1" hangingPunct="1"/>
            <a:r>
              <a:rPr lang="en-US" altLang="en-US" i="1"/>
              <a:t>K</a:t>
            </a:r>
            <a:r>
              <a:rPr lang="en-US" altLang="en-US"/>
              <a:t> : Profile characteristic number: 2.6 to 3.0</a:t>
            </a:r>
          </a:p>
          <a:p>
            <a:pPr eaLnBrk="1" hangingPunct="1"/>
            <a:r>
              <a:rPr lang="en-US" altLang="en-US" i="1"/>
              <a:t>h</a:t>
            </a:r>
            <a:r>
              <a:rPr lang="en-US" altLang="en-US" i="1" baseline="-25000"/>
              <a:t>min</a:t>
            </a:r>
            <a:r>
              <a:rPr lang="en-US" altLang="en-US"/>
              <a:t>=2.0 – 2.5 </a:t>
            </a:r>
          </a:p>
        </p:txBody>
      </p:sp>
      <p:grpSp>
        <p:nvGrpSpPr>
          <p:cNvPr id="2" name="Group 1">
            <a:extLst>
              <a:ext uri="{FF2B5EF4-FFF2-40B4-BE49-F238E27FC236}">
                <a16:creationId xmlns:a16="http://schemas.microsoft.com/office/drawing/2014/main" id="{26D2508C-BEF0-BACA-C298-6BDE0052570D}"/>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21BDE4A-392C-467E-94AD-066E8C1597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AC0CFBF-8442-D3AF-4191-94259C92217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9760E02D-F188-B565-B76E-6925E8DF1C0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D4A7F409-745D-026B-AC66-A527F24906BE}"/>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0745F16E-EDB8-0DE9-7A45-4716457F5EA7}"/>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1F0E53B1-3997-75B5-9843-353FCCADC70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0B8D1307-D07A-FB00-9AA4-911858CAE0A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3EED5C7A-F9A5-C5FC-ACCB-5B187162E9DF}"/>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04049C9F-41DC-1240-C846-3A7D17EBC00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25B8980C-C83F-248E-6B33-1225BFE7D80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B2577EB7-CC2C-CB27-F8FC-FF5E6AF678F9}"/>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CB3F6C40-5541-0741-DC13-6D5E32372F7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6F7085BC-6CDE-4C7A-0A84-B36CFB30FA4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ADB95017-200B-03CB-4072-15DDF89BFD28}"/>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D491BA71-1CF2-41B2-F601-1CC881D5C5B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C44623D-64D8-A896-7E8D-FA53ED9D71C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0EE19FEF-094E-EB93-EFDD-B1DC28FE64E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49AE5731-E454-0026-0AF8-F654638FF1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460">
                                            <p:txEl>
                                              <p:pRg st="0" end="0"/>
                                            </p:txEl>
                                          </p:spTgt>
                                        </p:tgtEl>
                                        <p:attrNameLst>
                                          <p:attrName>style.visibility</p:attrName>
                                        </p:attrNameLst>
                                      </p:cBhvr>
                                      <p:to>
                                        <p:strVal val="visible"/>
                                      </p:to>
                                    </p:set>
                                    <p:animEffect transition="in" filter="dissolve">
                                      <p:cBhvr>
                                        <p:cTn id="7" dur="500"/>
                                        <p:tgtEl>
                                          <p:spTgt spid="1946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9458"/>
                                        </p:tgtEl>
                                        <p:attrNameLst>
                                          <p:attrName>style.visibility</p:attrName>
                                        </p:attrNameLst>
                                      </p:cBhvr>
                                      <p:to>
                                        <p:strVal val="visible"/>
                                      </p:to>
                                    </p:set>
                                    <p:animEffect transition="in" filter="dissolve">
                                      <p:cBhvr>
                                        <p:cTn id="12" dur="500"/>
                                        <p:tgtEl>
                                          <p:spTgt spid="1945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461"/>
                                        </p:tgtEl>
                                        <p:attrNameLst>
                                          <p:attrName>style.visibility</p:attrName>
                                        </p:attrNameLst>
                                      </p:cBhvr>
                                      <p:to>
                                        <p:strVal val="visible"/>
                                      </p:to>
                                    </p:set>
                                    <p:animEffect transition="in" filter="dissolve">
                                      <p:cBhvr>
                                        <p:cTn id="17" dur="500"/>
                                        <p:tgtEl>
                                          <p:spTgt spid="19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uild="p"/>
      <p:bldP spid="1946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2">
            <a:extLst>
              <a:ext uri="{FF2B5EF4-FFF2-40B4-BE49-F238E27FC236}">
                <a16:creationId xmlns:a16="http://schemas.microsoft.com/office/drawing/2014/main" id="{6653B316-416F-904E-923E-BF3A77AF0E9A}"/>
              </a:ext>
            </a:extLst>
          </p:cNvPr>
          <p:cNvGraphicFramePr>
            <a:graphicFrameLocks noChangeAspect="1"/>
          </p:cNvGraphicFramePr>
          <p:nvPr>
            <p:extLst>
              <p:ext uri="{D42A27DB-BD31-4B8C-83A1-F6EECF244321}">
                <p14:modId xmlns:p14="http://schemas.microsoft.com/office/powerpoint/2010/main" val="1621083039"/>
              </p:ext>
            </p:extLst>
          </p:nvPr>
        </p:nvGraphicFramePr>
        <p:xfrm>
          <a:off x="1093788" y="3740150"/>
          <a:ext cx="7016750" cy="1212850"/>
        </p:xfrm>
        <a:graphic>
          <a:graphicData uri="http://schemas.openxmlformats.org/presentationml/2006/ole">
            <mc:AlternateContent xmlns:mc="http://schemas.openxmlformats.org/markup-compatibility/2006">
              <mc:Choice xmlns:v="urn:schemas-microsoft-com:vml" Requires="v">
                <p:oleObj name="Equation" r:id="rId2" imgW="2641320" imgH="457200" progId="Equation.3">
                  <p:embed/>
                </p:oleObj>
              </mc:Choice>
              <mc:Fallback>
                <p:oleObj name="Equation" r:id="rId2" imgW="2641320" imgH="457200" progId="Equation.3">
                  <p:embed/>
                  <p:pic>
                    <p:nvPicPr>
                      <p:cNvPr id="20482" name="Object 2">
                        <a:extLst>
                          <a:ext uri="{FF2B5EF4-FFF2-40B4-BE49-F238E27FC236}">
                            <a16:creationId xmlns:a16="http://schemas.microsoft.com/office/drawing/2014/main" id="{6653B316-416F-904E-923E-BF3A77AF0E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788" y="3740150"/>
                        <a:ext cx="7016750" cy="1212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483" name="Rectangle 5">
            <a:extLst>
              <a:ext uri="{FF2B5EF4-FFF2-40B4-BE49-F238E27FC236}">
                <a16:creationId xmlns:a16="http://schemas.microsoft.com/office/drawing/2014/main" id="{215ED664-65F7-C21B-A117-2BF35246B8B2}"/>
              </a:ext>
            </a:extLst>
          </p:cNvPr>
          <p:cNvSpPr>
            <a:spLocks noChangeArrowheads="1"/>
          </p:cNvSpPr>
          <p:nvPr/>
        </p:nvSpPr>
        <p:spPr bwMode="auto">
          <a:xfrm>
            <a:off x="685800" y="1797050"/>
            <a:ext cx="79248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When the lifting coefficient is known, the sufficiency of ratio </a:t>
            </a:r>
            <a:r>
              <a:rPr lang="en-US" altLang="en-US" i="1"/>
              <a:t>l/t</a:t>
            </a:r>
            <a:r>
              <a:rPr lang="en-US" altLang="en-US"/>
              <a:t> can be established as follows:</a:t>
            </a:r>
          </a:p>
        </p:txBody>
      </p:sp>
      <p:sp>
        <p:nvSpPr>
          <p:cNvPr id="4" name="Rectangle 3">
            <a:extLst>
              <a:ext uri="{FF2B5EF4-FFF2-40B4-BE49-F238E27FC236}">
                <a16:creationId xmlns:a16="http://schemas.microsoft.com/office/drawing/2014/main" id="{6D28DB50-B4BC-CE58-9D47-4D209E34FB23}"/>
              </a:ext>
            </a:extLst>
          </p:cNvPr>
          <p:cNvSpPr>
            <a:spLocks noChangeArrowheads="1"/>
          </p:cNvSpPr>
          <p:nvPr/>
        </p:nvSpPr>
        <p:spPr bwMode="auto">
          <a:xfrm>
            <a:off x="6096000" y="5572125"/>
            <a:ext cx="15208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l-GR" altLang="en-US"/>
              <a:t> 2.5°</a:t>
            </a:r>
            <a:r>
              <a:rPr lang="en-US" altLang="en-US"/>
              <a:t>-- </a:t>
            </a:r>
            <a:r>
              <a:rPr lang="el-GR" altLang="en-US"/>
              <a:t>3°</a:t>
            </a:r>
            <a:endParaRPr lang="en-US" altLang="en-US"/>
          </a:p>
        </p:txBody>
      </p:sp>
      <p:sp>
        <p:nvSpPr>
          <p:cNvPr id="5" name="TextBox 4">
            <a:extLst>
              <a:ext uri="{FF2B5EF4-FFF2-40B4-BE49-F238E27FC236}">
                <a16:creationId xmlns:a16="http://schemas.microsoft.com/office/drawing/2014/main" id="{5A8A509C-A9E7-8C41-6B29-1D63B590037C}"/>
              </a:ext>
            </a:extLst>
          </p:cNvPr>
          <p:cNvSpPr txBox="1">
            <a:spLocks noChangeArrowheads="1"/>
          </p:cNvSpPr>
          <p:nvPr/>
        </p:nvSpPr>
        <p:spPr bwMode="auto">
          <a:xfrm>
            <a:off x="838200" y="5495925"/>
            <a:ext cx="5222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Allowable values of angle of slip </a:t>
            </a:r>
            <a:r>
              <a:rPr lang="en-US" altLang="en-US">
                <a:latin typeface="Symbol" panose="05050102010706020507" pitchFamily="18" charset="2"/>
              </a:rPr>
              <a:t>l</a:t>
            </a:r>
          </a:p>
        </p:txBody>
      </p:sp>
      <p:grpSp>
        <p:nvGrpSpPr>
          <p:cNvPr id="2" name="Group 1">
            <a:extLst>
              <a:ext uri="{FF2B5EF4-FFF2-40B4-BE49-F238E27FC236}">
                <a16:creationId xmlns:a16="http://schemas.microsoft.com/office/drawing/2014/main" id="{EFCA4BD9-8FA4-16D0-ECFA-DEC6057C0172}"/>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D366D545-68CB-8537-6AB4-316BF99358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C1E861D9-0EC8-89E3-F828-626BF29BFC71}"/>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597DBF3B-8266-8E68-E59A-0EB9FFD9F048}"/>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F6918006-67ED-51B3-251D-5BF88A99D29E}"/>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581563FC-2609-0E79-2819-E95193A1AE14}"/>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1B9A8A8F-D29D-5479-6C1B-E355094F736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368A15C2-4BB6-4DA8-0E4C-D261ECA5A35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EF0C1657-7CAC-F6F3-0244-69DCBEA12C2C}"/>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CDE0A857-2C51-989B-A7A6-8879BD000AC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89F8CCBA-A0B0-0167-BC0C-B352B8D4560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4BA4D584-5CD0-D955-AE45-5ED0FBF5B003}"/>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EACCB855-02C0-E34F-80E1-DD476406F45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51FA0728-6936-C173-6DBB-6EC6497A7FE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4147B3DB-6073-7705-BD0C-5A1C0D15F817}"/>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12D1B08A-AAF3-A611-AD66-6CAF4FA1DCA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49ADC90B-D40E-29F8-2FEB-EC352A35DE7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6FB45BBE-7D28-B2A9-EFFB-19E848380CB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4A78FE9D-7854-519B-3F6F-2BEC7AFF94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3" name="Rectangle 2">
            <a:extLst>
              <a:ext uri="{FF2B5EF4-FFF2-40B4-BE49-F238E27FC236}">
                <a16:creationId xmlns:a16="http://schemas.microsoft.com/office/drawing/2014/main" id="{A59122AA-3EA3-A008-C997-A009B2E44AB1}"/>
              </a:ext>
            </a:extLst>
          </p:cNvPr>
          <p:cNvSpPr txBox="1">
            <a:spLocks noChangeArrowheads="1"/>
          </p:cNvSpPr>
          <p:nvPr/>
        </p:nvSpPr>
        <p:spPr bwMode="auto">
          <a:xfrm>
            <a:off x="762000" y="304800"/>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altLang="en-US" sz="2800" kern="0"/>
              <a:t>Characteristics of Blades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dissolve">
                                      <p:cBhvr>
                                        <p:cTn id="7" dur="500"/>
                                        <p:tgtEl>
                                          <p:spTgt spid="204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0482"/>
                                        </p:tgtEl>
                                        <p:attrNameLst>
                                          <p:attrName>style.visibility</p:attrName>
                                        </p:attrNameLst>
                                      </p:cBhvr>
                                      <p:to>
                                        <p:strVal val="visible"/>
                                      </p:to>
                                    </p:set>
                                    <p:animEffect transition="in" filter="dissolve">
                                      <p:cBhvr>
                                        <p:cTn id="12" dur="500"/>
                                        <p:tgtEl>
                                          <p:spTgt spid="2048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dissolv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p:bldP spid="4" grpId="0"/>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2" name="Title 1">
            <a:extLst>
              <a:ext uri="{FF2B5EF4-FFF2-40B4-BE49-F238E27FC236}">
                <a16:creationId xmlns:a16="http://schemas.microsoft.com/office/drawing/2014/main" id="{170E3184-63DF-60C4-24A4-C98536007451}"/>
              </a:ext>
            </a:extLst>
          </p:cNvPr>
          <p:cNvSpPr>
            <a:spLocks noGrp="1"/>
          </p:cNvSpPr>
          <p:nvPr>
            <p:ph type="title"/>
          </p:nvPr>
        </p:nvSpPr>
        <p:spPr>
          <a:xfrm>
            <a:off x="838200" y="0"/>
            <a:ext cx="7772400" cy="762000"/>
          </a:xfrm>
        </p:spPr>
        <p:txBody>
          <a:bodyPr/>
          <a:lstStyle/>
          <a:p>
            <a:r>
              <a:rPr lang="en-US" altLang="en-US" sz="2800"/>
              <a:t>The actual Lifting Coefficient</a:t>
            </a:r>
          </a:p>
        </p:txBody>
      </p:sp>
      <p:pic>
        <p:nvPicPr>
          <p:cNvPr id="18443" name="Picture 3">
            <a:extLst>
              <a:ext uri="{FF2B5EF4-FFF2-40B4-BE49-F238E27FC236}">
                <a16:creationId xmlns:a16="http://schemas.microsoft.com/office/drawing/2014/main" id="{ADAF2289-E943-8DA0-6808-A6D8143C8A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977900"/>
            <a:ext cx="8458200" cy="580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8434" name="Object 4">
            <a:extLst>
              <a:ext uri="{FF2B5EF4-FFF2-40B4-BE49-F238E27FC236}">
                <a16:creationId xmlns:a16="http://schemas.microsoft.com/office/drawing/2014/main" id="{652BF805-0297-4A7A-739A-DB917287503A}"/>
              </a:ext>
            </a:extLst>
          </p:cNvPr>
          <p:cNvGraphicFramePr>
            <a:graphicFrameLocks noChangeAspect="1"/>
          </p:cNvGraphicFramePr>
          <p:nvPr>
            <p:extLst>
              <p:ext uri="{D42A27DB-BD31-4B8C-83A1-F6EECF244321}">
                <p14:modId xmlns:p14="http://schemas.microsoft.com/office/powerpoint/2010/main" val="1486238978"/>
              </p:ext>
            </p:extLst>
          </p:nvPr>
        </p:nvGraphicFramePr>
        <p:xfrm>
          <a:off x="2514600" y="2209800"/>
          <a:ext cx="1365250" cy="900113"/>
        </p:xfrm>
        <a:graphic>
          <a:graphicData uri="http://schemas.openxmlformats.org/presentationml/2006/ole">
            <mc:AlternateContent xmlns:mc="http://schemas.openxmlformats.org/markup-compatibility/2006">
              <mc:Choice xmlns:v="urn:schemas-microsoft-com:vml" Requires="v">
                <p:oleObj name="Equation" r:id="rId3" imgW="596880" imgH="393480" progId="Equation.3">
                  <p:embed/>
                </p:oleObj>
              </mc:Choice>
              <mc:Fallback>
                <p:oleObj name="Equation" r:id="rId3" imgW="596880" imgH="393480" progId="Equation.3">
                  <p:embed/>
                  <p:pic>
                    <p:nvPicPr>
                      <p:cNvPr id="18434" name="Object 4">
                        <a:extLst>
                          <a:ext uri="{FF2B5EF4-FFF2-40B4-BE49-F238E27FC236}">
                            <a16:creationId xmlns:a16="http://schemas.microsoft.com/office/drawing/2014/main" id="{652BF805-0297-4A7A-739A-DB91728750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2209800"/>
                        <a:ext cx="1365250" cy="900113"/>
                      </a:xfrm>
                      <a:prstGeom prst="rect">
                        <a:avLst/>
                      </a:prstGeom>
                      <a:solidFill>
                        <a:schemeClr val="bg1"/>
                      </a:solidFill>
                      <a:ln>
                        <a:noFill/>
                      </a:ln>
                      <a:effectLst/>
                    </p:spPr>
                  </p:pic>
                </p:oleObj>
              </mc:Fallback>
            </mc:AlternateContent>
          </a:graphicData>
        </a:graphic>
      </p:graphicFrame>
      <p:graphicFrame>
        <p:nvGraphicFramePr>
          <p:cNvPr id="18435" name="Object 5">
            <a:extLst>
              <a:ext uri="{FF2B5EF4-FFF2-40B4-BE49-F238E27FC236}">
                <a16:creationId xmlns:a16="http://schemas.microsoft.com/office/drawing/2014/main" id="{FFAC4CBD-4AEF-A607-31AF-A027D30EF723}"/>
              </a:ext>
            </a:extLst>
          </p:cNvPr>
          <p:cNvGraphicFramePr>
            <a:graphicFrameLocks noChangeAspect="1"/>
          </p:cNvGraphicFramePr>
          <p:nvPr>
            <p:extLst>
              <p:ext uri="{D42A27DB-BD31-4B8C-83A1-F6EECF244321}">
                <p14:modId xmlns:p14="http://schemas.microsoft.com/office/powerpoint/2010/main" val="1777470301"/>
              </p:ext>
            </p:extLst>
          </p:nvPr>
        </p:nvGraphicFramePr>
        <p:xfrm>
          <a:off x="4154488" y="6084888"/>
          <a:ext cx="522287" cy="696912"/>
        </p:xfrm>
        <a:graphic>
          <a:graphicData uri="http://schemas.openxmlformats.org/presentationml/2006/ole">
            <mc:AlternateContent xmlns:mc="http://schemas.openxmlformats.org/markup-compatibility/2006">
              <mc:Choice xmlns:v="urn:schemas-microsoft-com:vml" Requires="v">
                <p:oleObj name="Equation" r:id="rId5" imgW="228600" imgH="304560" progId="Equation.3">
                  <p:embed/>
                </p:oleObj>
              </mc:Choice>
              <mc:Fallback>
                <p:oleObj name="Equation" r:id="rId5" imgW="228600" imgH="304560" progId="Equation.3">
                  <p:embed/>
                  <p:pic>
                    <p:nvPicPr>
                      <p:cNvPr id="18435" name="Object 5">
                        <a:extLst>
                          <a:ext uri="{FF2B5EF4-FFF2-40B4-BE49-F238E27FC236}">
                            <a16:creationId xmlns:a16="http://schemas.microsoft.com/office/drawing/2014/main" id="{FFAC4CBD-4AEF-A607-31AF-A027D30EF7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54488" y="6084888"/>
                        <a:ext cx="522287" cy="696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F5317E47-BA0D-FE9B-741E-A5DEEECDFF50}"/>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B7E27D09-3B5C-161A-5930-E327462D0EA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C83ED6B8-B001-CC2F-4FB0-6DDCA3447ED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838AAB3-D1C2-B3F8-7C12-6835F436EB8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661CAB2C-59F9-E5C4-D7CA-7F9761359677}"/>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16F1E564-B134-CA19-F8C7-5269F8AC2BD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C4DC1A0E-3842-8376-52AE-FB3112EF5EB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A1F2DA59-45A5-B6B3-CA3C-E787BA50231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FB3520AC-242B-7102-E0C1-B3207466F636}"/>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0D407B4D-C4E2-AAF6-C6E4-5421C553B30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DAEB8927-798B-6EA7-A802-1C5FD2C0266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29890F2B-B668-C1F8-F46A-C4868406E211}"/>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274A143F-F956-7941-1B95-4F93BEB1EDC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ABD174FB-A255-A79B-7724-B044DCA487E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71F5F619-7A5B-4BF9-D79C-541EF60011E9}"/>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1C1BA7C0-73D5-7934-00DB-14E69657759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B41EF795-F785-113C-0675-12AE386AEEB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70B97720-1B13-24C5-45BD-F13070F2273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C73EB85-F878-8BB3-F678-A07454DB4D5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3" name="Title 1">
            <a:extLst>
              <a:ext uri="{FF2B5EF4-FFF2-40B4-BE49-F238E27FC236}">
                <a16:creationId xmlns:a16="http://schemas.microsoft.com/office/drawing/2014/main" id="{AD9F2FC8-FCF7-6A73-5B17-ACE1760C8E74}"/>
              </a:ext>
            </a:extLst>
          </p:cNvPr>
          <p:cNvSpPr>
            <a:spLocks noGrp="1"/>
          </p:cNvSpPr>
          <p:nvPr>
            <p:ph type="title"/>
          </p:nvPr>
        </p:nvSpPr>
        <p:spPr>
          <a:xfrm>
            <a:off x="762000" y="0"/>
            <a:ext cx="7772400" cy="914400"/>
          </a:xfrm>
        </p:spPr>
        <p:txBody>
          <a:bodyPr/>
          <a:lstStyle/>
          <a:p>
            <a:r>
              <a:rPr lang="en-US" altLang="en-US" sz="2800"/>
              <a:t>Drag Coefficient</a:t>
            </a:r>
          </a:p>
        </p:txBody>
      </p:sp>
      <p:pic>
        <p:nvPicPr>
          <p:cNvPr id="19464" name="Picture 3">
            <a:extLst>
              <a:ext uri="{FF2B5EF4-FFF2-40B4-BE49-F238E27FC236}">
                <a16:creationId xmlns:a16="http://schemas.microsoft.com/office/drawing/2014/main" id="{4718897D-EBCE-52DA-90AF-82225626E0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396756"/>
            <a:ext cx="7120184" cy="483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458" name="Object 4">
            <a:extLst>
              <a:ext uri="{FF2B5EF4-FFF2-40B4-BE49-F238E27FC236}">
                <a16:creationId xmlns:a16="http://schemas.microsoft.com/office/drawing/2014/main" id="{FBE96A12-0101-84AD-58C0-3E69678B8B6B}"/>
              </a:ext>
            </a:extLst>
          </p:cNvPr>
          <p:cNvGraphicFramePr>
            <a:graphicFrameLocks noChangeAspect="1"/>
          </p:cNvGraphicFramePr>
          <p:nvPr>
            <p:extLst>
              <p:ext uri="{D42A27DB-BD31-4B8C-83A1-F6EECF244321}">
                <p14:modId xmlns:p14="http://schemas.microsoft.com/office/powerpoint/2010/main" val="2344333361"/>
              </p:ext>
            </p:extLst>
          </p:nvPr>
        </p:nvGraphicFramePr>
        <p:xfrm>
          <a:off x="457200" y="3243262"/>
          <a:ext cx="838200" cy="795338"/>
        </p:xfrm>
        <a:graphic>
          <a:graphicData uri="http://schemas.openxmlformats.org/presentationml/2006/ole">
            <mc:AlternateContent xmlns:mc="http://schemas.openxmlformats.org/markup-compatibility/2006">
              <mc:Choice xmlns:v="urn:schemas-microsoft-com:vml" Requires="v">
                <p:oleObj name="Equation" r:id="rId3" imgW="253800" imgH="241200" progId="Equation.3">
                  <p:embed/>
                </p:oleObj>
              </mc:Choice>
              <mc:Fallback>
                <p:oleObj name="Equation" r:id="rId3" imgW="253800" imgH="241200" progId="Equation.3">
                  <p:embed/>
                  <p:pic>
                    <p:nvPicPr>
                      <p:cNvPr id="19458" name="Object 4">
                        <a:extLst>
                          <a:ext uri="{FF2B5EF4-FFF2-40B4-BE49-F238E27FC236}">
                            <a16:creationId xmlns:a16="http://schemas.microsoft.com/office/drawing/2014/main" id="{FBE96A12-0101-84AD-58C0-3E69678B8B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243262"/>
                        <a:ext cx="838200" cy="795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59" name="Object 5">
            <a:extLst>
              <a:ext uri="{FF2B5EF4-FFF2-40B4-BE49-F238E27FC236}">
                <a16:creationId xmlns:a16="http://schemas.microsoft.com/office/drawing/2014/main" id="{748A8D53-E820-814C-3742-B07E5D3F408A}"/>
              </a:ext>
            </a:extLst>
          </p:cNvPr>
          <p:cNvGraphicFramePr>
            <a:graphicFrameLocks noChangeAspect="1"/>
          </p:cNvGraphicFramePr>
          <p:nvPr>
            <p:extLst>
              <p:ext uri="{D42A27DB-BD31-4B8C-83A1-F6EECF244321}">
                <p14:modId xmlns:p14="http://schemas.microsoft.com/office/powerpoint/2010/main" val="4235354636"/>
              </p:ext>
            </p:extLst>
          </p:nvPr>
        </p:nvGraphicFramePr>
        <p:xfrm>
          <a:off x="2609850" y="5867400"/>
          <a:ext cx="1047750" cy="795337"/>
        </p:xfrm>
        <a:graphic>
          <a:graphicData uri="http://schemas.openxmlformats.org/presentationml/2006/ole">
            <mc:AlternateContent xmlns:mc="http://schemas.openxmlformats.org/markup-compatibility/2006">
              <mc:Choice xmlns:v="urn:schemas-microsoft-com:vml" Requires="v">
                <p:oleObj name="Equation" r:id="rId5" imgW="317160" imgH="241200" progId="Equation.3">
                  <p:embed/>
                </p:oleObj>
              </mc:Choice>
              <mc:Fallback>
                <p:oleObj name="Equation" r:id="rId5" imgW="317160" imgH="241200" progId="Equation.3">
                  <p:embed/>
                  <p:pic>
                    <p:nvPicPr>
                      <p:cNvPr id="19459" name="Object 5">
                        <a:extLst>
                          <a:ext uri="{FF2B5EF4-FFF2-40B4-BE49-F238E27FC236}">
                            <a16:creationId xmlns:a16="http://schemas.microsoft.com/office/drawing/2014/main" id="{748A8D53-E820-814C-3742-B07E5D3F408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09850" y="5867400"/>
                        <a:ext cx="1047750" cy="795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C05A3F66-7164-AE95-EAB1-7F24B3275C42}"/>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E8B50D7C-7581-0AF8-AEBF-8E2ACA5351A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925BB6F-2E29-A415-2388-FD5D904A2679}"/>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5F75CA76-3D1E-3495-1F52-EDC4074111DE}"/>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87FB7A1E-5233-CA07-3A63-97D586F00CE0}"/>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6F53FCF-B270-C8AD-AB82-C26A3344B9EA}"/>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26572DA-455D-3C0C-2B05-D16DED4AF30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D3786FA-C46E-6BD3-00E6-210421F5A7E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D6935E57-E5DD-7CDE-0C03-6674F8CB7CF6}"/>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7F1CF3FE-4292-4EB8-66FE-41267EB353F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24F6508E-31B1-9DF6-40FF-E3BA38FA413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9CED07DC-2CBE-9E97-AD61-F87B945E55BE}"/>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029B1985-DAF5-BA16-51A4-A9C21B02FE1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377A04B4-E2E8-0F8E-EA8F-736A411B254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32D8F68F-AC41-560D-4F38-F36085FC5CEC}"/>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89F0443C-26B2-354B-6BB3-C8A956B2C4A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46B2430-5452-1A96-78EC-4C29A933719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67609E18-334F-C473-8241-806660FF9AAC}"/>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8FE5AD20-D947-623F-220A-07143B20283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1">
            <a:extLst>
              <a:ext uri="{FF2B5EF4-FFF2-40B4-BE49-F238E27FC236}">
                <a16:creationId xmlns:a16="http://schemas.microsoft.com/office/drawing/2014/main" id="{ED7AB251-E071-6FD5-90FF-07856B03026D}"/>
              </a:ext>
            </a:extLst>
          </p:cNvPr>
          <p:cNvSpPr>
            <a:spLocks noGrp="1"/>
          </p:cNvSpPr>
          <p:nvPr>
            <p:ph type="title"/>
          </p:nvPr>
        </p:nvSpPr>
        <p:spPr>
          <a:xfrm>
            <a:off x="685800" y="76200"/>
            <a:ext cx="7772400" cy="1143000"/>
          </a:xfrm>
        </p:spPr>
        <p:txBody>
          <a:bodyPr/>
          <a:lstStyle/>
          <a:p>
            <a:r>
              <a:rPr lang="en-US" altLang="en-US" sz="2800"/>
              <a:t>Calculation of Actual Angle of Slip</a:t>
            </a:r>
          </a:p>
        </p:txBody>
      </p:sp>
      <p:graphicFrame>
        <p:nvGraphicFramePr>
          <p:cNvPr id="20482" name="Object 2">
            <a:extLst>
              <a:ext uri="{FF2B5EF4-FFF2-40B4-BE49-F238E27FC236}">
                <a16:creationId xmlns:a16="http://schemas.microsoft.com/office/drawing/2014/main" id="{1CA8EA7A-D8FC-7D94-5E3C-4FD137F4402F}"/>
              </a:ext>
            </a:extLst>
          </p:cNvPr>
          <p:cNvGraphicFramePr>
            <a:graphicFrameLocks noChangeAspect="1"/>
          </p:cNvGraphicFramePr>
          <p:nvPr/>
        </p:nvGraphicFramePr>
        <p:xfrm>
          <a:off x="2506663" y="2776538"/>
          <a:ext cx="3514725" cy="987425"/>
        </p:xfrm>
        <a:graphic>
          <a:graphicData uri="http://schemas.openxmlformats.org/presentationml/2006/ole">
            <mc:AlternateContent xmlns:mc="http://schemas.openxmlformats.org/markup-compatibility/2006">
              <mc:Choice xmlns:v="urn:schemas-microsoft-com:vml" Requires="v">
                <p:oleObj name="Equation" r:id="rId2" imgW="1536480" imgH="431640" progId="Equation.3">
                  <p:embed/>
                </p:oleObj>
              </mc:Choice>
              <mc:Fallback>
                <p:oleObj name="Equation" r:id="rId2" imgW="1536480" imgH="431640" progId="Equation.3">
                  <p:embed/>
                  <p:pic>
                    <p:nvPicPr>
                      <p:cNvPr id="20482" name="Object 2">
                        <a:extLst>
                          <a:ext uri="{FF2B5EF4-FFF2-40B4-BE49-F238E27FC236}">
                            <a16:creationId xmlns:a16="http://schemas.microsoft.com/office/drawing/2014/main" id="{1CA8EA7A-D8FC-7D94-5E3C-4FD137F440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6663" y="2776538"/>
                        <a:ext cx="3514725" cy="987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9A1528D7-1645-5ED5-FF3C-530B3C880245}"/>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03777FB-40EE-1C63-2622-0526E4FC49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D0267745-1B62-420A-A047-7DF2B8CC9D95}"/>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54DCD614-3D87-EC61-325E-A60EA272B0B6}"/>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81C93F37-2C1F-9CBF-7BF1-5BF105CAF291}"/>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3A14DF68-A4DF-607F-D31E-8B0DDE795C1B}"/>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1262D09-A659-4BCB-7CF0-9376075C4C1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5145D0B-A629-E4C4-C59D-2765F7AE828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2692584F-E7BA-42E2-CBEB-3C57BB865540}"/>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25169F20-3CA9-6446-FBCE-28E4C5C4EA0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4F43CA66-BCF8-FAEE-9B3A-3D2F512C744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7BB7958C-3859-06A9-1C62-544ACE84C7E0}"/>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422D97D6-79BE-7BA0-AABF-F2EFD07A16D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FAA713E5-3A29-E8BC-5EC2-F6776EBF120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92DD6250-A670-655D-2056-DC7C32093D07}"/>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C448A37-322A-F2CD-3BE3-17483475C92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E796559-E777-E8A6-21C3-D14319D58A9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D42EAD02-AF04-394C-9A28-8940050A500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87329CD7-BCA6-5ACF-9D6E-1E69187934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itle 1">
            <a:extLst>
              <a:ext uri="{FF2B5EF4-FFF2-40B4-BE49-F238E27FC236}">
                <a16:creationId xmlns:a16="http://schemas.microsoft.com/office/drawing/2014/main" id="{1AD5FF0E-AF96-EAFE-81F2-3BFBB79A945C}"/>
              </a:ext>
            </a:extLst>
          </p:cNvPr>
          <p:cNvSpPr>
            <a:spLocks noGrp="1"/>
          </p:cNvSpPr>
          <p:nvPr>
            <p:ph type="title"/>
          </p:nvPr>
        </p:nvSpPr>
        <p:spPr>
          <a:xfrm>
            <a:off x="685800" y="0"/>
            <a:ext cx="7772400" cy="1143000"/>
          </a:xfrm>
        </p:spPr>
        <p:txBody>
          <a:bodyPr/>
          <a:lstStyle/>
          <a:p>
            <a:r>
              <a:rPr lang="en-US" altLang="en-US" sz="2800"/>
              <a:t>Actual Angle of Attack</a:t>
            </a:r>
          </a:p>
        </p:txBody>
      </p:sp>
      <p:pic>
        <p:nvPicPr>
          <p:cNvPr id="21508" name="Picture 2">
            <a:extLst>
              <a:ext uri="{FF2B5EF4-FFF2-40B4-BE49-F238E27FC236}">
                <a16:creationId xmlns:a16="http://schemas.microsoft.com/office/drawing/2014/main" id="{8355A82F-D214-17EF-C343-87BF72A7E0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4672" y="1371600"/>
            <a:ext cx="7407275" cy="48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1506" name="Object 3">
            <a:extLst>
              <a:ext uri="{FF2B5EF4-FFF2-40B4-BE49-F238E27FC236}">
                <a16:creationId xmlns:a16="http://schemas.microsoft.com/office/drawing/2014/main" id="{FEEA5EEF-1232-3F4F-E590-E645389C435C}"/>
              </a:ext>
            </a:extLst>
          </p:cNvPr>
          <p:cNvGraphicFramePr>
            <a:graphicFrameLocks noChangeAspect="1"/>
          </p:cNvGraphicFramePr>
          <p:nvPr>
            <p:extLst>
              <p:ext uri="{D42A27DB-BD31-4B8C-83A1-F6EECF244321}">
                <p14:modId xmlns:p14="http://schemas.microsoft.com/office/powerpoint/2010/main" val="1806179484"/>
              </p:ext>
            </p:extLst>
          </p:nvPr>
        </p:nvGraphicFramePr>
        <p:xfrm>
          <a:off x="381000" y="3395662"/>
          <a:ext cx="838200" cy="795338"/>
        </p:xfrm>
        <a:graphic>
          <a:graphicData uri="http://schemas.openxmlformats.org/presentationml/2006/ole">
            <mc:AlternateContent xmlns:mc="http://schemas.openxmlformats.org/markup-compatibility/2006">
              <mc:Choice xmlns:v="urn:schemas-microsoft-com:vml" Requires="v">
                <p:oleObj name="Equation" r:id="rId3" imgW="253800" imgH="241200" progId="Equation.3">
                  <p:embed/>
                </p:oleObj>
              </mc:Choice>
              <mc:Fallback>
                <p:oleObj name="Equation" r:id="rId3" imgW="253800" imgH="241200" progId="Equation.3">
                  <p:embed/>
                  <p:pic>
                    <p:nvPicPr>
                      <p:cNvPr id="21506" name="Object 3">
                        <a:extLst>
                          <a:ext uri="{FF2B5EF4-FFF2-40B4-BE49-F238E27FC236}">
                            <a16:creationId xmlns:a16="http://schemas.microsoft.com/office/drawing/2014/main" id="{FEEA5EEF-1232-3F4F-E590-E645389C43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395662"/>
                        <a:ext cx="838200" cy="795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42BB6743-4353-61E4-2C82-6F9616BB9C55}"/>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19F40819-F617-0C00-B3C9-73DD1F6430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FAEC4985-CBF8-4D9D-91C0-14AA7F50046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8229A92-2EF6-6DD0-E096-1C55032CF781}"/>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B54AB3F2-DA3A-503F-A641-8DFC3E514A61}"/>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FB9D7139-0CE0-3B78-68F0-39023282A1B2}"/>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53A6F22-2DF0-FCBB-07DB-C9353BEC7A4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D2AA8FA-D43E-CBBF-12CD-069B2BEA63E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B74950E2-C133-86E6-D8DE-C62C23C91397}"/>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CBC55BDE-B8B2-3E1A-1D4A-5097AD44B7D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2C8031D-BEE5-CE44-B46C-6359A996230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FF063C66-D0FF-2ED0-6CE4-87F9EE194B4F}"/>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517EEEC9-04A1-C308-9AF1-9831BE36034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1423CCE8-B4AA-C8D9-7FA7-F4BC2B68118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DA0AC7E3-4380-1FB1-81C2-2CDB47CD27A5}"/>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BC5C4A74-FAFD-0653-949C-6E7948CF6A8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AED7D24-E487-2428-EC7E-30E5D590441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642A41CF-B638-5956-093D-99BF3056F63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98A071C-6E21-63B7-DCC0-5017CE20FF3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Title 1">
            <a:extLst>
              <a:ext uri="{FF2B5EF4-FFF2-40B4-BE49-F238E27FC236}">
                <a16:creationId xmlns:a16="http://schemas.microsoft.com/office/drawing/2014/main" id="{A97D15D4-A5A7-D669-560D-0EC65EF9C08E}"/>
              </a:ext>
            </a:extLst>
          </p:cNvPr>
          <p:cNvSpPr>
            <a:spLocks noGrp="1"/>
          </p:cNvSpPr>
          <p:nvPr>
            <p:ph type="title"/>
          </p:nvPr>
        </p:nvSpPr>
        <p:spPr>
          <a:xfrm>
            <a:off x="762000" y="0"/>
            <a:ext cx="7772400" cy="1143000"/>
          </a:xfrm>
        </p:spPr>
        <p:txBody>
          <a:bodyPr/>
          <a:lstStyle/>
          <a:p>
            <a:r>
              <a:rPr lang="en-US" altLang="en-US" sz="2800"/>
              <a:t>Radial Equilibrium</a:t>
            </a:r>
          </a:p>
        </p:txBody>
      </p:sp>
      <p:pic>
        <p:nvPicPr>
          <p:cNvPr id="22534" name="Picture 3">
            <a:extLst>
              <a:ext uri="{FF2B5EF4-FFF2-40B4-BE49-F238E27FC236}">
                <a16:creationId xmlns:a16="http://schemas.microsoft.com/office/drawing/2014/main" id="{6C5FB4BF-DF51-5FC8-296D-36BEC4479E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150" y="1219200"/>
            <a:ext cx="499745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Object 2">
            <a:extLst>
              <a:ext uri="{FF2B5EF4-FFF2-40B4-BE49-F238E27FC236}">
                <a16:creationId xmlns:a16="http://schemas.microsoft.com/office/drawing/2014/main" id="{04A46A5E-89EC-FEED-1F08-B9ABC64664B1}"/>
              </a:ext>
            </a:extLst>
          </p:cNvPr>
          <p:cNvGraphicFramePr>
            <a:graphicFrameLocks noChangeAspect="1"/>
          </p:cNvGraphicFramePr>
          <p:nvPr>
            <p:extLst>
              <p:ext uri="{D42A27DB-BD31-4B8C-83A1-F6EECF244321}">
                <p14:modId xmlns:p14="http://schemas.microsoft.com/office/powerpoint/2010/main" val="842638429"/>
              </p:ext>
            </p:extLst>
          </p:nvPr>
        </p:nvGraphicFramePr>
        <p:xfrm>
          <a:off x="3200400" y="5065713"/>
          <a:ext cx="5661025" cy="1235133"/>
        </p:xfrm>
        <a:graphic>
          <a:graphicData uri="http://schemas.openxmlformats.org/presentationml/2006/ole">
            <mc:AlternateContent xmlns:mc="http://schemas.openxmlformats.org/markup-compatibility/2006">
              <mc:Choice xmlns:v="urn:schemas-microsoft-com:vml" Requires="v">
                <p:oleObj name="Equation" r:id="rId3" imgW="2031840" imgH="444240" progId="Equation.3">
                  <p:embed/>
                </p:oleObj>
              </mc:Choice>
              <mc:Fallback>
                <p:oleObj name="Equation" r:id="rId3" imgW="2031840" imgH="444240" progId="Equation.3">
                  <p:embed/>
                  <p:pic>
                    <p:nvPicPr>
                      <p:cNvPr id="4" name="Object 2">
                        <a:extLst>
                          <a:ext uri="{FF2B5EF4-FFF2-40B4-BE49-F238E27FC236}">
                            <a16:creationId xmlns:a16="http://schemas.microsoft.com/office/drawing/2014/main" id="{04A46A5E-89EC-FEED-1F08-B9ABC64664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5065713"/>
                        <a:ext cx="5661025" cy="1235133"/>
                      </a:xfrm>
                      <a:prstGeom prst="rect">
                        <a:avLst/>
                      </a:prstGeom>
                      <a:noFill/>
                      <a:ln>
                        <a:noFill/>
                      </a:ln>
                      <a:effectLst/>
                    </p:spPr>
                  </p:pic>
                </p:oleObj>
              </mc:Fallback>
            </mc:AlternateContent>
          </a:graphicData>
        </a:graphic>
      </p:graphicFrame>
      <p:sp>
        <p:nvSpPr>
          <p:cNvPr id="5" name="TextBox 3">
            <a:extLst>
              <a:ext uri="{FF2B5EF4-FFF2-40B4-BE49-F238E27FC236}">
                <a16:creationId xmlns:a16="http://schemas.microsoft.com/office/drawing/2014/main" id="{03C696E3-F251-C651-FCFF-B2B3F542FD05}"/>
              </a:ext>
            </a:extLst>
          </p:cNvPr>
          <p:cNvSpPr txBox="1">
            <a:spLocks noChangeArrowheads="1"/>
          </p:cNvSpPr>
          <p:nvPr/>
        </p:nvSpPr>
        <p:spPr bwMode="auto">
          <a:xfrm>
            <a:off x="4343400" y="3810000"/>
            <a:ext cx="4267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sz="2400"/>
              <a:t>Radial Equilibrium Equation for Incompressible Fluid Machine</a:t>
            </a:r>
            <a:endParaRPr lang="en-IN" altLang="en-US" sz="2400"/>
          </a:p>
        </p:txBody>
      </p:sp>
      <mc:AlternateContent xmlns:mc="http://schemas.openxmlformats.org/markup-compatibility/2006" xmlns:p14="http://schemas.microsoft.com/office/powerpoint/2010/main">
        <mc:Choice Requires="p14">
          <p:contentPart p14:bwMode="auto" r:id="rId5">
            <p14:nvContentPartPr>
              <p14:cNvPr id="22532" name="Ink 7">
                <a:extLst>
                  <a:ext uri="{FF2B5EF4-FFF2-40B4-BE49-F238E27FC236}">
                    <a16:creationId xmlns:a16="http://schemas.microsoft.com/office/drawing/2014/main" id="{ED771F1B-F2D1-37A1-FB2C-D081AE2A25DE}"/>
                  </a:ext>
                </a:extLst>
              </p14:cNvPr>
              <p14:cNvContentPartPr>
                <a14:cpLocks xmlns:a14="http://schemas.microsoft.com/office/drawing/2010/main" noRot="1" noChangeAspect="1" noEditPoints="1" noChangeArrowheads="1" noChangeShapeType="1"/>
              </p14:cNvContentPartPr>
              <p14:nvPr/>
            </p14:nvContentPartPr>
            <p14:xfrm>
              <a:off x="2011363" y="1885950"/>
              <a:ext cx="7937" cy="6350"/>
            </p14:xfrm>
          </p:contentPart>
        </mc:Choice>
        <mc:Fallback xmlns="">
          <p:pic>
            <p:nvPicPr>
              <p:cNvPr id="22532" name="Ink 7">
                <a:extLst>
                  <a:ext uri="{FF2B5EF4-FFF2-40B4-BE49-F238E27FC236}">
                    <a16:creationId xmlns:a16="http://schemas.microsoft.com/office/drawing/2014/main" id="{ED771F1B-F2D1-37A1-FB2C-D081AE2A25DE}"/>
                  </a:ext>
                </a:extLst>
              </p:cNvPr>
              <p:cNvPicPr>
                <a:picLocks noRot="1" noChangeAspect="1" noEditPoints="1" noChangeArrowheads="1" noChangeShapeType="1"/>
              </p:cNvPicPr>
              <p:nvPr/>
            </p:nvPicPr>
            <p:blipFill>
              <a:blip r:embed="rId6"/>
              <a:stretch>
                <a:fillRect/>
              </a:stretch>
            </p:blipFill>
            <p:spPr>
              <a:xfrm>
                <a:off x="2001045" y="1877261"/>
                <a:ext cx="28573" cy="23729"/>
              </a:xfrm>
              <a:prstGeom prst="rect">
                <a:avLst/>
              </a:prstGeom>
            </p:spPr>
          </p:pic>
        </mc:Fallback>
      </mc:AlternateContent>
      <p:grpSp>
        <p:nvGrpSpPr>
          <p:cNvPr id="2" name="Group 1">
            <a:extLst>
              <a:ext uri="{FF2B5EF4-FFF2-40B4-BE49-F238E27FC236}">
                <a16:creationId xmlns:a16="http://schemas.microsoft.com/office/drawing/2014/main" id="{4C33DA96-DD95-C2DB-D5FA-54F2B895E685}"/>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6653075A-D7AF-8821-7B84-68D67BE0308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85275DE3-B705-0A74-3357-DAA390F7EF49}"/>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AC2B6DD7-E037-3F71-FFDD-F04E790C54D9}"/>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6D7C3387-531B-A103-5CFB-098B9F222EB8}"/>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9DB62725-065C-5306-D460-ED9FD6E1286C}"/>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8D49C2A0-D395-4489-B68F-E568EE0098B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7056FCFC-3AA0-F792-2428-8D570A91D6F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0E2111C1-BFD6-D530-A20A-4E3CCCA32959}"/>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C7951174-D9C3-4185-EABE-F2FAC5E8748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D07A0029-DCB6-CD78-5940-8445CCA655D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A1F9F98A-85DB-6011-BF66-D1E5A9793564}"/>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1BEED628-16FF-645F-CE89-E40512A0916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BC7EF01D-7100-01B8-AEE4-2C7F92AC9AB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0FE639B2-96A5-FFBA-8F22-8930FF41F0C2}"/>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8DC3DD40-7E08-40A2-B7AA-64B2391F1DD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59A48025-F6EF-BD93-1EDA-0A9B933DEB7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18E7F7AD-837A-AD39-3EFF-0BBF1463212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046FF9B4-CEFC-80F5-D41E-279A96FC015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9" name="Rectangle 5">
            <a:extLst>
              <a:ext uri="{FF2B5EF4-FFF2-40B4-BE49-F238E27FC236}">
                <a16:creationId xmlns:a16="http://schemas.microsoft.com/office/drawing/2014/main" id="{44B63A58-4184-F41A-20E3-F11DBC6D2A1E}"/>
              </a:ext>
            </a:extLst>
          </p:cNvPr>
          <p:cNvSpPr>
            <a:spLocks noChangeArrowheads="1"/>
          </p:cNvSpPr>
          <p:nvPr/>
        </p:nvSpPr>
        <p:spPr bwMode="auto">
          <a:xfrm>
            <a:off x="533400" y="1255712"/>
            <a:ext cx="309086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buFontTx/>
              <a:buChar char="•"/>
            </a:pPr>
            <a:r>
              <a:rPr lang="en-US" altLang="en-US" dirty="0">
                <a:ea typeface="Calibri" panose="020F0502020204030204" pitchFamily="34" charset="0"/>
                <a:cs typeface="Times New Roman" panose="02020603050405020304" pitchFamily="18" charset="0"/>
              </a:rPr>
              <a:t>Free Vortex Whirl:</a:t>
            </a:r>
          </a:p>
          <a:p>
            <a:endParaRPr lang="en-US" altLang="en-US" dirty="0">
              <a:ea typeface="Calibri" panose="020F0502020204030204" pitchFamily="34" charset="0"/>
              <a:cs typeface="Times New Roman" panose="02020603050405020304" pitchFamily="18" charset="0"/>
            </a:endParaRPr>
          </a:p>
        </p:txBody>
      </p:sp>
      <p:sp>
        <p:nvSpPr>
          <p:cNvPr id="45063" name="Rectangle 7">
            <a:extLst>
              <a:ext uri="{FF2B5EF4-FFF2-40B4-BE49-F238E27FC236}">
                <a16:creationId xmlns:a16="http://schemas.microsoft.com/office/drawing/2014/main" id="{4A33C29E-B8D6-B7F0-8B99-2B6E7C8298A9}"/>
              </a:ext>
            </a:extLst>
          </p:cNvPr>
          <p:cNvSpPr>
            <a:spLocks noChangeArrowheads="1"/>
          </p:cNvSpPr>
          <p:nvPr/>
        </p:nvSpPr>
        <p:spPr bwMode="auto">
          <a:xfrm>
            <a:off x="446087" y="4038600"/>
            <a:ext cx="30591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buFontTx/>
              <a:buChar char="•"/>
            </a:pPr>
            <a:r>
              <a:rPr lang="en-US" altLang="en-US" sz="2400" dirty="0">
                <a:ea typeface="Calibri" panose="020F0502020204030204" pitchFamily="34" charset="0"/>
                <a:cs typeface="Times New Roman" panose="02020603050405020304" pitchFamily="18" charset="0"/>
              </a:rPr>
              <a:t>Forced Vortex Whirl : </a:t>
            </a:r>
          </a:p>
          <a:p>
            <a:endParaRPr lang="en-US" altLang="en-US" sz="2400" dirty="0">
              <a:ea typeface="Calibri" panose="020F0502020204030204" pitchFamily="34" charset="0"/>
              <a:cs typeface="Times New Roman" panose="02020603050405020304" pitchFamily="18" charset="0"/>
            </a:endParaRPr>
          </a:p>
        </p:txBody>
      </p:sp>
      <p:sp>
        <p:nvSpPr>
          <p:cNvPr id="23561" name="Title 9">
            <a:extLst>
              <a:ext uri="{FF2B5EF4-FFF2-40B4-BE49-F238E27FC236}">
                <a16:creationId xmlns:a16="http://schemas.microsoft.com/office/drawing/2014/main" id="{38EA453A-C542-16EA-5717-97989DFFC7D3}"/>
              </a:ext>
            </a:extLst>
          </p:cNvPr>
          <p:cNvSpPr>
            <a:spLocks noGrp="1"/>
          </p:cNvSpPr>
          <p:nvPr>
            <p:ph type="title"/>
          </p:nvPr>
        </p:nvSpPr>
        <p:spPr>
          <a:xfrm>
            <a:off x="1905000" y="228600"/>
            <a:ext cx="6277099" cy="838200"/>
          </a:xfrm>
        </p:spPr>
        <p:txBody>
          <a:bodyPr/>
          <a:lstStyle/>
          <a:p>
            <a:r>
              <a:rPr lang="en-US" altLang="en-US" sz="2800" dirty="0"/>
              <a:t>General Rules for Selection of  Whirl Component</a:t>
            </a:r>
          </a:p>
        </p:txBody>
      </p:sp>
      <p:graphicFrame>
        <p:nvGraphicFramePr>
          <p:cNvPr id="21506" name="Object 2">
            <a:extLst>
              <a:ext uri="{FF2B5EF4-FFF2-40B4-BE49-F238E27FC236}">
                <a16:creationId xmlns:a16="http://schemas.microsoft.com/office/drawing/2014/main" id="{287F8B2A-8578-CA88-965B-1FC49797A63D}"/>
              </a:ext>
            </a:extLst>
          </p:cNvPr>
          <p:cNvGraphicFramePr>
            <a:graphicFrameLocks noChangeAspect="1"/>
          </p:cNvGraphicFramePr>
          <p:nvPr>
            <p:extLst>
              <p:ext uri="{D42A27DB-BD31-4B8C-83A1-F6EECF244321}">
                <p14:modId xmlns:p14="http://schemas.microsoft.com/office/powerpoint/2010/main" val="627927096"/>
              </p:ext>
            </p:extLst>
          </p:nvPr>
        </p:nvGraphicFramePr>
        <p:xfrm>
          <a:off x="6553200" y="2809875"/>
          <a:ext cx="1058863" cy="884238"/>
        </p:xfrm>
        <a:graphic>
          <a:graphicData uri="http://schemas.openxmlformats.org/presentationml/2006/ole">
            <mc:AlternateContent xmlns:mc="http://schemas.openxmlformats.org/markup-compatibility/2006">
              <mc:Choice xmlns:v="urn:schemas-microsoft-com:vml" Requires="v">
                <p:oleObj name="Equation" r:id="rId2" imgW="469800" imgH="393480" progId="Equation.3">
                  <p:embed/>
                </p:oleObj>
              </mc:Choice>
              <mc:Fallback>
                <p:oleObj name="Equation" r:id="rId2" imgW="469800" imgH="393480" progId="Equation.3">
                  <p:embed/>
                  <p:pic>
                    <p:nvPicPr>
                      <p:cNvPr id="21506" name="Object 2">
                        <a:extLst>
                          <a:ext uri="{FF2B5EF4-FFF2-40B4-BE49-F238E27FC236}">
                            <a16:creationId xmlns:a16="http://schemas.microsoft.com/office/drawing/2014/main" id="{287F8B2A-8578-CA88-965B-1FC49797A6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2809875"/>
                        <a:ext cx="1058863" cy="884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 name="Object 10">
            <a:extLst>
              <a:ext uri="{FF2B5EF4-FFF2-40B4-BE49-F238E27FC236}">
                <a16:creationId xmlns:a16="http://schemas.microsoft.com/office/drawing/2014/main" id="{0C8D172C-4DFC-7C1D-91A8-CDE43303CFA5}"/>
              </a:ext>
            </a:extLst>
          </p:cNvPr>
          <p:cNvGraphicFramePr>
            <a:graphicFrameLocks noChangeAspect="1"/>
          </p:cNvGraphicFramePr>
          <p:nvPr>
            <p:extLst>
              <p:ext uri="{D42A27DB-BD31-4B8C-83A1-F6EECF244321}">
                <p14:modId xmlns:p14="http://schemas.microsoft.com/office/powerpoint/2010/main" val="618337358"/>
              </p:ext>
            </p:extLst>
          </p:nvPr>
        </p:nvGraphicFramePr>
        <p:xfrm>
          <a:off x="6096000" y="3724275"/>
          <a:ext cx="1946275" cy="542925"/>
        </p:xfrm>
        <a:graphic>
          <a:graphicData uri="http://schemas.openxmlformats.org/presentationml/2006/ole">
            <mc:AlternateContent xmlns:mc="http://schemas.openxmlformats.org/markup-compatibility/2006">
              <mc:Choice xmlns:v="urn:schemas-microsoft-com:vml" Requires="v">
                <p:oleObj name="Equation" r:id="rId4" imgW="863280" imgH="241200" progId="Equation.3">
                  <p:embed/>
                </p:oleObj>
              </mc:Choice>
              <mc:Fallback>
                <p:oleObj name="Equation" r:id="rId4" imgW="863280" imgH="241200" progId="Equation.3">
                  <p:embed/>
                  <p:pic>
                    <p:nvPicPr>
                      <p:cNvPr id="2" name="Object 10">
                        <a:extLst>
                          <a:ext uri="{FF2B5EF4-FFF2-40B4-BE49-F238E27FC236}">
                            <a16:creationId xmlns:a16="http://schemas.microsoft.com/office/drawing/2014/main" id="{0C8D172C-4DFC-7C1D-91A8-CDE43303CF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3724275"/>
                        <a:ext cx="1946275" cy="542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 name="Object 11">
            <a:extLst>
              <a:ext uri="{FF2B5EF4-FFF2-40B4-BE49-F238E27FC236}">
                <a16:creationId xmlns:a16="http://schemas.microsoft.com/office/drawing/2014/main" id="{7EFBA434-D53B-AEA6-056E-A967E3FE2FB1}"/>
              </a:ext>
            </a:extLst>
          </p:cNvPr>
          <p:cNvGraphicFramePr>
            <a:graphicFrameLocks noChangeAspect="1"/>
          </p:cNvGraphicFramePr>
          <p:nvPr/>
        </p:nvGraphicFramePr>
        <p:xfrm>
          <a:off x="6400800" y="5029200"/>
          <a:ext cx="1430338" cy="512763"/>
        </p:xfrm>
        <a:graphic>
          <a:graphicData uri="http://schemas.openxmlformats.org/presentationml/2006/ole">
            <mc:AlternateContent xmlns:mc="http://schemas.openxmlformats.org/markup-compatibility/2006">
              <mc:Choice xmlns:v="urn:schemas-microsoft-com:vml" Requires="v">
                <p:oleObj name="Equation" r:id="rId6" imgW="634680" imgH="228600" progId="Equation.3">
                  <p:embed/>
                </p:oleObj>
              </mc:Choice>
              <mc:Fallback>
                <p:oleObj name="Equation" r:id="rId6" imgW="634680" imgH="228600" progId="Equation.3">
                  <p:embed/>
                  <p:pic>
                    <p:nvPicPr>
                      <p:cNvPr id="3" name="Object 11">
                        <a:extLst>
                          <a:ext uri="{FF2B5EF4-FFF2-40B4-BE49-F238E27FC236}">
                            <a16:creationId xmlns:a16="http://schemas.microsoft.com/office/drawing/2014/main" id="{7EFBA434-D53B-AEA6-056E-A967E3FE2FB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00800" y="5029200"/>
                        <a:ext cx="1430338" cy="512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 name="Object 12">
            <a:extLst>
              <a:ext uri="{FF2B5EF4-FFF2-40B4-BE49-F238E27FC236}">
                <a16:creationId xmlns:a16="http://schemas.microsoft.com/office/drawing/2014/main" id="{8A4AC571-A988-EB35-E1D7-727D3067AED2}"/>
              </a:ext>
            </a:extLst>
          </p:cNvPr>
          <p:cNvGraphicFramePr>
            <a:graphicFrameLocks noChangeAspect="1"/>
          </p:cNvGraphicFramePr>
          <p:nvPr/>
        </p:nvGraphicFramePr>
        <p:xfrm>
          <a:off x="6096000" y="5715000"/>
          <a:ext cx="2346325" cy="571500"/>
        </p:xfrm>
        <a:graphic>
          <a:graphicData uri="http://schemas.openxmlformats.org/presentationml/2006/ole">
            <mc:AlternateContent xmlns:mc="http://schemas.openxmlformats.org/markup-compatibility/2006">
              <mc:Choice xmlns:v="urn:schemas-microsoft-com:vml" Requires="v">
                <p:oleObj name="Equation" r:id="rId8" imgW="1041120" imgH="253800" progId="Equation.3">
                  <p:embed/>
                </p:oleObj>
              </mc:Choice>
              <mc:Fallback>
                <p:oleObj name="Equation" r:id="rId8" imgW="1041120" imgH="253800" progId="Equation.3">
                  <p:embed/>
                  <p:pic>
                    <p:nvPicPr>
                      <p:cNvPr id="4" name="Object 12">
                        <a:extLst>
                          <a:ext uri="{FF2B5EF4-FFF2-40B4-BE49-F238E27FC236}">
                            <a16:creationId xmlns:a16="http://schemas.microsoft.com/office/drawing/2014/main" id="{8A4AC571-A988-EB35-E1D7-727D3067AED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6000" y="5715000"/>
                        <a:ext cx="2346325"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 name="Object 13">
            <a:extLst>
              <a:ext uri="{FF2B5EF4-FFF2-40B4-BE49-F238E27FC236}">
                <a16:creationId xmlns:a16="http://schemas.microsoft.com/office/drawing/2014/main" id="{7F7B8A3D-5BD7-BD8A-B2D2-360E7978672D}"/>
              </a:ext>
            </a:extLst>
          </p:cNvPr>
          <p:cNvGraphicFramePr>
            <a:graphicFrameLocks noChangeAspect="1"/>
          </p:cNvGraphicFramePr>
          <p:nvPr>
            <p:extLst>
              <p:ext uri="{D42A27DB-BD31-4B8C-83A1-F6EECF244321}">
                <p14:modId xmlns:p14="http://schemas.microsoft.com/office/powerpoint/2010/main" val="348696760"/>
              </p:ext>
            </p:extLst>
          </p:nvPr>
        </p:nvGraphicFramePr>
        <p:xfrm>
          <a:off x="5791200" y="1590675"/>
          <a:ext cx="2460625" cy="941388"/>
        </p:xfrm>
        <a:graphic>
          <a:graphicData uri="http://schemas.openxmlformats.org/presentationml/2006/ole">
            <mc:AlternateContent xmlns:mc="http://schemas.openxmlformats.org/markup-compatibility/2006">
              <mc:Choice xmlns:v="urn:schemas-microsoft-com:vml" Requires="v">
                <p:oleObj name="Equation" r:id="rId10" imgW="1091880" imgH="419040" progId="Equation.3">
                  <p:embed/>
                </p:oleObj>
              </mc:Choice>
              <mc:Fallback>
                <p:oleObj name="Equation" r:id="rId10" imgW="1091880" imgH="419040" progId="Equation.3">
                  <p:embed/>
                  <p:pic>
                    <p:nvPicPr>
                      <p:cNvPr id="5" name="Object 13">
                        <a:extLst>
                          <a:ext uri="{FF2B5EF4-FFF2-40B4-BE49-F238E27FC236}">
                            <a16:creationId xmlns:a16="http://schemas.microsoft.com/office/drawing/2014/main" id="{7F7B8A3D-5BD7-BD8A-B2D2-360E7978672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91200" y="1590675"/>
                        <a:ext cx="2460625" cy="941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6" name="Picture 9" descr="http://www.desktop.aero/appliedaero/potential/images/image62.gif">
            <a:extLst>
              <a:ext uri="{FF2B5EF4-FFF2-40B4-BE49-F238E27FC236}">
                <a16:creationId xmlns:a16="http://schemas.microsoft.com/office/drawing/2014/main" id="{B31B206F-4E26-78D2-E141-1947A7847A3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9600" y="1727200"/>
            <a:ext cx="4572000" cy="238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1" name="Picture 15" descr="http://nptel.iitm.ac.in/courses/Webcourse-contents/IIT-KANPUR/FLUID-MECHANICS/lecture-21/images/fig_7.6b.jpg">
            <a:extLst>
              <a:ext uri="{FF2B5EF4-FFF2-40B4-BE49-F238E27FC236}">
                <a16:creationId xmlns:a16="http://schemas.microsoft.com/office/drawing/2014/main" id="{5CA81DCC-131A-2EBE-5B17-88E6E9DB03A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71600" y="4572000"/>
            <a:ext cx="2928938"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a:extLst>
              <a:ext uri="{FF2B5EF4-FFF2-40B4-BE49-F238E27FC236}">
                <a16:creationId xmlns:a16="http://schemas.microsoft.com/office/drawing/2014/main" id="{E4016FB3-E063-4433-852D-0F73E3E4803B}"/>
              </a:ext>
            </a:extLst>
          </p:cNvPr>
          <p:cNvGrpSpPr/>
          <p:nvPr/>
        </p:nvGrpSpPr>
        <p:grpSpPr>
          <a:xfrm>
            <a:off x="0" y="0"/>
            <a:ext cx="9144000" cy="6858000"/>
            <a:chOff x="0" y="0"/>
            <a:chExt cx="9144000" cy="6858000"/>
          </a:xfrm>
        </p:grpSpPr>
        <p:pic>
          <p:nvPicPr>
            <p:cNvPr id="7" name="Picture 22" descr="Logo usage Guidelines">
              <a:extLst>
                <a:ext uri="{FF2B5EF4-FFF2-40B4-BE49-F238E27FC236}">
                  <a16:creationId xmlns:a16="http://schemas.microsoft.com/office/drawing/2014/main" id="{B4FF1899-8D75-4EED-6453-7D0A94BBF44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38">
              <a:extLst>
                <a:ext uri="{FF2B5EF4-FFF2-40B4-BE49-F238E27FC236}">
                  <a16:creationId xmlns:a16="http://schemas.microsoft.com/office/drawing/2014/main" id="{1ABFB444-3DDB-7833-5712-E7D75D723FEC}"/>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D84CBF49-581C-4C74-0712-9EDC5E6F366A}"/>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D87EFB7C-1BF3-6304-A15E-1C992D2AD581}"/>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95AE700E-489D-E2C6-D897-1AB0DF5556AB}"/>
                      </a:ext>
                    </a:extLst>
                  </p:cNvPr>
                  <p:cNvGrpSpPr>
                    <a:grpSpLocks/>
                  </p:cNvGrpSpPr>
                  <p:nvPr/>
                </p:nvGrpSpPr>
                <p:grpSpPr bwMode="auto">
                  <a:xfrm>
                    <a:off x="0" y="0"/>
                    <a:ext cx="192" cy="4320"/>
                    <a:chOff x="0" y="-48"/>
                    <a:chExt cx="144" cy="4368"/>
                  </a:xfrm>
                </p:grpSpPr>
                <p:sp>
                  <p:nvSpPr>
                    <p:cNvPr id="24" name="Rectangle 10">
                      <a:extLst>
                        <a:ext uri="{FF2B5EF4-FFF2-40B4-BE49-F238E27FC236}">
                          <a16:creationId xmlns:a16="http://schemas.microsoft.com/office/drawing/2014/main" id="{5EBF504E-DAE1-B265-6484-4761343F150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1">
                      <a:extLst>
                        <a:ext uri="{FF2B5EF4-FFF2-40B4-BE49-F238E27FC236}">
                          <a16:creationId xmlns:a16="http://schemas.microsoft.com/office/drawing/2014/main" id="{5DC6284D-956C-7B84-F661-89BF55A1A62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1F9B051A-BC1D-6EEA-53F4-AA8A06D43EE2}"/>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B9BBC36F-F216-E4AF-DD38-450678C51FF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2DD00343-1AE5-055B-AA90-359CA4FD84D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38EB0F13-6C3F-887D-9633-63B7694A95BF}"/>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5873F03D-79BB-E6A0-0222-07065290B9C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4B55CA83-86B8-189B-D529-75913F7D7EE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8">
                    <a:extLst>
                      <a:ext uri="{FF2B5EF4-FFF2-40B4-BE49-F238E27FC236}">
                        <a16:creationId xmlns:a16="http://schemas.microsoft.com/office/drawing/2014/main" id="{0C29DBC4-3085-2BDA-998A-89330C87BDD7}"/>
                      </a:ext>
                    </a:extLst>
                  </p:cNvPr>
                  <p:cNvGrpSpPr>
                    <a:grpSpLocks/>
                  </p:cNvGrpSpPr>
                  <p:nvPr/>
                </p:nvGrpSpPr>
                <p:grpSpPr bwMode="auto">
                  <a:xfrm>
                    <a:off x="144" y="4234"/>
                    <a:ext cx="5616" cy="86"/>
                    <a:chOff x="96" y="4176"/>
                    <a:chExt cx="5520" cy="144"/>
                  </a:xfrm>
                </p:grpSpPr>
                <p:sp>
                  <p:nvSpPr>
                    <p:cNvPr id="18" name="Rectangle 19">
                      <a:extLst>
                        <a:ext uri="{FF2B5EF4-FFF2-40B4-BE49-F238E27FC236}">
                          <a16:creationId xmlns:a16="http://schemas.microsoft.com/office/drawing/2014/main" id="{5CE64CCE-370A-E36B-8130-FFAB6252B07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20">
                      <a:extLst>
                        <a:ext uri="{FF2B5EF4-FFF2-40B4-BE49-F238E27FC236}">
                          <a16:creationId xmlns:a16="http://schemas.microsoft.com/office/drawing/2014/main" id="{E26AF062-005A-534E-F3BD-EB1F3C87745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8273199A-192C-2247-7C5C-D019A95FA39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D6783C93-1309-6B29-4921-B0B46264388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1506"/>
                                        </p:tgtEl>
                                        <p:attrNameLst>
                                          <p:attrName>style.visibility</p:attrName>
                                        </p:attrNameLst>
                                      </p:cBhvr>
                                      <p:to>
                                        <p:strVal val="visible"/>
                                      </p:to>
                                    </p:set>
                                    <p:animEffect transition="in" filter="dissolve">
                                      <p:cBhvr>
                                        <p:cTn id="12" dur="500"/>
                                        <p:tgtEl>
                                          <p:spTgt spid="2150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dissolve">
                                      <p:cBhvr>
                                        <p:cTn id="22" dur="500"/>
                                        <p:tgtEl>
                                          <p:spTgt spid="1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5063"/>
                                        </p:tgtEl>
                                        <p:attrNameLst>
                                          <p:attrName>style.visibility</p:attrName>
                                        </p:attrNameLst>
                                      </p:cBhvr>
                                      <p:to>
                                        <p:strVal val="visible"/>
                                      </p:to>
                                    </p:set>
                                    <p:animEffect transition="in" filter="dissolve">
                                      <p:cBhvr>
                                        <p:cTn id="27" dur="500"/>
                                        <p:tgtEl>
                                          <p:spTgt spid="4506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dissolve">
                                      <p:cBhvr>
                                        <p:cTn id="32" dur="500"/>
                                        <p:tgtEl>
                                          <p:spTgt spid="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45071"/>
                                        </p:tgtEl>
                                        <p:attrNameLst>
                                          <p:attrName>style.visibility</p:attrName>
                                        </p:attrNameLst>
                                      </p:cBhvr>
                                      <p:to>
                                        <p:strVal val="visible"/>
                                      </p:to>
                                    </p:set>
                                    <p:animEffect transition="in" filter="dissolve">
                                      <p:cBhvr>
                                        <p:cTn id="37" dur="500"/>
                                        <p:tgtEl>
                                          <p:spTgt spid="4507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dissolve">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24" name="Picture 4">
            <a:extLst>
              <a:ext uri="{FF2B5EF4-FFF2-40B4-BE49-F238E27FC236}">
                <a16:creationId xmlns:a16="http://schemas.microsoft.com/office/drawing/2014/main" id="{1B02EE32-298E-E572-486C-023F9FF465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388" y="1235416"/>
            <a:ext cx="7239000" cy="3231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26" name="Rectangle 6">
            <a:extLst>
              <a:ext uri="{FF2B5EF4-FFF2-40B4-BE49-F238E27FC236}">
                <a16:creationId xmlns:a16="http://schemas.microsoft.com/office/drawing/2014/main" id="{C2BF5850-C6AA-3CCE-0ED5-BB8036F7A09E}"/>
              </a:ext>
            </a:extLst>
          </p:cNvPr>
          <p:cNvSpPr>
            <a:spLocks noChangeArrowheads="1"/>
          </p:cNvSpPr>
          <p:nvPr/>
        </p:nvSpPr>
        <p:spPr bwMode="auto">
          <a:xfrm>
            <a:off x="533400" y="4613275"/>
            <a:ext cx="815340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dirty="0"/>
              <a:t>To define the distortion of the blade, the velocity triangles of at least  six different radiuses of the blade are to be determined. </a:t>
            </a:r>
          </a:p>
          <a:p>
            <a:pPr eaLnBrk="1" hangingPunct="1"/>
            <a:r>
              <a:rPr lang="en-US" altLang="en-US" sz="2400" dirty="0"/>
              <a:t>The angle β of each radius gives conclusions on the distortion of the blade.</a:t>
            </a:r>
          </a:p>
          <a:p>
            <a:pPr eaLnBrk="1" hangingPunct="1"/>
            <a:r>
              <a:rPr lang="en-US" altLang="en-US" sz="2400" dirty="0"/>
              <a:t>The angles should be corrected for real hydraulics.</a:t>
            </a:r>
          </a:p>
        </p:txBody>
      </p:sp>
      <p:grpSp>
        <p:nvGrpSpPr>
          <p:cNvPr id="2" name="Group 1">
            <a:extLst>
              <a:ext uri="{FF2B5EF4-FFF2-40B4-BE49-F238E27FC236}">
                <a16:creationId xmlns:a16="http://schemas.microsoft.com/office/drawing/2014/main" id="{ADF06012-F206-2316-6F9D-A211C82159DF}"/>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15BB24D4-CEF7-2C34-AA61-AD9E41AA76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DA460557-1CF5-EDED-C2B0-1BB661D9700F}"/>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04635ADF-EAF1-0744-8B99-399A69C60897}"/>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82A1AB49-AF3E-691C-F497-C2BC3A486834}"/>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DDD878EF-7D23-2833-0701-08D02BE588C4}"/>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F7BD6445-F6BB-42F5-8212-52F584F0909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EE0FBB3F-9347-87B0-7326-AE662A5682B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258B6F9E-8E8F-2969-D267-ACEE1D4FFF79}"/>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B08501E0-05B0-457A-703A-8110176DB78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35B8CD7A-95C7-04FE-3282-04570E7DDD2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F26BC6FD-586A-6C46-F895-1F2E45944536}"/>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4B90C7E4-6042-B50F-4DB1-7EEC7BC9E37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FB3A4B3B-BB3F-907D-B841-ACB6771224A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442B7BB4-D9C9-2FFB-B551-0112626A62B7}"/>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C5F0D3BD-43BD-9540-3C47-21FA18BFAFC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9B42559B-C2A6-1684-8D9E-43A55E85E2E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729FBBB0-6963-0F1B-054A-0DA25208B1E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673D918-13DE-2065-8A4F-E5E6B3C88D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Title 9">
            <a:extLst>
              <a:ext uri="{FF2B5EF4-FFF2-40B4-BE49-F238E27FC236}">
                <a16:creationId xmlns:a16="http://schemas.microsoft.com/office/drawing/2014/main" id="{1082F208-5233-F939-E611-3520776FC687}"/>
              </a:ext>
            </a:extLst>
          </p:cNvPr>
          <p:cNvSpPr txBox="1">
            <a:spLocks/>
          </p:cNvSpPr>
          <p:nvPr/>
        </p:nvSpPr>
        <p:spPr>
          <a:xfrm>
            <a:off x="1865683" y="363523"/>
            <a:ext cx="6277099" cy="533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altLang="en-US" sz="2800" kern="0" dirty="0"/>
              <a:t>Radial Variation Blade Geometry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47524"/>
                                        </p:tgtEl>
                                        <p:attrNameLst>
                                          <p:attrName>style.visibility</p:attrName>
                                        </p:attrNameLst>
                                      </p:cBhvr>
                                      <p:to>
                                        <p:strVal val="visible"/>
                                      </p:to>
                                    </p:set>
                                    <p:animEffect transition="in" filter="dissolve">
                                      <p:cBhvr>
                                        <p:cTn id="7" dur="500"/>
                                        <p:tgtEl>
                                          <p:spTgt spid="7475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47526">
                                            <p:txEl>
                                              <p:pRg st="0" end="0"/>
                                            </p:txEl>
                                          </p:spTgt>
                                        </p:tgtEl>
                                        <p:attrNameLst>
                                          <p:attrName>style.visibility</p:attrName>
                                        </p:attrNameLst>
                                      </p:cBhvr>
                                      <p:to>
                                        <p:strVal val="visible"/>
                                      </p:to>
                                    </p:set>
                                    <p:animEffect transition="in" filter="dissolve">
                                      <p:cBhvr>
                                        <p:cTn id="12" dur="500"/>
                                        <p:tgtEl>
                                          <p:spTgt spid="74752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47526">
                                            <p:txEl>
                                              <p:pRg st="1" end="1"/>
                                            </p:txEl>
                                          </p:spTgt>
                                        </p:tgtEl>
                                        <p:attrNameLst>
                                          <p:attrName>style.visibility</p:attrName>
                                        </p:attrNameLst>
                                      </p:cBhvr>
                                      <p:to>
                                        <p:strVal val="visible"/>
                                      </p:to>
                                    </p:set>
                                    <p:animEffect transition="in" filter="dissolve">
                                      <p:cBhvr>
                                        <p:cTn id="17" dur="500"/>
                                        <p:tgtEl>
                                          <p:spTgt spid="747526">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47526">
                                            <p:txEl>
                                              <p:pRg st="2" end="2"/>
                                            </p:txEl>
                                          </p:spTgt>
                                        </p:tgtEl>
                                        <p:attrNameLst>
                                          <p:attrName>style.visibility</p:attrName>
                                        </p:attrNameLst>
                                      </p:cBhvr>
                                      <p:to>
                                        <p:strVal val="visible"/>
                                      </p:to>
                                    </p:set>
                                    <p:animEffect transition="in" filter="dissolve">
                                      <p:cBhvr>
                                        <p:cTn id="22" dur="500"/>
                                        <p:tgtEl>
                                          <p:spTgt spid="7475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26"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2" name="Rectangle 2">
            <a:extLst>
              <a:ext uri="{FF2B5EF4-FFF2-40B4-BE49-F238E27FC236}">
                <a16:creationId xmlns:a16="http://schemas.microsoft.com/office/drawing/2014/main" id="{5E6F3750-5184-0B19-A84E-2624D92AE4AC}"/>
              </a:ext>
            </a:extLst>
          </p:cNvPr>
          <p:cNvSpPr>
            <a:spLocks noGrp="1" noChangeArrowheads="1"/>
          </p:cNvSpPr>
          <p:nvPr>
            <p:ph type="title" idx="4294967295"/>
          </p:nvPr>
        </p:nvSpPr>
        <p:spPr>
          <a:xfrm>
            <a:off x="0" y="152400"/>
            <a:ext cx="9144000" cy="1143000"/>
          </a:xfrm>
        </p:spPr>
        <p:txBody>
          <a:bodyPr/>
          <a:lstStyle/>
          <a:p>
            <a:r>
              <a:rPr lang="en-US" altLang="en-US" sz="2800" dirty="0"/>
              <a:t>Power Developed by the Runner</a:t>
            </a:r>
          </a:p>
        </p:txBody>
      </p:sp>
      <p:graphicFrame>
        <p:nvGraphicFramePr>
          <p:cNvPr id="796676" name="Object 2">
            <a:extLst>
              <a:ext uri="{FF2B5EF4-FFF2-40B4-BE49-F238E27FC236}">
                <a16:creationId xmlns:a16="http://schemas.microsoft.com/office/drawing/2014/main" id="{C312CCF7-F4E3-6135-0A97-E5C636DD03B4}"/>
              </a:ext>
            </a:extLst>
          </p:cNvPr>
          <p:cNvGraphicFramePr>
            <a:graphicFrameLocks noChangeAspect="1"/>
          </p:cNvGraphicFramePr>
          <p:nvPr>
            <p:extLst>
              <p:ext uri="{D42A27DB-BD31-4B8C-83A1-F6EECF244321}">
                <p14:modId xmlns:p14="http://schemas.microsoft.com/office/powerpoint/2010/main" val="4159225604"/>
              </p:ext>
            </p:extLst>
          </p:nvPr>
        </p:nvGraphicFramePr>
        <p:xfrm>
          <a:off x="636583" y="3073150"/>
          <a:ext cx="4736991" cy="677319"/>
        </p:xfrm>
        <a:graphic>
          <a:graphicData uri="http://schemas.openxmlformats.org/presentationml/2006/ole">
            <mc:AlternateContent xmlns:mc="http://schemas.openxmlformats.org/markup-compatibility/2006">
              <mc:Choice xmlns:v="urn:schemas-microsoft-com:vml" Requires="v">
                <p:oleObj name="Equation" r:id="rId2" imgW="1600200" imgH="228600" progId="Equation.3">
                  <p:embed/>
                </p:oleObj>
              </mc:Choice>
              <mc:Fallback>
                <p:oleObj name="Equation" r:id="rId2" imgW="1600200" imgH="228600" progId="Equation.3">
                  <p:embed/>
                  <p:pic>
                    <p:nvPicPr>
                      <p:cNvPr id="796676" name="Object 2">
                        <a:extLst>
                          <a:ext uri="{FF2B5EF4-FFF2-40B4-BE49-F238E27FC236}">
                            <a16:creationId xmlns:a16="http://schemas.microsoft.com/office/drawing/2014/main" id="{C312CCF7-F4E3-6135-0A97-E5C636DD03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583" y="3073150"/>
                        <a:ext cx="4736991" cy="677319"/>
                      </a:xfrm>
                      <a:prstGeom prst="rect">
                        <a:avLst/>
                      </a:prstGeom>
                      <a:noFill/>
                      <a:ln>
                        <a:noFill/>
                      </a:ln>
                      <a:effectLst/>
                    </p:spPr>
                  </p:pic>
                </p:oleObj>
              </mc:Fallback>
            </mc:AlternateContent>
          </a:graphicData>
        </a:graphic>
      </p:graphicFrame>
      <p:sp>
        <p:nvSpPr>
          <p:cNvPr id="39943" name="Text Box 5">
            <a:extLst>
              <a:ext uri="{FF2B5EF4-FFF2-40B4-BE49-F238E27FC236}">
                <a16:creationId xmlns:a16="http://schemas.microsoft.com/office/drawing/2014/main" id="{7B16EB3B-91C7-3A3E-1A02-C2191F8A0CFF}"/>
              </a:ext>
            </a:extLst>
          </p:cNvPr>
          <p:cNvSpPr txBox="1">
            <a:spLocks noChangeArrowheads="1"/>
          </p:cNvSpPr>
          <p:nvPr/>
        </p:nvSpPr>
        <p:spPr bwMode="auto">
          <a:xfrm>
            <a:off x="511175" y="1362724"/>
            <a:ext cx="782471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Power developed by an infinitesimal section of blade surface</a:t>
            </a:r>
          </a:p>
        </p:txBody>
      </p:sp>
      <p:graphicFrame>
        <p:nvGraphicFramePr>
          <p:cNvPr id="796678" name="Object 3">
            <a:extLst>
              <a:ext uri="{FF2B5EF4-FFF2-40B4-BE49-F238E27FC236}">
                <a16:creationId xmlns:a16="http://schemas.microsoft.com/office/drawing/2014/main" id="{31326FCC-642A-159E-8CD3-71027DEB6B4F}"/>
              </a:ext>
            </a:extLst>
          </p:cNvPr>
          <p:cNvGraphicFramePr>
            <a:graphicFrameLocks noChangeAspect="1"/>
          </p:cNvGraphicFramePr>
          <p:nvPr>
            <p:extLst>
              <p:ext uri="{D42A27DB-BD31-4B8C-83A1-F6EECF244321}">
                <p14:modId xmlns:p14="http://schemas.microsoft.com/office/powerpoint/2010/main" val="1470706130"/>
              </p:ext>
            </p:extLst>
          </p:nvPr>
        </p:nvGraphicFramePr>
        <p:xfrm>
          <a:off x="455609" y="4158420"/>
          <a:ext cx="6178554" cy="1133821"/>
        </p:xfrm>
        <a:graphic>
          <a:graphicData uri="http://schemas.openxmlformats.org/presentationml/2006/ole">
            <mc:AlternateContent xmlns:mc="http://schemas.openxmlformats.org/markup-compatibility/2006">
              <mc:Choice xmlns:v="urn:schemas-microsoft-com:vml" Requires="v">
                <p:oleObj name="Equation" r:id="rId4" imgW="2145960" imgH="393480" progId="Equation.3">
                  <p:embed/>
                </p:oleObj>
              </mc:Choice>
              <mc:Fallback>
                <p:oleObj name="Equation" r:id="rId4" imgW="2145960" imgH="393480" progId="Equation.3">
                  <p:embed/>
                  <p:pic>
                    <p:nvPicPr>
                      <p:cNvPr id="796678" name="Object 3">
                        <a:extLst>
                          <a:ext uri="{FF2B5EF4-FFF2-40B4-BE49-F238E27FC236}">
                            <a16:creationId xmlns:a16="http://schemas.microsoft.com/office/drawing/2014/main" id="{31326FCC-642A-159E-8CD3-71027DEB6B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609" y="4158420"/>
                        <a:ext cx="6178554" cy="1133821"/>
                      </a:xfrm>
                      <a:prstGeom prst="rect">
                        <a:avLst/>
                      </a:prstGeom>
                      <a:noFill/>
                      <a:ln>
                        <a:noFill/>
                      </a:ln>
                      <a:effectLst/>
                    </p:spPr>
                  </p:pic>
                </p:oleObj>
              </mc:Fallback>
            </mc:AlternateContent>
          </a:graphicData>
        </a:graphic>
      </p:graphicFrame>
      <mc:AlternateContent xmlns:mc="http://schemas.openxmlformats.org/markup-compatibility/2006" xmlns:p14="http://schemas.microsoft.com/office/powerpoint/2010/main">
        <mc:Choice Requires="p14">
          <p:contentPart p14:bwMode="auto" r:id="rId6">
            <p14:nvContentPartPr>
              <p14:cNvPr id="39940" name="Ink 7">
                <a:extLst>
                  <a:ext uri="{FF2B5EF4-FFF2-40B4-BE49-F238E27FC236}">
                    <a16:creationId xmlns:a16="http://schemas.microsoft.com/office/drawing/2014/main" id="{7F33163A-E9F4-B2BE-F70E-C98FE5E975E2}"/>
                  </a:ext>
                </a:extLst>
              </p14:cNvPr>
              <p14:cNvContentPartPr>
                <a14:cpLocks xmlns:a14="http://schemas.microsoft.com/office/drawing/2010/main" noRot="1" noChangeAspect="1" noEditPoints="1" noChangeArrowheads="1" noChangeShapeType="1"/>
              </p14:cNvContentPartPr>
              <p14:nvPr/>
            </p14:nvContentPartPr>
            <p14:xfrm>
              <a:off x="8186738" y="3314700"/>
              <a:ext cx="6350" cy="14288"/>
            </p14:xfrm>
          </p:contentPart>
        </mc:Choice>
        <mc:Fallback xmlns="">
          <p:pic>
            <p:nvPicPr>
              <p:cNvPr id="39940" name="Ink 7">
                <a:extLst>
                  <a:ext uri="{FF2B5EF4-FFF2-40B4-BE49-F238E27FC236}">
                    <a16:creationId xmlns:a16="http://schemas.microsoft.com/office/drawing/2014/main" id="{7F33163A-E9F4-B2BE-F70E-C98FE5E975E2}"/>
                  </a:ext>
                </a:extLst>
              </p:cNvPr>
              <p:cNvPicPr>
                <a:picLocks noRot="1" noChangeAspect="1" noEditPoints="1" noChangeArrowheads="1" noChangeShapeType="1"/>
              </p:cNvPicPr>
              <p:nvPr/>
            </p:nvPicPr>
            <p:blipFill>
              <a:blip r:embed="rId7"/>
              <a:stretch>
                <a:fillRect/>
              </a:stretch>
            </p:blipFill>
            <p:spPr>
              <a:xfrm>
                <a:off x="8178483" y="3304660"/>
                <a:ext cx="22860" cy="34368"/>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9941" name="Ink 9">
                <a:extLst>
                  <a:ext uri="{FF2B5EF4-FFF2-40B4-BE49-F238E27FC236}">
                    <a16:creationId xmlns:a16="http://schemas.microsoft.com/office/drawing/2014/main" id="{3946337F-96D5-DB46-BB24-49043C86FFF9}"/>
                  </a:ext>
                </a:extLst>
              </p14:cNvPr>
              <p14:cNvContentPartPr>
                <a14:cpLocks xmlns:a14="http://schemas.microsoft.com/office/drawing/2010/main" noRot="1" noChangeAspect="1" noEditPoints="1" noChangeArrowheads="1" noChangeShapeType="1"/>
              </p14:cNvContentPartPr>
              <p14:nvPr/>
            </p14:nvContentPartPr>
            <p14:xfrm>
              <a:off x="4257675" y="4257675"/>
              <a:ext cx="3175" cy="7938"/>
            </p14:xfrm>
          </p:contentPart>
        </mc:Choice>
        <mc:Fallback xmlns="">
          <p:pic>
            <p:nvPicPr>
              <p:cNvPr id="39941" name="Ink 9">
                <a:extLst>
                  <a:ext uri="{FF2B5EF4-FFF2-40B4-BE49-F238E27FC236}">
                    <a16:creationId xmlns:a16="http://schemas.microsoft.com/office/drawing/2014/main" id="{3946337F-96D5-DB46-BB24-49043C86FFF9}"/>
                  </a:ext>
                </a:extLst>
              </p:cNvPr>
              <p:cNvPicPr>
                <a:picLocks noRot="1" noChangeAspect="1" noEditPoints="1" noChangeArrowheads="1" noChangeShapeType="1"/>
              </p:cNvPicPr>
              <p:nvPr/>
            </p:nvPicPr>
            <p:blipFill>
              <a:blip r:embed="rId9"/>
              <a:stretch>
                <a:fillRect/>
              </a:stretch>
            </p:blipFill>
            <p:spPr>
              <a:xfrm>
                <a:off x="4245882" y="4249075"/>
                <a:ext cx="26761" cy="25137"/>
              </a:xfrm>
              <a:prstGeom prst="rect">
                <a:avLst/>
              </a:prstGeom>
            </p:spPr>
          </p:pic>
        </mc:Fallback>
      </mc:AlternateContent>
      <p:grpSp>
        <p:nvGrpSpPr>
          <p:cNvPr id="2" name="Group 1">
            <a:extLst>
              <a:ext uri="{FF2B5EF4-FFF2-40B4-BE49-F238E27FC236}">
                <a16:creationId xmlns:a16="http://schemas.microsoft.com/office/drawing/2014/main" id="{C6D400C1-A999-D7C5-9D51-995549745EB7}"/>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272952BC-0F8E-F548-4E02-93EA619CA38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B972FDDC-25A2-248C-D56B-CB18978C2836}"/>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9A3CFA6C-820B-C5C8-6BBE-915F1C5CC229}"/>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6CC970E0-F4AA-F445-6F64-49AA8A71567D}"/>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91001045-1C50-0538-AB62-C66D0ACDABD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BAEEEC65-A931-BCD3-A962-1AF11B293B7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719F7791-9A81-8969-84D0-F352FC41101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38586CA-4A65-8EA9-EDC0-584A9A13031B}"/>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9DF23821-79CD-FE3D-79A7-2385E186FAF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198AF6FB-79C8-F02D-06C3-D54235FE486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E5567947-CEC8-512B-63E5-C9C2BE48C5BA}"/>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0B23F269-5607-8BB1-5633-0120FA8510F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39ABCD5F-C153-ADE0-39E6-17200822472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75C2A359-8502-7081-2DCD-FEA5D936A1D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6AE28D3A-4546-1320-F7B0-2ECC6B080A3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6AC57597-9D15-5325-5E8E-DBE04B10890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31BB32B5-AC9B-3771-8FA6-5361164068FC}"/>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E61318F1-1793-1EF1-B5E0-6676D9B07B9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96676"/>
                                        </p:tgtEl>
                                        <p:attrNameLst>
                                          <p:attrName>style.visibility</p:attrName>
                                        </p:attrNameLst>
                                      </p:cBhvr>
                                      <p:to>
                                        <p:strVal val="visible"/>
                                      </p:to>
                                    </p:set>
                                    <p:animEffect transition="in" filter="dissolve">
                                      <p:cBhvr>
                                        <p:cTn id="7" dur="500"/>
                                        <p:tgtEl>
                                          <p:spTgt spid="7966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96678"/>
                                        </p:tgtEl>
                                        <p:attrNameLst>
                                          <p:attrName>style.visibility</p:attrName>
                                        </p:attrNameLst>
                                      </p:cBhvr>
                                      <p:to>
                                        <p:strVal val="visible"/>
                                      </p:to>
                                    </p:set>
                                    <p:animEffect transition="in" filter="dissolve">
                                      <p:cBhvr>
                                        <p:cTn id="12" dur="500"/>
                                        <p:tgtEl>
                                          <p:spTgt spid="7966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6" name="Picture 2">
            <a:extLst>
              <a:ext uri="{FF2B5EF4-FFF2-40B4-BE49-F238E27FC236}">
                <a16:creationId xmlns:a16="http://schemas.microsoft.com/office/drawing/2014/main" id="{AF42D390-22A5-88AC-94DD-77DB466628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219200"/>
            <a:ext cx="6858000" cy="548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7" name="Title 2">
            <a:extLst>
              <a:ext uri="{FF2B5EF4-FFF2-40B4-BE49-F238E27FC236}">
                <a16:creationId xmlns:a16="http://schemas.microsoft.com/office/drawing/2014/main" id="{9AEB92CE-FA8B-A479-7804-378203A94DC9}"/>
              </a:ext>
            </a:extLst>
          </p:cNvPr>
          <p:cNvSpPr>
            <a:spLocks noGrp="1"/>
          </p:cNvSpPr>
          <p:nvPr>
            <p:ph type="title"/>
          </p:nvPr>
        </p:nvSpPr>
        <p:spPr>
          <a:xfrm>
            <a:off x="1905000" y="76200"/>
            <a:ext cx="6313937" cy="1143000"/>
          </a:xfrm>
        </p:spPr>
        <p:txBody>
          <a:bodyPr/>
          <a:lstStyle/>
          <a:p>
            <a:r>
              <a:rPr lang="en-US" altLang="en-US" sz="2800" dirty="0"/>
              <a:t>Calculation of Driving &amp; Non-driving Forces</a:t>
            </a:r>
          </a:p>
        </p:txBody>
      </p:sp>
      <p:grpSp>
        <p:nvGrpSpPr>
          <p:cNvPr id="2" name="Group 1">
            <a:extLst>
              <a:ext uri="{FF2B5EF4-FFF2-40B4-BE49-F238E27FC236}">
                <a16:creationId xmlns:a16="http://schemas.microsoft.com/office/drawing/2014/main" id="{FABF24DA-F54F-CA6E-51D8-11B8D4B61572}"/>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1F237D0A-56E1-F430-89DE-9727A8CBFE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29967C20-944E-268D-4BE2-99FCF6F1F722}"/>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017B32B6-DA90-F9D5-FC5F-7822CE7FE36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31B2F40A-6A0B-E010-1674-09C6638E8C43}"/>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6C4675F3-2AD7-834A-827A-65E9C5D56C52}"/>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B32F9409-3F46-F0F5-F682-4C2B1EC5386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3754D97E-6E35-4AAE-8588-FD82F442239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6C1F3036-8B64-F4E7-7816-06A92BB0B7B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99DB2DEF-2401-4EDC-B734-BED85334AB8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CAA03E4C-D5FB-4D19-20EC-B757EABB3A6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62D1050-23E9-3BBD-B540-89CB6D54F614}"/>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955F8947-F38D-7F34-686D-B8DE6F032CF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D06E7812-762F-0422-34C9-7F8BDCA3427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606E1E86-9392-FD80-612D-0EC0692CEEDC}"/>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644B1A62-CFAA-CAF1-BD00-665DE013157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FD844FE6-D6B3-4E14-BE64-42A2FB0180C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A5D8C26-0B05-A82D-0621-812221AB519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493A0CB3-A25C-7564-59EE-1ADF134BD0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10602</TotalTime>
  <Words>1347</Words>
  <Application>Microsoft Office PowerPoint</Application>
  <PresentationFormat>On-screen Show (4:3)</PresentationFormat>
  <Paragraphs>238</Paragraphs>
  <Slides>47</Slides>
  <Notes>2</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47</vt:i4>
      </vt:variant>
    </vt:vector>
  </HeadingPairs>
  <TitlesOfParts>
    <vt:vector size="58" baseType="lpstr">
      <vt:lpstr>Arial</vt:lpstr>
      <vt:lpstr>Calibri</vt:lpstr>
      <vt:lpstr>Cambria Math</vt:lpstr>
      <vt:lpstr>CommercialScript BT</vt:lpstr>
      <vt:lpstr>Harlow Solid Italic</vt:lpstr>
      <vt:lpstr>Symbol</vt:lpstr>
      <vt:lpstr>Tempus Sans ITC</vt:lpstr>
      <vt:lpstr>Times New Roman</vt:lpstr>
      <vt:lpstr>Default Design</vt:lpstr>
      <vt:lpstr>Bitmap Image</vt:lpstr>
      <vt:lpstr>Equation</vt:lpstr>
      <vt:lpstr>Kaplan Turbine </vt:lpstr>
      <vt:lpstr>Specific Speed Vs Principle of Momentum Transfer</vt:lpstr>
      <vt:lpstr>PowerPoint Presentation</vt:lpstr>
      <vt:lpstr>Kaplan Turbine</vt:lpstr>
      <vt:lpstr>Kaplan Turbine</vt:lpstr>
      <vt:lpstr>Selection of  Kaplan Turbine </vt:lpstr>
      <vt:lpstr>Type of Turbine vs Resource Details</vt:lpstr>
      <vt:lpstr>The Fast Machine for A Low Head</vt:lpstr>
      <vt:lpstr>The Fast Machine for A Low Head</vt:lpstr>
      <vt:lpstr>The Fast Machine for A Low Head</vt:lpstr>
      <vt:lpstr>Specific Speed of Kaplan Turbine  </vt:lpstr>
      <vt:lpstr>Ganga Hydro Elecrtic Scheme </vt:lpstr>
      <vt:lpstr>Major Kaplan Plants in Karnataka, India</vt:lpstr>
      <vt:lpstr>The Schematic of  Kaplan Turbine</vt:lpstr>
      <vt:lpstr>Major Parts of A Kaplan Turbine</vt:lpstr>
      <vt:lpstr>Superior Hydrodynamic Features</vt:lpstr>
      <vt:lpstr>Classification of Kaplan Turbines</vt:lpstr>
      <vt:lpstr>Hydraulic Energy Diagram</vt:lpstr>
      <vt:lpstr>The suction head</vt:lpstr>
      <vt:lpstr>The suction head</vt:lpstr>
      <vt:lpstr>CAVITATION</vt:lpstr>
      <vt:lpstr>The suction head</vt:lpstr>
      <vt:lpstr>Design of Guide Wheel</vt:lpstr>
      <vt:lpstr>Outlines of Kaplan Runner</vt:lpstr>
      <vt:lpstr>Design of Kaplan Runner</vt:lpstr>
      <vt:lpstr>Hub diameter</vt:lpstr>
      <vt:lpstr>Runner Diameter </vt:lpstr>
      <vt:lpstr>Hydrodynamics of Kaplan Blade</vt:lpstr>
      <vt:lpstr>Mean Diameter Specifications of A  Kaplan Runner</vt:lpstr>
      <vt:lpstr>Distortion of the blade under ideal circumstances</vt:lpstr>
      <vt:lpstr>PowerPoint Presentation</vt:lpstr>
      <vt:lpstr>PowerPoint Presentation</vt:lpstr>
      <vt:lpstr>Method for Real Kaplan</vt:lpstr>
      <vt:lpstr>The “Tragflügeltheorie” at Half Travel Point</vt:lpstr>
      <vt:lpstr>The “Tragflügeltheorie”</vt:lpstr>
      <vt:lpstr>PowerPoint Presentation</vt:lpstr>
      <vt:lpstr>Characteristics of Blades</vt:lpstr>
      <vt:lpstr>PowerPoint Presentation</vt:lpstr>
      <vt:lpstr>The actual Lifting Coefficient</vt:lpstr>
      <vt:lpstr>Drag Coefficient</vt:lpstr>
      <vt:lpstr>Calculation of Actual Angle of Slip</vt:lpstr>
      <vt:lpstr>Actual Angle of Attack</vt:lpstr>
      <vt:lpstr>Radial Equilibrium</vt:lpstr>
      <vt:lpstr>General Rules for Selection of  Whirl Component</vt:lpstr>
      <vt:lpstr>PowerPoint Presentation</vt:lpstr>
      <vt:lpstr>Power Developed by the Runner</vt:lpstr>
      <vt:lpstr>Calculation of Driving &amp; Non-driving Forces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abc</dc:creator>
  <cp:lastModifiedBy>P M V Subbarao</cp:lastModifiedBy>
  <cp:revision>1028</cp:revision>
  <dcterms:created xsi:type="dcterms:W3CDTF">2003-07-30T05:45:36Z</dcterms:created>
  <dcterms:modified xsi:type="dcterms:W3CDTF">2025-11-01T04:09:14Z</dcterms:modified>
</cp:coreProperties>
</file>