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1053" r:id="rId2"/>
    <p:sldId id="1041" r:id="rId3"/>
    <p:sldId id="1058" r:id="rId4"/>
    <p:sldId id="1059" r:id="rId5"/>
    <p:sldId id="472" r:id="rId6"/>
    <p:sldId id="1054" r:id="rId7"/>
    <p:sldId id="1048" r:id="rId8"/>
    <p:sldId id="1055" r:id="rId9"/>
    <p:sldId id="1043" r:id="rId10"/>
    <p:sldId id="1044" r:id="rId11"/>
    <p:sldId id="1056" r:id="rId12"/>
    <p:sldId id="1008" r:id="rId13"/>
    <p:sldId id="1009" r:id="rId14"/>
    <p:sldId id="1046" r:id="rId15"/>
    <p:sldId id="1047" r:id="rId16"/>
    <p:sldId id="1049" r:id="rId17"/>
    <p:sldId id="960" r:id="rId18"/>
    <p:sldId id="1057" r:id="rId19"/>
    <p:sldId id="310" r:id="rId20"/>
    <p:sldId id="352" r:id="rId21"/>
    <p:sldId id="353" r:id="rId22"/>
    <p:sldId id="354" r:id="rId23"/>
    <p:sldId id="355" r:id="rId24"/>
    <p:sldId id="953" r:id="rId25"/>
    <p:sldId id="993" r:id="rId26"/>
    <p:sldId id="961" r:id="rId27"/>
    <p:sldId id="962" r:id="rId28"/>
    <p:sldId id="963" r:id="rId29"/>
    <p:sldId id="964" r:id="rId30"/>
    <p:sldId id="999" r:id="rId31"/>
    <p:sldId id="965" r:id="rId32"/>
    <p:sldId id="966" r:id="rId33"/>
    <p:sldId id="967" r:id="rId34"/>
    <p:sldId id="968" r:id="rId35"/>
    <p:sldId id="1006" r:id="rId36"/>
    <p:sldId id="1002" r:id="rId37"/>
    <p:sldId id="969" r:id="rId38"/>
    <p:sldId id="970" r:id="rId39"/>
    <p:sldId id="1004" r:id="rId40"/>
    <p:sldId id="1007" r:id="rId41"/>
    <p:sldId id="971" r:id="rId42"/>
    <p:sldId id="972" r:id="rId43"/>
    <p:sldId id="973" r:id="rId44"/>
    <p:sldId id="974" r:id="rId45"/>
    <p:sldId id="1010" r:id="rId46"/>
    <p:sldId id="1012" r:id="rId47"/>
    <p:sldId id="976" r:id="rId48"/>
    <p:sldId id="1013" r:id="rId49"/>
    <p:sldId id="1014" r:id="rId50"/>
    <p:sldId id="1015" r:id="rId51"/>
    <p:sldId id="1016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50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AFE7B9A-1AD9-0439-4512-5521A7200E9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A525CAD-9F6E-DBCD-1FDF-6612B1FD1CE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C6FE6E6-2588-1F02-8E93-50C9693F916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73A959F-A4CB-1CED-39A5-FCA2B5B1208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9AFDB78-32F8-4219-96A4-434B96CA22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17T05:29:36.7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19 15222,'9'-8'4515,"-9"8"-129,0 0-258,0 0-4644,12-11-2838,-2 11-903,-10 0-129,21 6-516,-10 4-387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27T10:02:10.6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8772,'9'13'4257,"-9"-13"258,0 0-516,0 0-2193,0 0-903,0 0-258,0 0-129,0 0-258,0 0-387,8 0-1935,-8 0-2064,0 0-258,0 0-258,0-16-387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20T07:19:01.91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0 774,'0'0'1548,"0"0"-387,0 0-387,0 0-516,0 0-258,0 0-129,0 0 0,0 0-129,0 0-129,0 0-258,0 0 0,0 0 129,0 0-258,0 0-129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20T07:19:01.91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0 774,'0'0'1548,"0"0"-387,0 0-387,0 0-516,0 0-258,0 0-129,0 0 0,0 0-129,0 0-129,0 0-258,0 0 0,0 0 129,0 0-258,0 0-129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19T07:01:39.19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0,19 140,-19-140,0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0,-49 12,49-12,0 0,0 0,0 0,0 0,0 0,0 0,0 0,0 0,0 0,0 0,0 0,0 0,0 0,0 0,0 0,0 0,0 0,0 0,0 0,0 0,0 0,0 0,0 0,0 0,0 0,0 0,0 0,0 0,0 0,0 0,0 0,0 0,0 0,0 0,0 0,0 0,0 0,0 0,0 0,0 0,0 0,0 0,0 0,0 0,0 0,0 0,0 0,0 0,0 0,0 0,0 0,0 0,0 0,0 0,0 0,0 35,0-35,0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1-09-21T05:06:49.4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21T05:06:51.52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88 2451,'0'-16'3612,"4"-2"129,-4 18-774,6-14-903,-6 14-387,11-16-645,-11 16-1032,17-14-1032,-9 4-2193,5 10-387,-13 0-258,12 0 129</inkml:trace>
  <inkml:trace contextRef="#ctx0" brushRef="#br0" timeOffset="187">5 101 1290,'0'0'2580,"11"9"-645,-11-9 387,0 0-2709,14 0-2193,-14 0-129,15 4 516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26T05:45:37.17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22 22 13803,'-14'-24'4128,"14"24"-645,-9 1-1290,9-1-5676,2 21-645,-2-21-258,15 21-516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9-18T05:58:31.7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3644 10449,'-12'-12'4773,"-6"-2"-258,18 14-129,0 0-3354,0 0-903,-3 10-1032,3-10-3225,10 21-258,-10-21-516,13 20-258</inkml:trace>
  <inkml:trace contextRef="#ctx0" brushRef="#br0" timeOffset="125147.27">4932 21 5031,'0'0'3483,"0"0"-129,0 0-258,0 0-2709,0 0-516,0 0 0,0 0 129,0 0 0,0 0 129,0 0 258,0 0-129,0 0 0,0 0 129,0 0-129,0 0 0,0 0-129,-40-21 0,40 21 0,0 0 0,0 0 129,0 0 129,0 0 129,0 0-516,0 0-2064,0 0-1290,0 0-387,0 0-387,0 0 258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1-09-21T05:06:49.49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9-26T06:02:43.3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9-26T06:05:19.27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12900,'32'54'4902,"-21"-36"-516,-11-18-129,14 6-8385,-4 5-129,-10-11-516,19-3-387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21T05:12:31.3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141 192 1548,'6'-21'2064,"-6"21"0,0-14 258,0 14-1806,0-13-516,0 13-774,0-10-1548,-3-2 387,3 12 0</inkml:trace>
  <inkml:trace contextRef="#ctx0" brushRef="#br0" timeOffset="234">0 18 1161,'0'0'1935,"0"0"0,1-10-774,-1 10 0,0 0-645,11-7-1032,0 7-1419,-11 0 0,22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9-18T06:16:46.2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50 0 2193,'-22'116'3999,"7"-75"258,10-2 0,-2-14-1419,6-14-1290,1-11-2193,8-30-2193,16-1-774,-7-26-258,12 4-645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F42BA089-6D14-5DD1-33A0-8FC761F81FB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736520DC-503A-3C42-1043-39FF9EBAC0F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602427CD-B91F-46B5-2B30-CEEEAAF157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DABB7E51-3C0A-B0B0-57A7-216290EB868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9CE0FFF2-24E4-05CE-DC03-A279C993AAF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80FE8D9B-9D28-E496-B97B-9EBE1DFF8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3CF8D3-2C65-4C6E-8F34-9B3D8A0107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8BB3-EB94-AE0E-00EB-1FF76F799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127E2-86D7-68BF-33C6-93D7DE0EF8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4CD464-D595-460A-2A26-EB1A7E29E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2B8FB-F6C0-53EB-AE79-C9189AF88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CF8D3-2C65-4C6E-8F34-9B3D8A0107AF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3787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80568-219F-8044-3567-215B6969A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96FF70-E966-CF6B-6412-301B8C4F4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A566C-50BB-E84C-F424-4E87C6C8E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2D0AC-B96E-9311-728C-8B0D74D760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CF8D3-2C65-4C6E-8F34-9B3D8A0107AF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6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3B6EE-0064-5B9A-E931-CE360F224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1A72E1-4AC0-09EF-B1EB-2FB44A5BE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DC48CA-99A6-0B3B-EE36-880B019A3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19D50-E55E-33E4-56BC-C5063C970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CF8D3-2C65-4C6E-8F34-9B3D8A0107AF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488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693C0641-D3BD-8659-44A9-20FB394A7F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14A6CDE-BF74-8BA8-5F0D-7DE5863D0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8DC63A90-AD08-7AEC-FA06-33BF4727E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B91A6F5-91D2-47D2-81B2-34148B86379C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82A72-8916-6012-285B-C3267ABCB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A744A161-DB36-4A84-1E46-26E9701FB9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84B30CEA-36DE-06CD-96F1-A005F6C42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6971A51-DBF0-3F1A-3E9E-0E718A8B7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B91A6F5-91D2-47D2-81B2-34148B86379C}" type="slidenum">
              <a:rPr lang="en-US" altLang="en-US" sz="1200"/>
              <a:pPr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93273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3CF8D3-2C65-4C6E-8F34-9B3D8A0107AF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2286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067C64DF-6DF2-B579-1BF1-544A80D4AA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2D20AD17-8722-EC6B-8194-28534762C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2356B7E7-A786-DAF6-F7C1-56BD2C2392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AB77BC8-6835-4200-A8D9-D74BE0FEA147}" type="slidenum">
              <a:rPr lang="en-US" altLang="en-US" sz="1200"/>
              <a:pPr eaLnBrk="1" hangingPunct="1"/>
              <a:t>44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42472E-1806-B225-6FAD-08DA3FEB08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941D01-5259-8E09-0019-5BE1EEB3D9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AF03B5-33D4-E598-EA50-CF29A6DBF2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81804F-FF7F-47CC-BE82-79EEF8D0A1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8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EBAAD-2178-EC8F-89E3-01E8682886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498835-EA4F-22C9-4ABC-A6E8F0AA11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DF1D34-8556-9D78-3976-D696686B48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86C203-F127-488A-A155-8C3F026E03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950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79912E-A19F-0AA3-9CAF-8593D54E20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AB7B1E-8A1F-2AFF-2025-CFF084821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0F1457-F50C-8C64-6996-E3759BAB52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867B2-E86E-47A1-9B21-74ABDD2F8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3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C5A976-372E-3F74-4A82-DF0CEBFA27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F7DF1E-4E08-ACDC-43D4-B1726E2732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533032-6A8B-A781-8194-5B03C37CE5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BD41C0-2750-4447-A82C-3F97D98FD6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87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C6A3B9-ECF4-0DE8-55F0-70406D5647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356445-A174-EBAA-B34A-6CE5199749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C95E16F-7F5F-D6D4-4578-FC134F67A3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490749-4EE5-44FE-9B88-476F91E8F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3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1D472DD-2331-35AC-6CFD-9D4360FF6F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A6C2C9B-B213-C30B-C2FA-666B71E31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682F86A-A77F-AF79-0552-808256001C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11D9A4-3CD4-4CEC-9D20-D97B096C37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42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A13149B-D6AC-9062-8540-5BADE1F128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2814CA-2721-4173-1CD0-23DFC12F13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A4563C-C52C-4FE4-568B-FCB0EB0D2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F0E326-1CF7-40A4-869F-5F23192C22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26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6E19B-C2C3-1526-2FE7-00012A523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DE71D9-1AEF-CFAA-FE1E-FA9FE03D3E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BCE745-4D4A-4721-9D09-17FBA0C63E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84974-E517-488E-8C9C-BF33EA247C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99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02BAC-1594-B638-312E-5A832A8997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A7C877-9708-9185-DD09-52C873CEBF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85D5A-ED0E-7E04-F04B-CCA4FB8684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916E4D-A8EC-444D-8B8F-67A774C588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1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025AA2-5C74-839E-B181-AB86177CED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673EB6-16FA-4B9C-007C-C8BC99254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BFEC35-BCE1-4996-76B0-374C296860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4039F-EA2B-4F08-A714-8172091565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524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8AA9A7-151D-BB99-6212-517E52A17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F8865A-B274-B578-2E13-AFBBC58F12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7FB18E-E999-B109-E1A9-9DA8848A52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2CEA4-91FC-4F98-8718-752AA3EBBF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501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C5B88F0-4145-3A45-AFF9-3106BB1AB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15D9BED-B174-421B-9175-E87AA2CEE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B021A71-C82C-26FD-6584-16AB7FB193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4743330-1495-DCE4-07A0-F7C4B2A3B7E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19DDC3C-B69C-2EDE-09EE-A00FB9074F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1DED62-1764-481F-AF9D-0F0B3B7B6D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customXml" Target="../ink/ink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oleObject" Target="../embeddings/oleObject3.bin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4.png"/><Relationship Id="rId4" Type="http://schemas.openxmlformats.org/officeDocument/2006/relationships/image" Target="../media/image19.png"/><Relationship Id="rId9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3" Type="http://schemas.openxmlformats.org/officeDocument/2006/relationships/customXml" Target="../ink/ink4.xml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9" Type="http://schemas.openxmlformats.org/officeDocument/2006/relationships/image" Target="NULL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customXml" Target="../ink/ink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4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8.xml"/><Relationship Id="rId5" Type="http://schemas.openxmlformats.org/officeDocument/2006/relationships/image" Target="NULL"/><Relationship Id="rId4" Type="http://schemas.openxmlformats.org/officeDocument/2006/relationships/customXml" Target="../ink/ink7.xm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5.png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12" Type="http://schemas.openxmlformats.org/officeDocument/2006/relationships/image" Target="../media/image4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4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5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3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oleObject" Target="../embeddings/oleObject11.bin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w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4.png"/><Relationship Id="rId4" Type="http://schemas.openxmlformats.org/officeDocument/2006/relationships/image" Target="../media/image51.wmf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.xml"/><Relationship Id="rId5" Type="http://schemas.openxmlformats.org/officeDocument/2006/relationships/image" Target="NULL"/><Relationship Id="rId4" Type="http://schemas.openxmlformats.org/officeDocument/2006/relationships/customXml" Target="../ink/ink1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7.png"/><Relationship Id="rId7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customXml" Target="../ink/ink12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customXml" Target="../ink/ink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0" descr="Lavtrykk-Francis-2">
            <a:extLst>
              <a:ext uri="{FF2B5EF4-FFF2-40B4-BE49-F238E27FC236}">
                <a16:creationId xmlns:a16="http://schemas.microsoft.com/office/drawing/2014/main" id="{08B78F90-DF11-C954-FF97-65069BD29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4000" contrast="-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36" y="542739"/>
            <a:ext cx="5968964" cy="593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2">
            <a:extLst>
              <a:ext uri="{FF2B5EF4-FFF2-40B4-BE49-F238E27FC236}">
                <a16:creationId xmlns:a16="http://schemas.microsoft.com/office/drawing/2014/main" id="{55D5E5BF-C4D8-04EC-AD33-9DC3315437C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5334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accent2"/>
                </a:solidFill>
                <a:latin typeface="Arial" panose="020B0604020202020204" pitchFamily="34" charset="0"/>
              </a:rPr>
              <a:t> Design Analysis of Francis Turbine Runner</a:t>
            </a:r>
          </a:p>
        </p:txBody>
      </p:sp>
      <p:sp>
        <p:nvSpPr>
          <p:cNvPr id="3077" name="Rectangle 3">
            <a:extLst>
              <a:ext uri="{FF2B5EF4-FFF2-40B4-BE49-F238E27FC236}">
                <a16:creationId xmlns:a16="http://schemas.microsoft.com/office/drawing/2014/main" id="{4A10CBF8-3B4D-46CF-E17E-16A4AC7941C2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00200" y="4038600"/>
            <a:ext cx="6400800" cy="12954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8" name="Text Box 4">
            <a:extLst>
              <a:ext uri="{FF2B5EF4-FFF2-40B4-BE49-F238E27FC236}">
                <a16:creationId xmlns:a16="http://schemas.microsoft.com/office/drawing/2014/main" id="{8B3E6A64-A763-84C6-2B70-25052F3C6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FF6A4B14-D411-2160-BE1F-D400CCA80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37" y="5489128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Selection of Correct Geometrical Features to Infuse </a:t>
            </a:r>
            <a:r>
              <a:rPr lang="en-US" altLang="en-US" sz="3200" dirty="0" err="1">
                <a:solidFill>
                  <a:srgbClr val="0070C0"/>
                </a:solidFill>
                <a:latin typeface="Harlow Solid Italic" panose="04030604020F02020D02" pitchFamily="82" charset="0"/>
              </a:rPr>
              <a:t>DoR</a:t>
            </a:r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 &amp; Mixed Flow …..</a:t>
            </a:r>
          </a:p>
        </p:txBody>
      </p:sp>
      <p:pic>
        <p:nvPicPr>
          <p:cNvPr id="3080" name="Rectangle 19458">
            <a:extLst>
              <a:ext uri="{FF2B5EF4-FFF2-40B4-BE49-F238E27FC236}">
                <a16:creationId xmlns:a16="http://schemas.microsoft.com/office/drawing/2014/main" id="{5EDA676A-58EE-5BF0-B001-06FDDF8F6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4267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81" name="Group 8">
            <a:extLst>
              <a:ext uri="{FF2B5EF4-FFF2-40B4-BE49-F238E27FC236}">
                <a16:creationId xmlns:a16="http://schemas.microsoft.com/office/drawing/2014/main" id="{92BE974B-EAEA-71BD-6B31-CBD5409806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9">
              <a:extLst>
                <a:ext uri="{FF2B5EF4-FFF2-40B4-BE49-F238E27FC236}">
                  <a16:creationId xmlns:a16="http://schemas.microsoft.com/office/drawing/2014/main" id="{5B5C1305-5F45-1C78-3113-C169BD57B3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10">
                <a:extLst>
                  <a:ext uri="{FF2B5EF4-FFF2-40B4-BE49-F238E27FC236}">
                    <a16:creationId xmlns:a16="http://schemas.microsoft.com/office/drawing/2014/main" id="{DA702E16-33FC-B327-6F56-C5342A47B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4" name="Rectangle 11">
                <a:extLst>
                  <a:ext uri="{FF2B5EF4-FFF2-40B4-BE49-F238E27FC236}">
                    <a16:creationId xmlns:a16="http://schemas.microsoft.com/office/drawing/2014/main" id="{E6970D21-A73C-EFDD-D70A-AB6726A49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4" name="Group 12">
              <a:extLst>
                <a:ext uri="{FF2B5EF4-FFF2-40B4-BE49-F238E27FC236}">
                  <a16:creationId xmlns:a16="http://schemas.microsoft.com/office/drawing/2014/main" id="{72293DC6-4D75-20E4-E38D-A68466A073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3">
                <a:extLst>
                  <a:ext uri="{FF2B5EF4-FFF2-40B4-BE49-F238E27FC236}">
                    <a16:creationId xmlns:a16="http://schemas.microsoft.com/office/drawing/2014/main" id="{857A6DFA-41F1-6044-467F-C07FA76B54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2" name="Rectangle 14">
                <a:extLst>
                  <a:ext uri="{FF2B5EF4-FFF2-40B4-BE49-F238E27FC236}">
                    <a16:creationId xmlns:a16="http://schemas.microsoft.com/office/drawing/2014/main" id="{0C27B483-7A19-5309-2664-04BE119798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5" name="Group 15">
              <a:extLst>
                <a:ext uri="{FF2B5EF4-FFF2-40B4-BE49-F238E27FC236}">
                  <a16:creationId xmlns:a16="http://schemas.microsoft.com/office/drawing/2014/main" id="{A42DB6F1-BBFD-209A-B42A-1B27EABCF8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6">
                <a:extLst>
                  <a:ext uri="{FF2B5EF4-FFF2-40B4-BE49-F238E27FC236}">
                    <a16:creationId xmlns:a16="http://schemas.microsoft.com/office/drawing/2014/main" id="{62869302-31DC-0D79-3EE7-EC7C78A49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90" name="Rectangle 17">
                <a:extLst>
                  <a:ext uri="{FF2B5EF4-FFF2-40B4-BE49-F238E27FC236}">
                    <a16:creationId xmlns:a16="http://schemas.microsoft.com/office/drawing/2014/main" id="{6E013DCC-07B0-FF94-1830-9F218D6572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3086" name="Group 18">
              <a:extLst>
                <a:ext uri="{FF2B5EF4-FFF2-40B4-BE49-F238E27FC236}">
                  <a16:creationId xmlns:a16="http://schemas.microsoft.com/office/drawing/2014/main" id="{0B1A0BCD-71CB-A308-C87B-F0418B1E8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9">
                <a:extLst>
                  <a:ext uri="{FF2B5EF4-FFF2-40B4-BE49-F238E27FC236}">
                    <a16:creationId xmlns:a16="http://schemas.microsoft.com/office/drawing/2014/main" id="{2D583131-4094-EED3-5B0E-84020A9CC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088" name="Rectangle 20">
                <a:extLst>
                  <a:ext uri="{FF2B5EF4-FFF2-40B4-BE49-F238E27FC236}">
                    <a16:creationId xmlns:a16="http://schemas.microsoft.com/office/drawing/2014/main" id="{27588C8C-6012-245D-188F-8DF40C99BC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74" name="Ink 22">
                <a:extLst>
                  <a:ext uri="{FF2B5EF4-FFF2-40B4-BE49-F238E27FC236}">
                    <a16:creationId xmlns:a16="http://schemas.microsoft.com/office/drawing/2014/main" id="{9D72DC9B-D690-E6F4-F44D-33F795DE33A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78688" y="2868613"/>
              <a:ext cx="23812" cy="6350"/>
            </p14:xfrm>
          </p:contentPart>
        </mc:Choice>
        <mc:Fallback xmlns="">
          <p:pic>
            <p:nvPicPr>
              <p:cNvPr id="3074" name="Ink 22">
                <a:extLst>
                  <a:ext uri="{FF2B5EF4-FFF2-40B4-BE49-F238E27FC236}">
                    <a16:creationId xmlns:a16="http://schemas.microsoft.com/office/drawing/2014/main" id="{9D72DC9B-D690-E6F4-F44D-33F795DE33A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69014" y="2860358"/>
                <a:ext cx="43159" cy="228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865D011-C6A9-11C3-660C-D186BD83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318" y="304799"/>
            <a:ext cx="5720882" cy="808219"/>
          </a:xfrm>
        </p:spPr>
        <p:txBody>
          <a:bodyPr/>
          <a:lstStyle/>
          <a:p>
            <a:r>
              <a:rPr lang="en-US" altLang="en-US" sz="2800" dirty="0"/>
              <a:t>3D Geometric Model of  A Francis Turbine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7046597-8EFA-FA7E-FBFE-DD64FFDBFED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E663363-DF02-2EEA-D2EA-39EA61A41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486AFAD-605F-1827-C330-B40BAE7C17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4F46318-D1EA-3B6A-CFFD-AC8DF91A43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A3AC19C-10EA-8F42-B6D5-5FE8F5D0B8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C8E5C21-7AA8-042B-1B0F-F338F530A0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6565108-430B-B7D8-BE94-8A28307091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D46FF0F-3436-8D3E-1487-36910FF50F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C307ED7-EB5B-E321-891B-49BFFC3B1D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0179B23-5170-E503-36DC-7AA50CE52D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C4072A6-2DFA-5827-FC28-7690C62209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BC3597-7CE5-05C7-B28D-4330459C84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E97C32E-09A4-65D9-D179-83734EF86E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B8C8794-9D9A-36CC-BAA1-447700254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1F0131B-296E-9E8C-EF42-6F594F79B4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115E3D7-9A70-EDE0-06F3-23BA71AA7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3683E36-29D1-8439-977C-EC7BEC6EE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0FFD0F7-1170-1F61-8EAB-27D277A6B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B2B25A-EDE0-1534-B7DF-33F62CDBFA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1A308908-29E0-BF07-B7CD-9BA050F04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9000" contras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134" y="-381000"/>
            <a:ext cx="8256364" cy="10058400"/>
          </a:xfrm>
          <a:prstGeom prst="rect">
            <a:avLst/>
          </a:prstGeom>
          <a:scene3d>
            <a:camera prst="orthographicFront">
              <a:rot lat="4200000" lon="0" rev="0"/>
            </a:camera>
            <a:lightRig rig="threePt" dir="t"/>
          </a:scene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E33F92D-8131-1612-C0B1-D691DF980D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039" y="1313690"/>
            <a:ext cx="7363284" cy="508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393EC9-D44B-3821-B111-008737F09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195072"/>
            <a:ext cx="7772400" cy="1143000"/>
          </a:xfrm>
        </p:spPr>
        <p:txBody>
          <a:bodyPr/>
          <a:lstStyle/>
          <a:p>
            <a:r>
              <a:rPr lang="en-US" sz="2800" dirty="0"/>
              <a:t>Indian Francis Turbine Plant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2BFC39-B68B-7C33-1869-C5CEF1E959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94637" y="1200918"/>
            <a:ext cx="8305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-Roman"/>
              </a:rPr>
              <a:t>Srisailam Reservoir and Nagarjuna Sagar Reservoir are the two major water storage reservoirs built across the Krishna River in Andhra Pradesh.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>
              <a:spcBef>
                <a:spcPct val="0"/>
              </a:spcBef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-Roman"/>
              </a:rPr>
              <a:t>Srisailam Hydroelectric Power Station is installed near the tow of the Srisailam dam with an installed power capacity of 1670 MW, which is one of the biggest HPS in India. </a:t>
            </a:r>
            <a:endParaRPr lang="en-US" altLang="en-US" sz="2400" dirty="0">
              <a:latin typeface="+mn-lt"/>
              <a:ea typeface="Times New Roman" panose="02020603050405020304" pitchFamily="18" charset="0"/>
              <a:cs typeface="Times-Roman"/>
            </a:endParaRP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Head available: 91.46 m </a:t>
            </a:r>
            <a:endParaRPr lang="en-US" altLang="en-US" sz="2400" dirty="0">
              <a:latin typeface="+mn-lt"/>
            </a:endParaRPr>
          </a:p>
          <a:p>
            <a:pPr>
              <a:spcBef>
                <a:spcPct val="0"/>
              </a:spcBef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  <a:cs typeface="Times-Roman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F72003-3873-F26F-5023-D1358BC41B2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B496052F-CE8F-361B-47B7-63B2D3C22E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48D614C0-6472-CA5C-68AC-03129366A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4BEC0853-6BEB-DCA4-8375-ED09BEB154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0AAF988-E2A8-29F6-15B7-C696389C8F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DFEDD66-640D-16BB-13B6-0EC831E124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DC6810D4-5C25-0A22-9424-01089B182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FA3BA1A2-CB5E-7EA9-3D75-1E73727AE5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C8810924-B6EB-95F5-1EE0-81886ABC75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8F28E40-602A-B786-A3ED-0883CFBBA2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2AB94DA6-2856-1EB2-23B5-55CA9B0F10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1C0C63AF-7DAA-A63C-345B-B92EF45F4E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BFC37B4-C907-5597-BEFE-F4C0F7E261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817D1CEB-812B-B229-DB35-A2013C4163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48AA6956-3D5B-0ACB-0101-4D0024BE15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333A343A-B1A5-D765-D2D0-4BCFA29A3C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1733E75-4F32-A514-9057-100E618947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6FA95CE2-CE59-5E00-4CA9-4868E0FF51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FF4672-4CC6-EBBF-A4F9-23B44A8E98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Box 2">
            <a:extLst>
              <a:ext uri="{FF2B5EF4-FFF2-40B4-BE49-F238E27FC236}">
                <a16:creationId xmlns:a16="http://schemas.microsoft.com/office/drawing/2014/main" id="{A71306F9-5743-8BB4-68E1-8F009729D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2862" y="3943105"/>
            <a:ext cx="330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Specific speed in rpm</a:t>
            </a:r>
          </a:p>
        </p:txBody>
      </p:sp>
      <p:graphicFrame>
        <p:nvGraphicFramePr>
          <p:cNvPr id="26" name="Object 2">
            <a:extLst>
              <a:ext uri="{FF2B5EF4-FFF2-40B4-BE49-F238E27FC236}">
                <a16:creationId xmlns:a16="http://schemas.microsoft.com/office/drawing/2014/main" id="{B1C18F7D-67B5-B826-6F18-1D8F00169E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848218"/>
              </p:ext>
            </p:extLst>
          </p:nvPr>
        </p:nvGraphicFramePr>
        <p:xfrm>
          <a:off x="5105400" y="3579568"/>
          <a:ext cx="2074862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8975" imgH="482391" progId="Equation.3">
                  <p:embed/>
                </p:oleObj>
              </mc:Choice>
              <mc:Fallback>
                <p:oleObj name="Equation" r:id="rId4" imgW="748975" imgH="482391" progId="Equation.3">
                  <p:embed/>
                  <p:pic>
                    <p:nvPicPr>
                      <p:cNvPr id="31747" name="Object 2">
                        <a:extLst>
                          <a:ext uri="{FF2B5EF4-FFF2-40B4-BE49-F238E27FC236}">
                            <a16:creationId xmlns:a16="http://schemas.microsoft.com/office/drawing/2014/main" id="{28C52F59-58A9-D421-1694-1832898FD2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579568"/>
                        <a:ext cx="2074862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5">
            <a:extLst>
              <a:ext uri="{FF2B5EF4-FFF2-40B4-BE49-F238E27FC236}">
                <a16:creationId xmlns:a16="http://schemas.microsoft.com/office/drawing/2014/main" id="{FF728B8F-E906-D440-0BC7-E69FFCC03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4730241"/>
            <a:ext cx="332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/>
              <a:t>P in hp &amp; H in meters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8E5132-D7A7-8A1B-C2F0-2368C497F991}"/>
              </a:ext>
            </a:extLst>
          </p:cNvPr>
          <p:cNvSpPr txBox="1"/>
          <p:nvPr/>
        </p:nvSpPr>
        <p:spPr>
          <a:xfrm>
            <a:off x="884237" y="5499090"/>
            <a:ext cx="2514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2,238,475 hp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CE428322-828A-5511-C4E2-604C220BB3CC}"/>
                  </a:ext>
                </a:extLst>
              </p:cNvPr>
              <p:cNvSpPr txBox="1"/>
              <p:nvPr/>
            </p:nvSpPr>
            <p:spPr bwMode="auto">
              <a:xfrm>
                <a:off x="4371975" y="5172075"/>
                <a:ext cx="4241799" cy="13366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214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2238475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91.46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=1132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CE428322-828A-5511-C4E2-604C220BB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71975" y="5172075"/>
                <a:ext cx="4241799" cy="13366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438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18B3E-3337-2C1F-061B-606299E3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80" name="Picture 4">
            <a:extLst>
              <a:ext uri="{FF2B5EF4-FFF2-40B4-BE49-F238E27FC236}">
                <a16:creationId xmlns:a16="http://schemas.microsoft.com/office/drawing/2014/main" id="{0043609C-87FE-A9B2-C5AC-0B794A2BD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9144000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5">
            <a:extLst>
              <a:ext uri="{FF2B5EF4-FFF2-40B4-BE49-F238E27FC236}">
                <a16:creationId xmlns:a16="http://schemas.microsoft.com/office/drawing/2014/main" id="{D026552C-0D43-455F-B6F2-DF71C83EB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8225" y="119063"/>
            <a:ext cx="7772400" cy="762000"/>
          </a:xfrm>
        </p:spPr>
        <p:txBody>
          <a:bodyPr/>
          <a:lstStyle/>
          <a:p>
            <a:r>
              <a:rPr lang="en-US" altLang="en-US" sz="2800" dirty="0"/>
              <a:t>Selection of Speed of A Turbo Machine</a:t>
            </a:r>
          </a:p>
        </p:txBody>
      </p:sp>
      <p:graphicFrame>
        <p:nvGraphicFramePr>
          <p:cNvPr id="32772" name="Object 5">
            <a:extLst>
              <a:ext uri="{FF2B5EF4-FFF2-40B4-BE49-F238E27FC236}">
                <a16:creationId xmlns:a16="http://schemas.microsoft.com/office/drawing/2014/main" id="{2094ECAD-BA2B-C6C5-28E4-7B18AE185F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78373"/>
              </p:ext>
            </p:extLst>
          </p:nvPr>
        </p:nvGraphicFramePr>
        <p:xfrm>
          <a:off x="1597024" y="1118739"/>
          <a:ext cx="5534025" cy="1344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28800" imgH="444500" progId="Equation.3">
                  <p:embed/>
                </p:oleObj>
              </mc:Choice>
              <mc:Fallback>
                <p:oleObj name="Equation" r:id="rId3" imgW="1828800" imgH="444500" progId="Equation.3">
                  <p:embed/>
                  <p:pic>
                    <p:nvPicPr>
                      <p:cNvPr id="32772" name="Object 5">
                        <a:extLst>
                          <a:ext uri="{FF2B5EF4-FFF2-40B4-BE49-F238E27FC236}">
                            <a16:creationId xmlns:a16="http://schemas.microsoft.com/office/drawing/2014/main" id="{2094ECAD-BA2B-C6C5-28E4-7B18AE185F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7024" y="1118739"/>
                        <a:ext cx="5534025" cy="1344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TextBox 7">
            <a:extLst>
              <a:ext uri="{FF2B5EF4-FFF2-40B4-BE49-F238E27FC236}">
                <a16:creationId xmlns:a16="http://schemas.microsoft.com/office/drawing/2014/main" id="{AF41FBF3-9BC2-1F97-FCD4-B4A0DDCF2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4" y="2368986"/>
            <a:ext cx="6861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i="1"/>
              <a:t>Z</a:t>
            </a:r>
            <a:r>
              <a:rPr lang="en-US" altLang="en-US" sz="2800" b="1" i="1" baseline="-25000"/>
              <a:t>p</a:t>
            </a:r>
            <a:r>
              <a:rPr lang="en-US" altLang="en-US" sz="2800" b="1" i="1"/>
              <a:t> : Number of  pairs of poles of the generator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D84734-C502-57EA-78B5-295A8D8147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FB4DE2E-E402-959D-479B-31EC26C01A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AC692F7-7CCF-877C-E0E0-6BBFEFE499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59623A5-2749-57C8-C3A8-F0E65D2E3C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9781510-5E8F-D435-7C3E-C87D070D3B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45367AD-AC14-E4CF-E048-A5B2F2503D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2D9A65C-C488-C3F2-37C7-D090F01ED9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A230BDE-0122-B664-ECAE-2864B83E58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AF13FD1-5BFD-CD31-B163-390CBE469F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DF914A7-A432-5C05-7C2D-2FA044C94A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44E8AB3-592A-851F-4DCF-1BD64F6C67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4F08733-27A8-0B48-BFAF-BB50079772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BBD4DF7-4265-DFFB-D8BF-4BBB127CED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79ACF7F-BB0D-911B-36C0-59C68D5966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5EC39ED-050F-FFA5-7783-A46D080833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96B1410-D0CC-2F96-63DD-777AB1B4CA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3EC4CE5-DF90-2025-B563-6D7AF217F4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02D1C27-F7CC-D851-3F3C-502121CFAB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977940F-1EA7-C71E-FB54-75E550B9573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7808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2">
            <a:extLst>
              <a:ext uri="{FF2B5EF4-FFF2-40B4-BE49-F238E27FC236}">
                <a16:creationId xmlns:a16="http://schemas.microsoft.com/office/drawing/2014/main" id="{3865AC6B-D168-F9F8-5560-867398B71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29" y="1590575"/>
            <a:ext cx="330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Specific speed in rpm</a:t>
            </a:r>
          </a:p>
        </p:txBody>
      </p:sp>
      <p:graphicFrame>
        <p:nvGraphicFramePr>
          <p:cNvPr id="31747" name="Object 2">
            <a:extLst>
              <a:ext uri="{FF2B5EF4-FFF2-40B4-BE49-F238E27FC236}">
                <a16:creationId xmlns:a16="http://schemas.microsoft.com/office/drawing/2014/main" id="{28C52F59-58A9-D421-1694-1832898FD2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333183"/>
              </p:ext>
            </p:extLst>
          </p:nvPr>
        </p:nvGraphicFramePr>
        <p:xfrm>
          <a:off x="4041404" y="1209121"/>
          <a:ext cx="2074862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48975" imgH="482391" progId="Equation.3">
                  <p:embed/>
                </p:oleObj>
              </mc:Choice>
              <mc:Fallback>
                <p:oleObj name="Equation" r:id="rId2" imgW="748975" imgH="482391" progId="Equation.3">
                  <p:embed/>
                  <p:pic>
                    <p:nvPicPr>
                      <p:cNvPr id="31747" name="Object 2">
                        <a:extLst>
                          <a:ext uri="{FF2B5EF4-FFF2-40B4-BE49-F238E27FC236}">
                            <a16:creationId xmlns:a16="http://schemas.microsoft.com/office/drawing/2014/main" id="{28C52F59-58A9-D421-1694-1832898FD2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404" y="1209121"/>
                        <a:ext cx="2074862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748" name="Picture 2">
            <a:extLst>
              <a:ext uri="{FF2B5EF4-FFF2-40B4-BE49-F238E27FC236}">
                <a16:creationId xmlns:a16="http://schemas.microsoft.com/office/drawing/2014/main" id="{0C6D2436-FB87-ED39-9992-420C35E45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3602089"/>
            <a:ext cx="8401191" cy="268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5">
            <a:extLst>
              <a:ext uri="{FF2B5EF4-FFF2-40B4-BE49-F238E27FC236}">
                <a16:creationId xmlns:a16="http://schemas.microsoft.com/office/drawing/2014/main" id="{1065FA01-3972-9414-9476-E0344FF19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350" y="2590800"/>
            <a:ext cx="332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/>
              <a:t>P in hp &amp; H in meters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1" name="Ink 5">
                <a:extLst>
                  <a:ext uri="{FF2B5EF4-FFF2-40B4-BE49-F238E27FC236}">
                    <a16:creationId xmlns:a16="http://schemas.microsoft.com/office/drawing/2014/main" id="{3BF55807-0D4F-5C32-2FBB-145FA8EC1BB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13700" y="2392363"/>
              <a:ext cx="6350" cy="6350"/>
            </p14:xfrm>
          </p:contentPart>
        </mc:Choice>
        <mc:Fallback xmlns="">
          <p:pic>
            <p:nvPicPr>
              <p:cNvPr id="2051" name="Ink 5">
                <a:extLst>
                  <a:ext uri="{FF2B5EF4-FFF2-40B4-BE49-F238E27FC236}">
                    <a16:creationId xmlns:a16="http://schemas.microsoft.com/office/drawing/2014/main" id="{3BF55807-0D4F-5C32-2FBB-145FA8EC1BB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04528" y="2382651"/>
                <a:ext cx="24694" cy="2577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EB4C689-85D1-990E-B3B2-06AE91F2EF0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84ED119-4B3F-C746-5D74-6683CE2A7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9AFC932-C637-F9DC-3E5C-38F3B25EE0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4BE8D6F-F308-1857-4B19-93A21F90D2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36D70D3-C425-494A-4208-6BF02D6E80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149D4DF-B6C5-03FE-766E-EBE4A86B3C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CF6D360-3DF1-D540-EDF1-24C56003C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7C27566-3B03-A720-FFAA-44094E2483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CEA5993-2B36-2E47-936C-999971330D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ABC5BB1-CC22-F188-26D5-454BD5376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AB66B07-15B8-AC1D-7958-2341F0492F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E578AF0-4043-A9A5-63D4-98DDE945FE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65856A5-4379-89F9-E38D-D48ED239A6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FE9DD36-7F37-49AC-9668-EE74374E96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472B4A8-16B0-A260-E86B-331BBCF9A0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924CAE9-2B26-8940-F26C-578BA960F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AFAE251-ED4D-2CDE-3ABF-B121989D60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82B3F52-9406-E809-06C3-A93034B500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3F54E4-32B5-2B69-3FD8-887655DE90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9D5F0070-8B10-D025-C05C-BEE26DC7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41066"/>
            <a:ext cx="7772400" cy="1143000"/>
          </a:xfrm>
        </p:spPr>
        <p:txBody>
          <a:bodyPr/>
          <a:lstStyle/>
          <a:p>
            <a:r>
              <a:rPr lang="en-US" sz="2800" dirty="0"/>
              <a:t>Sizing of Hydropower Plant</a:t>
            </a:r>
          </a:p>
        </p:txBody>
      </p:sp>
    </p:spTree>
    <p:extLst>
      <p:ext uri="{BB962C8B-B14F-4D97-AF65-F5344CB8AC3E}">
        <p14:creationId xmlns:p14="http://schemas.microsoft.com/office/powerpoint/2010/main" val="250628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6FA19-B6CA-8C3E-B5A0-3D480624D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FDBE00-9041-D618-1A3D-29C3307E6C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7134" y="-381000"/>
            <a:ext cx="8256364" cy="10058400"/>
          </a:xfrm>
          <a:prstGeom prst="rect">
            <a:avLst/>
          </a:prstGeom>
          <a:scene3d>
            <a:camera prst="orthographicFront">
              <a:rot lat="4200000" lon="0" rev="0"/>
            </a:camera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B852CC-45E5-924B-814D-170E7BBB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046" y="251776"/>
            <a:ext cx="7086600" cy="757330"/>
          </a:xfrm>
        </p:spPr>
        <p:txBody>
          <a:bodyPr/>
          <a:lstStyle/>
          <a:p>
            <a:r>
              <a:rPr lang="en-US" sz="2800" dirty="0"/>
              <a:t>Hydrodynamic Theory of Runner</a:t>
            </a:r>
            <a:endParaRPr lang="en-IN" sz="2800" dirty="0"/>
          </a:p>
        </p:txBody>
      </p:sp>
      <p:pic>
        <p:nvPicPr>
          <p:cNvPr id="1028" name="Picture 4" descr="Flow-over-runner">
            <a:extLst>
              <a:ext uri="{FF2B5EF4-FFF2-40B4-BE49-F238E27FC236}">
                <a16:creationId xmlns:a16="http://schemas.microsoft.com/office/drawing/2014/main" id="{0B0F9304-ECA2-DED5-03AB-15C4E5A12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27" y="1031143"/>
            <a:ext cx="8517824" cy="479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E1C227B-9ABB-0D11-F841-2567ECB4892C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E6CDB3C-8D77-6527-43FD-076941F701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67BCBEA-B49E-BF11-3DC0-2B5565ABA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C9E85017-B649-E101-ADF6-1453592315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7B5F064-93C8-66AA-4620-9FA2E16C7D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9D54FD1-868E-B986-1B35-351BDA41C2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2E758485-55EF-BC89-393B-8BAC6B368D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46C89039-D047-02A4-B4C0-E581486C30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E4D59A48-EC2C-83F3-01B0-523C620638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2FAD189F-0D5B-70FD-8C3A-1D8DF6E9BA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7F342918-E055-32A2-340D-7EFF813DB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ABDB5F2C-E259-2CB4-998F-9A95318EAF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E4B7EB7-57F0-8A1D-9C1F-0E96C37255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41B3972D-63A0-7294-01A1-13337FD38A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9647B297-9281-0C18-D9E9-7738E019F1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8D49A3E-6FFF-460B-CEF6-F7D553B9C3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D93915EC-FCAF-B1B8-4181-051598AD92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FC064263-C9EB-A4B4-FEAD-DA62644130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80E9AC4-DC6F-5AEB-11CA-962410781B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8642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93192-9D44-37D6-BB16-BA2CD0D13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371DE-B9F4-3B29-2611-B40D3E2EB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046" y="251776"/>
            <a:ext cx="7086600" cy="757330"/>
          </a:xfrm>
        </p:spPr>
        <p:txBody>
          <a:bodyPr/>
          <a:lstStyle/>
          <a:p>
            <a:r>
              <a:rPr lang="en-US" sz="2800" dirty="0"/>
              <a:t>Hydrodynamic Theory of Runner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17C59C-70AB-B921-BFBD-CC0E4A3014AD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23F0A58-6BBA-0B4C-E3B8-37182D4F3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430D776-8F7A-E4E5-DF26-935A3D9BBD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2A404F97-B5F0-431B-07EE-4AE212AD9C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4F70971C-980C-EDAA-B393-542D0266C5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D95C79DC-DEAA-E33C-AD69-DD4848C8C7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28822E58-FEF2-6553-AFC9-87A5E8266D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9AB892FB-70D9-ADA3-E013-EA8803B23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3BB3CAA7-B33D-B705-976D-07A4D7A61D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EF205475-9FE8-85E3-E626-489B9BAC1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B3E3557B-6705-F596-A83F-1FC54C2D57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5402C7CA-9532-0190-735F-34A2DB68A4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AB2432B-85C3-1C3D-D769-7D6195A41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32F1371A-919C-141A-9E65-BD16384CA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04DEC971-0177-C6D8-18D1-AC48F39C70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6B6FA1B6-437B-C6B9-841A-E78C80B49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EC151397-F4EA-003F-9D93-877D63B411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1E96C870-AB9E-C726-2CAF-B08996919D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2311A8-01E4-F52A-204F-4256653FD9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0" name="Picture 6" descr="Francis-turbine">
            <a:extLst>
              <a:ext uri="{FF2B5EF4-FFF2-40B4-BE49-F238E27FC236}">
                <a16:creationId xmlns:a16="http://schemas.microsoft.com/office/drawing/2014/main" id="{3D815475-6F84-71F9-05E5-BF429EAE8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07" y="1373735"/>
            <a:ext cx="8387369" cy="472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E25947E-F24D-E602-34DD-5591A48D3923}"/>
              </a:ext>
            </a:extLst>
          </p:cNvPr>
          <p:cNvSpPr/>
          <p:nvPr/>
        </p:nvSpPr>
        <p:spPr>
          <a:xfrm>
            <a:off x="204168" y="1738201"/>
            <a:ext cx="4947063" cy="4558910"/>
          </a:xfrm>
          <a:custGeom>
            <a:avLst/>
            <a:gdLst>
              <a:gd name="connsiteX0" fmla="*/ 152448 w 4947063"/>
              <a:gd name="connsiteY0" fmla="*/ 236903 h 4558910"/>
              <a:gd name="connsiteX1" fmla="*/ 2081832 w 4947063"/>
              <a:gd name="connsiteY1" fmla="*/ 8303 h 4558910"/>
              <a:gd name="connsiteX2" fmla="*/ 4843320 w 4947063"/>
              <a:gd name="connsiteY2" fmla="*/ 355775 h 4558910"/>
              <a:gd name="connsiteX3" fmla="*/ 4312968 w 4947063"/>
              <a:gd name="connsiteY3" fmla="*/ 977567 h 4558910"/>
              <a:gd name="connsiteX4" fmla="*/ 3837480 w 4947063"/>
              <a:gd name="connsiteY4" fmla="*/ 2093135 h 4558910"/>
              <a:gd name="connsiteX5" fmla="*/ 4221528 w 4947063"/>
              <a:gd name="connsiteY5" fmla="*/ 3437303 h 4558910"/>
              <a:gd name="connsiteX6" fmla="*/ 4733592 w 4947063"/>
              <a:gd name="connsiteY6" fmla="*/ 4433999 h 4558910"/>
              <a:gd name="connsiteX7" fmla="*/ 2264712 w 4947063"/>
              <a:gd name="connsiteY7" fmla="*/ 4516295 h 4558910"/>
              <a:gd name="connsiteX8" fmla="*/ 445056 w 4947063"/>
              <a:gd name="connsiteY8" fmla="*/ 4177967 h 4558910"/>
              <a:gd name="connsiteX9" fmla="*/ 253032 w 4947063"/>
              <a:gd name="connsiteY9" fmla="*/ 2504615 h 4558910"/>
              <a:gd name="connsiteX10" fmla="*/ 134160 w 4947063"/>
              <a:gd name="connsiteY10" fmla="*/ 1526207 h 4558910"/>
              <a:gd name="connsiteX11" fmla="*/ 152448 w 4947063"/>
              <a:gd name="connsiteY11" fmla="*/ 236903 h 4558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47063" h="4558910">
                <a:moveTo>
                  <a:pt x="152448" y="236903"/>
                </a:moveTo>
                <a:cubicBezTo>
                  <a:pt x="477060" y="-16081"/>
                  <a:pt x="1300020" y="-11509"/>
                  <a:pt x="2081832" y="8303"/>
                </a:cubicBezTo>
                <a:cubicBezTo>
                  <a:pt x="2863644" y="28115"/>
                  <a:pt x="4471464" y="194231"/>
                  <a:pt x="4843320" y="355775"/>
                </a:cubicBezTo>
                <a:cubicBezTo>
                  <a:pt x="5215176" y="517319"/>
                  <a:pt x="4480608" y="688007"/>
                  <a:pt x="4312968" y="977567"/>
                </a:cubicBezTo>
                <a:cubicBezTo>
                  <a:pt x="4145328" y="1267127"/>
                  <a:pt x="3852720" y="1683179"/>
                  <a:pt x="3837480" y="2093135"/>
                </a:cubicBezTo>
                <a:cubicBezTo>
                  <a:pt x="3822240" y="2503091"/>
                  <a:pt x="4072176" y="3047159"/>
                  <a:pt x="4221528" y="3437303"/>
                </a:cubicBezTo>
                <a:cubicBezTo>
                  <a:pt x="4370880" y="3827447"/>
                  <a:pt x="5059728" y="4254167"/>
                  <a:pt x="4733592" y="4433999"/>
                </a:cubicBezTo>
                <a:cubicBezTo>
                  <a:pt x="4407456" y="4613831"/>
                  <a:pt x="2979468" y="4558967"/>
                  <a:pt x="2264712" y="4516295"/>
                </a:cubicBezTo>
                <a:cubicBezTo>
                  <a:pt x="1549956" y="4473623"/>
                  <a:pt x="780336" y="4513247"/>
                  <a:pt x="445056" y="4177967"/>
                </a:cubicBezTo>
                <a:cubicBezTo>
                  <a:pt x="109776" y="3842687"/>
                  <a:pt x="304848" y="2946575"/>
                  <a:pt x="253032" y="2504615"/>
                </a:cubicBezTo>
                <a:cubicBezTo>
                  <a:pt x="201216" y="2062655"/>
                  <a:pt x="147876" y="1898063"/>
                  <a:pt x="134160" y="1526207"/>
                </a:cubicBezTo>
                <a:cubicBezTo>
                  <a:pt x="120444" y="1154351"/>
                  <a:pt x="-172164" y="489887"/>
                  <a:pt x="152448" y="2369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A83F8AB-CEDC-C33F-5C8E-1C8FD90EE840}"/>
              </a:ext>
            </a:extLst>
          </p:cNvPr>
          <p:cNvSpPr/>
          <p:nvPr/>
        </p:nvSpPr>
        <p:spPr>
          <a:xfrm>
            <a:off x="6202830" y="2017812"/>
            <a:ext cx="609600" cy="2057400"/>
          </a:xfrm>
          <a:prstGeom prst="ellipse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54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2EFC7-24E8-A9DD-0D69-7BF7F60C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FDDFD-EBFE-267A-A890-42F38501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046" y="251776"/>
            <a:ext cx="7086600" cy="757330"/>
          </a:xfrm>
        </p:spPr>
        <p:txBody>
          <a:bodyPr/>
          <a:lstStyle/>
          <a:p>
            <a:r>
              <a:rPr lang="en-US" sz="2800" dirty="0"/>
              <a:t>Hydrodynamic Theory of Runner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87B98-5739-D0AA-B69C-39E1D464E208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DAB4144-5A65-3C66-F4C7-E2DE1FC496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F066339-E00F-53FE-847C-726946D35B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67BFE82-7BE4-3BFD-A1C6-FDB524A518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ACAFEB5-BD1C-3115-7D68-2974EE256B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64ACF84-03BC-D585-8265-FB72F160E2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13C0833-CA8C-0C70-7061-F05AC4D226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C33E0144-A6DA-A893-9B01-4A5D5FF0A8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55F3B4D-4411-3C32-4D1F-BD61F71CBB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5F7FC3B3-9EB8-4AFE-0911-CF0E2E9A83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97E95496-F92C-2A01-916C-48F663BAEB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E0DE9467-1B67-A5EA-2634-E376736317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99E1BF8-D901-84BF-FA52-8E3107F6F6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9578171E-FC0E-643A-6DAA-7799BBF0EB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3F9634FC-B4A4-BBD4-BB5C-1A4CB69FCB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38A807AD-2AEE-C1D2-3057-40879734F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5CF825B4-E159-CF6F-A232-9125B99F5B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93D1AEFF-E369-858B-3BFF-2B55C353BC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FC8300-FAD3-049B-091D-8A08F9C42C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How does Francis turbine work?">
            <a:extLst>
              <a:ext uri="{FF2B5EF4-FFF2-40B4-BE49-F238E27FC236}">
                <a16:creationId xmlns:a16="http://schemas.microsoft.com/office/drawing/2014/main" id="{89E9E4C9-4A02-61C3-A263-F0B048B61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18733"/>
            <a:ext cx="8129836" cy="457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15CAF2-FCC9-5FD1-6481-D557F38C7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4932" y="1835335"/>
            <a:ext cx="5582809" cy="40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6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Title 1">
            <a:extLst>
              <a:ext uri="{FF2B5EF4-FFF2-40B4-BE49-F238E27FC236}">
                <a16:creationId xmlns:a16="http://schemas.microsoft.com/office/drawing/2014/main" id="{4C48308C-D55B-7042-255C-C2685703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Sectional View of The Runner 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D974504A-2624-BEE5-356B-F208767A9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79" y="955125"/>
            <a:ext cx="8229600" cy="547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2261E06-B960-617A-38C1-590B4418F7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F3104E9-B394-64F4-F92D-57B919AFA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8FECAE95-6E52-F2EE-0254-74189ECF43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436487E-1015-941B-23E9-AB41AB7C4C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73C3EBF-95AD-1B1C-835B-564BEF6E4D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F166FA6-15F0-45AC-50E5-90C72427F7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A0968543-317F-4C2B-8A75-80881A2C8B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70FFE68-3AAC-8244-346F-C495BD9C1D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67EF23B-BC8E-FE88-4A8D-1B5F0F0ED6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84ACB29-9AE6-ABB5-2D2D-7780D0324F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DE90259-C298-0B39-D81A-0BD5E41CD9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046DC963-208C-B173-0DA3-8DB6407972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997809D-9AE6-166B-31C1-DFDDAE9015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8D102EC-22EA-2ED6-52A4-A0686A96E6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9A3A30A-2779-EF36-8796-2DF2196DC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CCACCFD-7293-4FA0-6FAA-701D486ECC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9D3F918-4FC4-861A-A610-3BA9CFF69D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1A6326E-0ADB-05C6-C729-50ABB30C12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8B5A77-ADB2-5CE6-DE3E-25B86C6421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E36A6E2-04C1-F7CB-777A-6C7D16835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864" y="1434062"/>
            <a:ext cx="4649165" cy="3391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2">
            <a:extLst>
              <a:ext uri="{FF2B5EF4-FFF2-40B4-BE49-F238E27FC236}">
                <a16:creationId xmlns:a16="http://schemas.microsoft.com/office/drawing/2014/main" id="{FEF43DAB-13AA-3C95-BF8C-36E1C4FBD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380" y="152400"/>
            <a:ext cx="711681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chemeClr val="tx2"/>
                </a:solidFill>
              </a:rPr>
              <a:t>Representative Inlet Velocity triangles</a:t>
            </a:r>
          </a:p>
        </p:txBody>
      </p:sp>
      <p:grpSp>
        <p:nvGrpSpPr>
          <p:cNvPr id="24585" name="Group 22">
            <a:extLst>
              <a:ext uri="{FF2B5EF4-FFF2-40B4-BE49-F238E27FC236}">
                <a16:creationId xmlns:a16="http://schemas.microsoft.com/office/drawing/2014/main" id="{02044A0D-CFDA-9D89-57FA-109246A0ED6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285875"/>
            <a:ext cx="6430963" cy="5157788"/>
            <a:chOff x="1219200" y="1285875"/>
            <a:chExt cx="6431348" cy="5157788"/>
          </a:xfrm>
        </p:grpSpPr>
        <p:graphicFrame>
          <p:nvGraphicFramePr>
            <p:cNvPr id="24582" name="Object 5">
              <a:extLst>
                <a:ext uri="{FF2B5EF4-FFF2-40B4-BE49-F238E27FC236}">
                  <a16:creationId xmlns:a16="http://schemas.microsoft.com/office/drawing/2014/main" id="{E9BCAB4E-CEE6-9B9D-9970-F75674E8A9C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19200" y="1371600"/>
            <a:ext cx="6248400" cy="5072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3" imgW="5877745" imgH="4772691" progId="Paint.Picture">
                    <p:embed/>
                  </p:oleObj>
                </mc:Choice>
                <mc:Fallback>
                  <p:oleObj name="Bitmap Image" r:id="rId3" imgW="5877745" imgH="4772691" progId="Paint.Picture">
                    <p:embed/>
                    <p:pic>
                      <p:nvPicPr>
                        <p:cNvPr id="24582" name="Object 5">
                          <a:extLst>
                            <a:ext uri="{FF2B5EF4-FFF2-40B4-BE49-F238E27FC236}">
                              <a16:creationId xmlns:a16="http://schemas.microsoft.com/office/drawing/2014/main" id="{E9BCAB4E-CEE6-9B9D-9970-F75674E8A9C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1371600"/>
                          <a:ext cx="6248400" cy="5072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587" name="Text Box 6">
              <a:extLst>
                <a:ext uri="{FF2B5EF4-FFF2-40B4-BE49-F238E27FC236}">
                  <a16:creationId xmlns:a16="http://schemas.microsoft.com/office/drawing/2014/main" id="{E229DE98-AA46-7B94-B8B6-51260153C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5925" y="1285875"/>
              <a:ext cx="48260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ri</a:t>
              </a:r>
              <a:endParaRPr lang="en-US" altLang="en-US" i="1"/>
            </a:p>
          </p:txBody>
        </p:sp>
        <p:sp>
          <p:nvSpPr>
            <p:cNvPr id="24588" name="Text Box 7">
              <a:extLst>
                <a:ext uri="{FF2B5EF4-FFF2-40B4-BE49-F238E27FC236}">
                  <a16:creationId xmlns:a16="http://schemas.microsoft.com/office/drawing/2014/main" id="{77E4CB81-DEBB-3C57-EA74-5ADAA3081D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3886200"/>
              <a:ext cx="5222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r</a:t>
              </a:r>
              <a:r>
                <a:rPr lang="en-US" altLang="en-US" i="1" baseline="-25000"/>
                <a:t>re</a:t>
              </a:r>
              <a:endParaRPr lang="en-US" altLang="en-US" i="1"/>
            </a:p>
          </p:txBody>
        </p:sp>
        <p:sp>
          <p:nvSpPr>
            <p:cNvPr id="24589" name="Text Box 8">
              <a:extLst>
                <a:ext uri="{FF2B5EF4-FFF2-40B4-BE49-F238E27FC236}">
                  <a16:creationId xmlns:a16="http://schemas.microsoft.com/office/drawing/2014/main" id="{5069E16D-25A3-7B77-D4CA-06393E8FF1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7400"/>
              <a:ext cx="4222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U</a:t>
              </a:r>
              <a:r>
                <a:rPr lang="en-US" altLang="en-US" sz="1600" i="1" baseline="-25000"/>
                <a:t>ri</a:t>
              </a:r>
              <a:endParaRPr lang="en-US" altLang="en-US" sz="1600" i="1"/>
            </a:p>
          </p:txBody>
        </p:sp>
        <p:sp>
          <p:nvSpPr>
            <p:cNvPr id="24590" name="Text Box 9">
              <a:extLst>
                <a:ext uri="{FF2B5EF4-FFF2-40B4-BE49-F238E27FC236}">
                  <a16:creationId xmlns:a16="http://schemas.microsoft.com/office/drawing/2014/main" id="{BC8618E9-E7CF-586C-B288-43729E8000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2286000"/>
              <a:ext cx="4397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wi</a:t>
              </a:r>
              <a:endParaRPr lang="en-US" altLang="en-US" sz="1600" i="1"/>
            </a:p>
          </p:txBody>
        </p:sp>
        <p:sp>
          <p:nvSpPr>
            <p:cNvPr id="24591" name="Text Box 10">
              <a:extLst>
                <a:ext uri="{FF2B5EF4-FFF2-40B4-BE49-F238E27FC236}">
                  <a16:creationId xmlns:a16="http://schemas.microsoft.com/office/drawing/2014/main" id="{7AA670B5-1874-9859-48FD-8C1E4BDC88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2800" y="3048000"/>
              <a:ext cx="4000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ri</a:t>
              </a:r>
              <a:endParaRPr lang="en-US" altLang="en-US" sz="1600" i="1"/>
            </a:p>
          </p:txBody>
        </p:sp>
        <p:sp>
          <p:nvSpPr>
            <p:cNvPr id="24592" name="Text Box 11">
              <a:extLst>
                <a:ext uri="{FF2B5EF4-FFF2-40B4-BE49-F238E27FC236}">
                  <a16:creationId xmlns:a16="http://schemas.microsoft.com/office/drawing/2014/main" id="{9F7DA026-02A1-8F49-72F2-31F7E01A93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2895600"/>
              <a:ext cx="3841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fi</a:t>
              </a:r>
              <a:endParaRPr lang="en-US" altLang="en-US" sz="1600" i="1"/>
            </a:p>
          </p:txBody>
        </p:sp>
        <p:sp>
          <p:nvSpPr>
            <p:cNvPr id="24593" name="Text Box 12">
              <a:extLst>
                <a:ext uri="{FF2B5EF4-FFF2-40B4-BE49-F238E27FC236}">
                  <a16:creationId xmlns:a16="http://schemas.microsoft.com/office/drawing/2014/main" id="{B9312422-0E1E-43D9-35D3-3FC15EC105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7400" y="3200400"/>
              <a:ext cx="41592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ai</a:t>
              </a:r>
              <a:endParaRPr lang="en-US" altLang="en-US" sz="1600" i="1"/>
            </a:p>
          </p:txBody>
        </p:sp>
        <p:sp>
          <p:nvSpPr>
            <p:cNvPr id="24594" name="Text Box 13">
              <a:extLst>
                <a:ext uri="{FF2B5EF4-FFF2-40B4-BE49-F238E27FC236}">
                  <a16:creationId xmlns:a16="http://schemas.microsoft.com/office/drawing/2014/main" id="{A865B003-41FE-FE76-603C-26D81C377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800" y="4724400"/>
              <a:ext cx="44608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U</a:t>
              </a:r>
              <a:r>
                <a:rPr lang="en-US" altLang="en-US" sz="1600" i="1" baseline="-25000"/>
                <a:t>re</a:t>
              </a:r>
              <a:endParaRPr lang="en-US" altLang="en-US" sz="1600" i="1"/>
            </a:p>
          </p:txBody>
        </p:sp>
        <p:sp>
          <p:nvSpPr>
            <p:cNvPr id="24595" name="Text Box 14">
              <a:extLst>
                <a:ext uri="{FF2B5EF4-FFF2-40B4-BE49-F238E27FC236}">
                  <a16:creationId xmlns:a16="http://schemas.microsoft.com/office/drawing/2014/main" id="{C7ABFEFF-7B45-549A-A3FA-04AB079D9F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800" y="4953000"/>
              <a:ext cx="4635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we</a:t>
              </a:r>
              <a:endParaRPr lang="en-US" altLang="en-US" sz="1600" i="1"/>
            </a:p>
          </p:txBody>
        </p:sp>
        <p:sp>
          <p:nvSpPr>
            <p:cNvPr id="24596" name="Text Box 15">
              <a:extLst>
                <a:ext uri="{FF2B5EF4-FFF2-40B4-BE49-F238E27FC236}">
                  <a16:creationId xmlns:a16="http://schemas.microsoft.com/office/drawing/2014/main" id="{25F16B2F-4EB4-462B-4CAD-F99B17EF2D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638800"/>
              <a:ext cx="4238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re</a:t>
              </a:r>
              <a:endParaRPr lang="en-US" altLang="en-US" sz="1600" i="1"/>
            </a:p>
          </p:txBody>
        </p:sp>
        <p:sp>
          <p:nvSpPr>
            <p:cNvPr id="24597" name="Text Box 16">
              <a:extLst>
                <a:ext uri="{FF2B5EF4-FFF2-40B4-BE49-F238E27FC236}">
                  <a16:creationId xmlns:a16="http://schemas.microsoft.com/office/drawing/2014/main" id="{3AD0A0D3-7D67-0620-310C-224AC25F88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5486400"/>
              <a:ext cx="40798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fe</a:t>
              </a:r>
              <a:endParaRPr lang="en-US" altLang="en-US" sz="1600" i="1"/>
            </a:p>
          </p:txBody>
        </p:sp>
        <p:sp>
          <p:nvSpPr>
            <p:cNvPr id="24598" name="Text Box 17">
              <a:extLst>
                <a:ext uri="{FF2B5EF4-FFF2-40B4-BE49-F238E27FC236}">
                  <a16:creationId xmlns:a16="http://schemas.microsoft.com/office/drawing/2014/main" id="{3B0A35CA-EE5F-B2B2-07F5-5C1CEBC1ED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5715000"/>
              <a:ext cx="439738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ae</a:t>
              </a:r>
              <a:endParaRPr lang="en-US" altLang="en-US" sz="1600" i="1"/>
            </a:p>
          </p:txBody>
        </p:sp>
        <p:sp>
          <p:nvSpPr>
            <p:cNvPr id="24599" name="Text Box 18">
              <a:extLst>
                <a:ext uri="{FF2B5EF4-FFF2-40B4-BE49-F238E27FC236}">
                  <a16:creationId xmlns:a16="http://schemas.microsoft.com/office/drawing/2014/main" id="{41238DAE-B520-06BA-34BD-7A7DE957A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5200" y="2509838"/>
              <a:ext cx="3353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latin typeface="Symbol" panose="05050102010706020507" pitchFamily="18" charset="2"/>
                </a:rPr>
                <a:t>b</a:t>
              </a:r>
              <a:r>
                <a:rPr lang="en-US" altLang="en-US" sz="1600" i="1" baseline="-25000"/>
                <a:t>i</a:t>
              </a:r>
              <a:endParaRPr lang="en-US" altLang="en-US" sz="1600" i="1"/>
            </a:p>
          </p:txBody>
        </p:sp>
        <p:sp>
          <p:nvSpPr>
            <p:cNvPr id="24600" name="Text Box 19">
              <a:extLst>
                <a:ext uri="{FF2B5EF4-FFF2-40B4-BE49-F238E27FC236}">
                  <a16:creationId xmlns:a16="http://schemas.microsoft.com/office/drawing/2014/main" id="{EF555B43-7319-9438-2D06-47983467F7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2819400"/>
              <a:ext cx="35298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latin typeface="Symbol" panose="05050102010706020507" pitchFamily="18" charset="2"/>
                </a:rPr>
                <a:t>a</a:t>
              </a:r>
              <a:r>
                <a:rPr lang="en-US" altLang="en-US" sz="1600" i="1" baseline="-25000"/>
                <a:t>i</a:t>
              </a:r>
              <a:endParaRPr lang="en-US" altLang="en-US" sz="1600" i="1"/>
            </a:p>
          </p:txBody>
        </p:sp>
        <p:sp>
          <p:nvSpPr>
            <p:cNvPr id="24601" name="Text Box 20">
              <a:extLst>
                <a:ext uri="{FF2B5EF4-FFF2-40B4-BE49-F238E27FC236}">
                  <a16:creationId xmlns:a16="http://schemas.microsoft.com/office/drawing/2014/main" id="{F1C6D18F-6697-7B19-AD7C-A08E68932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5334000"/>
              <a:ext cx="35779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latin typeface="Symbol" panose="05050102010706020507" pitchFamily="18" charset="2"/>
                </a:rPr>
                <a:t>b</a:t>
              </a:r>
              <a:r>
                <a:rPr lang="en-US" altLang="en-US" sz="1600" i="1" baseline="-25000"/>
                <a:t>e</a:t>
              </a:r>
              <a:endParaRPr lang="en-US" altLang="en-US" sz="1600" i="1"/>
            </a:p>
          </p:txBody>
        </p:sp>
        <p:sp>
          <p:nvSpPr>
            <p:cNvPr id="24602" name="Text Box 21">
              <a:extLst>
                <a:ext uri="{FF2B5EF4-FFF2-40B4-BE49-F238E27FC236}">
                  <a16:creationId xmlns:a16="http://schemas.microsoft.com/office/drawing/2014/main" id="{AB27CCAB-B6CD-09F7-0C5E-953581FCF7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5338763"/>
              <a:ext cx="3754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latin typeface="Symbol" panose="05050102010706020507" pitchFamily="18" charset="2"/>
                </a:rPr>
                <a:t>a</a:t>
              </a:r>
              <a:r>
                <a:rPr lang="en-US" altLang="en-US" sz="1600" i="1" baseline="-25000"/>
                <a:t>e</a:t>
              </a:r>
              <a:endParaRPr lang="en-US" altLang="en-US" sz="1600" i="1"/>
            </a:p>
          </p:txBody>
        </p:sp>
        <p:graphicFrame>
          <p:nvGraphicFramePr>
            <p:cNvPr id="707606" name="Object 22">
              <a:extLst>
                <a:ext uri="{FF2B5EF4-FFF2-40B4-BE49-F238E27FC236}">
                  <a16:creationId xmlns:a16="http://schemas.microsoft.com/office/drawing/2014/main" id="{60A63B31-5109-2B3B-F706-CC4C17CD30E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57800" y="4267200"/>
            <a:ext cx="1524000" cy="1220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71320" imgH="457200" progId="Equation.3">
                    <p:embed/>
                  </p:oleObj>
                </mc:Choice>
                <mc:Fallback>
                  <p:oleObj name="Equation" r:id="rId5" imgW="571320" imgH="457200" progId="Equation.3">
                    <p:embed/>
                    <p:pic>
                      <p:nvPicPr>
                        <p:cNvPr id="707606" name="Object 22">
                          <a:extLst>
                            <a:ext uri="{FF2B5EF4-FFF2-40B4-BE49-F238E27FC236}">
                              <a16:creationId xmlns:a16="http://schemas.microsoft.com/office/drawing/2014/main" id="{60A63B31-5109-2B3B-F706-CC4C17CD30E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57800" y="4267200"/>
                          <a:ext cx="1524000" cy="12207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8374" name="Picture 6" descr="http://upload.wikimedia.org/wikipedia/commons/thumb/b/b3/Streamlines_around_a_NACA_0012.svg/302px-Streamlines_around_a_NACA_0012.svg.png">
            <a:extLst>
              <a:ext uri="{FF2B5EF4-FFF2-40B4-BE49-F238E27FC236}">
                <a16:creationId xmlns:a16="http://schemas.microsoft.com/office/drawing/2014/main" id="{7FC6D25B-5783-947C-DBF4-D99355C99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8122345">
            <a:off x="1964295" y="2752978"/>
            <a:ext cx="4939387" cy="2981292"/>
          </a:xfrm>
          <a:prstGeom prst="rect">
            <a:avLst/>
          </a:prstGeom>
          <a:noFill/>
          <a:scene3d>
            <a:camera prst="orthographicFront">
              <a:rot lat="3000000" lon="0" rev="0"/>
            </a:camera>
            <a:lightRig rig="threePt" dir="t"/>
          </a:scene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578" name="Ink 24">
                <a:extLst>
                  <a:ext uri="{FF2B5EF4-FFF2-40B4-BE49-F238E27FC236}">
                    <a16:creationId xmlns:a16="http://schemas.microsoft.com/office/drawing/2014/main" id="{693577C5-D70F-21D9-68DC-ED7D4F53037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70800" y="2079625"/>
              <a:ext cx="1588" cy="1588"/>
            </p14:xfrm>
          </p:contentPart>
        </mc:Choice>
        <mc:Fallback xmlns="">
          <p:pic>
            <p:nvPicPr>
              <p:cNvPr id="24578" name="Ink 24">
                <a:extLst>
                  <a:ext uri="{FF2B5EF4-FFF2-40B4-BE49-F238E27FC236}">
                    <a16:creationId xmlns:a16="http://schemas.microsoft.com/office/drawing/2014/main" id="{693577C5-D70F-21D9-68DC-ED7D4F5303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29512" y="20383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A71FD0D-557D-810A-CC50-8FEA4BEFE3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1554F7D-DA85-7233-A79C-ECB09C648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2DBE016-9D77-548F-D417-B95B03466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B55DD55-2241-72B8-CA6F-C9283888F2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257C974-3FE5-FC91-CD9D-AB709CB17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3B30B96-0198-E86A-C991-AA588A22F7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32923AD-FD4D-8087-AD09-59C12E28A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D2F3C1C-F0BA-1BF8-1BDA-A5251A6A52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846890B-5522-F13B-CFB7-65E79CE5EC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8E9559C-A205-491A-2B68-42682B3BE2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4F5566E-4DD2-C2BB-74FD-2A21A2DA52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38969C5-3801-B8E3-9181-705C66EB3A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2DDA604-4AAE-B8FB-948A-1B3DA75DDA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7C8AF92-41F5-F6D8-3F95-EA0CAF8114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ECAC2F9-936D-005B-16EB-611EEFFBC2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11601A0-8950-59EA-4A62-3F87CC246E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41F4175-46EE-A3AA-78B1-39BC20057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13B22B9-FA8C-9E6C-0AC6-2183E3F12D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A058356-F49D-9FC5-F8A3-FE09075C40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D0D05-8BAF-2BE0-4010-B6930A68B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2">
            <a:extLst>
              <a:ext uri="{FF2B5EF4-FFF2-40B4-BE49-F238E27FC236}">
                <a16:creationId xmlns:a16="http://schemas.microsoft.com/office/drawing/2014/main" id="{C425F1E4-EB4C-FFAD-B189-4095A68BD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52400"/>
            <a:ext cx="6858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dirty="0">
                <a:solidFill>
                  <a:schemeClr val="tx2"/>
                </a:solidFill>
              </a:rPr>
              <a:t>Camber Surface + Hydrofoil= 3D Blade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578" name="Ink 24">
                <a:extLst>
                  <a:ext uri="{FF2B5EF4-FFF2-40B4-BE49-F238E27FC236}">
                    <a16:creationId xmlns:a16="http://schemas.microsoft.com/office/drawing/2014/main" id="{CFD36764-F005-61D6-7871-5E2F092C820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70800" y="2079625"/>
              <a:ext cx="1588" cy="1588"/>
            </p14:xfrm>
          </p:contentPart>
        </mc:Choice>
        <mc:Fallback xmlns="">
          <p:pic>
            <p:nvPicPr>
              <p:cNvPr id="24578" name="Ink 24">
                <a:extLst>
                  <a:ext uri="{FF2B5EF4-FFF2-40B4-BE49-F238E27FC236}">
                    <a16:creationId xmlns:a16="http://schemas.microsoft.com/office/drawing/2014/main" id="{693577C5-D70F-21D9-68DC-ED7D4F5303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29512" y="20383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6B0515C-9BBD-D8E9-8C15-B3A502ADA3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FBD1670-F688-579C-DAAC-1D5793E08E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236F44D-A1AA-C64E-298F-0A7AA7C5A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95D82AF-1FD2-1A9A-284C-05607C5951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5D66C5E-1C03-C32B-2549-A727D29E7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64CA3BF-5D49-AE9D-03B9-6C7292F16F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F6B50C8-9188-242E-27D2-F6F008A753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D4D02BE-A3F9-DF08-A925-54AD28E12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D4825BC-41A8-F318-40AC-37D82AF13E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D487F99-924C-DAB7-927A-61FE01F27F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A71C578-5264-ADF3-9260-0A76CDAB7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F36D392-BC96-D4A2-8FC2-F01128578F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2D73BCE-1F34-48B8-D7CC-604A62D57A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648F555-A532-F567-EBC3-20391982C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F83F69D-8564-10DD-5D95-AEC59BBFBC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EA2A858-37DE-B1D9-D5FF-6EFD451E5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B5448F1-2340-CBBC-8920-2F1B042FB8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5F8ADEC-DB84-9A3A-222B-6E696086E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493E62-E5C6-CBE7-3348-9213AEE933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8250557-5879-E04E-95B2-1FBDB63D2E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00475" y="1756840"/>
            <a:ext cx="3731536" cy="38070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92E4762-4BEF-748A-A572-49571E98B0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858417">
            <a:off x="3166509" y="1785882"/>
            <a:ext cx="5780843" cy="38489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A2BE11-85D6-FCB3-906E-B26052D9AF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1989" y="1810716"/>
            <a:ext cx="4370017" cy="413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4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Title 1">
            <a:extLst>
              <a:ext uri="{FF2B5EF4-FFF2-40B4-BE49-F238E27FC236}">
                <a16:creationId xmlns:a16="http://schemas.microsoft.com/office/drawing/2014/main" id="{4DECC99A-A431-A974-BEA6-8F960F90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CAD Model of Runner Blade</a:t>
            </a:r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2E712223-7C7C-C859-BD52-2DCFFFBA9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88620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7379333-285F-C83E-3CCE-604EB1EF5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74475">
            <a:off x="3900488" y="1477963"/>
            <a:ext cx="4662487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18" name="Ink 5">
                <a:extLst>
                  <a:ext uri="{FF2B5EF4-FFF2-40B4-BE49-F238E27FC236}">
                    <a16:creationId xmlns:a16="http://schemas.microsoft.com/office/drawing/2014/main" id="{99486522-306C-231B-0039-AEF10671ABE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53263" y="6781800"/>
              <a:ext cx="17462" cy="68263"/>
            </p14:xfrm>
          </p:contentPart>
        </mc:Choice>
        <mc:Fallback xmlns="">
          <p:pic>
            <p:nvPicPr>
              <p:cNvPr id="9218" name="Ink 5">
                <a:extLst>
                  <a:ext uri="{FF2B5EF4-FFF2-40B4-BE49-F238E27FC236}">
                    <a16:creationId xmlns:a16="http://schemas.microsoft.com/office/drawing/2014/main" id="{99486522-306C-231B-0039-AEF10671ABE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40992" y="6772359"/>
                <a:ext cx="42003" cy="8714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EAB08DF-7406-7C27-1D96-A3061EAB86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BF5AC28-CDFD-AFF9-A09D-F56AAD8935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6E061FF-9475-E342-0BF7-38A94D146E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402A067-E7FC-B46C-A28A-71B46FAADB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3BCF28E-A576-DB73-D7AD-A5720F6F00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72B5729-F7DA-6375-2F7C-2CA11EA8E3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0E03591-8E18-D936-83A4-86B4F2BC63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54FCE92-584E-6E8E-D453-BE758942AC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AF38588-A5B4-52D9-D436-B2020D69D3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91A9C4B-FA64-BE9F-EA50-E05CDCB1D0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BFF9E85-55F1-283F-4E8D-D7787EA13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B048A04-C377-D81A-C7B5-D1F2FCE675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ADBC16C-3A73-0259-D5AD-0F323E1B1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64BE0E0-B3DB-DA70-1C19-4DDDDEF225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534D853-A394-228D-38E7-5B187ED363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DE12C6B-B8D6-01F5-C99D-855F6143D8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601DD69-EE76-A386-9610-293B8B307C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1DDB2EB-C2FF-E7E3-4CBA-049EE2306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C4FC20-8460-6ED5-347E-7355CCEAE2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9655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itle 1">
            <a:extLst>
              <a:ext uri="{FF2B5EF4-FFF2-40B4-BE49-F238E27FC236}">
                <a16:creationId xmlns:a16="http://schemas.microsoft.com/office/drawing/2014/main" id="{449F0EFB-441C-317F-13F3-4FAABA3B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Francis Runner Blade</a:t>
            </a:r>
          </a:p>
        </p:txBody>
      </p:sp>
      <p:pic>
        <p:nvPicPr>
          <p:cNvPr id="17411" name="Picture 2" descr="http://www.litostrojgroup.com/slike/francisblade.jpg">
            <a:extLst>
              <a:ext uri="{FF2B5EF4-FFF2-40B4-BE49-F238E27FC236}">
                <a16:creationId xmlns:a16="http://schemas.microsoft.com/office/drawing/2014/main" id="{F0228490-5417-9D09-0D9B-40C37C6B0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2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6581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49FCEA-C159-0073-72CC-ED27BA6241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3687B36-7334-5A42-BAAC-3E05BB165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C01825B-33B3-8E13-4F12-C0F5274DA2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23E289F-1171-D94E-C1DA-C027A0E886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AFB6F70-B950-F268-FE43-5113F5E111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CDBE5D9-6774-6BDC-BAFC-4C74B4A989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C2F1946-00F2-1DC3-BEAC-9DE974B443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947F213-2B84-9432-FB1B-C441EAB960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FBCBC6E-392F-14BF-54C9-210D9703EF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796E0CB-3D50-9395-0563-655A98EE5C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5701A4C-7141-9881-6556-1BB8843464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0C00669-575C-1EFB-0484-F9AB776D9D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542A1DE-CFF1-56C4-126F-8FD8028AF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C10997E-B1A2-ACB0-62A0-EE01F12ADE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74A8FEF-C54E-060F-B38B-38767FEB77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F2611C2-F2A1-11E6-79BC-53072C17B1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29237BC-A68F-9C36-9808-C0A99795BA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C55C6C5-0967-4320-3E1C-72CDC43F5A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0A223D2-732D-700F-1614-3B05ED7984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708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60628E-B59F-AE22-877C-55D2D8FDC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8" y="1752600"/>
            <a:ext cx="4810796" cy="3620005"/>
          </a:xfrm>
          <a:prstGeom prst="rect">
            <a:avLst/>
          </a:prstGeom>
          <a:scene3d>
            <a:camera prst="orthographicFront">
              <a:rot lat="8400000" lon="0" rev="0"/>
            </a:camera>
            <a:lightRig rig="threePt" dir="t"/>
          </a:scene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EAA604-2964-25AD-276F-4E1CBB524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529" y="295460"/>
            <a:ext cx="6023415" cy="872363"/>
          </a:xfrm>
        </p:spPr>
        <p:txBody>
          <a:bodyPr/>
          <a:lstStyle/>
          <a:p>
            <a:r>
              <a:rPr lang="en-IN" sz="2800" dirty="0"/>
              <a:t>Dissection of A Francis Turbine Runner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696F79-9023-03FC-0B09-BC8784E3C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33855" y="2082223"/>
            <a:ext cx="5718698" cy="2562684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C54897C-5C64-26D6-8BEB-827E8EA2E380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52A75A7-F44F-CB1D-8E28-F4F8B11EB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C9009487-9122-3693-F05D-4FF9BB62D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6C328082-CC88-361E-7C2A-4C2856C0A9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A77591A-09D5-1CCB-8EF7-A10E1EB691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F170A29-B550-9697-D82B-2208F4173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612A048B-651E-DA61-320A-8406163404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340AF602-A4B0-FA25-8E7D-7442448629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284C8B8-8AB5-A70A-2B3C-451F053798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6557C1FF-AACF-1F43-B114-A656EC3D7F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F560A657-7668-818E-ED9A-D7B6953C04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AF5C4572-325E-6D21-69E2-FCBF90E22D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BEB3419-AF86-F0F0-AD5B-1A416F67C5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15B1D9D-0193-5E38-A8DF-4A03CEEA3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2DA5F-1717-2B5B-5B7A-082FF1E2AC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BA3FBC9C-7DA8-1DAA-A27E-6E6193AE9C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42B4E6B0-B676-392C-24C2-70D9867A01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B5B401B4-AFC3-71E0-612A-D2D4A10DD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A2C10E-7542-060A-22C8-249ABC750C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2893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BF6F-764D-1F95-0B2C-BBE71E3D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655" y="76200"/>
            <a:ext cx="6201545" cy="1143000"/>
          </a:xfrm>
        </p:spPr>
        <p:txBody>
          <a:bodyPr/>
          <a:lstStyle/>
          <a:p>
            <a:r>
              <a:rPr lang="en-US" sz="2800" dirty="0"/>
              <a:t>Wooden Model Reference Model Practice</a:t>
            </a:r>
            <a:endParaRPr lang="en-IN" sz="28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805D411-E27F-2908-B24A-C576AA726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1658" y="2590800"/>
            <a:ext cx="5605942" cy="4114800"/>
          </a:xfr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19163B24-E641-203F-8BCC-21ACDD9A5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56858" y="1085057"/>
            <a:ext cx="5910742" cy="264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704A498-1C82-9A39-0520-F28C0A23CE0A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0B53C10-B20B-DBBC-5129-2A64DB09C5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4F4507F-95D0-7D09-F4F8-4CC2E319F1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35AB350-217A-C482-C018-06226E4C8F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2762B86-7378-B239-8504-623B2D9CC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29DCF29-A278-E247-ADF6-95D4DEFB57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ECD9587A-C67A-409A-95EF-ADE1DB73AA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DDBB883-0D5E-B6E6-73FE-7B6541E31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3A0FDE42-B226-A421-0849-60D8983349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F403180A-7BA7-8785-8240-DE6CEFA970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8D2EE622-4DE5-3AC4-B09D-DF0502A11A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4648D934-F21D-B43E-3AD0-FA8891149B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FBEAD66-6A48-7C92-CC9F-D47DF58AB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DAB019C-16C3-4A4A-AE9E-9AA8C53F7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423F56B8-A4BB-20EC-800F-BECB3D70EB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8E5DAB9D-2124-3532-A7D6-9AF799FEFF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32730E9D-2E12-D37F-95E6-00D23B861E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B36F14C6-FC4E-26EF-1A7E-7A180642B3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B6B933-2700-690C-B625-C7B09CF0D9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8568630-2365-6431-D06D-5034B6832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337" y="1415186"/>
            <a:ext cx="6451381" cy="4948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63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3557B-3CC8-5EF2-C2CD-99ADB5EA4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BB0CF-5C8D-415D-9BA7-302C6F55E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054" y="95415"/>
            <a:ext cx="5907830" cy="1143000"/>
          </a:xfrm>
        </p:spPr>
        <p:txBody>
          <a:bodyPr/>
          <a:lstStyle/>
          <a:p>
            <a:r>
              <a:rPr lang="en-US" sz="2800" dirty="0"/>
              <a:t>CAD Model of Periodic Section of A Runner</a:t>
            </a:r>
            <a:endParaRPr lang="en-IN" sz="28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39AC28-D30C-B951-2CFE-D875E938CE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0445" y="1147371"/>
            <a:ext cx="6044355" cy="5656897"/>
          </a:xfr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3D2A1DF-971E-BC1F-86E5-5852540B5CC8}"/>
              </a:ext>
            </a:extLst>
          </p:cNvPr>
          <p:cNvGrpSpPr/>
          <p:nvPr/>
        </p:nvGrpSpPr>
        <p:grpSpPr>
          <a:xfrm>
            <a:off x="-27973" y="-4670"/>
            <a:ext cx="9144000" cy="6858000"/>
            <a:chOff x="0" y="0"/>
            <a:chExt cx="9144000" cy="6858000"/>
          </a:xfrm>
        </p:grpSpPr>
        <p:pic>
          <p:nvPicPr>
            <p:cNvPr id="15" name="Picture 22" descr="Logo usage Guidelines">
              <a:extLst>
                <a:ext uri="{FF2B5EF4-FFF2-40B4-BE49-F238E27FC236}">
                  <a16:creationId xmlns:a16="http://schemas.microsoft.com/office/drawing/2014/main" id="{36FDDF91-D21B-EAAB-FF7C-9A7CF09834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38">
              <a:extLst>
                <a:ext uri="{FF2B5EF4-FFF2-40B4-BE49-F238E27FC236}">
                  <a16:creationId xmlns:a16="http://schemas.microsoft.com/office/drawing/2014/main" id="{DF2C38FB-408E-DC3B-1765-B031F563F3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88325E11-D5A8-E243-B50F-F6E3AB09A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050B761F-A8B8-5A1C-3AF8-E62B090E36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1BDCBDAE-D056-5185-7F16-C47F493EB4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" name="Rectangle 10">
                      <a:extLst>
                        <a:ext uri="{FF2B5EF4-FFF2-40B4-BE49-F238E27FC236}">
                          <a16:creationId xmlns:a16="http://schemas.microsoft.com/office/drawing/2014/main" id="{1F09B878-55D0-C69C-2610-2873AC73E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1">
                      <a:extLst>
                        <a:ext uri="{FF2B5EF4-FFF2-40B4-BE49-F238E27FC236}">
                          <a16:creationId xmlns:a16="http://schemas.microsoft.com/office/drawing/2014/main" id="{6F5CB239-204B-3FE2-7058-060F968475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1AF57D08-6756-7B01-0EC8-C5AC8AC70D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9" name="Rectangle 13">
                      <a:extLst>
                        <a:ext uri="{FF2B5EF4-FFF2-40B4-BE49-F238E27FC236}">
                          <a16:creationId xmlns:a16="http://schemas.microsoft.com/office/drawing/2014/main" id="{32409D82-BDC4-DD55-741C-F94BC039BE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14">
                      <a:extLst>
                        <a:ext uri="{FF2B5EF4-FFF2-40B4-BE49-F238E27FC236}">
                          <a16:creationId xmlns:a16="http://schemas.microsoft.com/office/drawing/2014/main" id="{B262D168-FBBF-2A9D-9487-91F6C33202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5">
                    <a:extLst>
                      <a:ext uri="{FF2B5EF4-FFF2-40B4-BE49-F238E27FC236}">
                        <a16:creationId xmlns:a16="http://schemas.microsoft.com/office/drawing/2014/main" id="{4303CCFA-ABB3-A53F-5B78-9721667D1E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0835F7A7-EDAC-3BFD-AD2D-92DD652E7E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F5D25AA7-2995-0340-65A3-559B89EB01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8">
                    <a:extLst>
                      <a:ext uri="{FF2B5EF4-FFF2-40B4-BE49-F238E27FC236}">
                        <a16:creationId xmlns:a16="http://schemas.microsoft.com/office/drawing/2014/main" id="{E15C1551-228D-C51A-E327-A569F8617D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" name="Rectangle 19">
                      <a:extLst>
                        <a:ext uri="{FF2B5EF4-FFF2-40B4-BE49-F238E27FC236}">
                          <a16:creationId xmlns:a16="http://schemas.microsoft.com/office/drawing/2014/main" id="{FCABBB63-20AA-D055-8597-EBC3519868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20">
                      <a:extLst>
                        <a:ext uri="{FF2B5EF4-FFF2-40B4-BE49-F238E27FC236}">
                          <a16:creationId xmlns:a16="http://schemas.microsoft.com/office/drawing/2014/main" id="{B9EE65F7-51F7-78E9-1E38-43C5932F2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" name="Rectangle 21">
                  <a:extLst>
                    <a:ext uri="{FF2B5EF4-FFF2-40B4-BE49-F238E27FC236}">
                      <a16:creationId xmlns:a16="http://schemas.microsoft.com/office/drawing/2014/main" id="{560AB655-CFFE-C6CD-0B68-AB3FBEB605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9F7CE7-4A0C-AB11-FE26-9A62E391D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416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BFCA6362-E68B-D491-9AD0-0A76E748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Flow Chart for Runner Design </a:t>
            </a:r>
          </a:p>
        </p:txBody>
      </p:sp>
      <p:pic>
        <p:nvPicPr>
          <p:cNvPr id="24579" name="Picture 4">
            <a:extLst>
              <a:ext uri="{FF2B5EF4-FFF2-40B4-BE49-F238E27FC236}">
                <a16:creationId xmlns:a16="http://schemas.microsoft.com/office/drawing/2014/main" id="{68D7CEB0-B320-0AE9-FA69-A898CDF20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56" y="1249181"/>
            <a:ext cx="5601644" cy="5368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771F77E-E410-7814-E674-E3D1B5B311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5441657-0787-82EC-C6D7-090DB588F4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B36005E-DA2E-6824-2AF0-DCEBA7178C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FE9DC48-A8AD-70B7-B833-947A08E79D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6945580-BDBE-D078-826F-F19B03EF33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5C3025C-31D2-1ED2-F2FC-03021B2F66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B1CDFE5-D664-5540-71D4-4565EBE445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AF1F18E-4854-1EAC-118A-CE0D9D593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DA97C52-A7F2-2A9F-FEAA-AA8413E0A4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AE9E68B-48BD-DE79-B3EC-ED3F6C77C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CA408B0-1CD5-C6C9-6EAA-57D0EDB5DC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7C2232D-2BF3-1680-8ACA-0EDF232714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BC9A5EF-E00C-807E-0AC8-E3ED429B55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7C894FD-8784-FC23-0FD8-91B24C6CA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8BBC657-16E5-A044-49DC-0A00839E9D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E19DBCE-72C0-49CD-4A46-7D5F125F0A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C1115C7-4C90-F5C2-EB0B-3684AAA6F9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68A8D60-1CC9-F6AC-0945-8360D07C6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4EB4C65-5E5A-40AA-F9BF-F570D6C6A2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B2B-DDB0-CB67-B3BB-6B7D3EAE7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92C-EC78-EDFE-92CD-461DE2085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292" y="268162"/>
            <a:ext cx="5346308" cy="865279"/>
          </a:xfrm>
        </p:spPr>
        <p:txBody>
          <a:bodyPr/>
          <a:lstStyle/>
          <a:p>
            <a:r>
              <a:rPr lang="en-GB" sz="2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and Description of Blades</a:t>
            </a:r>
            <a:endParaRPr lang="en-IN" sz="2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025A71-F65D-B9C1-A54E-8DD3811B8832}"/>
              </a:ext>
            </a:extLst>
          </p:cNvPr>
          <p:cNvSpPr txBox="1"/>
          <p:nvPr/>
        </p:nvSpPr>
        <p:spPr>
          <a:xfrm>
            <a:off x="5497073" y="4615750"/>
            <a:ext cx="29866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n-IN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 extruded blade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011BC5-8EF6-5A83-674B-7BA3FD1CF7D9}"/>
                  </a:ext>
                </a:extLst>
              </p:cNvPr>
              <p:cNvSpPr txBox="1"/>
              <p:nvPr/>
            </p:nvSpPr>
            <p:spPr>
              <a:xfrm>
                <a:off x="198120" y="1525336"/>
                <a:ext cx="5137409" cy="3160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>
                  <a:buFont typeface="Wingdings" panose="05000000000000000000" pitchFamily="2" charset="2"/>
                  <a:buChar char="q"/>
                </a:pPr>
                <a:r>
                  <a:rPr lang="en-IN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Simple Extruded Blade</a:t>
                </a:r>
              </a:p>
              <a:p>
                <a:pPr marL="600075" lvl="1" indent="-257175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Obtained by simply extending the 2D profile of NACA4412 along third dimension.</a:t>
                </a:r>
              </a:p>
              <a:p>
                <a:pPr marL="600075" lvl="1" indent="-257175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chord length is 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1 </m:t>
                    </m:r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𝑚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span is 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2 </m:t>
                    </m:r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𝑚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011BC5-8EF6-5A83-674B-7BA3FD1CF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" y="1525336"/>
                <a:ext cx="5137409" cy="3160545"/>
              </a:xfrm>
              <a:prstGeom prst="rect">
                <a:avLst/>
              </a:prstGeom>
              <a:blipFill>
                <a:blip r:embed="rId2"/>
                <a:stretch>
                  <a:fillRect l="-1663" t="-1541" b="-3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B313D459-0FD4-E8DD-D410-2E2ECC165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521" y="1491234"/>
            <a:ext cx="3930505" cy="29639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5AE614-F06F-3026-3438-2500877FEB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59421794-4485-6D9F-67A2-D27591579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 38">
              <a:extLst>
                <a:ext uri="{FF2B5EF4-FFF2-40B4-BE49-F238E27FC236}">
                  <a16:creationId xmlns:a16="http://schemas.microsoft.com/office/drawing/2014/main" id="{E3B941B9-26D7-F080-3166-C4562EFC77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9">
                <a:extLst>
                  <a:ext uri="{FF2B5EF4-FFF2-40B4-BE49-F238E27FC236}">
                    <a16:creationId xmlns:a16="http://schemas.microsoft.com/office/drawing/2014/main" id="{2A60E63C-CE62-92F7-7AB5-7694F20C72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AB55BD35-DCEE-1D02-0EEB-404CAC2808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1D44A652-8F27-7B75-0761-B3D2FD4F27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BE03511F-502F-CDAB-F945-4270A0564A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A8BCB3C8-E41C-CAC5-03E6-E9B15DB3ED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3669807A-9EDA-7EC0-CEF5-53E1862B6E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D29D1CAD-80FD-D48C-2F03-E8FB3EB451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61ED4E03-EDCA-FDE3-0F43-D14A2B998C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4A072E0D-17C3-4296-E191-E309223CC0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D3043D88-AA97-42E7-C082-E8424B351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ADF37CBA-B1E9-E62F-DDD2-C0DBF9135F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D78EAA92-0CE8-386A-B4C6-6594C0B2EE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98C9175E-4FA2-9CED-DD46-87472B2FF8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7214A1D7-EA6D-A698-6100-5904EA264A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21EDD200-875D-4697-6E17-064853BB05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10F39B-98F2-9405-DC2F-DFD956614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62103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2A32-84A4-E89C-78FB-E4A0463B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292" y="268162"/>
            <a:ext cx="5346308" cy="865279"/>
          </a:xfrm>
        </p:spPr>
        <p:txBody>
          <a:bodyPr/>
          <a:lstStyle/>
          <a:p>
            <a:r>
              <a:rPr lang="en-GB" sz="2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and Description of Blades</a:t>
            </a:r>
            <a:endParaRPr lang="en-IN" sz="2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DBD50A-0765-6513-0F7C-5A9339E6B3D1}"/>
                  </a:ext>
                </a:extLst>
              </p:cNvPr>
              <p:cNvSpPr txBox="1"/>
              <p:nvPr/>
            </p:nvSpPr>
            <p:spPr>
              <a:xfrm>
                <a:off x="222504" y="1193607"/>
                <a:ext cx="8634227" cy="4030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 algn="just">
                  <a:buFont typeface="Wingdings" panose="05000000000000000000" pitchFamily="2" charset="2"/>
                  <a:buChar char="q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and Description of </a:t>
                </a:r>
                <a:r>
                  <a:rPr lang="en-IN" sz="20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Simple</a:t>
                </a: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IN" sz="20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Twisted Blade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Obtained by using 11 profiles of NACA4412 along the span.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maximum angle of twist is </a:t>
                </a:r>
                <a14:m>
                  <m:oMath xmlns:m="http://schemas.openxmlformats.org/officeDocument/2006/math">
                    <m:r>
                      <a:rPr lang="en-IN" sz="20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11°</m:t>
                    </m:r>
                  </m:oMath>
                </a14:m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twist angle between any two adjacent profiles is </a:t>
                </a:r>
                <a14:m>
                  <m:oMath xmlns:m="http://schemas.openxmlformats.org/officeDocument/2006/math">
                    <m:r>
                      <a:rPr lang="en-IN" sz="20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1.1°</m:t>
                    </m:r>
                  </m:oMath>
                </a14:m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Keeping first profile at place and rotating each profile by the increment of </a:t>
                </a:r>
                <a14:m>
                  <m:oMath xmlns:m="http://schemas.openxmlformats.org/officeDocument/2006/math">
                    <m:r>
                      <a:rPr lang="en-IN" sz="20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1.1°</m:t>
                    </m:r>
                  </m:oMath>
                </a14:m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about axis normal to the plane of the profile passing through the point at mid-chord.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surfaces of suction side, pressure side and nose are created by loft surface creation tool available in ICEM.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DBD50A-0765-6513-0F7C-5A9339E6B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04" y="1193607"/>
                <a:ext cx="8634227" cy="4030655"/>
              </a:xfrm>
              <a:prstGeom prst="rect">
                <a:avLst/>
              </a:prstGeom>
              <a:blipFill>
                <a:blip r:embed="rId2"/>
                <a:stretch>
                  <a:fillRect l="-636" t="-908" r="-706" b="-1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6E56685-470E-92FC-F99B-8B680E029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25" y="2664130"/>
            <a:ext cx="3438040" cy="2822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FF205D-9348-0BEF-DDFD-C1A01A5DB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758" y="2474239"/>
            <a:ext cx="3606411" cy="28597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78E2A7-45AF-596C-B0F2-2366452BA0B7}"/>
              </a:ext>
            </a:extLst>
          </p:cNvPr>
          <p:cNvSpPr txBox="1"/>
          <p:nvPr/>
        </p:nvSpPr>
        <p:spPr>
          <a:xfrm>
            <a:off x="559123" y="5492496"/>
            <a:ext cx="3438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en-IN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Designed simple twisted blade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2FD0F5-FA53-C71E-D387-C782232273B6}"/>
              </a:ext>
            </a:extLst>
          </p:cNvPr>
          <p:cNvSpPr txBox="1"/>
          <p:nvPr/>
        </p:nvSpPr>
        <p:spPr>
          <a:xfrm>
            <a:off x="4994709" y="5654078"/>
            <a:ext cx="3862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Figure showing 11 profiles along the span of simple twisted blade</a:t>
            </a:r>
            <a:endParaRPr lang="en-IN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FA1B1FF-7E5B-69D5-94AF-FCA6C9D0517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F914D3F8-04E7-7273-0E81-1D59D6206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 38">
              <a:extLst>
                <a:ext uri="{FF2B5EF4-FFF2-40B4-BE49-F238E27FC236}">
                  <a16:creationId xmlns:a16="http://schemas.microsoft.com/office/drawing/2014/main" id="{FFD95BCA-1D6B-25C4-0354-A337B84869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9">
                <a:extLst>
                  <a:ext uri="{FF2B5EF4-FFF2-40B4-BE49-F238E27FC236}">
                    <a16:creationId xmlns:a16="http://schemas.microsoft.com/office/drawing/2014/main" id="{8232B1DD-B504-82CB-A337-DCEA80CB3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8C89B49-D140-DECD-47D2-6E6D334AB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E29F5DBB-D526-671A-51FE-85C049DF8C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716CBE06-08D8-BFD4-BE64-4B1AEFFF31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9F53495B-7EED-661E-9C2B-383A7F7E9A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2">
                    <a:extLst>
                      <a:ext uri="{FF2B5EF4-FFF2-40B4-BE49-F238E27FC236}">
                        <a16:creationId xmlns:a16="http://schemas.microsoft.com/office/drawing/2014/main" id="{95807B96-9854-2B9D-8CF7-7D075E975C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D3B81C1D-9D6C-5616-4535-08CE6F722F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9A8C4339-2522-7C0B-0CEC-E66C15BE3A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F6DED668-DB18-566A-AF4C-A32B802F8C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08A1DB0C-EEB4-ED2B-5D95-4ABB2C286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01DC0E16-03E2-F8E0-990E-FC053EC6D1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85726E93-E999-64F8-1C37-FC48521AAD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3993611C-BCEF-53F0-7994-F77E47136C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F04F7091-F422-B599-7109-E7E5FFACC0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1A860A2E-D2DA-77F2-BF59-55872DD6BD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CF7544-9B13-DAF4-246E-F33EE5A410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904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2A32-84A4-E89C-78FB-E4A0463B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64006"/>
            <a:ext cx="6400800" cy="404636"/>
          </a:xfrm>
        </p:spPr>
        <p:txBody>
          <a:bodyPr/>
          <a:lstStyle/>
          <a:p>
            <a:r>
              <a:rPr lang="en-GB" sz="2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and Description of Blades</a:t>
            </a:r>
            <a:endParaRPr lang="en-IN" sz="2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DEC09A-9EB5-ECD6-45AC-53AFE9A4BB0D}"/>
                  </a:ext>
                </a:extLst>
              </p:cNvPr>
              <p:cNvSpPr txBox="1"/>
              <p:nvPr/>
            </p:nvSpPr>
            <p:spPr>
              <a:xfrm>
                <a:off x="342468" y="1181100"/>
                <a:ext cx="8496731" cy="555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 algn="just">
                  <a:buFont typeface="Wingdings" panose="05000000000000000000" pitchFamily="2" charset="2"/>
                  <a:buChar char="q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and Description of </a:t>
                </a:r>
                <a:r>
                  <a:rPr lang="en-IN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Francis-like Blade </a:t>
                </a: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Obtained by using 11 profiles of NACA4412 of parabolically increasing chord length and maximum thickness given by     </a:t>
                </a:r>
                <a14:m>
                  <m:oMath xmlns:m="http://schemas.openxmlformats.org/officeDocument/2006/math">
                    <m:r>
                      <a:rPr lang="en-IN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           </m:t>
                    </m:r>
                    <m:r>
                      <a:rPr lang="en-IN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IN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𝑚𝑎𝑥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IN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lvl="1" algn="just">
                  <a:lnSpc>
                    <a:spcPct val="150000"/>
                  </a:lnSpc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    Where,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𝑚𝑎𝑥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</m:sSub>
                    <m:r>
                      <a:rPr lang="en-GB" sz="2400" i="1">
                        <a:latin typeface="Cambria Math" panose="02040503050406030204" pitchFamily="18" charset="0"/>
                      </a:rPr>
                      <m:t>=0.12</m:t>
                    </m:r>
                    <m:sSub>
                      <m:sSub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Scaling is done by the common Scale Factor (SF)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en-IN" sz="24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IN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along x and y directions to get the final chord lengths and maximum thicknesses for all profiles.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maximum angle of twist is 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11°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  <a:p>
                <a:pPr marL="600075" lvl="1" indent="-257175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twist angle between two adjacent profiles is 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1.1°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DEC09A-9EB5-ECD6-45AC-53AFE9A4B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68" y="1181100"/>
                <a:ext cx="8496731" cy="5556393"/>
              </a:xfrm>
              <a:prstGeom prst="rect">
                <a:avLst/>
              </a:prstGeom>
              <a:blipFill>
                <a:blip r:embed="rId2"/>
                <a:stretch>
                  <a:fillRect l="-933" t="-878" r="-1148" b="-1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13A8468-0CCB-5127-CFBF-AF8E076E66D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5EB35589-F62F-D07B-FFC3-DA1EF1E2D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4D1D87C2-31FC-8C21-4C1A-EFB560D743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77FD05AA-123C-FD66-50E3-08E502EC45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2056B8E8-8B2B-0915-09E8-1C8599436B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9379932-9E2E-D52D-8137-D8D29E4D85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727E5228-25A9-C3BE-9EFB-F3268CFF92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7D44AC1B-3992-D6E8-4DC6-E4CF6FBA4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8E5FFFAB-83A1-96A8-E049-9936067697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5462253E-3D43-B746-FB67-F610DE5B95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FB6F3749-BE6D-F9B7-35A2-E0BDD998D5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6BFAB7E4-35C9-1512-DC18-44AC62B323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8AFAA741-6E8A-757A-414D-6B7AF2DEDE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621D4C85-7DB8-E9FF-BB58-3F0FD8F7B8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91FB2934-FDE9-3579-AF4B-2B143BE5CE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1E22529-85CC-5113-8478-B838977221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B34A2CE9-8B78-432A-F200-74B2C4EE64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8ED35612-D84F-1B0B-9491-BE239E459C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BE48A3E-FAEC-6E74-296F-4CFC4A87DC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AD09DEE-8626-91E3-9E9A-20E06E05E34F}"/>
              </a:ext>
            </a:extLst>
          </p:cNvPr>
          <p:cNvGrpSpPr/>
          <p:nvPr/>
        </p:nvGrpSpPr>
        <p:grpSpPr>
          <a:xfrm>
            <a:off x="874994" y="1636994"/>
            <a:ext cx="7224773" cy="4306606"/>
            <a:chOff x="874994" y="1636994"/>
            <a:chExt cx="7224773" cy="430660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31630C-EA95-EF99-22D8-E506789E7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994" y="1636994"/>
              <a:ext cx="7224773" cy="43066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A814FE-2CBE-47FF-8B47-0059B58F0293}"/>
                </a:ext>
              </a:extLst>
            </p:cNvPr>
            <p:cNvSpPr txBox="1"/>
            <p:nvPr/>
          </p:nvSpPr>
          <p:spPr>
            <a:xfrm>
              <a:off x="3151263" y="5086042"/>
              <a:ext cx="46211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Figure showing 11 profiles along the span of Francis-like blade</a:t>
              </a:r>
              <a:endParaRPr lang="en-IN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091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2A32-84A4-E89C-78FB-E4A0463B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983" y="402735"/>
            <a:ext cx="5562600" cy="404636"/>
          </a:xfrm>
        </p:spPr>
        <p:txBody>
          <a:bodyPr/>
          <a:lstStyle/>
          <a:p>
            <a:r>
              <a:rPr lang="en-GB" sz="2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and Description of Blades</a:t>
            </a:r>
            <a:endParaRPr lang="en-IN" sz="2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DEC09A-9EB5-ECD6-45AC-53AFE9A4BB0D}"/>
                  </a:ext>
                </a:extLst>
              </p:cNvPr>
              <p:cNvSpPr txBox="1"/>
              <p:nvPr/>
            </p:nvSpPr>
            <p:spPr>
              <a:xfrm>
                <a:off x="260050" y="1197864"/>
                <a:ext cx="818225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14313" indent="-214313" algn="just">
                  <a:buFont typeface="Wingdings" panose="05000000000000000000" pitchFamily="2" charset="2"/>
                  <a:buChar char="q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Design and Description of </a:t>
                </a:r>
                <a:r>
                  <a:rPr lang="en-IN" sz="2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Francis-like Blade</a:t>
                </a:r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600075" lvl="1" indent="-257175" algn="just"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After the 11 scaled profiles are obtained, keeping first profile at place and rotating each profile by the increment of </a:t>
                </a:r>
                <a14:m>
                  <m:oMath xmlns:m="http://schemas.openxmlformats.org/officeDocument/2006/math">
                    <m:r>
                      <a:rPr lang="en-IN" sz="2400" i="1" dirty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1.1°</m:t>
                    </m:r>
                  </m:oMath>
                </a14:m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about axis normal to the plane of the profile passing through the point at mid-chord of respective profile.</a:t>
                </a:r>
              </a:p>
              <a:p>
                <a:pPr marL="600075" lvl="1" indent="-257175" algn="just">
                  <a:buFont typeface="Wingdings" panose="05000000000000000000" pitchFamily="2" charset="2"/>
                  <a:buChar char="§"/>
                </a:pPr>
                <a:r>
                  <a:rPr lang="en-IN" sz="2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The surfaces of suction side, pressure side and nose are created by loft surface creation tool available in ICEM.</a:t>
                </a:r>
              </a:p>
              <a:p>
                <a:pPr marL="600075" lvl="1" indent="-257175" algn="just">
                  <a:buFont typeface="Wingdings" panose="05000000000000000000" pitchFamily="2" charset="2"/>
                  <a:buChar char="§"/>
                </a:pPr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600075" lvl="1" indent="-257175" algn="just">
                  <a:buFont typeface="Wingdings" panose="05000000000000000000" pitchFamily="2" charset="2"/>
                  <a:buChar char="§"/>
                </a:pPr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214313" indent="-214313" algn="just">
                  <a:buFont typeface="Wingdings" panose="05000000000000000000" pitchFamily="2" charset="2"/>
                  <a:buChar char="q"/>
                </a:pPr>
                <a:endParaRPr lang="en-IN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DEC09A-9EB5-ECD6-45AC-53AFE9A4B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50" y="1197864"/>
                <a:ext cx="8182254" cy="4524315"/>
              </a:xfrm>
              <a:prstGeom prst="rect">
                <a:avLst/>
              </a:prstGeom>
              <a:blipFill>
                <a:blip r:embed="rId2"/>
                <a:stretch>
                  <a:fillRect l="-1043" t="-1078" r="-1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48AED6B-E12A-0316-5985-F66E667EB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73" y="645965"/>
            <a:ext cx="6372627" cy="3644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D5C9A5B-0F1C-6F26-A50E-FA6B26623F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89624DF0-5BB4-CF82-5730-52229E610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FECAD559-7862-E5C0-A65E-DBA685C103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CA8235B8-CB6C-DED8-EE4C-FA241A89FE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B4308EF4-9117-F8C5-CD73-7385B409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466B7FD-4362-F07F-A988-D1A4304D96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17E50318-57FA-5ADE-E6FC-40FC8685B0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3AB48995-97CF-CE3B-024F-3A3A7C0BAC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AEBE78AE-B336-EB21-DC8B-32CEEE35F2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A2831AF0-3A9E-B39F-DA0F-9527CC0829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9276BA29-8AEE-56FC-0199-10DC3ADD40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E7D7CA54-46A8-3F5D-3AAF-BED5E882C6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5B0C05F-1A53-AC1B-7D08-B3EC1ED84F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2F0DAB3-2AA8-6C42-FC9C-F016C0CC46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25E90107-7C0B-C41D-8232-F64BF4797C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A73182EA-0339-EDBF-555A-BEBB6B3217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DEB6C10E-E525-912B-E765-66E74D3393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BA5A8636-2B8C-7292-4A3E-198FCFCF4D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FA4269-6903-7571-9A79-A70D9353EA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3C9BCD3-7C9F-6698-81EA-2C3D08C5C4CF}"/>
              </a:ext>
            </a:extLst>
          </p:cNvPr>
          <p:cNvSpPr txBox="1"/>
          <p:nvPr/>
        </p:nvSpPr>
        <p:spPr>
          <a:xfrm>
            <a:off x="1228781" y="1221681"/>
            <a:ext cx="3836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en-GB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Figure showing increasing thickness along crown side cross section of the blade</a:t>
            </a:r>
            <a:endParaRPr lang="en-IN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E2F623-227C-6FF5-8F01-A809D2842D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4"/>
          <a:stretch/>
        </p:blipFill>
        <p:spPr bwMode="auto">
          <a:xfrm>
            <a:off x="3706932" y="3777152"/>
            <a:ext cx="4979733" cy="28775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A814FE-2CBE-47FF-8B47-0059B58F0293}"/>
              </a:ext>
            </a:extLst>
          </p:cNvPr>
          <p:cNvSpPr txBox="1"/>
          <p:nvPr/>
        </p:nvSpPr>
        <p:spPr>
          <a:xfrm>
            <a:off x="4237740" y="6105125"/>
            <a:ext cx="4656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Figure showing the provided twist of 11° from band side to crown side</a:t>
            </a:r>
            <a:endParaRPr lang="en-IN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2A32-84A4-E89C-78FB-E4A0463B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674" y="457781"/>
            <a:ext cx="5565541" cy="404636"/>
          </a:xfrm>
        </p:spPr>
        <p:txBody>
          <a:bodyPr/>
          <a:lstStyle/>
          <a:p>
            <a:r>
              <a:rPr lang="en-GB" sz="2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and Description of Blades</a:t>
            </a:r>
            <a:endParaRPr lang="en-IN" sz="2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F29D170-E744-2E56-1B9A-FEAC68F1DC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876570"/>
                  </p:ext>
                </p:extLst>
              </p:nvPr>
            </p:nvGraphicFramePr>
            <p:xfrm>
              <a:off x="413312" y="1709875"/>
              <a:ext cx="8730688" cy="510697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022754">
                      <a:extLst>
                        <a:ext uri="{9D8B030D-6E8A-4147-A177-3AD203B41FA5}">
                          <a16:colId xmlns:a16="http://schemas.microsoft.com/office/drawing/2014/main" val="2097285790"/>
                        </a:ext>
                      </a:extLst>
                    </a:gridCol>
                    <a:gridCol w="1460757">
                      <a:extLst>
                        <a:ext uri="{9D8B030D-6E8A-4147-A177-3AD203B41FA5}">
                          <a16:colId xmlns:a16="http://schemas.microsoft.com/office/drawing/2014/main" val="4132614748"/>
                        </a:ext>
                      </a:extLst>
                    </a:gridCol>
                    <a:gridCol w="1728215">
                      <a:extLst>
                        <a:ext uri="{9D8B030D-6E8A-4147-A177-3AD203B41FA5}">
                          <a16:colId xmlns:a16="http://schemas.microsoft.com/office/drawing/2014/main" val="73539753"/>
                        </a:ext>
                      </a:extLst>
                    </a:gridCol>
                    <a:gridCol w="1365504">
                      <a:extLst>
                        <a:ext uri="{9D8B030D-6E8A-4147-A177-3AD203B41FA5}">
                          <a16:colId xmlns:a16="http://schemas.microsoft.com/office/drawing/2014/main" val="2918348292"/>
                        </a:ext>
                      </a:extLst>
                    </a:gridCol>
                    <a:gridCol w="985723">
                      <a:extLst>
                        <a:ext uri="{9D8B030D-6E8A-4147-A177-3AD203B41FA5}">
                          <a16:colId xmlns:a16="http://schemas.microsoft.com/office/drawing/2014/main" val="1289295675"/>
                        </a:ext>
                      </a:extLst>
                    </a:gridCol>
                    <a:gridCol w="2167735">
                      <a:extLst>
                        <a:ext uri="{9D8B030D-6E8A-4147-A177-3AD203B41FA5}">
                          <a16:colId xmlns:a16="http://schemas.microsoft.com/office/drawing/2014/main" val="11016785"/>
                        </a:ext>
                      </a:extLst>
                    </a:gridCol>
                  </a:tblGrid>
                  <a:tr h="9962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Profile Number</a:t>
                          </a: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Z-Plane Location of the Profile</a:t>
                          </a:r>
                          <a:r>
                            <a:rPr lang="en-IN" sz="1400" b="1" baseline="0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(in </a:t>
                          </a:r>
                          <a14:m>
                            <m:oMath xmlns:m="http://schemas.openxmlformats.org/officeDocument/2006/math">
                              <m:r>
                                <a:rPr lang="en-IN" sz="1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</m:oMath>
                          </a14:m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)</a:t>
                          </a: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Common Scaling Factor along x and y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b="1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𝐒𝐅</m:t>
                                </m:r>
                                <m:r>
                                  <a:rPr lang="en-IN" sz="1400" b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IN" sz="1400" b="1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IN" sz="1400" b="1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IN" sz="1400" b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IN" sz="1400" b="1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en-IN" sz="1400" b="1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IN" sz="14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𝐳</m:t>
                                            </m:r>
                                          </m:e>
                                          <m:sup>
                                            <m:r>
                                              <a:rPr lang="en-IN" sz="1400" b="1" i="1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𝟐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en-IN" sz="1400" b="1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𝟒</m:t>
                                        </m:r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en-IN" sz="1400" b="1" dirty="0">
                            <a:solidFill>
                              <a:schemeClr val="tx1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Chord Length</a:t>
                          </a:r>
                          <a:r>
                            <a:rPr lang="en-IN" sz="1400" b="1" baseline="0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 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IN" sz="1400" b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IN" sz="1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oMath>
                          </a14:m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, in </a:t>
                          </a:r>
                          <a14:m>
                            <m:oMath xmlns:m="http://schemas.openxmlformats.org/officeDocument/2006/math">
                              <m:r>
                                <a:rPr lang="en-IN" sz="1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  <m:r>
                                <a:rPr lang="en-IN" sz="1400" b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N" sz="1400" b="1" dirty="0">
                            <a:solidFill>
                              <a:schemeClr val="tx1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Maximum Thickness</a:t>
                          </a:r>
                        </a:p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IN" sz="1400" b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IN" sz="1400" b="1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1400" b="1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𝐭</m:t>
                                  </m:r>
                                </m:e>
                                <m:sub>
                                  <m:r>
                                    <a:rPr lang="en-IN" sz="1400" b="1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𝐦𝐚𝐱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, in </a:t>
                          </a:r>
                          <a14:m>
                            <m:oMath xmlns:m="http://schemas.openxmlformats.org/officeDocument/2006/math">
                              <m:r>
                                <a:rPr lang="en-IN" sz="1400" b="1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𝐦</m:t>
                              </m:r>
                              <m:r>
                                <a:rPr lang="en-IN" sz="1400" b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IN" sz="1400" b="1" dirty="0">
                            <a:solidFill>
                              <a:schemeClr val="tx1"/>
                            </a:solidFill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Angle of Twist About Axis Passing Through Mid-Chord Normal to the Plane of Respective Profile  </a:t>
                          </a: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5494252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=0.0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0.12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317712001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=−0.2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1.01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1.01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0.1212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1.1°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111633156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3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=−0.4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1.04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1.04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0.1248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2.2°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100600380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4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=−0.6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1.09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1.09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0.1308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3.3°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183561761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5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=−0.8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1.16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1.16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0.1392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4.4°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687241601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6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=−1.0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0.15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5.5°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14852131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=−1.2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1.36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1.36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0.1632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6.6°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423813248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8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=−1.4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1.49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1.49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0.1788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7.7°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1540176811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9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=−1.6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1.64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1.64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0.1968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8.8°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219579100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=−1.8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1.81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1.81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0.2172</m:t>
                                </m:r>
                              </m:oMath>
                            </m:oMathPara>
                          </a14:m>
                          <a:endParaRPr lang="en-IN" sz="140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9.9°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2031519452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11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=−2.0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0.24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IN" sz="140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GB" sz="14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.0</m:t>
                                </m:r>
                                <m:r>
                                  <a:rPr lang="en-IN" sz="1400">
                                    <a:effectLst/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</m:oMath>
                            </m:oMathPara>
                          </a14:m>
                          <a:endParaRPr lang="en-IN" sz="1400" dirty="0">
                            <a:effectLst/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L="49292" marR="49292" marT="0" marB="0"/>
                    </a:tc>
                    <a:extLst>
                      <a:ext uri="{0D108BD9-81ED-4DB2-BD59-A6C34878D82A}">
                        <a16:rowId xmlns:a16="http://schemas.microsoft.com/office/drawing/2014/main" val="30383309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F29D170-E744-2E56-1B9A-FEAC68F1DC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7876570"/>
                  </p:ext>
                </p:extLst>
              </p:nvPr>
            </p:nvGraphicFramePr>
            <p:xfrm>
              <a:off x="413312" y="1709875"/>
              <a:ext cx="8730688" cy="5106977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022754">
                      <a:extLst>
                        <a:ext uri="{9D8B030D-6E8A-4147-A177-3AD203B41FA5}">
                          <a16:colId xmlns:a16="http://schemas.microsoft.com/office/drawing/2014/main" val="2097285790"/>
                        </a:ext>
                      </a:extLst>
                    </a:gridCol>
                    <a:gridCol w="1460757">
                      <a:extLst>
                        <a:ext uri="{9D8B030D-6E8A-4147-A177-3AD203B41FA5}">
                          <a16:colId xmlns:a16="http://schemas.microsoft.com/office/drawing/2014/main" val="4132614748"/>
                        </a:ext>
                      </a:extLst>
                    </a:gridCol>
                    <a:gridCol w="1728215">
                      <a:extLst>
                        <a:ext uri="{9D8B030D-6E8A-4147-A177-3AD203B41FA5}">
                          <a16:colId xmlns:a16="http://schemas.microsoft.com/office/drawing/2014/main" val="73539753"/>
                        </a:ext>
                      </a:extLst>
                    </a:gridCol>
                    <a:gridCol w="1365504">
                      <a:extLst>
                        <a:ext uri="{9D8B030D-6E8A-4147-A177-3AD203B41FA5}">
                          <a16:colId xmlns:a16="http://schemas.microsoft.com/office/drawing/2014/main" val="2918348292"/>
                        </a:ext>
                      </a:extLst>
                    </a:gridCol>
                    <a:gridCol w="985723">
                      <a:extLst>
                        <a:ext uri="{9D8B030D-6E8A-4147-A177-3AD203B41FA5}">
                          <a16:colId xmlns:a16="http://schemas.microsoft.com/office/drawing/2014/main" val="1289295675"/>
                        </a:ext>
                      </a:extLst>
                    </a:gridCol>
                    <a:gridCol w="2167735">
                      <a:extLst>
                        <a:ext uri="{9D8B030D-6E8A-4147-A177-3AD203B41FA5}">
                          <a16:colId xmlns:a16="http://schemas.microsoft.com/office/drawing/2014/main" val="11016785"/>
                        </a:ext>
                      </a:extLst>
                    </a:gridCol>
                  </a:tblGrid>
                  <a:tr h="141135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Profile Number</a:t>
                          </a: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4310" r="-428333" b="-2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4310" r="-263251" b="-2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4310" r="-232589" b="-2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4310" r="-221605" b="-26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IN" sz="1400" b="1" dirty="0">
                              <a:solidFill>
                                <a:schemeClr val="tx1"/>
                              </a:solidFill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Angle of Twist About Axis Passing Through Mid-Chord Normal to the Plane of Respective Profile  </a:t>
                          </a:r>
                        </a:p>
                      </a:txBody>
                      <a:tcPr marL="49292" marR="49292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55494252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440000" r="-428333" b="-10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440000" r="-263251" b="-10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440000" r="-232589" b="-10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440000" r="-221605" b="-10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440000" r="-843" b="-100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12001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540000" r="-428333" b="-9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540000" r="-263251" b="-9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540000" r="-232589" b="-9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540000" r="-221605" b="-9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540000" r="-843" b="-90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33156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3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640000" r="-428333" b="-8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640000" r="-263251" b="-8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640000" r="-232589" b="-8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640000" r="-221605" b="-80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640000" r="-843" b="-807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600380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4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726786" r="-428333" b="-6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726786" r="-263251" b="-6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726786" r="-232589" b="-6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726786" r="-221605" b="-69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726786" r="-843" b="-69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3561761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5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841818" r="-428333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841818" r="-263251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841818" r="-232589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841818" r="-221605" b="-6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841818" r="-843" b="-6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7241601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6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941818" r="-428333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941818" r="-263251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941818" r="-232589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941818" r="-221605" b="-5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941818" r="-843" b="-5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852131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1041818" r="-428333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1041818" r="-263251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1041818" r="-232589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1041818" r="-221605" b="-4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1041818" r="-843" b="-4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8132486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8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1141818" r="-428333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1141818" r="-263251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1141818" r="-232589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1141818" r="-221605" b="-30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1141818" r="-843" b="-30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0176811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9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1219643" r="-42833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1219643" r="-26325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1219643" r="-23258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1219643" r="-22160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1219643" r="-84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5791004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1343636" r="-428333" b="-10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1343636" r="-263251" b="-10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1343636" r="-232589" b="-10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1343636" r="-221605" b="-10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1343636" r="-843" b="-10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1519452"/>
                      </a:ext>
                    </a:extLst>
                  </a:tr>
                  <a:tr h="335966">
                    <a:tc>
                      <a:txBody>
                        <a:bodyPr/>
                        <a:lstStyle/>
                        <a:p>
                          <a:pPr marL="0" lvl="0" indent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Font typeface="+mj-lt"/>
                            <a:buNone/>
                          </a:pPr>
                          <a:r>
                            <a:rPr lang="en-IN" sz="1400" b="1" dirty="0">
                              <a:effectLst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11</a:t>
                          </a:r>
                        </a:p>
                      </a:txBody>
                      <a:tcPr marL="49292" marR="49292" marT="0" marB="0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70417" t="-1443636" r="-428333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144523" t="-1443636" r="-263251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8929" t="-1443636" r="-232589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565432" t="-1443636" r="-221605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9292" marR="49292" marT="0" marB="0">
                        <a:blipFill>
                          <a:blip r:embed="rId2"/>
                          <a:stretch>
                            <a:fillRect l="-302809" t="-1443636" r="-843" b="-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83309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6BEE3CB-E73A-801A-DDDD-F3796AE6FE39}"/>
              </a:ext>
            </a:extLst>
          </p:cNvPr>
          <p:cNvSpPr txBox="1"/>
          <p:nvPr/>
        </p:nvSpPr>
        <p:spPr>
          <a:xfrm>
            <a:off x="1233312" y="1271744"/>
            <a:ext cx="6828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used to design the Francis-like blade</a:t>
            </a:r>
            <a:endParaRPr lang="en-IN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146BDE6-6498-5C0A-D8C2-DCBC852DD5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C253C36-BDD7-56B3-8E51-46EF563A04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0D72F37-D0EA-371F-C39C-8EDD37F669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B558291A-539F-9B27-2567-8C019BCEDE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36945DD-5991-890E-7F62-B9585CFC4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4B195FB-C970-AA65-2F7E-7881E2D43E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1D2E11D5-8957-9DC4-F5DB-E50718D3F0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A74CD2E-E7F2-A198-3824-5870FBF353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CCF1E0F9-93EC-4EB4-AF11-039EB6A7AA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05867586-798E-8801-E5D9-3C3F64F3C4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5A6837F7-9205-13EC-EA52-76EDD8CB6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751F5F8C-F3E4-B4E7-CECA-930B27FF83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5FC9680-382F-FC10-B828-45B9CFA5FB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CCF5D0A-5B4C-A703-6C48-F07AE6A97F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C8B1AE63-1A41-9B05-D6F1-7B8B8E32EC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C248A991-EAF7-A1F3-44F3-AA3AB00688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3C593A87-2301-5960-887A-A2B34B6A6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2EC87171-E709-D0E2-56A1-CE7CAACE60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B0F0362-25B7-AC34-B417-BA9D88281C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40749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2A32-84A4-E89C-78FB-E4A0463B8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28" y="436194"/>
            <a:ext cx="5943600" cy="404636"/>
          </a:xfrm>
        </p:spPr>
        <p:txBody>
          <a:bodyPr/>
          <a:lstStyle/>
          <a:p>
            <a:r>
              <a:rPr lang="en-GB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Arrangement of Flow Channel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F38434-733B-E729-9DCF-9884C889E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22" y="1261373"/>
            <a:ext cx="6821788" cy="532599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5CEEA78-CB1D-4268-A561-3297B9AADE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2" descr="Logo usage Guidelines">
              <a:extLst>
                <a:ext uri="{FF2B5EF4-FFF2-40B4-BE49-F238E27FC236}">
                  <a16:creationId xmlns:a16="http://schemas.microsoft.com/office/drawing/2014/main" id="{370DECE8-CA29-2741-951E-412280078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Group 38">
              <a:extLst>
                <a:ext uri="{FF2B5EF4-FFF2-40B4-BE49-F238E27FC236}">
                  <a16:creationId xmlns:a16="http://schemas.microsoft.com/office/drawing/2014/main" id="{B88A914C-6CC4-4AEC-0680-768B392DF2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9">
                <a:extLst>
                  <a:ext uri="{FF2B5EF4-FFF2-40B4-BE49-F238E27FC236}">
                    <a16:creationId xmlns:a16="http://schemas.microsoft.com/office/drawing/2014/main" id="{CB3CC2C8-C213-42F2-2A5D-58C00943C8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75D58C0C-362B-C619-97D1-E1FD86001A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1C9F24EB-92A6-183F-71AF-DD7E7B2082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" name="Rectangle 10">
                      <a:extLst>
                        <a:ext uri="{FF2B5EF4-FFF2-40B4-BE49-F238E27FC236}">
                          <a16:creationId xmlns:a16="http://schemas.microsoft.com/office/drawing/2014/main" id="{E595A1D5-3982-8647-50F1-500615B322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A25D8E9E-ECCE-1351-0D31-67DE7F4C30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2">
                    <a:extLst>
                      <a:ext uri="{FF2B5EF4-FFF2-40B4-BE49-F238E27FC236}">
                        <a16:creationId xmlns:a16="http://schemas.microsoft.com/office/drawing/2014/main" id="{AC9B0E32-D06F-B58C-81A2-A1C067F8EB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5D1B4E76-4450-2918-DC97-70A084C310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4">
                      <a:extLst>
                        <a:ext uri="{FF2B5EF4-FFF2-40B4-BE49-F238E27FC236}">
                          <a16:creationId xmlns:a16="http://schemas.microsoft.com/office/drawing/2014/main" id="{49929CC3-2747-7FFA-6F03-38D63C45A0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15">
                    <a:extLst>
                      <a:ext uri="{FF2B5EF4-FFF2-40B4-BE49-F238E27FC236}">
                        <a16:creationId xmlns:a16="http://schemas.microsoft.com/office/drawing/2014/main" id="{BAB0C59C-B51D-2987-9633-64A5D0CAFF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75236EDC-3FCD-F099-192B-80956C6F73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1C4CE0DC-8952-1FD0-F988-7108C95A62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8">
                    <a:extLst>
                      <a:ext uri="{FF2B5EF4-FFF2-40B4-BE49-F238E27FC236}">
                        <a16:creationId xmlns:a16="http://schemas.microsoft.com/office/drawing/2014/main" id="{CF8A68B1-3F44-F203-E7D9-48E71AB7DD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4" name="Rectangle 19">
                      <a:extLst>
                        <a:ext uri="{FF2B5EF4-FFF2-40B4-BE49-F238E27FC236}">
                          <a16:creationId xmlns:a16="http://schemas.microsoft.com/office/drawing/2014/main" id="{FC05D01A-803E-F87B-632F-FB75C4B37B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0">
                      <a:extLst>
                        <a:ext uri="{FF2B5EF4-FFF2-40B4-BE49-F238E27FC236}">
                          <a16:creationId xmlns:a16="http://schemas.microsoft.com/office/drawing/2014/main" id="{7BD51041-58AE-CA1A-5E6D-97935EC42C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DF44176A-F7EF-A4E6-BE96-D488DF841B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CB759D-9054-23BB-380C-FA6C0179CE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1447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>
            <a:extLst>
              <a:ext uri="{FF2B5EF4-FFF2-40B4-BE49-F238E27FC236}">
                <a16:creationId xmlns:a16="http://schemas.microsoft.com/office/drawing/2014/main" id="{60E79C77-3EF3-2DDB-D678-4E343016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Internal Anatomy of Runner</a:t>
            </a:r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2B57EEC1-EB21-80DF-EDB1-3F23EE97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" y="1371600"/>
            <a:ext cx="45037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D8531C0-4AF9-08B2-96F8-DCF331061722}"/>
              </a:ext>
            </a:extLst>
          </p:cNvPr>
          <p:cNvSpPr/>
          <p:nvPr/>
        </p:nvSpPr>
        <p:spPr>
          <a:xfrm>
            <a:off x="5943600" y="2362200"/>
            <a:ext cx="2514600" cy="2514600"/>
          </a:xfrm>
          <a:prstGeom prst="ellipse">
            <a:avLst/>
          </a:prstGeom>
          <a:scene3d>
            <a:camera prst="orthographicFront">
              <a:rot lat="7800000" lon="0" rev="10200000"/>
            </a:camera>
            <a:lightRig rig="threePt" dir="t"/>
          </a:scene3d>
          <a:sp3d extrusionH="63500" contourW="12700">
            <a:bevelB/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6ABC24-A346-30BA-8381-7328074871C3}"/>
              </a:ext>
            </a:extLst>
          </p:cNvPr>
          <p:cNvCxnSpPr/>
          <p:nvPr/>
        </p:nvCxnSpPr>
        <p:spPr>
          <a:xfrm>
            <a:off x="6019800" y="3352800"/>
            <a:ext cx="23622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A1DBFE-4317-EF06-4C26-46165C58E629}"/>
              </a:ext>
            </a:extLst>
          </p:cNvPr>
          <p:cNvCxnSpPr/>
          <p:nvPr/>
        </p:nvCxnSpPr>
        <p:spPr>
          <a:xfrm flipV="1">
            <a:off x="6096000" y="3352800"/>
            <a:ext cx="2057400" cy="609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908CBE-AAD6-EBBA-7D17-C3E2A07ED720}"/>
              </a:ext>
            </a:extLst>
          </p:cNvPr>
          <p:cNvCxnSpPr/>
          <p:nvPr/>
        </p:nvCxnSpPr>
        <p:spPr>
          <a:xfrm rot="16200000" flipH="1">
            <a:off x="6362700" y="3238500"/>
            <a:ext cx="1600200" cy="914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ent Arrow 14">
            <a:extLst>
              <a:ext uri="{FF2B5EF4-FFF2-40B4-BE49-F238E27FC236}">
                <a16:creationId xmlns:a16="http://schemas.microsoft.com/office/drawing/2014/main" id="{725395AF-7A2F-07DC-9B1F-6D27C7FAA4D8}"/>
              </a:ext>
            </a:extLst>
          </p:cNvPr>
          <p:cNvSpPr/>
          <p:nvPr/>
        </p:nvSpPr>
        <p:spPr>
          <a:xfrm rot="6287284">
            <a:off x="5891213" y="3430587"/>
            <a:ext cx="1219200" cy="133032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Bent Arrow 15">
            <a:extLst>
              <a:ext uri="{FF2B5EF4-FFF2-40B4-BE49-F238E27FC236}">
                <a16:creationId xmlns:a16="http://schemas.microsoft.com/office/drawing/2014/main" id="{C6665F1E-CCB3-DFCA-0B05-FC6CA7E78FE9}"/>
              </a:ext>
            </a:extLst>
          </p:cNvPr>
          <p:cNvSpPr/>
          <p:nvPr/>
        </p:nvSpPr>
        <p:spPr>
          <a:xfrm rot="8980177">
            <a:off x="6043651" y="3036199"/>
            <a:ext cx="1219200" cy="1330291"/>
          </a:xfrm>
          <a:prstGeom prst="bentArrow">
            <a:avLst/>
          </a:prstGeom>
          <a:scene3d>
            <a:camera prst="orthographicFront">
              <a:rot lat="21594000" lon="18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ent Arrow 16">
            <a:extLst>
              <a:ext uri="{FF2B5EF4-FFF2-40B4-BE49-F238E27FC236}">
                <a16:creationId xmlns:a16="http://schemas.microsoft.com/office/drawing/2014/main" id="{406BDBB2-FCF0-AF50-4707-FE1EEE83DEA3}"/>
              </a:ext>
            </a:extLst>
          </p:cNvPr>
          <p:cNvSpPr/>
          <p:nvPr/>
        </p:nvSpPr>
        <p:spPr>
          <a:xfrm rot="4438502">
            <a:off x="7162475" y="3228584"/>
            <a:ext cx="1219200" cy="1330291"/>
          </a:xfrm>
          <a:prstGeom prst="bentArrow">
            <a:avLst/>
          </a:prstGeom>
          <a:scene3d>
            <a:camera prst="orthographicFront">
              <a:rot lat="10800000" lon="300000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0F45F2-F34A-A20B-5E26-020FDDE9FCE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91798BB-1861-CB0C-E282-E0D9FF9CC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0FE417F-A9BC-E5F8-40DD-977AD391CB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36A9DD77-F9B2-8244-3290-A9D03BA69A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EDB394C-45F7-3FFC-4179-6C0D4D2C1A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F99DA00-26BB-2E02-E1AE-3A218F8C44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424A085E-1312-341D-ABD8-C4ACE33823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143CD876-54FA-7622-C0AD-25A2B18AB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1D1F91CF-F72B-77E1-8091-88858F8FD4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CE671528-AE69-D454-36FA-FC00F66301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42F0D22B-6003-3415-873D-8B1EB73F71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F589097F-6B0C-E0FE-EAFB-9073619FD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90913BCB-65F2-30FC-6983-561775E60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2FACC34A-3AEB-78F8-52B9-A160FD519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2D7C326E-99E9-A1BF-484E-6AE606A49A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2416960-AAB2-0E36-5768-7D4839A00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D7A61AB-A1D2-3D12-6EEF-C4F14009DF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FF6991C0-D454-4332-D936-0B95BB908E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C4409E-6533-56A4-C266-3640F2EC3F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9380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DC264972-E0E1-0069-B21F-52D400D39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7657" y="303212"/>
            <a:ext cx="5588543" cy="839788"/>
          </a:xfrm>
        </p:spPr>
        <p:txBody>
          <a:bodyPr/>
          <a:lstStyle/>
          <a:p>
            <a:r>
              <a:rPr lang="en-US" altLang="en-US" sz="2800" dirty="0"/>
              <a:t>Blade Velocity Vs Tangential Component of Fluid Velocity </a:t>
            </a:r>
          </a:p>
        </p:txBody>
      </p:sp>
      <p:pic>
        <p:nvPicPr>
          <p:cNvPr id="12292" name="Picture 2" descr="http://nptel.iitm.ac.in/courses/Webcourse-contents/IIT-KANPUR/machine/chapter_5/1c.jpg">
            <a:extLst>
              <a:ext uri="{FF2B5EF4-FFF2-40B4-BE49-F238E27FC236}">
                <a16:creationId xmlns:a16="http://schemas.microsoft.com/office/drawing/2014/main" id="{0E4B5A8E-CFC1-9244-F934-74FA8D445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8626">
            <a:off x="1981200" y="1712913"/>
            <a:ext cx="428625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>
            <a:extLst>
              <a:ext uri="{FF2B5EF4-FFF2-40B4-BE49-F238E27FC236}">
                <a16:creationId xmlns:a16="http://schemas.microsoft.com/office/drawing/2014/main" id="{C586CA91-1E99-8FE1-3C31-DE62E3F8E7D8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139825"/>
            <a:ext cx="4579938" cy="5127625"/>
            <a:chOff x="2057400" y="1790163"/>
            <a:chExt cx="4579512" cy="512793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8186991-757B-9378-0683-802EC453B940}"/>
                </a:ext>
              </a:extLst>
            </p:cNvPr>
            <p:cNvSpPr/>
            <p:nvPr/>
          </p:nvSpPr>
          <p:spPr>
            <a:xfrm>
              <a:off x="2057400" y="1790163"/>
              <a:ext cx="3455667" cy="5127938"/>
            </a:xfrm>
            <a:custGeom>
              <a:avLst/>
              <a:gdLst>
                <a:gd name="connsiteX0" fmla="*/ 2940676 w 3455831"/>
                <a:gd name="connsiteY0" fmla="*/ 1532586 h 5127938"/>
                <a:gd name="connsiteX1" fmla="*/ 2979312 w 3455831"/>
                <a:gd name="connsiteY1" fmla="*/ 2047741 h 5127938"/>
                <a:gd name="connsiteX2" fmla="*/ 2592946 w 3455831"/>
                <a:gd name="connsiteY2" fmla="*/ 2859110 h 5127938"/>
                <a:gd name="connsiteX3" fmla="*/ 2399763 w 3455831"/>
                <a:gd name="connsiteY3" fmla="*/ 3103809 h 5127938"/>
                <a:gd name="connsiteX4" fmla="*/ 2451279 w 3455831"/>
                <a:gd name="connsiteY4" fmla="*/ 3374265 h 5127938"/>
                <a:gd name="connsiteX5" fmla="*/ 3030828 w 3455831"/>
                <a:gd name="connsiteY5" fmla="*/ 3696237 h 5127938"/>
                <a:gd name="connsiteX6" fmla="*/ 1627031 w 3455831"/>
                <a:gd name="connsiteY6" fmla="*/ 5087155 h 5127938"/>
                <a:gd name="connsiteX7" fmla="*/ 777025 w 3455831"/>
                <a:gd name="connsiteY7" fmla="*/ 3940936 h 5127938"/>
                <a:gd name="connsiteX8" fmla="*/ 1639909 w 3455831"/>
                <a:gd name="connsiteY8" fmla="*/ 2537138 h 5127938"/>
                <a:gd name="connsiteX9" fmla="*/ 2077791 w 3455831"/>
                <a:gd name="connsiteY9" fmla="*/ 1944710 h 5127938"/>
                <a:gd name="connsiteX10" fmla="*/ 1807335 w 3455831"/>
                <a:gd name="connsiteY10" fmla="*/ 1416676 h 5127938"/>
                <a:gd name="connsiteX11" fmla="*/ 1446726 w 3455831"/>
                <a:gd name="connsiteY11" fmla="*/ 1584102 h 5127938"/>
                <a:gd name="connsiteX12" fmla="*/ 764146 w 3455831"/>
                <a:gd name="connsiteY12" fmla="*/ 2781837 h 5127938"/>
                <a:gd name="connsiteX13" fmla="*/ 905814 w 3455831"/>
                <a:gd name="connsiteY13" fmla="*/ 3335629 h 5127938"/>
                <a:gd name="connsiteX14" fmla="*/ 339143 w 3455831"/>
                <a:gd name="connsiteY14" fmla="*/ 3309871 h 5127938"/>
                <a:gd name="connsiteX15" fmla="*/ 68687 w 3455831"/>
                <a:gd name="connsiteY15" fmla="*/ 1429555 h 5127938"/>
                <a:gd name="connsiteX16" fmla="*/ 751267 w 3455831"/>
                <a:gd name="connsiteY16" fmla="*/ 425003 h 5127938"/>
                <a:gd name="connsiteX17" fmla="*/ 1588394 w 3455831"/>
                <a:gd name="connsiteY17" fmla="*/ 12879 h 5127938"/>
                <a:gd name="connsiteX18" fmla="*/ 3159617 w 3455831"/>
                <a:gd name="connsiteY18" fmla="*/ 347730 h 5127938"/>
                <a:gd name="connsiteX19" fmla="*/ 3365679 w 3455831"/>
                <a:gd name="connsiteY19" fmla="*/ 1094705 h 5127938"/>
                <a:gd name="connsiteX20" fmla="*/ 3069464 w 3455831"/>
                <a:gd name="connsiteY20" fmla="*/ 1442434 h 5127938"/>
                <a:gd name="connsiteX21" fmla="*/ 2940676 w 3455831"/>
                <a:gd name="connsiteY21" fmla="*/ 1532586 h 5127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455831" h="5127938">
                  <a:moveTo>
                    <a:pt x="2940676" y="1532586"/>
                  </a:moveTo>
                  <a:cubicBezTo>
                    <a:pt x="2925651" y="1633471"/>
                    <a:pt x="3037267" y="1826654"/>
                    <a:pt x="2979312" y="2047741"/>
                  </a:cubicBezTo>
                  <a:cubicBezTo>
                    <a:pt x="2921357" y="2268828"/>
                    <a:pt x="2689538" y="2683099"/>
                    <a:pt x="2592946" y="2859110"/>
                  </a:cubicBezTo>
                  <a:cubicBezTo>
                    <a:pt x="2496354" y="3035121"/>
                    <a:pt x="2423374" y="3017950"/>
                    <a:pt x="2399763" y="3103809"/>
                  </a:cubicBezTo>
                  <a:cubicBezTo>
                    <a:pt x="2376152" y="3189668"/>
                    <a:pt x="2346102" y="3275527"/>
                    <a:pt x="2451279" y="3374265"/>
                  </a:cubicBezTo>
                  <a:cubicBezTo>
                    <a:pt x="2556456" y="3473003"/>
                    <a:pt x="3168203" y="3410755"/>
                    <a:pt x="3030828" y="3696237"/>
                  </a:cubicBezTo>
                  <a:cubicBezTo>
                    <a:pt x="2893453" y="3981719"/>
                    <a:pt x="2002665" y="5046372"/>
                    <a:pt x="1627031" y="5087155"/>
                  </a:cubicBezTo>
                  <a:cubicBezTo>
                    <a:pt x="1251397" y="5127938"/>
                    <a:pt x="774879" y="4365939"/>
                    <a:pt x="777025" y="3940936"/>
                  </a:cubicBezTo>
                  <a:cubicBezTo>
                    <a:pt x="779171" y="3515933"/>
                    <a:pt x="1423115" y="2869842"/>
                    <a:pt x="1639909" y="2537138"/>
                  </a:cubicBezTo>
                  <a:cubicBezTo>
                    <a:pt x="1856703" y="2204434"/>
                    <a:pt x="2049887" y="2131454"/>
                    <a:pt x="2077791" y="1944710"/>
                  </a:cubicBezTo>
                  <a:cubicBezTo>
                    <a:pt x="2105695" y="1757966"/>
                    <a:pt x="1912513" y="1476777"/>
                    <a:pt x="1807335" y="1416676"/>
                  </a:cubicBezTo>
                  <a:cubicBezTo>
                    <a:pt x="1702158" y="1356575"/>
                    <a:pt x="1620591" y="1356575"/>
                    <a:pt x="1446726" y="1584102"/>
                  </a:cubicBezTo>
                  <a:cubicBezTo>
                    <a:pt x="1272861" y="1811629"/>
                    <a:pt x="854298" y="2489916"/>
                    <a:pt x="764146" y="2781837"/>
                  </a:cubicBezTo>
                  <a:cubicBezTo>
                    <a:pt x="673994" y="3073758"/>
                    <a:pt x="976648" y="3247623"/>
                    <a:pt x="905814" y="3335629"/>
                  </a:cubicBezTo>
                  <a:cubicBezTo>
                    <a:pt x="834980" y="3423635"/>
                    <a:pt x="478664" y="3627550"/>
                    <a:pt x="339143" y="3309871"/>
                  </a:cubicBezTo>
                  <a:cubicBezTo>
                    <a:pt x="199622" y="2992192"/>
                    <a:pt x="0" y="1910366"/>
                    <a:pt x="68687" y="1429555"/>
                  </a:cubicBezTo>
                  <a:cubicBezTo>
                    <a:pt x="137374" y="948744"/>
                    <a:pt x="497983" y="661116"/>
                    <a:pt x="751267" y="425003"/>
                  </a:cubicBezTo>
                  <a:cubicBezTo>
                    <a:pt x="1004552" y="188890"/>
                    <a:pt x="1187002" y="25758"/>
                    <a:pt x="1588394" y="12879"/>
                  </a:cubicBezTo>
                  <a:cubicBezTo>
                    <a:pt x="1989786" y="0"/>
                    <a:pt x="2863403" y="167426"/>
                    <a:pt x="3159617" y="347730"/>
                  </a:cubicBezTo>
                  <a:cubicBezTo>
                    <a:pt x="3455831" y="528034"/>
                    <a:pt x="3380704" y="912254"/>
                    <a:pt x="3365679" y="1094705"/>
                  </a:cubicBezTo>
                  <a:cubicBezTo>
                    <a:pt x="3350654" y="1277156"/>
                    <a:pt x="3142444" y="1371600"/>
                    <a:pt x="3069464" y="1442434"/>
                  </a:cubicBezTo>
                  <a:cubicBezTo>
                    <a:pt x="2996484" y="1513268"/>
                    <a:pt x="2955701" y="1431702"/>
                    <a:pt x="2940676" y="15325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15927F1-0742-7A6A-02AC-7601A824FF5D}"/>
                </a:ext>
              </a:extLst>
            </p:cNvPr>
            <p:cNvSpPr/>
            <p:nvPr/>
          </p:nvSpPr>
          <p:spPr>
            <a:xfrm>
              <a:off x="4351125" y="2739546"/>
              <a:ext cx="2285787" cy="3051361"/>
            </a:xfrm>
            <a:custGeom>
              <a:avLst/>
              <a:gdLst>
                <a:gd name="connsiteX0" fmla="*/ 92298 w 2285999"/>
                <a:gd name="connsiteY0" fmla="*/ 2412642 h 3052294"/>
                <a:gd name="connsiteX1" fmla="*/ 401391 w 2285999"/>
                <a:gd name="connsiteY1" fmla="*/ 2090670 h 3052294"/>
                <a:gd name="connsiteX2" fmla="*/ 877910 w 2285999"/>
                <a:gd name="connsiteY2" fmla="*/ 1614152 h 3052294"/>
                <a:gd name="connsiteX3" fmla="*/ 1109729 w 2285999"/>
                <a:gd name="connsiteY3" fmla="*/ 1369454 h 3052294"/>
                <a:gd name="connsiteX4" fmla="*/ 1212760 w 2285999"/>
                <a:gd name="connsiteY4" fmla="*/ 957330 h 3052294"/>
                <a:gd name="connsiteX5" fmla="*/ 968062 w 2285999"/>
                <a:gd name="connsiteY5" fmla="*/ 596721 h 3052294"/>
                <a:gd name="connsiteX6" fmla="*/ 684726 w 2285999"/>
                <a:gd name="connsiteY6" fmla="*/ 506569 h 3052294"/>
                <a:gd name="connsiteX7" fmla="*/ 774879 w 2285999"/>
                <a:gd name="connsiteY7" fmla="*/ 133082 h 3052294"/>
                <a:gd name="connsiteX8" fmla="*/ 1521853 w 2285999"/>
                <a:gd name="connsiteY8" fmla="*/ 261870 h 3052294"/>
                <a:gd name="connsiteX9" fmla="*/ 2204433 w 2285999"/>
                <a:gd name="connsiteY9" fmla="*/ 1704304 h 3052294"/>
                <a:gd name="connsiteX10" fmla="*/ 2011250 w 2285999"/>
                <a:gd name="connsiteY10" fmla="*/ 2889161 h 3052294"/>
                <a:gd name="connsiteX11" fmla="*/ 1032456 w 2285999"/>
                <a:gd name="connsiteY11" fmla="*/ 2683099 h 3052294"/>
                <a:gd name="connsiteX12" fmla="*/ 272602 w 2285999"/>
                <a:gd name="connsiteY12" fmla="*/ 2940676 h 3052294"/>
                <a:gd name="connsiteX13" fmla="*/ 15025 w 2285999"/>
                <a:gd name="connsiteY13" fmla="*/ 2528552 h 3052294"/>
                <a:gd name="connsiteX14" fmla="*/ 182450 w 2285999"/>
                <a:gd name="connsiteY14" fmla="*/ 2335369 h 305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5999" h="3052294">
                  <a:moveTo>
                    <a:pt x="92298" y="2412642"/>
                  </a:moveTo>
                  <a:cubicBezTo>
                    <a:pt x="181377" y="2318197"/>
                    <a:pt x="270456" y="2223752"/>
                    <a:pt x="401391" y="2090670"/>
                  </a:cubicBezTo>
                  <a:cubicBezTo>
                    <a:pt x="532326" y="1957588"/>
                    <a:pt x="759854" y="1734355"/>
                    <a:pt x="877910" y="1614152"/>
                  </a:cubicBezTo>
                  <a:cubicBezTo>
                    <a:pt x="995966" y="1493949"/>
                    <a:pt x="1053921" y="1478924"/>
                    <a:pt x="1109729" y="1369454"/>
                  </a:cubicBezTo>
                  <a:cubicBezTo>
                    <a:pt x="1165537" y="1259984"/>
                    <a:pt x="1236371" y="1086119"/>
                    <a:pt x="1212760" y="957330"/>
                  </a:cubicBezTo>
                  <a:cubicBezTo>
                    <a:pt x="1189149" y="828541"/>
                    <a:pt x="1056068" y="671848"/>
                    <a:pt x="968062" y="596721"/>
                  </a:cubicBezTo>
                  <a:cubicBezTo>
                    <a:pt x="880056" y="521594"/>
                    <a:pt x="716923" y="583842"/>
                    <a:pt x="684726" y="506569"/>
                  </a:cubicBezTo>
                  <a:cubicBezTo>
                    <a:pt x="652529" y="429296"/>
                    <a:pt x="635358" y="173865"/>
                    <a:pt x="774879" y="133082"/>
                  </a:cubicBezTo>
                  <a:cubicBezTo>
                    <a:pt x="914400" y="92299"/>
                    <a:pt x="1283594" y="0"/>
                    <a:pt x="1521853" y="261870"/>
                  </a:cubicBezTo>
                  <a:cubicBezTo>
                    <a:pt x="1760112" y="523740"/>
                    <a:pt x="2122867" y="1266422"/>
                    <a:pt x="2204433" y="1704304"/>
                  </a:cubicBezTo>
                  <a:cubicBezTo>
                    <a:pt x="2285999" y="2142186"/>
                    <a:pt x="2206580" y="2726029"/>
                    <a:pt x="2011250" y="2889161"/>
                  </a:cubicBezTo>
                  <a:cubicBezTo>
                    <a:pt x="1815921" y="3052294"/>
                    <a:pt x="1322231" y="2674513"/>
                    <a:pt x="1032456" y="2683099"/>
                  </a:cubicBezTo>
                  <a:cubicBezTo>
                    <a:pt x="742681" y="2691685"/>
                    <a:pt x="442174" y="2966434"/>
                    <a:pt x="272602" y="2940676"/>
                  </a:cubicBezTo>
                  <a:cubicBezTo>
                    <a:pt x="103030" y="2914918"/>
                    <a:pt x="30050" y="2629437"/>
                    <a:pt x="15025" y="2528552"/>
                  </a:cubicBezTo>
                  <a:cubicBezTo>
                    <a:pt x="0" y="2427668"/>
                    <a:pt x="91225" y="2381518"/>
                    <a:pt x="182450" y="23353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75E47D83-F455-8061-5F90-07BD80B86F6E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32113"/>
            <a:ext cx="3003550" cy="522287"/>
            <a:chOff x="5257800" y="3581400"/>
            <a:chExt cx="3002978" cy="52322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042DE93-F126-1B46-4F51-96A458712648}"/>
                </a:ext>
              </a:extLst>
            </p:cNvPr>
            <p:cNvCxnSpPr/>
            <p:nvPr/>
          </p:nvCxnSpPr>
          <p:spPr>
            <a:xfrm flipV="1">
              <a:off x="5257800" y="3734072"/>
              <a:ext cx="2437936" cy="76336"/>
            </a:xfrm>
            <a:prstGeom prst="straightConnector1">
              <a:avLst/>
            </a:prstGeom>
            <a:ln w="66675" cmpd="tri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2" name="TextBox 5">
              <a:extLst>
                <a:ext uri="{FF2B5EF4-FFF2-40B4-BE49-F238E27FC236}">
                  <a16:creationId xmlns:a16="http://schemas.microsoft.com/office/drawing/2014/main" id="{5202C199-77F9-BE0D-AE30-7C59AE02D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3581400"/>
              <a:ext cx="5645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U</a:t>
              </a:r>
              <a:r>
                <a:rPr lang="en-US" altLang="en-US" i="1" baseline="-25000"/>
                <a:t>b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00EBA26D-3F59-9957-8DE9-AB6722483C72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029200"/>
            <a:ext cx="1752600" cy="454025"/>
            <a:chOff x="6096000" y="3814740"/>
            <a:chExt cx="1752600" cy="454093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DA9ED5C-A05A-6673-CA83-76CFF4A4E1D7}"/>
                </a:ext>
              </a:extLst>
            </p:cNvPr>
            <p:cNvCxnSpPr/>
            <p:nvPr/>
          </p:nvCxnSpPr>
          <p:spPr>
            <a:xfrm>
              <a:off x="6096000" y="4267246"/>
              <a:ext cx="1752600" cy="1587"/>
            </a:xfrm>
            <a:prstGeom prst="straightConnector1">
              <a:avLst/>
            </a:prstGeom>
            <a:ln w="698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0" name="TextBox 16">
              <a:extLst>
                <a:ext uri="{FF2B5EF4-FFF2-40B4-BE49-F238E27FC236}">
                  <a16:creationId xmlns:a16="http://schemas.microsoft.com/office/drawing/2014/main" id="{5F4378AF-C2B2-9C25-D452-9D18BEE9E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814740"/>
              <a:ext cx="455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i="1"/>
                <a:t>U</a:t>
              </a:r>
              <a:r>
                <a:rPr lang="en-US" altLang="en-US" sz="2000" i="1" baseline="-25000"/>
                <a:t>b</a:t>
              </a:r>
            </a:p>
          </p:txBody>
        </p:sp>
      </p:grpSp>
      <p:grpSp>
        <p:nvGrpSpPr>
          <p:cNvPr id="6" name="Group 29">
            <a:extLst>
              <a:ext uri="{FF2B5EF4-FFF2-40B4-BE49-F238E27FC236}">
                <a16:creationId xmlns:a16="http://schemas.microsoft.com/office/drawing/2014/main" id="{BECB2831-2776-824D-19D5-83731A9B396C}"/>
              </a:ext>
            </a:extLst>
          </p:cNvPr>
          <p:cNvGrpSpPr>
            <a:grpSpLocks/>
          </p:cNvGrpSpPr>
          <p:nvPr/>
        </p:nvGrpSpPr>
        <p:grpSpPr bwMode="auto">
          <a:xfrm>
            <a:off x="782638" y="4872038"/>
            <a:ext cx="4322762" cy="609600"/>
            <a:chOff x="782638" y="4495800"/>
            <a:chExt cx="4322762" cy="60960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8AFDC50-C0A3-BE2E-EDA6-F4818D89773A}"/>
                </a:ext>
              </a:extLst>
            </p:cNvPr>
            <p:cNvCxnSpPr/>
            <p:nvPr/>
          </p:nvCxnSpPr>
          <p:spPr>
            <a:xfrm>
              <a:off x="782638" y="5105400"/>
              <a:ext cx="4322762" cy="0"/>
            </a:xfrm>
            <a:prstGeom prst="straightConnector1">
              <a:avLst/>
            </a:prstGeom>
            <a:ln w="698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8" name="TextBox 7">
              <a:extLst>
                <a:ext uri="{FF2B5EF4-FFF2-40B4-BE49-F238E27FC236}">
                  <a16:creationId xmlns:a16="http://schemas.microsoft.com/office/drawing/2014/main" id="{72828D61-21C7-C83A-214F-22020A0AA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508473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w</a:t>
              </a:r>
            </a:p>
          </p:txBody>
        </p:sp>
      </p:grpSp>
      <p:grpSp>
        <p:nvGrpSpPr>
          <p:cNvPr id="7" name="Group 30">
            <a:extLst>
              <a:ext uri="{FF2B5EF4-FFF2-40B4-BE49-F238E27FC236}">
                <a16:creationId xmlns:a16="http://schemas.microsoft.com/office/drawing/2014/main" id="{E84EB841-4ADA-45BF-4902-49632ABAA867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5481638"/>
            <a:ext cx="4343400" cy="1071562"/>
            <a:chOff x="685800" y="5105400"/>
            <a:chExt cx="4343400" cy="1071137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C67DCAA-A11F-0069-9E23-7578F4DFFBA6}"/>
                </a:ext>
              </a:extLst>
            </p:cNvPr>
            <p:cNvCxnSpPr/>
            <p:nvPr/>
          </p:nvCxnSpPr>
          <p:spPr>
            <a:xfrm>
              <a:off x="685800" y="5105400"/>
              <a:ext cx="4343400" cy="990207"/>
            </a:xfrm>
            <a:prstGeom prst="straightConnector1">
              <a:avLst/>
            </a:prstGeom>
            <a:ln w="698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6" name="TextBox 7">
              <a:extLst>
                <a:ext uri="{FF2B5EF4-FFF2-40B4-BE49-F238E27FC236}">
                  <a16:creationId xmlns:a16="http://schemas.microsoft.com/office/drawing/2014/main" id="{8C0886E9-A423-CB17-C20E-D428897E2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5715000"/>
              <a:ext cx="440698" cy="4615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a</a:t>
              </a:r>
            </a:p>
          </p:txBody>
        </p:sp>
      </p:grpSp>
      <p:grpSp>
        <p:nvGrpSpPr>
          <p:cNvPr id="9" name="Group 32">
            <a:extLst>
              <a:ext uri="{FF2B5EF4-FFF2-40B4-BE49-F238E27FC236}">
                <a16:creationId xmlns:a16="http://schemas.microsoft.com/office/drawing/2014/main" id="{3F2CF2CA-2154-B762-6BBE-939404A20EF2}"/>
              </a:ext>
            </a:extLst>
          </p:cNvPr>
          <p:cNvGrpSpPr>
            <a:grpSpLocks/>
          </p:cNvGrpSpPr>
          <p:nvPr/>
        </p:nvGrpSpPr>
        <p:grpSpPr bwMode="auto">
          <a:xfrm>
            <a:off x="5029200" y="5481638"/>
            <a:ext cx="465138" cy="990600"/>
            <a:chOff x="5029200" y="5105400"/>
            <a:chExt cx="465200" cy="99060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4F4018B-FB10-E03C-6C83-BF7FBDDFF8D3}"/>
                </a:ext>
              </a:extLst>
            </p:cNvPr>
            <p:cNvCxnSpPr/>
            <p:nvPr/>
          </p:nvCxnSpPr>
          <p:spPr>
            <a:xfrm>
              <a:off x="5029200" y="5105400"/>
              <a:ext cx="0" cy="990600"/>
            </a:xfrm>
            <a:prstGeom prst="straightConnector1">
              <a:avLst/>
            </a:prstGeom>
            <a:ln w="508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4" name="TextBox 7">
              <a:extLst>
                <a:ext uri="{FF2B5EF4-FFF2-40B4-BE49-F238E27FC236}">
                  <a16:creationId xmlns:a16="http://schemas.microsoft.com/office/drawing/2014/main" id="{B4924D48-6714-7AF7-58DB-61F8199B76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4194" y="5257800"/>
              <a:ext cx="43020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f</a:t>
              </a:r>
            </a:p>
          </p:txBody>
        </p:sp>
      </p:grpSp>
      <p:graphicFrame>
        <p:nvGraphicFramePr>
          <p:cNvPr id="46083" name="Object 3">
            <a:extLst>
              <a:ext uri="{FF2B5EF4-FFF2-40B4-BE49-F238E27FC236}">
                <a16:creationId xmlns:a16="http://schemas.microsoft.com/office/drawing/2014/main" id="{6577E0A2-E825-EFEA-CEF0-FCFDEAD184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031996"/>
              </p:ext>
            </p:extLst>
          </p:nvPr>
        </p:nvGraphicFramePr>
        <p:xfrm>
          <a:off x="2179637" y="1250950"/>
          <a:ext cx="53832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81000" imgH="393480" progId="Equation.3">
                  <p:embed/>
                </p:oleObj>
              </mc:Choice>
              <mc:Fallback>
                <p:oleObj name="Equation" r:id="rId3" imgW="2781000" imgH="393480" progId="Equation.3">
                  <p:embed/>
                  <p:pic>
                    <p:nvPicPr>
                      <p:cNvPr id="46083" name="Object 3">
                        <a:extLst>
                          <a:ext uri="{FF2B5EF4-FFF2-40B4-BE49-F238E27FC236}">
                            <a16:creationId xmlns:a16="http://schemas.microsoft.com/office/drawing/2014/main" id="{6577E0A2-E825-EFEA-CEF0-FCFDEAD184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637" y="1250950"/>
                        <a:ext cx="5383213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31">
            <a:extLst>
              <a:ext uri="{FF2B5EF4-FFF2-40B4-BE49-F238E27FC236}">
                <a16:creationId xmlns:a16="http://schemas.microsoft.com/office/drawing/2014/main" id="{9851DC0F-C49B-5CB8-3CC3-B3B96C721777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5481638"/>
            <a:ext cx="2667000" cy="990600"/>
            <a:chOff x="2362200" y="5105400"/>
            <a:chExt cx="2667000" cy="99060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C51EE9F-2131-EAE7-461B-6E98CD9A3492}"/>
                </a:ext>
              </a:extLst>
            </p:cNvPr>
            <p:cNvCxnSpPr/>
            <p:nvPr/>
          </p:nvCxnSpPr>
          <p:spPr>
            <a:xfrm>
              <a:off x="2362200" y="5105400"/>
              <a:ext cx="2667000" cy="990600"/>
            </a:xfrm>
            <a:prstGeom prst="straightConnector1">
              <a:avLst/>
            </a:prstGeom>
            <a:ln w="6032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2" name="TextBox 7">
              <a:extLst>
                <a:ext uri="{FF2B5EF4-FFF2-40B4-BE49-F238E27FC236}">
                  <a16:creationId xmlns:a16="http://schemas.microsoft.com/office/drawing/2014/main" id="{CB9A623E-6195-314C-23A8-83C9FF79B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5181600"/>
              <a:ext cx="42954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V</a:t>
              </a:r>
              <a:r>
                <a:rPr lang="en-US" altLang="en-US" sz="2400" i="1" baseline="-25000"/>
                <a:t>r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58623435-2E23-C0C0-6803-C6705B1C5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343400"/>
            <a:ext cx="64500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In maridional plane at mean radius of rotor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1BDCEA-7304-67C5-7974-3D3D0F14281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5" name="Picture 22" descr="Logo usage Guidelines">
              <a:extLst>
                <a:ext uri="{FF2B5EF4-FFF2-40B4-BE49-F238E27FC236}">
                  <a16:creationId xmlns:a16="http://schemas.microsoft.com/office/drawing/2014/main" id="{A2B74D43-4C7F-9CE4-E74D-3F6B2CA43A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38">
              <a:extLst>
                <a:ext uri="{FF2B5EF4-FFF2-40B4-BE49-F238E27FC236}">
                  <a16:creationId xmlns:a16="http://schemas.microsoft.com/office/drawing/2014/main" id="{F8588262-BBE7-09DF-1057-6E88A0E36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9">
                <a:extLst>
                  <a:ext uri="{FF2B5EF4-FFF2-40B4-BE49-F238E27FC236}">
                    <a16:creationId xmlns:a16="http://schemas.microsoft.com/office/drawing/2014/main" id="{C8E796C9-9137-606F-1568-224779B932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7D704478-6CBB-786C-8461-93D80D1670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1D3713B2-1615-0238-C689-50E432C983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6084" name="Rectangle 10">
                      <a:extLst>
                        <a:ext uri="{FF2B5EF4-FFF2-40B4-BE49-F238E27FC236}">
                          <a16:creationId xmlns:a16="http://schemas.microsoft.com/office/drawing/2014/main" id="{0F2B7AF1-F9F7-3C44-31DF-D45C32AB9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085" name="Rectangle 11">
                      <a:extLst>
                        <a:ext uri="{FF2B5EF4-FFF2-40B4-BE49-F238E27FC236}">
                          <a16:creationId xmlns:a16="http://schemas.microsoft.com/office/drawing/2014/main" id="{07E4B6F2-60C8-2A49-678A-36A778E135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7D517220-543C-855B-E9E0-AFBE9C7263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6081" name="Rectangle 13">
                      <a:extLst>
                        <a:ext uri="{FF2B5EF4-FFF2-40B4-BE49-F238E27FC236}">
                          <a16:creationId xmlns:a16="http://schemas.microsoft.com/office/drawing/2014/main" id="{3D5D435A-B958-731E-146F-798509FA97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082" name="Rectangle 14">
                      <a:extLst>
                        <a:ext uri="{FF2B5EF4-FFF2-40B4-BE49-F238E27FC236}">
                          <a16:creationId xmlns:a16="http://schemas.microsoft.com/office/drawing/2014/main" id="{4DFF1575-E19D-7127-94CA-ED987551DE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5">
                    <a:extLst>
                      <a:ext uri="{FF2B5EF4-FFF2-40B4-BE49-F238E27FC236}">
                        <a16:creationId xmlns:a16="http://schemas.microsoft.com/office/drawing/2014/main" id="{A91D8DEC-5B85-CB90-C5B8-38868BDB78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B83A90E4-C1F9-C590-6EF4-7AFAC9F9C4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080" name="Rectangle 46079">
                      <a:extLst>
                        <a:ext uri="{FF2B5EF4-FFF2-40B4-BE49-F238E27FC236}">
                          <a16:creationId xmlns:a16="http://schemas.microsoft.com/office/drawing/2014/main" id="{4E39271D-BAFB-AC4D-155F-316B69EEFC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8">
                    <a:extLst>
                      <a:ext uri="{FF2B5EF4-FFF2-40B4-BE49-F238E27FC236}">
                        <a16:creationId xmlns:a16="http://schemas.microsoft.com/office/drawing/2014/main" id="{DFC5BF79-6240-B78D-B143-B6F33C0D1F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6031A551-E692-BE35-1889-12891F070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0">
                      <a:extLst>
                        <a:ext uri="{FF2B5EF4-FFF2-40B4-BE49-F238E27FC236}">
                          <a16:creationId xmlns:a16="http://schemas.microsoft.com/office/drawing/2014/main" id="{C16A0D4F-2596-ADB6-9B29-1254B976E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1" name="Rectangle 21">
                  <a:extLst>
                    <a:ext uri="{FF2B5EF4-FFF2-40B4-BE49-F238E27FC236}">
                      <a16:creationId xmlns:a16="http://schemas.microsoft.com/office/drawing/2014/main" id="{EA29B416-89CA-D940-FE59-5F4F43C53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BDE084-EE73-7247-EA98-C8626A6A89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43BF21C0-0728-B9EF-6F84-0C4CE7D359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2497" y="2334516"/>
            <a:ext cx="7039957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7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itle 1">
            <a:extLst>
              <a:ext uri="{FF2B5EF4-FFF2-40B4-BE49-F238E27FC236}">
                <a16:creationId xmlns:a16="http://schemas.microsoft.com/office/drawing/2014/main" id="{6E516632-FC63-196A-42DA-8A1E1DEB0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808" y="0"/>
            <a:ext cx="5836992" cy="1143000"/>
          </a:xfrm>
        </p:spPr>
        <p:txBody>
          <a:bodyPr/>
          <a:lstStyle/>
          <a:p>
            <a:r>
              <a:rPr lang="en-US" altLang="en-US" sz="2800" dirty="0"/>
              <a:t>Shape of Francis Channel : Meridional Plan</a:t>
            </a:r>
          </a:p>
        </p:txBody>
      </p:sp>
      <p:grpSp>
        <p:nvGrpSpPr>
          <p:cNvPr id="2" name="Group 20">
            <a:extLst>
              <a:ext uri="{FF2B5EF4-FFF2-40B4-BE49-F238E27FC236}">
                <a16:creationId xmlns:a16="http://schemas.microsoft.com/office/drawing/2014/main" id="{84312FEB-1B9E-E03D-1156-102AD8ED300F}"/>
              </a:ext>
            </a:extLst>
          </p:cNvPr>
          <p:cNvGrpSpPr>
            <a:grpSpLocks/>
          </p:cNvGrpSpPr>
          <p:nvPr/>
        </p:nvGrpSpPr>
        <p:grpSpPr bwMode="auto">
          <a:xfrm>
            <a:off x="1606550" y="1085850"/>
            <a:ext cx="3951288" cy="4476750"/>
            <a:chOff x="1373665" y="1066800"/>
            <a:chExt cx="3950064" cy="447675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EB5BD3-CA8F-CC5A-130F-F73079274FAB}"/>
                </a:ext>
              </a:extLst>
            </p:cNvPr>
            <p:cNvCxnSpPr/>
            <p:nvPr/>
          </p:nvCxnSpPr>
          <p:spPr>
            <a:xfrm rot="5400000">
              <a:off x="2133229" y="3562350"/>
              <a:ext cx="3962400" cy="0"/>
            </a:xfrm>
            <a:prstGeom prst="line">
              <a:avLst/>
            </a:prstGeom>
            <a:ln w="539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0F047FB-AE43-32D7-8DCC-C16F260A7652}"/>
                </a:ext>
              </a:extLst>
            </p:cNvPr>
            <p:cNvCxnSpPr/>
            <p:nvPr/>
          </p:nvCxnSpPr>
          <p:spPr>
            <a:xfrm rot="10800000">
              <a:off x="1373665" y="1530350"/>
              <a:ext cx="2736002" cy="9525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F3A7C05-C52C-2F63-2D35-F90017B976DE}"/>
                </a:ext>
              </a:extLst>
            </p:cNvPr>
            <p:cNvCxnSpPr/>
            <p:nvPr/>
          </p:nvCxnSpPr>
          <p:spPr>
            <a:xfrm rot="10800000" flipV="1">
              <a:off x="1448255" y="3962400"/>
              <a:ext cx="2666174" cy="0"/>
            </a:xfrm>
            <a:prstGeom prst="straightConnector1">
              <a:avLst/>
            </a:prstGeom>
            <a:ln w="539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60" name="TextBox 17">
              <a:extLst>
                <a:ext uri="{FF2B5EF4-FFF2-40B4-BE49-F238E27FC236}">
                  <a16:creationId xmlns:a16="http://schemas.microsoft.com/office/drawing/2014/main" id="{301025D2-EC89-4F6F-D8BC-BFB24EBF74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1066800"/>
              <a:ext cx="6125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39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R</a:t>
              </a:r>
              <a:r>
                <a:rPr lang="en-US" altLang="en-US" sz="2400" i="1" baseline="-25000"/>
                <a:t>r1i</a:t>
              </a:r>
              <a:endParaRPr lang="en-US" altLang="en-US" sz="2400" i="1"/>
            </a:p>
          </p:txBody>
        </p:sp>
        <p:sp>
          <p:nvSpPr>
            <p:cNvPr id="14361" name="TextBox 18">
              <a:extLst>
                <a:ext uri="{FF2B5EF4-FFF2-40B4-BE49-F238E27FC236}">
                  <a16:creationId xmlns:a16="http://schemas.microsoft.com/office/drawing/2014/main" id="{A445C7DF-3E91-1288-3B6F-359B05F326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8400" y="3962400"/>
              <a:ext cx="58365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39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 baseline="30000"/>
                <a:t>R</a:t>
              </a:r>
              <a:r>
                <a:rPr lang="en-US" altLang="en-US" sz="2400" i="1" baseline="-25000"/>
                <a:t>r2e</a:t>
              </a:r>
            </a:p>
          </p:txBody>
        </p:sp>
        <p:sp>
          <p:nvSpPr>
            <p:cNvPr id="14362" name="TextBox 19">
              <a:extLst>
                <a:ext uri="{FF2B5EF4-FFF2-40B4-BE49-F238E27FC236}">
                  <a16:creationId xmlns:a16="http://schemas.microsoft.com/office/drawing/2014/main" id="{592C8267-2900-4E0B-5206-E20952E86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4506" y="2693055"/>
              <a:ext cx="9092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39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L/D</a:t>
              </a:r>
              <a:r>
                <a:rPr lang="en-US" altLang="en-US" i="1" baseline="-25000"/>
                <a:t>ri</a:t>
              </a:r>
              <a:endParaRPr lang="en-US" altLang="en-US" i="1"/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46097BD2-9856-38C1-C1D3-243620BAD917}"/>
              </a:ext>
            </a:extLst>
          </p:cNvPr>
          <p:cNvGrpSpPr>
            <a:grpSpLocks/>
          </p:cNvGrpSpPr>
          <p:nvPr/>
        </p:nvGrpSpPr>
        <p:grpSpPr bwMode="auto">
          <a:xfrm>
            <a:off x="361950" y="1512888"/>
            <a:ext cx="3986213" cy="4770437"/>
            <a:chOff x="122238" y="1493838"/>
            <a:chExt cx="3986212" cy="477043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442AF93-F8A1-34F9-2205-26E4AFE0F1F2}"/>
                </a:ext>
              </a:extLst>
            </p:cNvPr>
            <p:cNvSpPr/>
            <p:nvPr/>
          </p:nvSpPr>
          <p:spPr>
            <a:xfrm>
              <a:off x="136526" y="2754313"/>
              <a:ext cx="1370012" cy="3509962"/>
            </a:xfrm>
            <a:custGeom>
              <a:avLst/>
              <a:gdLst>
                <a:gd name="connsiteX0" fmla="*/ 0 w 1369325"/>
                <a:gd name="connsiteY0" fmla="*/ 29569 h 3509748"/>
                <a:gd name="connsiteX1" fmla="*/ 668740 w 1369325"/>
                <a:gd name="connsiteY1" fmla="*/ 29569 h 3509748"/>
                <a:gd name="connsiteX2" fmla="*/ 914400 w 1369325"/>
                <a:gd name="connsiteY2" fmla="*/ 15922 h 3509748"/>
                <a:gd name="connsiteX3" fmla="*/ 1119116 w 1369325"/>
                <a:gd name="connsiteY3" fmla="*/ 125104 h 3509748"/>
                <a:gd name="connsiteX4" fmla="*/ 1228298 w 1369325"/>
                <a:gd name="connsiteY4" fmla="*/ 370763 h 3509748"/>
                <a:gd name="connsiteX5" fmla="*/ 1337480 w 1369325"/>
                <a:gd name="connsiteY5" fmla="*/ 643719 h 3509748"/>
                <a:gd name="connsiteX6" fmla="*/ 1364776 w 1369325"/>
                <a:gd name="connsiteY6" fmla="*/ 930322 h 3509748"/>
                <a:gd name="connsiteX7" fmla="*/ 1310185 w 1369325"/>
                <a:gd name="connsiteY7" fmla="*/ 1367050 h 3509748"/>
                <a:gd name="connsiteX8" fmla="*/ 1228298 w 1369325"/>
                <a:gd name="connsiteY8" fmla="*/ 1844722 h 3509748"/>
                <a:gd name="connsiteX9" fmla="*/ 1091821 w 1369325"/>
                <a:gd name="connsiteY9" fmla="*/ 2445223 h 3509748"/>
                <a:gd name="connsiteX10" fmla="*/ 982638 w 1369325"/>
                <a:gd name="connsiteY10" fmla="*/ 2963838 h 3509748"/>
                <a:gd name="connsiteX11" fmla="*/ 928047 w 1369325"/>
                <a:gd name="connsiteY11" fmla="*/ 3414214 h 3509748"/>
                <a:gd name="connsiteX12" fmla="*/ 914400 w 1369325"/>
                <a:gd name="connsiteY12" fmla="*/ 3509748 h 350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9325" h="3509748">
                  <a:moveTo>
                    <a:pt x="0" y="29569"/>
                  </a:moveTo>
                  <a:lnTo>
                    <a:pt x="668740" y="29569"/>
                  </a:lnTo>
                  <a:cubicBezTo>
                    <a:pt x="821140" y="27294"/>
                    <a:pt x="839337" y="0"/>
                    <a:pt x="914400" y="15922"/>
                  </a:cubicBezTo>
                  <a:cubicBezTo>
                    <a:pt x="989463" y="31844"/>
                    <a:pt x="1066800" y="65964"/>
                    <a:pt x="1119116" y="125104"/>
                  </a:cubicBezTo>
                  <a:cubicBezTo>
                    <a:pt x="1171432" y="184244"/>
                    <a:pt x="1191904" y="284327"/>
                    <a:pt x="1228298" y="370763"/>
                  </a:cubicBezTo>
                  <a:cubicBezTo>
                    <a:pt x="1264692" y="457199"/>
                    <a:pt x="1314734" y="550459"/>
                    <a:pt x="1337480" y="643719"/>
                  </a:cubicBezTo>
                  <a:cubicBezTo>
                    <a:pt x="1360226" y="736979"/>
                    <a:pt x="1369325" y="809767"/>
                    <a:pt x="1364776" y="930322"/>
                  </a:cubicBezTo>
                  <a:cubicBezTo>
                    <a:pt x="1360227" y="1050877"/>
                    <a:pt x="1332931" y="1214650"/>
                    <a:pt x="1310185" y="1367050"/>
                  </a:cubicBezTo>
                  <a:cubicBezTo>
                    <a:pt x="1287439" y="1519450"/>
                    <a:pt x="1264692" y="1665027"/>
                    <a:pt x="1228298" y="1844722"/>
                  </a:cubicBezTo>
                  <a:cubicBezTo>
                    <a:pt x="1191904" y="2024417"/>
                    <a:pt x="1132764" y="2258704"/>
                    <a:pt x="1091821" y="2445223"/>
                  </a:cubicBezTo>
                  <a:cubicBezTo>
                    <a:pt x="1050878" y="2631742"/>
                    <a:pt x="1009934" y="2802340"/>
                    <a:pt x="982638" y="2963838"/>
                  </a:cubicBezTo>
                  <a:cubicBezTo>
                    <a:pt x="955342" y="3125336"/>
                    <a:pt x="939420" y="3323229"/>
                    <a:pt x="928047" y="3414214"/>
                  </a:cubicBezTo>
                  <a:cubicBezTo>
                    <a:pt x="916674" y="3505199"/>
                    <a:pt x="915537" y="3507473"/>
                    <a:pt x="914400" y="3509748"/>
                  </a:cubicBezTo>
                </a:path>
              </a:pathLst>
            </a:custGeom>
            <a:ln w="539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4CB8A33-6901-37FF-0F8C-67DEACAD4E26}"/>
                </a:ext>
              </a:extLst>
            </p:cNvPr>
            <p:cNvSpPr/>
            <p:nvPr/>
          </p:nvSpPr>
          <p:spPr>
            <a:xfrm>
              <a:off x="122238" y="1493838"/>
              <a:ext cx="3986212" cy="3460750"/>
            </a:xfrm>
            <a:custGeom>
              <a:avLst/>
              <a:gdLst>
                <a:gd name="connsiteX0" fmla="*/ 0 w 3985146"/>
                <a:gd name="connsiteY0" fmla="*/ 34119 h 3459707"/>
                <a:gd name="connsiteX1" fmla="*/ 586854 w 3985146"/>
                <a:gd name="connsiteY1" fmla="*/ 34119 h 3459707"/>
                <a:gd name="connsiteX2" fmla="*/ 1255594 w 3985146"/>
                <a:gd name="connsiteY2" fmla="*/ 20471 h 3459707"/>
                <a:gd name="connsiteX3" fmla="*/ 1405719 w 3985146"/>
                <a:gd name="connsiteY3" fmla="*/ 6824 h 3459707"/>
                <a:gd name="connsiteX4" fmla="*/ 1705970 w 3985146"/>
                <a:gd name="connsiteY4" fmla="*/ 61415 h 3459707"/>
                <a:gd name="connsiteX5" fmla="*/ 2019869 w 3985146"/>
                <a:gd name="connsiteY5" fmla="*/ 129654 h 3459707"/>
                <a:gd name="connsiteX6" fmla="*/ 2524836 w 3985146"/>
                <a:gd name="connsiteY6" fmla="*/ 320722 h 3459707"/>
                <a:gd name="connsiteX7" fmla="*/ 2893325 w 3985146"/>
                <a:gd name="connsiteY7" fmla="*/ 620973 h 3459707"/>
                <a:gd name="connsiteX8" fmla="*/ 3370997 w 3985146"/>
                <a:gd name="connsiteY8" fmla="*/ 1112292 h 3459707"/>
                <a:gd name="connsiteX9" fmla="*/ 3780430 w 3985146"/>
                <a:gd name="connsiteY9" fmla="*/ 1849271 h 3459707"/>
                <a:gd name="connsiteX10" fmla="*/ 3930555 w 3985146"/>
                <a:gd name="connsiteY10" fmla="*/ 2599898 h 3459707"/>
                <a:gd name="connsiteX11" fmla="*/ 3985146 w 3985146"/>
                <a:gd name="connsiteY11" fmla="*/ 3459707 h 3459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5146" h="3459707">
                  <a:moveTo>
                    <a:pt x="0" y="34119"/>
                  </a:moveTo>
                  <a:lnTo>
                    <a:pt x="586854" y="34119"/>
                  </a:lnTo>
                  <a:lnTo>
                    <a:pt x="1255594" y="20471"/>
                  </a:lnTo>
                  <a:cubicBezTo>
                    <a:pt x="1392071" y="15922"/>
                    <a:pt x="1330656" y="0"/>
                    <a:pt x="1405719" y="6824"/>
                  </a:cubicBezTo>
                  <a:cubicBezTo>
                    <a:pt x="1480782" y="13648"/>
                    <a:pt x="1603612" y="40943"/>
                    <a:pt x="1705970" y="61415"/>
                  </a:cubicBezTo>
                  <a:cubicBezTo>
                    <a:pt x="1808328" y="81887"/>
                    <a:pt x="1883391" y="86436"/>
                    <a:pt x="2019869" y="129654"/>
                  </a:cubicBezTo>
                  <a:cubicBezTo>
                    <a:pt x="2156347" y="172872"/>
                    <a:pt x="2379260" y="238836"/>
                    <a:pt x="2524836" y="320722"/>
                  </a:cubicBezTo>
                  <a:cubicBezTo>
                    <a:pt x="2670412" y="402608"/>
                    <a:pt x="2752298" y="489045"/>
                    <a:pt x="2893325" y="620973"/>
                  </a:cubicBezTo>
                  <a:cubicBezTo>
                    <a:pt x="3034352" y="752901"/>
                    <a:pt x="3223146" y="907576"/>
                    <a:pt x="3370997" y="1112292"/>
                  </a:cubicBezTo>
                  <a:cubicBezTo>
                    <a:pt x="3518848" y="1317008"/>
                    <a:pt x="3687170" y="1601337"/>
                    <a:pt x="3780430" y="1849271"/>
                  </a:cubicBezTo>
                  <a:cubicBezTo>
                    <a:pt x="3873690" y="2097205"/>
                    <a:pt x="3896436" y="2331492"/>
                    <a:pt x="3930555" y="2599898"/>
                  </a:cubicBezTo>
                  <a:cubicBezTo>
                    <a:pt x="3964674" y="2868304"/>
                    <a:pt x="3974910" y="3164005"/>
                    <a:pt x="3985146" y="3459707"/>
                  </a:cubicBezTo>
                </a:path>
              </a:pathLst>
            </a:custGeom>
            <a:ln w="539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2C5951A-283E-CB3B-DD75-5588BF58A42F}"/>
              </a:ext>
            </a:extLst>
          </p:cNvPr>
          <p:cNvCxnSpPr>
            <a:endCxn id="8" idx="2"/>
          </p:cNvCxnSpPr>
          <p:nvPr/>
        </p:nvCxnSpPr>
        <p:spPr bwMode="auto">
          <a:xfrm flipH="1" flipV="1">
            <a:off x="1290638" y="2789238"/>
            <a:ext cx="2974975" cy="49212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>
            <a:extLst>
              <a:ext uri="{FF2B5EF4-FFF2-40B4-BE49-F238E27FC236}">
                <a16:creationId xmlns:a16="http://schemas.microsoft.com/office/drawing/2014/main" id="{419DF064-82FD-510C-BF3C-5A5E86682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663" y="2381250"/>
            <a:ext cx="61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39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R</a:t>
            </a:r>
            <a:r>
              <a:rPr lang="en-US" altLang="en-US" sz="2400" i="1" baseline="-25000"/>
              <a:t>r2i</a:t>
            </a:r>
            <a:endParaRPr lang="en-US" altLang="en-US" sz="2400" i="1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0E483FF-CA87-F243-5479-8534C00BBBE8}"/>
              </a:ext>
            </a:extLst>
          </p:cNvPr>
          <p:cNvCxnSpPr/>
          <p:nvPr/>
        </p:nvCxnSpPr>
        <p:spPr bwMode="auto">
          <a:xfrm flipH="1" flipV="1">
            <a:off x="3509963" y="2381250"/>
            <a:ext cx="827087" cy="0"/>
          </a:xfrm>
          <a:prstGeom prst="straightConnector1">
            <a:avLst/>
          </a:prstGeom>
          <a:ln w="539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7">
            <a:extLst>
              <a:ext uri="{FF2B5EF4-FFF2-40B4-BE49-F238E27FC236}">
                <a16:creationId xmlns:a16="http://schemas.microsoft.com/office/drawing/2014/main" id="{4952DDB0-80E6-F5EA-21B1-A68BB698D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3" y="1924050"/>
            <a:ext cx="646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39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R</a:t>
            </a:r>
            <a:r>
              <a:rPr lang="en-US" altLang="en-US" sz="2400" i="1" baseline="-25000"/>
              <a:t>r1e</a:t>
            </a:r>
            <a:endParaRPr lang="en-US" altLang="en-US" sz="2400" i="1"/>
          </a:p>
        </p:txBody>
      </p:sp>
      <p:grpSp>
        <p:nvGrpSpPr>
          <p:cNvPr id="4" name="Group 23">
            <a:extLst>
              <a:ext uri="{FF2B5EF4-FFF2-40B4-BE49-F238E27FC236}">
                <a16:creationId xmlns:a16="http://schemas.microsoft.com/office/drawing/2014/main" id="{E80E991C-94AF-B5E4-0FC3-D9666864397A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1558925"/>
            <a:ext cx="1676400" cy="2438400"/>
            <a:chOff x="6019800" y="1828800"/>
            <a:chExt cx="1676400" cy="24384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58D421-D623-EC2A-66A4-65D6D1581C1E}"/>
                </a:ext>
              </a:extLst>
            </p:cNvPr>
            <p:cNvCxnSpPr/>
            <p:nvPr/>
          </p:nvCxnSpPr>
          <p:spPr>
            <a:xfrm>
              <a:off x="6019800" y="1828800"/>
              <a:ext cx="1600200" cy="0"/>
            </a:xfrm>
            <a:prstGeom prst="line">
              <a:avLst/>
            </a:prstGeom>
            <a:ln w="539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60B8D4F-95C0-BAD0-C080-5947FB36492D}"/>
                </a:ext>
              </a:extLst>
            </p:cNvPr>
            <p:cNvCxnSpPr/>
            <p:nvPr/>
          </p:nvCxnSpPr>
          <p:spPr>
            <a:xfrm>
              <a:off x="6096000" y="4267200"/>
              <a:ext cx="1600200" cy="0"/>
            </a:xfrm>
            <a:prstGeom prst="line">
              <a:avLst/>
            </a:prstGeom>
            <a:ln w="539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49516B2-19CC-0C37-519B-2AA61FF371C6}"/>
                </a:ext>
              </a:extLst>
            </p:cNvPr>
            <p:cNvCxnSpPr/>
            <p:nvPr/>
          </p:nvCxnSpPr>
          <p:spPr>
            <a:xfrm>
              <a:off x="6705600" y="1828800"/>
              <a:ext cx="0" cy="2438400"/>
            </a:xfrm>
            <a:prstGeom prst="straightConnector1">
              <a:avLst/>
            </a:prstGeom>
            <a:ln w="53975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338" name="Ink 16">
                <a:extLst>
                  <a:ext uri="{FF2B5EF4-FFF2-40B4-BE49-F238E27FC236}">
                    <a16:creationId xmlns:a16="http://schemas.microsoft.com/office/drawing/2014/main" id="{C207C559-2B40-446C-8A3F-4344F2EB684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4338" y="6399213"/>
              <a:ext cx="1587" cy="1587"/>
            </p14:xfrm>
          </p:contentPart>
        </mc:Choice>
        <mc:Fallback xmlns="">
          <p:pic>
            <p:nvPicPr>
              <p:cNvPr id="14338" name="Ink 16">
                <a:extLst>
                  <a:ext uri="{FF2B5EF4-FFF2-40B4-BE49-F238E27FC236}">
                    <a16:creationId xmlns:a16="http://schemas.microsoft.com/office/drawing/2014/main" id="{C207C559-2B40-446C-8A3F-4344F2EB684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3076" y="6357951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339" name="Ink 17">
                <a:extLst>
                  <a:ext uri="{FF2B5EF4-FFF2-40B4-BE49-F238E27FC236}">
                    <a16:creationId xmlns:a16="http://schemas.microsoft.com/office/drawing/2014/main" id="{D4F95E76-4E14-5180-385F-2B902DAB99D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57425" y="3522663"/>
              <a:ext cx="26988" cy="42862"/>
            </p14:xfrm>
          </p:contentPart>
        </mc:Choice>
        <mc:Fallback xmlns="">
          <p:pic>
            <p:nvPicPr>
              <p:cNvPr id="14339" name="Ink 17">
                <a:extLst>
                  <a:ext uri="{FF2B5EF4-FFF2-40B4-BE49-F238E27FC236}">
                    <a16:creationId xmlns:a16="http://schemas.microsoft.com/office/drawing/2014/main" id="{D4F95E76-4E14-5180-385F-2B902DAB99D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47679" y="3512972"/>
                <a:ext cx="46479" cy="622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340" name="Ink 22">
                <a:extLst>
                  <a:ext uri="{FF2B5EF4-FFF2-40B4-BE49-F238E27FC236}">
                    <a16:creationId xmlns:a16="http://schemas.microsoft.com/office/drawing/2014/main" id="{C139A581-1FCB-103B-79C6-8D5076ECE01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21438" y="881063"/>
              <a:ext cx="9525" cy="15875"/>
            </p14:xfrm>
          </p:contentPart>
        </mc:Choice>
        <mc:Fallback xmlns="">
          <p:pic>
            <p:nvPicPr>
              <p:cNvPr id="14340" name="Ink 22">
                <a:extLst>
                  <a:ext uri="{FF2B5EF4-FFF2-40B4-BE49-F238E27FC236}">
                    <a16:creationId xmlns:a16="http://schemas.microsoft.com/office/drawing/2014/main" id="{C139A581-1FCB-103B-79C6-8D5076ECE01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10671" y="871236"/>
                <a:ext cx="31060" cy="3553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6B3FD4E-9842-39B4-22E5-B14437A130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1E985029-1047-B886-4F08-CD3F468EA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A2A288B0-11E5-2095-65CD-EA200CE3AC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691BEFD3-E80F-2993-B3EE-05111152EC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393A217-321C-5F04-64E8-C1CC37E025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A538C9AB-9C97-695E-A944-7651A01F92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5" name="Rectangle 10">
                      <a:extLst>
                        <a:ext uri="{FF2B5EF4-FFF2-40B4-BE49-F238E27FC236}">
                          <a16:creationId xmlns:a16="http://schemas.microsoft.com/office/drawing/2014/main" id="{BC89FC75-1B96-644B-A9EB-7AC0C0B12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6" name="Rectangle 11">
                      <a:extLst>
                        <a:ext uri="{FF2B5EF4-FFF2-40B4-BE49-F238E27FC236}">
                          <a16:creationId xmlns:a16="http://schemas.microsoft.com/office/drawing/2014/main" id="{4B33020E-18E5-D502-3434-F0664CC24B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2">
                    <a:extLst>
                      <a:ext uri="{FF2B5EF4-FFF2-40B4-BE49-F238E27FC236}">
                        <a16:creationId xmlns:a16="http://schemas.microsoft.com/office/drawing/2014/main" id="{8FF9B1B9-513B-5E5E-6C34-C6A7284ABE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36" name="Rectangle 13">
                      <a:extLst>
                        <a:ext uri="{FF2B5EF4-FFF2-40B4-BE49-F238E27FC236}">
                          <a16:creationId xmlns:a16="http://schemas.microsoft.com/office/drawing/2014/main" id="{D95EB468-7FB9-F8D6-59BA-CE6ACA0119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37" name="Rectangle 14">
                      <a:extLst>
                        <a:ext uri="{FF2B5EF4-FFF2-40B4-BE49-F238E27FC236}">
                          <a16:creationId xmlns:a16="http://schemas.microsoft.com/office/drawing/2014/main" id="{714EC532-B6F0-8D24-CADC-E419020FF1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15">
                    <a:extLst>
                      <a:ext uri="{FF2B5EF4-FFF2-40B4-BE49-F238E27FC236}">
                        <a16:creationId xmlns:a16="http://schemas.microsoft.com/office/drawing/2014/main" id="{CDA47368-E8C4-96C4-2613-1CBA09AFB2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49BF75AB-7E67-8A4C-0A11-7E05A63F2C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D5FA16C6-AC79-9D3D-AE6D-F9404A61F6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F7DFFF46-E386-4F2B-CB42-68AB7964CD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EFE401F1-0DC3-98CE-49EB-DABDFC252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495641C1-CA3B-7BDE-525D-E776665A8C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" name="Rectangle 21">
                  <a:extLst>
                    <a:ext uri="{FF2B5EF4-FFF2-40B4-BE49-F238E27FC236}">
                      <a16:creationId xmlns:a16="http://schemas.microsoft.com/office/drawing/2014/main" id="{DA44138F-240F-AADC-A1A8-18683B6624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49C6D4-37BA-3269-E5E0-65620322B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14341" name="Straight Connector 14340">
            <a:extLst>
              <a:ext uri="{FF2B5EF4-FFF2-40B4-BE49-F238E27FC236}">
                <a16:creationId xmlns:a16="http://schemas.microsoft.com/office/drawing/2014/main" id="{9297F9D6-24B9-4CD6-3359-FC77527E5DD6}"/>
              </a:ext>
            </a:extLst>
          </p:cNvPr>
          <p:cNvCxnSpPr/>
          <p:nvPr/>
        </p:nvCxnSpPr>
        <p:spPr bwMode="auto">
          <a:xfrm rot="5400000">
            <a:off x="3962400" y="3200400"/>
            <a:ext cx="3962400" cy="0"/>
          </a:xfrm>
          <a:prstGeom prst="line">
            <a:avLst/>
          </a:prstGeom>
          <a:ln w="4762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itle 1">
            <a:extLst>
              <a:ext uri="{FF2B5EF4-FFF2-40B4-BE49-F238E27FC236}">
                <a16:creationId xmlns:a16="http://schemas.microsoft.com/office/drawing/2014/main" id="{9E2864EE-E15A-9B5A-54F3-018F9D07A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Models for values of Radii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2868EE-81BC-CCA9-33A0-AB24D4AD8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764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real value of the outlet tip radius</a:t>
            </a:r>
          </a:p>
        </p:txBody>
      </p:sp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0E281978-9680-2A71-45B8-F6E5738C13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215640" progId="Equation.3">
                  <p:embed/>
                </p:oleObj>
              </mc:Choice>
              <mc:Fallback>
                <p:oleObj name="Equation" r:id="rId2" imgW="914400" imgH="215640" progId="Equation.3">
                  <p:embed/>
                  <p:pic>
                    <p:nvPicPr>
                      <p:cNvPr id="15362" name="Object 2">
                        <a:extLst>
                          <a:ext uri="{FF2B5EF4-FFF2-40B4-BE49-F238E27FC236}">
                            <a16:creationId xmlns:a16="http://schemas.microsoft.com/office/drawing/2014/main" id="{0E281978-9680-2A71-45B8-F6E5738C13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2285BCB4-02D0-E284-808B-33B2B40A9A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1371600"/>
          <a:ext cx="268605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533160" progId="Equation.3">
                  <p:embed/>
                </p:oleObj>
              </mc:Choice>
              <mc:Fallback>
                <p:oleObj name="Equation" r:id="rId4" imgW="1104840" imgH="53316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2285BCB4-02D0-E284-808B-33B2B40A9A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371600"/>
                        <a:ext cx="2686050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21145E5-FA08-EB99-19C1-2DD28460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0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real value of the intlet root radius</a:t>
            </a:r>
          </a:p>
        </p:txBody>
      </p:sp>
      <p:graphicFrame>
        <p:nvGraphicFramePr>
          <p:cNvPr id="81924" name="Object 4">
            <a:extLst>
              <a:ext uri="{FF2B5EF4-FFF2-40B4-BE49-F238E27FC236}">
                <a16:creationId xmlns:a16="http://schemas.microsoft.com/office/drawing/2014/main" id="{DB7003B1-8225-5462-16B8-4B5E362EE6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0" y="3048000"/>
          <a:ext cx="247015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5920" imgH="533160" progId="Equation.3">
                  <p:embed/>
                </p:oleObj>
              </mc:Choice>
              <mc:Fallback>
                <p:oleObj name="Equation" r:id="rId6" imgW="1015920" imgH="533160" progId="Equation.3">
                  <p:embed/>
                  <p:pic>
                    <p:nvPicPr>
                      <p:cNvPr id="81924" name="Object 4">
                        <a:extLst>
                          <a:ext uri="{FF2B5EF4-FFF2-40B4-BE49-F238E27FC236}">
                            <a16:creationId xmlns:a16="http://schemas.microsoft.com/office/drawing/2014/main" id="{DB7003B1-8225-5462-16B8-4B5E362EE6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048000"/>
                        <a:ext cx="2470150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964EC40B-5FD1-3A92-6DB4-6E16F327EC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4495800"/>
          <a:ext cx="2844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66680" imgH="228600" progId="Equation.3">
                  <p:embed/>
                </p:oleObj>
              </mc:Choice>
              <mc:Fallback>
                <p:oleObj name="Equation" r:id="rId8" imgW="1066680" imgH="228600" progId="Equation.3">
                  <p:embed/>
                  <p:pic>
                    <p:nvPicPr>
                      <p:cNvPr id="8" name="Object 5">
                        <a:extLst>
                          <a:ext uri="{FF2B5EF4-FFF2-40B4-BE49-F238E27FC236}">
                            <a16:creationId xmlns:a16="http://schemas.microsoft.com/office/drawing/2014/main" id="{964EC40B-5FD1-3A92-6DB4-6E16F327EC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495800"/>
                        <a:ext cx="2844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6" name="Object 6">
            <a:extLst>
              <a:ext uri="{FF2B5EF4-FFF2-40B4-BE49-F238E27FC236}">
                <a16:creationId xmlns:a16="http://schemas.microsoft.com/office/drawing/2014/main" id="{086466A4-2453-C0FB-042F-8D26F7C2AA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4495800"/>
          <a:ext cx="2438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14400" imgH="228600" progId="Equation.3">
                  <p:embed/>
                </p:oleObj>
              </mc:Choice>
              <mc:Fallback>
                <p:oleObj name="Equation" r:id="rId10" imgW="914400" imgH="228600" progId="Equation.3">
                  <p:embed/>
                  <p:pic>
                    <p:nvPicPr>
                      <p:cNvPr id="81926" name="Object 6">
                        <a:extLst>
                          <a:ext uri="{FF2B5EF4-FFF2-40B4-BE49-F238E27FC236}">
                            <a16:creationId xmlns:a16="http://schemas.microsoft.com/office/drawing/2014/main" id="{086466A4-2453-C0FB-042F-8D26F7C2AA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495800"/>
                        <a:ext cx="24384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F26E60C0-5C1E-AA61-8B1D-93ECBA402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81600"/>
            <a:ext cx="8610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/>
              <a:t>R</a:t>
            </a:r>
            <a:r>
              <a:rPr lang="en-US" altLang="en-US" i="1" baseline="-25000" dirty="0"/>
              <a:t>r2e</a:t>
            </a:r>
            <a:r>
              <a:rPr lang="en-US" altLang="en-US" dirty="0"/>
              <a:t> and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r1i</a:t>
            </a:r>
            <a:r>
              <a:rPr lang="en-US" altLang="en-US" dirty="0"/>
              <a:t> are only fix two points of the leading and trailing edges and the rest of these curves should be drawn to lead to better efficiency of runner.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1104B5C-964D-5C8A-5494-285E3E449E6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3BA2489-405E-67B0-5FD7-2EBF92404A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38B9EF84-4BD4-22B6-B688-2A2B9D81E8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0F9D9541-02B7-F386-D772-828518ACE9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4055285-414B-1D88-99AA-9CCA22BF27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038682EE-D6F2-296B-4C47-29EC0D2FE5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E0AA5C3B-6394-B528-C1CB-4784D0040E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1FE13B84-ED16-3199-D3DC-FE2771C7F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24C5AD30-F93F-CA08-E42E-D79F7A1AA5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592F24D6-53D0-8B98-DBBA-0299C0EF81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AE9D2BD7-CCC4-5E71-E5EA-93FA8FCD3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A82D6BB4-B025-D047-8476-C9E5A8D8C0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44604E6-394C-CC87-20C8-841EB3B62B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EB7EA36-EA82-DCB7-4512-D72B962962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D444FE04-2AC8-CE5B-F709-40F5C93577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ED04860-87E2-43C2-33C2-5B310E91A1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8DA2C0B0-5F7A-B43E-7BEA-6F007C3290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865C347F-F1FC-7BA8-0485-DF42C76BE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AECF4C8-917F-A191-013C-463358B431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>
            <a:extLst>
              <a:ext uri="{FF2B5EF4-FFF2-40B4-BE49-F238E27FC236}">
                <a16:creationId xmlns:a16="http://schemas.microsoft.com/office/drawing/2014/main" id="{096285CC-1FCF-421F-CCEC-6164CD5D1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952" y="253943"/>
            <a:ext cx="5768976" cy="877888"/>
          </a:xfrm>
        </p:spPr>
        <p:txBody>
          <a:bodyPr/>
          <a:lstStyle/>
          <a:p>
            <a:r>
              <a:rPr lang="en-US" altLang="en-US" sz="2800" dirty="0"/>
              <a:t>Determination of Inlet  &amp; exit  edges of Runner 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E1C1DE44-0826-B583-AD66-F293F09C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76399"/>
            <a:ext cx="3733800" cy="422218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6390" name="TextBox 3">
            <a:extLst>
              <a:ext uri="{FF2B5EF4-FFF2-40B4-BE49-F238E27FC236}">
                <a16:creationId xmlns:a16="http://schemas.microsoft.com/office/drawing/2014/main" id="{96401F29-85E9-A010-CBEF-1EF28E8E6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71600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1i</a:t>
            </a:r>
          </a:p>
        </p:txBody>
      </p:sp>
      <p:sp>
        <p:nvSpPr>
          <p:cNvPr id="16391" name="TextBox 4">
            <a:extLst>
              <a:ext uri="{FF2B5EF4-FFF2-40B4-BE49-F238E27FC236}">
                <a16:creationId xmlns:a16="http://schemas.microsoft.com/office/drawing/2014/main" id="{58A24BC7-0ADD-C578-A575-61D8A1056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38525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2i</a:t>
            </a:r>
          </a:p>
        </p:txBody>
      </p:sp>
      <p:sp>
        <p:nvSpPr>
          <p:cNvPr id="16392" name="TextBox 5">
            <a:extLst>
              <a:ext uri="{FF2B5EF4-FFF2-40B4-BE49-F238E27FC236}">
                <a16:creationId xmlns:a16="http://schemas.microsoft.com/office/drawing/2014/main" id="{15629595-260A-82AA-A0F1-AE172EE36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514600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1e</a:t>
            </a:r>
          </a:p>
        </p:txBody>
      </p:sp>
      <p:sp>
        <p:nvSpPr>
          <p:cNvPr id="16393" name="TextBox 6">
            <a:extLst>
              <a:ext uri="{FF2B5EF4-FFF2-40B4-BE49-F238E27FC236}">
                <a16:creationId xmlns:a16="http://schemas.microsoft.com/office/drawing/2014/main" id="{F49C7D01-2CD8-3704-4BB1-D0D8457C5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00525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5BEF0A-F33D-5EF7-50D4-080683E78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066800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form of these edges is two parabolic curves.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9237F2-3030-3528-245B-8815E7130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133600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Define the non-dimensional specific speed</a:t>
            </a: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D46C1309-7706-212C-F50B-BF489308FF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048000"/>
          <a:ext cx="30861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640" imgH="469800" progId="Equation.3">
                  <p:embed/>
                </p:oleObj>
              </mc:Choice>
              <mc:Fallback>
                <p:oleObj name="Equation" r:id="rId3" imgW="1574640" imgH="469800" progId="Equation.3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D46C1309-7706-212C-F50B-BF489308FF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048000"/>
                        <a:ext cx="30861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85DACAE-A173-0F32-80CF-4CABBAC72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038600"/>
            <a:ext cx="688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For </a:t>
            </a:r>
          </a:p>
        </p:txBody>
      </p:sp>
      <p:graphicFrame>
        <p:nvGraphicFramePr>
          <p:cNvPr id="12" name="Object 4">
            <a:extLst>
              <a:ext uri="{FF2B5EF4-FFF2-40B4-BE49-F238E27FC236}">
                <a16:creationId xmlns:a16="http://schemas.microsoft.com/office/drawing/2014/main" id="{1A2BF2AD-FC7C-0908-7B02-D14389510D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4495800"/>
          <a:ext cx="276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84200" imgH="228600" progId="Equation.3">
                  <p:embed/>
                </p:oleObj>
              </mc:Choice>
              <mc:Fallback>
                <p:oleObj name="Equation" r:id="rId5" imgW="1384200" imgH="228600" progId="Equation.3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1A2BF2AD-FC7C-0908-7B02-D14389510D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495800"/>
                        <a:ext cx="2768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C54265E6-FED1-31EC-1A54-E7881A2F9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029200"/>
            <a:ext cx="510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the leading edge form is a parabolic arc</a:t>
            </a:r>
          </a:p>
          <a:p>
            <a:pPr eaLnBrk="1" hangingPunct="1"/>
            <a:r>
              <a:rPr lang="en-US" altLang="en-US" sz="2400"/>
              <a:t>with the peak in the point by radius of </a:t>
            </a:r>
            <a:r>
              <a:rPr lang="en-US" altLang="en-US" sz="2400" i="1"/>
              <a:t>2.R</a:t>
            </a:r>
            <a:r>
              <a:rPr lang="en-US" altLang="en-US" sz="2400" i="1" baseline="-25000"/>
              <a:t>r1i</a:t>
            </a:r>
            <a:r>
              <a:rPr lang="en-US" altLang="en-US" sz="2400" i="1"/>
              <a:t>-R</a:t>
            </a:r>
            <a:r>
              <a:rPr lang="en-US" altLang="en-US" sz="2400" i="1" baseline="-25000"/>
              <a:t>r2i</a:t>
            </a:r>
            <a:r>
              <a:rPr lang="en-US" altLang="en-US" sz="2400"/>
              <a:t>which passes through the points 1i and 2i,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3A6EA4-E862-5A49-AEF4-7D2D944D597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67EA8B-AF02-12D4-5615-63131FA72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4F81416-FB94-188C-3DD7-9B1FF93A87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C4C2E53-22B5-4FEE-AE09-0EECEB9B36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217CF56-9DA6-D4CA-1A32-0216B1C50A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02F6282-DC92-112F-9B94-C0E009599C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3767257F-070B-8B00-8C49-3812B01DD1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2134A8F5-CADA-AF84-AEFF-BC869F03F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C6B6238C-8D66-02BB-937C-17BDC5B04E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8D4AE3AE-D88C-EDD7-335F-AC88CF8459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1AE77D00-F616-F780-4440-34B399A26B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5636D632-DF96-16D3-4D9D-83BDEB85D3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46264273-4BE1-8B07-AACB-931351C81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2FBF564-EC46-2D2E-ABEC-2C781FB6B6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8BC76C09-0470-813A-6986-A8CA8D5898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2EC9EE83-0246-9AF9-B888-A320402D2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738FB618-FC8F-E606-32C3-22C91D5474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EEC0C9AC-6159-E496-ED9B-06801F70AE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216FE3-5A53-E0FD-A313-436180C876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>
            <a:extLst>
              <a:ext uri="{FF2B5EF4-FFF2-40B4-BE49-F238E27FC236}">
                <a16:creationId xmlns:a16="http://schemas.microsoft.com/office/drawing/2014/main" id="{F3172E48-A873-9386-9D9E-B08D21F1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76200"/>
            <a:ext cx="5940796" cy="1143000"/>
          </a:xfrm>
        </p:spPr>
        <p:txBody>
          <a:bodyPr/>
          <a:lstStyle/>
          <a:p>
            <a:r>
              <a:rPr lang="en-US" altLang="en-US" sz="2800" dirty="0"/>
              <a:t>Determination of Inlet  &amp; exit  edges of Runner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D35E80-E343-AD00-48BB-ED072BA20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76399"/>
            <a:ext cx="3057262" cy="345715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7413" name="TextBox 3">
            <a:extLst>
              <a:ext uri="{FF2B5EF4-FFF2-40B4-BE49-F238E27FC236}">
                <a16:creationId xmlns:a16="http://schemas.microsoft.com/office/drawing/2014/main" id="{F587FFDA-432C-0366-AA0B-47F42D020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71600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1i</a:t>
            </a:r>
          </a:p>
        </p:txBody>
      </p:sp>
      <p:sp>
        <p:nvSpPr>
          <p:cNvPr id="17414" name="TextBox 4">
            <a:extLst>
              <a:ext uri="{FF2B5EF4-FFF2-40B4-BE49-F238E27FC236}">
                <a16:creationId xmlns:a16="http://schemas.microsoft.com/office/drawing/2014/main" id="{8488DEB1-09EA-4369-A403-6BCC8774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38525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2i</a:t>
            </a:r>
          </a:p>
        </p:txBody>
      </p:sp>
      <p:sp>
        <p:nvSpPr>
          <p:cNvPr id="17415" name="TextBox 5">
            <a:extLst>
              <a:ext uri="{FF2B5EF4-FFF2-40B4-BE49-F238E27FC236}">
                <a16:creationId xmlns:a16="http://schemas.microsoft.com/office/drawing/2014/main" id="{A2BE0EA9-258E-5B88-744B-26CF9BCBD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514600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1e</a:t>
            </a:r>
          </a:p>
        </p:txBody>
      </p:sp>
      <p:sp>
        <p:nvSpPr>
          <p:cNvPr id="17416" name="TextBox 6">
            <a:extLst>
              <a:ext uri="{FF2B5EF4-FFF2-40B4-BE49-F238E27FC236}">
                <a16:creationId xmlns:a16="http://schemas.microsoft.com/office/drawing/2014/main" id="{01DE0F6B-35CD-6CC0-C568-A5C61B1C6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00525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1E5F72-DCF6-7C8A-79A5-7C182DF35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600200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and for specific speeds between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457E77-7EBA-1998-F872-C025421E91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95600"/>
            <a:ext cx="510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its form is also a parabolic arc but with the minimum point in the 1i</a:t>
            </a:r>
          </a:p>
          <a:p>
            <a:pPr eaLnBrk="1" hangingPunct="1"/>
            <a:r>
              <a:rPr lang="en-US" altLang="en-US" sz="2400" dirty="0"/>
              <a:t>and the axis is parallel to runner axis.</a:t>
            </a:r>
          </a:p>
        </p:txBody>
      </p:sp>
      <p:graphicFrame>
        <p:nvGraphicFramePr>
          <p:cNvPr id="58370" name="Object 2">
            <a:extLst>
              <a:ext uri="{FF2B5EF4-FFF2-40B4-BE49-F238E27FC236}">
                <a16:creationId xmlns:a16="http://schemas.microsoft.com/office/drawing/2014/main" id="{897134FB-2342-2A36-2810-15336B3108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2286000"/>
          <a:ext cx="2616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07880" imgH="228600" progId="Equation.3">
                  <p:embed/>
                </p:oleObj>
              </mc:Choice>
              <mc:Fallback>
                <p:oleObj name="Equation" r:id="rId3" imgW="1307880" imgH="228600" progId="Equation.3">
                  <p:embed/>
                  <p:pic>
                    <p:nvPicPr>
                      <p:cNvPr id="58370" name="Object 2">
                        <a:extLst>
                          <a:ext uri="{FF2B5EF4-FFF2-40B4-BE49-F238E27FC236}">
                            <a16:creationId xmlns:a16="http://schemas.microsoft.com/office/drawing/2014/main" id="{897134FB-2342-2A36-2810-15336B3108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286000"/>
                        <a:ext cx="2616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27E91426-961E-0556-EADC-40D6103E3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419600"/>
            <a:ext cx="5715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In the exit area, trailing edge is a parabolic curve which has a minimum point in 1e and also passes through a point such as 2i with a radius of </a:t>
            </a:r>
            <a:r>
              <a:rPr lang="en-US" altLang="en-US" sz="2400" i="1" dirty="0"/>
              <a:t>R</a:t>
            </a:r>
            <a:r>
              <a:rPr lang="en-US" altLang="en-US" sz="2400" i="1" baseline="-25000" dirty="0"/>
              <a:t>r1i</a:t>
            </a:r>
            <a:r>
              <a:rPr lang="en-US" altLang="en-US" sz="2400" i="1" dirty="0"/>
              <a:t>/3.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68F0731-63A9-9331-3767-50801AB5B5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97C824D-6832-C681-AE06-C3C48839A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A027006-05D3-CC89-94E7-07D973A3B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BEBA34C-4377-7B67-DF1B-79EF183FDB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5BFD273-0B2A-221F-FD67-80E538303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12AEF31-8313-E949-1B65-BF6C15BA29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BD6920F-F0EE-B337-ECEC-E669799345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842FD11-2070-9CBA-1AC9-B7FD2A6AEF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1BC037BC-6AF9-3D3A-3155-0ED06B6930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7D4BE68A-418C-0A68-252F-F27C11548F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BF29E7CF-6DE3-D728-1627-E6993A3CBF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9AFFD280-020A-0696-3AA4-12650A5CB2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0028E5A-E24A-6257-1183-4ECED755BC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D057BC2-D244-BFF7-375A-2DEFE37862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A2981A59-F418-8CC4-EFC8-51731EEC9A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F1CD9F3E-E847-31D9-8B25-CC6D5D19FC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397C0AB7-874B-2428-C823-7BCDD31EE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36BF1C75-794B-7351-EA5C-D8589B28B5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133658-48E2-7A6A-BBAD-6E65071344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Title 1">
            <a:extLst>
              <a:ext uri="{FF2B5EF4-FFF2-40B4-BE49-F238E27FC236}">
                <a16:creationId xmlns:a16="http://schemas.microsoft.com/office/drawing/2014/main" id="{E6C3ED89-CCD1-891F-3A4E-7EB121377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75" y="76200"/>
            <a:ext cx="6369298" cy="1143000"/>
          </a:xfrm>
        </p:spPr>
        <p:txBody>
          <a:bodyPr/>
          <a:lstStyle/>
          <a:p>
            <a:r>
              <a:rPr lang="en-US" altLang="en-US" sz="2800" dirty="0"/>
              <a:t>Determination of Inlet  &amp; exit  edges runner </a:t>
            </a:r>
          </a:p>
        </p:txBody>
      </p:sp>
      <p:pic>
        <p:nvPicPr>
          <p:cNvPr id="57346" name="Picture 2">
            <a:extLst>
              <a:ext uri="{FF2B5EF4-FFF2-40B4-BE49-F238E27FC236}">
                <a16:creationId xmlns:a16="http://schemas.microsoft.com/office/drawing/2014/main" id="{85529A26-214A-E3B6-9D62-37D147CA3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76399"/>
            <a:ext cx="3733800" cy="4222187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4109" name="TextBox 3">
            <a:extLst>
              <a:ext uri="{FF2B5EF4-FFF2-40B4-BE49-F238E27FC236}">
                <a16:creationId xmlns:a16="http://schemas.microsoft.com/office/drawing/2014/main" id="{1D182398-766E-10B5-3764-CE9B07D19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371600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1i</a:t>
            </a:r>
          </a:p>
        </p:txBody>
      </p:sp>
      <p:sp>
        <p:nvSpPr>
          <p:cNvPr id="4110" name="TextBox 4">
            <a:extLst>
              <a:ext uri="{FF2B5EF4-FFF2-40B4-BE49-F238E27FC236}">
                <a16:creationId xmlns:a16="http://schemas.microsoft.com/office/drawing/2014/main" id="{953EB18F-A92F-5742-8FA9-8C557FBEC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438525"/>
            <a:ext cx="46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2i</a:t>
            </a:r>
          </a:p>
        </p:txBody>
      </p:sp>
      <p:sp>
        <p:nvSpPr>
          <p:cNvPr id="4111" name="TextBox 5">
            <a:extLst>
              <a:ext uri="{FF2B5EF4-FFF2-40B4-BE49-F238E27FC236}">
                <a16:creationId xmlns:a16="http://schemas.microsoft.com/office/drawing/2014/main" id="{04AF4121-0001-DB1D-8E21-89EC0D786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514600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1e</a:t>
            </a:r>
          </a:p>
        </p:txBody>
      </p:sp>
      <p:sp>
        <p:nvSpPr>
          <p:cNvPr id="4112" name="TextBox 6">
            <a:extLst>
              <a:ext uri="{FF2B5EF4-FFF2-40B4-BE49-F238E27FC236}">
                <a16:creationId xmlns:a16="http://schemas.microsoft.com/office/drawing/2014/main" id="{EC1CAC6F-043E-F26D-671B-092DD0939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00525"/>
            <a:ext cx="52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2e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224CB1-D1BF-3717-289D-484995C34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066800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The form of these edges is two parabolic curves.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BB4DD7-886A-70E0-3944-77299A4FC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133600"/>
            <a:ext cx="457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Define the non-dimensional specific speed</a:t>
            </a:r>
          </a:p>
        </p:txBody>
      </p:sp>
      <p:graphicFrame>
        <p:nvGraphicFramePr>
          <p:cNvPr id="10" name="Object 3">
            <a:extLst>
              <a:ext uri="{FF2B5EF4-FFF2-40B4-BE49-F238E27FC236}">
                <a16:creationId xmlns:a16="http://schemas.microsoft.com/office/drawing/2014/main" id="{60501F58-43AA-E129-8421-67659943D6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048000"/>
          <a:ext cx="30861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640" imgH="469800" progId="Equation.3">
                  <p:embed/>
                </p:oleObj>
              </mc:Choice>
              <mc:Fallback>
                <p:oleObj name="Equation" r:id="rId3" imgW="1574640" imgH="469800" progId="Equation.3">
                  <p:embed/>
                  <p:pic>
                    <p:nvPicPr>
                      <p:cNvPr id="10" name="Object 3">
                        <a:extLst>
                          <a:ext uri="{FF2B5EF4-FFF2-40B4-BE49-F238E27FC236}">
                            <a16:creationId xmlns:a16="http://schemas.microsoft.com/office/drawing/2014/main" id="{60501F58-43AA-E129-8421-67659943D6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048000"/>
                        <a:ext cx="308610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6D37C70-9221-3982-F14B-73AF69CBE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038600"/>
            <a:ext cx="688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For </a:t>
            </a:r>
          </a:p>
        </p:txBody>
      </p:sp>
      <p:graphicFrame>
        <p:nvGraphicFramePr>
          <p:cNvPr id="12" name="Object 4">
            <a:extLst>
              <a:ext uri="{FF2B5EF4-FFF2-40B4-BE49-F238E27FC236}">
                <a16:creationId xmlns:a16="http://schemas.microsoft.com/office/drawing/2014/main" id="{326C0A74-F0C9-C405-B9CB-C0F1DF7131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4495800"/>
          <a:ext cx="2768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84200" imgH="228600" progId="Equation.3">
                  <p:embed/>
                </p:oleObj>
              </mc:Choice>
              <mc:Fallback>
                <p:oleObj name="Equation" r:id="rId5" imgW="1384200" imgH="228600" progId="Equation.3">
                  <p:embed/>
                  <p:pic>
                    <p:nvPicPr>
                      <p:cNvPr id="12" name="Object 4">
                        <a:extLst>
                          <a:ext uri="{FF2B5EF4-FFF2-40B4-BE49-F238E27FC236}">
                            <a16:creationId xmlns:a16="http://schemas.microsoft.com/office/drawing/2014/main" id="{326C0A74-F0C9-C405-B9CB-C0F1DF7131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495800"/>
                        <a:ext cx="2768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F3B0F8A-609A-860A-FBA4-BDC448EA3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029200"/>
            <a:ext cx="510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/>
              <a:t>the leading edge form is a parabolic arc</a:t>
            </a:r>
          </a:p>
          <a:p>
            <a:pPr eaLnBrk="1" hangingPunct="1"/>
            <a:r>
              <a:rPr lang="en-US" altLang="en-US" sz="2400"/>
              <a:t>with the peak in the point by radius of </a:t>
            </a:r>
            <a:r>
              <a:rPr lang="en-US" altLang="en-US" sz="2400" i="1"/>
              <a:t>2.R</a:t>
            </a:r>
            <a:r>
              <a:rPr lang="en-US" altLang="en-US" sz="2400" i="1" baseline="-25000"/>
              <a:t>r1i</a:t>
            </a:r>
            <a:r>
              <a:rPr lang="en-US" altLang="en-US" sz="2400" i="1"/>
              <a:t>-R</a:t>
            </a:r>
            <a:r>
              <a:rPr lang="en-US" altLang="en-US" sz="2400" i="1" baseline="-25000"/>
              <a:t>r2i</a:t>
            </a:r>
            <a:r>
              <a:rPr lang="en-US" altLang="en-US" sz="2400"/>
              <a:t>which passes through the points 1i and 2i,</a:t>
            </a:r>
          </a:p>
        </p:txBody>
      </p:sp>
      <p:pic>
        <p:nvPicPr>
          <p:cNvPr id="16398" name="Picture 14">
            <a:extLst>
              <a:ext uri="{FF2B5EF4-FFF2-40B4-BE49-F238E27FC236}">
                <a16:creationId xmlns:a16="http://schemas.microsoft.com/office/drawing/2014/main" id="{95AE4173-1567-A6C0-7C9A-401364A39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10592"/>
            <a:ext cx="4724400" cy="494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01" name="Ink 16">
                <a:extLst>
                  <a:ext uri="{FF2B5EF4-FFF2-40B4-BE49-F238E27FC236}">
                    <a16:creationId xmlns:a16="http://schemas.microsoft.com/office/drawing/2014/main" id="{5BB70DB3-1F49-7894-62B0-B1699ED5BB4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81338" y="242888"/>
              <a:ext cx="1776412" cy="1322387"/>
            </p14:xfrm>
          </p:contentPart>
        </mc:Choice>
        <mc:Fallback xmlns="">
          <p:pic>
            <p:nvPicPr>
              <p:cNvPr id="4101" name="Ink 16">
                <a:extLst>
                  <a:ext uri="{FF2B5EF4-FFF2-40B4-BE49-F238E27FC236}">
                    <a16:creationId xmlns:a16="http://schemas.microsoft.com/office/drawing/2014/main" id="{5BB70DB3-1F49-7894-62B0-B1699ED5BB4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1975" y="233520"/>
                <a:ext cx="1795138" cy="134112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D1E2EAD-7DD0-3818-4107-EAE18408E9E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D7064DB-677C-FADC-F866-5F3ECFE1D6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010F4AC-1644-8E62-1B13-67F5A23D40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D7C1C72-1CCB-51CD-30B6-7F157BA20A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235F49A-3825-22D9-5164-8DD3584FF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859DC59-C3B0-C58F-74AA-FB2F272BDE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502BAA44-5191-81E7-7704-CA3C3AF807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E28CBEFE-5745-0A4B-0BEE-0A702B9426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6F86D62F-3ACC-8891-11B0-AB0E9317EA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C136A0B2-1E48-185D-8488-7101F4577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8D10005E-041E-6AF6-96AE-5219FC66E2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552128BF-2B80-CD9D-8372-643229990B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755D90E0-C60D-A47F-1D11-6E84D8E463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6D5B1580-5F44-04F4-D91A-91CBB7C0B2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B74F8F35-E8F3-DADD-881A-1C62188779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B6BCE5DC-6451-885B-D031-D1C076321C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35F13187-B7D6-2EBE-3875-B9836022B3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DC06FA7A-637A-9A7D-7EAB-0353B3E0F2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8E8CD4B-FE94-5E33-28F8-E98819BFBA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85B0E5C3-4DBE-E6C4-C3E4-E950932F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"/>
            <a:ext cx="6443662" cy="1143000"/>
          </a:xfr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altLang="en-US" sz="2800" dirty="0"/>
              <a:t>Dimensions of Runner Channel : Meridional Plan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BA0087-204E-76CC-C95E-932EF2AF6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4738" y="1295400"/>
            <a:ext cx="41744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The BOVET well known relations give the geometry of hub and shroud curves in the runner blade zone.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The form of limit curves is defined by equation: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722ED524-3F8B-8A1C-7851-4099E4F91B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10050" y="5105400"/>
          <a:ext cx="48577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58920" imgH="507960" progId="Equation.3">
                  <p:embed/>
                </p:oleObj>
              </mc:Choice>
              <mc:Fallback>
                <p:oleObj name="Equation" r:id="rId2" imgW="2158920" imgH="50796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722ED524-3F8B-8A1C-7851-4099E4F91B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0050" y="5105400"/>
                        <a:ext cx="485775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0">
            <a:extLst>
              <a:ext uri="{FF2B5EF4-FFF2-40B4-BE49-F238E27FC236}">
                <a16:creationId xmlns:a16="http://schemas.microsoft.com/office/drawing/2014/main" id="{E79BDD62-29A5-6198-1E56-63CE1A21C666}"/>
              </a:ext>
            </a:extLst>
          </p:cNvPr>
          <p:cNvGrpSpPr>
            <a:grpSpLocks/>
          </p:cNvGrpSpPr>
          <p:nvPr/>
        </p:nvGrpSpPr>
        <p:grpSpPr bwMode="auto">
          <a:xfrm>
            <a:off x="1384300" y="1066800"/>
            <a:ext cx="3335338" cy="4038600"/>
            <a:chOff x="1384772" y="1066800"/>
            <a:chExt cx="3334451" cy="40386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B1E42B-A508-8CE0-317E-58A39C7E56E8}"/>
                </a:ext>
              </a:extLst>
            </p:cNvPr>
            <p:cNvCxnSpPr/>
            <p:nvPr/>
          </p:nvCxnSpPr>
          <p:spPr>
            <a:xfrm rot="5400000">
              <a:off x="2133346" y="3124200"/>
              <a:ext cx="39624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D1983FC-DB99-F3FC-F43A-286477F1EB0A}"/>
                </a:ext>
              </a:extLst>
            </p:cNvPr>
            <p:cNvCxnSpPr>
              <a:endCxn id="12" idx="2"/>
            </p:cNvCxnSpPr>
            <p:nvPr/>
          </p:nvCxnSpPr>
          <p:spPr>
            <a:xfrm rot="10800000">
              <a:off x="1384772" y="1514475"/>
              <a:ext cx="2736122" cy="95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D7E9939-EA2D-9065-BE05-644929AF97C6}"/>
                </a:ext>
              </a:extLst>
            </p:cNvPr>
            <p:cNvCxnSpPr/>
            <p:nvPr/>
          </p:nvCxnSpPr>
          <p:spPr>
            <a:xfrm rot="10800000" flipV="1">
              <a:off x="1448255" y="3962400"/>
              <a:ext cx="266629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62" name="TextBox 17">
              <a:extLst>
                <a:ext uri="{FF2B5EF4-FFF2-40B4-BE49-F238E27FC236}">
                  <a16:creationId xmlns:a16="http://schemas.microsoft.com/office/drawing/2014/main" id="{2BE67901-5D21-0143-8A31-199F0EBBF1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200" y="1066800"/>
              <a:ext cx="6125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400" i="1"/>
                <a:t>R</a:t>
              </a:r>
              <a:r>
                <a:rPr lang="en-US" altLang="en-US" sz="2400" i="1" baseline="-25000"/>
                <a:t>r1i</a:t>
              </a:r>
              <a:endParaRPr lang="en-US" altLang="en-US" sz="2400" i="1"/>
            </a:p>
          </p:txBody>
        </p:sp>
        <p:sp>
          <p:nvSpPr>
            <p:cNvPr id="6163" name="TextBox 18">
              <a:extLst>
                <a:ext uri="{FF2B5EF4-FFF2-40B4-BE49-F238E27FC236}">
                  <a16:creationId xmlns:a16="http://schemas.microsoft.com/office/drawing/2014/main" id="{5ADEB257-1E64-A8BC-B671-F6BB62A90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873" y="3962400"/>
              <a:ext cx="1066516" cy="502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4000" i="1" baseline="30000"/>
                <a:t>R</a:t>
              </a:r>
              <a:r>
                <a:rPr lang="en-US" altLang="en-US" sz="4000" i="1" baseline="-25000"/>
                <a:t>r2e</a:t>
              </a:r>
            </a:p>
          </p:txBody>
        </p:sp>
        <p:sp>
          <p:nvSpPr>
            <p:cNvPr id="6164" name="TextBox 19">
              <a:extLst>
                <a:ext uri="{FF2B5EF4-FFF2-40B4-BE49-F238E27FC236}">
                  <a16:creationId xmlns:a16="http://schemas.microsoft.com/office/drawing/2014/main" id="{59AC019B-D569-DE08-F5EE-E0D689133D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0" y="2286000"/>
              <a:ext cx="9092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/>
                <a:t>L/D</a:t>
              </a:r>
              <a:r>
                <a:rPr lang="en-US" altLang="en-US" i="1" baseline="-25000"/>
                <a:t>ri</a:t>
              </a:r>
              <a:endParaRPr lang="en-US" altLang="en-US" i="1"/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FDA4C3F7-4C0B-2845-C9B0-EE7D19A4DE6C}"/>
              </a:ext>
            </a:extLst>
          </p:cNvPr>
          <p:cNvGrpSpPr>
            <a:grpSpLocks/>
          </p:cNvGrpSpPr>
          <p:nvPr/>
        </p:nvGrpSpPr>
        <p:grpSpPr bwMode="auto">
          <a:xfrm>
            <a:off x="128588" y="1493838"/>
            <a:ext cx="3986212" cy="4770437"/>
            <a:chOff x="122238" y="1493838"/>
            <a:chExt cx="3986212" cy="4770437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95859A4-F972-DBBB-79D7-6DEBDC62F416}"/>
                </a:ext>
              </a:extLst>
            </p:cNvPr>
            <p:cNvSpPr/>
            <p:nvPr/>
          </p:nvSpPr>
          <p:spPr>
            <a:xfrm>
              <a:off x="136525" y="2754313"/>
              <a:ext cx="1370013" cy="3509962"/>
            </a:xfrm>
            <a:custGeom>
              <a:avLst/>
              <a:gdLst>
                <a:gd name="connsiteX0" fmla="*/ 0 w 1369325"/>
                <a:gd name="connsiteY0" fmla="*/ 29569 h 3509748"/>
                <a:gd name="connsiteX1" fmla="*/ 668740 w 1369325"/>
                <a:gd name="connsiteY1" fmla="*/ 29569 h 3509748"/>
                <a:gd name="connsiteX2" fmla="*/ 914400 w 1369325"/>
                <a:gd name="connsiteY2" fmla="*/ 15922 h 3509748"/>
                <a:gd name="connsiteX3" fmla="*/ 1119116 w 1369325"/>
                <a:gd name="connsiteY3" fmla="*/ 125104 h 3509748"/>
                <a:gd name="connsiteX4" fmla="*/ 1228298 w 1369325"/>
                <a:gd name="connsiteY4" fmla="*/ 370763 h 3509748"/>
                <a:gd name="connsiteX5" fmla="*/ 1337480 w 1369325"/>
                <a:gd name="connsiteY5" fmla="*/ 643719 h 3509748"/>
                <a:gd name="connsiteX6" fmla="*/ 1364776 w 1369325"/>
                <a:gd name="connsiteY6" fmla="*/ 930322 h 3509748"/>
                <a:gd name="connsiteX7" fmla="*/ 1310185 w 1369325"/>
                <a:gd name="connsiteY7" fmla="*/ 1367050 h 3509748"/>
                <a:gd name="connsiteX8" fmla="*/ 1228298 w 1369325"/>
                <a:gd name="connsiteY8" fmla="*/ 1844722 h 3509748"/>
                <a:gd name="connsiteX9" fmla="*/ 1091821 w 1369325"/>
                <a:gd name="connsiteY9" fmla="*/ 2445223 h 3509748"/>
                <a:gd name="connsiteX10" fmla="*/ 982638 w 1369325"/>
                <a:gd name="connsiteY10" fmla="*/ 2963838 h 3509748"/>
                <a:gd name="connsiteX11" fmla="*/ 928047 w 1369325"/>
                <a:gd name="connsiteY11" fmla="*/ 3414214 h 3509748"/>
                <a:gd name="connsiteX12" fmla="*/ 914400 w 1369325"/>
                <a:gd name="connsiteY12" fmla="*/ 3509748 h 350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9325" h="3509748">
                  <a:moveTo>
                    <a:pt x="0" y="29569"/>
                  </a:moveTo>
                  <a:lnTo>
                    <a:pt x="668740" y="29569"/>
                  </a:lnTo>
                  <a:cubicBezTo>
                    <a:pt x="821140" y="27294"/>
                    <a:pt x="839337" y="0"/>
                    <a:pt x="914400" y="15922"/>
                  </a:cubicBezTo>
                  <a:cubicBezTo>
                    <a:pt x="989463" y="31844"/>
                    <a:pt x="1066800" y="65964"/>
                    <a:pt x="1119116" y="125104"/>
                  </a:cubicBezTo>
                  <a:cubicBezTo>
                    <a:pt x="1171432" y="184244"/>
                    <a:pt x="1191904" y="284327"/>
                    <a:pt x="1228298" y="370763"/>
                  </a:cubicBezTo>
                  <a:cubicBezTo>
                    <a:pt x="1264692" y="457199"/>
                    <a:pt x="1314734" y="550459"/>
                    <a:pt x="1337480" y="643719"/>
                  </a:cubicBezTo>
                  <a:cubicBezTo>
                    <a:pt x="1360226" y="736979"/>
                    <a:pt x="1369325" y="809767"/>
                    <a:pt x="1364776" y="930322"/>
                  </a:cubicBezTo>
                  <a:cubicBezTo>
                    <a:pt x="1360227" y="1050877"/>
                    <a:pt x="1332931" y="1214650"/>
                    <a:pt x="1310185" y="1367050"/>
                  </a:cubicBezTo>
                  <a:cubicBezTo>
                    <a:pt x="1287439" y="1519450"/>
                    <a:pt x="1264692" y="1665027"/>
                    <a:pt x="1228298" y="1844722"/>
                  </a:cubicBezTo>
                  <a:cubicBezTo>
                    <a:pt x="1191904" y="2024417"/>
                    <a:pt x="1132764" y="2258704"/>
                    <a:pt x="1091821" y="2445223"/>
                  </a:cubicBezTo>
                  <a:cubicBezTo>
                    <a:pt x="1050878" y="2631742"/>
                    <a:pt x="1009934" y="2802340"/>
                    <a:pt x="982638" y="2963838"/>
                  </a:cubicBezTo>
                  <a:cubicBezTo>
                    <a:pt x="955342" y="3125336"/>
                    <a:pt x="939420" y="3323229"/>
                    <a:pt x="928047" y="3414214"/>
                  </a:cubicBezTo>
                  <a:cubicBezTo>
                    <a:pt x="916674" y="3505199"/>
                    <a:pt x="915537" y="3507473"/>
                    <a:pt x="914400" y="3509748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BF4D63F-3E5B-F65B-E4CE-DE4995BFAEBB}"/>
                </a:ext>
              </a:extLst>
            </p:cNvPr>
            <p:cNvSpPr/>
            <p:nvPr/>
          </p:nvSpPr>
          <p:spPr>
            <a:xfrm>
              <a:off x="122238" y="1493838"/>
              <a:ext cx="3986212" cy="3460750"/>
            </a:xfrm>
            <a:custGeom>
              <a:avLst/>
              <a:gdLst>
                <a:gd name="connsiteX0" fmla="*/ 0 w 3985146"/>
                <a:gd name="connsiteY0" fmla="*/ 34119 h 3459707"/>
                <a:gd name="connsiteX1" fmla="*/ 586854 w 3985146"/>
                <a:gd name="connsiteY1" fmla="*/ 34119 h 3459707"/>
                <a:gd name="connsiteX2" fmla="*/ 1255594 w 3985146"/>
                <a:gd name="connsiteY2" fmla="*/ 20471 h 3459707"/>
                <a:gd name="connsiteX3" fmla="*/ 1405719 w 3985146"/>
                <a:gd name="connsiteY3" fmla="*/ 6824 h 3459707"/>
                <a:gd name="connsiteX4" fmla="*/ 1705970 w 3985146"/>
                <a:gd name="connsiteY4" fmla="*/ 61415 h 3459707"/>
                <a:gd name="connsiteX5" fmla="*/ 2019869 w 3985146"/>
                <a:gd name="connsiteY5" fmla="*/ 129654 h 3459707"/>
                <a:gd name="connsiteX6" fmla="*/ 2524836 w 3985146"/>
                <a:gd name="connsiteY6" fmla="*/ 320722 h 3459707"/>
                <a:gd name="connsiteX7" fmla="*/ 2893325 w 3985146"/>
                <a:gd name="connsiteY7" fmla="*/ 620973 h 3459707"/>
                <a:gd name="connsiteX8" fmla="*/ 3370997 w 3985146"/>
                <a:gd name="connsiteY8" fmla="*/ 1112292 h 3459707"/>
                <a:gd name="connsiteX9" fmla="*/ 3780430 w 3985146"/>
                <a:gd name="connsiteY9" fmla="*/ 1849271 h 3459707"/>
                <a:gd name="connsiteX10" fmla="*/ 3930555 w 3985146"/>
                <a:gd name="connsiteY10" fmla="*/ 2599898 h 3459707"/>
                <a:gd name="connsiteX11" fmla="*/ 3985146 w 3985146"/>
                <a:gd name="connsiteY11" fmla="*/ 3459707 h 3459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5146" h="3459707">
                  <a:moveTo>
                    <a:pt x="0" y="34119"/>
                  </a:moveTo>
                  <a:lnTo>
                    <a:pt x="586854" y="34119"/>
                  </a:lnTo>
                  <a:lnTo>
                    <a:pt x="1255594" y="20471"/>
                  </a:lnTo>
                  <a:cubicBezTo>
                    <a:pt x="1392071" y="15922"/>
                    <a:pt x="1330656" y="0"/>
                    <a:pt x="1405719" y="6824"/>
                  </a:cubicBezTo>
                  <a:cubicBezTo>
                    <a:pt x="1480782" y="13648"/>
                    <a:pt x="1603612" y="40943"/>
                    <a:pt x="1705970" y="61415"/>
                  </a:cubicBezTo>
                  <a:cubicBezTo>
                    <a:pt x="1808328" y="81887"/>
                    <a:pt x="1883391" y="86436"/>
                    <a:pt x="2019869" y="129654"/>
                  </a:cubicBezTo>
                  <a:cubicBezTo>
                    <a:pt x="2156347" y="172872"/>
                    <a:pt x="2379260" y="238836"/>
                    <a:pt x="2524836" y="320722"/>
                  </a:cubicBezTo>
                  <a:cubicBezTo>
                    <a:pt x="2670412" y="402608"/>
                    <a:pt x="2752298" y="489045"/>
                    <a:pt x="2893325" y="620973"/>
                  </a:cubicBezTo>
                  <a:cubicBezTo>
                    <a:pt x="3034352" y="752901"/>
                    <a:pt x="3223146" y="907576"/>
                    <a:pt x="3370997" y="1112292"/>
                  </a:cubicBezTo>
                  <a:cubicBezTo>
                    <a:pt x="3518848" y="1317008"/>
                    <a:pt x="3687170" y="1601337"/>
                    <a:pt x="3780430" y="1849271"/>
                  </a:cubicBezTo>
                  <a:cubicBezTo>
                    <a:pt x="3873690" y="2097205"/>
                    <a:pt x="3896436" y="2331492"/>
                    <a:pt x="3930555" y="2599898"/>
                  </a:cubicBezTo>
                  <a:cubicBezTo>
                    <a:pt x="3964674" y="2868304"/>
                    <a:pt x="3974910" y="3164005"/>
                    <a:pt x="3985146" y="345970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EE64A1E-FBB2-A112-C4FC-DE188FB86ED5}"/>
              </a:ext>
            </a:extLst>
          </p:cNvPr>
          <p:cNvCxnSpPr>
            <a:endCxn id="8" idx="2"/>
          </p:cNvCxnSpPr>
          <p:nvPr/>
        </p:nvCxnSpPr>
        <p:spPr bwMode="auto">
          <a:xfrm flipH="1" flipV="1">
            <a:off x="1057275" y="2770188"/>
            <a:ext cx="2974975" cy="492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7">
            <a:extLst>
              <a:ext uri="{FF2B5EF4-FFF2-40B4-BE49-F238E27FC236}">
                <a16:creationId xmlns:a16="http://schemas.microsoft.com/office/drawing/2014/main" id="{E77EFE44-7DB5-A24F-860C-4B2552DA3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300" y="2362200"/>
            <a:ext cx="6127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R</a:t>
            </a:r>
            <a:r>
              <a:rPr lang="en-US" altLang="en-US" sz="2400" i="1" baseline="-25000"/>
              <a:t>r2i</a:t>
            </a:r>
            <a:endParaRPr lang="en-US" altLang="en-US" sz="2400" i="1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22A6ADE-EF5D-5838-F568-FC31DD7B30ED}"/>
              </a:ext>
            </a:extLst>
          </p:cNvPr>
          <p:cNvCxnSpPr/>
          <p:nvPr/>
        </p:nvCxnSpPr>
        <p:spPr bwMode="auto">
          <a:xfrm flipH="1" flipV="1">
            <a:off x="3276600" y="2362200"/>
            <a:ext cx="82708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7">
            <a:extLst>
              <a:ext uri="{FF2B5EF4-FFF2-40B4-BE49-F238E27FC236}">
                <a16:creationId xmlns:a16="http://schemas.microsoft.com/office/drawing/2014/main" id="{3D8FA091-17F3-9B59-2499-4ED58DDF7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2050" y="1905000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i="1"/>
              <a:t>R</a:t>
            </a:r>
            <a:r>
              <a:rPr lang="en-US" altLang="en-US" sz="2400" i="1" baseline="-25000"/>
              <a:t>r1e</a:t>
            </a:r>
            <a:endParaRPr lang="en-US" altLang="en-US" sz="240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47" name="Ink 16">
                <a:extLst>
                  <a:ext uri="{FF2B5EF4-FFF2-40B4-BE49-F238E27FC236}">
                    <a16:creationId xmlns:a16="http://schemas.microsoft.com/office/drawing/2014/main" id="{7A1C2D04-E8B5-5726-20F2-60F879B47EB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90738" y="6669088"/>
              <a:ext cx="1587" cy="1587"/>
            </p14:xfrm>
          </p:contentPart>
        </mc:Choice>
        <mc:Fallback xmlns="">
          <p:pic>
            <p:nvPicPr>
              <p:cNvPr id="6147" name="Ink 16">
                <a:extLst>
                  <a:ext uri="{FF2B5EF4-FFF2-40B4-BE49-F238E27FC236}">
                    <a16:creationId xmlns:a16="http://schemas.microsoft.com/office/drawing/2014/main" id="{7A1C2D04-E8B5-5726-20F2-60F879B47EB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9476" y="66278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48" name="Ink 21">
                <a:extLst>
                  <a:ext uri="{FF2B5EF4-FFF2-40B4-BE49-F238E27FC236}">
                    <a16:creationId xmlns:a16="http://schemas.microsoft.com/office/drawing/2014/main" id="{CE5430A5-B538-4414-CA16-AF8B68D0F8D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67350" y="6135688"/>
              <a:ext cx="1588" cy="1587"/>
            </p14:xfrm>
          </p:contentPart>
        </mc:Choice>
        <mc:Fallback xmlns="">
          <p:pic>
            <p:nvPicPr>
              <p:cNvPr id="6148" name="Ink 21">
                <a:extLst>
                  <a:ext uri="{FF2B5EF4-FFF2-40B4-BE49-F238E27FC236}">
                    <a16:creationId xmlns:a16="http://schemas.microsoft.com/office/drawing/2014/main" id="{CE5430A5-B538-4414-CA16-AF8B68D0F8D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26062" y="60944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44CB7B2-4B79-0AC1-548C-5E3DDD710C3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B0763609-F04D-74A3-A6DD-93EF1A042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DC6E9FDE-323A-A219-D2E6-1609EBD63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4A96E98-C9DF-8D26-BC8F-D519850A41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B4F5C6FA-B63C-EC49-A89D-391AB3E6DF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BA9B25E1-2BD1-30C3-8CD2-F77BA65CEC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44" name="Rectangle 10">
                      <a:extLst>
                        <a:ext uri="{FF2B5EF4-FFF2-40B4-BE49-F238E27FC236}">
                          <a16:creationId xmlns:a16="http://schemas.microsoft.com/office/drawing/2014/main" id="{267620EE-3DB9-7A21-E1D2-7F5037FBC7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5" name="Rectangle 11">
                      <a:extLst>
                        <a:ext uri="{FF2B5EF4-FFF2-40B4-BE49-F238E27FC236}">
                          <a16:creationId xmlns:a16="http://schemas.microsoft.com/office/drawing/2014/main" id="{2F3351B6-5B91-A0ED-4841-D300BBC769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2">
                    <a:extLst>
                      <a:ext uri="{FF2B5EF4-FFF2-40B4-BE49-F238E27FC236}">
                        <a16:creationId xmlns:a16="http://schemas.microsoft.com/office/drawing/2014/main" id="{17046E4B-3B00-76EE-0D85-7DCD465A2B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" name="Rectangle 13">
                      <a:extLst>
                        <a:ext uri="{FF2B5EF4-FFF2-40B4-BE49-F238E27FC236}">
                          <a16:creationId xmlns:a16="http://schemas.microsoft.com/office/drawing/2014/main" id="{2CAA8AF0-53A2-7471-F995-E75E1DB1AF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4">
                      <a:extLst>
                        <a:ext uri="{FF2B5EF4-FFF2-40B4-BE49-F238E27FC236}">
                          <a16:creationId xmlns:a16="http://schemas.microsoft.com/office/drawing/2014/main" id="{528B4D99-B367-4594-87B9-54605DC6DC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1416B3D0-506A-8A67-D2FC-DB69405B48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0E526A44-6F95-059C-D8A5-B24389BA94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73528271-CA08-B447-EB9B-0BA4350129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8">
                    <a:extLst>
                      <a:ext uri="{FF2B5EF4-FFF2-40B4-BE49-F238E27FC236}">
                        <a16:creationId xmlns:a16="http://schemas.microsoft.com/office/drawing/2014/main" id="{06CA9730-6E9F-DD01-8006-A425F169DC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6" name="Rectangle 19">
                      <a:extLst>
                        <a:ext uri="{FF2B5EF4-FFF2-40B4-BE49-F238E27FC236}">
                          <a16:creationId xmlns:a16="http://schemas.microsoft.com/office/drawing/2014/main" id="{9EC9FBFE-29A2-5B45-CF68-1D071BD577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0">
                      <a:extLst>
                        <a:ext uri="{FF2B5EF4-FFF2-40B4-BE49-F238E27FC236}">
                          <a16:creationId xmlns:a16="http://schemas.microsoft.com/office/drawing/2014/main" id="{E61164BA-A3A2-5562-98B8-4C19AEB6AF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24BFCEBA-0781-2DA7-0E71-5AE71EBC45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995BFA-9352-F2DC-920B-0BE9A5AC11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7" grpId="0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Title 1">
            <a:extLst>
              <a:ext uri="{FF2B5EF4-FFF2-40B4-BE49-F238E27FC236}">
                <a16:creationId xmlns:a16="http://schemas.microsoft.com/office/drawing/2014/main" id="{5BD8CD74-4592-35B5-96EB-C46A71271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317201"/>
            <a:ext cx="5791200" cy="762000"/>
          </a:xfrm>
        </p:spPr>
        <p:txBody>
          <a:bodyPr/>
          <a:lstStyle/>
          <a:p>
            <a:r>
              <a:rPr lang="en-US" altLang="en-US" sz="2800"/>
              <a:t>Location of Runner Vane in Runner Channel</a:t>
            </a:r>
          </a:p>
        </p:txBody>
      </p:sp>
      <p:pic>
        <p:nvPicPr>
          <p:cNvPr id="7176" name="Picture 4">
            <a:extLst>
              <a:ext uri="{FF2B5EF4-FFF2-40B4-BE49-F238E27FC236}">
                <a16:creationId xmlns:a16="http://schemas.microsoft.com/office/drawing/2014/main" id="{4FE76FF7-EA3D-DF1E-58CD-8C44889D4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676400"/>
            <a:ext cx="4375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5">
            <a:extLst>
              <a:ext uri="{FF2B5EF4-FFF2-40B4-BE49-F238E27FC236}">
                <a16:creationId xmlns:a16="http://schemas.microsoft.com/office/drawing/2014/main" id="{E20E842B-E9BF-0719-CE7F-15C42639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45640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>
            <a:extLst>
              <a:ext uri="{FF2B5EF4-FFF2-40B4-BE49-F238E27FC236}">
                <a16:creationId xmlns:a16="http://schemas.microsoft.com/office/drawing/2014/main" id="{85B97552-12C1-1F7A-32A8-7BB2D00642B2}"/>
              </a:ext>
            </a:extLst>
          </p:cNvPr>
          <p:cNvGrpSpPr>
            <a:grpSpLocks/>
          </p:cNvGrpSpPr>
          <p:nvPr/>
        </p:nvGrpSpPr>
        <p:grpSpPr bwMode="auto">
          <a:xfrm>
            <a:off x="122238" y="1493838"/>
            <a:ext cx="3986212" cy="4770437"/>
            <a:chOff x="122238" y="1493838"/>
            <a:chExt cx="3986212" cy="477043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15F4746-2AEC-2183-AB9B-BA06A344B6B5}"/>
                </a:ext>
              </a:extLst>
            </p:cNvPr>
            <p:cNvSpPr/>
            <p:nvPr/>
          </p:nvSpPr>
          <p:spPr>
            <a:xfrm>
              <a:off x="136525" y="2754313"/>
              <a:ext cx="1370013" cy="3509962"/>
            </a:xfrm>
            <a:custGeom>
              <a:avLst/>
              <a:gdLst>
                <a:gd name="connsiteX0" fmla="*/ 0 w 1369325"/>
                <a:gd name="connsiteY0" fmla="*/ 29569 h 3509748"/>
                <a:gd name="connsiteX1" fmla="*/ 668740 w 1369325"/>
                <a:gd name="connsiteY1" fmla="*/ 29569 h 3509748"/>
                <a:gd name="connsiteX2" fmla="*/ 914400 w 1369325"/>
                <a:gd name="connsiteY2" fmla="*/ 15922 h 3509748"/>
                <a:gd name="connsiteX3" fmla="*/ 1119116 w 1369325"/>
                <a:gd name="connsiteY3" fmla="*/ 125104 h 3509748"/>
                <a:gd name="connsiteX4" fmla="*/ 1228298 w 1369325"/>
                <a:gd name="connsiteY4" fmla="*/ 370763 h 3509748"/>
                <a:gd name="connsiteX5" fmla="*/ 1337480 w 1369325"/>
                <a:gd name="connsiteY5" fmla="*/ 643719 h 3509748"/>
                <a:gd name="connsiteX6" fmla="*/ 1364776 w 1369325"/>
                <a:gd name="connsiteY6" fmla="*/ 930322 h 3509748"/>
                <a:gd name="connsiteX7" fmla="*/ 1310185 w 1369325"/>
                <a:gd name="connsiteY7" fmla="*/ 1367050 h 3509748"/>
                <a:gd name="connsiteX8" fmla="*/ 1228298 w 1369325"/>
                <a:gd name="connsiteY8" fmla="*/ 1844722 h 3509748"/>
                <a:gd name="connsiteX9" fmla="*/ 1091821 w 1369325"/>
                <a:gd name="connsiteY9" fmla="*/ 2445223 h 3509748"/>
                <a:gd name="connsiteX10" fmla="*/ 982638 w 1369325"/>
                <a:gd name="connsiteY10" fmla="*/ 2963838 h 3509748"/>
                <a:gd name="connsiteX11" fmla="*/ 928047 w 1369325"/>
                <a:gd name="connsiteY11" fmla="*/ 3414214 h 3509748"/>
                <a:gd name="connsiteX12" fmla="*/ 914400 w 1369325"/>
                <a:gd name="connsiteY12" fmla="*/ 3509748 h 3509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9325" h="3509748">
                  <a:moveTo>
                    <a:pt x="0" y="29569"/>
                  </a:moveTo>
                  <a:lnTo>
                    <a:pt x="668740" y="29569"/>
                  </a:lnTo>
                  <a:cubicBezTo>
                    <a:pt x="821140" y="27294"/>
                    <a:pt x="839337" y="0"/>
                    <a:pt x="914400" y="15922"/>
                  </a:cubicBezTo>
                  <a:cubicBezTo>
                    <a:pt x="989463" y="31844"/>
                    <a:pt x="1066800" y="65964"/>
                    <a:pt x="1119116" y="125104"/>
                  </a:cubicBezTo>
                  <a:cubicBezTo>
                    <a:pt x="1171432" y="184244"/>
                    <a:pt x="1191904" y="284327"/>
                    <a:pt x="1228298" y="370763"/>
                  </a:cubicBezTo>
                  <a:cubicBezTo>
                    <a:pt x="1264692" y="457199"/>
                    <a:pt x="1314734" y="550459"/>
                    <a:pt x="1337480" y="643719"/>
                  </a:cubicBezTo>
                  <a:cubicBezTo>
                    <a:pt x="1360226" y="736979"/>
                    <a:pt x="1369325" y="809767"/>
                    <a:pt x="1364776" y="930322"/>
                  </a:cubicBezTo>
                  <a:cubicBezTo>
                    <a:pt x="1360227" y="1050877"/>
                    <a:pt x="1332931" y="1214650"/>
                    <a:pt x="1310185" y="1367050"/>
                  </a:cubicBezTo>
                  <a:cubicBezTo>
                    <a:pt x="1287439" y="1519450"/>
                    <a:pt x="1264692" y="1665027"/>
                    <a:pt x="1228298" y="1844722"/>
                  </a:cubicBezTo>
                  <a:cubicBezTo>
                    <a:pt x="1191904" y="2024417"/>
                    <a:pt x="1132764" y="2258704"/>
                    <a:pt x="1091821" y="2445223"/>
                  </a:cubicBezTo>
                  <a:cubicBezTo>
                    <a:pt x="1050878" y="2631742"/>
                    <a:pt x="1009934" y="2802340"/>
                    <a:pt x="982638" y="2963838"/>
                  </a:cubicBezTo>
                  <a:cubicBezTo>
                    <a:pt x="955342" y="3125336"/>
                    <a:pt x="939420" y="3323229"/>
                    <a:pt x="928047" y="3414214"/>
                  </a:cubicBezTo>
                  <a:cubicBezTo>
                    <a:pt x="916674" y="3505199"/>
                    <a:pt x="915537" y="3507473"/>
                    <a:pt x="914400" y="3509748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A596EF2-A894-78AD-4EC3-9CA3CF841754}"/>
                </a:ext>
              </a:extLst>
            </p:cNvPr>
            <p:cNvSpPr/>
            <p:nvPr/>
          </p:nvSpPr>
          <p:spPr>
            <a:xfrm>
              <a:off x="122238" y="1493838"/>
              <a:ext cx="3986212" cy="3460750"/>
            </a:xfrm>
            <a:custGeom>
              <a:avLst/>
              <a:gdLst>
                <a:gd name="connsiteX0" fmla="*/ 0 w 3985146"/>
                <a:gd name="connsiteY0" fmla="*/ 34119 h 3459707"/>
                <a:gd name="connsiteX1" fmla="*/ 586854 w 3985146"/>
                <a:gd name="connsiteY1" fmla="*/ 34119 h 3459707"/>
                <a:gd name="connsiteX2" fmla="*/ 1255594 w 3985146"/>
                <a:gd name="connsiteY2" fmla="*/ 20471 h 3459707"/>
                <a:gd name="connsiteX3" fmla="*/ 1405719 w 3985146"/>
                <a:gd name="connsiteY3" fmla="*/ 6824 h 3459707"/>
                <a:gd name="connsiteX4" fmla="*/ 1705970 w 3985146"/>
                <a:gd name="connsiteY4" fmla="*/ 61415 h 3459707"/>
                <a:gd name="connsiteX5" fmla="*/ 2019869 w 3985146"/>
                <a:gd name="connsiteY5" fmla="*/ 129654 h 3459707"/>
                <a:gd name="connsiteX6" fmla="*/ 2524836 w 3985146"/>
                <a:gd name="connsiteY6" fmla="*/ 320722 h 3459707"/>
                <a:gd name="connsiteX7" fmla="*/ 2893325 w 3985146"/>
                <a:gd name="connsiteY7" fmla="*/ 620973 h 3459707"/>
                <a:gd name="connsiteX8" fmla="*/ 3370997 w 3985146"/>
                <a:gd name="connsiteY8" fmla="*/ 1112292 h 3459707"/>
                <a:gd name="connsiteX9" fmla="*/ 3780430 w 3985146"/>
                <a:gd name="connsiteY9" fmla="*/ 1849271 h 3459707"/>
                <a:gd name="connsiteX10" fmla="*/ 3930555 w 3985146"/>
                <a:gd name="connsiteY10" fmla="*/ 2599898 h 3459707"/>
                <a:gd name="connsiteX11" fmla="*/ 3985146 w 3985146"/>
                <a:gd name="connsiteY11" fmla="*/ 3459707 h 3459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85146" h="3459707">
                  <a:moveTo>
                    <a:pt x="0" y="34119"/>
                  </a:moveTo>
                  <a:lnTo>
                    <a:pt x="586854" y="34119"/>
                  </a:lnTo>
                  <a:lnTo>
                    <a:pt x="1255594" y="20471"/>
                  </a:lnTo>
                  <a:cubicBezTo>
                    <a:pt x="1392071" y="15922"/>
                    <a:pt x="1330656" y="0"/>
                    <a:pt x="1405719" y="6824"/>
                  </a:cubicBezTo>
                  <a:cubicBezTo>
                    <a:pt x="1480782" y="13648"/>
                    <a:pt x="1603612" y="40943"/>
                    <a:pt x="1705970" y="61415"/>
                  </a:cubicBezTo>
                  <a:cubicBezTo>
                    <a:pt x="1808328" y="81887"/>
                    <a:pt x="1883391" y="86436"/>
                    <a:pt x="2019869" y="129654"/>
                  </a:cubicBezTo>
                  <a:cubicBezTo>
                    <a:pt x="2156347" y="172872"/>
                    <a:pt x="2379260" y="238836"/>
                    <a:pt x="2524836" y="320722"/>
                  </a:cubicBezTo>
                  <a:cubicBezTo>
                    <a:pt x="2670412" y="402608"/>
                    <a:pt x="2752298" y="489045"/>
                    <a:pt x="2893325" y="620973"/>
                  </a:cubicBezTo>
                  <a:cubicBezTo>
                    <a:pt x="3034352" y="752901"/>
                    <a:pt x="3223146" y="907576"/>
                    <a:pt x="3370997" y="1112292"/>
                  </a:cubicBezTo>
                  <a:cubicBezTo>
                    <a:pt x="3518848" y="1317008"/>
                    <a:pt x="3687170" y="1601337"/>
                    <a:pt x="3780430" y="1849271"/>
                  </a:cubicBezTo>
                  <a:cubicBezTo>
                    <a:pt x="3873690" y="2097205"/>
                    <a:pt x="3896436" y="2331492"/>
                    <a:pt x="3930555" y="2599898"/>
                  </a:cubicBezTo>
                  <a:cubicBezTo>
                    <a:pt x="3964674" y="2868304"/>
                    <a:pt x="3974910" y="3164005"/>
                    <a:pt x="3985146" y="345970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58374" name="Picture 6">
            <a:extLst>
              <a:ext uri="{FF2B5EF4-FFF2-40B4-BE49-F238E27FC236}">
                <a16:creationId xmlns:a16="http://schemas.microsoft.com/office/drawing/2014/main" id="{508B09ED-B944-0501-62D8-464B00AB3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4746694" cy="519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0" name="Ink 13">
                <a:extLst>
                  <a:ext uri="{FF2B5EF4-FFF2-40B4-BE49-F238E27FC236}">
                    <a16:creationId xmlns:a16="http://schemas.microsoft.com/office/drawing/2014/main" id="{AC0527D4-F1CD-DC84-6567-6FE07FF07D3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311900" y="3036888"/>
              <a:ext cx="31750" cy="33337"/>
            </p14:xfrm>
          </p:contentPart>
        </mc:Choice>
        <mc:Fallback xmlns="">
          <p:pic>
            <p:nvPicPr>
              <p:cNvPr id="7170" name="Ink 13">
                <a:extLst>
                  <a:ext uri="{FF2B5EF4-FFF2-40B4-BE49-F238E27FC236}">
                    <a16:creationId xmlns:a16="http://schemas.microsoft.com/office/drawing/2014/main" id="{AC0527D4-F1CD-DC84-6567-6FE07FF07D3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02411" y="3027257"/>
                <a:ext cx="50727" cy="52598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14C7097F-6D25-8FF5-1FD6-705D6807F5F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EF69833-803D-4712-2186-5226622B95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F5FF265-DBCD-3DED-5F9C-C86B29D17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866FEE9-35F0-0F57-7CF3-B4EF3A0EDB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B660BAA-9FDA-2363-54AC-0A7066F82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D55801F-B63B-A0AE-AB87-32845D5A8B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6922DD6-B31A-482A-B5AC-685C143B68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910A97F3-F008-6C18-36D8-36FA55EDC7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5C9E9FA-D7CA-7314-0505-114A8CB023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B8E24842-E380-2DA4-A772-197231CE24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EE6549D-0861-7973-0C6D-5DFD3A424D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D06FE9D3-4E70-FDBB-7D82-E250C1D5C7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BBA527E-F0BD-55C3-2B18-6188900854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FA648768-C730-5938-E360-D9EE9BB572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B7688AA-58F5-1E5F-1E85-A32D77FE61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4356B01E-D4D1-2737-7ED4-958D71C7AB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6D707483-343B-FC3B-BE7A-14A56A4FCB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FEF62939-E0DE-C9FF-9F84-85A379AC84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BFD63E5-FC9F-4FA2-5FC2-58C3D2C120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>
            <a:extLst>
              <a:ext uri="{FF2B5EF4-FFF2-40B4-BE49-F238E27FC236}">
                <a16:creationId xmlns:a16="http://schemas.microsoft.com/office/drawing/2014/main" id="{8F0F0494-51A9-D8DA-854A-45824DBCD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04925"/>
            <a:ext cx="66294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itle 2">
            <a:extLst>
              <a:ext uri="{FF2B5EF4-FFF2-40B4-BE49-F238E27FC236}">
                <a16:creationId xmlns:a16="http://schemas.microsoft.com/office/drawing/2014/main" id="{DB57D9A8-DF6A-9F25-E0A0-6A25FEAB7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2800"/>
              <a:t>Variation of Flow Velocity</a:t>
            </a:r>
          </a:p>
        </p:txBody>
      </p:sp>
      <p:sp>
        <p:nvSpPr>
          <p:cNvPr id="8197" name="TextBox 3">
            <a:extLst>
              <a:ext uri="{FF2B5EF4-FFF2-40B4-BE49-F238E27FC236}">
                <a16:creationId xmlns:a16="http://schemas.microsoft.com/office/drawing/2014/main" id="{737DC0C6-F376-C970-9799-8EBF67D90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24200"/>
            <a:ext cx="469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V</a:t>
            </a:r>
            <a:r>
              <a:rPr lang="en-US" altLang="en-US" i="1" baseline="-25000"/>
              <a:t>f</a:t>
            </a:r>
            <a:endParaRPr lang="en-US" altLang="en-US" i="1"/>
          </a:p>
        </p:txBody>
      </p:sp>
      <p:sp>
        <p:nvSpPr>
          <p:cNvPr id="8198" name="TextBox 4">
            <a:extLst>
              <a:ext uri="{FF2B5EF4-FFF2-40B4-BE49-F238E27FC236}">
                <a16:creationId xmlns:a16="http://schemas.microsoft.com/office/drawing/2014/main" id="{DCBFAFFB-4CB1-FB9B-1135-DE72098FE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6257925"/>
            <a:ext cx="22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6DB991C-EBF5-9CE1-DC80-E41A38380269}"/>
              </a:ext>
            </a:extLst>
          </p:cNvPr>
          <p:cNvCxnSpPr/>
          <p:nvPr/>
        </p:nvCxnSpPr>
        <p:spPr>
          <a:xfrm>
            <a:off x="5181600" y="6562725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4" name="Ink 7">
                <a:extLst>
                  <a:ext uri="{FF2B5EF4-FFF2-40B4-BE49-F238E27FC236}">
                    <a16:creationId xmlns:a16="http://schemas.microsoft.com/office/drawing/2014/main" id="{D391A875-2CF7-E1DD-B105-2DCCF024465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51163" y="4419600"/>
              <a:ext cx="53975" cy="68263"/>
            </p14:xfrm>
          </p:contentPart>
        </mc:Choice>
        <mc:Fallback xmlns="">
          <p:pic>
            <p:nvPicPr>
              <p:cNvPr id="8194" name="Ink 7">
                <a:extLst>
                  <a:ext uri="{FF2B5EF4-FFF2-40B4-BE49-F238E27FC236}">
                    <a16:creationId xmlns:a16="http://schemas.microsoft.com/office/drawing/2014/main" id="{D391A875-2CF7-E1DD-B105-2DCCF024465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41745" y="4410404"/>
                <a:ext cx="72812" cy="8665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0B3F324-FBA4-EE92-FED1-E45D1CD3814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8F4E416-2269-027C-6D00-07127ADF17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390F817-AB0E-36EC-1A4C-EA90D46C3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19E3FCE-1497-D8C8-0299-81FFFCE99B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E880BCB-0042-6EE0-565C-D0F07019D3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7E14BA9-CEB3-E40A-5A75-5941EFC4AC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5A17BE3-EDAA-3F2E-B85B-179FAF4F82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499D060-63C9-B4BC-1A31-C08669A712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0E8BCD-66FE-1FE1-52EB-BF2B4289AB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8064659-797E-D519-CB23-F8FC04EE2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721973E-E014-18F2-ED97-6CA7CB77D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90BC862-B156-4325-F9DA-AC01BDB1C1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A1F4DCA-B9A8-E24D-8083-03C72F5521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310ED47-7171-442D-5C79-9DEF02C9A1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E3E75B2-0D29-0F96-F891-20047B971C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A84159E-425F-678E-369D-7B39620CAB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5BE50B8-850A-50CC-4398-4CF235C00A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FA28F2D-2C38-71B1-1BDA-40F2ACD01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6C349C3-0A12-C708-D2E6-878F88473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Title 1">
            <a:extLst>
              <a:ext uri="{FF2B5EF4-FFF2-40B4-BE49-F238E27FC236}">
                <a16:creationId xmlns:a16="http://schemas.microsoft.com/office/drawing/2014/main" id="{0CC3878F-3E5A-226D-B844-C7FB0C83B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62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Perpendicular Plan : Conservation of </a:t>
            </a:r>
            <a:r>
              <a:rPr lang="en-US" altLang="en-US" sz="2800" dirty="0" err="1"/>
              <a:t>Rothalpy</a:t>
            </a:r>
            <a:endParaRPr lang="en-US" altLang="en-US" sz="2800" dirty="0"/>
          </a:p>
        </p:txBody>
      </p:sp>
      <p:pic>
        <p:nvPicPr>
          <p:cNvPr id="54275" name="Picture 2">
            <a:extLst>
              <a:ext uri="{FF2B5EF4-FFF2-40B4-BE49-F238E27FC236}">
                <a16:creationId xmlns:a16="http://schemas.microsoft.com/office/drawing/2014/main" id="{77AA02DD-1E43-602E-E211-44F1315F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5038725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4515" name="Picture 3">
            <a:extLst>
              <a:ext uri="{FF2B5EF4-FFF2-40B4-BE49-F238E27FC236}">
                <a16:creationId xmlns:a16="http://schemas.microsoft.com/office/drawing/2014/main" id="{16B35DA6-C882-B012-52A6-09DBC4418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2438400"/>
            <a:ext cx="780256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225" name="Ink 12">
                <a:extLst>
                  <a:ext uri="{FF2B5EF4-FFF2-40B4-BE49-F238E27FC236}">
                    <a16:creationId xmlns:a16="http://schemas.microsoft.com/office/drawing/2014/main" id="{C94457B4-30AA-6BAC-15CF-33146635BEE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675063" y="2070100"/>
              <a:ext cx="28575" cy="84138"/>
            </p14:xfrm>
          </p:contentPart>
        </mc:Choice>
        <mc:Fallback xmlns="">
          <p:pic>
            <p:nvPicPr>
              <p:cNvPr id="9225" name="Ink 12">
                <a:extLst>
                  <a:ext uri="{FF2B5EF4-FFF2-40B4-BE49-F238E27FC236}">
                    <a16:creationId xmlns:a16="http://schemas.microsoft.com/office/drawing/2014/main" id="{C94457B4-30AA-6BAC-15CF-33146635BEE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65659" y="2060711"/>
                <a:ext cx="47384" cy="10291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6B8F4B6-4FD6-4751-32C3-150C7DE512B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3EC10E0-7EF6-6795-52BB-96BB194F0F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96815B2-01A1-6F90-AA33-087C92B855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95C1C36-5399-B724-4272-741EF67110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306FD3-B0BC-067C-7219-C9AC2CD002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A7DA568-D183-4CC3-4307-51A728772D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57970EF-3572-9CE0-0FAD-2001AC6A69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E18033A-81C2-88B9-790F-7DB3936174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763E17D-55AB-46A4-C8BD-6DB668E7D8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411FD97-991A-F4EC-F111-6F7144A256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539764C-E733-B758-A32E-39356A841E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8617B8D-74D7-F2E5-80F2-68F29641B7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EF3BFDE-17BC-186D-140A-74EC6A07AB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DCC2F55-C3C4-6DCD-B115-9763191B4E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416FDEF-22D9-CC8C-91D0-03C743509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5CE4D6F-4D58-E59B-E2F7-2F9FFA1562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378FC4F-0E15-7924-6B79-3EFF54C56B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6A6B176-A403-6AE5-BD17-54806A1453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8F10B35-D14C-11DE-4113-8024599733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C924C48D-C211-34AC-2DEF-0434CD60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28600"/>
            <a:ext cx="6413623" cy="838200"/>
          </a:xfrm>
        </p:spPr>
        <p:txBody>
          <a:bodyPr/>
          <a:lstStyle/>
          <a:p>
            <a:r>
              <a:rPr lang="en-US" altLang="en-US" sz="2800" dirty="0"/>
              <a:t>Modern Functions for Blade Angle Variations </a:t>
            </a:r>
          </a:p>
        </p:txBody>
      </p:sp>
      <p:pic>
        <p:nvPicPr>
          <p:cNvPr id="6150" name="Picture 2">
            <a:extLst>
              <a:ext uri="{FF2B5EF4-FFF2-40B4-BE49-F238E27FC236}">
                <a16:creationId xmlns:a16="http://schemas.microsoft.com/office/drawing/2014/main" id="{E755BF1B-A883-E100-C8E8-166E93C4B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73150"/>
            <a:ext cx="7610475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BB9688-4C5E-C3B8-17F1-8564CF3C4D1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9434D5E-FC4C-BCC1-DBEF-60D3887D3F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3633728-9804-6057-F10E-5E6CF9168A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B253AF7-A6B2-8937-953E-14EAD4A983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5E8517D-C10B-A781-9EFF-9424AD5B46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BF8C972-0006-6796-784C-91E8305C85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9D2C29D-C99A-BA84-6312-581515F39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0EAE2D3-DF55-AA50-8FF0-4E11C537B5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5CE8AED-0D51-3769-B59F-8CFBFADCD7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1E069B6-E431-7D89-CA55-CE72C7323E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0442D91-D838-ACAA-DBCB-2E7D28398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8917C8D-3290-0A7A-A600-2CAAB3E4B2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316B3B4-B50D-A370-A134-1E3543726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B1107B3-F197-4410-213B-EA5FC8AA26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04464DE-6AAC-3AB6-DC8E-1BE03E0742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C66F19D-F3A0-1F17-5585-DBCC1BA04E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CE28557-DCF1-5C05-CF4C-AFBA8F14F0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8AB3652-7A2C-8B1F-B686-6B7648FC60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E8B036-04BD-5A04-681E-903F34F30D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327322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AE50DF30-8E56-5271-A5C7-77F42E28D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200000" lon="0" rev="0"/>
            </a:camera>
            <a:lightRig rig="threePt" dir="t"/>
          </a:scene3d>
        </p:spPr>
      </p:pic>
      <p:sp>
        <p:nvSpPr>
          <p:cNvPr id="2052" name="Title 1">
            <a:extLst>
              <a:ext uri="{FF2B5EF4-FFF2-40B4-BE49-F238E27FC236}">
                <a16:creationId xmlns:a16="http://schemas.microsoft.com/office/drawing/2014/main" id="{344BAD8A-DB43-BD8A-96D2-ACBA23F03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Creation of Runner Channel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BD0335-673C-241D-C288-0264F55EA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6483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200000" lon="10800000" rev="0"/>
            </a:camera>
            <a:lightRig rig="threePt" dir="t"/>
          </a:scene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1C12DC-190D-00C4-8A8B-61492D28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7683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8400000" rev="0"/>
            </a:camera>
            <a:lightRig rig="threePt" dir="t"/>
          </a:scene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10852E-ED5B-F579-E3C3-01914A1D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0883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6600000" rev="0"/>
            </a:camera>
            <a:lightRig rig="threePt" dir="t"/>
          </a:scene3d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524FA6FE-9022-2A2D-6BD1-3C7FCD010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1800000" lon="3000000" rev="0"/>
            </a:camera>
            <a:lightRig rig="threePt" dir="t"/>
          </a:scene3d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4E76E5C-FBC7-581C-47E1-EAA922B2F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33600"/>
            <a:ext cx="35513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4800000" rev="0"/>
            </a:camera>
            <a:lightRig rig="threePt" dir="t"/>
          </a:scene3d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31897D-86D2-8D9F-5D7F-38D9B627C859}"/>
              </a:ext>
            </a:extLst>
          </p:cNvPr>
          <p:cNvCxnSpPr/>
          <p:nvPr/>
        </p:nvCxnSpPr>
        <p:spPr>
          <a:xfrm>
            <a:off x="3886200" y="685800"/>
            <a:ext cx="0" cy="6172200"/>
          </a:xfrm>
          <a:prstGeom prst="line">
            <a:avLst/>
          </a:prstGeom>
          <a:ln w="6032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0204872-6626-0904-E035-39A8FFEE50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FA6F451-843D-FF5B-AC0D-E3511F3D5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DF9D87A5-72E3-3725-5576-C96D6BFAA5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9577FD69-2DFD-18CA-1085-F1582B8A24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8081CFD1-A20C-3A0A-2084-AF2BF1AD09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6815359-6CE4-5971-0317-D009F7C7F5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BFFC71DC-0E4F-E5EB-0944-8CC9CB77FE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E2E5C94-7B89-BEA1-4FFC-EDC768023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79317970-3E1F-1D50-885A-798820FAFB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617602A0-5896-58B6-3E4B-5CA8517AB3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CBA50044-B305-4000-498C-CFCD7DAF2C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5F921E96-A723-1244-F862-3412771AC6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EE2709F5-607C-B2C0-0EB4-DF148A980D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131C5ED8-D845-F398-2769-32F1FBDF8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085A4687-A4BE-B390-4093-7A69D4EEC7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913C903-63BF-A599-0CAE-08D6A0D7AC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158D410-5595-64F1-E0DA-7184CEF5D1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CBDA5A48-F0AC-D24C-9A91-281CE11819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D09C740-3EFD-B6AB-75FF-EB3BD8D907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>
            <a:extLst>
              <a:ext uri="{FF2B5EF4-FFF2-40B4-BE49-F238E27FC236}">
                <a16:creationId xmlns:a16="http://schemas.microsoft.com/office/drawing/2014/main" id="{C5E331A1-1D00-F925-5837-923EBD96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739" y="76200"/>
            <a:ext cx="6008661" cy="1143000"/>
          </a:xfrm>
        </p:spPr>
        <p:txBody>
          <a:bodyPr/>
          <a:lstStyle/>
          <a:p>
            <a:r>
              <a:rPr lang="en-US" altLang="en-US" sz="2800" dirty="0"/>
              <a:t>Kinematics and angles of the flow at blade inlet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77F572-8564-EED1-F0A8-87B87F43FCF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E989B07-2B1D-7FFB-D3E5-9837647B6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C6408AB-BF30-C385-FB80-DD414EFB26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CC081FC-7940-9F7A-DABE-F177ED885C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8D572FA-422A-7148-DB38-261145A855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DE44355-2514-FB27-5F03-0D0773223E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E325199-685D-3205-E125-932E2D7D7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FE393A0-3EC8-5C21-E7CE-AEAB8CCA4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5FA9E29-9DEC-E61E-7A87-00C064EC95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297DC10-029E-FB57-F503-B42F6C5AED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D246A36-9AF6-1A59-8302-D97056FFD4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9D7B2B5F-0ED4-9E5F-E0CA-5BCFC26EFE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4C0583C-3702-F739-4AAF-958B2F244E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088D350-8E15-58E3-3DDF-3CC24FD93A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C24417B-DD93-4E69-DD3D-2F2CC9C8D4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9C73618-3836-17E8-80F1-F230145F2D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87A45A3-5C8C-CB6A-BFAD-0C38445371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3F89F28-345E-E432-0B31-F17157AD97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67A55F-0424-256B-7E6C-9C62F735FE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AD43127-C879-45C5-0F74-A387E72BD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52" y="1317887"/>
            <a:ext cx="8590614" cy="523531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>
            <a:extLst>
              <a:ext uri="{FF2B5EF4-FFF2-40B4-BE49-F238E27FC236}">
                <a16:creationId xmlns:a16="http://schemas.microsoft.com/office/drawing/2014/main" id="{AFF5495D-9C0F-684F-F784-98C64B2AA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985" y="152400"/>
            <a:ext cx="6289415" cy="1143000"/>
          </a:xfrm>
        </p:spPr>
        <p:txBody>
          <a:bodyPr/>
          <a:lstStyle/>
          <a:p>
            <a:r>
              <a:rPr lang="en-US" altLang="en-US" sz="2800" dirty="0"/>
              <a:t>Kinematics and angles of the flow at blade outlet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C08890-C836-A9E0-DAB6-651E662CF2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AAD54D0-2CF0-E3C4-39BD-F798A5064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4F0C157-7D48-7969-91A3-0A6042F751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4C0F0D0-DD86-CFFA-06D5-0EC598E31C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A8E1068-9343-821B-EEE2-9C84F238C5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BFA0A10-4C49-0C25-9C57-F4D308B323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695C876-8906-E03B-34D4-55B7801E88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219E7D-0E50-F33F-7D51-148BEC1B0C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59D31F6-5C94-98DE-CAB5-3E1BEA5A29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506E241-55D5-CA8F-EC01-1DEA0BB0D7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C63E307-1638-508F-C935-6F19529B2B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856A3C5-458C-8251-FFB6-620A34C202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D3F1D30-31A9-F60A-6A96-68E2556E7F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B7C126F-B5A2-8D20-772E-F55378215C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E126A2E-238C-FAC8-4317-068B2727D0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9674E97-DC63-2CF2-E8AA-92ABD91025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8E68742-A7FE-F329-1D9F-DC77EF3947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E5A05FB-FD1C-42FB-54A3-7699037473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B9709D-D8F9-3CD3-DF75-3FB2112C44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4EE17FBD-BDE6-1EC7-D650-E23A51AB9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80" y="1367418"/>
            <a:ext cx="8286420" cy="480478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276C7EC6-6EDC-1E27-6517-CCE75F7FD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45" y="0"/>
            <a:ext cx="5797558" cy="1219200"/>
          </a:xfrm>
        </p:spPr>
        <p:txBody>
          <a:bodyPr/>
          <a:lstStyle/>
          <a:p>
            <a:r>
              <a:rPr lang="en-US" altLang="en-US" sz="2800" dirty="0"/>
              <a:t>Typical Geometrical Details in Meridional Plane: Sample Design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BC74AA93-00AA-C9D1-305F-DB91A9145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49530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8416E3-0F5A-AB43-45CB-8A6F6172CB0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43187F-87DD-8CC2-3946-A304D7C2EB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E23D16E-9E3F-A4A6-26C6-7FC2C471CB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78DE8E0-6969-CE8D-58B3-3C6784D9B6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EC8EACE-62B2-B6CF-BC12-0830D3A01C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53BD67A-5114-2DE4-B73D-27DD9DCC29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8C24BCF-1CE7-1ED4-6285-D9A581933F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1A2F204-FF4A-B9C1-155A-A1A6A451EC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675BCBE-83CF-DBDB-E401-E7B29692CA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BDBCA9B-CDD0-79EC-748C-9EA7C1275D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BEA1319-1E49-D83F-AAE8-4A3AAA7A9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AC34550-D55B-9B4B-D991-E732D6F6C6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BA2CC60-6C0D-7CD3-9E15-5FFF3FAA2F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A40A629-6EED-EE76-D23C-20D3D5D48C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B23CC5A-B8D1-763A-37F0-8E32FC1005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9411614-0A30-F143-ED80-8B9D8571CD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5486466-EC1B-CF2B-AB85-DAE215BC3E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362B35B-09EE-3183-621C-0136F83B5E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D8CF89E-D55A-A884-3943-FDFE0C10C7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Title 1">
            <a:extLst>
              <a:ext uri="{FF2B5EF4-FFF2-40B4-BE49-F238E27FC236}">
                <a16:creationId xmlns:a16="http://schemas.microsoft.com/office/drawing/2014/main" id="{4135FC46-00E7-3D47-E8E6-23D27D80C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Centerline of Blade at Mean Dimeter</a:t>
            </a:r>
          </a:p>
        </p:txBody>
      </p:sp>
      <p:pic>
        <p:nvPicPr>
          <p:cNvPr id="7181" name="Picture 2">
            <a:extLst>
              <a:ext uri="{FF2B5EF4-FFF2-40B4-BE49-F238E27FC236}">
                <a16:creationId xmlns:a16="http://schemas.microsoft.com/office/drawing/2014/main" id="{B93BEA17-DD75-807F-0C12-6249AF2C1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6705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C0016E-9441-2CB0-320C-AAA48A75B4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8E60603-AA21-3581-CFED-A9D847D4F1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B0BF86F-AB36-26D4-7F68-81440FB77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41B24FD-C853-935D-0364-90AD60FB04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DF046CF-6766-B099-6D2A-E6DA204EC4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66B39E0-5A7F-038F-261B-B30847D440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0C2E3C4-C6F3-E1F2-92AB-4A7D9269A1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DAF22A7-5597-EF4D-2A0E-2FE8967B7B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4B3D395-E0A0-76B5-5721-28648451BA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7B19E73-EFCF-85D6-C7E1-C10223BEB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434F8D6-D3F4-59CF-4254-812E01DCB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44EEF41-92E4-655E-D048-49B74B5074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BF5F92E-3355-4DB1-C7DE-6D1036C051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85112C4-051B-DA76-7747-53C44ACF72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4B92156-DE63-5EE5-03AC-C821DD82B0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0C7974E-7AD9-6686-9F4C-4F4ED2339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0C90B94-C42A-9DF8-C5F9-361CFE220B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8605476-1992-8A58-EE93-5E8B2E7298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AA3436-D0E1-294F-375C-1E84BBD62B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CFE12E3-57DA-EA84-D5C5-1606489C9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Mean Surface of Runner Blade</a:t>
            </a:r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F88B17BA-2921-D532-EC97-882A382AE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450013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385ED9-FAE7-BD7B-15F6-71439E3AA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200400"/>
            <a:ext cx="46101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Camber Surface of an Aerofoil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DDE222-1A0F-9D1F-91BF-95C6583413B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C100610-4C23-3464-7FA7-53E091D49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28D9D34-9BC6-044A-88A2-91EAA43DB4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0D655C8-2EAB-121A-E490-2B0B08DD47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DDCE255-9E75-4A96-AEC3-D2E3E089E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557A729-0B57-B69B-C3AF-66B64372A0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00521D0-71A5-5A17-BFF7-BDFA3DC6E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2C58E4B-B440-7533-12B9-7582CF3556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60D9711-1AAC-990A-2D43-7B50AAE38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E7D5C6C-531E-4BD9-1760-A2B84DB929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058CF3A-6D2F-62CC-3926-5B60CB2495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5D1C3B7-F865-4220-482D-A10D217EC1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1D3396A-510D-2D3A-9E7C-5D62F7F4C0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A2ADD78-91AF-3FC2-1A0D-7CA57F67E1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DA82865-4CA4-6C83-AE24-A01521A54E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5178B42-EEE5-C006-1D75-03A271EAF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BA3C946-B200-EF32-210F-8603408A10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D861BF8-E854-3513-25F1-C71DEDE725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AD04F4-4CF2-BF7E-8D74-5B43E49EB0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3CD6217C-12BC-EA91-5913-441D8E3CE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Construction of the Real Blades</a:t>
            </a:r>
            <a:br>
              <a:rPr lang="en-US" altLang="en-US" sz="2800" dirty="0"/>
            </a:br>
            <a:r>
              <a:rPr lang="en-US" altLang="en-US" sz="2800" dirty="0"/>
              <a:t>Using NACA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C0E2F-C8E2-F165-0F5C-D2F38994D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r>
              <a:rPr lang="en-US" altLang="en-US" sz="2400" dirty="0"/>
              <a:t>Once the camber surface is determined and verified in space.</a:t>
            </a:r>
          </a:p>
          <a:p>
            <a:r>
              <a:rPr lang="en-US" altLang="en-US" sz="2400" dirty="0"/>
              <a:t>Embark  this surface with profiles of adequate thickness, which will confer the necessary mechanical strength, </a:t>
            </a:r>
          </a:p>
          <a:p>
            <a:r>
              <a:rPr lang="en-US" altLang="en-US" sz="2400" dirty="0"/>
              <a:t>the maximum energy transfer and </a:t>
            </a:r>
          </a:p>
          <a:p>
            <a:r>
              <a:rPr lang="en-US" altLang="en-US" sz="2400" dirty="0"/>
              <a:t>the minimum drag by the liquid flow. </a:t>
            </a:r>
          </a:p>
          <a:p>
            <a:r>
              <a:rPr lang="en-US" altLang="en-US" sz="2400" dirty="0"/>
              <a:t>Chose appropriate NACA profiles.</a:t>
            </a:r>
          </a:p>
          <a:p>
            <a:r>
              <a:rPr lang="en-US" altLang="en-US" sz="2400" dirty="0"/>
              <a:t>The thickness relative function is given by the formula: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BADD84-32A2-D877-03B8-4CC90E8FC5A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664E04E-C8A5-07DF-ED28-2174E813A4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F7D2B2F-4542-D1AE-F4B6-E7E4BAB35A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3CF85A2-1A99-EF71-0670-01E98DD926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9DB7A2D-43D1-8AAC-BCDD-A3557273DF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0651474-51D7-00F3-B7BE-403D380041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6B1189D-335F-39D1-8CE6-47BB98080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801F707-4546-D158-5F33-FC2A28B1FC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08F48AC-977E-E0D6-D645-F8068EECDE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0619F67-7FDF-9D65-64D1-F5413F1D0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155E96B-5D9A-6896-9DE2-FBB74A9ECE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B964BAC-4D22-0714-B534-C4F0A4598F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3A6F00D-8310-92BF-AC6F-C3DFF4B2F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5CDE401-D176-54AB-60A0-81913B0DFD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4CFDBA9-DBA7-B202-2CB6-74134323A6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EA4577B-8BC2-66A1-2D37-F119CDDEAA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ED32A4B-86AD-5025-917D-A7F76FFC57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4A57351-7908-3D3B-2BD8-68CA5BC6E1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958C4A-B6E7-7897-CC6D-6ED4AD106A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8827F286-C2B6-3BCA-45E0-0A6AEF62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512" y="76200"/>
            <a:ext cx="6161088" cy="1143000"/>
          </a:xfrm>
        </p:spPr>
        <p:txBody>
          <a:bodyPr/>
          <a:lstStyle/>
          <a:p>
            <a:r>
              <a:rPr lang="en-US" altLang="en-US" sz="2800" dirty="0"/>
              <a:t>NACA 65 Series for Francis Runner Blade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38A1DD86-9C75-5B78-2153-11896F6F7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2138363"/>
            <a:ext cx="5897562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4276698-E9DD-9C4E-1407-41DF5E081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33600"/>
            <a:ext cx="68151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37A2F27-6058-055A-46AD-88EEA17B2D2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2C6AC30-DF33-461C-081B-76E543B93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A597F13-713A-DF4A-8A08-C17EA42478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689BBB8-9207-0031-2D13-D9316B3B2A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2F6CA3F-6AE4-2EA7-73C3-792B60F7A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4270C6C-33BE-71B0-7011-9EAFD8CD2F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7D33A49-FF27-BA8E-C5FC-4590D6733F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B138E3A-FD9D-E3F0-70D6-2B3E3A938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9CC63A2-B13B-79B2-638F-432561540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31018E9-1798-6C0C-01FB-120FC78B9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FD8819E-D522-5676-B9D8-14BF30014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AB34DB7-4202-2F0C-89D5-D3CFD2AFC6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1957B51-0085-454E-DAED-A116CA9FD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2F815C5-7981-C99F-2050-859DA3EE55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87652E2-074F-545A-402D-1B51E9B98D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829AB1-ADAF-6F6F-79C1-0D3DDA962F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6EB4336-E480-D722-B0DD-F5F2EE34CA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CAD220E-22FC-E508-E98B-8476672B2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F7C67E-4AB0-8493-A279-BE12FC7020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77C38A0A-725C-0DD5-63EA-779FAC7CB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096" y="59147"/>
            <a:ext cx="5821504" cy="1143000"/>
          </a:xfrm>
        </p:spPr>
        <p:txBody>
          <a:bodyPr/>
          <a:lstStyle/>
          <a:p>
            <a:r>
              <a:rPr lang="en-US" altLang="en-US" sz="2800" dirty="0"/>
              <a:t>The transposition of the profiles for all the 11 streamlines</a:t>
            </a:r>
          </a:p>
        </p:txBody>
      </p:sp>
      <p:pic>
        <p:nvPicPr>
          <p:cNvPr id="8198" name="Picture 2">
            <a:extLst>
              <a:ext uri="{FF2B5EF4-FFF2-40B4-BE49-F238E27FC236}">
                <a16:creationId xmlns:a16="http://schemas.microsoft.com/office/drawing/2014/main" id="{88AE3B8E-2A3E-A789-5D3E-355A560CD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91051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22B126-81FD-1046-41E9-D4C35107706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3AF72E8-E997-556B-5FE0-F9C5398252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9AE7B4C-EFFC-41C1-CB24-91CD834E9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BE0A339-B877-2A5F-4B63-53BD3C2EF0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A2E590A-9DCA-DB5B-5A95-D53645D8E8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A4ACB91-CB58-488B-3422-770BA12C0A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55C0DA2-A071-6EE6-37E5-4B6B09B13C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E24DC8D-D272-E726-1F86-64ED74563E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B816FEF-1CBB-EF3E-C56B-08BE5D46FF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2F47B7C-BC5E-0148-F3A0-61FE0CBE35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57AA89C-899A-FE93-1D0A-A6DDF67F1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EFCC693-C8C5-9AF2-5D64-35F05D031F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F411ABF-E9C2-BC5B-D0C8-F084B13660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573101B-38FF-8B29-37E1-696B46807A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6F61CF5-E9D5-80F1-FB46-A255FA29C2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FE80013-F28E-AD63-B5CA-22E28C5865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CF45486-7B3A-7E3F-454E-92D740DF96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41A4164-6A4B-2E91-0EB5-4513EE62A7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4629D83-77EC-5E30-916C-26C61432A4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Title 1">
            <a:extLst>
              <a:ext uri="{FF2B5EF4-FFF2-40B4-BE49-F238E27FC236}">
                <a16:creationId xmlns:a16="http://schemas.microsoft.com/office/drawing/2014/main" id="{7554B0F2-6EEE-7863-99D5-8DE3FA235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/>
              <a:t>A Linear Array of Blades</a:t>
            </a:r>
          </a:p>
        </p:txBody>
      </p:sp>
      <p:pic>
        <p:nvPicPr>
          <p:cNvPr id="11275" name="Picture 2">
            <a:extLst>
              <a:ext uri="{FF2B5EF4-FFF2-40B4-BE49-F238E27FC236}">
                <a16:creationId xmlns:a16="http://schemas.microsoft.com/office/drawing/2014/main" id="{0D68571B-5666-7AD1-ECB5-FB27050C4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75279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7AEE966-9730-29A9-44A4-4EF9E9FA338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51C455A-3D57-05D3-EAFA-115618AADB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E2924B0-EAF9-FBBE-FAC0-30F786173B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71F35FE-41B8-4611-9DE9-C32626CD9B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26D1532-BBDE-D187-CC40-FBFA9A5EE0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1DE380E-88A3-65E8-149D-2FCE0FF4D5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8C4EC5F-14F8-130C-60CA-84CD9DA198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FC8FA37-331D-94A4-F90F-1AADF73CEA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5629A59-0B41-9862-BE4C-14E3CD4483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736CC73-B6E2-D70E-FFF7-345864317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C805211-ABD0-E0D7-D2E8-A2642B2939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D4BF9E9-5B3A-870E-7A6A-8DAC677B5A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718232A-F53A-CBE2-50BF-AD685FD9AA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18DFF57-0858-D832-2F04-073B934F3E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289442D-A05D-1FE3-6F2A-6F5022983A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BD9DE67-C353-A966-7640-434098D12B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1AE7520-D07B-7F34-70D6-9DC6766FF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26D2456-F322-1824-BD94-A40745AD3E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5113BC-F0C5-8EE6-5689-19EC40F40A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>
            <a:extLst>
              <a:ext uri="{FF2B5EF4-FFF2-40B4-BE49-F238E27FC236}">
                <a16:creationId xmlns:a16="http://schemas.microsoft.com/office/drawing/2014/main" id="{A5CCD6FF-2505-1A88-DE9E-5FDB9877C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01" y="76200"/>
            <a:ext cx="6000750" cy="1143000"/>
          </a:xfrm>
        </p:spPr>
        <p:txBody>
          <a:bodyPr/>
          <a:lstStyle/>
          <a:p>
            <a:r>
              <a:rPr lang="en-US" altLang="en-US" sz="2800" dirty="0"/>
              <a:t>Circumferential Arrangement of Hydrofoil Blades</a:t>
            </a:r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B43DCA09-8F8E-4589-2310-B728C9CBE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60007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>
            <a:extLst>
              <a:ext uri="{FF2B5EF4-FFF2-40B4-BE49-F238E27FC236}">
                <a16:creationId xmlns:a16="http://schemas.microsoft.com/office/drawing/2014/main" id="{B4688588-BCE2-0E3D-31F6-A1217F50F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5786438" cy="490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57B0D30-A3FF-7B0C-4B6F-CACAB61DA2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120DB9C-A3FB-8C76-D263-1C9A028C6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1590FA7-7FAA-EEA6-54B6-F112509A8D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4111E44-569A-BBA8-DC6C-33DA5BC83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1BD6B31-CDC8-6C33-59CA-B3BC07A4F7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A8A1511-5C04-55CA-5212-F2C16202D9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796C320-F3EA-1796-C04C-26D05BF5EC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C06B6D7-4EB8-C9BE-D777-D367FA702D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9A1DB23-C911-D910-C726-F0C17DB894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32517AD-547E-0698-D60C-7CD23DAFB3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A0F2F5A-8F31-DD10-399C-CCD25E68E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BB0AEE9-213A-D9CB-276F-6E435A7CA2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E9DADCF-DBCF-A12A-0E1B-018B37A1D3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883F4EF-AEA1-F656-70C6-C32D9178BE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ECBF067-0EF3-CCF9-4244-EA4CD6AA07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900D4D4-BC69-24F4-7AB8-54CCAC7722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61AB326-ACF2-504B-46FB-625EAC4343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7DA6A83-56C9-D2B5-EF2A-210568312D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B45261-BCA5-536F-AD6F-71C5148C5B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69EFD172-CB32-8E10-E1A6-082142840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51" y="-5397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3D Reconstruction of Runner with Blades</a:t>
            </a:r>
          </a:p>
        </p:txBody>
      </p:sp>
      <p:pic>
        <p:nvPicPr>
          <p:cNvPr id="13319" name="Picture 2">
            <a:extLst>
              <a:ext uri="{FF2B5EF4-FFF2-40B4-BE49-F238E27FC236}">
                <a16:creationId xmlns:a16="http://schemas.microsoft.com/office/drawing/2014/main" id="{CD37AA6B-D0F7-BC21-43D1-B0AB28759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13" y="1716088"/>
            <a:ext cx="5818187" cy="43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05C6B6-589E-6021-CE12-726474F2AD7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BC92E2F-71B6-A0E1-20DB-76BCF9744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F9C39AE-D9B2-A8A7-BAFE-10FDCDB6A0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AE7334C-1BB4-6DA1-100B-2633C35A07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A7534F7-BBB9-169D-775E-B0D1289DFF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272A030-CA18-0ABA-950E-8F0F3B70C5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EAA3AD3-49E4-6932-2110-C7B4B8BCC0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AA42718-3D7A-A9F4-87D8-6A899229B0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32D562C-1623-DE71-DD6C-14980C71BB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C4EBFB9-B7A8-7934-9D0B-DF005FB2F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6DA5C84-F400-1178-6B80-BBB48DDD93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9332BEC-E3FC-D04E-5B01-3B93BF7B70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9DCF6E5-71DE-70A9-F3F5-E71054B58F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D73D739-E29A-2324-A569-33F5810F71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C5B94EA-0E90-E042-BA24-A785831DAE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63B7933-E0AC-90E2-0084-2732BBF6BC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E5BE772-6505-96AD-8EE0-CD3CE644A8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8E5568-D403-3E73-F585-2C6F80AE19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58CFBF-452F-9DDB-C6FE-6675354FB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B28BB88-C1BC-9431-5541-386809F79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447" y="76200"/>
            <a:ext cx="6035926" cy="1143000"/>
          </a:xfrm>
        </p:spPr>
        <p:txBody>
          <a:bodyPr/>
          <a:lstStyle/>
          <a:p>
            <a:r>
              <a:rPr lang="en-US" altLang="en-US" sz="2800" dirty="0"/>
              <a:t>Study of Velocity distribution on runner for Improvement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B1C5B525-E748-B6D3-C30B-B809F34F1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391400" cy="527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4CF84DB-D381-F75D-D716-FCAA9E19540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512B6AD-9E7E-71F3-0C3B-D392E6755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5BC07D7-DAA3-1A36-E813-8E19296EF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36BE70E-B426-6C78-0DC2-4D999675C9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1F1EA91-4A63-8133-3108-E8F3CF0A0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6BE6658-D46A-1925-6B31-B2C94F8917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4B1171C-668B-A173-D9DF-4FDEBCE0C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4385EE7-B90C-CDEA-08B7-1AF66A92DA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330F1D4-51D0-330B-687D-CFB0F5C341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F6E94B9-A23B-98FB-7D57-EA4B4F56DA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621DBFA-41C7-50BC-9D0F-E7ADDBAFAD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CE49794-A00B-3EE5-7DA9-13479B8F94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4AA3152-3959-D87A-2578-C42C3E263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40BAC40-BEEB-ED06-3F9C-7C1859E785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768BBF4-BF65-C427-01EB-BA425D7615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00E2DCE-3A1A-622D-0905-40472902CC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EDCC5AF-BA9E-EB14-B5CB-6B7EB9DDB3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110338C-BB66-8890-F9A5-B703706F6E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330C6FE-70DD-BEF7-6104-6A7D6CDD40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>
            <a:extLst>
              <a:ext uri="{FF2B5EF4-FFF2-40B4-BE49-F238E27FC236}">
                <a16:creationId xmlns:a16="http://schemas.microsoft.com/office/drawing/2014/main" id="{7BFDF58A-56D0-D2B2-54C6-6A814CDE2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Blade to Blade Flow Variation</a:t>
            </a:r>
          </a:p>
        </p:txBody>
      </p:sp>
      <p:pic>
        <p:nvPicPr>
          <p:cNvPr id="14340" name="Picture 2">
            <a:extLst>
              <a:ext uri="{FF2B5EF4-FFF2-40B4-BE49-F238E27FC236}">
                <a16:creationId xmlns:a16="http://schemas.microsoft.com/office/drawing/2014/main" id="{F8FEA5DE-3A1C-E82C-5BE6-01153D2A8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3628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5CAB027-8590-48F5-E897-EED9605AC4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9337022-5D8D-3723-78CE-618AC7DBCA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CC7869F-2470-117A-35FC-1946C03D0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55184EB-43DB-B6F8-9044-3DCE0102B1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A97B24D-49DD-D747-F889-312E6811A1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D46C4F2-CEAD-5A6F-A01C-9514E6B733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1C1A7C1-3EF1-F2AF-A636-8B92C6B512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63AA54E-0C2A-90EC-C706-E675C05AB9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0E588AE-C70E-03CB-0D6D-D2EBA34111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A995787-E653-5455-36EA-D70FC8768D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389B7FD-778E-9FD1-017E-BAD78A19BC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5AC3406-A065-8CBC-2207-4DB45EE903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75C2B2F-48A9-3934-D1EE-5BF57711E4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A9D34D0-5CE8-2987-A03B-5AB4CD3E58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3DA04EE-2916-FEEE-9278-4A25EF69B5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B7FCA07-C8E5-F165-77FA-0E6A37B4DB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EDE130F-A623-402F-6909-B66212A982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AC24C28-2638-9276-3072-ECF496431C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75F11A7-2407-D48B-A870-50850F404A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53C6848C-69A5-AB64-7313-B5DFF9FAD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2400"/>
            <a:ext cx="6705600" cy="990600"/>
          </a:xfrm>
        </p:spPr>
        <p:txBody>
          <a:bodyPr/>
          <a:lstStyle/>
          <a:p>
            <a:r>
              <a:rPr lang="en-US" altLang="en-US" sz="2800" dirty="0"/>
              <a:t>Three-Dimensional Flow Visualization</a:t>
            </a:r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06A8BC20-A795-4804-B9D2-61F5C5901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19784"/>
            <a:ext cx="5105400" cy="530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AA9B693-800B-DB6B-8B8A-AFDEEC5132F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6BCB76-B510-E8DC-03E2-5BBCF4C80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5166673-D960-40BB-44F2-6E6D0EBEF7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A887921-0B41-DA5B-706D-CCA6404254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1919790-14D8-503D-B6BC-03BBB68AD8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9A63ED5-BDD4-E797-D8D7-C95A79459C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CE91916-3022-A51D-EBD7-010116FEB0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DA9F57A-840D-B1F2-004B-DD183CC6F4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24A6C9D-5B53-8F03-2F6C-5002763E4E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FF0B08F-45FE-8325-A747-7DE9B18674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16633E4-EBD7-D0A5-8950-95F2685CFC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A3B46BB-8BDC-EB58-93D1-C32C2C28E4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67D39A3-5796-B0F1-B7BC-11E250A0A6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11A6026-6F2B-804D-40DA-9E26CBDAA8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0F786A1-9C5C-14CC-9A14-3E098A5DFB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29FA465-9963-B058-7824-8C6424FB5A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C30CB77-007D-EB6F-3FD4-184AD440FC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D35AB33-D64D-F14C-250A-3C94C67D5B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A78D34-13F7-8138-C296-E00667C1D8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C865D011-C6A9-11C3-660C-D186BD83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Runner </a:t>
            </a:r>
            <a:r>
              <a:rPr lang="en-US" altLang="en-US" sz="2800" dirty="0"/>
              <a:t>and </a:t>
            </a:r>
            <a:r>
              <a:rPr lang="en-US" altLang="en-US" sz="2800" dirty="0" err="1"/>
              <a:t>Sourrings</a:t>
            </a:r>
            <a:endParaRPr lang="en-US" altLang="en-US" sz="2800" dirty="0"/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CF90834-28A3-1F28-38AC-78C053976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71600"/>
            <a:ext cx="73152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E76220-5114-B7A3-1AB4-AEDD6B2310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B60CE08-8160-D51A-19D5-74EB617886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8689E59-736C-C0AE-ECCB-ADBD522AD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0A85824-BFAC-68C4-26EC-3454B4420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C059AAA-A7E0-9D31-D269-9531DEDFAF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AD1BBB7-4672-ADAD-50C6-9A63939AD1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9C67324-169C-A406-8908-660A7AAC94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CE61749-CC32-B50C-A58E-1371A002A1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A393CFE-9AA7-E747-F80E-AC3C4B797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B6429C-945A-13C7-C5E1-3424093351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5DD5DFE-333D-6992-CA04-18B90D7941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7CC108C-D46A-601B-93AF-D65A895F83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B69B39F-BDFD-7601-32BB-CDC9B9C36E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F00CEA6-A3BE-B396-42B7-FC7214E0D3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BC4C81F-D532-DF5C-A32F-CBE55D8A4C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68A2331-E6E7-1E7C-079E-AC74399302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C9712FA-F91E-641C-6A08-01621F001C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BB0BE96-18AB-4341-4AB0-D134D0AD1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136DBC-1FD5-6032-4875-19B9055F85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10998</TotalTime>
  <Words>1280</Words>
  <Application>Microsoft Office PowerPoint</Application>
  <PresentationFormat>On-screen Show (4:3)</PresentationFormat>
  <Paragraphs>245</Paragraphs>
  <Slides>51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3" baseType="lpstr">
      <vt:lpstr>Arial</vt:lpstr>
      <vt:lpstr>Cambria Math</vt:lpstr>
      <vt:lpstr>CommercialScript BT</vt:lpstr>
      <vt:lpstr>Harlow Solid Italic</vt:lpstr>
      <vt:lpstr>Symbol</vt:lpstr>
      <vt:lpstr>Tahoma</vt:lpstr>
      <vt:lpstr>Tempus Sans ITC</vt:lpstr>
      <vt:lpstr>Times New Roman</vt:lpstr>
      <vt:lpstr>Wingdings</vt:lpstr>
      <vt:lpstr>Default Design</vt:lpstr>
      <vt:lpstr>Equation</vt:lpstr>
      <vt:lpstr>Bitmap Image</vt:lpstr>
      <vt:lpstr> Design Analysis of Francis Turbine Runner</vt:lpstr>
      <vt:lpstr>3D Geometric Model of  A Francis Turbine</vt:lpstr>
      <vt:lpstr>Indian Francis Turbine Plant </vt:lpstr>
      <vt:lpstr>Selection of Speed of A Turbo Machine</vt:lpstr>
      <vt:lpstr>Sizing of Hydropower Plant</vt:lpstr>
      <vt:lpstr>Hydrodynamic Theory of Runner</vt:lpstr>
      <vt:lpstr>Hydrodynamic Theory of Runner</vt:lpstr>
      <vt:lpstr>Hydrodynamic Theory of Runner</vt:lpstr>
      <vt:lpstr>Sectional View of The Runner </vt:lpstr>
      <vt:lpstr>PowerPoint Presentation</vt:lpstr>
      <vt:lpstr>PowerPoint Presentation</vt:lpstr>
      <vt:lpstr>CAD Model of Runner Blade</vt:lpstr>
      <vt:lpstr>Francis Runner Blade</vt:lpstr>
      <vt:lpstr>Dissection of A Francis Turbine Runner</vt:lpstr>
      <vt:lpstr>Wooden Model Reference Model Practice</vt:lpstr>
      <vt:lpstr>CAD Model of Periodic Section of A Runner</vt:lpstr>
      <vt:lpstr>Flow Chart for Runner Design </vt:lpstr>
      <vt:lpstr>Design and Description of Blades</vt:lpstr>
      <vt:lpstr>Design and Description of Blades</vt:lpstr>
      <vt:lpstr>Design and Description of Blades</vt:lpstr>
      <vt:lpstr>Design and Description of Blades</vt:lpstr>
      <vt:lpstr>Design and Description of Blades</vt:lpstr>
      <vt:lpstr>Arrangement of Flow Channel</vt:lpstr>
      <vt:lpstr>Internal Anatomy of Runner</vt:lpstr>
      <vt:lpstr>Blade Velocity Vs Tangential Component of Fluid Velocity </vt:lpstr>
      <vt:lpstr>Shape of Francis Channel : Meridional Plan</vt:lpstr>
      <vt:lpstr>Models for values of Radii</vt:lpstr>
      <vt:lpstr>Determination of Inlet  &amp; exit  edges of Runner </vt:lpstr>
      <vt:lpstr>Determination of Inlet  &amp; exit  edges of Runner </vt:lpstr>
      <vt:lpstr>Determination of Inlet  &amp; exit  edges runner </vt:lpstr>
      <vt:lpstr>Dimensions of Runner Channel : Meridional Plan</vt:lpstr>
      <vt:lpstr>Location of Runner Vane in Runner Channel</vt:lpstr>
      <vt:lpstr>Variation of Flow Velocity</vt:lpstr>
      <vt:lpstr>Perpendicular Plan : Conservation of Rothalpy</vt:lpstr>
      <vt:lpstr>Modern Functions for Blade Angle Variations </vt:lpstr>
      <vt:lpstr>Creation of Runner Channel</vt:lpstr>
      <vt:lpstr>Kinematics and angles of the flow at blade inlet</vt:lpstr>
      <vt:lpstr>Kinematics and angles of the flow at blade outlet</vt:lpstr>
      <vt:lpstr>Typical Geometrical Details in Meridional Plane: Sample Design</vt:lpstr>
      <vt:lpstr>Centerline of Blade at Mean Dimeter</vt:lpstr>
      <vt:lpstr>Mean Surface of Runner Blade</vt:lpstr>
      <vt:lpstr>Construction of the Real Blades Using NACA Profiles</vt:lpstr>
      <vt:lpstr>NACA 65 Series for Francis Runner Blade</vt:lpstr>
      <vt:lpstr>The transposition of the profiles for all the 11 streamlines</vt:lpstr>
      <vt:lpstr>A Linear Array of Blades</vt:lpstr>
      <vt:lpstr>Circumferential Arrangement of Hydrofoil Blades</vt:lpstr>
      <vt:lpstr>3D Reconstruction of Runner with Blades</vt:lpstr>
      <vt:lpstr>Study of Velocity distribution on runner for Improvement</vt:lpstr>
      <vt:lpstr>Blade to Blade Flow Variation</vt:lpstr>
      <vt:lpstr>Three-Dimensional Flow Visualization</vt:lpstr>
      <vt:lpstr>Runner and Sourrings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1007</cp:revision>
  <dcterms:created xsi:type="dcterms:W3CDTF">2003-07-30T05:45:36Z</dcterms:created>
  <dcterms:modified xsi:type="dcterms:W3CDTF">2025-10-25T04:45:33Z</dcterms:modified>
</cp:coreProperties>
</file>