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987" r:id="rId2"/>
    <p:sldId id="481" r:id="rId3"/>
    <p:sldId id="472" r:id="rId4"/>
    <p:sldId id="473" r:id="rId5"/>
    <p:sldId id="1034" r:id="rId6"/>
    <p:sldId id="1052" r:id="rId7"/>
    <p:sldId id="1039" r:id="rId8"/>
    <p:sldId id="1030" r:id="rId9"/>
    <p:sldId id="1031" r:id="rId10"/>
    <p:sldId id="1032" r:id="rId11"/>
    <p:sldId id="1033" r:id="rId12"/>
    <p:sldId id="1029" r:id="rId13"/>
    <p:sldId id="885" r:id="rId14"/>
    <p:sldId id="886" r:id="rId15"/>
    <p:sldId id="870" r:id="rId16"/>
    <p:sldId id="878" r:id="rId17"/>
    <p:sldId id="880" r:id="rId18"/>
    <p:sldId id="879" r:id="rId19"/>
    <p:sldId id="881" r:id="rId20"/>
    <p:sldId id="884" r:id="rId21"/>
    <p:sldId id="887" r:id="rId22"/>
    <p:sldId id="882" r:id="rId23"/>
    <p:sldId id="883" r:id="rId24"/>
    <p:sldId id="888" r:id="rId25"/>
    <p:sldId id="889" r:id="rId26"/>
    <p:sldId id="896" r:id="rId27"/>
    <p:sldId id="897" r:id="rId28"/>
    <p:sldId id="898" r:id="rId29"/>
    <p:sldId id="1035" r:id="rId30"/>
    <p:sldId id="1036" r:id="rId31"/>
    <p:sldId id="1037" r:id="rId32"/>
    <p:sldId id="1038" r:id="rId33"/>
  </p:sldIdLst>
  <p:sldSz cx="9144000" cy="6858000" type="screen4x3"/>
  <p:notesSz cx="6858000" cy="9144000"/>
  <p:defaultTextStyle>
    <a:defPPr>
      <a:defRPr lang="en-US"/>
    </a:defPPr>
    <a:lvl1pPr algn="l" rtl="0" fontAlgn="base">
      <a:spcBef>
        <a:spcPct val="0"/>
      </a:spcBef>
      <a:spcAft>
        <a:spcPct val="0"/>
      </a:spcAft>
      <a:defRPr sz="28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8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8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8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800" kern="1200">
        <a:solidFill>
          <a:schemeClr val="tx1"/>
        </a:solidFill>
        <a:latin typeface="Times New Roman" panose="02020603050405020304" pitchFamily="18" charset="0"/>
        <a:ea typeface="+mn-ea"/>
        <a:cs typeface="+mn-cs"/>
      </a:defRPr>
    </a:lvl5pPr>
    <a:lvl6pPr marL="2286000" algn="l" defTabSz="914400" rtl="0" eaLnBrk="1" latinLnBrk="0" hangingPunct="1">
      <a:defRPr sz="2800" kern="1200">
        <a:solidFill>
          <a:schemeClr val="tx1"/>
        </a:solidFill>
        <a:latin typeface="Times New Roman" panose="02020603050405020304" pitchFamily="18" charset="0"/>
        <a:ea typeface="+mn-ea"/>
        <a:cs typeface="+mn-cs"/>
      </a:defRPr>
    </a:lvl6pPr>
    <a:lvl7pPr marL="2743200" algn="l" defTabSz="914400" rtl="0" eaLnBrk="1" latinLnBrk="0" hangingPunct="1">
      <a:defRPr sz="2800" kern="1200">
        <a:solidFill>
          <a:schemeClr val="tx1"/>
        </a:solidFill>
        <a:latin typeface="Times New Roman" panose="02020603050405020304" pitchFamily="18" charset="0"/>
        <a:ea typeface="+mn-ea"/>
        <a:cs typeface="+mn-cs"/>
      </a:defRPr>
    </a:lvl7pPr>
    <a:lvl8pPr marL="3200400" algn="l" defTabSz="914400" rtl="0" eaLnBrk="1" latinLnBrk="0" hangingPunct="1">
      <a:defRPr sz="2800" kern="1200">
        <a:solidFill>
          <a:schemeClr val="tx1"/>
        </a:solidFill>
        <a:latin typeface="Times New Roman" panose="02020603050405020304" pitchFamily="18" charset="0"/>
        <a:ea typeface="+mn-ea"/>
        <a:cs typeface="+mn-cs"/>
      </a:defRPr>
    </a:lvl8pPr>
    <a:lvl9pPr marL="3657600" algn="l" defTabSz="914400" rtl="0" eaLnBrk="1" latinLnBrk="0" hangingPunct="1">
      <a:defRPr sz="28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1350" autoAdjust="0"/>
    <p:restoredTop sz="95660" autoAdjust="0"/>
  </p:normalViewPr>
  <p:slideViewPr>
    <p:cSldViewPr>
      <p:cViewPr varScale="1">
        <p:scale>
          <a:sx n="70" d="100"/>
          <a:sy n="70" d="100"/>
        </p:scale>
        <p:origin x="960" y="52"/>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varScale="1">
      <p:scale>
        <a:sx n="1" d="1"/>
        <a:sy n="1" d="1"/>
      </p:scale>
      <p:origin x="0" y="-802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4AFE7B9A-1AD9-0439-4512-5521A7200E9E}"/>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6147" name="Rectangle 3">
            <a:extLst>
              <a:ext uri="{FF2B5EF4-FFF2-40B4-BE49-F238E27FC236}">
                <a16:creationId xmlns:a16="http://schemas.microsoft.com/office/drawing/2014/main" id="{4A525CAD-9F6E-DBCD-1FDF-6612B1FD1CEB}"/>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6148" name="Rectangle 4">
            <a:extLst>
              <a:ext uri="{FF2B5EF4-FFF2-40B4-BE49-F238E27FC236}">
                <a16:creationId xmlns:a16="http://schemas.microsoft.com/office/drawing/2014/main" id="{CC6FE6E6-2588-1F02-8E93-50C9693F9166}"/>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6149" name="Rectangle 5">
            <a:extLst>
              <a:ext uri="{FF2B5EF4-FFF2-40B4-BE49-F238E27FC236}">
                <a16:creationId xmlns:a16="http://schemas.microsoft.com/office/drawing/2014/main" id="{C73A959F-A4CB-1CED-39A5-FCA2B5B12089}"/>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09AFDB78-32F8-4219-96A4-434B96CA220D}"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2-09-17T05:29:36.71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19 15222,'9'-8'4515,"-9"8"-129,0 0-258,0 0-4644,12-11-2838,-2 11-903,-10 0-129,21 6-516,-10 4-387</inkml:trace>
</inkml:ink>
</file>

<file path=ppt/ink/ink2.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1-09-27T10:02:10.64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3 8772,'9'13'4257,"-9"-13"258,0 0-516,0 0-2193,0 0-903,0 0-258,0 0-129,0 0-258,0 0-387,8 0-1935,-8 0-2064,0 0-258,0 0-258,0-16-387</inkml:trace>
</inkml:ink>
</file>

<file path=ppt/ink/ink3.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1-09-14T05:08:12.10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11 0 1032,'0'0'2064,"0"0"-258,0 0-387,0 0 129,0 0-645,0 0-258,0 0-258,0 0-387,0 0 0,0 0-129,0 0 0,0 0 0,-3 11 0,3-11 129,0 0-129,0 0 129,-4 10 0,4-10 0,0 0 0,-2 12 129,2-12-129,0 0 129,0 10 0,0-10 129,0 0 129,0 0-387,0 0-903,14 6-1677,-14-12-258,10 6-129</inkml:trace>
</inkml:ink>
</file>

<file path=ppt/ink/ink4.xml><?xml version="1.0" encoding="utf-8"?>
<inkml:ink xmlns:inkml="http://www.w3.org/2003/InkML">
  <inkml:definitions>
    <inkml:context xml:id="ctx0">
      <inkml:inkSource xml:id="inkSrc0">
        <inkml:traceFormat>
          <inkml:channel name="X" type="integer" max="1280" units="cm"/>
          <inkml:channel name="Y" type="integer" max="800" units="cm"/>
        </inkml:traceFormat>
        <inkml:channelProperties>
          <inkml:channelProperty channel="X" name="resolution" value="28.31858" units="1/cm"/>
          <inkml:channelProperty channel="Y" name="resolution" value="28.36879" units="1/cm"/>
        </inkml:channelProperties>
      </inkml:inkSource>
      <inkml:timestamp xml:id="ts0" timeString="2011-09-14T05:20:30.84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trace contextRef="#ctx0" brushRef="#br0" timeOffset="5523">397 372</inkml:trace>
</inkml:ink>
</file>

<file path=ppt/ink/ink5.xml><?xml version="1.0" encoding="utf-8"?>
<inkml:ink xmlns:inkml="http://www.w3.org/2003/InkML">
  <inkml:definitions>
    <inkml:context xml:id="ctx0">
      <inkml:inkSource xml:id="inkSrc0">
        <inkml:traceFormat>
          <inkml:channel name="X" type="integer" max="1280" units="cm"/>
          <inkml:channel name="Y" type="integer" max="800" units="cm"/>
        </inkml:traceFormat>
        <inkml:channelProperties>
          <inkml:channelProperty channel="X" name="resolution" value="28.31858" units="1/cm"/>
          <inkml:channelProperty channel="Y" name="resolution" value="28.36879" units="1/cm"/>
        </inkml:channelProperties>
      </inkml:inkSource>
      <inkml:timestamp xml:id="ts0" timeString="2011-09-14T05:17:01.86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0 1811</inkml:trace>
  <inkml:trace contextRef="#ctx0" brushRef="#br0" timeOffset="3354">7292 0</inkml:trace>
</inkml:ink>
</file>

<file path=ppt/ink/ink6.xml><?xml version="1.0" encoding="utf-8"?>
<inkml:ink xmlns:inkml="http://www.w3.org/2003/InkML">
  <inkml:definitions>
    <inkml:context xml:id="ctx0">
      <inkml:inkSource xml:id="inkSrc0">
        <inkml:traceFormat>
          <inkml:channel name="X" type="integer" max="1280" units="cm"/>
          <inkml:channel name="Y" type="integer" max="800" units="cm"/>
        </inkml:traceFormat>
        <inkml:channelProperties>
          <inkml:channelProperty channel="X" name="resolution" value="28.31858" units="1/cm"/>
          <inkml:channelProperty channel="Y" name="resolution" value="28.36879" units="1/cm"/>
        </inkml:channelProperties>
      </inkml:inkSource>
      <inkml:timestamp xml:id="ts0" timeString="2011-09-14T05:17:07.38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2629 794</inkml:trace>
  <inkml:trace contextRef="#ctx0" brushRef="#br0" timeOffset="10608">4465 124</inkml:trace>
  <inkml:trace contextRef="#ctx0" brushRef="#br0" timeOffset="12698">4490 0</inkml:trace>
  <inkml:trace contextRef="#ctx0" brushRef="#br0" timeOffset="14258">0 2654</inkml:trace>
  <inkml:trace contextRef="#ctx0" brushRef="#br0" timeOffset="18720">546 3200</inkml:trace>
</inkml:ink>
</file>

<file path=ppt/ink/ink7.xml><?xml version="1.0" encoding="utf-8"?>
<inkml:ink xmlns:inkml="http://www.w3.org/2003/InkML">
  <inkml:definitions>
    <inkml:context xml:id="ctx0">
      <inkml:inkSource xml:id="inkSrc0">
        <inkml:traceFormat>
          <inkml:channel name="X" type="integer" max="1280" units="cm"/>
          <inkml:channel name="Y" type="integer" max="720" units="cm"/>
        </inkml:traceFormat>
        <inkml:channelProperties>
          <inkml:channelProperty channel="X" name="resolution" value="28.31858" units="1/cm"/>
          <inkml:channelProperty channel="Y" name="resolution" value="28.34646" units="1/cm"/>
        </inkml:channelProperties>
      </inkml:inkSource>
      <inkml:timestamp xml:id="ts0" timeString="2012-09-17T06:09:17.98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3175 0</inkml:trace>
  <inkml:trace contextRef="#ctx0" brushRef="#br0" timeOffset="1373">0 1079</inkml:trace>
</inkml:ink>
</file>

<file path=ppt/ink/ink8.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1-09-16T04:53:33.70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5505 1185 2064,'0'0'3096,"0"0"129,3-15-903,-3 15-1161,0 0-1161,3-21-2580,-3 21-516,0 0-129,12 0 259</inkml:trace>
  <inkml:trace contextRef="#ctx0" brushRef="#br0" timeOffset="796">33 15 1548,'0'-13'1290,"0"13"-516,0 0-129,0 0-387,0 0-129,0 0-129,-13-1-258,13 1-258,-10 0-258,10 0 129,-10 4 0,10-4-258</inkml:trace>
</inkml:ink>
</file>

<file path=ppt/ink/ink9.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0" timeString="2024-10-21T04:51:11.302"/>
    </inkml:context>
    <inkml:brush xml:id="br0">
      <inkml:brushProperty name="width" value="0.05292" units="cm"/>
      <inkml:brushProperty name="height" value="0.05292" units="cm"/>
      <inkml:brushProperty name="color" value="#FF0000"/>
    </inkml:brush>
  </inkml:definitions>
  <inkml:trace contextRef="#ctx0" brushRef="#br0">23692 7358 121 0,'0'0'95'0,"7"-12"-1"15,-7 12-46-15,0 0-22 16,11-12-10-16,-11 12-4 16,16-8-6-16,-4 1-2 15,1 3-1-15,5 0-2 16,1 2 1-16,4-1-2 16,4 3-1-16,4 1-1 0,-1 3 1 15,2 3 0 1,-2 2-1-16,0 3-1 0,-5 1 0 15,-3 4-1-15,-5 4 0 16,-4 4 0 0,-6 3 1-16,-7 5-1 0,-6 3 1 15,-5 2 1-15,-6 3 1 16,-9 1 4-16,-1-2-1 16,-3-1 2-16,-3-3 0 15,2-5 0-15,6-4-1 16,3-6 1-16,7-3-1 15,4-5-2-15,5-2 3 0,6-11-2 16,11 11 2-16,1-8-1 16,4-2 2-16,4-1 0 15,3 0 0-15,4-3-2 16,3 0-1-16,-1-2-6 16,1-2-24-16,1-2-55 15,1 7-9-15,-7-6-2 16,3 4 1-16,-8-6 37 15</inkml:trace>
  <inkml:trace contextRef="#ctx0" brushRef="#br0" timeOffset="298.44">23815 7696 144 0,'22'-11'44'0,"2"1"-8"15,6 0-11-15,1 3-7 0,4 0-6 16,2 3-8-16,2 1-18 15,2 3-38-15,1-4-23 16,6 6-1 0,-5-5 11-16,2 1 65 0</inkml:trace>
  <inkml:trace contextRef="#ctx0" brushRef="#br0" timeOffset="518.03">24241 7631 72 0,'11'-12'63'0,"-11"12"-26"16,23-14-23-16,-6 5-15 15,1-1-26-15,8 4-36 16,-3-4-1-16,7 3 34 15,-7-7 30-15</inkml:trace>
  <inkml:trace contextRef="#ctx0" brushRef="#br0" timeOffset="737.8">24386 7412 94 0,'-11'2'68'0,"11"-2"-3"16,4 13-52-16,1 2-22 16,0 2-2-16,2 7 2 15,0 3 3-15,4 6 6 16,-1 1 1-16,1 1 2 16,0 1-26-16,-1-6-37 15,2 4-1-15,-5-14-2 16,5-2 62-16,-12-18 1 0</inkml:trace>
  <inkml:trace contextRef="#ctx0" brushRef="#br0" timeOffset="1177.8">24430 7237 135 0,'-10'-11'81'0,"10"11"-2"0,0 0-51 16,13 2-20-16,-1 8-12 15,2 2-1-15,3 6-1 16,2 6 2-16,2 5 0 16,2 2 0-16,-1 6 2 31,-4 0 0-31,2 0 3 0,-5-3-1 0,0-4-1 15,-3-4 1-15,-3-8 4 16,-1-3 5-16,-8-15 14 16,11 16 13-16,-11-16 3 15,0 0 2-15,-1-19 0 16,2 2-1 0,-3-13-2-16,2-3-8 15,-4-9-13 1,4-1-13-16,-1-2-4 0,0 2-2 15,0 6-1-15,2 4-6 16,0 10-9-16,-2 3-36 16,4 7-63-16,-3 13 2 15,13-14-3-15,-13 14 1 16,12-9 49-16</inkml:trace>
  <inkml:trace contextRef="#ctx0" brushRef="#br0" timeOffset="1570.21">24671 7056 144 0,'-3'-19'93'15,"-1"-1"-8"-15,4 1-42 16,8 2-13-16,-3 0-16 15,6 3-4-15,1 5-9 16,0 5-5-16,0 8-4 16,2 4 0-16,-1 9 2 15,-4 4-4-15,0 7 7 16,-4 3-3-16,-1 0 7 16,-2-1-4-16,0-3 4 0,-4-4-4 15,4-6 2-15,-4-4 4 16,2-13 3-16,0 0 3 15,13 7 0-15,-2-11 0 16,1-4-3-16,4 0-4 16,2 2-12-16,1-3-16 15,7 4-37-15,1 5-29 16,-5 0-4-16,4 5 3 16,-4-4 60-16</inkml:trace>
  <inkml:trace contextRef="#ctx0" brushRef="#br0" timeOffset="2292.51">24765 7449 85 0,'0'0'28'0,"7"-14"-5"16,-7 14-7-16,7-12-7 0,-7 12-5 16,11-10-2-16,-11 10-1 15,0 0-1-15,14-10-1 16,-14 10-1-16,0 0 0 15,0 0-3-15,12 1-9 16,-12-1-18-16,12 11-27 16,-12-11 7-16,12 15 52 15,-12-15 0-15</inkml:trace>
  <inkml:trace contextRef="#ctx0" brushRef="#br0" timeOffset="2968.32">24559 7675 108 0,'20'-8'76'15,"8"4"-22"-15,4-1-18 16,3-1-16-16,7 2-7 15,3 1-7-15,0 2-3 16,1-1-3-16,0 2-4 16,-4 2-13-16,0-1-21 15,-3-1-28-15,-4 5-14 16,-9-7 3-16,2 7 44 16,-12-8 33-16</inkml:trace>
  <inkml:trace contextRef="#ctx0" brushRef="#br0" timeOffset="3974.37">24583 7873 72 0,'11'-4'20'16,"3"4"-10"-16,-1 4-11 0,-13-4-7 16,18 19-1-16,-11-3-1 15,-1 2 3-15,-3 4 3 16,2 0 2-1,-5 1 4 1,0-1 0-16,-3-4 3 0,1 0 0 0,-1-4 1 16,1-3-1-16,2-11 0 15,-5 15 2-15,5-15 4 16,0 0 6-16,0 0 7 16,0 0 8-16,0 0 8 15,0 0 3 1,12 8 0-16,-1-13 0 0,-11 5-4 15,26-13-6-15,-12 0-6 0,7 0-8 16,-3-4-7 0,3-2-5-16,-3-3 0 0,0 2-3 15,-5 0 0-15,-2 3-1 16,-1 2-2-16,-5 3-3 16,-5 12-2-16,6-15-1 31,-6 15-2-31,0 0 0 0,0 0-2 0,-11-4 1 15,11 4-1-15,-14 1 1 16,14-1 0-16,-13 7 1 16,13-7-1-16,-15 11 2 15,15-11 0 1,-11 19 1-16,11-19 0 0,-7 20 1 0,7-20 2 16,-4 17 1-16,4-17 2 15,4 12 2-15,-4-12-1 16,15 2 1-16,-4-2-1 15,0 0-1-15,2 0-2 16,-1 4-2-16,3 7-2 16,-1 5-1-16,2 10-1 15,-3 11 0-15,0 9 1 16,-6 6 2-16,-3 9-3 16,-5 1 4-16,-3-4 1 15,-6-1 3-15,-4-11 3 0,-2-7 9 31,-2-11 7-31,4-9 3 16,-2-14 5-16,16-5 5 16,-22-15-2-16,19-7-3 15,1-11-5-15,5-2-11 16,4-2-11-16,3-2-19 16,9 9-73-16,2 8-21 15,5 4 1-15,3 10-4 16,-3 4 1-16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9074" name="Rectangle 2">
            <a:extLst>
              <a:ext uri="{FF2B5EF4-FFF2-40B4-BE49-F238E27FC236}">
                <a16:creationId xmlns:a16="http://schemas.microsoft.com/office/drawing/2014/main" id="{F42BA089-6D14-5DD1-33A0-8FC761F81FBE}"/>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259075" name="Rectangle 3">
            <a:extLst>
              <a:ext uri="{FF2B5EF4-FFF2-40B4-BE49-F238E27FC236}">
                <a16:creationId xmlns:a16="http://schemas.microsoft.com/office/drawing/2014/main" id="{736520DC-503A-3C42-1043-39FF9EBAC0F4}"/>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37892" name="Rectangle 4">
            <a:extLst>
              <a:ext uri="{FF2B5EF4-FFF2-40B4-BE49-F238E27FC236}">
                <a16:creationId xmlns:a16="http://schemas.microsoft.com/office/drawing/2014/main" id="{602427CD-B91F-46B5-2B30-CEEEAAF1571C}"/>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7" name="Rectangle 5">
            <a:extLst>
              <a:ext uri="{FF2B5EF4-FFF2-40B4-BE49-F238E27FC236}">
                <a16:creationId xmlns:a16="http://schemas.microsoft.com/office/drawing/2014/main" id="{DABB7E51-3C0A-B0B0-57A7-216290EB8688}"/>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9078" name="Rectangle 6">
            <a:extLst>
              <a:ext uri="{FF2B5EF4-FFF2-40B4-BE49-F238E27FC236}">
                <a16:creationId xmlns:a16="http://schemas.microsoft.com/office/drawing/2014/main" id="{9CE0FFF2-24E4-05CE-DC03-A279C993AAF2}"/>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259079" name="Rectangle 7">
            <a:extLst>
              <a:ext uri="{FF2B5EF4-FFF2-40B4-BE49-F238E27FC236}">
                <a16:creationId xmlns:a16="http://schemas.microsoft.com/office/drawing/2014/main" id="{80FE8D9B-9D28-E496-B97B-9EBE1DFF8808}"/>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43CF8D3-2C65-4C6E-8F34-9B3D8A0107AF}"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5742472E-1806-B225-6FAD-08DA3FEB08C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8941D01-5259-8E09-0019-5BE1EEB3D93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6AF03B5-33D4-E598-EA50-CF29A6DBF2D1}"/>
              </a:ext>
            </a:extLst>
          </p:cNvPr>
          <p:cNvSpPr>
            <a:spLocks noGrp="1" noChangeArrowheads="1"/>
          </p:cNvSpPr>
          <p:nvPr>
            <p:ph type="sldNum" sz="quarter" idx="12"/>
          </p:nvPr>
        </p:nvSpPr>
        <p:spPr>
          <a:ln/>
        </p:spPr>
        <p:txBody>
          <a:bodyPr/>
          <a:lstStyle>
            <a:lvl1pPr>
              <a:defRPr/>
            </a:lvl1pPr>
          </a:lstStyle>
          <a:p>
            <a:fld id="{C481804F-FF7F-47CC-BE82-79EEF8D0A108}" type="slidenum">
              <a:rPr lang="en-US" altLang="en-US"/>
              <a:pPr/>
              <a:t>‹#›</a:t>
            </a:fld>
            <a:endParaRPr lang="en-US" altLang="en-US"/>
          </a:p>
        </p:txBody>
      </p:sp>
    </p:spTree>
    <p:extLst>
      <p:ext uri="{BB962C8B-B14F-4D97-AF65-F5344CB8AC3E}">
        <p14:creationId xmlns:p14="http://schemas.microsoft.com/office/powerpoint/2010/main" val="1500845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E6EBAAD-2178-EC8F-89E3-01E8682886C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9498835-EA4F-22C9-4ABC-A6E8F0AA119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6DF1D34-8556-9D78-3976-D696686B4850}"/>
              </a:ext>
            </a:extLst>
          </p:cNvPr>
          <p:cNvSpPr>
            <a:spLocks noGrp="1" noChangeArrowheads="1"/>
          </p:cNvSpPr>
          <p:nvPr>
            <p:ph type="sldNum" sz="quarter" idx="12"/>
          </p:nvPr>
        </p:nvSpPr>
        <p:spPr>
          <a:ln/>
        </p:spPr>
        <p:txBody>
          <a:bodyPr/>
          <a:lstStyle>
            <a:lvl1pPr>
              <a:defRPr/>
            </a:lvl1pPr>
          </a:lstStyle>
          <a:p>
            <a:fld id="{EC86C203-F127-488A-A155-8C3F026E0325}" type="slidenum">
              <a:rPr lang="en-US" altLang="en-US"/>
              <a:pPr/>
              <a:t>‹#›</a:t>
            </a:fld>
            <a:endParaRPr lang="en-US" altLang="en-US"/>
          </a:p>
        </p:txBody>
      </p:sp>
    </p:spTree>
    <p:extLst>
      <p:ext uri="{BB962C8B-B14F-4D97-AF65-F5344CB8AC3E}">
        <p14:creationId xmlns:p14="http://schemas.microsoft.com/office/powerpoint/2010/main" val="1171950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1179912E-A19F-0AA3-9CAF-8593D54E207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5AB7B1E-8A1F-2AFF-2025-CFF084821E1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30F1457-F50C-8C64-6996-E3759BAB52DD}"/>
              </a:ext>
            </a:extLst>
          </p:cNvPr>
          <p:cNvSpPr>
            <a:spLocks noGrp="1" noChangeArrowheads="1"/>
          </p:cNvSpPr>
          <p:nvPr>
            <p:ph type="sldNum" sz="quarter" idx="12"/>
          </p:nvPr>
        </p:nvSpPr>
        <p:spPr>
          <a:ln/>
        </p:spPr>
        <p:txBody>
          <a:bodyPr/>
          <a:lstStyle>
            <a:lvl1pPr>
              <a:defRPr/>
            </a:lvl1pPr>
          </a:lstStyle>
          <a:p>
            <a:fld id="{6B9867B2-E86E-47A1-9B21-74ABDD2F84E3}" type="slidenum">
              <a:rPr lang="en-US" altLang="en-US"/>
              <a:pPr/>
              <a:t>‹#›</a:t>
            </a:fld>
            <a:endParaRPr lang="en-US" altLang="en-US"/>
          </a:p>
        </p:txBody>
      </p:sp>
    </p:spTree>
    <p:extLst>
      <p:ext uri="{BB962C8B-B14F-4D97-AF65-F5344CB8AC3E}">
        <p14:creationId xmlns:p14="http://schemas.microsoft.com/office/powerpoint/2010/main" val="208734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D4C5A976-372E-3F74-4A82-DF0CEBFA272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CF7DF1E-4E08-ACDC-43D4-B1726E27324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82533032-6A8B-A781-8194-5B03C37CE552}"/>
              </a:ext>
            </a:extLst>
          </p:cNvPr>
          <p:cNvSpPr>
            <a:spLocks noGrp="1" noChangeArrowheads="1"/>
          </p:cNvSpPr>
          <p:nvPr>
            <p:ph type="sldNum" sz="quarter" idx="12"/>
          </p:nvPr>
        </p:nvSpPr>
        <p:spPr>
          <a:ln/>
        </p:spPr>
        <p:txBody>
          <a:bodyPr/>
          <a:lstStyle>
            <a:lvl1pPr>
              <a:defRPr/>
            </a:lvl1pPr>
          </a:lstStyle>
          <a:p>
            <a:fld id="{EBBD41C0-2750-4447-A82C-3F97D98FD6E5}" type="slidenum">
              <a:rPr lang="en-US" altLang="en-US"/>
              <a:pPr/>
              <a:t>‹#›</a:t>
            </a:fld>
            <a:endParaRPr lang="en-US" altLang="en-US"/>
          </a:p>
        </p:txBody>
      </p:sp>
    </p:spTree>
    <p:extLst>
      <p:ext uri="{BB962C8B-B14F-4D97-AF65-F5344CB8AC3E}">
        <p14:creationId xmlns:p14="http://schemas.microsoft.com/office/powerpoint/2010/main" val="1234878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79C6A3B9-ECF4-0DE8-55F0-70406D56470E}"/>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12356445-A174-EBAA-B34A-6CE5199749D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8C95E16F-7F5F-D6D4-4578-FC134F67A39F}"/>
              </a:ext>
            </a:extLst>
          </p:cNvPr>
          <p:cNvSpPr>
            <a:spLocks noGrp="1" noChangeArrowheads="1"/>
          </p:cNvSpPr>
          <p:nvPr>
            <p:ph type="sldNum" sz="quarter" idx="12"/>
          </p:nvPr>
        </p:nvSpPr>
        <p:spPr>
          <a:ln/>
        </p:spPr>
        <p:txBody>
          <a:bodyPr/>
          <a:lstStyle>
            <a:lvl1pPr>
              <a:defRPr/>
            </a:lvl1pPr>
          </a:lstStyle>
          <a:p>
            <a:fld id="{1A490749-4EE5-44FE-9B88-476F91E8F507}" type="slidenum">
              <a:rPr lang="en-US" altLang="en-US"/>
              <a:pPr/>
              <a:t>‹#›</a:t>
            </a:fld>
            <a:endParaRPr lang="en-US" altLang="en-US"/>
          </a:p>
        </p:txBody>
      </p:sp>
    </p:spTree>
    <p:extLst>
      <p:ext uri="{BB962C8B-B14F-4D97-AF65-F5344CB8AC3E}">
        <p14:creationId xmlns:p14="http://schemas.microsoft.com/office/powerpoint/2010/main" val="80938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31D472DD-2331-35AC-6CFD-9D4360FF6FE4}"/>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2A6C2C9B-B213-C30B-C2FA-666B71E313E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B682F86A-A77F-AF79-0552-808256001C73}"/>
              </a:ext>
            </a:extLst>
          </p:cNvPr>
          <p:cNvSpPr>
            <a:spLocks noGrp="1" noChangeArrowheads="1"/>
          </p:cNvSpPr>
          <p:nvPr>
            <p:ph type="sldNum" sz="quarter" idx="12"/>
          </p:nvPr>
        </p:nvSpPr>
        <p:spPr>
          <a:ln/>
        </p:spPr>
        <p:txBody>
          <a:bodyPr/>
          <a:lstStyle>
            <a:lvl1pPr>
              <a:defRPr/>
            </a:lvl1pPr>
          </a:lstStyle>
          <a:p>
            <a:fld id="{3711D9A4-3CD4-4CEC-9D20-D97B096C3709}" type="slidenum">
              <a:rPr lang="en-US" altLang="en-US"/>
              <a:pPr/>
              <a:t>‹#›</a:t>
            </a:fld>
            <a:endParaRPr lang="en-US" altLang="en-US"/>
          </a:p>
        </p:txBody>
      </p:sp>
    </p:spTree>
    <p:extLst>
      <p:ext uri="{BB962C8B-B14F-4D97-AF65-F5344CB8AC3E}">
        <p14:creationId xmlns:p14="http://schemas.microsoft.com/office/powerpoint/2010/main" val="3277421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A13149B-D6AC-9062-8540-5BADE1F12870}"/>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ED2814CA-2721-4173-1CD0-23DFC12F139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54A4563C-C52C-4FE4-568B-FCB0EB0D2908}"/>
              </a:ext>
            </a:extLst>
          </p:cNvPr>
          <p:cNvSpPr>
            <a:spLocks noGrp="1" noChangeArrowheads="1"/>
          </p:cNvSpPr>
          <p:nvPr>
            <p:ph type="sldNum" sz="quarter" idx="12"/>
          </p:nvPr>
        </p:nvSpPr>
        <p:spPr>
          <a:ln/>
        </p:spPr>
        <p:txBody>
          <a:bodyPr/>
          <a:lstStyle>
            <a:lvl1pPr>
              <a:defRPr/>
            </a:lvl1pPr>
          </a:lstStyle>
          <a:p>
            <a:fld id="{C4F0E326-1CF7-40A4-869F-5F23192C2249}" type="slidenum">
              <a:rPr lang="en-US" altLang="en-US"/>
              <a:pPr/>
              <a:t>‹#›</a:t>
            </a:fld>
            <a:endParaRPr lang="en-US" altLang="en-US"/>
          </a:p>
        </p:txBody>
      </p:sp>
    </p:spTree>
    <p:extLst>
      <p:ext uri="{BB962C8B-B14F-4D97-AF65-F5344CB8AC3E}">
        <p14:creationId xmlns:p14="http://schemas.microsoft.com/office/powerpoint/2010/main" val="605260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F9C6E19B-C2C3-1526-2FE7-00012A52323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0DE71D9-1AEF-CFAA-FE1E-FA9FE03D3EF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6BCE745-4D4A-4721-9D09-17FBA0C63EFE}"/>
              </a:ext>
            </a:extLst>
          </p:cNvPr>
          <p:cNvSpPr>
            <a:spLocks noGrp="1" noChangeArrowheads="1"/>
          </p:cNvSpPr>
          <p:nvPr>
            <p:ph type="sldNum" sz="quarter" idx="12"/>
          </p:nvPr>
        </p:nvSpPr>
        <p:spPr>
          <a:ln/>
        </p:spPr>
        <p:txBody>
          <a:bodyPr/>
          <a:lstStyle>
            <a:lvl1pPr>
              <a:defRPr/>
            </a:lvl1pPr>
          </a:lstStyle>
          <a:p>
            <a:fld id="{87184974-E517-488E-8C9C-BF33EA247CAB}" type="slidenum">
              <a:rPr lang="en-US" altLang="en-US"/>
              <a:pPr/>
              <a:t>‹#›</a:t>
            </a:fld>
            <a:endParaRPr lang="en-US" altLang="en-US"/>
          </a:p>
        </p:txBody>
      </p:sp>
    </p:spTree>
    <p:extLst>
      <p:ext uri="{BB962C8B-B14F-4D97-AF65-F5344CB8AC3E}">
        <p14:creationId xmlns:p14="http://schemas.microsoft.com/office/powerpoint/2010/main" val="3539991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E002BAC-1594-B638-312E-5A832A89979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5A7C877-9708-9185-DD09-52C873CEBFB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3985D5A-ED0E-7E04-F04B-CCA4FB86841C}"/>
              </a:ext>
            </a:extLst>
          </p:cNvPr>
          <p:cNvSpPr>
            <a:spLocks noGrp="1" noChangeArrowheads="1"/>
          </p:cNvSpPr>
          <p:nvPr>
            <p:ph type="sldNum" sz="quarter" idx="12"/>
          </p:nvPr>
        </p:nvSpPr>
        <p:spPr>
          <a:ln/>
        </p:spPr>
        <p:txBody>
          <a:bodyPr/>
          <a:lstStyle>
            <a:lvl1pPr>
              <a:defRPr/>
            </a:lvl1pPr>
          </a:lstStyle>
          <a:p>
            <a:fld id="{AF916E4D-A8EC-444D-8B8F-67A774C5880A}" type="slidenum">
              <a:rPr lang="en-US" altLang="en-US"/>
              <a:pPr/>
              <a:t>‹#›</a:t>
            </a:fld>
            <a:endParaRPr lang="en-US" altLang="en-US"/>
          </a:p>
        </p:txBody>
      </p:sp>
    </p:spTree>
    <p:extLst>
      <p:ext uri="{BB962C8B-B14F-4D97-AF65-F5344CB8AC3E}">
        <p14:creationId xmlns:p14="http://schemas.microsoft.com/office/powerpoint/2010/main" val="95118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D025AA2-5C74-839E-B181-AB86177CEDB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D673EB6-16FA-4B9C-007C-C8BC9925494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BBFEC35-BCE1-4996-76B0-374C29686002}"/>
              </a:ext>
            </a:extLst>
          </p:cNvPr>
          <p:cNvSpPr>
            <a:spLocks noGrp="1" noChangeArrowheads="1"/>
          </p:cNvSpPr>
          <p:nvPr>
            <p:ph type="sldNum" sz="quarter" idx="12"/>
          </p:nvPr>
        </p:nvSpPr>
        <p:spPr>
          <a:ln/>
        </p:spPr>
        <p:txBody>
          <a:bodyPr/>
          <a:lstStyle>
            <a:lvl1pPr>
              <a:defRPr/>
            </a:lvl1pPr>
          </a:lstStyle>
          <a:p>
            <a:fld id="{62D4039F-EA2B-4F08-A714-8172091565B5}" type="slidenum">
              <a:rPr lang="en-US" altLang="en-US"/>
              <a:pPr/>
              <a:t>‹#›</a:t>
            </a:fld>
            <a:endParaRPr lang="en-US" altLang="en-US"/>
          </a:p>
        </p:txBody>
      </p:sp>
    </p:spTree>
    <p:extLst>
      <p:ext uri="{BB962C8B-B14F-4D97-AF65-F5344CB8AC3E}">
        <p14:creationId xmlns:p14="http://schemas.microsoft.com/office/powerpoint/2010/main" val="1764524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98AA9A7-151D-BB99-6212-517E52A17F8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9F8865A-B274-B578-2E13-AFBBC58F126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97FB18E-E999-B109-E1A9-9DA8848A5232}"/>
              </a:ext>
            </a:extLst>
          </p:cNvPr>
          <p:cNvSpPr>
            <a:spLocks noGrp="1" noChangeArrowheads="1"/>
          </p:cNvSpPr>
          <p:nvPr>
            <p:ph type="sldNum" sz="quarter" idx="12"/>
          </p:nvPr>
        </p:nvSpPr>
        <p:spPr>
          <a:ln/>
        </p:spPr>
        <p:txBody>
          <a:bodyPr/>
          <a:lstStyle>
            <a:lvl1pPr>
              <a:defRPr/>
            </a:lvl1pPr>
          </a:lstStyle>
          <a:p>
            <a:fld id="{18C2CEA4-91FC-4F98-8718-752AA3EBBF17}" type="slidenum">
              <a:rPr lang="en-US" altLang="en-US"/>
              <a:pPr/>
              <a:t>‹#›</a:t>
            </a:fld>
            <a:endParaRPr lang="en-US" altLang="en-US"/>
          </a:p>
        </p:txBody>
      </p:sp>
    </p:spTree>
    <p:extLst>
      <p:ext uri="{BB962C8B-B14F-4D97-AF65-F5344CB8AC3E}">
        <p14:creationId xmlns:p14="http://schemas.microsoft.com/office/powerpoint/2010/main" val="569501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F541DE97-0436-F298-24B5-325D2EB5CA1F}"/>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112D0D6C-DF9A-7C66-52F4-16494F1851F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D5E36C6D-99FC-AB2A-C746-FFDFA45874C4}"/>
              </a:ext>
            </a:extLst>
          </p:cNvPr>
          <p:cNvSpPr>
            <a:spLocks noGrp="1" noChangeArrowheads="1"/>
          </p:cNvSpPr>
          <p:nvPr>
            <p:ph type="sldNum" sz="quarter" idx="12"/>
          </p:nvPr>
        </p:nvSpPr>
        <p:spPr>
          <a:ln/>
        </p:spPr>
        <p:txBody>
          <a:bodyPr/>
          <a:lstStyle>
            <a:lvl1pPr>
              <a:defRPr/>
            </a:lvl1pPr>
          </a:lstStyle>
          <a:p>
            <a:fld id="{5550DD1B-F603-4B25-B97C-F8367557D530}" type="slidenum">
              <a:rPr lang="en-US" altLang="en-US"/>
              <a:pPr/>
              <a:t>‹#›</a:t>
            </a:fld>
            <a:endParaRPr lang="en-US" altLang="en-US"/>
          </a:p>
        </p:txBody>
      </p:sp>
    </p:spTree>
    <p:extLst>
      <p:ext uri="{BB962C8B-B14F-4D97-AF65-F5344CB8AC3E}">
        <p14:creationId xmlns:p14="http://schemas.microsoft.com/office/powerpoint/2010/main" val="51325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7C5B88F0-4145-3A45-AFF9-3106BB1ABF31}"/>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7651" name="Rectangle 3">
            <a:extLst>
              <a:ext uri="{FF2B5EF4-FFF2-40B4-BE49-F238E27FC236}">
                <a16:creationId xmlns:a16="http://schemas.microsoft.com/office/drawing/2014/main" id="{615D9BED-B174-421B-9175-E87AA2CEE0FC}"/>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2B021A71-C82C-26FD-6584-16AB7FB19352}"/>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a:extLst>
              <a:ext uri="{FF2B5EF4-FFF2-40B4-BE49-F238E27FC236}">
                <a16:creationId xmlns:a16="http://schemas.microsoft.com/office/drawing/2014/main" id="{74743330-1495-DCE4-07A0-F7C4B2A3B7E1}"/>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a:extLst>
              <a:ext uri="{FF2B5EF4-FFF2-40B4-BE49-F238E27FC236}">
                <a16:creationId xmlns:a16="http://schemas.microsoft.com/office/drawing/2014/main" id="{119DDC3C-B69C-2EDE-09EE-A00FB9074F15}"/>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3C1DED62-1764-481F-AF9D-0F0B3B7B6D6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customXml" Target="../ink/ink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wmf"/><Relationship Id="rId7" Type="http://schemas.openxmlformats.org/officeDocument/2006/relationships/image" Target="../media/image4.png"/><Relationship Id="rId2" Type="http://schemas.openxmlformats.org/officeDocument/2006/relationships/oleObject" Target="../embeddings/oleObject1.bin"/><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NULL"/><Relationship Id="rId4" Type="http://schemas.openxmlformats.org/officeDocument/2006/relationships/customXml" Target="../ink/ink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image" Target="../media/image9.pn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0.wmf"/></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6.xml"/><Relationship Id="rId5" Type="http://schemas.openxmlformats.org/officeDocument/2006/relationships/image" Target="../media/image13.jpe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e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jpe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oleObject" Target="../embeddings/oleObject3.bin"/><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4.png"/><Relationship Id="rId4" Type="http://schemas.openxmlformats.org/officeDocument/2006/relationships/customXml" Target="../ink/ink3.xml"/></Relationships>
</file>

<file path=ppt/slides/_rels/slide1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0.png"/><Relationship Id="rId7" Type="http://schemas.openxmlformats.org/officeDocument/2006/relationships/image" Target="../media/image210.png"/><Relationship Id="rId2" Type="http://schemas.openxmlformats.org/officeDocument/2006/relationships/oleObject" Target="../embeddings/oleObject4.bin"/><Relationship Id="rId1" Type="http://schemas.openxmlformats.org/officeDocument/2006/relationships/slideLayout" Target="../slideLayouts/slideLayout7.xml"/><Relationship Id="rId6" Type="http://schemas.openxmlformats.org/officeDocument/2006/relationships/image" Target="../media/image201.png"/><Relationship Id="rId5" Type="http://schemas.openxmlformats.org/officeDocument/2006/relationships/image" Target="../media/image21.png"/><Relationship Id="rId10" Type="http://schemas.openxmlformats.org/officeDocument/2006/relationships/image" Target="../media/image22.png"/><Relationship Id="rId4" Type="http://schemas.openxmlformats.org/officeDocument/2006/relationships/oleObject" Target="../embeddings/oleObject5.bin"/><Relationship Id="rId9"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oleObject" Target="../embeddings/oleObject6.bin"/><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5.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8" Type="http://schemas.openxmlformats.org/officeDocument/2006/relationships/image" Target="../media/image31.emf"/><Relationship Id="rId13" Type="http://schemas.openxmlformats.org/officeDocument/2006/relationships/image" Target="../media/image36.emf"/><Relationship Id="rId3" Type="http://schemas.openxmlformats.org/officeDocument/2006/relationships/image" Target="../media/image26.emf"/><Relationship Id="rId7" Type="http://schemas.openxmlformats.org/officeDocument/2006/relationships/image" Target="../media/image30.emf"/><Relationship Id="rId12" Type="http://schemas.openxmlformats.org/officeDocument/2006/relationships/image" Target="../media/image35.emf"/><Relationship Id="rId17" Type="http://schemas.openxmlformats.org/officeDocument/2006/relationships/image" Target="../media/image5.png"/><Relationship Id="rId2" Type="http://schemas.openxmlformats.org/officeDocument/2006/relationships/image" Target="../media/image25.emf"/><Relationship Id="rId16"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29.emf"/><Relationship Id="rId11" Type="http://schemas.openxmlformats.org/officeDocument/2006/relationships/image" Target="../media/image34.emf"/><Relationship Id="rId5" Type="http://schemas.openxmlformats.org/officeDocument/2006/relationships/image" Target="../media/image28.emf"/><Relationship Id="rId15" Type="http://schemas.openxmlformats.org/officeDocument/2006/relationships/image" Target="../media/image69.png"/><Relationship Id="rId10" Type="http://schemas.openxmlformats.org/officeDocument/2006/relationships/image" Target="../media/image33.emf"/><Relationship Id="rId4" Type="http://schemas.openxmlformats.org/officeDocument/2006/relationships/image" Target="../media/image27.emf"/><Relationship Id="rId9" Type="http://schemas.openxmlformats.org/officeDocument/2006/relationships/image" Target="../media/image32.emf"/><Relationship Id="rId14" Type="http://schemas.openxmlformats.org/officeDocument/2006/relationships/customXml" Target="../ink/ink4.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5.png"/><Relationship Id="rId2" Type="http://schemas.openxmlformats.org/officeDocument/2006/relationships/oleObject" Target="../embeddings/oleObject7.bin"/><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7.png"/><Relationship Id="rId4" Type="http://schemas.openxmlformats.org/officeDocument/2006/relationships/oleObject" Target="../embeddings/oleObject8.bin"/></Relationships>
</file>

<file path=ppt/slides/_rels/slide22.xml.rels><?xml version="1.0" encoding="UTF-8" standalone="yes"?>
<Relationships xmlns="http://schemas.openxmlformats.org/package/2006/relationships"><Relationship Id="rId8" Type="http://schemas.openxmlformats.org/officeDocument/2006/relationships/customXml" Target="../ink/ink5.xml"/><Relationship Id="rId13" Type="http://schemas.openxmlformats.org/officeDocument/2006/relationships/image" Target="../media/image53.png"/><Relationship Id="rId3" Type="http://schemas.openxmlformats.org/officeDocument/2006/relationships/image" Target="../media/image39.emf"/><Relationship Id="rId7" Type="http://schemas.openxmlformats.org/officeDocument/2006/relationships/image" Target="../media/image43.emf"/><Relationship Id="rId12" Type="http://schemas.openxmlformats.org/officeDocument/2006/relationships/customXml" Target="../ink/ink7.xml"/><Relationship Id="rId2" Type="http://schemas.openxmlformats.org/officeDocument/2006/relationships/image" Target="../media/image38.emf"/><Relationship Id="rId1" Type="http://schemas.openxmlformats.org/officeDocument/2006/relationships/slideLayout" Target="../slideLayouts/slideLayout1.xml"/><Relationship Id="rId6" Type="http://schemas.openxmlformats.org/officeDocument/2006/relationships/image" Target="../media/image42.emf"/><Relationship Id="rId11" Type="http://schemas.openxmlformats.org/officeDocument/2006/relationships/image" Target="../media/image52.png"/><Relationship Id="rId5" Type="http://schemas.openxmlformats.org/officeDocument/2006/relationships/image" Target="../media/image41.emf"/><Relationship Id="rId15" Type="http://schemas.openxmlformats.org/officeDocument/2006/relationships/image" Target="../media/image5.png"/><Relationship Id="rId10" Type="http://schemas.openxmlformats.org/officeDocument/2006/relationships/customXml" Target="../ink/ink6.xml"/><Relationship Id="rId4" Type="http://schemas.openxmlformats.org/officeDocument/2006/relationships/image" Target="../media/image40.emf"/><Relationship Id="rId9" Type="http://schemas.openxmlformats.org/officeDocument/2006/relationships/image" Target="../media/image51.png"/><Relationship Id="rId1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46.emf"/></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12.bin"/><Relationship Id="rId13" Type="http://schemas.openxmlformats.org/officeDocument/2006/relationships/oleObject" Target="../embeddings/oleObject13.bin"/><Relationship Id="rId18" Type="http://schemas.openxmlformats.org/officeDocument/2006/relationships/image" Target="../media/image4.png"/><Relationship Id="rId3" Type="http://schemas.openxmlformats.org/officeDocument/2006/relationships/image" Target="../media/image47.wmf"/><Relationship Id="rId21" Type="http://schemas.openxmlformats.org/officeDocument/2006/relationships/image" Target="../media/image59.png"/><Relationship Id="rId7" Type="http://schemas.openxmlformats.org/officeDocument/2006/relationships/image" Target="../media/image49.wmf"/><Relationship Id="rId12" Type="http://schemas.openxmlformats.org/officeDocument/2006/relationships/image" Target="../media/image55.png"/><Relationship Id="rId17" Type="http://schemas.openxmlformats.org/officeDocument/2006/relationships/image" Target="../media/image58.png"/><Relationship Id="rId2" Type="http://schemas.openxmlformats.org/officeDocument/2006/relationships/oleObject" Target="../embeddings/oleObject9.bin"/><Relationship Id="rId16" Type="http://schemas.openxmlformats.org/officeDocument/2006/relationships/customXml" Target="../ink/ink8.xml"/><Relationship Id="rId20" Type="http://schemas.openxmlformats.org/officeDocument/2006/relationships/customXml" Target="../ink/ink9.xml"/><Relationship Id="rId1" Type="http://schemas.openxmlformats.org/officeDocument/2006/relationships/slideLayout" Target="../slideLayouts/slideLayout7.xml"/><Relationship Id="rId6" Type="http://schemas.openxmlformats.org/officeDocument/2006/relationships/oleObject" Target="../embeddings/oleObject11.bin"/><Relationship Id="rId11" Type="http://schemas.openxmlformats.org/officeDocument/2006/relationships/image" Target="../media/image54.png"/><Relationship Id="rId5" Type="http://schemas.openxmlformats.org/officeDocument/2006/relationships/image" Target="../media/image48.wmf"/><Relationship Id="rId15" Type="http://schemas.openxmlformats.org/officeDocument/2006/relationships/image" Target="../media/image57.png"/><Relationship Id="rId10" Type="http://schemas.openxmlformats.org/officeDocument/2006/relationships/image" Target="../media/image50.png"/><Relationship Id="rId19" Type="http://schemas.openxmlformats.org/officeDocument/2006/relationships/image" Target="../media/image5.png"/><Relationship Id="rId4" Type="http://schemas.openxmlformats.org/officeDocument/2006/relationships/oleObject" Target="../embeddings/oleObject10.bin"/><Relationship Id="rId9" Type="http://schemas.openxmlformats.org/officeDocument/2006/relationships/image" Target="../media/image50.wmf"/><Relationship Id="rId14" Type="http://schemas.openxmlformats.org/officeDocument/2006/relationships/image" Target="../media/image51.wmf"/></Relationships>
</file>

<file path=ppt/slides/_rels/slide25.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oleObject" Target="../embeddings/oleObject14.bin"/><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56.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61.png"/><Relationship Id="rId5" Type="http://schemas.microsoft.com/office/2007/relationships/hdphoto" Target="../media/hdphoto2.wdp"/><Relationship Id="rId4" Type="http://schemas.openxmlformats.org/officeDocument/2006/relationships/image" Target="../media/image60.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62.pn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63.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4.png"/><Relationship Id="rId1" Type="http://schemas.openxmlformats.org/officeDocument/2006/relationships/slideLayout" Target="../slideLayouts/slideLayout6.xml"/><Relationship Id="rId6" Type="http://schemas.microsoft.com/office/2007/relationships/hdphoto" Target="../media/hdphoto5.wdp"/><Relationship Id="rId5" Type="http://schemas.openxmlformats.org/officeDocument/2006/relationships/image" Target="../media/image65.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20" descr="Lavtrykk-Francis-2">
            <a:extLst>
              <a:ext uri="{FF2B5EF4-FFF2-40B4-BE49-F238E27FC236}">
                <a16:creationId xmlns:a16="http://schemas.microsoft.com/office/drawing/2014/main" id="{08B78F90-DF11-C954-FF97-65069BD29EDC}"/>
              </a:ext>
            </a:extLst>
          </p:cNvPr>
          <p:cNvPicPr>
            <a:picLocks noChangeAspect="1" noChangeArrowheads="1"/>
          </p:cNvPicPr>
          <p:nvPr/>
        </p:nvPicPr>
        <p:blipFill>
          <a:blip r:embed="rId3">
            <a:lum bright="34000" contrast="-44000"/>
            <a:extLst>
              <a:ext uri="{28A0092B-C50C-407E-A947-70E740481C1C}">
                <a14:useLocalDpi xmlns:a14="http://schemas.microsoft.com/office/drawing/2010/main" val="0"/>
              </a:ext>
            </a:extLst>
          </a:blip>
          <a:srcRect/>
          <a:stretch>
            <a:fillRect/>
          </a:stretch>
        </p:blipFill>
        <p:spPr bwMode="auto">
          <a:xfrm>
            <a:off x="1574836" y="542739"/>
            <a:ext cx="5968964" cy="5934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Rectangle 2">
            <a:extLst>
              <a:ext uri="{FF2B5EF4-FFF2-40B4-BE49-F238E27FC236}">
                <a16:creationId xmlns:a16="http://schemas.microsoft.com/office/drawing/2014/main" id="{55D5E5BF-C4D8-04EC-AD33-9DC3315437C8}"/>
              </a:ext>
            </a:extLst>
          </p:cNvPr>
          <p:cNvSpPr>
            <a:spLocks noGrp="1" noChangeArrowheads="1"/>
          </p:cNvSpPr>
          <p:nvPr>
            <p:ph type="ctrTitle" idx="4294967295"/>
          </p:nvPr>
        </p:nvSpPr>
        <p:spPr>
          <a:xfrm>
            <a:off x="685800" y="533400"/>
            <a:ext cx="7772400" cy="914400"/>
          </a:xfrm>
          <a:solidFill>
            <a:schemeClr val="bg1"/>
          </a:solidFill>
          <a:ln>
            <a:solidFill>
              <a:srgbClr val="FF33CC"/>
            </a:solidFill>
            <a:miter lim="800000"/>
            <a:headEnd/>
            <a:tailEnd/>
          </a:ln>
        </p:spPr>
        <p:txBody>
          <a:bodyPr/>
          <a:lstStyle/>
          <a:p>
            <a:pPr eaLnBrk="1" hangingPunct="1"/>
            <a:r>
              <a:rPr lang="en-US" altLang="en-US" sz="3200" dirty="0">
                <a:solidFill>
                  <a:schemeClr val="accent2"/>
                </a:solidFill>
                <a:latin typeface="Arial" panose="020B0604020202020204" pitchFamily="34" charset="0"/>
              </a:rPr>
              <a:t> Francis Turbine </a:t>
            </a:r>
          </a:p>
        </p:txBody>
      </p:sp>
      <p:sp>
        <p:nvSpPr>
          <p:cNvPr id="3077" name="Rectangle 3">
            <a:extLst>
              <a:ext uri="{FF2B5EF4-FFF2-40B4-BE49-F238E27FC236}">
                <a16:creationId xmlns:a16="http://schemas.microsoft.com/office/drawing/2014/main" id="{4A10CBF8-3B4D-46CF-E17E-16A4AC7941C2}"/>
              </a:ext>
            </a:extLst>
          </p:cNvPr>
          <p:cNvSpPr>
            <a:spLocks noGrp="1" noChangeArrowheads="1"/>
          </p:cNvSpPr>
          <p:nvPr>
            <p:ph type="subTitle" idx="4294967295"/>
          </p:nvPr>
        </p:nvSpPr>
        <p:spPr>
          <a:xfrm>
            <a:off x="1600200" y="4038600"/>
            <a:ext cx="6400800" cy="1295400"/>
          </a:xfrm>
        </p:spPr>
        <p:txBody>
          <a:bodyPr/>
          <a:lstStyle/>
          <a:p>
            <a:pPr marL="0" indent="0" algn="ctr" eaLnBrk="1" hangingPunct="1">
              <a:buFontTx/>
              <a:buNone/>
            </a:pPr>
            <a:r>
              <a:rPr lang="en-US" altLang="en-US" sz="1800">
                <a:latin typeface="CommercialScript BT"/>
              </a:rPr>
              <a:t> P M V Subbarao</a:t>
            </a:r>
          </a:p>
          <a:p>
            <a:pPr marL="0" indent="0" algn="ctr" eaLnBrk="1" hangingPunct="1">
              <a:buFontTx/>
              <a:buNone/>
            </a:pPr>
            <a:r>
              <a:rPr lang="en-US" altLang="en-US" sz="1800">
                <a:latin typeface="CommercialScript BT"/>
              </a:rPr>
              <a:t>Professor</a:t>
            </a:r>
          </a:p>
          <a:p>
            <a:pPr marL="0" indent="0" algn="ctr" eaLnBrk="1" hangingPunct="1">
              <a:buFontTx/>
              <a:buNone/>
            </a:pPr>
            <a:r>
              <a:rPr lang="en-US" altLang="en-US" sz="1800">
                <a:latin typeface="Tempus Sans ITC" panose="04020404030D07020202" pitchFamily="82" charset="0"/>
              </a:rPr>
              <a:t>Mechanical Engineering Department</a:t>
            </a:r>
          </a:p>
        </p:txBody>
      </p:sp>
      <p:sp>
        <p:nvSpPr>
          <p:cNvPr id="3078" name="Text Box 4">
            <a:extLst>
              <a:ext uri="{FF2B5EF4-FFF2-40B4-BE49-F238E27FC236}">
                <a16:creationId xmlns:a16="http://schemas.microsoft.com/office/drawing/2014/main" id="{8B3E6A64-A763-84C6-2B70-25052F3C6077}"/>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sz="2400"/>
          </a:p>
        </p:txBody>
      </p:sp>
      <p:sp>
        <p:nvSpPr>
          <p:cNvPr id="74757" name="Text Box 5">
            <a:extLst>
              <a:ext uri="{FF2B5EF4-FFF2-40B4-BE49-F238E27FC236}">
                <a16:creationId xmlns:a16="http://schemas.microsoft.com/office/drawing/2014/main" id="{FF6A4B14-D411-2160-BE1F-D400CCA80B05}"/>
              </a:ext>
            </a:extLst>
          </p:cNvPr>
          <p:cNvSpPr txBox="1">
            <a:spLocks noChangeArrowheads="1"/>
          </p:cNvSpPr>
          <p:nvPr/>
        </p:nvSpPr>
        <p:spPr bwMode="auto">
          <a:xfrm>
            <a:off x="0" y="5029200"/>
            <a:ext cx="9144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en-US" altLang="en-US" sz="3200" dirty="0">
                <a:solidFill>
                  <a:srgbClr val="FF9900"/>
                </a:solidFill>
                <a:latin typeface="Harlow Solid Italic" panose="04030604020F02020D02" pitchFamily="82" charset="0"/>
              </a:rPr>
              <a:t>Blend some Reaction into Impulse…</a:t>
            </a:r>
          </a:p>
          <a:p>
            <a:pPr algn="ctr" eaLnBrk="1" hangingPunct="1"/>
            <a:r>
              <a:rPr lang="en-US" altLang="en-US" sz="3200" dirty="0">
                <a:solidFill>
                  <a:srgbClr val="0070C0"/>
                </a:solidFill>
                <a:latin typeface="Harlow Solid Italic" panose="04030604020F02020D02" pitchFamily="82" charset="0"/>
              </a:rPr>
              <a:t>Works well for Resources with Medium Head  and Large Flowrate …..</a:t>
            </a:r>
          </a:p>
        </p:txBody>
      </p:sp>
      <p:pic>
        <p:nvPicPr>
          <p:cNvPr id="3080" name="Rectangle 19458">
            <a:extLst>
              <a:ext uri="{FF2B5EF4-FFF2-40B4-BE49-F238E27FC236}">
                <a16:creationId xmlns:a16="http://schemas.microsoft.com/office/drawing/2014/main" id="{5EDA676A-58EE-5BF0-B001-06FDDF8F6E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1524000"/>
            <a:ext cx="42672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81" name="Group 8">
            <a:extLst>
              <a:ext uri="{FF2B5EF4-FFF2-40B4-BE49-F238E27FC236}">
                <a16:creationId xmlns:a16="http://schemas.microsoft.com/office/drawing/2014/main" id="{92BE974B-EAEA-71BD-6B31-CBD5409806A4}"/>
              </a:ext>
            </a:extLst>
          </p:cNvPr>
          <p:cNvGrpSpPr>
            <a:grpSpLocks/>
          </p:cNvGrpSpPr>
          <p:nvPr/>
        </p:nvGrpSpPr>
        <p:grpSpPr bwMode="auto">
          <a:xfrm>
            <a:off x="0" y="0"/>
            <a:ext cx="9144000" cy="6858000"/>
            <a:chOff x="0" y="0"/>
            <a:chExt cx="5760" cy="4320"/>
          </a:xfrm>
        </p:grpSpPr>
        <p:grpSp>
          <p:nvGrpSpPr>
            <p:cNvPr id="3083" name="Group 9">
              <a:extLst>
                <a:ext uri="{FF2B5EF4-FFF2-40B4-BE49-F238E27FC236}">
                  <a16:creationId xmlns:a16="http://schemas.microsoft.com/office/drawing/2014/main" id="{5B5C1305-5F45-1C78-3113-C169BD57B3C0}"/>
                </a:ext>
              </a:extLst>
            </p:cNvPr>
            <p:cNvGrpSpPr>
              <a:grpSpLocks/>
            </p:cNvGrpSpPr>
            <p:nvPr/>
          </p:nvGrpSpPr>
          <p:grpSpPr bwMode="auto">
            <a:xfrm>
              <a:off x="0" y="0"/>
              <a:ext cx="192" cy="4320"/>
              <a:chOff x="0" y="-48"/>
              <a:chExt cx="144" cy="4368"/>
            </a:xfrm>
          </p:grpSpPr>
          <p:sp>
            <p:nvSpPr>
              <p:cNvPr id="3093" name="Rectangle 10">
                <a:extLst>
                  <a:ext uri="{FF2B5EF4-FFF2-40B4-BE49-F238E27FC236}">
                    <a16:creationId xmlns:a16="http://schemas.microsoft.com/office/drawing/2014/main" id="{DA702E16-33FC-B327-6F56-C5342A47B64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sp>
            <p:nvSpPr>
              <p:cNvPr id="3094" name="Rectangle 11">
                <a:extLst>
                  <a:ext uri="{FF2B5EF4-FFF2-40B4-BE49-F238E27FC236}">
                    <a16:creationId xmlns:a16="http://schemas.microsoft.com/office/drawing/2014/main" id="{E6970D21-A73C-EFDD-D70A-AB6726A49C9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grpSp>
        <p:grpSp>
          <p:nvGrpSpPr>
            <p:cNvPr id="3084" name="Group 12">
              <a:extLst>
                <a:ext uri="{FF2B5EF4-FFF2-40B4-BE49-F238E27FC236}">
                  <a16:creationId xmlns:a16="http://schemas.microsoft.com/office/drawing/2014/main" id="{72293DC6-4D75-20E4-E38D-A68466A07368}"/>
                </a:ext>
              </a:extLst>
            </p:cNvPr>
            <p:cNvGrpSpPr>
              <a:grpSpLocks/>
            </p:cNvGrpSpPr>
            <p:nvPr/>
          </p:nvGrpSpPr>
          <p:grpSpPr bwMode="auto">
            <a:xfrm>
              <a:off x="5674" y="24"/>
              <a:ext cx="86" cy="4296"/>
              <a:chOff x="5616" y="-48"/>
              <a:chExt cx="144" cy="4368"/>
            </a:xfrm>
          </p:grpSpPr>
          <p:sp>
            <p:nvSpPr>
              <p:cNvPr id="3091" name="Rectangle 13">
                <a:extLst>
                  <a:ext uri="{FF2B5EF4-FFF2-40B4-BE49-F238E27FC236}">
                    <a16:creationId xmlns:a16="http://schemas.microsoft.com/office/drawing/2014/main" id="{857A6DFA-41F1-6044-467F-C07FA76B544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sp>
            <p:nvSpPr>
              <p:cNvPr id="3092" name="Rectangle 14">
                <a:extLst>
                  <a:ext uri="{FF2B5EF4-FFF2-40B4-BE49-F238E27FC236}">
                    <a16:creationId xmlns:a16="http://schemas.microsoft.com/office/drawing/2014/main" id="{0C27B483-7A19-5309-2664-04BE1197984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grpSp>
        <p:grpSp>
          <p:nvGrpSpPr>
            <p:cNvPr id="3085" name="Group 15">
              <a:extLst>
                <a:ext uri="{FF2B5EF4-FFF2-40B4-BE49-F238E27FC236}">
                  <a16:creationId xmlns:a16="http://schemas.microsoft.com/office/drawing/2014/main" id="{A42DB6F1-BBFD-209A-B42A-1B27EABCF8D6}"/>
                </a:ext>
              </a:extLst>
            </p:cNvPr>
            <p:cNvGrpSpPr>
              <a:grpSpLocks/>
            </p:cNvGrpSpPr>
            <p:nvPr/>
          </p:nvGrpSpPr>
          <p:grpSpPr bwMode="auto">
            <a:xfrm>
              <a:off x="144" y="0"/>
              <a:ext cx="5616" cy="144"/>
              <a:chOff x="96" y="-48"/>
              <a:chExt cx="5520" cy="144"/>
            </a:xfrm>
          </p:grpSpPr>
          <p:sp>
            <p:nvSpPr>
              <p:cNvPr id="3089" name="Rectangle 16">
                <a:extLst>
                  <a:ext uri="{FF2B5EF4-FFF2-40B4-BE49-F238E27FC236}">
                    <a16:creationId xmlns:a16="http://schemas.microsoft.com/office/drawing/2014/main" id="{62869302-31DC-0D79-3EE7-EC7C78A49A9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sp>
            <p:nvSpPr>
              <p:cNvPr id="3090" name="Rectangle 17">
                <a:extLst>
                  <a:ext uri="{FF2B5EF4-FFF2-40B4-BE49-F238E27FC236}">
                    <a16:creationId xmlns:a16="http://schemas.microsoft.com/office/drawing/2014/main" id="{6E013DCC-07B0-FF94-1830-9F218D65728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grpSp>
        <p:grpSp>
          <p:nvGrpSpPr>
            <p:cNvPr id="3086" name="Group 18">
              <a:extLst>
                <a:ext uri="{FF2B5EF4-FFF2-40B4-BE49-F238E27FC236}">
                  <a16:creationId xmlns:a16="http://schemas.microsoft.com/office/drawing/2014/main" id="{0B1A0BCD-71CB-A308-C87B-F0418B1E8FA2}"/>
                </a:ext>
              </a:extLst>
            </p:cNvPr>
            <p:cNvGrpSpPr>
              <a:grpSpLocks/>
            </p:cNvGrpSpPr>
            <p:nvPr/>
          </p:nvGrpSpPr>
          <p:grpSpPr bwMode="auto">
            <a:xfrm>
              <a:off x="144" y="4234"/>
              <a:ext cx="5616" cy="86"/>
              <a:chOff x="96" y="4176"/>
              <a:chExt cx="5520" cy="144"/>
            </a:xfrm>
          </p:grpSpPr>
          <p:sp>
            <p:nvSpPr>
              <p:cNvPr id="3087" name="Rectangle 19">
                <a:extLst>
                  <a:ext uri="{FF2B5EF4-FFF2-40B4-BE49-F238E27FC236}">
                    <a16:creationId xmlns:a16="http://schemas.microsoft.com/office/drawing/2014/main" id="{2D583131-4094-EED3-5B0E-84020A9CCD7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sp>
            <p:nvSpPr>
              <p:cNvPr id="3088" name="Rectangle 20">
                <a:extLst>
                  <a:ext uri="{FF2B5EF4-FFF2-40B4-BE49-F238E27FC236}">
                    <a16:creationId xmlns:a16="http://schemas.microsoft.com/office/drawing/2014/main" id="{27588C8C-6012-245D-188F-8DF40C99BC9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grpSp>
      </p:grpSp>
      <mc:AlternateContent xmlns:mc="http://schemas.openxmlformats.org/markup-compatibility/2006" xmlns:p14="http://schemas.microsoft.com/office/powerpoint/2010/main">
        <mc:Choice Requires="p14">
          <p:contentPart p14:bwMode="auto" r:id="rId5">
            <p14:nvContentPartPr>
              <p14:cNvPr id="3074" name="Ink 22">
                <a:extLst>
                  <a:ext uri="{FF2B5EF4-FFF2-40B4-BE49-F238E27FC236}">
                    <a16:creationId xmlns:a16="http://schemas.microsoft.com/office/drawing/2014/main" id="{9D72DC9B-D690-E6F4-F44D-33F795DE33A3}"/>
                  </a:ext>
                </a:extLst>
              </p14:cNvPr>
              <p14:cNvContentPartPr>
                <a14:cpLocks xmlns:a14="http://schemas.microsoft.com/office/drawing/2010/main" noRot="1" noChangeAspect="1" noEditPoints="1" noChangeArrowheads="1" noChangeShapeType="1"/>
              </p14:cNvContentPartPr>
              <p14:nvPr/>
            </p14:nvContentPartPr>
            <p14:xfrm>
              <a:off x="7278688" y="2868613"/>
              <a:ext cx="23812" cy="6350"/>
            </p14:xfrm>
          </p:contentPart>
        </mc:Choice>
        <mc:Fallback xmlns="">
          <p:pic>
            <p:nvPicPr>
              <p:cNvPr id="3074" name="Ink 22">
                <a:extLst>
                  <a:ext uri="{FF2B5EF4-FFF2-40B4-BE49-F238E27FC236}">
                    <a16:creationId xmlns:a16="http://schemas.microsoft.com/office/drawing/2014/main" id="{9D72DC9B-D690-E6F4-F44D-33F795DE33A3}"/>
                  </a:ext>
                </a:extLst>
              </p:cNvPr>
              <p:cNvPicPr>
                <a:picLocks noRot="1" noChangeAspect="1" noEditPoints="1" noChangeArrowheads="1" noChangeShapeType="1"/>
              </p:cNvPicPr>
              <p:nvPr/>
            </p:nvPicPr>
            <p:blipFill>
              <a:blip r:embed="rId6"/>
              <a:stretch>
                <a:fillRect/>
              </a:stretch>
            </p:blipFill>
            <p:spPr>
              <a:xfrm>
                <a:off x="7269014" y="2860358"/>
                <a:ext cx="43159" cy="2286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74757">
                                            <p:txEl>
                                              <p:pRg st="0" end="0"/>
                                            </p:txEl>
                                          </p:spTgt>
                                        </p:tgtEl>
                                        <p:attrNameLst>
                                          <p:attrName>style.visibility</p:attrName>
                                        </p:attrNameLst>
                                      </p:cBhvr>
                                      <p:to>
                                        <p:strVal val="visible"/>
                                      </p:to>
                                    </p:set>
                                    <p:animEffect transition="in" filter="box(out)">
                                      <p:cBhvr>
                                        <p:cTn id="7" dur="500"/>
                                        <p:tgtEl>
                                          <p:spTgt spid="7475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74757">
                                            <p:txEl>
                                              <p:pRg st="1" end="1"/>
                                            </p:txEl>
                                          </p:spTgt>
                                        </p:tgtEl>
                                        <p:attrNameLst>
                                          <p:attrName>style.visibility</p:attrName>
                                        </p:attrNameLst>
                                      </p:cBhvr>
                                      <p:to>
                                        <p:strVal val="visible"/>
                                      </p:to>
                                    </p:set>
                                    <p:animEffect transition="in" filter="box(out)">
                                      <p:cBhvr>
                                        <p:cTn id="12" dur="500"/>
                                        <p:tgtEl>
                                          <p:spTgt spid="74757">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7"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C37053C-631D-C769-8387-9271DF043A22}"/>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64DD7EB7-130D-FAB3-541A-86B0F4DEE4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0208BB9A-1C72-D4E0-5F68-ED9A2EF2A74D}"/>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66DAB51C-119D-8D8F-10DA-ACBE9E6873C1}"/>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2E70FCEE-01A6-2DA6-FCC0-699BEDBF6D57}"/>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A4A11309-650A-4D63-3DD9-8CCC328BFE15}"/>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70CCD74B-8F50-EAAE-A390-7F61C6D8B42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20" name="Rectangle 11">
                      <a:extLst>
                        <a:ext uri="{FF2B5EF4-FFF2-40B4-BE49-F238E27FC236}">
                          <a16:creationId xmlns:a16="http://schemas.microsoft.com/office/drawing/2014/main" id="{FCF50DA3-881A-0F13-E2E6-CEF81A46D9C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93AE0BF6-6967-11C2-7CEF-EE78BD102F9F}"/>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CC8B9380-71B3-4678-DB09-039A5B6F0EA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5D615AE8-03A9-893F-F714-D4DFF3E11AF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6446CC49-1CBF-9AE9-EE80-F617934B44C0}"/>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9B9BD516-686F-77F0-58FB-674916BD301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01BD906B-8CB1-B333-C29A-31881B77A70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9519F3B0-3DBC-98DE-CBCC-917F5865EFC3}"/>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58C20FEF-ABFE-08A2-1833-CBBE16AD81D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F615CCB-44D3-4A03-0AD3-A3CEB46E0B3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D2F2145C-D331-CD11-85AC-07D8481E86E8}"/>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5250D3F4-CB9E-37AE-F950-5A2C1A942B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Title 1">
            <a:extLst>
              <a:ext uri="{FF2B5EF4-FFF2-40B4-BE49-F238E27FC236}">
                <a16:creationId xmlns:a16="http://schemas.microsoft.com/office/drawing/2014/main" id="{B467DE3B-F67C-01D6-2CD2-C3874DDFCD5B}"/>
              </a:ext>
            </a:extLst>
          </p:cNvPr>
          <p:cNvSpPr txBox="1">
            <a:spLocks/>
          </p:cNvSpPr>
          <p:nvPr/>
        </p:nvSpPr>
        <p:spPr>
          <a:xfrm>
            <a:off x="2208259" y="158719"/>
            <a:ext cx="5411741" cy="872363"/>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r>
              <a:rPr lang="en-US" altLang="en-US" sz="2800" kern="0" dirty="0"/>
              <a:t>Speed Vs Type of Hydraulic Turbine</a:t>
            </a:r>
          </a:p>
        </p:txBody>
      </p:sp>
      <p:pic>
        <p:nvPicPr>
          <p:cNvPr id="23" name="Picture 22">
            <a:extLst>
              <a:ext uri="{FF2B5EF4-FFF2-40B4-BE49-F238E27FC236}">
                <a16:creationId xmlns:a16="http://schemas.microsoft.com/office/drawing/2014/main" id="{F91013A9-8B49-78B6-EB2E-34CFB2A499C3}"/>
              </a:ext>
            </a:extLst>
          </p:cNvPr>
          <p:cNvPicPr>
            <a:picLocks noChangeAspect="1"/>
          </p:cNvPicPr>
          <p:nvPr/>
        </p:nvPicPr>
        <p:blipFill>
          <a:blip r:embed="rId4"/>
          <a:stretch>
            <a:fillRect/>
          </a:stretch>
        </p:blipFill>
        <p:spPr>
          <a:xfrm>
            <a:off x="395377" y="1295400"/>
            <a:ext cx="8520023" cy="531989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3" name="TextBox 2">
            <a:extLst>
              <a:ext uri="{FF2B5EF4-FFF2-40B4-BE49-F238E27FC236}">
                <a16:creationId xmlns:a16="http://schemas.microsoft.com/office/drawing/2014/main" id="{6715D1FC-8D4F-B819-D0BD-6CFE7F9796BD}"/>
              </a:ext>
            </a:extLst>
          </p:cNvPr>
          <p:cNvSpPr txBox="1">
            <a:spLocks noChangeArrowheads="1"/>
          </p:cNvSpPr>
          <p:nvPr/>
        </p:nvSpPr>
        <p:spPr bwMode="auto">
          <a:xfrm>
            <a:off x="609600" y="1617662"/>
            <a:ext cx="3302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r>
              <a:rPr lang="en-US" altLang="en-US"/>
              <a:t>Specific speed in rpm</a:t>
            </a:r>
          </a:p>
        </p:txBody>
      </p:sp>
      <p:graphicFrame>
        <p:nvGraphicFramePr>
          <p:cNvPr id="1026" name="Object 2">
            <a:extLst>
              <a:ext uri="{FF2B5EF4-FFF2-40B4-BE49-F238E27FC236}">
                <a16:creationId xmlns:a16="http://schemas.microsoft.com/office/drawing/2014/main" id="{4794CE8A-E645-00F8-0AD6-28F5B1800198}"/>
              </a:ext>
            </a:extLst>
          </p:cNvPr>
          <p:cNvGraphicFramePr>
            <a:graphicFrameLocks noChangeAspect="1"/>
          </p:cNvGraphicFramePr>
          <p:nvPr/>
        </p:nvGraphicFramePr>
        <p:xfrm>
          <a:off x="4402138" y="1254125"/>
          <a:ext cx="2074862" cy="1336675"/>
        </p:xfrm>
        <a:graphic>
          <a:graphicData uri="http://schemas.openxmlformats.org/presentationml/2006/ole">
            <mc:AlternateContent xmlns:mc="http://schemas.openxmlformats.org/markup-compatibility/2006">
              <mc:Choice xmlns:v="urn:schemas-microsoft-com:vml" Requires="v">
                <p:oleObj name="Equation" r:id="rId2" imgW="749160" imgH="482400" progId="Equation.3">
                  <p:embed/>
                </p:oleObj>
              </mc:Choice>
              <mc:Fallback>
                <p:oleObj name="Equation" r:id="rId2" imgW="749160" imgH="482400" progId="Equation.3">
                  <p:embed/>
                  <p:pic>
                    <p:nvPicPr>
                      <p:cNvPr id="1026" name="Object 2">
                        <a:extLst>
                          <a:ext uri="{FF2B5EF4-FFF2-40B4-BE49-F238E27FC236}">
                            <a16:creationId xmlns:a16="http://schemas.microsoft.com/office/drawing/2014/main" id="{4794CE8A-E645-00F8-0AD6-28F5B18001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2138" y="1254125"/>
                        <a:ext cx="2074862" cy="1336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55" name="TextBox 5">
            <a:extLst>
              <a:ext uri="{FF2B5EF4-FFF2-40B4-BE49-F238E27FC236}">
                <a16:creationId xmlns:a16="http://schemas.microsoft.com/office/drawing/2014/main" id="{D0B04161-B4BA-A253-2A8D-173CF21C39F1}"/>
              </a:ext>
            </a:extLst>
          </p:cNvPr>
          <p:cNvSpPr txBox="1">
            <a:spLocks noChangeArrowheads="1"/>
          </p:cNvSpPr>
          <p:nvPr/>
        </p:nvSpPr>
        <p:spPr bwMode="auto">
          <a:xfrm>
            <a:off x="2546350" y="2590800"/>
            <a:ext cx="33210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r>
              <a:rPr lang="en-US" altLang="en-US" b="0" i="1"/>
              <a:t>P in hp &amp; H in meters</a:t>
            </a:r>
          </a:p>
        </p:txBody>
      </p:sp>
      <mc:AlternateContent xmlns:mc="http://schemas.openxmlformats.org/markup-compatibility/2006" xmlns:p14="http://schemas.microsoft.com/office/powerpoint/2010/main">
        <mc:Choice Requires="p14">
          <p:contentPart p14:bwMode="auto" r:id="rId4">
            <p14:nvContentPartPr>
              <p14:cNvPr id="1027" name="Ink 5">
                <a:extLst>
                  <a:ext uri="{FF2B5EF4-FFF2-40B4-BE49-F238E27FC236}">
                    <a16:creationId xmlns:a16="http://schemas.microsoft.com/office/drawing/2014/main" id="{411EFCA2-6B2E-ED8E-526B-E0AB54B0A090}"/>
                  </a:ext>
                </a:extLst>
              </p14:cNvPr>
              <p14:cNvContentPartPr>
                <a14:cpLocks xmlns:a14="http://schemas.microsoft.com/office/drawing/2010/main" noRot="1" noChangeAspect="1" noEditPoints="1" noChangeArrowheads="1" noChangeShapeType="1"/>
              </p14:cNvContentPartPr>
              <p14:nvPr/>
            </p14:nvContentPartPr>
            <p14:xfrm>
              <a:off x="8013700" y="2392363"/>
              <a:ext cx="6350" cy="6350"/>
            </p14:xfrm>
          </p:contentPart>
        </mc:Choice>
        <mc:Fallback xmlns="">
          <p:pic>
            <p:nvPicPr>
              <p:cNvPr id="1027" name="Ink 5">
                <a:extLst>
                  <a:ext uri="{FF2B5EF4-FFF2-40B4-BE49-F238E27FC236}">
                    <a16:creationId xmlns:a16="http://schemas.microsoft.com/office/drawing/2014/main" id="{411EFCA2-6B2E-ED8E-526B-E0AB54B0A090}"/>
                  </a:ext>
                </a:extLst>
              </p:cNvPr>
              <p:cNvPicPr>
                <a:picLocks noRot="1" noChangeAspect="1" noEditPoints="1" noChangeArrowheads="1" noChangeShapeType="1"/>
              </p:cNvPicPr>
              <p:nvPr/>
            </p:nvPicPr>
            <p:blipFill>
              <a:blip r:embed="rId5"/>
              <a:stretch>
                <a:fillRect/>
              </a:stretch>
            </p:blipFill>
            <p:spPr>
              <a:xfrm>
                <a:off x="8004528" y="2382651"/>
                <a:ext cx="24694" cy="25774"/>
              </a:xfrm>
              <a:prstGeom prst="rect">
                <a:avLst/>
              </a:prstGeom>
            </p:spPr>
          </p:pic>
        </mc:Fallback>
      </mc:AlternateContent>
      <p:sp>
        <p:nvSpPr>
          <p:cNvPr id="21" name="Title 20">
            <a:extLst>
              <a:ext uri="{FF2B5EF4-FFF2-40B4-BE49-F238E27FC236}">
                <a16:creationId xmlns:a16="http://schemas.microsoft.com/office/drawing/2014/main" id="{7980399B-9A08-FB45-7C6D-1343840EC732}"/>
              </a:ext>
            </a:extLst>
          </p:cNvPr>
          <p:cNvSpPr>
            <a:spLocks noGrp="1"/>
          </p:cNvSpPr>
          <p:nvPr>
            <p:ph type="title"/>
          </p:nvPr>
        </p:nvSpPr>
        <p:spPr>
          <a:xfrm>
            <a:off x="1119266" y="133140"/>
            <a:ext cx="7772400" cy="1143000"/>
          </a:xfrm>
        </p:spPr>
        <p:txBody>
          <a:bodyPr/>
          <a:lstStyle/>
          <a:p>
            <a:r>
              <a:rPr lang="en-US" sz="2800" dirty="0"/>
              <a:t>Specific Speed Range of Francis Turbine</a:t>
            </a:r>
            <a:endParaRPr lang="en-IN" sz="2800" dirty="0"/>
          </a:p>
        </p:txBody>
      </p:sp>
      <p:pic>
        <p:nvPicPr>
          <p:cNvPr id="23" name="Picture 22">
            <a:extLst>
              <a:ext uri="{FF2B5EF4-FFF2-40B4-BE49-F238E27FC236}">
                <a16:creationId xmlns:a16="http://schemas.microsoft.com/office/drawing/2014/main" id="{B054B723-E435-C432-733A-B9A6AEC881BD}"/>
              </a:ext>
            </a:extLst>
          </p:cNvPr>
          <p:cNvPicPr>
            <a:picLocks noChangeAspect="1"/>
          </p:cNvPicPr>
          <p:nvPr/>
        </p:nvPicPr>
        <p:blipFill>
          <a:blip r:embed="rId6"/>
          <a:stretch>
            <a:fillRect/>
          </a:stretch>
        </p:blipFill>
        <p:spPr>
          <a:xfrm>
            <a:off x="634999" y="3333991"/>
            <a:ext cx="7757663" cy="3130308"/>
          </a:xfrm>
          <a:prstGeom prst="rect">
            <a:avLst/>
          </a:prstGeom>
        </p:spPr>
      </p:pic>
      <p:grpSp>
        <p:nvGrpSpPr>
          <p:cNvPr id="24" name="Group 23">
            <a:extLst>
              <a:ext uri="{FF2B5EF4-FFF2-40B4-BE49-F238E27FC236}">
                <a16:creationId xmlns:a16="http://schemas.microsoft.com/office/drawing/2014/main" id="{42E88330-B450-2970-5267-50AF41473E7C}"/>
              </a:ext>
            </a:extLst>
          </p:cNvPr>
          <p:cNvGrpSpPr/>
          <p:nvPr/>
        </p:nvGrpSpPr>
        <p:grpSpPr>
          <a:xfrm>
            <a:off x="0" y="0"/>
            <a:ext cx="9144000" cy="6858000"/>
            <a:chOff x="0" y="0"/>
            <a:chExt cx="9144000" cy="6858000"/>
          </a:xfrm>
        </p:grpSpPr>
        <p:pic>
          <p:nvPicPr>
            <p:cNvPr id="25" name="Picture 22" descr="Logo usage Guidelines">
              <a:extLst>
                <a:ext uri="{FF2B5EF4-FFF2-40B4-BE49-F238E27FC236}">
                  <a16:creationId xmlns:a16="http://schemas.microsoft.com/office/drawing/2014/main" id="{4B2BEAD0-B731-3ECA-205F-DE7EFA40835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38">
              <a:extLst>
                <a:ext uri="{FF2B5EF4-FFF2-40B4-BE49-F238E27FC236}">
                  <a16:creationId xmlns:a16="http://schemas.microsoft.com/office/drawing/2014/main" id="{510C0807-A6F1-258E-59A5-3BB2815FDAFE}"/>
                </a:ext>
              </a:extLst>
            </p:cNvPr>
            <p:cNvGrpSpPr>
              <a:grpSpLocks/>
            </p:cNvGrpSpPr>
            <p:nvPr/>
          </p:nvGrpSpPr>
          <p:grpSpPr bwMode="auto">
            <a:xfrm>
              <a:off x="0" y="0"/>
              <a:ext cx="9144000" cy="6858000"/>
              <a:chOff x="0" y="0"/>
              <a:chExt cx="9144000" cy="6858000"/>
            </a:xfrm>
          </p:grpSpPr>
          <p:grpSp>
            <p:nvGrpSpPr>
              <p:cNvPr id="27" name="Group 19">
                <a:extLst>
                  <a:ext uri="{FF2B5EF4-FFF2-40B4-BE49-F238E27FC236}">
                    <a16:creationId xmlns:a16="http://schemas.microsoft.com/office/drawing/2014/main" id="{8C000FB6-9014-C4FC-1038-0EFBA68A6CEC}"/>
                  </a:ext>
                </a:extLst>
              </p:cNvPr>
              <p:cNvGrpSpPr>
                <a:grpSpLocks/>
              </p:cNvGrpSpPr>
              <p:nvPr/>
            </p:nvGrpSpPr>
            <p:grpSpPr bwMode="auto">
              <a:xfrm>
                <a:off x="0" y="0"/>
                <a:ext cx="9144000" cy="6858000"/>
                <a:chOff x="0" y="0"/>
                <a:chExt cx="9144000" cy="6858000"/>
              </a:xfrm>
            </p:grpSpPr>
            <p:grpSp>
              <p:nvGrpSpPr>
                <p:cNvPr id="29" name="Group 28">
                  <a:extLst>
                    <a:ext uri="{FF2B5EF4-FFF2-40B4-BE49-F238E27FC236}">
                      <a16:creationId xmlns:a16="http://schemas.microsoft.com/office/drawing/2014/main" id="{DC123062-7D91-BCD0-44A7-B4C958E9532A}"/>
                    </a:ext>
                  </a:extLst>
                </p:cNvPr>
                <p:cNvGrpSpPr>
                  <a:grpSpLocks/>
                </p:cNvGrpSpPr>
                <p:nvPr/>
              </p:nvGrpSpPr>
              <p:grpSpPr bwMode="auto">
                <a:xfrm>
                  <a:off x="0" y="0"/>
                  <a:ext cx="9144000" cy="6858000"/>
                  <a:chOff x="0" y="0"/>
                  <a:chExt cx="5760" cy="4320"/>
                </a:xfrm>
              </p:grpSpPr>
              <p:grpSp>
                <p:nvGrpSpPr>
                  <p:cNvPr id="31" name="Group 30">
                    <a:extLst>
                      <a:ext uri="{FF2B5EF4-FFF2-40B4-BE49-F238E27FC236}">
                        <a16:creationId xmlns:a16="http://schemas.microsoft.com/office/drawing/2014/main" id="{3F344B30-D325-EE9F-CBFD-52BF0F25C420}"/>
                      </a:ext>
                    </a:extLst>
                  </p:cNvPr>
                  <p:cNvGrpSpPr>
                    <a:grpSpLocks/>
                  </p:cNvGrpSpPr>
                  <p:nvPr/>
                </p:nvGrpSpPr>
                <p:grpSpPr bwMode="auto">
                  <a:xfrm>
                    <a:off x="0" y="0"/>
                    <a:ext cx="192" cy="4320"/>
                    <a:chOff x="0" y="-48"/>
                    <a:chExt cx="144" cy="4368"/>
                  </a:xfrm>
                </p:grpSpPr>
                <p:sp>
                  <p:nvSpPr>
                    <p:cNvPr id="41" name="Rectangle 10">
                      <a:extLst>
                        <a:ext uri="{FF2B5EF4-FFF2-40B4-BE49-F238E27FC236}">
                          <a16:creationId xmlns:a16="http://schemas.microsoft.com/office/drawing/2014/main" id="{49B2138A-7251-6BE8-4A08-8C37AE00F2A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2" name="Rectangle 11">
                      <a:extLst>
                        <a:ext uri="{FF2B5EF4-FFF2-40B4-BE49-F238E27FC236}">
                          <a16:creationId xmlns:a16="http://schemas.microsoft.com/office/drawing/2014/main" id="{E623B780-29C6-3B28-CF85-35C0C4C1DCE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2" name="Group 12">
                    <a:extLst>
                      <a:ext uri="{FF2B5EF4-FFF2-40B4-BE49-F238E27FC236}">
                        <a16:creationId xmlns:a16="http://schemas.microsoft.com/office/drawing/2014/main" id="{16339103-3FD6-2217-815F-23E86C337D3B}"/>
                      </a:ext>
                    </a:extLst>
                  </p:cNvPr>
                  <p:cNvGrpSpPr>
                    <a:grpSpLocks/>
                  </p:cNvGrpSpPr>
                  <p:nvPr/>
                </p:nvGrpSpPr>
                <p:grpSpPr bwMode="auto">
                  <a:xfrm>
                    <a:off x="5674" y="24"/>
                    <a:ext cx="86" cy="4296"/>
                    <a:chOff x="5616" y="-48"/>
                    <a:chExt cx="144" cy="4368"/>
                  </a:xfrm>
                </p:grpSpPr>
                <p:sp>
                  <p:nvSpPr>
                    <p:cNvPr id="39" name="Rectangle 13">
                      <a:extLst>
                        <a:ext uri="{FF2B5EF4-FFF2-40B4-BE49-F238E27FC236}">
                          <a16:creationId xmlns:a16="http://schemas.microsoft.com/office/drawing/2014/main" id="{15B21E7D-74CC-719A-699C-B9823D62C70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0" name="Rectangle 14">
                      <a:extLst>
                        <a:ext uri="{FF2B5EF4-FFF2-40B4-BE49-F238E27FC236}">
                          <a16:creationId xmlns:a16="http://schemas.microsoft.com/office/drawing/2014/main" id="{281A4D8E-1177-A829-CE87-4E98DAD00B4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3" name="Group 15">
                    <a:extLst>
                      <a:ext uri="{FF2B5EF4-FFF2-40B4-BE49-F238E27FC236}">
                        <a16:creationId xmlns:a16="http://schemas.microsoft.com/office/drawing/2014/main" id="{E136E7B4-B735-8B61-0FFA-4D8951CC26A1}"/>
                      </a:ext>
                    </a:extLst>
                  </p:cNvPr>
                  <p:cNvGrpSpPr>
                    <a:grpSpLocks/>
                  </p:cNvGrpSpPr>
                  <p:nvPr/>
                </p:nvGrpSpPr>
                <p:grpSpPr bwMode="auto">
                  <a:xfrm>
                    <a:off x="144" y="0"/>
                    <a:ext cx="5616" cy="144"/>
                    <a:chOff x="96" y="-48"/>
                    <a:chExt cx="5520" cy="144"/>
                  </a:xfrm>
                </p:grpSpPr>
                <p:sp>
                  <p:nvSpPr>
                    <p:cNvPr id="37" name="Rectangle 36">
                      <a:extLst>
                        <a:ext uri="{FF2B5EF4-FFF2-40B4-BE49-F238E27FC236}">
                          <a16:creationId xmlns:a16="http://schemas.microsoft.com/office/drawing/2014/main" id="{C33CE05C-4F97-A279-CEA3-9C50FA14C94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 name="Rectangle 37">
                      <a:extLst>
                        <a:ext uri="{FF2B5EF4-FFF2-40B4-BE49-F238E27FC236}">
                          <a16:creationId xmlns:a16="http://schemas.microsoft.com/office/drawing/2014/main" id="{5A2D6925-CBED-03EA-5489-CC0744A7E55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4" name="Group 18">
                    <a:extLst>
                      <a:ext uri="{FF2B5EF4-FFF2-40B4-BE49-F238E27FC236}">
                        <a16:creationId xmlns:a16="http://schemas.microsoft.com/office/drawing/2014/main" id="{84E518EB-71D9-89C3-D8F1-0F2FB0A6876A}"/>
                      </a:ext>
                    </a:extLst>
                  </p:cNvPr>
                  <p:cNvGrpSpPr>
                    <a:grpSpLocks/>
                  </p:cNvGrpSpPr>
                  <p:nvPr/>
                </p:nvGrpSpPr>
                <p:grpSpPr bwMode="auto">
                  <a:xfrm>
                    <a:off x="144" y="4234"/>
                    <a:ext cx="5616" cy="86"/>
                    <a:chOff x="96" y="4176"/>
                    <a:chExt cx="5520" cy="144"/>
                  </a:xfrm>
                </p:grpSpPr>
                <p:sp>
                  <p:nvSpPr>
                    <p:cNvPr id="35" name="Rectangle 19">
                      <a:extLst>
                        <a:ext uri="{FF2B5EF4-FFF2-40B4-BE49-F238E27FC236}">
                          <a16:creationId xmlns:a16="http://schemas.microsoft.com/office/drawing/2014/main" id="{3B93CBA5-70B5-0D18-81E2-A3EE5D137B5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 name="Rectangle 20">
                      <a:extLst>
                        <a:ext uri="{FF2B5EF4-FFF2-40B4-BE49-F238E27FC236}">
                          <a16:creationId xmlns:a16="http://schemas.microsoft.com/office/drawing/2014/main" id="{2DDFA5B9-6D00-B406-BC27-36886CCAE6E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0" name="Rectangle 21">
                  <a:extLst>
                    <a:ext uri="{FF2B5EF4-FFF2-40B4-BE49-F238E27FC236}">
                      <a16:creationId xmlns:a16="http://schemas.microsoft.com/office/drawing/2014/main" id="{726D25C9-FE98-6CD8-12C0-5C2A07A95527}"/>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8" name="Picture 42" descr="A picture containing shape&#10;&#10;Description automatically generated">
                <a:extLst>
                  <a:ext uri="{FF2B5EF4-FFF2-40B4-BE49-F238E27FC236}">
                    <a16:creationId xmlns:a16="http://schemas.microsoft.com/office/drawing/2014/main" id="{9D134647-0C15-B73F-FB95-B4A7D7505F1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987897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1380" name="Picture 4">
            <a:extLst>
              <a:ext uri="{FF2B5EF4-FFF2-40B4-BE49-F238E27FC236}">
                <a16:creationId xmlns:a16="http://schemas.microsoft.com/office/drawing/2014/main" id="{1558B689-4C5E-B506-2740-6AD622CAD7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947988"/>
            <a:ext cx="8305800" cy="3205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Rectangle 5">
            <a:extLst>
              <a:ext uri="{FF2B5EF4-FFF2-40B4-BE49-F238E27FC236}">
                <a16:creationId xmlns:a16="http://schemas.microsoft.com/office/drawing/2014/main" id="{E62DD9BC-7B1C-E733-4D91-8E1B680B16CA}"/>
              </a:ext>
            </a:extLst>
          </p:cNvPr>
          <p:cNvSpPr>
            <a:spLocks noGrp="1" noChangeArrowheads="1"/>
          </p:cNvSpPr>
          <p:nvPr>
            <p:ph type="title"/>
          </p:nvPr>
        </p:nvSpPr>
        <p:spPr>
          <a:xfrm>
            <a:off x="1143000" y="304800"/>
            <a:ext cx="7772400" cy="762000"/>
          </a:xfrm>
        </p:spPr>
        <p:txBody>
          <a:bodyPr/>
          <a:lstStyle/>
          <a:p>
            <a:r>
              <a:rPr lang="en-US" altLang="en-US" sz="2800" dirty="0"/>
              <a:t>Selection of Speed of A Francis Turbine</a:t>
            </a:r>
          </a:p>
        </p:txBody>
      </p:sp>
      <p:graphicFrame>
        <p:nvGraphicFramePr>
          <p:cNvPr id="3074" name="Object 5">
            <a:extLst>
              <a:ext uri="{FF2B5EF4-FFF2-40B4-BE49-F238E27FC236}">
                <a16:creationId xmlns:a16="http://schemas.microsoft.com/office/drawing/2014/main" id="{5764CF73-706F-DF9D-EF42-E02135A2AA1A}"/>
              </a:ext>
            </a:extLst>
          </p:cNvPr>
          <p:cNvGraphicFramePr>
            <a:graphicFrameLocks noChangeAspect="1"/>
          </p:cNvGraphicFramePr>
          <p:nvPr/>
        </p:nvGraphicFramePr>
        <p:xfrm>
          <a:off x="1828801" y="1246187"/>
          <a:ext cx="4038600" cy="981267"/>
        </p:xfrm>
        <a:graphic>
          <a:graphicData uri="http://schemas.openxmlformats.org/presentationml/2006/ole">
            <mc:AlternateContent xmlns:mc="http://schemas.openxmlformats.org/markup-compatibility/2006">
              <mc:Choice xmlns:v="urn:schemas-microsoft-com:vml" Requires="v">
                <p:oleObj name="Equation" r:id="rId3" imgW="1828800" imgH="444240" progId="Equation.3">
                  <p:embed/>
                </p:oleObj>
              </mc:Choice>
              <mc:Fallback>
                <p:oleObj name="Equation" r:id="rId3" imgW="1828800" imgH="444240" progId="Equation.3">
                  <p:embed/>
                  <p:pic>
                    <p:nvPicPr>
                      <p:cNvPr id="3074" name="Object 5">
                        <a:extLst>
                          <a:ext uri="{FF2B5EF4-FFF2-40B4-BE49-F238E27FC236}">
                            <a16:creationId xmlns:a16="http://schemas.microsoft.com/office/drawing/2014/main" id="{5764CF73-706F-DF9D-EF42-E02135A2AA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1" y="1246187"/>
                        <a:ext cx="4038600" cy="981267"/>
                      </a:xfrm>
                      <a:prstGeom prst="rect">
                        <a:avLst/>
                      </a:prstGeom>
                      <a:noFill/>
                    </p:spPr>
                  </p:pic>
                </p:oleObj>
              </mc:Fallback>
            </mc:AlternateContent>
          </a:graphicData>
        </a:graphic>
      </p:graphicFrame>
      <p:sp>
        <p:nvSpPr>
          <p:cNvPr id="3077" name="TextBox 7">
            <a:extLst>
              <a:ext uri="{FF2B5EF4-FFF2-40B4-BE49-F238E27FC236}">
                <a16:creationId xmlns:a16="http://schemas.microsoft.com/office/drawing/2014/main" id="{89A1D889-2C0D-B663-0F5F-E00539CCCD98}"/>
              </a:ext>
            </a:extLst>
          </p:cNvPr>
          <p:cNvSpPr txBox="1">
            <a:spLocks noChangeArrowheads="1"/>
          </p:cNvSpPr>
          <p:nvPr/>
        </p:nvSpPr>
        <p:spPr bwMode="auto">
          <a:xfrm>
            <a:off x="1752600" y="2133600"/>
            <a:ext cx="68611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r>
              <a:rPr lang="en-US" altLang="en-US" i="1"/>
              <a:t>Z</a:t>
            </a:r>
            <a:r>
              <a:rPr lang="en-US" altLang="en-US" i="1" baseline="-25000"/>
              <a:t>p</a:t>
            </a:r>
            <a:r>
              <a:rPr lang="en-US" altLang="en-US" i="1"/>
              <a:t> : Number of  pairs of poles of the generator</a:t>
            </a:r>
          </a:p>
        </p:txBody>
      </p:sp>
      <p:grpSp>
        <p:nvGrpSpPr>
          <p:cNvPr id="2" name="Group 1">
            <a:extLst>
              <a:ext uri="{FF2B5EF4-FFF2-40B4-BE49-F238E27FC236}">
                <a16:creationId xmlns:a16="http://schemas.microsoft.com/office/drawing/2014/main" id="{EB2A7734-E4C7-B12C-A962-F63C69621845}"/>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466C0E65-9780-0B46-6E34-3CB8BF43E9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1561A197-03E6-366E-9623-C58FCEBD5AA9}"/>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4966CAC9-FD52-9E8C-1F60-01961EF23D65}"/>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53EA077C-C605-1C6B-369A-2D71B8C60E54}"/>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5D96E5CD-8BDD-783A-A49E-3C82E4E73723}"/>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3524C088-9501-67CF-A492-E26964EB9D3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B4CEFF03-3892-9F7E-AF7B-8ABFE42A83E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C6E60F7E-14C2-61AA-C90A-F97984C403A7}"/>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317194FF-16B7-EA85-4D45-AB4F2221F99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E8B64467-08BA-E39D-2375-29E1AE074E4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E7DF6FEA-2F42-C579-3EBB-4852E5DDE984}"/>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FCD90977-4E10-9233-8B63-108242AE649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0D18F011-96F8-B3FB-8D5E-9D0DF679CFC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CE8D115A-86BD-9474-A0A5-4DB1D16C6DF7}"/>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CC9B00C7-0C87-619E-6E6F-337A381A9BC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9D52236-BF31-8AFA-A36F-A26426562B5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256CD029-669B-FA3A-D427-8F92BACC2EA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417603E5-3237-F30A-B0AF-30652DAEC4E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14939933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41380"/>
                                        </p:tgtEl>
                                        <p:attrNameLst>
                                          <p:attrName>style.visibility</p:attrName>
                                        </p:attrNameLst>
                                      </p:cBhvr>
                                      <p:to>
                                        <p:strVal val="visible"/>
                                      </p:to>
                                    </p:set>
                                    <p:animEffect transition="in" filter="dissolve">
                                      <p:cBhvr>
                                        <p:cTn id="7" dur="500"/>
                                        <p:tgtEl>
                                          <p:spTgt spid="7413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2" descr="LAVTRYKK">
            <a:extLst>
              <a:ext uri="{FF2B5EF4-FFF2-40B4-BE49-F238E27FC236}">
                <a16:creationId xmlns:a16="http://schemas.microsoft.com/office/drawing/2014/main" id="{7F6F471D-77DF-F537-2645-CE34724E3C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5813" y="1219200"/>
            <a:ext cx="5435587" cy="4720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Rectangle 3">
            <a:extLst>
              <a:ext uri="{FF2B5EF4-FFF2-40B4-BE49-F238E27FC236}">
                <a16:creationId xmlns:a16="http://schemas.microsoft.com/office/drawing/2014/main" id="{1B1778A9-7C21-F662-B50D-072F85C30DE7}"/>
              </a:ext>
            </a:extLst>
          </p:cNvPr>
          <p:cNvSpPr>
            <a:spLocks noGrp="1" noChangeArrowheads="1"/>
          </p:cNvSpPr>
          <p:nvPr>
            <p:ph type="title"/>
          </p:nvPr>
        </p:nvSpPr>
        <p:spPr>
          <a:xfrm>
            <a:off x="611188" y="377825"/>
            <a:ext cx="7769225" cy="841375"/>
          </a:xfrm>
          <a:solidFill>
            <a:schemeClr val="bg1"/>
          </a:solidFill>
        </p:spPr>
        <p:txBody>
          <a:bodyPr/>
          <a:lstStyle/>
          <a:p>
            <a:r>
              <a:rPr lang="en-US" altLang="en-US" sz="2800"/>
              <a:t>The Francis Turbine</a:t>
            </a:r>
          </a:p>
        </p:txBody>
      </p:sp>
      <p:grpSp>
        <p:nvGrpSpPr>
          <p:cNvPr id="2" name="Group 1">
            <a:extLst>
              <a:ext uri="{FF2B5EF4-FFF2-40B4-BE49-F238E27FC236}">
                <a16:creationId xmlns:a16="http://schemas.microsoft.com/office/drawing/2014/main" id="{16F2085E-EC1E-4269-5E30-C5C497B0D741}"/>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CBF6DFD6-AD57-4D74-7F16-4CDAF06015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1B5DAD57-FB8A-0DF5-8305-A23B555FF500}"/>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A7396457-7FEA-F6D5-D312-5FB34D10CEEF}"/>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DA2E327B-B753-B6A4-C263-2CBA10776335}"/>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A83685D3-DBF7-1E93-F643-20C13AB765EE}"/>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68A0FBA4-6B8B-A552-DB90-DF0CC4C5B13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4C51F52F-264B-78CA-0198-34BF7B2AA34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5E8F00EB-16F8-7A9C-5201-2605A761D3E2}"/>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A1B894CD-702A-7AF5-11C6-CAECFF97FB6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0CE3D2BD-AFA2-F7C9-6C22-56AC903559C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01092467-2B78-A089-02D3-8FEC427A9E38}"/>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920E1713-A2DC-D756-3B8A-3D067563DA3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E2DF96B5-586A-298B-1BBD-296A83F3C07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FE0199E9-FA30-628A-F4CA-4DABD555F173}"/>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082C225E-6701-FEF9-49CD-A2E4A791DFE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3BEEC1B-C63C-04E9-9334-4449545B35B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14036B03-DE7E-320A-E943-5E63AF3AA10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7C7C979-36DE-A7E6-2A52-8D27532EAC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Rectangle 3">
            <a:extLst>
              <a:ext uri="{FF2B5EF4-FFF2-40B4-BE49-F238E27FC236}">
                <a16:creationId xmlns:a16="http://schemas.microsoft.com/office/drawing/2014/main" id="{0F30ABA4-05B7-DEEA-6426-9C4A1A7C7759}"/>
              </a:ext>
            </a:extLst>
          </p:cNvPr>
          <p:cNvSpPr txBox="1">
            <a:spLocks noChangeArrowheads="1"/>
          </p:cNvSpPr>
          <p:nvPr/>
        </p:nvSpPr>
        <p:spPr>
          <a:xfrm>
            <a:off x="304800" y="6059702"/>
            <a:ext cx="8153400" cy="798298"/>
          </a:xfrm>
          <a:prstGeom prst="rect">
            <a:avLst/>
          </a:prstGeom>
          <a:noFill/>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nSpc>
                <a:spcPct val="80000"/>
              </a:lnSpc>
            </a:pPr>
            <a:r>
              <a:rPr lang="en-US" altLang="en-US" sz="2400" kern="0" dirty="0"/>
              <a:t>A Francis turbine is suitable for medium heads (45 to 400 m) and requires a relatively large quantity of water.</a:t>
            </a:r>
          </a:p>
        </p:txBody>
      </p:sp>
    </p:spTree>
    <p:extLst>
      <p:ext uri="{BB962C8B-B14F-4D97-AF65-F5344CB8AC3E}">
        <p14:creationId xmlns:p14="http://schemas.microsoft.com/office/powerpoint/2010/main" val="266556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dissolve">
                                      <p:cBhvr>
                                        <p:cTn id="7"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B4CBF-D281-D006-07D7-BCDF0B541B2C}"/>
            </a:ext>
          </a:extLst>
        </p:cNvPr>
        <p:cNvGrpSpPr/>
        <p:nvPr/>
      </p:nvGrpSpPr>
      <p:grpSpPr>
        <a:xfrm>
          <a:off x="0" y="0"/>
          <a:ext cx="0" cy="0"/>
          <a:chOff x="0" y="0"/>
          <a:chExt cx="0" cy="0"/>
        </a:xfrm>
      </p:grpSpPr>
      <p:sp>
        <p:nvSpPr>
          <p:cNvPr id="28674" name="Title 1">
            <a:extLst>
              <a:ext uri="{FF2B5EF4-FFF2-40B4-BE49-F238E27FC236}">
                <a16:creationId xmlns:a16="http://schemas.microsoft.com/office/drawing/2014/main" id="{E005E3D1-C788-9164-8EF9-610806936696}"/>
              </a:ext>
            </a:extLst>
          </p:cNvPr>
          <p:cNvSpPr>
            <a:spLocks noGrp="1"/>
          </p:cNvSpPr>
          <p:nvPr>
            <p:ph type="title"/>
          </p:nvPr>
        </p:nvSpPr>
        <p:spPr>
          <a:xfrm>
            <a:off x="1975318" y="304799"/>
            <a:ext cx="5720882" cy="808219"/>
          </a:xfrm>
        </p:spPr>
        <p:txBody>
          <a:bodyPr/>
          <a:lstStyle/>
          <a:p>
            <a:r>
              <a:rPr lang="en-US" altLang="en-US" sz="2800" dirty="0"/>
              <a:t>3D Geometric Model of  A Francis Turbine</a:t>
            </a:r>
          </a:p>
        </p:txBody>
      </p:sp>
      <p:pic>
        <p:nvPicPr>
          <p:cNvPr id="28675" name="Picture 3">
            <a:extLst>
              <a:ext uri="{FF2B5EF4-FFF2-40B4-BE49-F238E27FC236}">
                <a16:creationId xmlns:a16="http://schemas.microsoft.com/office/drawing/2014/main" id="{4B8D9E87-5663-455E-9AB8-0CFC84CD09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171" y="1173406"/>
            <a:ext cx="8011137" cy="551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37EB62A0-9A37-F057-997E-219299AA6F17}"/>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E2B835B9-875C-FDCC-4429-18193247E7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DDC6260F-632E-FD1A-BA8F-D0A4024E65CF}"/>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3DA96A38-C2A5-F7B1-FE46-2DC7226A22E7}"/>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9E521D91-3309-947D-B09E-095788222C4C}"/>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FEC5F27A-FB72-0CBC-3B4B-5704C570C917}"/>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C99E9714-DB19-1DEC-86C9-DEB8F2D5AF5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88021A04-156F-AA7C-B6FD-F764697EAFB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EDA36C3E-325F-3391-6BC4-9F32692C7755}"/>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4B7B0D1B-2CD9-B90A-F35C-DF16615CF40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E98EA214-BE8D-12CC-AD9D-64BC32A1620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0D03EB24-AF8A-3B4F-C3E5-E17E746EE837}"/>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2B753BBA-2D91-7C0D-4AB7-E23D121D2C4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7EA458DC-7A7A-F23C-6030-69F555CACD3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2D870713-A536-8C8B-EC7F-47F0DF95AD11}"/>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273028BB-D24D-AD69-3928-1475BD606FD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D3D399B1-FD1A-1BAA-EAD8-230E68E8FE6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FB09C663-4777-B3AF-610F-037286747DD6}"/>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5F8AF364-8138-612E-719C-0899433136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026" name="Picture 2" descr="5: Stay vanes and guide vanes of a typical Francis turbine... | Download  Scientific Diagram">
            <a:extLst>
              <a:ext uri="{FF2B5EF4-FFF2-40B4-BE49-F238E27FC236}">
                <a16:creationId xmlns:a16="http://schemas.microsoft.com/office/drawing/2014/main" id="{26069D23-952E-EC07-0DEF-2B8A101343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5973" y="1985381"/>
            <a:ext cx="5723127" cy="3925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7810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8675"/>
                                        </p:tgtEl>
                                        <p:attrNameLst>
                                          <p:attrName>style.visibility</p:attrName>
                                        </p:attrNameLst>
                                      </p:cBhvr>
                                      <p:to>
                                        <p:strVal val="visible"/>
                                      </p:to>
                                    </p:set>
                                    <p:animEffect transition="in" filter="circle(in)">
                                      <p:cBhvr>
                                        <p:cTn id="7" dur="750"/>
                                        <p:tgtEl>
                                          <p:spTgt spid="2867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circle(in)">
                                      <p:cBhvr>
                                        <p:cTn id="12" dur="75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2" descr="LAVTRYKK">
            <a:extLst>
              <a:ext uri="{FF2B5EF4-FFF2-40B4-BE49-F238E27FC236}">
                <a16:creationId xmlns:a16="http://schemas.microsoft.com/office/drawing/2014/main" id="{7F6F471D-77DF-F537-2645-CE34724E3C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5447" y="1219200"/>
            <a:ext cx="5588553" cy="4853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Rectangle 3">
            <a:extLst>
              <a:ext uri="{FF2B5EF4-FFF2-40B4-BE49-F238E27FC236}">
                <a16:creationId xmlns:a16="http://schemas.microsoft.com/office/drawing/2014/main" id="{1B1778A9-7C21-F662-B50D-072F85C30DE7}"/>
              </a:ext>
            </a:extLst>
          </p:cNvPr>
          <p:cNvSpPr>
            <a:spLocks noGrp="1" noChangeArrowheads="1"/>
          </p:cNvSpPr>
          <p:nvPr>
            <p:ph type="title"/>
          </p:nvPr>
        </p:nvSpPr>
        <p:spPr>
          <a:xfrm>
            <a:off x="611188" y="377825"/>
            <a:ext cx="7769225" cy="841375"/>
          </a:xfrm>
          <a:solidFill>
            <a:schemeClr val="bg1"/>
          </a:solidFill>
        </p:spPr>
        <p:txBody>
          <a:bodyPr/>
          <a:lstStyle/>
          <a:p>
            <a:r>
              <a:rPr lang="en-US" altLang="en-US" sz="2800"/>
              <a:t>The Francis Turbine</a:t>
            </a:r>
          </a:p>
        </p:txBody>
      </p:sp>
      <p:grpSp>
        <p:nvGrpSpPr>
          <p:cNvPr id="2" name="Group 1">
            <a:extLst>
              <a:ext uri="{FF2B5EF4-FFF2-40B4-BE49-F238E27FC236}">
                <a16:creationId xmlns:a16="http://schemas.microsoft.com/office/drawing/2014/main" id="{16F2085E-EC1E-4269-5E30-C5C497B0D741}"/>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CBF6DFD6-AD57-4D74-7F16-4CDAF06015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1B5DAD57-FB8A-0DF5-8305-A23B555FF500}"/>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A7396457-7FEA-F6D5-D312-5FB34D10CEEF}"/>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DA2E327B-B753-B6A4-C263-2CBA10776335}"/>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A83685D3-DBF7-1E93-F643-20C13AB765EE}"/>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68A0FBA4-6B8B-A552-DB90-DF0CC4C5B13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4C51F52F-264B-78CA-0198-34BF7B2AA34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5E8F00EB-16F8-7A9C-5201-2605A761D3E2}"/>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A1B894CD-702A-7AF5-11C6-CAECFF97FB6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0CE3D2BD-AFA2-F7C9-6C22-56AC903559C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01092467-2B78-A089-02D3-8FEC427A9E38}"/>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920E1713-A2DC-D756-3B8A-3D067563DA3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E2DF96B5-586A-298B-1BBD-296A83F3C07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FE0199E9-FA30-628A-F4CA-4DABD555F173}"/>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082C225E-6701-FEF9-49CD-A2E4A791DFE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3BEEC1B-C63C-04E9-9334-4449545B35B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14036B03-DE7E-320A-E943-5E63AF3AA10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7C7C979-36DE-A7E6-2A52-8D27532EAC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Rectangle 3">
            <a:extLst>
              <a:ext uri="{FF2B5EF4-FFF2-40B4-BE49-F238E27FC236}">
                <a16:creationId xmlns:a16="http://schemas.microsoft.com/office/drawing/2014/main" id="{60B1BFA6-FA01-89D6-9E22-0E02546A6073}"/>
              </a:ext>
            </a:extLst>
          </p:cNvPr>
          <p:cNvSpPr txBox="1">
            <a:spLocks noChangeArrowheads="1"/>
          </p:cNvSpPr>
          <p:nvPr/>
        </p:nvSpPr>
        <p:spPr>
          <a:xfrm>
            <a:off x="517773" y="6080126"/>
            <a:ext cx="8092827" cy="641350"/>
          </a:xfrm>
          <a:prstGeom prst="rect">
            <a:avLst/>
          </a:prstGeom>
          <a:noFill/>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nSpc>
                <a:spcPct val="80000"/>
              </a:lnSpc>
            </a:pPr>
            <a:r>
              <a:rPr lang="en-US" altLang="en-US" sz="2400" kern="0" dirty="0"/>
              <a:t>It is a reaction turbine developed by an English born American Engineer, Sir J.B. Francis. </a:t>
            </a:r>
          </a:p>
        </p:txBody>
      </p:sp>
      <p:pic>
        <p:nvPicPr>
          <p:cNvPr id="23" name="Picture 22">
            <a:extLst>
              <a:ext uri="{FF2B5EF4-FFF2-40B4-BE49-F238E27FC236}">
                <a16:creationId xmlns:a16="http://schemas.microsoft.com/office/drawing/2014/main" id="{A7F78045-86D7-183C-CB35-287C55C95A0F}"/>
              </a:ext>
            </a:extLst>
          </p:cNvPr>
          <p:cNvPicPr>
            <a:picLocks noChangeAspect="1"/>
          </p:cNvPicPr>
          <p:nvPr/>
        </p:nvPicPr>
        <p:blipFill>
          <a:blip r:embed="rId5"/>
          <a:stretch>
            <a:fillRect/>
          </a:stretch>
        </p:blipFill>
        <p:spPr>
          <a:xfrm>
            <a:off x="228600" y="1551983"/>
            <a:ext cx="5325218" cy="4239217"/>
          </a:xfrm>
          <a:prstGeom prst="rect">
            <a:avLst/>
          </a:prstGeom>
        </p:spPr>
      </p:pic>
    </p:spTree>
    <p:extLst>
      <p:ext uri="{BB962C8B-B14F-4D97-AF65-F5344CB8AC3E}">
        <p14:creationId xmlns:p14="http://schemas.microsoft.com/office/powerpoint/2010/main" val="1087056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195"/>
                                        </p:tgtEl>
                                        <p:attrNameLst>
                                          <p:attrName>style.visibility</p:attrName>
                                        </p:attrNameLst>
                                      </p:cBhvr>
                                      <p:to>
                                        <p:strVal val="visible"/>
                                      </p:to>
                                    </p:set>
                                    <p:animEffect transition="in" filter="circle(in)">
                                      <p:cBhvr>
                                        <p:cTn id="7" dur="1000"/>
                                        <p:tgtEl>
                                          <p:spTgt spid="819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dissolve">
                                      <p:cBhvr>
                                        <p:cTn id="12" dur="500"/>
                                        <p:tgtEl>
                                          <p:spTgt spid="2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circle(in)">
                                      <p:cBhvr>
                                        <p:cTn id="1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2" descr="LAVTRYKK">
            <a:extLst>
              <a:ext uri="{FF2B5EF4-FFF2-40B4-BE49-F238E27FC236}">
                <a16:creationId xmlns:a16="http://schemas.microsoft.com/office/drawing/2014/main" id="{7F6F471D-77DF-F537-2645-CE34724E3C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6737" y="1219200"/>
            <a:ext cx="4826063"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Rectangle 3">
            <a:extLst>
              <a:ext uri="{FF2B5EF4-FFF2-40B4-BE49-F238E27FC236}">
                <a16:creationId xmlns:a16="http://schemas.microsoft.com/office/drawing/2014/main" id="{1B1778A9-7C21-F662-B50D-072F85C30DE7}"/>
              </a:ext>
            </a:extLst>
          </p:cNvPr>
          <p:cNvSpPr>
            <a:spLocks noGrp="1" noChangeArrowheads="1"/>
          </p:cNvSpPr>
          <p:nvPr>
            <p:ph type="title"/>
          </p:nvPr>
        </p:nvSpPr>
        <p:spPr>
          <a:xfrm>
            <a:off x="611188" y="377825"/>
            <a:ext cx="7769225" cy="841375"/>
          </a:xfrm>
          <a:solidFill>
            <a:schemeClr val="bg1"/>
          </a:solidFill>
        </p:spPr>
        <p:txBody>
          <a:bodyPr/>
          <a:lstStyle/>
          <a:p>
            <a:r>
              <a:rPr lang="en-US" altLang="en-US" sz="2800"/>
              <a:t>The Francis Turbine</a:t>
            </a:r>
          </a:p>
        </p:txBody>
      </p:sp>
      <p:grpSp>
        <p:nvGrpSpPr>
          <p:cNvPr id="2" name="Group 1">
            <a:extLst>
              <a:ext uri="{FF2B5EF4-FFF2-40B4-BE49-F238E27FC236}">
                <a16:creationId xmlns:a16="http://schemas.microsoft.com/office/drawing/2014/main" id="{16F2085E-EC1E-4269-5E30-C5C497B0D741}"/>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CBF6DFD6-AD57-4D74-7F16-4CDAF06015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1B5DAD57-FB8A-0DF5-8305-A23B555FF500}"/>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A7396457-7FEA-F6D5-D312-5FB34D10CEEF}"/>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DA2E327B-B753-B6A4-C263-2CBA10776335}"/>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A83685D3-DBF7-1E93-F643-20C13AB765EE}"/>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68A0FBA4-6B8B-A552-DB90-DF0CC4C5B13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4C51F52F-264B-78CA-0198-34BF7B2AA34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5E8F00EB-16F8-7A9C-5201-2605A761D3E2}"/>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A1B894CD-702A-7AF5-11C6-CAECFF97FB6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0CE3D2BD-AFA2-F7C9-6C22-56AC903559C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01092467-2B78-A089-02D3-8FEC427A9E38}"/>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920E1713-A2DC-D756-3B8A-3D067563DA3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E2DF96B5-586A-298B-1BBD-296A83F3C07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FE0199E9-FA30-628A-F4CA-4DABD555F173}"/>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082C225E-6701-FEF9-49CD-A2E4A791DFE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3BEEC1B-C63C-04E9-9334-4449545B35B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14036B03-DE7E-320A-E943-5E63AF3AA10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7C7C979-36DE-A7E6-2A52-8D27532EAC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Rectangle 3">
            <a:extLst>
              <a:ext uri="{FF2B5EF4-FFF2-40B4-BE49-F238E27FC236}">
                <a16:creationId xmlns:a16="http://schemas.microsoft.com/office/drawing/2014/main" id="{60B1BFA6-FA01-89D6-9E22-0E02546A6073}"/>
              </a:ext>
            </a:extLst>
          </p:cNvPr>
          <p:cNvSpPr txBox="1">
            <a:spLocks noChangeArrowheads="1"/>
          </p:cNvSpPr>
          <p:nvPr/>
        </p:nvSpPr>
        <p:spPr>
          <a:xfrm>
            <a:off x="593973" y="5528437"/>
            <a:ext cx="8092827" cy="1024763"/>
          </a:xfrm>
          <a:prstGeom prst="rect">
            <a:avLst/>
          </a:prstGeom>
          <a:noFill/>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nSpc>
                <a:spcPct val="80000"/>
              </a:lnSpc>
            </a:pPr>
            <a:r>
              <a:rPr lang="en-US" altLang="en-US" sz="2400" kern="0" dirty="0"/>
              <a:t>The water enters the turbine through the outer periphery of the runner in the radial direction and leaves the runner in the axial direction, and hence it is called ‘mixed flow turbine’. </a:t>
            </a:r>
          </a:p>
        </p:txBody>
      </p:sp>
    </p:spTree>
    <p:extLst>
      <p:ext uri="{BB962C8B-B14F-4D97-AF65-F5344CB8AC3E}">
        <p14:creationId xmlns:p14="http://schemas.microsoft.com/office/powerpoint/2010/main" val="3960650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dissolve">
                                      <p:cBhvr>
                                        <p:cTn id="7"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2" descr="LAVTRYKK">
            <a:extLst>
              <a:ext uri="{FF2B5EF4-FFF2-40B4-BE49-F238E27FC236}">
                <a16:creationId xmlns:a16="http://schemas.microsoft.com/office/drawing/2014/main" id="{7F6F471D-77DF-F537-2645-CE34724E3C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4337" y="1143001"/>
            <a:ext cx="4826063"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Rectangle 3">
            <a:extLst>
              <a:ext uri="{FF2B5EF4-FFF2-40B4-BE49-F238E27FC236}">
                <a16:creationId xmlns:a16="http://schemas.microsoft.com/office/drawing/2014/main" id="{1B1778A9-7C21-F662-B50D-072F85C30DE7}"/>
              </a:ext>
            </a:extLst>
          </p:cNvPr>
          <p:cNvSpPr>
            <a:spLocks noGrp="1" noChangeArrowheads="1"/>
          </p:cNvSpPr>
          <p:nvPr>
            <p:ph type="title"/>
          </p:nvPr>
        </p:nvSpPr>
        <p:spPr>
          <a:xfrm>
            <a:off x="611188" y="377825"/>
            <a:ext cx="7769225" cy="841375"/>
          </a:xfrm>
          <a:solidFill>
            <a:schemeClr val="bg1"/>
          </a:solidFill>
        </p:spPr>
        <p:txBody>
          <a:bodyPr/>
          <a:lstStyle/>
          <a:p>
            <a:r>
              <a:rPr lang="en-US" altLang="en-US" sz="2800"/>
              <a:t>The Francis Turbine</a:t>
            </a:r>
          </a:p>
        </p:txBody>
      </p:sp>
      <p:grpSp>
        <p:nvGrpSpPr>
          <p:cNvPr id="2" name="Group 1">
            <a:extLst>
              <a:ext uri="{FF2B5EF4-FFF2-40B4-BE49-F238E27FC236}">
                <a16:creationId xmlns:a16="http://schemas.microsoft.com/office/drawing/2014/main" id="{16F2085E-EC1E-4269-5E30-C5C497B0D741}"/>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CBF6DFD6-AD57-4D74-7F16-4CDAF06015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1B5DAD57-FB8A-0DF5-8305-A23B555FF500}"/>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A7396457-7FEA-F6D5-D312-5FB34D10CEEF}"/>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DA2E327B-B753-B6A4-C263-2CBA10776335}"/>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A83685D3-DBF7-1E93-F643-20C13AB765EE}"/>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68A0FBA4-6B8B-A552-DB90-DF0CC4C5B13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4C51F52F-264B-78CA-0198-34BF7B2AA34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5E8F00EB-16F8-7A9C-5201-2605A761D3E2}"/>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A1B894CD-702A-7AF5-11C6-CAECFF97FB6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0CE3D2BD-AFA2-F7C9-6C22-56AC903559C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01092467-2B78-A089-02D3-8FEC427A9E38}"/>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920E1713-A2DC-D756-3B8A-3D067563DA3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E2DF96B5-586A-298B-1BBD-296A83F3C07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FE0199E9-FA30-628A-F4CA-4DABD555F173}"/>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082C225E-6701-FEF9-49CD-A2E4A791DFE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3BEEC1B-C63C-04E9-9334-4449545B35B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14036B03-DE7E-320A-E943-5E63AF3AA10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7C7C979-36DE-A7E6-2A52-8D27532EAC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Rectangle 3">
            <a:extLst>
              <a:ext uri="{FF2B5EF4-FFF2-40B4-BE49-F238E27FC236}">
                <a16:creationId xmlns:a16="http://schemas.microsoft.com/office/drawing/2014/main" id="{60B1BFA6-FA01-89D6-9E22-0E02546A6073}"/>
              </a:ext>
            </a:extLst>
          </p:cNvPr>
          <p:cNvSpPr txBox="1">
            <a:spLocks noChangeArrowheads="1"/>
          </p:cNvSpPr>
          <p:nvPr/>
        </p:nvSpPr>
        <p:spPr>
          <a:xfrm>
            <a:off x="311989" y="5391577"/>
            <a:ext cx="8619038" cy="933023"/>
          </a:xfrm>
          <a:prstGeom prst="rect">
            <a:avLst/>
          </a:prstGeom>
          <a:noFill/>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nSpc>
                <a:spcPct val="80000"/>
              </a:lnSpc>
            </a:pPr>
            <a:r>
              <a:rPr lang="en-US" altLang="en-US" sz="2400" kern="0" dirty="0"/>
              <a:t>It is a reaction turbine and therefore only a part of the available head is converted into the velocity head before water enters the runner. </a:t>
            </a:r>
          </a:p>
        </p:txBody>
      </p:sp>
    </p:spTree>
    <p:extLst>
      <p:ext uri="{BB962C8B-B14F-4D97-AF65-F5344CB8AC3E}">
        <p14:creationId xmlns:p14="http://schemas.microsoft.com/office/powerpoint/2010/main" val="2495553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dissolve">
                                      <p:cBhvr>
                                        <p:cTn id="7"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2" descr="LAVTRYKK">
            <a:extLst>
              <a:ext uri="{FF2B5EF4-FFF2-40B4-BE49-F238E27FC236}">
                <a16:creationId xmlns:a16="http://schemas.microsoft.com/office/drawing/2014/main" id="{7F6F471D-77DF-F537-2645-CE34724E3C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4337" y="1143001"/>
            <a:ext cx="4826063"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Rectangle 3">
            <a:extLst>
              <a:ext uri="{FF2B5EF4-FFF2-40B4-BE49-F238E27FC236}">
                <a16:creationId xmlns:a16="http://schemas.microsoft.com/office/drawing/2014/main" id="{1B1778A9-7C21-F662-B50D-072F85C30DE7}"/>
              </a:ext>
            </a:extLst>
          </p:cNvPr>
          <p:cNvSpPr>
            <a:spLocks noGrp="1" noChangeArrowheads="1"/>
          </p:cNvSpPr>
          <p:nvPr>
            <p:ph type="title"/>
          </p:nvPr>
        </p:nvSpPr>
        <p:spPr>
          <a:xfrm>
            <a:off x="611188" y="377825"/>
            <a:ext cx="7769225" cy="841375"/>
          </a:xfrm>
          <a:solidFill>
            <a:schemeClr val="bg1"/>
          </a:solidFill>
        </p:spPr>
        <p:txBody>
          <a:bodyPr/>
          <a:lstStyle/>
          <a:p>
            <a:r>
              <a:rPr lang="en-US" altLang="en-US" sz="2800"/>
              <a:t>The Francis Turbine</a:t>
            </a:r>
          </a:p>
        </p:txBody>
      </p:sp>
      <p:grpSp>
        <p:nvGrpSpPr>
          <p:cNvPr id="2" name="Group 1">
            <a:extLst>
              <a:ext uri="{FF2B5EF4-FFF2-40B4-BE49-F238E27FC236}">
                <a16:creationId xmlns:a16="http://schemas.microsoft.com/office/drawing/2014/main" id="{16F2085E-EC1E-4269-5E30-C5C497B0D741}"/>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CBF6DFD6-AD57-4D74-7F16-4CDAF06015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1B5DAD57-FB8A-0DF5-8305-A23B555FF500}"/>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A7396457-7FEA-F6D5-D312-5FB34D10CEEF}"/>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DA2E327B-B753-B6A4-C263-2CBA10776335}"/>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A83685D3-DBF7-1E93-F643-20C13AB765EE}"/>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68A0FBA4-6B8B-A552-DB90-DF0CC4C5B13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4C51F52F-264B-78CA-0198-34BF7B2AA34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5E8F00EB-16F8-7A9C-5201-2605A761D3E2}"/>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A1B894CD-702A-7AF5-11C6-CAECFF97FB6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0CE3D2BD-AFA2-F7C9-6C22-56AC903559C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01092467-2B78-A089-02D3-8FEC427A9E38}"/>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920E1713-A2DC-D756-3B8A-3D067563DA3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E2DF96B5-586A-298B-1BBD-296A83F3C07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FE0199E9-FA30-628A-F4CA-4DABD555F173}"/>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082C225E-6701-FEF9-49CD-A2E4A791DFE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3BEEC1B-C63C-04E9-9334-4449545B35B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14036B03-DE7E-320A-E943-5E63AF3AA10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7C7C979-36DE-A7E6-2A52-8D27532EAC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Rectangle 3">
            <a:extLst>
              <a:ext uri="{FF2B5EF4-FFF2-40B4-BE49-F238E27FC236}">
                <a16:creationId xmlns:a16="http://schemas.microsoft.com/office/drawing/2014/main" id="{60B1BFA6-FA01-89D6-9E22-0E02546A6073}"/>
              </a:ext>
            </a:extLst>
          </p:cNvPr>
          <p:cNvSpPr txBox="1">
            <a:spLocks noChangeArrowheads="1"/>
          </p:cNvSpPr>
          <p:nvPr/>
        </p:nvSpPr>
        <p:spPr>
          <a:xfrm>
            <a:off x="670173" y="5562599"/>
            <a:ext cx="8092827" cy="934823"/>
          </a:xfrm>
          <a:prstGeom prst="rect">
            <a:avLst/>
          </a:prstGeom>
          <a:noFill/>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nSpc>
                <a:spcPct val="80000"/>
              </a:lnSpc>
            </a:pPr>
            <a:r>
              <a:rPr lang="en-US" altLang="en-US" sz="2400" kern="0" dirty="0"/>
              <a:t>The pressure head goes on decreasing as the water flows over the runner blades. </a:t>
            </a:r>
          </a:p>
        </p:txBody>
      </p:sp>
    </p:spTree>
    <p:extLst>
      <p:ext uri="{BB962C8B-B14F-4D97-AF65-F5344CB8AC3E}">
        <p14:creationId xmlns:p14="http://schemas.microsoft.com/office/powerpoint/2010/main" val="2289801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dissolve">
                                      <p:cBhvr>
                                        <p:cTn id="7"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2" descr="LAVTRYKK">
            <a:extLst>
              <a:ext uri="{FF2B5EF4-FFF2-40B4-BE49-F238E27FC236}">
                <a16:creationId xmlns:a16="http://schemas.microsoft.com/office/drawing/2014/main" id="{7F6F471D-77DF-F537-2645-CE34724E3C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9613" y="1327394"/>
            <a:ext cx="5435587" cy="4720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Rectangle 3">
            <a:extLst>
              <a:ext uri="{FF2B5EF4-FFF2-40B4-BE49-F238E27FC236}">
                <a16:creationId xmlns:a16="http://schemas.microsoft.com/office/drawing/2014/main" id="{1B1778A9-7C21-F662-B50D-072F85C30DE7}"/>
              </a:ext>
            </a:extLst>
          </p:cNvPr>
          <p:cNvSpPr>
            <a:spLocks noGrp="1" noChangeArrowheads="1"/>
          </p:cNvSpPr>
          <p:nvPr>
            <p:ph type="title"/>
          </p:nvPr>
        </p:nvSpPr>
        <p:spPr>
          <a:xfrm>
            <a:off x="611188" y="377825"/>
            <a:ext cx="7769225" cy="841375"/>
          </a:xfrm>
          <a:solidFill>
            <a:schemeClr val="bg1"/>
          </a:solidFill>
        </p:spPr>
        <p:txBody>
          <a:bodyPr/>
          <a:lstStyle/>
          <a:p>
            <a:r>
              <a:rPr lang="en-US" altLang="en-US" sz="2800"/>
              <a:t>The Francis Turbine</a:t>
            </a:r>
          </a:p>
        </p:txBody>
      </p:sp>
      <p:grpSp>
        <p:nvGrpSpPr>
          <p:cNvPr id="2" name="Group 1">
            <a:extLst>
              <a:ext uri="{FF2B5EF4-FFF2-40B4-BE49-F238E27FC236}">
                <a16:creationId xmlns:a16="http://schemas.microsoft.com/office/drawing/2014/main" id="{16F2085E-EC1E-4269-5E30-C5C497B0D741}"/>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CBF6DFD6-AD57-4D74-7F16-4CDAF06015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1B5DAD57-FB8A-0DF5-8305-A23B555FF500}"/>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A7396457-7FEA-F6D5-D312-5FB34D10CEEF}"/>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DA2E327B-B753-B6A4-C263-2CBA10776335}"/>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A83685D3-DBF7-1E93-F643-20C13AB765EE}"/>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68A0FBA4-6B8B-A552-DB90-DF0CC4C5B13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4C51F52F-264B-78CA-0198-34BF7B2AA34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5E8F00EB-16F8-7A9C-5201-2605A761D3E2}"/>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A1B894CD-702A-7AF5-11C6-CAECFF97FB6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0CE3D2BD-AFA2-F7C9-6C22-56AC903559C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01092467-2B78-A089-02D3-8FEC427A9E38}"/>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920E1713-A2DC-D756-3B8A-3D067563DA3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E2DF96B5-586A-298B-1BBD-296A83F3C07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FE0199E9-FA30-628A-F4CA-4DABD555F173}"/>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082C225E-6701-FEF9-49CD-A2E4A791DFE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3BEEC1B-C63C-04E9-9334-4449545B35B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14036B03-DE7E-320A-E943-5E63AF3AA10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7C7C979-36DE-A7E6-2A52-8D27532EAC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Rectangle 3">
            <a:extLst>
              <a:ext uri="{FF2B5EF4-FFF2-40B4-BE49-F238E27FC236}">
                <a16:creationId xmlns:a16="http://schemas.microsoft.com/office/drawing/2014/main" id="{0F30ABA4-05B7-DEEA-6426-9C4A1A7C7759}"/>
              </a:ext>
            </a:extLst>
          </p:cNvPr>
          <p:cNvSpPr txBox="1">
            <a:spLocks noChangeArrowheads="1"/>
          </p:cNvSpPr>
          <p:nvPr/>
        </p:nvSpPr>
        <p:spPr>
          <a:xfrm>
            <a:off x="381000" y="5373506"/>
            <a:ext cx="8153400" cy="1332094"/>
          </a:xfrm>
          <a:prstGeom prst="rect">
            <a:avLst/>
          </a:prstGeom>
          <a:solidFill>
            <a:schemeClr val="bg1"/>
          </a:solidFill>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a:lnSpc>
                <a:spcPct val="80000"/>
              </a:lnSpc>
            </a:pPr>
            <a:r>
              <a:rPr lang="en-US" altLang="en-US" sz="2400" kern="0" dirty="0"/>
              <a:t>The static pressure at the runner exit may be less than the atmospheric pressure and </a:t>
            </a:r>
            <a:r>
              <a:rPr lang="en-US" altLang="en-US" sz="2400" kern="0" dirty="0" err="1"/>
              <a:t>and</a:t>
            </a:r>
            <a:r>
              <a:rPr lang="en-US" altLang="en-US" sz="2400" kern="0" dirty="0"/>
              <a:t> water simultaneously fills all the passages of the runner blades.</a:t>
            </a:r>
          </a:p>
        </p:txBody>
      </p:sp>
    </p:spTree>
    <p:extLst>
      <p:ext uri="{BB962C8B-B14F-4D97-AF65-F5344CB8AC3E}">
        <p14:creationId xmlns:p14="http://schemas.microsoft.com/office/powerpoint/2010/main" val="4192348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dissolve">
                                      <p:cBhvr>
                                        <p:cTn id="7"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2" descr="LAVTRYKK">
            <a:extLst>
              <a:ext uri="{FF2B5EF4-FFF2-40B4-BE49-F238E27FC236}">
                <a16:creationId xmlns:a16="http://schemas.microsoft.com/office/drawing/2014/main" id="{7F6F471D-77DF-F537-2645-CE34724E3C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2447" y="1327394"/>
            <a:ext cx="4597953" cy="3992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Rectangle 3">
            <a:extLst>
              <a:ext uri="{FF2B5EF4-FFF2-40B4-BE49-F238E27FC236}">
                <a16:creationId xmlns:a16="http://schemas.microsoft.com/office/drawing/2014/main" id="{1B1778A9-7C21-F662-B50D-072F85C30DE7}"/>
              </a:ext>
            </a:extLst>
          </p:cNvPr>
          <p:cNvSpPr>
            <a:spLocks noGrp="1" noChangeArrowheads="1"/>
          </p:cNvSpPr>
          <p:nvPr>
            <p:ph type="title"/>
          </p:nvPr>
        </p:nvSpPr>
        <p:spPr>
          <a:xfrm>
            <a:off x="611188" y="377825"/>
            <a:ext cx="7769225" cy="841375"/>
          </a:xfrm>
          <a:solidFill>
            <a:schemeClr val="bg1"/>
          </a:solidFill>
        </p:spPr>
        <p:txBody>
          <a:bodyPr/>
          <a:lstStyle/>
          <a:p>
            <a:r>
              <a:rPr lang="en-US" altLang="en-US" sz="2800"/>
              <a:t>The Francis Turbine</a:t>
            </a:r>
          </a:p>
        </p:txBody>
      </p:sp>
      <p:grpSp>
        <p:nvGrpSpPr>
          <p:cNvPr id="2" name="Group 1">
            <a:extLst>
              <a:ext uri="{FF2B5EF4-FFF2-40B4-BE49-F238E27FC236}">
                <a16:creationId xmlns:a16="http://schemas.microsoft.com/office/drawing/2014/main" id="{16F2085E-EC1E-4269-5E30-C5C497B0D741}"/>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CBF6DFD6-AD57-4D74-7F16-4CDAF06015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1B5DAD57-FB8A-0DF5-8305-A23B555FF500}"/>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A7396457-7FEA-F6D5-D312-5FB34D10CEEF}"/>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DA2E327B-B753-B6A4-C263-2CBA10776335}"/>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A83685D3-DBF7-1E93-F643-20C13AB765EE}"/>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68A0FBA4-6B8B-A552-DB90-DF0CC4C5B13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4C51F52F-264B-78CA-0198-34BF7B2AA34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5E8F00EB-16F8-7A9C-5201-2605A761D3E2}"/>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A1B894CD-702A-7AF5-11C6-CAECFF97FB6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0CE3D2BD-AFA2-F7C9-6C22-56AC903559C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01092467-2B78-A089-02D3-8FEC427A9E38}"/>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920E1713-A2DC-D756-3B8A-3D067563DA3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E2DF96B5-586A-298B-1BBD-296A83F3C07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FE0199E9-FA30-628A-F4CA-4DABD555F173}"/>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082C225E-6701-FEF9-49CD-A2E4A791DFE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3BEEC1B-C63C-04E9-9334-4449545B35B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14036B03-DE7E-320A-E943-5E63AF3AA10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7C7C979-36DE-A7E6-2A52-8D27532EAC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Rectangle 3">
            <a:extLst>
              <a:ext uri="{FF2B5EF4-FFF2-40B4-BE49-F238E27FC236}">
                <a16:creationId xmlns:a16="http://schemas.microsoft.com/office/drawing/2014/main" id="{0F30ABA4-05B7-DEEA-6426-9C4A1A7C7759}"/>
              </a:ext>
            </a:extLst>
          </p:cNvPr>
          <p:cNvSpPr txBox="1">
            <a:spLocks noChangeArrowheads="1"/>
          </p:cNvSpPr>
          <p:nvPr/>
        </p:nvSpPr>
        <p:spPr>
          <a:xfrm>
            <a:off x="457200" y="5486400"/>
            <a:ext cx="8153400" cy="1011023"/>
          </a:xfrm>
          <a:prstGeom prst="rect">
            <a:avLst/>
          </a:prstGeom>
          <a:noFill/>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nSpc>
                <a:spcPct val="80000"/>
              </a:lnSpc>
            </a:pPr>
            <a:r>
              <a:rPr lang="en-US" altLang="en-US" sz="2400" kern="0" dirty="0"/>
              <a:t>The change in pressure while water is gliding over the blades is called ‘reaction pressure’ and is partly responsible for the rotation of the runner. </a:t>
            </a:r>
          </a:p>
        </p:txBody>
      </p:sp>
    </p:spTree>
    <p:extLst>
      <p:ext uri="{BB962C8B-B14F-4D97-AF65-F5344CB8AC3E}">
        <p14:creationId xmlns:p14="http://schemas.microsoft.com/office/powerpoint/2010/main" val="1977788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dissolve">
                                      <p:cBhvr>
                                        <p:cTn id="7"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BDC9FC7A-493E-FD9C-CC42-A59AE9A98F79}"/>
              </a:ext>
            </a:extLst>
          </p:cNvPr>
          <p:cNvSpPr>
            <a:spLocks noGrp="1" noChangeArrowheads="1"/>
          </p:cNvSpPr>
          <p:nvPr>
            <p:ph type="title"/>
          </p:nvPr>
        </p:nvSpPr>
        <p:spPr>
          <a:xfrm>
            <a:off x="838200" y="152400"/>
            <a:ext cx="7772400" cy="838200"/>
          </a:xfrm>
        </p:spPr>
        <p:txBody>
          <a:bodyPr/>
          <a:lstStyle/>
          <a:p>
            <a:r>
              <a:rPr lang="en-US" altLang="en-US" sz="2800"/>
              <a:t>Variations of Francis : SVARTISEN</a:t>
            </a:r>
          </a:p>
        </p:txBody>
      </p:sp>
      <p:sp>
        <p:nvSpPr>
          <p:cNvPr id="582660" name="Text Box 4">
            <a:extLst>
              <a:ext uri="{FF2B5EF4-FFF2-40B4-BE49-F238E27FC236}">
                <a16:creationId xmlns:a16="http://schemas.microsoft.com/office/drawing/2014/main" id="{BC4C0F42-E27A-AD5B-7FE3-6F3376761F49}"/>
              </a:ext>
            </a:extLst>
          </p:cNvPr>
          <p:cNvSpPr txBox="1">
            <a:spLocks noChangeArrowheads="1"/>
          </p:cNvSpPr>
          <p:nvPr/>
        </p:nvSpPr>
        <p:spPr bwMode="auto">
          <a:xfrm rot="1965">
            <a:off x="6779763" y="1448432"/>
            <a:ext cx="221138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2400" dirty="0"/>
              <a:t>P   = 350 MW</a:t>
            </a:r>
          </a:p>
          <a:p>
            <a:r>
              <a:rPr lang="en-US" altLang="en-US" sz="2400" dirty="0"/>
              <a:t>H   = 543 m</a:t>
            </a:r>
          </a:p>
          <a:p>
            <a:r>
              <a:rPr lang="en-US" altLang="en-US" sz="2400" dirty="0"/>
              <a:t>Q = 71.5 m</a:t>
            </a:r>
            <a:r>
              <a:rPr lang="en-US" altLang="en-US" sz="2400" baseline="30000" dirty="0"/>
              <a:t>3</a:t>
            </a:r>
            <a:r>
              <a:rPr lang="en-US" altLang="en-US" sz="2400" dirty="0"/>
              <a:t>/s</a:t>
            </a:r>
          </a:p>
          <a:p>
            <a:r>
              <a:rPr lang="en-US" altLang="en-US" sz="2400" dirty="0"/>
              <a:t>n    = 333 rpm</a:t>
            </a:r>
          </a:p>
        </p:txBody>
      </p:sp>
      <p:pic>
        <p:nvPicPr>
          <p:cNvPr id="30725" name="Picture 5" descr="Snittegning av turbin">
            <a:extLst>
              <a:ext uri="{FF2B5EF4-FFF2-40B4-BE49-F238E27FC236}">
                <a16:creationId xmlns:a16="http://schemas.microsoft.com/office/drawing/2014/main" id="{C4ACF975-363F-7410-742B-53EA90D04D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219200"/>
            <a:ext cx="6477000" cy="405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0859A7E3-EC68-B172-3800-0AA18799FDEB}"/>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547155B2-4EE5-7F37-5E11-519DCD3D28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C9C301B3-DD6A-1940-30AF-185560353E20}"/>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105EE655-1AC3-302F-FD7B-F53B9C139021}"/>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7C870D88-9CFB-B5F1-F2FB-5695C7614A40}"/>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43A27C3F-1AA9-B56C-C917-11E96FAB3E1A}"/>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D8543290-4391-0FEB-57BA-53A76369423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78A0C52C-E1B0-C8DF-B001-F9F6E90B525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7DA7000B-0FBD-3156-A29B-890161BF1B47}"/>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FAF18E2B-1025-0336-D71C-AB38D84D831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D3F44051-4898-A1CE-8F5F-56B527E1A9A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2E62B445-E303-2E76-FC35-DEE303D55420}"/>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92AE3724-A673-98FC-8422-ACE6042DAAB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5EB305D7-9824-A3C0-EC1F-A4065921CF1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20CD8D62-C07F-CA5D-447D-8536F22A0CD9}"/>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09779383-6757-B9BA-760D-6A7D24F04D3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5E9076D8-7698-8065-3B89-8BD404228BA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CD0E0B31-0401-47B3-F311-0F4FEE3A3CD6}"/>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19A3FD5E-4CDD-434F-2369-120A0A4C59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82660"/>
                                        </p:tgtEl>
                                        <p:attrNameLst>
                                          <p:attrName>style.visibility</p:attrName>
                                        </p:attrNameLst>
                                      </p:cBhvr>
                                      <p:to>
                                        <p:strVal val="visible"/>
                                      </p:to>
                                    </p:set>
                                    <p:animEffect transition="in" filter="dissolve">
                                      <p:cBhvr>
                                        <p:cTn id="7" dur="500"/>
                                        <p:tgtEl>
                                          <p:spTgt spid="5826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266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La-Grande-Canada-Lavtrykk-2">
            <a:extLst>
              <a:ext uri="{FF2B5EF4-FFF2-40B4-BE49-F238E27FC236}">
                <a16:creationId xmlns:a16="http://schemas.microsoft.com/office/drawing/2014/main" id="{355D85B0-18B7-15CA-C958-0F5238517E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8200"/>
            <a:ext cx="396875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683" name="Text Box 3">
            <a:extLst>
              <a:ext uri="{FF2B5EF4-FFF2-40B4-BE49-F238E27FC236}">
                <a16:creationId xmlns:a16="http://schemas.microsoft.com/office/drawing/2014/main" id="{C8ECB664-FE2D-4086-07BC-A11DD66F7C63}"/>
              </a:ext>
            </a:extLst>
          </p:cNvPr>
          <p:cNvSpPr txBox="1">
            <a:spLocks noChangeArrowheads="1"/>
          </p:cNvSpPr>
          <p:nvPr/>
        </p:nvSpPr>
        <p:spPr bwMode="auto">
          <a:xfrm rot="-18481">
            <a:off x="5180013" y="2597753"/>
            <a:ext cx="25908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2400" dirty="0"/>
              <a:t>P = 169 MW</a:t>
            </a:r>
          </a:p>
          <a:p>
            <a:r>
              <a:rPr lang="en-US" altLang="en-US" sz="2400" dirty="0"/>
              <a:t>H = 72 m</a:t>
            </a:r>
          </a:p>
          <a:p>
            <a:r>
              <a:rPr lang="en-US" altLang="en-US" sz="2400" dirty="0"/>
              <a:t>Q = 265 m</a:t>
            </a:r>
            <a:r>
              <a:rPr lang="en-US" altLang="en-US" sz="2400" baseline="30000" dirty="0"/>
              <a:t>3</a:t>
            </a:r>
            <a:r>
              <a:rPr lang="en-US" altLang="en-US" sz="2400" dirty="0"/>
              <a:t>/s</a:t>
            </a:r>
          </a:p>
          <a:p>
            <a:r>
              <a:rPr lang="en-US" altLang="en-US" sz="2400" dirty="0"/>
              <a:t>n   = 112,5 rpm</a:t>
            </a:r>
          </a:p>
        </p:txBody>
      </p:sp>
      <p:sp>
        <p:nvSpPr>
          <p:cNvPr id="31749" name="Text Box 5">
            <a:extLst>
              <a:ext uri="{FF2B5EF4-FFF2-40B4-BE49-F238E27FC236}">
                <a16:creationId xmlns:a16="http://schemas.microsoft.com/office/drawing/2014/main" id="{54422F4D-DD5A-3FE4-F97C-CB106DDB0657}"/>
              </a:ext>
            </a:extLst>
          </p:cNvPr>
          <p:cNvSpPr txBox="1">
            <a:spLocks noChangeArrowheads="1"/>
          </p:cNvSpPr>
          <p:nvPr/>
        </p:nvSpPr>
        <p:spPr bwMode="auto">
          <a:xfrm>
            <a:off x="2301044" y="165370"/>
            <a:ext cx="477678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a:r>
              <a:rPr lang="en-US" altLang="en-US" dirty="0">
                <a:solidFill>
                  <a:schemeClr val="tx2"/>
                </a:solidFill>
              </a:rPr>
              <a:t>Variations of Francis :</a:t>
            </a:r>
            <a:r>
              <a:rPr lang="en-US" altLang="en-US" dirty="0"/>
              <a:t> La Grande, Canada </a:t>
            </a:r>
          </a:p>
        </p:txBody>
      </p:sp>
      <p:grpSp>
        <p:nvGrpSpPr>
          <p:cNvPr id="2" name="Group 1">
            <a:extLst>
              <a:ext uri="{FF2B5EF4-FFF2-40B4-BE49-F238E27FC236}">
                <a16:creationId xmlns:a16="http://schemas.microsoft.com/office/drawing/2014/main" id="{5D983228-D562-6AD8-474F-D67E5BA24672}"/>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C5044903-D097-9C27-AB92-9D3882C65A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6214A4CF-CA8D-7F9D-6D0B-352A0CDB5611}"/>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943FD203-3313-D053-1731-10277E92F9F0}"/>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73A697A1-4797-9FB6-4D19-DD1C76FB2CC9}"/>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8671848A-1B49-5668-6653-DF55B162AA97}"/>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F9A822CE-3F26-5093-E299-5BC0DAA5A1C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F8E70057-009C-C5F5-8CB1-903BBBEA8E2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10951672-D4BC-CB29-A490-09C11C9F9D63}"/>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029D12F3-DE24-A214-D765-3F7FF1F6D0A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7EB5CFE9-5AA7-75C8-2611-799067FCBA9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F70A3AEF-51FE-4FA5-243A-C77B135DB178}"/>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2B26DDCF-B95E-83D9-351D-C143E2A887B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CE769ABD-B9E3-60A7-7579-E32B9DC3E8C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E5EE9995-CF78-8F96-D390-43501B1A9868}"/>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8CBE3A07-7FAC-52BB-65C3-E62F6FDD4D5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C67CF36B-5690-4D57-EB3C-F065CECE5B0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05B1A7A6-6E37-82BA-5BE4-C89E48848330}"/>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A609021C-E940-45C8-60BA-B3E014F703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83683"/>
                                        </p:tgtEl>
                                        <p:attrNameLst>
                                          <p:attrName>style.visibility</p:attrName>
                                        </p:attrNameLst>
                                      </p:cBhvr>
                                      <p:to>
                                        <p:strVal val="visible"/>
                                      </p:to>
                                    </p:set>
                                    <p:animEffect transition="in" filter="dissolve">
                                      <p:cBhvr>
                                        <p:cTn id="7" dur="500"/>
                                        <p:tgtEl>
                                          <p:spTgt spid="5836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68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2" descr="STASJON">
            <a:extLst>
              <a:ext uri="{FF2B5EF4-FFF2-40B4-BE49-F238E27FC236}">
                <a16:creationId xmlns:a16="http://schemas.microsoft.com/office/drawing/2014/main" id="{218C075B-3A7E-64C3-31BB-9550BAB579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2274" y="1295400"/>
            <a:ext cx="7002526" cy="520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Rectangle 3">
            <a:extLst>
              <a:ext uri="{FF2B5EF4-FFF2-40B4-BE49-F238E27FC236}">
                <a16:creationId xmlns:a16="http://schemas.microsoft.com/office/drawing/2014/main" id="{8C35D158-C739-5A80-8C45-53C9A423AE13}"/>
              </a:ext>
            </a:extLst>
          </p:cNvPr>
          <p:cNvSpPr>
            <a:spLocks noGrp="1" noChangeArrowheads="1"/>
          </p:cNvSpPr>
          <p:nvPr>
            <p:ph type="title"/>
          </p:nvPr>
        </p:nvSpPr>
        <p:spPr>
          <a:xfrm>
            <a:off x="609600" y="228600"/>
            <a:ext cx="7772400" cy="762000"/>
          </a:xfrm>
          <a:solidFill>
            <a:schemeClr val="bg1"/>
          </a:solidFill>
        </p:spPr>
        <p:txBody>
          <a:bodyPr/>
          <a:lstStyle/>
          <a:p>
            <a:r>
              <a:rPr lang="en-US" altLang="en-US" sz="2800" dirty="0"/>
              <a:t>The Francis Installation</a:t>
            </a:r>
          </a:p>
        </p:txBody>
      </p:sp>
      <p:grpSp>
        <p:nvGrpSpPr>
          <p:cNvPr id="2" name="Group 1">
            <a:extLst>
              <a:ext uri="{FF2B5EF4-FFF2-40B4-BE49-F238E27FC236}">
                <a16:creationId xmlns:a16="http://schemas.microsoft.com/office/drawing/2014/main" id="{F46333AD-EAA3-777B-9559-C7C670E4D938}"/>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8413D5F2-BE02-F0A0-33B5-9F3025F780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870E2A69-6E60-5B5A-7845-631B8EE7AD57}"/>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367A995B-DD33-F739-0257-7B0E10ED5119}"/>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CA26B5BF-3EBB-9B13-D198-888E7563BDCE}"/>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2E9D8853-D2F5-C7CA-75E7-A0D6A7C7CFEB}"/>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F578015C-86EB-6E84-3B55-16266895C5E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ECF1B172-CE66-3955-FCE0-D3BE2581C23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112C299C-3C3C-0DBF-3A8C-E1C2CB87C001}"/>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23A41E12-6C26-E4DF-9544-31961D32DDE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E49D47EC-DBBF-431E-7356-038EB19CFF3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1838F8AC-A44A-152E-FDC2-8E2AF0929B6D}"/>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93EA1508-06B2-123C-BE27-74C33257E84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AFBF0759-1795-E919-F388-B58521A623A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BC83209C-0F4F-2E6C-13A6-1DD543F74E69}"/>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5ED2BA4E-E59E-AB02-B856-354B2C7592C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77B16FFE-30B8-DCF6-0040-B8FD8399EC4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4C081EBA-634B-1C48-289D-EDEB0D3E4F70}"/>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D044CC51-AAE9-74C6-F3F1-FF7EFCD6BD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6">
            <a:extLst>
              <a:ext uri="{FF2B5EF4-FFF2-40B4-BE49-F238E27FC236}">
                <a16:creationId xmlns:a16="http://schemas.microsoft.com/office/drawing/2014/main" id="{ACBF2DED-47A5-9EBA-2304-62D614B5FD37}"/>
              </a:ext>
            </a:extLst>
          </p:cNvPr>
          <p:cNvSpPr>
            <a:spLocks noGrp="1" noChangeArrowheads="1"/>
          </p:cNvSpPr>
          <p:nvPr>
            <p:ph type="title"/>
          </p:nvPr>
        </p:nvSpPr>
        <p:spPr>
          <a:xfrm>
            <a:off x="1850036" y="106181"/>
            <a:ext cx="6135336" cy="1143000"/>
          </a:xfrm>
        </p:spPr>
        <p:txBody>
          <a:bodyPr/>
          <a:lstStyle/>
          <a:p>
            <a:r>
              <a:rPr lang="en-US" altLang="en-US" sz="2800" dirty="0"/>
              <a:t>Francis Turbine Power Plant : An Invariant Power Hydraulic Turbine</a:t>
            </a:r>
          </a:p>
        </p:txBody>
      </p:sp>
      <p:graphicFrame>
        <p:nvGraphicFramePr>
          <p:cNvPr id="9218" name="Object 5">
            <a:extLst>
              <a:ext uri="{FF2B5EF4-FFF2-40B4-BE49-F238E27FC236}">
                <a16:creationId xmlns:a16="http://schemas.microsoft.com/office/drawing/2014/main" id="{81B4DF2F-94CE-1EF6-EEEB-C93AB2DF9B94}"/>
              </a:ext>
            </a:extLst>
          </p:cNvPr>
          <p:cNvGraphicFramePr>
            <a:graphicFrameLocks noGrp="1" noChangeAspect="1"/>
          </p:cNvGraphicFramePr>
          <p:nvPr>
            <p:ph idx="1"/>
            <p:extLst>
              <p:ext uri="{D42A27DB-BD31-4B8C-83A1-F6EECF244321}">
                <p14:modId xmlns:p14="http://schemas.microsoft.com/office/powerpoint/2010/main" val="2378046329"/>
              </p:ext>
            </p:extLst>
          </p:nvPr>
        </p:nvGraphicFramePr>
        <p:xfrm>
          <a:off x="838200" y="1328153"/>
          <a:ext cx="7315200" cy="5217110"/>
        </p:xfrm>
        <a:graphic>
          <a:graphicData uri="http://schemas.openxmlformats.org/presentationml/2006/ole">
            <mc:AlternateContent xmlns:mc="http://schemas.openxmlformats.org/markup-compatibility/2006">
              <mc:Choice xmlns:v="urn:schemas-microsoft-com:vml" Requires="v">
                <p:oleObj name="Bitmap Image" r:id="rId2" imgW="3952381" imgH="2819794" progId="Paint.Picture">
                  <p:embed/>
                </p:oleObj>
              </mc:Choice>
              <mc:Fallback>
                <p:oleObj name="Bitmap Image" r:id="rId2" imgW="3952381" imgH="2819794" progId="Paint.Picture">
                  <p:embed/>
                  <p:pic>
                    <p:nvPicPr>
                      <p:cNvPr id="9218" name="Object 5">
                        <a:extLst>
                          <a:ext uri="{FF2B5EF4-FFF2-40B4-BE49-F238E27FC236}">
                            <a16:creationId xmlns:a16="http://schemas.microsoft.com/office/drawing/2014/main" id="{81B4DF2F-94CE-1EF6-EEEB-C93AB2DF9B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328153"/>
                        <a:ext cx="7315200" cy="5217110"/>
                      </a:xfrm>
                      <a:prstGeom prst="rect">
                        <a:avLst/>
                      </a:prstGeom>
                      <a:noFill/>
                      <a:ln>
                        <a:noFill/>
                      </a:ln>
                      <a:effectLst/>
                    </p:spPr>
                  </p:pic>
                </p:oleObj>
              </mc:Fallback>
            </mc:AlternateContent>
          </a:graphicData>
        </a:graphic>
      </p:graphicFrame>
      <p:grpSp>
        <p:nvGrpSpPr>
          <p:cNvPr id="2" name="Group 1">
            <a:extLst>
              <a:ext uri="{FF2B5EF4-FFF2-40B4-BE49-F238E27FC236}">
                <a16:creationId xmlns:a16="http://schemas.microsoft.com/office/drawing/2014/main" id="{3ECAF876-B3CA-1B0D-B980-DCC21D79CAFE}"/>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B9683248-05C4-401A-3143-01164225A7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38A95BA1-83D2-48A0-8D5D-9D426F44A15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7FB24F2B-8354-6AF0-D2A6-810AD50C2FAB}"/>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954D4BC6-59E6-4393-2937-51CAFF18ACB9}"/>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15A4A319-FB4E-0972-4FDD-85DA58F3A289}"/>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BD94320D-B4D2-1762-83A6-4DA4F376436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4CF5C6CB-6153-F96F-F72F-EBAD4DDA0AC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430238E8-B386-90AB-5DAC-9C5F8276D4D0}"/>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BE667064-A477-E864-B462-A59FD1F5626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5A85A582-1134-D38C-8BA2-85FE1F7F5DD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4B13569B-4744-4C73-7681-30A32421656B}"/>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B6861A5D-99B7-673D-5689-BA5BA7CAB56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9145FA2C-7206-B8DA-CC24-26F13F4EA62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BDD384FB-F28A-D61E-9BF7-9A27502DDE52}"/>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1357AAF0-2353-0577-DFF4-2214B3811E8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1ED82309-5BE9-29A9-79BC-E5866D52EDC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8D6AC24B-C710-4AE9-12FF-66D5DF5BCF03}"/>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674B3114-A837-AB3C-301B-CE9E8EFCBE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2">
            <a:extLst>
              <a:ext uri="{FF2B5EF4-FFF2-40B4-BE49-F238E27FC236}">
                <a16:creationId xmlns:a16="http://schemas.microsoft.com/office/drawing/2014/main" id="{B7FD1783-0436-6C11-B9BD-2A5453B28671}"/>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15000"/>
                    </a14:imgEffect>
                    <a14:imgEffect>
                      <a14:brightnessContrast bright="-33000" contrast="80000"/>
                    </a14:imgEffect>
                  </a14:imgLayer>
                </a14:imgProps>
              </a:ext>
              <a:ext uri="{28A0092B-C50C-407E-A947-70E740481C1C}">
                <a14:useLocalDpi xmlns:a14="http://schemas.microsoft.com/office/drawing/2010/main" val="0"/>
              </a:ext>
            </a:extLst>
          </a:blip>
          <a:srcRect/>
          <a:stretch>
            <a:fillRect/>
          </a:stretch>
        </p:blipFill>
        <p:spPr bwMode="auto">
          <a:xfrm>
            <a:off x="807914" y="990600"/>
            <a:ext cx="7375772" cy="5650193"/>
          </a:xfrm>
          <a:prstGeom prst="rect">
            <a:avLst/>
          </a:prstGeom>
          <a:noFill/>
          <a:ln>
            <a:noFill/>
          </a:ln>
          <a:scene3d>
            <a:camera prst="orthographicFront">
              <a:rot lat="0" lon="0" rev="6000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Rectangle 3">
            <a:extLst>
              <a:ext uri="{FF2B5EF4-FFF2-40B4-BE49-F238E27FC236}">
                <a16:creationId xmlns:a16="http://schemas.microsoft.com/office/drawing/2014/main" id="{C8D7250F-B9BC-BAFA-FEDC-9DD94BB70C1F}"/>
              </a:ext>
            </a:extLst>
          </p:cNvPr>
          <p:cNvSpPr>
            <a:spLocks noGrp="1" noChangeArrowheads="1"/>
          </p:cNvSpPr>
          <p:nvPr>
            <p:ph type="title"/>
          </p:nvPr>
        </p:nvSpPr>
        <p:spPr>
          <a:xfrm>
            <a:off x="609600" y="228600"/>
            <a:ext cx="7772400" cy="762000"/>
          </a:xfrm>
        </p:spPr>
        <p:txBody>
          <a:bodyPr/>
          <a:lstStyle/>
          <a:p>
            <a:r>
              <a:rPr lang="en-US" altLang="en-US" sz="2800"/>
              <a:t>Location of Francis Turbine </a:t>
            </a:r>
          </a:p>
        </p:txBody>
      </p:sp>
      <mc:AlternateContent xmlns:mc="http://schemas.openxmlformats.org/markup-compatibility/2006" xmlns:p14="http://schemas.microsoft.com/office/powerpoint/2010/main">
        <mc:Choice Requires="p14">
          <p:contentPart p14:bwMode="auto" r:id="rId4">
            <p14:nvContentPartPr>
              <p14:cNvPr id="11266" name="Ink 9">
                <a:extLst>
                  <a:ext uri="{FF2B5EF4-FFF2-40B4-BE49-F238E27FC236}">
                    <a16:creationId xmlns:a16="http://schemas.microsoft.com/office/drawing/2014/main" id="{266675CA-916B-81DF-774F-3D804534636E}"/>
                  </a:ext>
                </a:extLst>
              </p14:cNvPr>
              <p14:cNvContentPartPr>
                <a14:cpLocks xmlns:a14="http://schemas.microsoft.com/office/drawing/2010/main" noRot="1" noChangeAspect="1" noEditPoints="1" noChangeArrowheads="1" noChangeShapeType="1"/>
              </p14:cNvContentPartPr>
              <p14:nvPr/>
            </p14:nvContentPartPr>
            <p14:xfrm>
              <a:off x="6148388" y="5637213"/>
              <a:ext cx="9525" cy="19050"/>
            </p14:xfrm>
          </p:contentPart>
        </mc:Choice>
        <mc:Fallback xmlns="">
          <p:pic>
            <p:nvPicPr>
              <p:cNvPr id="11266" name="Ink 9">
                <a:extLst>
                  <a:ext uri="{FF2B5EF4-FFF2-40B4-BE49-F238E27FC236}">
                    <a16:creationId xmlns:a16="http://schemas.microsoft.com/office/drawing/2014/main" id="{266675CA-916B-81DF-774F-3D804534636E}"/>
                  </a:ext>
                </a:extLst>
              </p:cNvPr>
              <p:cNvPicPr>
                <a:picLocks noRot="1" noChangeAspect="1" noEditPoints="1" noChangeArrowheads="1" noChangeShapeType="1"/>
              </p:cNvPicPr>
              <p:nvPr/>
            </p:nvPicPr>
            <p:blipFill>
              <a:blip r:embed="rId5"/>
              <a:stretch>
                <a:fillRect/>
              </a:stretch>
            </p:blipFill>
            <p:spPr>
              <a:xfrm>
                <a:off x="6139216" y="5627105"/>
                <a:ext cx="27869" cy="39266"/>
              </a:xfrm>
              <a:prstGeom prst="rect">
                <a:avLst/>
              </a:prstGeom>
            </p:spPr>
          </p:pic>
        </mc:Fallback>
      </mc:AlternateContent>
      <p:grpSp>
        <p:nvGrpSpPr>
          <p:cNvPr id="2" name="Group 1">
            <a:extLst>
              <a:ext uri="{FF2B5EF4-FFF2-40B4-BE49-F238E27FC236}">
                <a16:creationId xmlns:a16="http://schemas.microsoft.com/office/drawing/2014/main" id="{23E38A27-9508-5155-B94D-2755CBAF2AF5}"/>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3B99C27B-E0A5-F94E-5DE5-59BF180F3A7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918FAC12-C8E1-27AE-44D0-DB338D5C0506}"/>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4E38DD85-DB87-4881-51E6-F26C40EBC524}"/>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C9E37242-D322-60A1-C5B6-AC0905E44340}"/>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D1FEEA8D-7938-C46F-5E1C-2CD46141E22A}"/>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2CE4D415-A5D7-DC0D-3FF4-950E317738F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751DABAC-838D-DB87-D3A9-676E1A30781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A3A20B29-3FA9-CB30-395A-984A26383372}"/>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25C679C7-A3F0-80DE-D746-81332BEE54C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F7FA7378-7E37-EFFE-732D-D08F6637844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D87B1CB2-005F-FFB2-14C0-995908FED135}"/>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1BEE31CD-65A3-AB21-E0DA-5E427CCC11D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ABFF98F4-48B3-FD70-7256-DC59E105AF7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35A21B95-5F98-0B0E-21B7-722CC8A59121}"/>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6A6E5563-8A44-5618-9349-9D4EBD8E27C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AC39807D-8BFE-35AA-43F2-5309A1B88B1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B9F920EA-C7D3-EF7C-237B-218E1DF50B66}"/>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D435AD9D-A963-B39C-784F-E801FE71926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420116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8756" name="Object 2">
            <a:extLst>
              <a:ext uri="{FF2B5EF4-FFF2-40B4-BE49-F238E27FC236}">
                <a16:creationId xmlns:a16="http://schemas.microsoft.com/office/drawing/2014/main" id="{5F343EF9-D7B6-C39C-D12C-497AB4502A8E}"/>
              </a:ext>
            </a:extLst>
          </p:cNvPr>
          <p:cNvGraphicFramePr>
            <a:graphicFrameLocks noChangeAspect="1"/>
          </p:cNvGraphicFramePr>
          <p:nvPr>
            <p:extLst>
              <p:ext uri="{D42A27DB-BD31-4B8C-83A1-F6EECF244321}">
                <p14:modId xmlns:p14="http://schemas.microsoft.com/office/powerpoint/2010/main" val="3452947948"/>
              </p:ext>
            </p:extLst>
          </p:nvPr>
        </p:nvGraphicFramePr>
        <p:xfrm>
          <a:off x="1841747" y="3408049"/>
          <a:ext cx="6143625" cy="3390900"/>
        </p:xfrm>
        <a:graphic>
          <a:graphicData uri="http://schemas.openxmlformats.org/presentationml/2006/ole">
            <mc:AlternateContent xmlns:mc="http://schemas.openxmlformats.org/markup-compatibility/2006">
              <mc:Choice xmlns:v="urn:schemas-microsoft-com:vml" Requires="v">
                <p:oleObj name="Bitmap Image" r:id="rId2" imgW="5229955" imgH="2886478" progId="Paint.Picture">
                  <p:embed/>
                </p:oleObj>
              </mc:Choice>
              <mc:Fallback>
                <p:oleObj name="Bitmap Image" r:id="rId2" imgW="5229955" imgH="2886478" progId="Paint.Picture">
                  <p:embed/>
                  <p:pic>
                    <p:nvPicPr>
                      <p:cNvPr id="628756" name="Object 2">
                        <a:extLst>
                          <a:ext uri="{FF2B5EF4-FFF2-40B4-BE49-F238E27FC236}">
                            <a16:creationId xmlns:a16="http://schemas.microsoft.com/office/drawing/2014/main" id="{5F343EF9-D7B6-C39C-D12C-497AB4502A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1747" y="3408049"/>
                        <a:ext cx="6143625" cy="33909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3" name="Object 3">
            <a:extLst>
              <a:ext uri="{FF2B5EF4-FFF2-40B4-BE49-F238E27FC236}">
                <a16:creationId xmlns:a16="http://schemas.microsoft.com/office/drawing/2014/main" id="{5101C5FC-4ED6-C26D-A089-0FE5825A2FAB}"/>
              </a:ext>
            </a:extLst>
          </p:cNvPr>
          <p:cNvGraphicFramePr>
            <a:graphicFrameLocks noChangeAspect="1"/>
          </p:cNvGraphicFramePr>
          <p:nvPr>
            <p:extLst>
              <p:ext uri="{D42A27DB-BD31-4B8C-83A1-F6EECF244321}">
                <p14:modId xmlns:p14="http://schemas.microsoft.com/office/powerpoint/2010/main" val="3433580567"/>
              </p:ext>
            </p:extLst>
          </p:nvPr>
        </p:nvGraphicFramePr>
        <p:xfrm>
          <a:off x="323850" y="1462585"/>
          <a:ext cx="1657350" cy="3947615"/>
        </p:xfrm>
        <a:graphic>
          <a:graphicData uri="http://schemas.openxmlformats.org/presentationml/2006/ole">
            <mc:AlternateContent xmlns:mc="http://schemas.openxmlformats.org/markup-compatibility/2006">
              <mc:Choice xmlns:v="urn:schemas-microsoft-com:vml" Requires="v">
                <p:oleObj name="Bitmap Image" r:id="rId4" imgW="2219635" imgH="3685714" progId="Paint.Picture">
                  <p:embed/>
                </p:oleObj>
              </mc:Choice>
              <mc:Fallback>
                <p:oleObj name="Bitmap Image" r:id="rId4" imgW="2219635" imgH="3685714" progId="Paint.Picture">
                  <p:embed/>
                  <p:pic>
                    <p:nvPicPr>
                      <p:cNvPr id="10243" name="Object 3">
                        <a:extLst>
                          <a:ext uri="{FF2B5EF4-FFF2-40B4-BE49-F238E27FC236}">
                            <a16:creationId xmlns:a16="http://schemas.microsoft.com/office/drawing/2014/main" id="{5101C5FC-4ED6-C26D-A089-0FE5825A2F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850" y="1462585"/>
                        <a:ext cx="1657350" cy="3947615"/>
                      </a:xfrm>
                      <a:prstGeom prst="rect">
                        <a:avLst/>
                      </a:prstGeom>
                      <a:noFill/>
                      <a:ln>
                        <a:noFill/>
                      </a:ln>
                      <a:effectLst/>
                    </p:spPr>
                  </p:pic>
                </p:oleObj>
              </mc:Fallback>
            </mc:AlternateContent>
          </a:graphicData>
        </a:graphic>
      </p:graphicFrame>
      <p:sp>
        <p:nvSpPr>
          <p:cNvPr id="10255" name="Rectangle 2">
            <a:extLst>
              <a:ext uri="{FF2B5EF4-FFF2-40B4-BE49-F238E27FC236}">
                <a16:creationId xmlns:a16="http://schemas.microsoft.com/office/drawing/2014/main" id="{E48777F7-E988-2594-3D89-8A69D79097EB}"/>
              </a:ext>
            </a:extLst>
          </p:cNvPr>
          <p:cNvSpPr>
            <a:spLocks noChangeArrowheads="1"/>
          </p:cNvSpPr>
          <p:nvPr/>
        </p:nvSpPr>
        <p:spPr bwMode="auto">
          <a:xfrm>
            <a:off x="1920628" y="228600"/>
            <a:ext cx="6537572"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en-US" altLang="en-US">
                <a:solidFill>
                  <a:schemeClr val="tx2"/>
                </a:solidFill>
              </a:rPr>
              <a:t>An Active Pascal Law : A Hydraulic Model for Francis Units</a:t>
            </a:r>
          </a:p>
        </p:txBody>
      </p:sp>
      <p:sp>
        <p:nvSpPr>
          <p:cNvPr id="10257" name="Text Box 16">
            <a:extLst>
              <a:ext uri="{FF2B5EF4-FFF2-40B4-BE49-F238E27FC236}">
                <a16:creationId xmlns:a16="http://schemas.microsoft.com/office/drawing/2014/main" id="{3FD790D0-323F-683D-D266-6356E8B19817}"/>
              </a:ext>
            </a:extLst>
          </p:cNvPr>
          <p:cNvSpPr txBox="1">
            <a:spLocks noChangeArrowheads="1"/>
          </p:cNvSpPr>
          <p:nvPr/>
        </p:nvSpPr>
        <p:spPr bwMode="auto">
          <a:xfrm>
            <a:off x="1600200" y="4800600"/>
            <a:ext cx="3619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a:t>1</a:t>
            </a:r>
          </a:p>
        </p:txBody>
      </p:sp>
      <p:grpSp>
        <p:nvGrpSpPr>
          <p:cNvPr id="2" name="Group 27">
            <a:extLst>
              <a:ext uri="{FF2B5EF4-FFF2-40B4-BE49-F238E27FC236}">
                <a16:creationId xmlns:a16="http://schemas.microsoft.com/office/drawing/2014/main" id="{0C046196-00C3-AA8E-CB82-8AA7A49099AC}"/>
              </a:ext>
            </a:extLst>
          </p:cNvPr>
          <p:cNvGrpSpPr>
            <a:grpSpLocks/>
          </p:cNvGrpSpPr>
          <p:nvPr/>
        </p:nvGrpSpPr>
        <p:grpSpPr bwMode="auto">
          <a:xfrm>
            <a:off x="914400" y="1371600"/>
            <a:ext cx="6934200" cy="5349875"/>
            <a:chOff x="576" y="864"/>
            <a:chExt cx="4368" cy="3370"/>
          </a:xfrm>
        </p:grpSpPr>
        <p:sp>
          <p:nvSpPr>
            <p:cNvPr id="10264" name="Line 14">
              <a:extLst>
                <a:ext uri="{FF2B5EF4-FFF2-40B4-BE49-F238E27FC236}">
                  <a16:creationId xmlns:a16="http://schemas.microsoft.com/office/drawing/2014/main" id="{6242C5EE-2F45-87E3-93AB-E48E67DA6D11}"/>
                </a:ext>
              </a:extLst>
            </p:cNvPr>
            <p:cNvSpPr>
              <a:spLocks noChangeShapeType="1"/>
            </p:cNvSpPr>
            <p:nvPr/>
          </p:nvSpPr>
          <p:spPr bwMode="auto">
            <a:xfrm>
              <a:off x="1296" y="864"/>
              <a:ext cx="48" cy="3370"/>
            </a:xfrm>
            <a:prstGeom prst="line">
              <a:avLst/>
            </a:prstGeom>
            <a:noFill/>
            <a:ln w="9525">
              <a:solidFill>
                <a:schemeClr val="accent2"/>
              </a:solidFill>
              <a:round/>
              <a:headEnd type="triangle" w="med" len="med"/>
              <a:tailEnd type="triangle" w="med" len="med"/>
            </a:ln>
            <a:extLst>
              <a:ext uri="{909E8E84-426E-40DD-AFC4-6F175D3DCCD1}">
                <a14:hiddenFill xmlns:a14="http://schemas.microsoft.com/office/drawing/2010/main">
                  <a:noFill/>
                </a14:hiddenFill>
              </a:ext>
            </a:extLst>
          </p:spPr>
          <p:txBody>
            <a:bodyPr anchor="ctr"/>
            <a:lstStyle/>
            <a:p>
              <a:endParaRPr lang="en-IN"/>
            </a:p>
          </p:txBody>
        </p:sp>
        <p:sp>
          <p:nvSpPr>
            <p:cNvPr id="10265" name="Line 15">
              <a:extLst>
                <a:ext uri="{FF2B5EF4-FFF2-40B4-BE49-F238E27FC236}">
                  <a16:creationId xmlns:a16="http://schemas.microsoft.com/office/drawing/2014/main" id="{FA53F4EF-F50E-8389-EB5B-369D3756E38C}"/>
                </a:ext>
              </a:extLst>
            </p:cNvPr>
            <p:cNvSpPr>
              <a:spLocks noChangeShapeType="1"/>
            </p:cNvSpPr>
            <p:nvPr/>
          </p:nvSpPr>
          <p:spPr bwMode="auto">
            <a:xfrm>
              <a:off x="576" y="864"/>
              <a:ext cx="4368" cy="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nchor="ctr"/>
            <a:lstStyle/>
            <a:p>
              <a:endParaRPr lang="en-IN"/>
            </a:p>
          </p:txBody>
        </p:sp>
        <mc:AlternateContent xmlns:mc="http://schemas.openxmlformats.org/markup-compatibility/2006" xmlns:a14="http://schemas.microsoft.com/office/drawing/2010/main">
          <mc:Choice Requires="a14">
            <p:sp>
              <p:nvSpPr>
                <p:cNvPr id="10254" name="Object 6">
                  <a:extLst>
                    <a:ext uri="{FF2B5EF4-FFF2-40B4-BE49-F238E27FC236}">
                      <a16:creationId xmlns:a16="http://schemas.microsoft.com/office/drawing/2014/main" id="{9CF051FB-EB39-8D13-7ADB-CB6CBFC19263}"/>
                    </a:ext>
                  </a:extLst>
                </p:cNvPr>
                <p:cNvSpPr txBox="1"/>
                <p:nvPr/>
              </p:nvSpPr>
              <p:spPr bwMode="auto">
                <a:xfrm>
                  <a:off x="1008" y="1274"/>
                  <a:ext cx="1662" cy="598"/>
                </a:xfrm>
                <a:prstGeom prst="rect">
                  <a:avLst/>
                </a:prstGeom>
                <a:solidFill>
                  <a:schemeClr val="bg1"/>
                </a:solid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sSub>
                          <m:sSubPr>
                            <m:ctrlPr>
                              <a:rPr lang="en-IN" i="1" smtClean="0">
                                <a:solidFill>
                                  <a:srgbClr val="000000"/>
                                </a:solidFill>
                                <a:latin typeface="Cambria Math" panose="02040503050406030204" pitchFamily="18" charset="0"/>
                              </a:rPr>
                            </m:ctrlPr>
                          </m:sSubPr>
                          <m:e>
                            <m:sSub>
                              <m:sSubPr>
                                <m:ctrlPr>
                                  <a:rPr lang="en-IN"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𝑝</m:t>
                                </m:r>
                              </m:e>
                              <m:sub>
                                <m:r>
                                  <a:rPr lang="en-US" b="0" i="1" smtClean="0">
                                    <a:solidFill>
                                      <a:srgbClr val="000000"/>
                                    </a:solidFill>
                                    <a:latin typeface="Cambria Math" panose="02040503050406030204" pitchFamily="18" charset="0"/>
                                  </a:rPr>
                                  <m:t>𝑎𝑡𝑚</m:t>
                                </m:r>
                              </m:sub>
                            </m:sSub>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𝜌</m:t>
                            </m:r>
                            <m:r>
                              <a:rPr lang="en-US" b="0" i="1" smtClean="0">
                                <a:solidFill>
                                  <a:srgbClr val="000000"/>
                                </a:solidFill>
                                <a:latin typeface="Cambria Math" panose="02040503050406030204" pitchFamily="18" charset="0"/>
                                <a:ea typeface="Cambria Math" panose="02040503050406030204" pitchFamily="18" charset="0"/>
                              </a:rPr>
                              <m:t>𝑔𝑍</m:t>
                            </m:r>
                          </m:e>
                          <m:sub>
                            <m:r>
                              <a:rPr lang="en-IN" i="1">
                                <a:solidFill>
                                  <a:srgbClr val="000000"/>
                                </a:solidFill>
                                <a:latin typeface="Cambria Math" panose="02040503050406030204" pitchFamily="18" charset="0"/>
                              </a:rPr>
                              <m:t>1</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smtClean="0">
                                <a:solidFill>
                                  <a:srgbClr val="000000"/>
                                </a:solidFill>
                                <a:latin typeface="Cambria Math" panose="02040503050406030204" pitchFamily="18" charset="0"/>
                                <a:ea typeface="Cambria Math" panose="02040503050406030204" pitchFamily="18" charset="0"/>
                              </a:rPr>
                              <m:t>𝜌</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1</m:t>
                                </m:r>
                              </m:sub>
                              <m:sup>
                                <m:r>
                                  <a:rPr lang="en-IN" i="1">
                                    <a:solidFill>
                                      <a:srgbClr val="000000"/>
                                    </a:solidFill>
                                    <a:latin typeface="Cambria Math" panose="02040503050406030204" pitchFamily="18" charset="0"/>
                                  </a:rPr>
                                  <m:t>2</m:t>
                                </m:r>
                              </m:sup>
                            </m:sSubSup>
                          </m:num>
                          <m:den>
                            <m:r>
                              <a:rPr lang="en-IN" i="1">
                                <a:solidFill>
                                  <a:srgbClr val="000000"/>
                                </a:solidFill>
                                <a:latin typeface="Cambria Math" panose="02040503050406030204" pitchFamily="18" charset="0"/>
                              </a:rPr>
                              <m:t>2</m:t>
                            </m:r>
                          </m:den>
                        </m:f>
                      </m:oMath>
                    </m:oMathPara>
                  </a14:m>
                  <a:endParaRPr lang="en-IN" dirty="0"/>
                </a:p>
              </p:txBody>
            </p:sp>
          </mc:Choice>
          <mc:Fallback xmlns="">
            <p:sp>
              <p:nvSpPr>
                <p:cNvPr id="10254" name="Object 6">
                  <a:extLst>
                    <a:ext uri="{FF2B5EF4-FFF2-40B4-BE49-F238E27FC236}">
                      <a16:creationId xmlns:a16="http://schemas.microsoft.com/office/drawing/2014/main" id="{9CF051FB-EB39-8D13-7ADB-CB6CBFC19263}"/>
                    </a:ext>
                  </a:extLst>
                </p:cNvPr>
                <p:cNvSpPr txBox="1">
                  <a:spLocks noRot="1" noChangeAspect="1" noMove="1" noResize="1" noEditPoints="1" noAdjustHandles="1" noChangeArrowheads="1" noChangeShapeType="1" noTextEdit="1"/>
                </p:cNvSpPr>
                <p:nvPr/>
              </p:nvSpPr>
              <p:spPr bwMode="auto">
                <a:xfrm>
                  <a:off x="1008" y="1274"/>
                  <a:ext cx="1662" cy="598"/>
                </a:xfrm>
                <a:prstGeom prst="rect">
                  <a:avLst/>
                </a:prstGeom>
                <a:blipFill>
                  <a:blip r:embed="rId6"/>
                  <a:stretch>
                    <a:fillRect/>
                  </a:stretch>
                </a:blipFill>
                <a:ln>
                  <a:noFill/>
                </a:ln>
                <a:effectLst/>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628754" name="Object 4">
                <a:extLst>
                  <a:ext uri="{FF2B5EF4-FFF2-40B4-BE49-F238E27FC236}">
                    <a16:creationId xmlns:a16="http://schemas.microsoft.com/office/drawing/2014/main" id="{D3991029-E444-6D02-F60A-FA5D98D4568D}"/>
                  </a:ext>
                </a:extLst>
              </p:cNvPr>
              <p:cNvSpPr txBox="1"/>
              <p:nvPr/>
            </p:nvSpPr>
            <p:spPr bwMode="auto">
              <a:xfrm>
                <a:off x="5791200" y="5181600"/>
                <a:ext cx="2057400" cy="1066800"/>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sSub>
                        <m:sSubPr>
                          <m:ctrlPr>
                            <a:rPr lang="en-IN" i="1" smtClean="0">
                              <a:solidFill>
                                <a:srgbClr val="000000"/>
                              </a:solidFill>
                              <a:latin typeface="Cambria Math" panose="02040503050406030204" pitchFamily="18" charset="0"/>
                            </a:rPr>
                          </m:ctrlPr>
                        </m:sSubPr>
                        <m:e>
                          <m:sSub>
                            <m:sSubPr>
                              <m:ctrlPr>
                                <a:rPr lang="en-IN"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𝑝</m:t>
                              </m:r>
                            </m:e>
                            <m:sub>
                              <m:r>
                                <a:rPr lang="en-US" b="0" i="1" smtClean="0">
                                  <a:solidFill>
                                    <a:srgbClr val="000000"/>
                                  </a:solidFill>
                                  <a:latin typeface="Cambria Math" panose="02040503050406030204" pitchFamily="18" charset="0"/>
                                </a:rPr>
                                <m:t>3</m:t>
                              </m:r>
                            </m:sub>
                          </m:sSub>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𝜌</m:t>
                          </m:r>
                          <m:r>
                            <a:rPr lang="en-US" b="0" i="1" smtClean="0">
                              <a:solidFill>
                                <a:srgbClr val="000000"/>
                              </a:solidFill>
                              <a:latin typeface="Cambria Math" panose="02040503050406030204" pitchFamily="18" charset="0"/>
                              <a:ea typeface="Cambria Math" panose="02040503050406030204" pitchFamily="18" charset="0"/>
                            </a:rPr>
                            <m:t>𝑔𝑍</m:t>
                          </m:r>
                        </m:e>
                        <m:sub>
                          <m:r>
                            <a:rPr lang="en-IN" i="1">
                              <a:solidFill>
                                <a:srgbClr val="000000"/>
                              </a:solidFill>
                              <a:latin typeface="Cambria Math" panose="02040503050406030204" pitchFamily="18" charset="0"/>
                            </a:rPr>
                            <m:t>3</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smtClean="0">
                                  <a:solidFill>
                                    <a:srgbClr val="000000"/>
                                  </a:solidFill>
                                  <a:latin typeface="Cambria Math" panose="02040503050406030204" pitchFamily="18" charset="0"/>
                                  <a:ea typeface="Cambria Math" panose="02040503050406030204" pitchFamily="18" charset="0"/>
                                </a:rPr>
                                <m:t>𝜌</m:t>
                              </m:r>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3</m:t>
                              </m:r>
                            </m:sub>
                            <m:sup>
                              <m:r>
                                <a:rPr lang="en-IN" i="1">
                                  <a:solidFill>
                                    <a:srgbClr val="000000"/>
                                  </a:solidFill>
                                  <a:latin typeface="Cambria Math" panose="02040503050406030204" pitchFamily="18" charset="0"/>
                                </a:rPr>
                                <m:t>2</m:t>
                              </m:r>
                            </m:sup>
                          </m:sSubSup>
                        </m:num>
                        <m:den>
                          <m:r>
                            <a:rPr lang="en-IN" i="1">
                              <a:solidFill>
                                <a:srgbClr val="000000"/>
                              </a:solidFill>
                              <a:latin typeface="Cambria Math" panose="02040503050406030204" pitchFamily="18" charset="0"/>
                            </a:rPr>
                            <m:t>2</m:t>
                          </m:r>
                        </m:den>
                      </m:f>
                    </m:oMath>
                  </m:oMathPara>
                </a14:m>
                <a:endParaRPr lang="en-IN" dirty="0"/>
              </a:p>
            </p:txBody>
          </p:sp>
        </mc:Choice>
        <mc:Fallback xmlns="">
          <p:sp>
            <p:nvSpPr>
              <p:cNvPr id="628754" name="Object 4">
                <a:extLst>
                  <a:ext uri="{FF2B5EF4-FFF2-40B4-BE49-F238E27FC236}">
                    <a16:creationId xmlns:a16="http://schemas.microsoft.com/office/drawing/2014/main" id="{D3991029-E444-6D02-F60A-FA5D98D4568D}"/>
                  </a:ext>
                </a:extLst>
              </p:cNvPr>
              <p:cNvSpPr txBox="1">
                <a:spLocks noRot="1" noChangeAspect="1" noMove="1" noResize="1" noEditPoints="1" noAdjustHandles="1" noChangeArrowheads="1" noChangeShapeType="1" noTextEdit="1"/>
              </p:cNvSpPr>
              <p:nvPr/>
            </p:nvSpPr>
            <p:spPr bwMode="auto">
              <a:xfrm>
                <a:off x="5791200" y="5181600"/>
                <a:ext cx="2057400" cy="1066800"/>
              </a:xfrm>
              <a:prstGeom prst="rect">
                <a:avLst/>
              </a:prstGeom>
              <a:blipFill>
                <a:blip r:embed="rId7"/>
                <a:stretch>
                  <a:fillRect/>
                </a:stretch>
              </a:blipFill>
              <a:ln>
                <a:noFill/>
              </a:ln>
              <a:effectLst/>
            </p:spPr>
            <p:txBody>
              <a:bodyPr/>
              <a:lstStyle/>
              <a:p>
                <a:r>
                  <a:rPr lang="en-US">
                    <a:noFill/>
                  </a:rPr>
                  <a:t> </a:t>
                </a:r>
              </a:p>
            </p:txBody>
          </p:sp>
        </mc:Fallback>
      </mc:AlternateContent>
      <p:sp>
        <p:nvSpPr>
          <p:cNvPr id="628757" name="Line 21">
            <a:extLst>
              <a:ext uri="{FF2B5EF4-FFF2-40B4-BE49-F238E27FC236}">
                <a16:creationId xmlns:a16="http://schemas.microsoft.com/office/drawing/2014/main" id="{D52B184B-619B-E8F2-383F-3E160F7F82E1}"/>
              </a:ext>
            </a:extLst>
          </p:cNvPr>
          <p:cNvSpPr>
            <a:spLocks noChangeShapeType="1"/>
          </p:cNvSpPr>
          <p:nvPr/>
        </p:nvSpPr>
        <p:spPr bwMode="auto">
          <a:xfrm>
            <a:off x="3505198" y="4999148"/>
            <a:ext cx="1" cy="1782651"/>
          </a:xfrm>
          <a:prstGeom prst="line">
            <a:avLst/>
          </a:prstGeom>
          <a:noFill/>
          <a:ln w="9525">
            <a:solidFill>
              <a:schemeClr val="accent2"/>
            </a:solidFill>
            <a:round/>
            <a:headEnd type="triangle" w="med" len="med"/>
            <a:tailEnd type="triangle" w="med" len="med"/>
          </a:ln>
          <a:extLst>
            <a:ext uri="{909E8E84-426E-40DD-AFC4-6F175D3DCCD1}">
              <a14:hiddenFill xmlns:a14="http://schemas.microsoft.com/office/drawing/2010/main">
                <a:noFill/>
              </a14:hiddenFill>
            </a:ext>
          </a:extLst>
        </p:spPr>
        <p:txBody>
          <a:bodyPr anchor="ctr"/>
          <a:lstStyle/>
          <a:p>
            <a:endParaRPr lang="en-IN"/>
          </a:p>
        </p:txBody>
      </p:sp>
      <p:grpSp>
        <p:nvGrpSpPr>
          <p:cNvPr id="3" name="Group 28">
            <a:extLst>
              <a:ext uri="{FF2B5EF4-FFF2-40B4-BE49-F238E27FC236}">
                <a16:creationId xmlns:a16="http://schemas.microsoft.com/office/drawing/2014/main" id="{A793CC8C-8619-60AD-1EDE-794A2675714E}"/>
              </a:ext>
            </a:extLst>
          </p:cNvPr>
          <p:cNvGrpSpPr>
            <a:grpSpLocks/>
          </p:cNvGrpSpPr>
          <p:nvPr/>
        </p:nvGrpSpPr>
        <p:grpSpPr bwMode="auto">
          <a:xfrm>
            <a:off x="2895600" y="4953000"/>
            <a:ext cx="5283200" cy="23074"/>
            <a:chOff x="1872" y="2043"/>
            <a:chExt cx="6099" cy="21"/>
          </a:xfrm>
          <a:solidFill>
            <a:schemeClr val="bg1"/>
          </a:solidFill>
        </p:grpSpPr>
        <p:sp>
          <p:nvSpPr>
            <p:cNvPr id="10262" name="Rectangle 4">
              <a:extLst>
                <a:ext uri="{FF2B5EF4-FFF2-40B4-BE49-F238E27FC236}">
                  <a16:creationId xmlns:a16="http://schemas.microsoft.com/office/drawing/2014/main" id="{4C01000D-3A2A-182E-B078-7C355B1E58E2}"/>
                </a:ext>
              </a:extLst>
            </p:cNvPr>
            <p:cNvSpPr>
              <a:spLocks noChangeArrowheads="1"/>
            </p:cNvSpPr>
            <p:nvPr/>
          </p:nvSpPr>
          <p:spPr bwMode="auto">
            <a:xfrm>
              <a:off x="2211" y="2043"/>
              <a:ext cx="5760" cy="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sp>
          <p:nvSpPr>
            <p:cNvPr id="10263" name="Line 22">
              <a:extLst>
                <a:ext uri="{FF2B5EF4-FFF2-40B4-BE49-F238E27FC236}">
                  <a16:creationId xmlns:a16="http://schemas.microsoft.com/office/drawing/2014/main" id="{FD9EBDEF-4513-CFA3-C568-293FB6D87056}"/>
                </a:ext>
              </a:extLst>
            </p:cNvPr>
            <p:cNvSpPr>
              <a:spLocks noChangeShapeType="1"/>
            </p:cNvSpPr>
            <p:nvPr/>
          </p:nvSpPr>
          <p:spPr bwMode="auto">
            <a:xfrm>
              <a:off x="1872" y="2064"/>
              <a:ext cx="1632" cy="0"/>
            </a:xfrm>
            <a:prstGeom prst="line">
              <a:avLst/>
            </a:prstGeom>
            <a:grpFill/>
            <a:ln w="9525">
              <a:solidFill>
                <a:srgbClr val="FF0000"/>
              </a:solidFill>
              <a:round/>
              <a:headEnd/>
              <a:tailEnd/>
            </a:ln>
          </p:spPr>
          <p:txBody>
            <a:bodyPr anchor="ctr"/>
            <a:lstStyle/>
            <a:p>
              <a:endParaRPr lang="en-IN" dirty="0"/>
            </a:p>
          </p:txBody>
        </p:sp>
      </p:grpSp>
      <p:grpSp>
        <p:nvGrpSpPr>
          <p:cNvPr id="4" name="Group 3">
            <a:extLst>
              <a:ext uri="{FF2B5EF4-FFF2-40B4-BE49-F238E27FC236}">
                <a16:creationId xmlns:a16="http://schemas.microsoft.com/office/drawing/2014/main" id="{DF3F4925-0845-CA54-7017-CCEA9DD78D74}"/>
              </a:ext>
            </a:extLst>
          </p:cNvPr>
          <p:cNvGrpSpPr/>
          <p:nvPr/>
        </p:nvGrpSpPr>
        <p:grpSpPr>
          <a:xfrm>
            <a:off x="0" y="0"/>
            <a:ext cx="9144000" cy="6858000"/>
            <a:chOff x="0" y="0"/>
            <a:chExt cx="9144000" cy="6858000"/>
          </a:xfrm>
        </p:grpSpPr>
        <p:pic>
          <p:nvPicPr>
            <p:cNvPr id="5" name="Picture 22" descr="Logo usage Guidelines">
              <a:extLst>
                <a:ext uri="{FF2B5EF4-FFF2-40B4-BE49-F238E27FC236}">
                  <a16:creationId xmlns:a16="http://schemas.microsoft.com/office/drawing/2014/main" id="{5B44CE70-F397-D642-1CDF-C5A7AF7F691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5324CD3C-115D-C216-62C6-2768587C20ED}"/>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C51C7494-0E95-6C89-AA1C-5661C0475C01}"/>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557FE1B4-37FE-2B01-E520-CA56586370CA}"/>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4B4C3041-2B92-FB8D-93C0-CB375FF04915}"/>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37634F84-CD92-5E4B-C1E2-2173EF38840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98A131EB-3536-8670-4F72-0075BE3683C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E87595B7-3665-5476-FC06-E6CCF04A042D}"/>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831FC50B-E83B-A3F2-4618-63C9600E281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D203D730-8000-A6AB-C812-6D6548A92D4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EA152534-5BE8-BBAA-ACA3-5D8E6C52C1C9}"/>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6666F124-04EA-9212-E4C6-44E8FDD7187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32FA89C7-F6ED-5187-F4CA-9E650460532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559F6AB4-FCC9-A9D7-566F-F12465F99D86}"/>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E81A3737-6837-8837-40AB-01C069DD062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7ECF4787-29A7-EFE5-8E9D-1CA1EE41BD1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8AFDD96F-D979-27AB-ADE4-132896B99B9F}"/>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4DF2C9F0-97D2-C8AA-C2D5-93DBF63EB87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25" name="Object 5">
                <a:extLst>
                  <a:ext uri="{FF2B5EF4-FFF2-40B4-BE49-F238E27FC236}">
                    <a16:creationId xmlns:a16="http://schemas.microsoft.com/office/drawing/2014/main" id="{867521C9-7D33-CCBA-BF9B-113E0E831C45}"/>
                  </a:ext>
                </a:extLst>
              </p:cNvPr>
              <p:cNvSpPr txBox="1"/>
              <p:nvPr/>
            </p:nvSpPr>
            <p:spPr bwMode="auto">
              <a:xfrm>
                <a:off x="2859024" y="4027064"/>
                <a:ext cx="1981200" cy="609600"/>
              </a:xfrm>
              <a:prstGeom prst="rect">
                <a:avLst/>
              </a:prstGeom>
              <a:solidFill>
                <a:schemeClr val="bg1"/>
              </a:solidFill>
              <a:ln>
                <a:noFill/>
              </a:ln>
              <a:effectLst/>
            </p:spPr>
            <p:txBody>
              <a:bodyPr>
                <a:normAutofit fontScale="55000" lnSpcReduction="20000"/>
              </a:bodyPr>
              <a:lstStyle/>
              <a:p>
                <a:pPr/>
                <a14:m>
                  <m:oMathPara xmlns:m="http://schemas.openxmlformats.org/officeDocument/2006/math">
                    <m:oMathParaPr>
                      <m:jc m:val="left"/>
                    </m:oMathParaPr>
                    <m:oMath xmlns:m="http://schemas.openxmlformats.org/officeDocument/2006/math">
                      <m:sSub>
                        <m:sSubPr>
                          <m:ctrlPr>
                            <a:rPr lang="en-IN" i="1" smtClean="0">
                              <a:solidFill>
                                <a:srgbClr val="000000"/>
                              </a:solidFill>
                              <a:latin typeface="Cambria Math" panose="02040503050406030204" pitchFamily="18" charset="0"/>
                            </a:rPr>
                          </m:ctrlPr>
                        </m:sSubPr>
                        <m:e>
                          <m:sSub>
                            <m:sSubPr>
                              <m:ctrlPr>
                                <a:rPr lang="en-IN"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𝑝</m:t>
                              </m:r>
                            </m:e>
                            <m:sub>
                              <m:r>
                                <a:rPr lang="en-US" b="0" i="1" smtClean="0">
                                  <a:solidFill>
                                    <a:srgbClr val="000000"/>
                                  </a:solidFill>
                                  <a:latin typeface="Cambria Math" panose="02040503050406030204" pitchFamily="18" charset="0"/>
                                </a:rPr>
                                <m:t>2</m:t>
                              </m:r>
                            </m:sub>
                          </m:sSub>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𝜌</m:t>
                          </m:r>
                          <m:r>
                            <a:rPr lang="en-US" b="0" i="1" smtClean="0">
                              <a:solidFill>
                                <a:srgbClr val="000000"/>
                              </a:solidFill>
                              <a:latin typeface="Cambria Math" panose="02040503050406030204" pitchFamily="18" charset="0"/>
                              <a:ea typeface="Cambria Math" panose="02040503050406030204" pitchFamily="18" charset="0"/>
                            </a:rPr>
                            <m:t>𝑔𝑍</m:t>
                          </m:r>
                        </m:e>
                        <m:sub>
                          <m:r>
                            <a:rPr lang="en-IN" i="1">
                              <a:solidFill>
                                <a:srgbClr val="000000"/>
                              </a:solidFill>
                              <a:latin typeface="Cambria Math" panose="02040503050406030204" pitchFamily="18" charset="0"/>
                            </a:rPr>
                            <m:t>2</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smtClean="0">
                                  <a:solidFill>
                                    <a:srgbClr val="000000"/>
                                  </a:solidFill>
                                  <a:latin typeface="Cambria Math" panose="02040503050406030204" pitchFamily="18" charset="0"/>
                                  <a:ea typeface="Cambria Math" panose="02040503050406030204" pitchFamily="18" charset="0"/>
                                </a:rPr>
                                <m:t>𝜌</m:t>
                              </m:r>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2</m:t>
                              </m:r>
                            </m:sub>
                            <m:sup>
                              <m:r>
                                <a:rPr lang="en-IN" i="1">
                                  <a:solidFill>
                                    <a:srgbClr val="000000"/>
                                  </a:solidFill>
                                  <a:latin typeface="Cambria Math" panose="02040503050406030204" pitchFamily="18" charset="0"/>
                                </a:rPr>
                                <m:t>2</m:t>
                              </m:r>
                            </m:sup>
                          </m:sSubSup>
                        </m:num>
                        <m:den>
                          <m:r>
                            <a:rPr lang="en-IN" i="1">
                              <a:solidFill>
                                <a:srgbClr val="000000"/>
                              </a:solidFill>
                              <a:latin typeface="Cambria Math" panose="02040503050406030204" pitchFamily="18" charset="0"/>
                            </a:rPr>
                            <m:t>2</m:t>
                          </m:r>
                        </m:den>
                      </m:f>
                    </m:oMath>
                  </m:oMathPara>
                </a14:m>
                <a:endParaRPr lang="en-IN" dirty="0"/>
              </a:p>
            </p:txBody>
          </p:sp>
        </mc:Choice>
        <mc:Fallback xmlns="">
          <p:sp>
            <p:nvSpPr>
              <p:cNvPr id="25" name="Object 5">
                <a:extLst>
                  <a:ext uri="{FF2B5EF4-FFF2-40B4-BE49-F238E27FC236}">
                    <a16:creationId xmlns:a16="http://schemas.microsoft.com/office/drawing/2014/main" id="{867521C9-7D33-CCBA-BF9B-113E0E831C45}"/>
                  </a:ext>
                </a:extLst>
              </p:cNvPr>
              <p:cNvSpPr txBox="1">
                <a:spLocks noRot="1" noChangeAspect="1" noMove="1" noResize="1" noEditPoints="1" noAdjustHandles="1" noChangeArrowheads="1" noChangeShapeType="1" noTextEdit="1"/>
              </p:cNvSpPr>
              <p:nvPr/>
            </p:nvSpPr>
            <p:spPr bwMode="auto">
              <a:xfrm>
                <a:off x="2859024" y="4027064"/>
                <a:ext cx="1981200" cy="609600"/>
              </a:xfrm>
              <a:prstGeom prst="rect">
                <a:avLst/>
              </a:prstGeom>
              <a:blipFill>
                <a:blip r:embed="rId10"/>
                <a:stretch>
                  <a:fillRect/>
                </a:stretch>
              </a:blipFill>
              <a:ln>
                <a:noFill/>
              </a:ln>
              <a:effectLst/>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28756"/>
                                        </p:tgtEl>
                                        <p:attrNameLst>
                                          <p:attrName>style.visibility</p:attrName>
                                        </p:attrNameLst>
                                      </p:cBhvr>
                                      <p:to>
                                        <p:strVal val="visible"/>
                                      </p:to>
                                    </p:set>
                                    <p:animEffect transition="in" filter="dissolve">
                                      <p:cBhvr>
                                        <p:cTn id="7" dur="500"/>
                                        <p:tgtEl>
                                          <p:spTgt spid="6287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628757"/>
                                        </p:tgtEl>
                                        <p:attrNameLst>
                                          <p:attrName>style.visibility</p:attrName>
                                        </p:attrNameLst>
                                      </p:cBhvr>
                                      <p:to>
                                        <p:strVal val="visible"/>
                                      </p:to>
                                    </p:set>
                                    <p:animEffect transition="in" filter="dissolve">
                                      <p:cBhvr>
                                        <p:cTn id="17" dur="500"/>
                                        <p:tgtEl>
                                          <p:spTgt spid="628757"/>
                                        </p:tgtEl>
                                      </p:cBhvr>
                                    </p:animEffect>
                                  </p:childTnLst>
                                </p:cTn>
                              </p:par>
                              <p:par>
                                <p:cTn id="18" presetID="9"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dissolve">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0" name="Object 2">
            <a:extLst>
              <a:ext uri="{FF2B5EF4-FFF2-40B4-BE49-F238E27FC236}">
                <a16:creationId xmlns:a16="http://schemas.microsoft.com/office/drawing/2014/main" id="{E329C051-6CA2-E349-EC9A-3227BD3E83CB}"/>
              </a:ext>
            </a:extLst>
          </p:cNvPr>
          <p:cNvGraphicFramePr>
            <a:graphicFrameLocks noChangeAspect="1"/>
          </p:cNvGraphicFramePr>
          <p:nvPr>
            <p:extLst>
              <p:ext uri="{D42A27DB-BD31-4B8C-83A1-F6EECF244321}">
                <p14:modId xmlns:p14="http://schemas.microsoft.com/office/powerpoint/2010/main" val="3948724055"/>
              </p:ext>
            </p:extLst>
          </p:nvPr>
        </p:nvGraphicFramePr>
        <p:xfrm>
          <a:off x="304800" y="1066800"/>
          <a:ext cx="4571337" cy="5786163"/>
        </p:xfrm>
        <a:graphic>
          <a:graphicData uri="http://schemas.openxmlformats.org/presentationml/2006/ole">
            <mc:AlternateContent xmlns:mc="http://schemas.openxmlformats.org/markup-compatibility/2006">
              <mc:Choice xmlns:v="urn:schemas-microsoft-com:vml" Requires="v">
                <p:oleObj name="Bitmap Image" r:id="rId2" imgW="2905531" imgH="3677163" progId="Paint.Picture">
                  <p:embed/>
                </p:oleObj>
              </mc:Choice>
              <mc:Fallback>
                <p:oleObj name="Bitmap Image" r:id="rId2" imgW="2905531" imgH="3677163" progId="Paint.Picture">
                  <p:embed/>
                  <p:pic>
                    <p:nvPicPr>
                      <p:cNvPr id="12290" name="Object 2">
                        <a:extLst>
                          <a:ext uri="{FF2B5EF4-FFF2-40B4-BE49-F238E27FC236}">
                            <a16:creationId xmlns:a16="http://schemas.microsoft.com/office/drawing/2014/main" id="{E329C051-6CA2-E349-EC9A-3227BD3E83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066800"/>
                        <a:ext cx="4571337" cy="5786163"/>
                      </a:xfrm>
                      <a:prstGeom prst="rect">
                        <a:avLst/>
                      </a:prstGeom>
                      <a:noFill/>
                      <a:ln>
                        <a:noFill/>
                      </a:ln>
                      <a:effectLst/>
                    </p:spPr>
                  </p:pic>
                </p:oleObj>
              </mc:Fallback>
            </mc:AlternateContent>
          </a:graphicData>
        </a:graphic>
      </p:graphicFrame>
      <p:sp>
        <p:nvSpPr>
          <p:cNvPr id="12299" name="Rectangle 7">
            <a:extLst>
              <a:ext uri="{FF2B5EF4-FFF2-40B4-BE49-F238E27FC236}">
                <a16:creationId xmlns:a16="http://schemas.microsoft.com/office/drawing/2014/main" id="{1C799FEE-C994-F5F5-E1BE-501A1CA4A107}"/>
              </a:ext>
            </a:extLst>
          </p:cNvPr>
          <p:cNvSpPr>
            <a:spLocks noGrp="1" noChangeArrowheads="1"/>
          </p:cNvSpPr>
          <p:nvPr>
            <p:ph type="title" idx="4294967295"/>
          </p:nvPr>
        </p:nvSpPr>
        <p:spPr>
          <a:xfrm>
            <a:off x="2101752" y="272185"/>
            <a:ext cx="5804166" cy="640382"/>
          </a:xfrm>
        </p:spPr>
        <p:txBody>
          <a:bodyPr/>
          <a:lstStyle/>
          <a:p>
            <a:r>
              <a:rPr lang="en-US" altLang="en-US" sz="2800" dirty="0"/>
              <a:t>Sectional Views of A Francis Turbine</a:t>
            </a:r>
          </a:p>
        </p:txBody>
      </p:sp>
      <p:grpSp>
        <p:nvGrpSpPr>
          <p:cNvPr id="2" name="Group 1">
            <a:extLst>
              <a:ext uri="{FF2B5EF4-FFF2-40B4-BE49-F238E27FC236}">
                <a16:creationId xmlns:a16="http://schemas.microsoft.com/office/drawing/2014/main" id="{4B68BB92-AF27-64A2-53FD-DE2F5C3C6DC1}"/>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AA4B7577-11FD-DF30-1DCF-BA08C61F83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AB97CDE6-695D-D6ED-D952-3ED624259B62}"/>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39934250-1466-7635-1C3E-7CD178856CF2}"/>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638E62B4-41D3-60D5-2F66-BED80FF95664}"/>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37339492-F9D5-1A9F-F308-FB6B9086A634}"/>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BEC6FE78-4BC2-E7EA-AD40-E995C310F0A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1C46E76E-463C-5E47-7695-DC72E9A3666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CA78E51D-B71D-D528-8A6E-0F74AA67A2D1}"/>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3CB73970-2B0B-1F6C-7BDE-1273ED6C9F1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4E647A28-CD00-8A15-AD26-FE8EEB304B6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E7EC274-1C6E-18AC-3838-A615F33E9EAB}"/>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9B33A9AF-4CDD-3D7A-DD85-9FEC69CA5C9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D4741A84-02CC-65E7-21FD-355D58567C4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B5750C69-34A3-53DE-6F27-C3A5EB86BF11}"/>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C1FEC4FE-3A4C-959C-1DF6-68B213726FC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59CE06DE-01D4-2C9E-2763-581D328CFE6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5147959A-3FFE-DA1D-D514-4D17ADE45512}"/>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B572E8D7-FBD6-AEAD-5EB6-5731B27A24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1" name="Picture 2">
            <a:extLst>
              <a:ext uri="{FF2B5EF4-FFF2-40B4-BE49-F238E27FC236}">
                <a16:creationId xmlns:a16="http://schemas.microsoft.com/office/drawing/2014/main" id="{B0F4187C-F9B7-1AD3-CE73-5E7D248B3AA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9200" y="2087750"/>
            <a:ext cx="3885952" cy="385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Oval 21">
            <a:extLst>
              <a:ext uri="{FF2B5EF4-FFF2-40B4-BE49-F238E27FC236}">
                <a16:creationId xmlns:a16="http://schemas.microsoft.com/office/drawing/2014/main" id="{F6897680-3932-606F-3D02-9E7289C802E8}"/>
              </a:ext>
            </a:extLst>
          </p:cNvPr>
          <p:cNvSpPr/>
          <p:nvPr/>
        </p:nvSpPr>
        <p:spPr>
          <a:xfrm>
            <a:off x="2514600" y="4876800"/>
            <a:ext cx="1371600" cy="1066800"/>
          </a:xfrm>
          <a:prstGeom prst="ellipse">
            <a:avLst/>
          </a:prstGeom>
          <a:noFill/>
          <a:ln w="508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circle(in)">
                                      <p:cBhvr>
                                        <p:cTn id="7" dur="1000"/>
                                        <p:tgtEl>
                                          <p:spTgt spid="12290"/>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2000"/>
                                        <p:tgtEl>
                                          <p:spTgt spid="22"/>
                                        </p:tgtEl>
                                      </p:cBhvr>
                                    </p:animEffect>
                                    <p:anim calcmode="lin" valueType="num">
                                      <p:cBhvr>
                                        <p:cTn id="13" dur="2000" fill="hold"/>
                                        <p:tgtEl>
                                          <p:spTgt spid="22"/>
                                        </p:tgtEl>
                                        <p:attrNameLst>
                                          <p:attrName>ppt_w</p:attrName>
                                        </p:attrNameLst>
                                      </p:cBhvr>
                                      <p:tavLst>
                                        <p:tav tm="0" fmla="#ppt_w*sin(2.5*pi*$)">
                                          <p:val>
                                            <p:fltVal val="0"/>
                                          </p:val>
                                        </p:tav>
                                        <p:tav tm="100000">
                                          <p:val>
                                            <p:fltVal val="1"/>
                                          </p:val>
                                        </p:tav>
                                      </p:tavLst>
                                    </p:anim>
                                    <p:anim calcmode="lin" valueType="num">
                                      <p:cBhvr>
                                        <p:cTn id="14" dur="2000" fill="hold"/>
                                        <p:tgtEl>
                                          <p:spTgt spid="22"/>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1000" fill="hold"/>
                                        <p:tgtEl>
                                          <p:spTgt spid="21"/>
                                        </p:tgtEl>
                                        <p:attrNameLst>
                                          <p:attrName>ppt_w</p:attrName>
                                        </p:attrNameLst>
                                      </p:cBhvr>
                                      <p:tavLst>
                                        <p:tav tm="0">
                                          <p:val>
                                            <p:fltVal val="0"/>
                                          </p:val>
                                        </p:tav>
                                        <p:tav tm="100000">
                                          <p:val>
                                            <p:strVal val="#ppt_w"/>
                                          </p:val>
                                        </p:tav>
                                      </p:tavLst>
                                    </p:anim>
                                    <p:anim calcmode="lin" valueType="num">
                                      <p:cBhvr>
                                        <p:cTn id="20" dur="1000" fill="hold"/>
                                        <p:tgtEl>
                                          <p:spTgt spid="21"/>
                                        </p:tgtEl>
                                        <p:attrNameLst>
                                          <p:attrName>ppt_h</p:attrName>
                                        </p:attrNameLst>
                                      </p:cBhvr>
                                      <p:tavLst>
                                        <p:tav tm="0">
                                          <p:val>
                                            <p:fltVal val="0"/>
                                          </p:val>
                                        </p:tav>
                                        <p:tav tm="100000">
                                          <p:val>
                                            <p:strVal val="#ppt_h"/>
                                          </p:val>
                                        </p:tav>
                                      </p:tavLst>
                                    </p:anim>
                                    <p:anim calcmode="lin" valueType="num">
                                      <p:cBhvr>
                                        <p:cTn id="21" dur="1000" fill="hold"/>
                                        <p:tgtEl>
                                          <p:spTgt spid="21"/>
                                        </p:tgtEl>
                                        <p:attrNameLst>
                                          <p:attrName>style.rotation</p:attrName>
                                        </p:attrNameLst>
                                      </p:cBhvr>
                                      <p:tavLst>
                                        <p:tav tm="0">
                                          <p:val>
                                            <p:fltVal val="90"/>
                                          </p:val>
                                        </p:tav>
                                        <p:tav tm="100000">
                                          <p:val>
                                            <p:fltVal val="0"/>
                                          </p:val>
                                        </p:tav>
                                      </p:tavLst>
                                    </p:anim>
                                    <p:animEffect transition="in" filter="fade">
                                      <p:cBhvr>
                                        <p:cTn id="22"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2">
            <a:extLst>
              <a:ext uri="{FF2B5EF4-FFF2-40B4-BE49-F238E27FC236}">
                <a16:creationId xmlns:a16="http://schemas.microsoft.com/office/drawing/2014/main" id="{2B2D3080-E872-5737-49C1-B2C5BCDCC8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6026" r="16026"/>
          <a:stretch>
            <a:fillRect/>
          </a:stretch>
        </p:blipFill>
        <p:spPr bwMode="auto">
          <a:xfrm>
            <a:off x="914400" y="1244904"/>
            <a:ext cx="6262935" cy="5390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8371" name="Picture 3">
            <a:extLst>
              <a:ext uri="{FF2B5EF4-FFF2-40B4-BE49-F238E27FC236}">
                <a16:creationId xmlns:a16="http://schemas.microsoft.com/office/drawing/2014/main" id="{A690528F-2CDE-8263-F042-3C97EB835B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026" r="16026"/>
          <a:stretch>
            <a:fillRect/>
          </a:stretch>
        </p:blipFill>
        <p:spPr bwMode="auto">
          <a:xfrm>
            <a:off x="914400" y="1244904"/>
            <a:ext cx="6262935" cy="5390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8372" name="Picture 4">
            <a:extLst>
              <a:ext uri="{FF2B5EF4-FFF2-40B4-BE49-F238E27FC236}">
                <a16:creationId xmlns:a16="http://schemas.microsoft.com/office/drawing/2014/main" id="{85FD5705-6284-6C13-8ACD-FC8F2E1666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6026" r="16026"/>
          <a:stretch>
            <a:fillRect/>
          </a:stretch>
        </p:blipFill>
        <p:spPr bwMode="auto">
          <a:xfrm>
            <a:off x="914400" y="1179101"/>
            <a:ext cx="6339383" cy="5456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8373" name="Picture 5">
            <a:extLst>
              <a:ext uri="{FF2B5EF4-FFF2-40B4-BE49-F238E27FC236}">
                <a16:creationId xmlns:a16="http://schemas.microsoft.com/office/drawing/2014/main" id="{11FC26B9-EF8F-9823-8576-920780E594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6026" r="16026"/>
          <a:stretch>
            <a:fillRect/>
          </a:stretch>
        </p:blipFill>
        <p:spPr bwMode="auto">
          <a:xfrm>
            <a:off x="914400" y="1257415"/>
            <a:ext cx="6248400" cy="5378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8374" name="Picture 6">
            <a:extLst>
              <a:ext uri="{FF2B5EF4-FFF2-40B4-BE49-F238E27FC236}">
                <a16:creationId xmlns:a16="http://schemas.microsoft.com/office/drawing/2014/main" id="{DD143039-9CA8-F33E-DE65-06124DF0656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6026" r="16026"/>
          <a:stretch>
            <a:fillRect/>
          </a:stretch>
        </p:blipFill>
        <p:spPr bwMode="auto">
          <a:xfrm>
            <a:off x="914400" y="1126964"/>
            <a:ext cx="6399955" cy="5508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8375" name="Picture 7">
            <a:extLst>
              <a:ext uri="{FF2B5EF4-FFF2-40B4-BE49-F238E27FC236}">
                <a16:creationId xmlns:a16="http://schemas.microsoft.com/office/drawing/2014/main" id="{DD1616EE-9FEC-FB9A-7372-2002780F071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6026" r="16026"/>
          <a:stretch>
            <a:fillRect/>
          </a:stretch>
        </p:blipFill>
        <p:spPr bwMode="auto">
          <a:xfrm>
            <a:off x="914400" y="1257415"/>
            <a:ext cx="6248400" cy="5378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8376" name="Picture 8">
            <a:extLst>
              <a:ext uri="{FF2B5EF4-FFF2-40B4-BE49-F238E27FC236}">
                <a16:creationId xmlns:a16="http://schemas.microsoft.com/office/drawing/2014/main" id="{A96A300F-3C95-03D9-F509-34C92555755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16026" r="16026"/>
          <a:stretch>
            <a:fillRect/>
          </a:stretch>
        </p:blipFill>
        <p:spPr bwMode="auto">
          <a:xfrm>
            <a:off x="914400" y="1255301"/>
            <a:ext cx="6250856" cy="5380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8377" name="Picture 9">
            <a:extLst>
              <a:ext uri="{FF2B5EF4-FFF2-40B4-BE49-F238E27FC236}">
                <a16:creationId xmlns:a16="http://schemas.microsoft.com/office/drawing/2014/main" id="{F19F6F25-038A-E395-90E9-7CD63BB410B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16026" r="16026"/>
          <a:stretch>
            <a:fillRect/>
          </a:stretch>
        </p:blipFill>
        <p:spPr bwMode="auto">
          <a:xfrm>
            <a:off x="914400" y="1126964"/>
            <a:ext cx="6399955" cy="5508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8378" name="Picture 10">
            <a:extLst>
              <a:ext uri="{FF2B5EF4-FFF2-40B4-BE49-F238E27FC236}">
                <a16:creationId xmlns:a16="http://schemas.microsoft.com/office/drawing/2014/main" id="{A2719C7F-4001-A555-6A60-ED6182A95B0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16026" r="16026"/>
          <a:stretch>
            <a:fillRect/>
          </a:stretch>
        </p:blipFill>
        <p:spPr bwMode="auto">
          <a:xfrm>
            <a:off x="914400" y="1257415"/>
            <a:ext cx="6248400" cy="5378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8379" name="Picture 11">
            <a:extLst>
              <a:ext uri="{FF2B5EF4-FFF2-40B4-BE49-F238E27FC236}">
                <a16:creationId xmlns:a16="http://schemas.microsoft.com/office/drawing/2014/main" id="{D2DA8C2C-EF1B-8335-8446-D58E99F49D2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16026" r="16026"/>
          <a:stretch>
            <a:fillRect/>
          </a:stretch>
        </p:blipFill>
        <p:spPr bwMode="auto">
          <a:xfrm>
            <a:off x="914400" y="1179101"/>
            <a:ext cx="6339383" cy="5456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8380" name="Picture 12">
            <a:extLst>
              <a:ext uri="{FF2B5EF4-FFF2-40B4-BE49-F238E27FC236}">
                <a16:creationId xmlns:a16="http://schemas.microsoft.com/office/drawing/2014/main" id="{66B3C427-2A40-0EFF-79EB-6E3092818BC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l="16026" r="16026"/>
          <a:stretch>
            <a:fillRect/>
          </a:stretch>
        </p:blipFill>
        <p:spPr bwMode="auto">
          <a:xfrm>
            <a:off x="914400" y="1519773"/>
            <a:ext cx="5943600" cy="5115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8381" name="Picture 13">
            <a:extLst>
              <a:ext uri="{FF2B5EF4-FFF2-40B4-BE49-F238E27FC236}">
                <a16:creationId xmlns:a16="http://schemas.microsoft.com/office/drawing/2014/main" id="{91260CB1-59F5-242F-55B8-FBA7C4CD093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l="16026" r="16026"/>
          <a:stretch>
            <a:fillRect/>
          </a:stretch>
        </p:blipFill>
        <p:spPr bwMode="auto">
          <a:xfrm>
            <a:off x="914400" y="1282897"/>
            <a:ext cx="6477000" cy="5575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1" name="Text Box 14">
            <a:extLst>
              <a:ext uri="{FF2B5EF4-FFF2-40B4-BE49-F238E27FC236}">
                <a16:creationId xmlns:a16="http://schemas.microsoft.com/office/drawing/2014/main" id="{50F145E3-9F71-BF4A-7DE3-EA7C13E50CEC}"/>
              </a:ext>
            </a:extLst>
          </p:cNvPr>
          <p:cNvSpPr txBox="1">
            <a:spLocks noChangeArrowheads="1"/>
          </p:cNvSpPr>
          <p:nvPr/>
        </p:nvSpPr>
        <p:spPr bwMode="auto">
          <a:xfrm>
            <a:off x="304800" y="2085975"/>
            <a:ext cx="14478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spcBef>
                <a:spcPct val="50000"/>
              </a:spcBef>
            </a:pPr>
            <a:r>
              <a:rPr lang="en-US" altLang="en-US" sz="1800">
                <a:solidFill>
                  <a:srgbClr val="33CC33"/>
                </a:solidFill>
                <a:latin typeface="Arial" panose="020B0604020202020204" pitchFamily="34" charset="0"/>
              </a:rPr>
              <a:t>Water from spiral casing</a:t>
            </a:r>
          </a:p>
        </p:txBody>
      </p:sp>
      <p:sp>
        <p:nvSpPr>
          <p:cNvPr id="14352" name="Line 15">
            <a:extLst>
              <a:ext uri="{FF2B5EF4-FFF2-40B4-BE49-F238E27FC236}">
                <a16:creationId xmlns:a16="http://schemas.microsoft.com/office/drawing/2014/main" id="{1E0D8FB9-DC56-ADA8-F2AE-992D5D0F7457}"/>
              </a:ext>
            </a:extLst>
          </p:cNvPr>
          <p:cNvSpPr>
            <a:spLocks noChangeShapeType="1"/>
          </p:cNvSpPr>
          <p:nvPr/>
        </p:nvSpPr>
        <p:spPr bwMode="auto">
          <a:xfrm flipV="1">
            <a:off x="1600200" y="2286000"/>
            <a:ext cx="609600" cy="152400"/>
          </a:xfrm>
          <a:prstGeom prst="line">
            <a:avLst/>
          </a:prstGeom>
          <a:noFill/>
          <a:ln w="57150">
            <a:solidFill>
              <a:srgbClr val="33CC33"/>
            </a:solidFill>
            <a:round/>
            <a:headEnd/>
            <a:tailEnd type="stealth" w="lg" len="lg"/>
          </a:ln>
          <a:extLst>
            <a:ext uri="{909E8E84-426E-40DD-AFC4-6F175D3DCCD1}">
              <a14:hiddenFill xmlns:a14="http://schemas.microsoft.com/office/drawing/2010/main">
                <a:noFill/>
              </a14:hiddenFill>
            </a:ext>
          </a:extLst>
        </p:spPr>
        <p:txBody>
          <a:bodyPr/>
          <a:lstStyle/>
          <a:p>
            <a:endParaRPr lang="en-IN"/>
          </a:p>
        </p:txBody>
      </p:sp>
      <p:sp>
        <p:nvSpPr>
          <p:cNvPr id="698384" name="Text Box 16">
            <a:extLst>
              <a:ext uri="{FF2B5EF4-FFF2-40B4-BE49-F238E27FC236}">
                <a16:creationId xmlns:a16="http://schemas.microsoft.com/office/drawing/2014/main" id="{436B9FA3-25D9-4FC2-111D-945D1B8E336C}"/>
              </a:ext>
            </a:extLst>
          </p:cNvPr>
          <p:cNvSpPr txBox="1">
            <a:spLocks noChangeArrowheads="1"/>
          </p:cNvSpPr>
          <p:nvPr/>
        </p:nvSpPr>
        <p:spPr bwMode="auto">
          <a:xfrm>
            <a:off x="6172200" y="1400175"/>
            <a:ext cx="23789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2400" dirty="0">
                <a:solidFill>
                  <a:srgbClr val="CC3399"/>
                </a:solidFill>
                <a:latin typeface="Arial" panose="020B0604020202020204" pitchFamily="34" charset="0"/>
              </a:rPr>
              <a:t>Water </a:t>
            </a:r>
            <a:r>
              <a:rPr lang="en-US" altLang="en-US" sz="2400" dirty="0" err="1">
                <a:solidFill>
                  <a:srgbClr val="CC3399"/>
                </a:solidFill>
                <a:latin typeface="Arial" panose="020B0604020202020204" pitchFamily="34" charset="0"/>
              </a:rPr>
              <a:t>parcle</a:t>
            </a:r>
            <a:endParaRPr lang="en-US" altLang="en-US" sz="2400" dirty="0">
              <a:solidFill>
                <a:srgbClr val="CC3399"/>
              </a:solidFill>
              <a:latin typeface="Arial" panose="020B0604020202020204" pitchFamily="34" charset="0"/>
            </a:endParaRPr>
          </a:p>
        </p:txBody>
      </p:sp>
      <p:sp>
        <p:nvSpPr>
          <p:cNvPr id="698385" name="Line 17">
            <a:extLst>
              <a:ext uri="{FF2B5EF4-FFF2-40B4-BE49-F238E27FC236}">
                <a16:creationId xmlns:a16="http://schemas.microsoft.com/office/drawing/2014/main" id="{041D7776-4DCE-2471-8A3F-6631488DB803}"/>
              </a:ext>
            </a:extLst>
          </p:cNvPr>
          <p:cNvSpPr>
            <a:spLocks noChangeShapeType="1"/>
          </p:cNvSpPr>
          <p:nvPr/>
        </p:nvSpPr>
        <p:spPr bwMode="auto">
          <a:xfrm flipH="1">
            <a:off x="4114800" y="1752600"/>
            <a:ext cx="2057400" cy="685800"/>
          </a:xfrm>
          <a:prstGeom prst="line">
            <a:avLst/>
          </a:prstGeom>
          <a:noFill/>
          <a:ln w="19050">
            <a:solidFill>
              <a:srgbClr val="CC3399"/>
            </a:solidFill>
            <a:round/>
            <a:headEnd/>
            <a:tailEnd type="stealth" w="lg" len="lg"/>
          </a:ln>
          <a:extLst>
            <a:ext uri="{909E8E84-426E-40DD-AFC4-6F175D3DCCD1}">
              <a14:hiddenFill xmlns:a14="http://schemas.microsoft.com/office/drawing/2010/main">
                <a:noFill/>
              </a14:hiddenFill>
            </a:ext>
          </a:extLst>
        </p:spPr>
        <p:txBody>
          <a:bodyPr/>
          <a:lstStyle/>
          <a:p>
            <a:endParaRPr lang="en-IN"/>
          </a:p>
        </p:txBody>
      </p:sp>
      <mc:AlternateContent xmlns:mc="http://schemas.openxmlformats.org/markup-compatibility/2006" xmlns:p14="http://schemas.microsoft.com/office/powerpoint/2010/main">
        <mc:Choice Requires="p14">
          <p:contentPart p14:bwMode="auto" r:id="rId14">
            <p14:nvContentPartPr>
              <p14:cNvPr id="14338" name="Ink 1">
                <a:extLst>
                  <a:ext uri="{FF2B5EF4-FFF2-40B4-BE49-F238E27FC236}">
                    <a16:creationId xmlns:a16="http://schemas.microsoft.com/office/drawing/2014/main" id="{B2FF3CE1-8D69-E245-3AB1-D4E4F7639CB8}"/>
                  </a:ext>
                </a:extLst>
              </p14:cNvPr>
              <p14:cNvContentPartPr>
                <a14:cpLocks xmlns:a14="http://schemas.microsoft.com/office/drawing/2010/main" noRot="1" noChangeAspect="1" noEditPoints="1" noChangeArrowheads="1" noChangeShapeType="1"/>
              </p14:cNvContentPartPr>
              <p14:nvPr/>
            </p14:nvContentPartPr>
            <p14:xfrm>
              <a:off x="3616325" y="3633788"/>
              <a:ext cx="142875" cy="134937"/>
            </p14:xfrm>
          </p:contentPart>
        </mc:Choice>
        <mc:Fallback xmlns="">
          <p:pic>
            <p:nvPicPr>
              <p:cNvPr id="14338" name="Ink 1">
                <a:extLst>
                  <a:ext uri="{FF2B5EF4-FFF2-40B4-BE49-F238E27FC236}">
                    <a16:creationId xmlns:a16="http://schemas.microsoft.com/office/drawing/2014/main" id="{B2FF3CE1-8D69-E245-3AB1-D4E4F7639CB8}"/>
                  </a:ext>
                </a:extLst>
              </p:cNvPr>
              <p:cNvPicPr>
                <a:picLocks noRot="1" noChangeAspect="1" noEditPoints="1" noChangeArrowheads="1" noChangeShapeType="1"/>
              </p:cNvPicPr>
              <p:nvPr/>
            </p:nvPicPr>
            <p:blipFill>
              <a:blip r:embed="rId15"/>
              <a:stretch>
                <a:fillRect/>
              </a:stretch>
            </p:blipFill>
            <p:spPr>
              <a:xfrm>
                <a:off x="3606991" y="3624382"/>
                <a:ext cx="161542" cy="153749"/>
              </a:xfrm>
              <a:prstGeom prst="rect">
                <a:avLst/>
              </a:prstGeom>
            </p:spPr>
          </p:pic>
        </mc:Fallback>
      </mc:AlternateContent>
      <p:grpSp>
        <p:nvGrpSpPr>
          <p:cNvPr id="2" name="Group 1">
            <a:extLst>
              <a:ext uri="{FF2B5EF4-FFF2-40B4-BE49-F238E27FC236}">
                <a16:creationId xmlns:a16="http://schemas.microsoft.com/office/drawing/2014/main" id="{05FB62E3-AD9E-6AEE-CF28-C2AA1B82140E}"/>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F3702F0A-3BFD-7FBA-3A84-763E39FCB928}"/>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850B5153-2043-FE1A-3C26-0AC739B3AED1}"/>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EF17253E-92F8-241A-0DA7-AB72928A5065}"/>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1FD41DF1-DF30-B2FB-DFA8-F79351BA97E4}"/>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6ABFB6C9-B497-1DA4-4566-71B8B2EDC62B}"/>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83A88C82-A916-C969-79A8-AFFB36EA8BA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F8921958-5101-20EA-0B02-C90F240AE56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8D77BAFD-21C3-0E7B-F479-FD82898EE5E7}"/>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6C5FDAA8-40B1-9368-F8F9-DB49B9E7A12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33CAEB43-DB43-2206-C11B-B8DB62E4CB0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1240A3B7-4F4A-9C7C-39CE-C47506ED2CA6}"/>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750B2465-AD09-B9D0-12D1-5F09F7C08A6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23ECC464-50F2-7735-95AA-C2F6B29C4E8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75A25E6-F486-652F-DE8F-803B660711C7}"/>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084A8B6F-4787-CC0F-6A1F-ADE99D7A6A4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287605F-62E0-0FE4-3BF3-62F1CE04A9D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19FE042-3D1C-2202-A506-14B5511FDECE}"/>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39F6D6A3-CD18-6E1A-690A-C29A9709C3AD}"/>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Title 20">
            <a:extLst>
              <a:ext uri="{FF2B5EF4-FFF2-40B4-BE49-F238E27FC236}">
                <a16:creationId xmlns:a16="http://schemas.microsoft.com/office/drawing/2014/main" id="{726C21F2-9963-2D11-64D5-68E8E28C8BA7}"/>
              </a:ext>
            </a:extLst>
          </p:cNvPr>
          <p:cNvSpPr>
            <a:spLocks noGrp="1"/>
          </p:cNvSpPr>
          <p:nvPr>
            <p:ph type="title"/>
          </p:nvPr>
        </p:nvSpPr>
        <p:spPr>
          <a:xfrm>
            <a:off x="685800" y="152400"/>
            <a:ext cx="7772400" cy="1143000"/>
          </a:xfrm>
        </p:spPr>
        <p:txBody>
          <a:bodyPr/>
          <a:lstStyle/>
          <a:p>
            <a:r>
              <a:rPr lang="en-US" sz="2800" dirty="0"/>
              <a:t>Absolute Path of the Water Parcel</a:t>
            </a:r>
            <a:endParaRPr lang="en-IN" sz="2800" dirty="0"/>
          </a:p>
        </p:txBody>
      </p:sp>
    </p:spTree>
    <p:extLst>
      <p:ext uri="{BB962C8B-B14F-4D97-AF65-F5344CB8AC3E}">
        <p14:creationId xmlns:p14="http://schemas.microsoft.com/office/powerpoint/2010/main" val="33335729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nodeType="clickEffect">
                                  <p:stCondLst>
                                    <p:cond delay="0"/>
                                  </p:stCondLst>
                                  <p:childTnLst>
                                    <p:set>
                                      <p:cBhvr>
                                        <p:cTn id="6" dur="1" fill="hold">
                                          <p:stCondLst>
                                            <p:cond delay="0"/>
                                          </p:stCondLst>
                                        </p:cTn>
                                        <p:tgtEl>
                                          <p:spTgt spid="698385"/>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698384"/>
                                        </p:tgtEl>
                                        <p:attrNameLst>
                                          <p:attrName>style.visibility</p:attrName>
                                        </p:attrNameLst>
                                      </p:cBhvr>
                                      <p:to>
                                        <p:strVal val="hidden"/>
                                      </p:to>
                                    </p:set>
                                  </p:childTnLst>
                                </p:cTn>
                              </p:par>
                            </p:childTnLst>
                          </p:cTn>
                        </p:par>
                        <p:par>
                          <p:cTn id="9" fill="hold" nodeType="afterGroup">
                            <p:stCondLst>
                              <p:cond delay="0"/>
                            </p:stCondLst>
                            <p:childTnLst>
                              <p:par>
                                <p:cTn id="10" presetID="1" presetClass="entr" presetSubtype="0" fill="hold" nodeType="afterEffect">
                                  <p:stCondLst>
                                    <p:cond delay="0"/>
                                  </p:stCondLst>
                                  <p:childTnLst>
                                    <p:set>
                                      <p:cBhvr>
                                        <p:cTn id="11" dur="1" fill="hold">
                                          <p:stCondLst>
                                            <p:cond delay="0"/>
                                          </p:stCondLst>
                                        </p:cTn>
                                        <p:tgtEl>
                                          <p:spTgt spid="698371"/>
                                        </p:tgtEl>
                                        <p:attrNameLst>
                                          <p:attrName>style.visibility</p:attrName>
                                        </p:attrNameLst>
                                      </p:cBhvr>
                                      <p:to>
                                        <p:strVal val="visible"/>
                                      </p:to>
                                    </p:set>
                                  </p:childTnLst>
                                </p:cTn>
                              </p:par>
                            </p:childTnLst>
                          </p:cTn>
                        </p:par>
                        <p:par>
                          <p:cTn id="12" fill="hold" nodeType="afterGroup">
                            <p:stCondLst>
                              <p:cond delay="0"/>
                            </p:stCondLst>
                            <p:childTnLst>
                              <p:par>
                                <p:cTn id="13" presetID="1" presetClass="entr" presetSubtype="0" fill="hold" nodeType="afterEffect">
                                  <p:stCondLst>
                                    <p:cond delay="500"/>
                                  </p:stCondLst>
                                  <p:childTnLst>
                                    <p:set>
                                      <p:cBhvr>
                                        <p:cTn id="14" dur="1" fill="hold">
                                          <p:stCondLst>
                                            <p:cond delay="0"/>
                                          </p:stCondLst>
                                        </p:cTn>
                                        <p:tgtEl>
                                          <p:spTgt spid="698372"/>
                                        </p:tgtEl>
                                        <p:attrNameLst>
                                          <p:attrName>style.visibility</p:attrName>
                                        </p:attrNameLst>
                                      </p:cBhvr>
                                      <p:to>
                                        <p:strVal val="visible"/>
                                      </p:to>
                                    </p:set>
                                  </p:childTnLst>
                                </p:cTn>
                              </p:par>
                            </p:childTnLst>
                          </p:cTn>
                        </p:par>
                        <p:par>
                          <p:cTn id="15" fill="hold" nodeType="afterGroup">
                            <p:stCondLst>
                              <p:cond delay="500"/>
                            </p:stCondLst>
                            <p:childTnLst>
                              <p:par>
                                <p:cTn id="16" presetID="1" presetClass="entr" presetSubtype="0" fill="hold" nodeType="afterEffect">
                                  <p:stCondLst>
                                    <p:cond delay="500"/>
                                  </p:stCondLst>
                                  <p:childTnLst>
                                    <p:set>
                                      <p:cBhvr>
                                        <p:cTn id="17" dur="1" fill="hold">
                                          <p:stCondLst>
                                            <p:cond delay="0"/>
                                          </p:stCondLst>
                                        </p:cTn>
                                        <p:tgtEl>
                                          <p:spTgt spid="698373"/>
                                        </p:tgtEl>
                                        <p:attrNameLst>
                                          <p:attrName>style.visibility</p:attrName>
                                        </p:attrNameLst>
                                      </p:cBhvr>
                                      <p:to>
                                        <p:strVal val="visible"/>
                                      </p:to>
                                    </p:set>
                                  </p:childTnLst>
                                </p:cTn>
                              </p:par>
                            </p:childTnLst>
                          </p:cTn>
                        </p:par>
                        <p:par>
                          <p:cTn id="18" fill="hold" nodeType="afterGroup">
                            <p:stCondLst>
                              <p:cond delay="1000"/>
                            </p:stCondLst>
                            <p:childTnLst>
                              <p:par>
                                <p:cTn id="19" presetID="1" presetClass="entr" presetSubtype="0" fill="hold" nodeType="afterEffect">
                                  <p:stCondLst>
                                    <p:cond delay="500"/>
                                  </p:stCondLst>
                                  <p:childTnLst>
                                    <p:set>
                                      <p:cBhvr>
                                        <p:cTn id="20" dur="1" fill="hold">
                                          <p:stCondLst>
                                            <p:cond delay="0"/>
                                          </p:stCondLst>
                                        </p:cTn>
                                        <p:tgtEl>
                                          <p:spTgt spid="698374"/>
                                        </p:tgtEl>
                                        <p:attrNameLst>
                                          <p:attrName>style.visibility</p:attrName>
                                        </p:attrNameLst>
                                      </p:cBhvr>
                                      <p:to>
                                        <p:strVal val="visible"/>
                                      </p:to>
                                    </p:set>
                                  </p:childTnLst>
                                </p:cTn>
                              </p:par>
                            </p:childTnLst>
                          </p:cTn>
                        </p:par>
                        <p:par>
                          <p:cTn id="21" fill="hold" nodeType="afterGroup">
                            <p:stCondLst>
                              <p:cond delay="1500"/>
                            </p:stCondLst>
                            <p:childTnLst>
                              <p:par>
                                <p:cTn id="22" presetID="1" presetClass="entr" presetSubtype="0" fill="hold" nodeType="afterEffect">
                                  <p:stCondLst>
                                    <p:cond delay="500"/>
                                  </p:stCondLst>
                                  <p:childTnLst>
                                    <p:set>
                                      <p:cBhvr>
                                        <p:cTn id="23" dur="1" fill="hold">
                                          <p:stCondLst>
                                            <p:cond delay="0"/>
                                          </p:stCondLst>
                                        </p:cTn>
                                        <p:tgtEl>
                                          <p:spTgt spid="698375"/>
                                        </p:tgtEl>
                                        <p:attrNameLst>
                                          <p:attrName>style.visibility</p:attrName>
                                        </p:attrNameLst>
                                      </p:cBhvr>
                                      <p:to>
                                        <p:strVal val="visible"/>
                                      </p:to>
                                    </p:set>
                                  </p:childTnLst>
                                </p:cTn>
                              </p:par>
                            </p:childTnLst>
                          </p:cTn>
                        </p:par>
                        <p:par>
                          <p:cTn id="24" fill="hold" nodeType="afterGroup">
                            <p:stCondLst>
                              <p:cond delay="2000"/>
                            </p:stCondLst>
                            <p:childTnLst>
                              <p:par>
                                <p:cTn id="25" presetID="1" presetClass="entr" presetSubtype="0" fill="hold" nodeType="afterEffect">
                                  <p:stCondLst>
                                    <p:cond delay="500"/>
                                  </p:stCondLst>
                                  <p:childTnLst>
                                    <p:set>
                                      <p:cBhvr>
                                        <p:cTn id="26" dur="1" fill="hold">
                                          <p:stCondLst>
                                            <p:cond delay="0"/>
                                          </p:stCondLst>
                                        </p:cTn>
                                        <p:tgtEl>
                                          <p:spTgt spid="698376"/>
                                        </p:tgtEl>
                                        <p:attrNameLst>
                                          <p:attrName>style.visibility</p:attrName>
                                        </p:attrNameLst>
                                      </p:cBhvr>
                                      <p:to>
                                        <p:strVal val="visible"/>
                                      </p:to>
                                    </p:set>
                                  </p:childTnLst>
                                </p:cTn>
                              </p:par>
                            </p:childTnLst>
                          </p:cTn>
                        </p:par>
                        <p:par>
                          <p:cTn id="27" fill="hold" nodeType="afterGroup">
                            <p:stCondLst>
                              <p:cond delay="2500"/>
                            </p:stCondLst>
                            <p:childTnLst>
                              <p:par>
                                <p:cTn id="28" presetID="1" presetClass="entr" presetSubtype="0" fill="hold" nodeType="afterEffect">
                                  <p:stCondLst>
                                    <p:cond delay="500"/>
                                  </p:stCondLst>
                                  <p:childTnLst>
                                    <p:set>
                                      <p:cBhvr>
                                        <p:cTn id="29" dur="1" fill="hold">
                                          <p:stCondLst>
                                            <p:cond delay="0"/>
                                          </p:stCondLst>
                                        </p:cTn>
                                        <p:tgtEl>
                                          <p:spTgt spid="698377"/>
                                        </p:tgtEl>
                                        <p:attrNameLst>
                                          <p:attrName>style.visibility</p:attrName>
                                        </p:attrNameLst>
                                      </p:cBhvr>
                                      <p:to>
                                        <p:strVal val="visible"/>
                                      </p:to>
                                    </p:set>
                                  </p:childTnLst>
                                </p:cTn>
                              </p:par>
                            </p:childTnLst>
                          </p:cTn>
                        </p:par>
                        <p:par>
                          <p:cTn id="30" fill="hold" nodeType="afterGroup">
                            <p:stCondLst>
                              <p:cond delay="3000"/>
                            </p:stCondLst>
                            <p:childTnLst>
                              <p:par>
                                <p:cTn id="31" presetID="1" presetClass="entr" presetSubtype="0" fill="hold" nodeType="afterEffect">
                                  <p:stCondLst>
                                    <p:cond delay="500"/>
                                  </p:stCondLst>
                                  <p:childTnLst>
                                    <p:set>
                                      <p:cBhvr>
                                        <p:cTn id="32" dur="1" fill="hold">
                                          <p:stCondLst>
                                            <p:cond delay="0"/>
                                          </p:stCondLst>
                                        </p:cTn>
                                        <p:tgtEl>
                                          <p:spTgt spid="698378"/>
                                        </p:tgtEl>
                                        <p:attrNameLst>
                                          <p:attrName>style.visibility</p:attrName>
                                        </p:attrNameLst>
                                      </p:cBhvr>
                                      <p:to>
                                        <p:strVal val="visible"/>
                                      </p:to>
                                    </p:set>
                                  </p:childTnLst>
                                </p:cTn>
                              </p:par>
                            </p:childTnLst>
                          </p:cTn>
                        </p:par>
                        <p:par>
                          <p:cTn id="33" fill="hold" nodeType="afterGroup">
                            <p:stCondLst>
                              <p:cond delay="3500"/>
                            </p:stCondLst>
                            <p:childTnLst>
                              <p:par>
                                <p:cTn id="34" presetID="1" presetClass="entr" presetSubtype="0" fill="hold" nodeType="afterEffect">
                                  <p:stCondLst>
                                    <p:cond delay="500"/>
                                  </p:stCondLst>
                                  <p:childTnLst>
                                    <p:set>
                                      <p:cBhvr>
                                        <p:cTn id="35" dur="1" fill="hold">
                                          <p:stCondLst>
                                            <p:cond delay="0"/>
                                          </p:stCondLst>
                                        </p:cTn>
                                        <p:tgtEl>
                                          <p:spTgt spid="698379"/>
                                        </p:tgtEl>
                                        <p:attrNameLst>
                                          <p:attrName>style.visibility</p:attrName>
                                        </p:attrNameLst>
                                      </p:cBhvr>
                                      <p:to>
                                        <p:strVal val="visible"/>
                                      </p:to>
                                    </p:set>
                                  </p:childTnLst>
                                </p:cTn>
                              </p:par>
                            </p:childTnLst>
                          </p:cTn>
                        </p:par>
                        <p:par>
                          <p:cTn id="36" fill="hold" nodeType="afterGroup">
                            <p:stCondLst>
                              <p:cond delay="4000"/>
                            </p:stCondLst>
                            <p:childTnLst>
                              <p:par>
                                <p:cTn id="37" presetID="1" presetClass="entr" presetSubtype="0" fill="hold" nodeType="afterEffect">
                                  <p:stCondLst>
                                    <p:cond delay="500"/>
                                  </p:stCondLst>
                                  <p:childTnLst>
                                    <p:set>
                                      <p:cBhvr>
                                        <p:cTn id="38" dur="1" fill="hold">
                                          <p:stCondLst>
                                            <p:cond delay="0"/>
                                          </p:stCondLst>
                                        </p:cTn>
                                        <p:tgtEl>
                                          <p:spTgt spid="698380"/>
                                        </p:tgtEl>
                                        <p:attrNameLst>
                                          <p:attrName>style.visibility</p:attrName>
                                        </p:attrNameLst>
                                      </p:cBhvr>
                                      <p:to>
                                        <p:strVal val="visible"/>
                                      </p:to>
                                    </p:set>
                                  </p:childTnLst>
                                </p:cTn>
                              </p:par>
                            </p:childTnLst>
                          </p:cTn>
                        </p:par>
                        <p:par>
                          <p:cTn id="39" fill="hold" nodeType="afterGroup">
                            <p:stCondLst>
                              <p:cond delay="4500"/>
                            </p:stCondLst>
                            <p:childTnLst>
                              <p:par>
                                <p:cTn id="40" presetID="1" presetClass="entr" presetSubtype="0" fill="hold" nodeType="afterEffect">
                                  <p:stCondLst>
                                    <p:cond delay="500"/>
                                  </p:stCondLst>
                                  <p:childTnLst>
                                    <p:set>
                                      <p:cBhvr>
                                        <p:cTn id="41" dur="1" fill="hold">
                                          <p:stCondLst>
                                            <p:cond delay="0"/>
                                          </p:stCondLst>
                                        </p:cTn>
                                        <p:tgtEl>
                                          <p:spTgt spid="6983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838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Object 2">
            <a:extLst>
              <a:ext uri="{FF2B5EF4-FFF2-40B4-BE49-F238E27FC236}">
                <a16:creationId xmlns:a16="http://schemas.microsoft.com/office/drawing/2014/main" id="{4FAB3D6D-7881-D9BB-372B-A2613D22A03F}"/>
              </a:ext>
            </a:extLst>
          </p:cNvPr>
          <p:cNvGraphicFramePr>
            <a:graphicFrameLocks noChangeAspect="1"/>
          </p:cNvGraphicFramePr>
          <p:nvPr/>
        </p:nvGraphicFramePr>
        <p:xfrm>
          <a:off x="304800" y="1166608"/>
          <a:ext cx="4496463" cy="5691391"/>
        </p:xfrm>
        <a:graphic>
          <a:graphicData uri="http://schemas.openxmlformats.org/presentationml/2006/ole">
            <mc:AlternateContent xmlns:mc="http://schemas.openxmlformats.org/markup-compatibility/2006">
              <mc:Choice xmlns:v="urn:schemas-microsoft-com:vml" Requires="v">
                <p:oleObj name="Bitmap Image" r:id="rId2" imgW="2905531" imgH="3677163" progId="Paint.Picture">
                  <p:embed/>
                </p:oleObj>
              </mc:Choice>
              <mc:Fallback>
                <p:oleObj name="Bitmap Image" r:id="rId2" imgW="2905531" imgH="3677163" progId="Paint.Picture">
                  <p:embed/>
                  <p:pic>
                    <p:nvPicPr>
                      <p:cNvPr id="15362" name="Object 2">
                        <a:extLst>
                          <a:ext uri="{FF2B5EF4-FFF2-40B4-BE49-F238E27FC236}">
                            <a16:creationId xmlns:a16="http://schemas.microsoft.com/office/drawing/2014/main" id="{4FAB3D6D-7881-D9BB-372B-A2613D22A0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166608"/>
                        <a:ext cx="4496463" cy="5691391"/>
                      </a:xfrm>
                      <a:prstGeom prst="rect">
                        <a:avLst/>
                      </a:prstGeom>
                      <a:noFill/>
                      <a:ln>
                        <a:noFill/>
                      </a:ln>
                      <a:effectLst/>
                    </p:spPr>
                  </p:pic>
                </p:oleObj>
              </mc:Fallback>
            </mc:AlternateContent>
          </a:graphicData>
        </a:graphic>
      </p:graphicFrame>
      <p:graphicFrame>
        <p:nvGraphicFramePr>
          <p:cNvPr id="49155" name="Object 2">
            <a:extLst>
              <a:ext uri="{FF2B5EF4-FFF2-40B4-BE49-F238E27FC236}">
                <a16:creationId xmlns:a16="http://schemas.microsoft.com/office/drawing/2014/main" id="{09EC3BE1-967F-E210-BC5B-FC7064B1EE61}"/>
              </a:ext>
            </a:extLst>
          </p:cNvPr>
          <p:cNvGraphicFramePr>
            <a:graphicFrameLocks noChangeAspect="1"/>
          </p:cNvGraphicFramePr>
          <p:nvPr/>
        </p:nvGraphicFramePr>
        <p:xfrm>
          <a:off x="762000" y="1453242"/>
          <a:ext cx="6400800" cy="5404757"/>
        </p:xfrm>
        <a:graphic>
          <a:graphicData uri="http://schemas.openxmlformats.org/presentationml/2006/ole">
            <mc:AlternateContent xmlns:mc="http://schemas.openxmlformats.org/markup-compatibility/2006">
              <mc:Choice xmlns:v="urn:schemas-microsoft-com:vml" Requires="v">
                <p:oleObj name="Bitmap Image" r:id="rId4" imgW="3914286" imgH="3304762" progId="Paint.Picture">
                  <p:embed/>
                </p:oleObj>
              </mc:Choice>
              <mc:Fallback>
                <p:oleObj name="Bitmap Image" r:id="rId4" imgW="3914286" imgH="3304762" progId="Paint.Picture">
                  <p:embed/>
                  <p:pic>
                    <p:nvPicPr>
                      <p:cNvPr id="49155" name="Object 2">
                        <a:extLst>
                          <a:ext uri="{FF2B5EF4-FFF2-40B4-BE49-F238E27FC236}">
                            <a16:creationId xmlns:a16="http://schemas.microsoft.com/office/drawing/2014/main" id="{09EC3BE1-967F-E210-BC5B-FC7064B1EE6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453242"/>
                        <a:ext cx="6400800" cy="5404757"/>
                      </a:xfrm>
                      <a:prstGeom prst="rect">
                        <a:avLst/>
                      </a:prstGeom>
                      <a:noFill/>
                      <a:ln>
                        <a:noFill/>
                      </a:ln>
                      <a:effectLst/>
                    </p:spPr>
                  </p:pic>
                </p:oleObj>
              </mc:Fallback>
            </mc:AlternateContent>
          </a:graphicData>
        </a:graphic>
      </p:graphicFrame>
      <p:graphicFrame>
        <p:nvGraphicFramePr>
          <p:cNvPr id="49156" name="Object 4">
            <a:extLst>
              <a:ext uri="{FF2B5EF4-FFF2-40B4-BE49-F238E27FC236}">
                <a16:creationId xmlns:a16="http://schemas.microsoft.com/office/drawing/2014/main" id="{71CA6C8E-490D-98C8-C27A-D28EABE42429}"/>
              </a:ext>
            </a:extLst>
          </p:cNvPr>
          <p:cNvGraphicFramePr>
            <a:graphicFrameLocks noChangeAspect="1"/>
          </p:cNvGraphicFramePr>
          <p:nvPr/>
        </p:nvGraphicFramePr>
        <p:xfrm>
          <a:off x="5708650" y="2286000"/>
          <a:ext cx="2978150" cy="2514600"/>
        </p:xfrm>
        <a:graphic>
          <a:graphicData uri="http://schemas.openxmlformats.org/presentationml/2006/ole">
            <mc:AlternateContent xmlns:mc="http://schemas.openxmlformats.org/markup-compatibility/2006">
              <mc:Choice xmlns:v="urn:schemas-microsoft-com:vml" Requires="v">
                <p:oleObj name="Bitmap Image" r:id="rId4" imgW="3914286" imgH="3304762" progId="Paint.Picture">
                  <p:embed/>
                </p:oleObj>
              </mc:Choice>
              <mc:Fallback>
                <p:oleObj name="Bitmap Image" r:id="rId4" imgW="3914286" imgH="3304762" progId="Paint.Picture">
                  <p:embed/>
                  <p:pic>
                    <p:nvPicPr>
                      <p:cNvPr id="49156" name="Object 4">
                        <a:extLst>
                          <a:ext uri="{FF2B5EF4-FFF2-40B4-BE49-F238E27FC236}">
                            <a16:creationId xmlns:a16="http://schemas.microsoft.com/office/drawing/2014/main" id="{71CA6C8E-490D-98C8-C27A-D28EABE424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08650" y="2286000"/>
                        <a:ext cx="2978150" cy="25146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3111A6C6-73DE-C167-E5E3-AFCFB55F70D9}"/>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3BAADE2C-4325-80D4-C874-1526F968DD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C9635DB2-233D-04D9-D7DD-C5F3E38B8E65}"/>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B29C0589-0B0F-833F-391A-B83A5F29F524}"/>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05B2C90C-D0DC-13AA-1559-3F684B103B53}"/>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D8D7BAE7-79F8-BE31-0614-F74FEB802AD3}"/>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D370D56C-36B3-BDFE-C352-9F18398A8D2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219BD337-D6C7-6B1A-7600-9E6B9A0B66D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622A7E11-D1E1-8B51-7308-22D4CE9923BD}"/>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7129FBBE-B40F-EF50-104A-1EFF906FBD4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72B6433F-5DD8-2319-F4A8-E6A1B7C096E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6A912C4E-99A1-DABB-83AC-77F97810772A}"/>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B98D99EF-9469-4FE9-0D08-B7DFF6CE8AC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43679C9D-B683-CF00-8CDE-1F8F2B9CA61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02419A53-70FE-42AB-5878-21016A5B284F}"/>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773BF822-83A4-3579-DFFD-B61771056DF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E9E45EC8-D4C0-A896-3A59-0EAC156B086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227E3415-05A0-370D-5E87-E7F11221F9F8}"/>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6AD4A767-FD77-364D-351D-8DBEA94E990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Title 20">
            <a:extLst>
              <a:ext uri="{FF2B5EF4-FFF2-40B4-BE49-F238E27FC236}">
                <a16:creationId xmlns:a16="http://schemas.microsoft.com/office/drawing/2014/main" id="{97885047-1C80-95AE-D79E-C52A8DAE4C5B}"/>
              </a:ext>
            </a:extLst>
          </p:cNvPr>
          <p:cNvSpPr>
            <a:spLocks noGrp="1"/>
          </p:cNvSpPr>
          <p:nvPr>
            <p:ph type="title"/>
          </p:nvPr>
        </p:nvSpPr>
        <p:spPr>
          <a:xfrm>
            <a:off x="685800" y="228600"/>
            <a:ext cx="7772400" cy="785607"/>
          </a:xfrm>
        </p:spPr>
        <p:txBody>
          <a:bodyPr/>
          <a:lstStyle/>
          <a:p>
            <a:r>
              <a:rPr lang="en-US" sz="2800" dirty="0"/>
              <a:t>Inlet and Exit Velocity Triangles</a:t>
            </a:r>
            <a:endParaRPr lang="en-IN" sz="2800" dirty="0"/>
          </a:p>
        </p:txBody>
      </p:sp>
    </p:spTree>
    <p:extLst>
      <p:ext uri="{BB962C8B-B14F-4D97-AF65-F5344CB8AC3E}">
        <p14:creationId xmlns:p14="http://schemas.microsoft.com/office/powerpoint/2010/main" val="26672324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9155"/>
                                        </p:tgtEl>
                                        <p:attrNameLst>
                                          <p:attrName>style.visibility</p:attrName>
                                        </p:attrNameLst>
                                      </p:cBhvr>
                                      <p:to>
                                        <p:strVal val="visible"/>
                                      </p:to>
                                    </p:set>
                                    <p:animEffect transition="in" filter="dissolve">
                                      <p:cBhvr>
                                        <p:cTn id="7" dur="500"/>
                                        <p:tgtEl>
                                          <p:spTgt spid="4915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nodeType="clickEffect">
                                  <p:stCondLst>
                                    <p:cond delay="0"/>
                                  </p:stCondLst>
                                  <p:childTnLst>
                                    <p:animEffect transition="out" filter="fade">
                                      <p:cBhvr>
                                        <p:cTn id="11" dur="2000"/>
                                        <p:tgtEl>
                                          <p:spTgt spid="49155"/>
                                        </p:tgtEl>
                                      </p:cBhvr>
                                    </p:animEffect>
                                    <p:set>
                                      <p:cBhvr>
                                        <p:cTn id="12" dur="1" fill="hold">
                                          <p:stCondLst>
                                            <p:cond delay="1999"/>
                                          </p:stCondLst>
                                        </p:cTn>
                                        <p:tgtEl>
                                          <p:spTgt spid="49155"/>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49156"/>
                                        </p:tgtEl>
                                        <p:attrNameLst>
                                          <p:attrName>style.visibility</p:attrName>
                                        </p:attrNameLst>
                                      </p:cBhvr>
                                      <p:to>
                                        <p:strVal val="visible"/>
                                      </p:to>
                                    </p:set>
                                    <p:animEffect transition="in" filter="dissolve">
                                      <p:cBhvr>
                                        <p:cTn id="17" dur="500"/>
                                        <p:tgtEl>
                                          <p:spTgt spid="49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7" name="Picture 2">
            <a:extLst>
              <a:ext uri="{FF2B5EF4-FFF2-40B4-BE49-F238E27FC236}">
                <a16:creationId xmlns:a16="http://schemas.microsoft.com/office/drawing/2014/main" id="{F08313A2-7916-9AAB-0AB9-D0B8461352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6026" r="16026"/>
          <a:stretch>
            <a:fillRect/>
          </a:stretch>
        </p:blipFill>
        <p:spPr bwMode="auto">
          <a:xfrm>
            <a:off x="806450" y="1178454"/>
            <a:ext cx="6432550" cy="553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7347" name="Picture 3">
            <a:extLst>
              <a:ext uri="{FF2B5EF4-FFF2-40B4-BE49-F238E27FC236}">
                <a16:creationId xmlns:a16="http://schemas.microsoft.com/office/drawing/2014/main" id="{CFA7F699-DED7-B6DE-7F32-3759E3FBFB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026" r="16026"/>
          <a:stretch>
            <a:fillRect/>
          </a:stretch>
        </p:blipFill>
        <p:spPr bwMode="auto">
          <a:xfrm>
            <a:off x="806450" y="1178454"/>
            <a:ext cx="6432550" cy="553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7348" name="Picture 4">
            <a:extLst>
              <a:ext uri="{FF2B5EF4-FFF2-40B4-BE49-F238E27FC236}">
                <a16:creationId xmlns:a16="http://schemas.microsoft.com/office/drawing/2014/main" id="{660FC457-D202-59EC-20A1-F330834960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6026" r="16026"/>
          <a:stretch>
            <a:fillRect/>
          </a:stretch>
        </p:blipFill>
        <p:spPr bwMode="auto">
          <a:xfrm>
            <a:off x="806450" y="1270918"/>
            <a:ext cx="6325095" cy="544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7349" name="Picture 5">
            <a:extLst>
              <a:ext uri="{FF2B5EF4-FFF2-40B4-BE49-F238E27FC236}">
                <a16:creationId xmlns:a16="http://schemas.microsoft.com/office/drawing/2014/main" id="{ECF00BCB-16F7-3E9B-A178-FD5E6E95758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6026" r="16026"/>
          <a:stretch>
            <a:fillRect/>
          </a:stretch>
        </p:blipFill>
        <p:spPr bwMode="auto">
          <a:xfrm>
            <a:off x="806450" y="1176868"/>
            <a:ext cx="6432550" cy="5535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7350" name="Picture 6">
            <a:extLst>
              <a:ext uri="{FF2B5EF4-FFF2-40B4-BE49-F238E27FC236}">
                <a16:creationId xmlns:a16="http://schemas.microsoft.com/office/drawing/2014/main" id="{C579ECB8-9B5F-1C2F-474B-271B7BB5773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6026" r="16026"/>
          <a:stretch>
            <a:fillRect/>
          </a:stretch>
        </p:blipFill>
        <p:spPr bwMode="auto">
          <a:xfrm>
            <a:off x="806450" y="1176868"/>
            <a:ext cx="6432550" cy="5535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7351" name="Picture 7">
            <a:extLst>
              <a:ext uri="{FF2B5EF4-FFF2-40B4-BE49-F238E27FC236}">
                <a16:creationId xmlns:a16="http://schemas.microsoft.com/office/drawing/2014/main" id="{39402285-C75E-0823-F262-B4F94CF3E8B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6026" r="16026"/>
          <a:stretch>
            <a:fillRect/>
          </a:stretch>
        </p:blipFill>
        <p:spPr bwMode="auto">
          <a:xfrm>
            <a:off x="806450" y="1176868"/>
            <a:ext cx="6432550" cy="5535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3" name="Line 8">
            <a:extLst>
              <a:ext uri="{FF2B5EF4-FFF2-40B4-BE49-F238E27FC236}">
                <a16:creationId xmlns:a16="http://schemas.microsoft.com/office/drawing/2014/main" id="{CD58F0BB-C3E4-313B-A1AD-A0A7B177FBC2}"/>
              </a:ext>
            </a:extLst>
          </p:cNvPr>
          <p:cNvSpPr>
            <a:spLocks noChangeShapeType="1"/>
          </p:cNvSpPr>
          <p:nvPr/>
        </p:nvSpPr>
        <p:spPr bwMode="auto">
          <a:xfrm>
            <a:off x="3200400" y="1828800"/>
            <a:ext cx="5334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3324" name="Text Box 9">
            <a:extLst>
              <a:ext uri="{FF2B5EF4-FFF2-40B4-BE49-F238E27FC236}">
                <a16:creationId xmlns:a16="http://schemas.microsoft.com/office/drawing/2014/main" id="{2F2E1A83-3B62-0B39-F24A-680C1F6E164A}"/>
              </a:ext>
            </a:extLst>
          </p:cNvPr>
          <p:cNvSpPr txBox="1">
            <a:spLocks noChangeArrowheads="1"/>
          </p:cNvSpPr>
          <p:nvPr/>
        </p:nvSpPr>
        <p:spPr bwMode="auto">
          <a:xfrm>
            <a:off x="3657600" y="2085975"/>
            <a:ext cx="14478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1600">
                <a:latin typeface="Arial" panose="020B0604020202020204" pitchFamily="34" charset="0"/>
              </a:rPr>
              <a:t>Runner inlet (</a:t>
            </a:r>
            <a:r>
              <a:rPr lang="el-GR" altLang="en-US" sz="1600">
                <a:latin typeface="Arial" panose="020B0604020202020204" pitchFamily="34" charset="0"/>
                <a:cs typeface="Arial" panose="020B0604020202020204" pitchFamily="34" charset="0"/>
              </a:rPr>
              <a:t>Φ</a:t>
            </a:r>
            <a:r>
              <a:rPr lang="en-US" altLang="en-US" sz="1600">
                <a:latin typeface="Arial" panose="020B0604020202020204" pitchFamily="34" charset="0"/>
                <a:cs typeface="Arial" panose="020B0604020202020204" pitchFamily="34" charset="0"/>
              </a:rPr>
              <a:t> </a:t>
            </a:r>
            <a:r>
              <a:rPr lang="en-US" altLang="en-US" sz="1600">
                <a:latin typeface="Arial" panose="020B0604020202020204" pitchFamily="34" charset="0"/>
              </a:rPr>
              <a:t>0.870m)</a:t>
            </a:r>
          </a:p>
        </p:txBody>
      </p:sp>
      <p:sp>
        <p:nvSpPr>
          <p:cNvPr id="13325" name="Line 10">
            <a:extLst>
              <a:ext uri="{FF2B5EF4-FFF2-40B4-BE49-F238E27FC236}">
                <a16:creationId xmlns:a16="http://schemas.microsoft.com/office/drawing/2014/main" id="{FC5053F1-19D9-89CA-570A-B305A1FA664B}"/>
              </a:ext>
            </a:extLst>
          </p:cNvPr>
          <p:cNvSpPr>
            <a:spLocks noChangeShapeType="1"/>
          </p:cNvSpPr>
          <p:nvPr/>
        </p:nvSpPr>
        <p:spPr bwMode="auto">
          <a:xfrm>
            <a:off x="2590800" y="2286000"/>
            <a:ext cx="914400" cy="762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3326" name="Text Box 11">
            <a:extLst>
              <a:ext uri="{FF2B5EF4-FFF2-40B4-BE49-F238E27FC236}">
                <a16:creationId xmlns:a16="http://schemas.microsoft.com/office/drawing/2014/main" id="{1F30D64F-4B08-5F1F-9EB5-8FD5A5B937A5}"/>
              </a:ext>
            </a:extLst>
          </p:cNvPr>
          <p:cNvSpPr txBox="1">
            <a:spLocks noChangeArrowheads="1"/>
          </p:cNvSpPr>
          <p:nvPr/>
        </p:nvSpPr>
        <p:spPr bwMode="auto">
          <a:xfrm>
            <a:off x="3429000" y="2971800"/>
            <a:ext cx="29718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spcBef>
                <a:spcPct val="50000"/>
              </a:spcBef>
            </a:pPr>
            <a:r>
              <a:rPr lang="en-US" altLang="en-US" sz="1600">
                <a:latin typeface="Arial" panose="020B0604020202020204" pitchFamily="34" charset="0"/>
              </a:rPr>
              <a:t>Guide vane outlet for design</a:t>
            </a:r>
            <a:r>
              <a:rPr lang="el-GR" altLang="en-US" sz="1600">
                <a:latin typeface="GreekC"/>
              </a:rPr>
              <a:t>α</a:t>
            </a:r>
            <a:r>
              <a:rPr lang="en-US" altLang="en-US" sz="1600">
                <a:latin typeface="Arial" panose="020B0604020202020204" pitchFamily="34" charset="0"/>
              </a:rPr>
              <a:t>) (</a:t>
            </a:r>
            <a:r>
              <a:rPr lang="el-GR" altLang="en-US" sz="1600">
                <a:latin typeface="Arial" panose="020B0604020202020204" pitchFamily="34" charset="0"/>
                <a:cs typeface="Arial" panose="020B0604020202020204" pitchFamily="34" charset="0"/>
              </a:rPr>
              <a:t>Φ</a:t>
            </a:r>
            <a:r>
              <a:rPr lang="en-US" altLang="en-US" sz="1600">
                <a:latin typeface="Arial" panose="020B0604020202020204" pitchFamily="34" charset="0"/>
                <a:cs typeface="Arial" panose="020B0604020202020204" pitchFamily="34" charset="0"/>
              </a:rPr>
              <a:t> </a:t>
            </a:r>
            <a:r>
              <a:rPr lang="en-US" altLang="en-US" sz="1600">
                <a:latin typeface="Arial" panose="020B0604020202020204" pitchFamily="34" charset="0"/>
              </a:rPr>
              <a:t>0.913m)</a:t>
            </a:r>
            <a:endParaRPr lang="el-GR" altLang="en-US" sz="1600">
              <a:latin typeface="Arial" panose="020B0604020202020204" pitchFamily="34" charset="0"/>
            </a:endParaRPr>
          </a:p>
        </p:txBody>
      </p:sp>
      <p:sp>
        <p:nvSpPr>
          <p:cNvPr id="13327" name="Text Box 12">
            <a:extLst>
              <a:ext uri="{FF2B5EF4-FFF2-40B4-BE49-F238E27FC236}">
                <a16:creationId xmlns:a16="http://schemas.microsoft.com/office/drawing/2014/main" id="{FD7C7CFE-BBC6-FF9C-1F77-D3233348EBA9}"/>
              </a:ext>
            </a:extLst>
          </p:cNvPr>
          <p:cNvSpPr txBox="1">
            <a:spLocks noChangeArrowheads="1"/>
          </p:cNvSpPr>
          <p:nvPr/>
        </p:nvSpPr>
        <p:spPr bwMode="auto">
          <a:xfrm>
            <a:off x="3467100" y="4495800"/>
            <a:ext cx="1981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en-US" altLang="en-US" sz="1800">
                <a:solidFill>
                  <a:srgbClr val="FF0000"/>
                </a:solidFill>
                <a:latin typeface="Arial" panose="020B0604020202020204" pitchFamily="34" charset="0"/>
              </a:rPr>
              <a:t>Closed</a:t>
            </a:r>
          </a:p>
          <a:p>
            <a:pPr algn="ctr" eaLnBrk="1" hangingPunct="1"/>
            <a:r>
              <a:rPr lang="en-US" altLang="en-US" sz="1800">
                <a:solidFill>
                  <a:srgbClr val="FF0000"/>
                </a:solidFill>
                <a:latin typeface="Arial" panose="020B0604020202020204" pitchFamily="34" charset="0"/>
              </a:rPr>
              <a:t>Position</a:t>
            </a:r>
          </a:p>
        </p:txBody>
      </p:sp>
      <p:sp>
        <p:nvSpPr>
          <p:cNvPr id="697357" name="Text Box 13">
            <a:extLst>
              <a:ext uri="{FF2B5EF4-FFF2-40B4-BE49-F238E27FC236}">
                <a16:creationId xmlns:a16="http://schemas.microsoft.com/office/drawing/2014/main" id="{DE49E04D-2ECA-5180-5D10-F17A80A1394D}"/>
              </a:ext>
            </a:extLst>
          </p:cNvPr>
          <p:cNvSpPr txBox="1">
            <a:spLocks noChangeArrowheads="1"/>
          </p:cNvSpPr>
          <p:nvPr/>
        </p:nvSpPr>
        <p:spPr bwMode="auto">
          <a:xfrm>
            <a:off x="3276600" y="4502150"/>
            <a:ext cx="2362200" cy="6413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spcBef>
                <a:spcPct val="50000"/>
              </a:spcBef>
            </a:pPr>
            <a:r>
              <a:rPr lang="en-US" altLang="en-US" sz="1800">
                <a:solidFill>
                  <a:srgbClr val="FF0000"/>
                </a:solidFill>
                <a:latin typeface="Arial" panose="020B0604020202020204" pitchFamily="34" charset="0"/>
              </a:rPr>
              <a:t>Max. Opening Position</a:t>
            </a:r>
          </a:p>
        </p:txBody>
      </p:sp>
      <mc:AlternateContent xmlns:mc="http://schemas.openxmlformats.org/markup-compatibility/2006" xmlns:p14="http://schemas.microsoft.com/office/powerpoint/2010/main">
        <mc:Choice Requires="p14">
          <p:contentPart p14:bwMode="auto" r:id="rId8">
            <p14:nvContentPartPr>
              <p14:cNvPr id="13314" name="Ink 1">
                <a:extLst>
                  <a:ext uri="{FF2B5EF4-FFF2-40B4-BE49-F238E27FC236}">
                    <a16:creationId xmlns:a16="http://schemas.microsoft.com/office/drawing/2014/main" id="{5E2B4FA4-3B39-E3EA-0A6A-22C7E6DD434B}"/>
                  </a:ext>
                </a:extLst>
              </p14:cNvPr>
              <p14:cNvContentPartPr>
                <a14:cpLocks xmlns:a14="http://schemas.microsoft.com/office/drawing/2010/main" noRot="1" noChangeAspect="1" noEditPoints="1" noChangeArrowheads="1" noChangeShapeType="1"/>
              </p14:cNvContentPartPr>
              <p14:nvPr/>
            </p14:nvContentPartPr>
            <p14:xfrm>
              <a:off x="241300" y="53975"/>
              <a:ext cx="2625725" cy="652463"/>
            </p14:xfrm>
          </p:contentPart>
        </mc:Choice>
        <mc:Fallback xmlns="">
          <p:pic>
            <p:nvPicPr>
              <p:cNvPr id="13314" name="Ink 1">
                <a:extLst>
                  <a:ext uri="{FF2B5EF4-FFF2-40B4-BE49-F238E27FC236}">
                    <a16:creationId xmlns:a16="http://schemas.microsoft.com/office/drawing/2014/main" id="{5E2B4FA4-3B39-E3EA-0A6A-22C7E6DD434B}"/>
                  </a:ext>
                </a:extLst>
              </p:cNvPr>
              <p:cNvPicPr>
                <a:picLocks noRot="1" noChangeAspect="1" noEditPoints="1" noChangeArrowheads="1" noChangeShapeType="1"/>
              </p:cNvPicPr>
              <p:nvPr/>
            </p:nvPicPr>
            <p:blipFill>
              <a:blip r:embed="rId9"/>
              <a:stretch>
                <a:fillRect/>
              </a:stretch>
            </p:blipFill>
            <p:spPr>
              <a:xfrm>
                <a:off x="231939" y="44613"/>
                <a:ext cx="2644447" cy="671187"/>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3315" name="Ink 2">
                <a:extLst>
                  <a:ext uri="{FF2B5EF4-FFF2-40B4-BE49-F238E27FC236}">
                    <a16:creationId xmlns:a16="http://schemas.microsoft.com/office/drawing/2014/main" id="{2D953510-E39F-04B5-43CF-9573ACA376EF}"/>
                  </a:ext>
                </a:extLst>
              </p14:cNvPr>
              <p14:cNvContentPartPr>
                <a14:cpLocks xmlns:a14="http://schemas.microsoft.com/office/drawing/2010/main" noRot="1" noChangeAspect="1" noEditPoints="1" noChangeArrowheads="1" noChangeShapeType="1"/>
              </p14:cNvContentPartPr>
              <p14:nvPr/>
            </p14:nvContentPartPr>
            <p14:xfrm>
              <a:off x="2795588" y="820738"/>
              <a:ext cx="1616075" cy="1152525"/>
            </p14:xfrm>
          </p:contentPart>
        </mc:Choice>
        <mc:Fallback xmlns="">
          <p:pic>
            <p:nvPicPr>
              <p:cNvPr id="13315" name="Ink 2">
                <a:extLst>
                  <a:ext uri="{FF2B5EF4-FFF2-40B4-BE49-F238E27FC236}">
                    <a16:creationId xmlns:a16="http://schemas.microsoft.com/office/drawing/2014/main" id="{2D953510-E39F-04B5-43CF-9573ACA376EF}"/>
                  </a:ext>
                </a:extLst>
              </p:cNvPr>
              <p:cNvPicPr>
                <a:picLocks noRot="1" noChangeAspect="1" noEditPoints="1" noChangeArrowheads="1" noChangeShapeType="1"/>
              </p:cNvPicPr>
              <p:nvPr/>
            </p:nvPicPr>
            <p:blipFill>
              <a:blip r:embed="rId11"/>
              <a:stretch>
                <a:fillRect/>
              </a:stretch>
            </p:blipFill>
            <p:spPr>
              <a:xfrm>
                <a:off x="2786232" y="811377"/>
                <a:ext cx="1634787" cy="1171248"/>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3316" name="Ink 16">
                <a:extLst>
                  <a:ext uri="{FF2B5EF4-FFF2-40B4-BE49-F238E27FC236}">
                    <a16:creationId xmlns:a16="http://schemas.microsoft.com/office/drawing/2014/main" id="{2144E7D9-229A-551B-35B0-57C04ABCCD36}"/>
                  </a:ext>
                </a:extLst>
              </p14:cNvPr>
              <p14:cNvContentPartPr>
                <a14:cpLocks xmlns:a14="http://schemas.microsoft.com/office/drawing/2010/main" noRot="1" noChangeAspect="1" noEditPoints="1" noChangeArrowheads="1" noChangeShapeType="1"/>
              </p14:cNvContentPartPr>
              <p14:nvPr/>
            </p14:nvContentPartPr>
            <p14:xfrm>
              <a:off x="5497513" y="3532188"/>
              <a:ext cx="1143000" cy="388937"/>
            </p14:xfrm>
          </p:contentPart>
        </mc:Choice>
        <mc:Fallback xmlns="">
          <p:pic>
            <p:nvPicPr>
              <p:cNvPr id="13316" name="Ink 16">
                <a:extLst>
                  <a:ext uri="{FF2B5EF4-FFF2-40B4-BE49-F238E27FC236}">
                    <a16:creationId xmlns:a16="http://schemas.microsoft.com/office/drawing/2014/main" id="{2144E7D9-229A-551B-35B0-57C04ABCCD36}"/>
                  </a:ext>
                </a:extLst>
              </p:cNvPr>
              <p:cNvPicPr>
                <a:picLocks noRot="1" noChangeAspect="1" noEditPoints="1" noChangeArrowheads="1" noChangeShapeType="1"/>
              </p:cNvPicPr>
              <p:nvPr/>
            </p:nvPicPr>
            <p:blipFill>
              <a:blip r:embed="rId13"/>
              <a:stretch>
                <a:fillRect/>
              </a:stretch>
            </p:blipFill>
            <p:spPr>
              <a:xfrm>
                <a:off x="5488156" y="3522825"/>
                <a:ext cx="1161714" cy="407664"/>
              </a:xfrm>
              <a:prstGeom prst="rect">
                <a:avLst/>
              </a:prstGeom>
            </p:spPr>
          </p:pic>
        </mc:Fallback>
      </mc:AlternateContent>
      <p:grpSp>
        <p:nvGrpSpPr>
          <p:cNvPr id="2" name="Group 1">
            <a:extLst>
              <a:ext uri="{FF2B5EF4-FFF2-40B4-BE49-F238E27FC236}">
                <a16:creationId xmlns:a16="http://schemas.microsoft.com/office/drawing/2014/main" id="{2589E2F5-C343-A8CE-E84C-76575B571640}"/>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460E7307-2A26-F279-239E-0DA020D14BBE}"/>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A00E0F73-3C9D-42D6-5F5C-3281F3273D0C}"/>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F3B5E747-4276-302E-E531-F2B48986218C}"/>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732380D6-55B9-B0A3-0D2A-4F229331814B}"/>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0B9FA931-68C4-BC59-8DDD-B2135E49D49B}"/>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5E7B7037-A067-62BA-A8BB-E83651961FE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374B0F11-9592-26D6-AB53-7E22E8AADC6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67E86E9A-BBF4-903E-D337-693B03861E46}"/>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B0DAF95-DCE1-D4E4-6D24-FDB28873512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5214D202-E1DD-7804-ED2C-C47FAD51D5F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24CCDF4C-4BC6-3D1E-A44B-6A69B4E2CA61}"/>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5761C76E-2126-8CC6-571A-DEAE90CAA73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555BA87F-795F-C059-34AC-164620FF8FC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D4EE671E-3D15-04A9-B26C-08DDA720F0AC}"/>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6F5B1E4E-E3D0-FDF5-0040-E3B6A698312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9BC4161C-6A65-0787-3B8F-5790BC055B0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29493644-47FE-23CB-5B02-D4DE1337E829}"/>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0F67734A-1B2E-90CA-11B3-0A12FDEEE41F}"/>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Rectangle 2">
            <a:extLst>
              <a:ext uri="{FF2B5EF4-FFF2-40B4-BE49-F238E27FC236}">
                <a16:creationId xmlns:a16="http://schemas.microsoft.com/office/drawing/2014/main" id="{D22E61CF-F800-EF8E-B396-EA85243EAF06}"/>
              </a:ext>
            </a:extLst>
          </p:cNvPr>
          <p:cNvSpPr txBox="1">
            <a:spLocks noChangeArrowheads="1"/>
          </p:cNvSpPr>
          <p:nvPr/>
        </p:nvSpPr>
        <p:spPr bwMode="auto">
          <a:xfrm>
            <a:off x="990600" y="381000"/>
            <a:ext cx="777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r>
              <a:rPr lang="en-US" altLang="en-US" sz="2800" kern="0" dirty="0"/>
              <a:t>Variable Inlet Flow Angle &amp; Guide Vanes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100"/>
                                  </p:stCondLst>
                                  <p:childTnLst>
                                    <p:set>
                                      <p:cBhvr>
                                        <p:cTn id="6" dur="1" fill="hold">
                                          <p:stCondLst>
                                            <p:cond delay="0"/>
                                          </p:stCondLst>
                                        </p:cTn>
                                        <p:tgtEl>
                                          <p:spTgt spid="697347"/>
                                        </p:tgtEl>
                                        <p:attrNameLst>
                                          <p:attrName>style.visibility</p:attrName>
                                        </p:attrNameLst>
                                      </p:cBhvr>
                                      <p:to>
                                        <p:strVal val="visible"/>
                                      </p:to>
                                    </p:set>
                                  </p:childTnLst>
                                </p:cTn>
                              </p:par>
                            </p:childTnLst>
                          </p:cTn>
                        </p:par>
                        <p:par>
                          <p:cTn id="7" fill="hold" nodeType="afterGroup">
                            <p:stCondLst>
                              <p:cond delay="100"/>
                            </p:stCondLst>
                            <p:childTnLst>
                              <p:par>
                                <p:cTn id="8" presetID="1" presetClass="entr" presetSubtype="0" fill="hold" nodeType="afterEffect">
                                  <p:stCondLst>
                                    <p:cond delay="100"/>
                                  </p:stCondLst>
                                  <p:childTnLst>
                                    <p:set>
                                      <p:cBhvr>
                                        <p:cTn id="9" dur="1" fill="hold">
                                          <p:stCondLst>
                                            <p:cond delay="0"/>
                                          </p:stCondLst>
                                        </p:cTn>
                                        <p:tgtEl>
                                          <p:spTgt spid="697348"/>
                                        </p:tgtEl>
                                        <p:attrNameLst>
                                          <p:attrName>style.visibility</p:attrName>
                                        </p:attrNameLst>
                                      </p:cBhvr>
                                      <p:to>
                                        <p:strVal val="visible"/>
                                      </p:to>
                                    </p:set>
                                  </p:childTnLst>
                                </p:cTn>
                              </p:par>
                            </p:childTnLst>
                          </p:cTn>
                        </p:par>
                        <p:par>
                          <p:cTn id="10" fill="hold" nodeType="afterGroup">
                            <p:stCondLst>
                              <p:cond delay="200"/>
                            </p:stCondLst>
                            <p:childTnLst>
                              <p:par>
                                <p:cTn id="11" presetID="1" presetClass="entr" presetSubtype="0" fill="hold" nodeType="afterEffect">
                                  <p:stCondLst>
                                    <p:cond delay="100"/>
                                  </p:stCondLst>
                                  <p:childTnLst>
                                    <p:set>
                                      <p:cBhvr>
                                        <p:cTn id="12" dur="1" fill="hold">
                                          <p:stCondLst>
                                            <p:cond delay="0"/>
                                          </p:stCondLst>
                                        </p:cTn>
                                        <p:tgtEl>
                                          <p:spTgt spid="697349"/>
                                        </p:tgtEl>
                                        <p:attrNameLst>
                                          <p:attrName>style.visibility</p:attrName>
                                        </p:attrNameLst>
                                      </p:cBhvr>
                                      <p:to>
                                        <p:strVal val="visible"/>
                                      </p:to>
                                    </p:set>
                                  </p:childTnLst>
                                </p:cTn>
                              </p:par>
                            </p:childTnLst>
                          </p:cTn>
                        </p:par>
                        <p:par>
                          <p:cTn id="13" fill="hold" nodeType="afterGroup">
                            <p:stCondLst>
                              <p:cond delay="300"/>
                            </p:stCondLst>
                            <p:childTnLst>
                              <p:par>
                                <p:cTn id="14" presetID="1" presetClass="entr" presetSubtype="0" fill="hold" nodeType="afterEffect">
                                  <p:stCondLst>
                                    <p:cond delay="100"/>
                                  </p:stCondLst>
                                  <p:childTnLst>
                                    <p:set>
                                      <p:cBhvr>
                                        <p:cTn id="15" dur="1" fill="hold">
                                          <p:stCondLst>
                                            <p:cond delay="0"/>
                                          </p:stCondLst>
                                        </p:cTn>
                                        <p:tgtEl>
                                          <p:spTgt spid="697350"/>
                                        </p:tgtEl>
                                        <p:attrNameLst>
                                          <p:attrName>style.visibility</p:attrName>
                                        </p:attrNameLst>
                                      </p:cBhvr>
                                      <p:to>
                                        <p:strVal val="visible"/>
                                      </p:to>
                                    </p:set>
                                  </p:childTnLst>
                                </p:cTn>
                              </p:par>
                            </p:childTnLst>
                          </p:cTn>
                        </p:par>
                        <p:par>
                          <p:cTn id="16" fill="hold" nodeType="afterGroup">
                            <p:stCondLst>
                              <p:cond delay="400"/>
                            </p:stCondLst>
                            <p:childTnLst>
                              <p:par>
                                <p:cTn id="17" presetID="1" presetClass="entr" presetSubtype="0" fill="hold" nodeType="afterEffect">
                                  <p:stCondLst>
                                    <p:cond delay="100"/>
                                  </p:stCondLst>
                                  <p:childTnLst>
                                    <p:set>
                                      <p:cBhvr>
                                        <p:cTn id="18" dur="1" fill="hold">
                                          <p:stCondLst>
                                            <p:cond delay="0"/>
                                          </p:stCondLst>
                                        </p:cTn>
                                        <p:tgtEl>
                                          <p:spTgt spid="697351"/>
                                        </p:tgtEl>
                                        <p:attrNameLst>
                                          <p:attrName>style.visibility</p:attrName>
                                        </p:attrNameLst>
                                      </p:cBhvr>
                                      <p:to>
                                        <p:strVal val="visible"/>
                                      </p:to>
                                    </p:set>
                                  </p:childTnLst>
                                </p:cTn>
                              </p:par>
                            </p:childTnLst>
                          </p:cTn>
                        </p:par>
                        <p:par>
                          <p:cTn id="19" fill="hold" nodeType="afterGroup">
                            <p:stCondLst>
                              <p:cond delay="500"/>
                            </p:stCondLst>
                            <p:childTnLst>
                              <p:par>
                                <p:cTn id="20" presetID="1" presetClass="entr" presetSubtype="0" fill="hold" grpId="0" nodeType="afterEffect">
                                  <p:stCondLst>
                                    <p:cond delay="0"/>
                                  </p:stCondLst>
                                  <p:childTnLst>
                                    <p:set>
                                      <p:cBhvr>
                                        <p:cTn id="21" dur="1" fill="hold">
                                          <p:stCondLst>
                                            <p:cond delay="0"/>
                                          </p:stCondLst>
                                        </p:cTn>
                                        <p:tgtEl>
                                          <p:spTgt spid="697357"/>
                                        </p:tgtEl>
                                        <p:attrNameLst>
                                          <p:attrName>style.visibility</p:attrName>
                                        </p:attrNameLst>
                                      </p:cBhvr>
                                      <p:to>
                                        <p:strVal val="visible"/>
                                      </p:to>
                                    </p:set>
                                  </p:childTnLst>
                                </p:cTn>
                              </p:par>
                            </p:childTnLst>
                          </p:cTn>
                        </p:par>
                        <p:par>
                          <p:cTn id="22" fill="hold" nodeType="afterGroup">
                            <p:stCondLst>
                              <p:cond delay="500"/>
                            </p:stCondLst>
                            <p:childTnLst>
                              <p:par>
                                <p:cTn id="23" presetID="1" presetClass="exit" presetSubtype="0" fill="hold" nodeType="afterEffect">
                                  <p:stCondLst>
                                    <p:cond delay="3000"/>
                                  </p:stCondLst>
                                  <p:childTnLst>
                                    <p:set>
                                      <p:cBhvr>
                                        <p:cTn id="24" dur="1" fill="hold">
                                          <p:stCondLst>
                                            <p:cond delay="0"/>
                                          </p:stCondLst>
                                        </p:cTn>
                                        <p:tgtEl>
                                          <p:spTgt spid="697351"/>
                                        </p:tgtEl>
                                        <p:attrNameLst>
                                          <p:attrName>style.visibility</p:attrName>
                                        </p:attrNameLst>
                                      </p:cBhvr>
                                      <p:to>
                                        <p:strVal val="hidden"/>
                                      </p:to>
                                    </p:set>
                                  </p:childTnLst>
                                </p:cTn>
                              </p:par>
                            </p:childTnLst>
                          </p:cTn>
                        </p:par>
                        <p:par>
                          <p:cTn id="25" fill="hold" nodeType="afterGroup">
                            <p:stCondLst>
                              <p:cond delay="3500"/>
                            </p:stCondLst>
                            <p:childTnLst>
                              <p:par>
                                <p:cTn id="26" presetID="1" presetClass="exit" presetSubtype="0" fill="hold" grpId="1" nodeType="afterEffect">
                                  <p:stCondLst>
                                    <p:cond delay="0"/>
                                  </p:stCondLst>
                                  <p:childTnLst>
                                    <p:set>
                                      <p:cBhvr>
                                        <p:cTn id="27" dur="1" fill="hold">
                                          <p:stCondLst>
                                            <p:cond delay="0"/>
                                          </p:stCondLst>
                                        </p:cTn>
                                        <p:tgtEl>
                                          <p:spTgt spid="697357"/>
                                        </p:tgtEl>
                                        <p:attrNameLst>
                                          <p:attrName>style.visibility</p:attrName>
                                        </p:attrNameLst>
                                      </p:cBhvr>
                                      <p:to>
                                        <p:strVal val="hidden"/>
                                      </p:to>
                                    </p:set>
                                  </p:childTnLst>
                                </p:cTn>
                              </p:par>
                            </p:childTnLst>
                          </p:cTn>
                        </p:par>
                        <p:par>
                          <p:cTn id="28" fill="hold" nodeType="afterGroup">
                            <p:stCondLst>
                              <p:cond delay="3500"/>
                            </p:stCondLst>
                            <p:childTnLst>
                              <p:par>
                                <p:cTn id="29" presetID="1" presetClass="exit" presetSubtype="0" fill="hold" nodeType="afterEffect">
                                  <p:stCondLst>
                                    <p:cond delay="100"/>
                                  </p:stCondLst>
                                  <p:childTnLst>
                                    <p:set>
                                      <p:cBhvr>
                                        <p:cTn id="30" dur="1" fill="hold">
                                          <p:stCondLst>
                                            <p:cond delay="0"/>
                                          </p:stCondLst>
                                        </p:cTn>
                                        <p:tgtEl>
                                          <p:spTgt spid="697350"/>
                                        </p:tgtEl>
                                        <p:attrNameLst>
                                          <p:attrName>style.visibility</p:attrName>
                                        </p:attrNameLst>
                                      </p:cBhvr>
                                      <p:to>
                                        <p:strVal val="hidden"/>
                                      </p:to>
                                    </p:set>
                                  </p:childTnLst>
                                </p:cTn>
                              </p:par>
                            </p:childTnLst>
                          </p:cTn>
                        </p:par>
                        <p:par>
                          <p:cTn id="31" fill="hold" nodeType="afterGroup">
                            <p:stCondLst>
                              <p:cond delay="3600"/>
                            </p:stCondLst>
                            <p:childTnLst>
                              <p:par>
                                <p:cTn id="32" presetID="1" presetClass="exit" presetSubtype="0" fill="hold" nodeType="afterEffect">
                                  <p:stCondLst>
                                    <p:cond delay="100"/>
                                  </p:stCondLst>
                                  <p:childTnLst>
                                    <p:set>
                                      <p:cBhvr>
                                        <p:cTn id="33" dur="1" fill="hold">
                                          <p:stCondLst>
                                            <p:cond delay="0"/>
                                          </p:stCondLst>
                                        </p:cTn>
                                        <p:tgtEl>
                                          <p:spTgt spid="697349"/>
                                        </p:tgtEl>
                                        <p:attrNameLst>
                                          <p:attrName>style.visibility</p:attrName>
                                        </p:attrNameLst>
                                      </p:cBhvr>
                                      <p:to>
                                        <p:strVal val="hidden"/>
                                      </p:to>
                                    </p:set>
                                  </p:childTnLst>
                                </p:cTn>
                              </p:par>
                            </p:childTnLst>
                          </p:cTn>
                        </p:par>
                        <p:par>
                          <p:cTn id="34" fill="hold" nodeType="afterGroup">
                            <p:stCondLst>
                              <p:cond delay="3700"/>
                            </p:stCondLst>
                            <p:childTnLst>
                              <p:par>
                                <p:cTn id="35" presetID="1" presetClass="exit" presetSubtype="0" fill="hold" nodeType="afterEffect">
                                  <p:stCondLst>
                                    <p:cond delay="100"/>
                                  </p:stCondLst>
                                  <p:childTnLst>
                                    <p:set>
                                      <p:cBhvr>
                                        <p:cTn id="36" dur="1" fill="hold">
                                          <p:stCondLst>
                                            <p:cond delay="0"/>
                                          </p:stCondLst>
                                        </p:cTn>
                                        <p:tgtEl>
                                          <p:spTgt spid="697348"/>
                                        </p:tgtEl>
                                        <p:attrNameLst>
                                          <p:attrName>style.visibility</p:attrName>
                                        </p:attrNameLst>
                                      </p:cBhvr>
                                      <p:to>
                                        <p:strVal val="hidden"/>
                                      </p:to>
                                    </p:set>
                                  </p:childTnLst>
                                </p:cTn>
                              </p:par>
                            </p:childTnLst>
                          </p:cTn>
                        </p:par>
                        <p:par>
                          <p:cTn id="37" fill="hold" nodeType="afterGroup">
                            <p:stCondLst>
                              <p:cond delay="3800"/>
                            </p:stCondLst>
                            <p:childTnLst>
                              <p:par>
                                <p:cTn id="38" presetID="1" presetClass="exit" presetSubtype="0" fill="hold" nodeType="afterEffect">
                                  <p:stCondLst>
                                    <p:cond delay="100"/>
                                  </p:stCondLst>
                                  <p:childTnLst>
                                    <p:set>
                                      <p:cBhvr>
                                        <p:cTn id="39" dur="1" fill="hold">
                                          <p:stCondLst>
                                            <p:cond delay="0"/>
                                          </p:stCondLst>
                                        </p:cTn>
                                        <p:tgtEl>
                                          <p:spTgt spid="69734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7357" grpId="0" animBg="1"/>
      <p:bldP spid="697357"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348C74AB-BD6D-6F88-673E-7B5F04AAB705}"/>
              </a:ext>
            </a:extLst>
          </p:cNvPr>
          <p:cNvSpPr>
            <a:spLocks noGrp="1" noChangeArrowheads="1"/>
          </p:cNvSpPr>
          <p:nvPr>
            <p:ph type="title" sz="quarter"/>
          </p:nvPr>
        </p:nvSpPr>
        <p:spPr>
          <a:xfrm>
            <a:off x="1814786" y="228600"/>
            <a:ext cx="6188075" cy="914400"/>
          </a:xfrm>
        </p:spPr>
        <p:txBody>
          <a:bodyPr/>
          <a:lstStyle/>
          <a:p>
            <a:r>
              <a:rPr lang="en-US" altLang="en-US" sz="2800" dirty="0"/>
              <a:t>Operation of Guide Vanes for Best Performance </a:t>
            </a:r>
          </a:p>
        </p:txBody>
      </p:sp>
      <p:pic>
        <p:nvPicPr>
          <p:cNvPr id="696323" name="Picture 3">
            <a:extLst>
              <a:ext uri="{FF2B5EF4-FFF2-40B4-BE49-F238E27FC236}">
                <a16:creationId xmlns:a16="http://schemas.microsoft.com/office/drawing/2014/main" id="{71CDCB37-A09A-05F9-C926-54A18072C648}"/>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l="22438" r="22438"/>
          <a:stretch>
            <a:fillRect/>
          </a:stretch>
        </p:blipFill>
        <p:spPr>
          <a:xfrm>
            <a:off x="1049338" y="1447800"/>
            <a:ext cx="2513012" cy="2590800"/>
          </a:xfrm>
          <a:noFill/>
        </p:spPr>
      </p:pic>
      <p:pic>
        <p:nvPicPr>
          <p:cNvPr id="696324" name="Picture 4">
            <a:extLst>
              <a:ext uri="{FF2B5EF4-FFF2-40B4-BE49-F238E27FC236}">
                <a16:creationId xmlns:a16="http://schemas.microsoft.com/office/drawing/2014/main" id="{7129BDAA-905D-43F5-E4DE-5F6AC0A002F3}"/>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l="19232" r="19232"/>
          <a:stretch>
            <a:fillRect/>
          </a:stretch>
        </p:blipFill>
        <p:spPr>
          <a:xfrm>
            <a:off x="4724400" y="1447800"/>
            <a:ext cx="2667000" cy="2411413"/>
          </a:xfrm>
          <a:noFill/>
        </p:spPr>
      </p:pic>
      <p:pic>
        <p:nvPicPr>
          <p:cNvPr id="696325" name="Picture 5">
            <a:extLst>
              <a:ext uri="{FF2B5EF4-FFF2-40B4-BE49-F238E27FC236}">
                <a16:creationId xmlns:a16="http://schemas.microsoft.com/office/drawing/2014/main" id="{F4690BB2-8FAE-6481-A37E-660994204B3E}"/>
              </a:ext>
            </a:extLst>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l="22438" r="22438"/>
          <a:stretch>
            <a:fillRect/>
          </a:stretch>
        </p:blipFill>
        <p:spPr>
          <a:xfrm>
            <a:off x="3200400" y="3962400"/>
            <a:ext cx="2590800" cy="2627313"/>
          </a:xfrm>
          <a:noFill/>
        </p:spPr>
      </p:pic>
      <p:sp>
        <p:nvSpPr>
          <p:cNvPr id="33798" name="Rectangle 6">
            <a:extLst>
              <a:ext uri="{FF2B5EF4-FFF2-40B4-BE49-F238E27FC236}">
                <a16:creationId xmlns:a16="http://schemas.microsoft.com/office/drawing/2014/main" id="{86BFB1D2-6F7E-BC67-1B68-BE536E386A09}"/>
              </a:ext>
            </a:extLst>
          </p:cNvPr>
          <p:cNvSpPr>
            <a:spLocks noChangeArrowheads="1"/>
          </p:cNvSpPr>
          <p:nvPr/>
        </p:nvSpPr>
        <p:spPr bwMode="auto">
          <a:xfrm>
            <a:off x="4211638" y="3429000"/>
            <a:ext cx="2476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just" eaLnBrk="1" hangingPunct="1"/>
            <a:r>
              <a:rPr lang="en-US" altLang="zh-CN" sz="1400" baseline="30000">
                <a:latin typeface="Arial" panose="020B0604020202020204" pitchFamily="34" charset="0"/>
                <a:ea typeface="SimSun" panose="02010600030101010101" pitchFamily="2" charset="-122"/>
                <a:cs typeface="Arial" panose="020B0604020202020204" pitchFamily="34" charset="0"/>
              </a:rPr>
              <a:t>. </a:t>
            </a:r>
            <a:endParaRPr lang="en-US" altLang="zh-CN" sz="1800">
              <a:latin typeface="Arial" panose="020B0604020202020204" pitchFamily="34" charset="0"/>
              <a:ea typeface="SimSun" panose="02010600030101010101" pitchFamily="2" charset="-122"/>
              <a:cs typeface="Arial" panose="020B0604020202020204" pitchFamily="34" charset="0"/>
            </a:endParaRPr>
          </a:p>
        </p:txBody>
      </p:sp>
      <p:sp>
        <p:nvSpPr>
          <p:cNvPr id="33799" name="Rectangle 7">
            <a:extLst>
              <a:ext uri="{FF2B5EF4-FFF2-40B4-BE49-F238E27FC236}">
                <a16:creationId xmlns:a16="http://schemas.microsoft.com/office/drawing/2014/main" id="{8948EB17-305F-CB35-1B13-86974B8D9B38}"/>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grpSp>
        <p:nvGrpSpPr>
          <p:cNvPr id="2" name="Group 1">
            <a:extLst>
              <a:ext uri="{FF2B5EF4-FFF2-40B4-BE49-F238E27FC236}">
                <a16:creationId xmlns:a16="http://schemas.microsoft.com/office/drawing/2014/main" id="{6C3D6EC1-B256-2E66-2499-C6A42FC0721D}"/>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C8A9377A-5EC4-390B-75AC-BC578FAFB6F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4A9A5A0A-6B94-9ACF-82BB-411D1614905C}"/>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F2B4376C-A413-3DAD-22C7-6BD357B89AEF}"/>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78E89F8B-B660-6EAF-F4D8-EA4C8773DA6B}"/>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AB7148EB-8C50-9412-579C-E592412D3A90}"/>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FA1B5578-138E-429E-8DC2-3ABF70C3E4B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DCE0004C-586D-2C91-2F26-E2F154DC9B7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9C6D338B-452E-B8AF-A9BD-63A640307DC3}"/>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BE8E4DE4-5E57-1A72-9E35-3B0CE9D0B68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831CD88E-17E2-403F-6934-F8D69BA784B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43AB399-417B-3A9B-32C3-47A67E3171D1}"/>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0FE3A9AB-EA0B-5247-C4FA-A155B28A7F9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CDD56C76-D12F-206C-30F8-40FDFE500E8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249BCDEC-AE17-0AD9-8219-2E30B1E38991}"/>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5AA2D93F-CF59-23E8-87E4-21603FAC94B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CDAC8CFD-1C64-7289-DA96-AB34713AB29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5713A2C7-8652-054E-4431-E14FB0294990}"/>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3C056CE9-8C43-A240-892E-5BB1CA4C629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96323"/>
                                        </p:tgtEl>
                                        <p:attrNameLst>
                                          <p:attrName>style.visibility</p:attrName>
                                        </p:attrNameLst>
                                      </p:cBhvr>
                                      <p:to>
                                        <p:strVal val="visible"/>
                                      </p:to>
                                    </p:set>
                                    <p:animEffect transition="in" filter="dissolve">
                                      <p:cBhvr>
                                        <p:cTn id="7" dur="500"/>
                                        <p:tgtEl>
                                          <p:spTgt spid="6963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696324"/>
                                        </p:tgtEl>
                                        <p:attrNameLst>
                                          <p:attrName>style.visibility</p:attrName>
                                        </p:attrNameLst>
                                      </p:cBhvr>
                                      <p:to>
                                        <p:strVal val="visible"/>
                                      </p:to>
                                    </p:set>
                                    <p:animEffect transition="in" filter="dissolve">
                                      <p:cBhvr>
                                        <p:cTn id="12" dur="500"/>
                                        <p:tgtEl>
                                          <p:spTgt spid="69632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696325"/>
                                        </p:tgtEl>
                                        <p:attrNameLst>
                                          <p:attrName>style.visibility</p:attrName>
                                        </p:attrNameLst>
                                      </p:cBhvr>
                                      <p:to>
                                        <p:strVal val="visible"/>
                                      </p:to>
                                    </p:set>
                                    <p:animEffect transition="in" filter="dissolve">
                                      <p:cBhvr>
                                        <p:cTn id="17" dur="500"/>
                                        <p:tgtEl>
                                          <p:spTgt spid="6963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6" name="Line 4">
            <a:extLst>
              <a:ext uri="{FF2B5EF4-FFF2-40B4-BE49-F238E27FC236}">
                <a16:creationId xmlns:a16="http://schemas.microsoft.com/office/drawing/2014/main" id="{B3340B08-9E9E-1A1A-64A5-50EDDAB1C42C}"/>
              </a:ext>
            </a:extLst>
          </p:cNvPr>
          <p:cNvSpPr>
            <a:spLocks noChangeShapeType="1"/>
          </p:cNvSpPr>
          <p:nvPr/>
        </p:nvSpPr>
        <p:spPr bwMode="auto">
          <a:xfrm>
            <a:off x="100012" y="2081212"/>
            <a:ext cx="8763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en-IN"/>
          </a:p>
        </p:txBody>
      </p:sp>
      <p:grpSp>
        <p:nvGrpSpPr>
          <p:cNvPr id="2" name="Group 54">
            <a:extLst>
              <a:ext uri="{FF2B5EF4-FFF2-40B4-BE49-F238E27FC236}">
                <a16:creationId xmlns:a16="http://schemas.microsoft.com/office/drawing/2014/main" id="{8CDAD32A-ABBF-6F19-3848-AA9073EC9E3D}"/>
              </a:ext>
            </a:extLst>
          </p:cNvPr>
          <p:cNvGrpSpPr>
            <a:grpSpLocks/>
          </p:cNvGrpSpPr>
          <p:nvPr/>
        </p:nvGrpSpPr>
        <p:grpSpPr bwMode="auto">
          <a:xfrm>
            <a:off x="785812" y="1471612"/>
            <a:ext cx="869950" cy="4419600"/>
            <a:chOff x="432" y="768"/>
            <a:chExt cx="548" cy="2784"/>
          </a:xfrm>
        </p:grpSpPr>
        <p:sp>
          <p:nvSpPr>
            <p:cNvPr id="16445" name="Line 5">
              <a:extLst>
                <a:ext uri="{FF2B5EF4-FFF2-40B4-BE49-F238E27FC236}">
                  <a16:creationId xmlns:a16="http://schemas.microsoft.com/office/drawing/2014/main" id="{F975D97D-CA92-18D4-827A-1CA087AE0A5E}"/>
                </a:ext>
              </a:extLst>
            </p:cNvPr>
            <p:cNvSpPr>
              <a:spLocks noChangeShapeType="1"/>
            </p:cNvSpPr>
            <p:nvPr/>
          </p:nvSpPr>
          <p:spPr bwMode="auto">
            <a:xfrm flipV="1">
              <a:off x="432" y="1104"/>
              <a:ext cx="0" cy="244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en-IN"/>
            </a:p>
          </p:txBody>
        </p:sp>
        <p:sp>
          <p:nvSpPr>
            <p:cNvPr id="16446" name="Text Box 10">
              <a:extLst>
                <a:ext uri="{FF2B5EF4-FFF2-40B4-BE49-F238E27FC236}">
                  <a16:creationId xmlns:a16="http://schemas.microsoft.com/office/drawing/2014/main" id="{F487A28A-3865-360D-A28C-1686B66A53A6}"/>
                </a:ext>
              </a:extLst>
            </p:cNvPr>
            <p:cNvSpPr txBox="1">
              <a:spLocks noChangeArrowheads="1"/>
            </p:cNvSpPr>
            <p:nvPr/>
          </p:nvSpPr>
          <p:spPr bwMode="auto">
            <a:xfrm>
              <a:off x="432" y="768"/>
              <a:ext cx="548" cy="3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r>
                <a:rPr lang="nb-NO" altLang="en-US" sz="1400"/>
                <a:t>Out</a:t>
              </a:r>
              <a:r>
                <a:rPr lang="en-US" altLang="en-US" sz="1400"/>
                <a:t>let</a:t>
              </a:r>
            </a:p>
            <a:p>
              <a:r>
                <a:rPr lang="en-US" altLang="en-US" sz="1400"/>
                <a:t>draft tube</a:t>
              </a:r>
            </a:p>
          </p:txBody>
        </p:sp>
      </p:grpSp>
      <p:grpSp>
        <p:nvGrpSpPr>
          <p:cNvPr id="3" name="Group 55">
            <a:extLst>
              <a:ext uri="{FF2B5EF4-FFF2-40B4-BE49-F238E27FC236}">
                <a16:creationId xmlns:a16="http://schemas.microsoft.com/office/drawing/2014/main" id="{F31FFE3B-8656-CE4D-5862-941A746B25A4}"/>
              </a:ext>
            </a:extLst>
          </p:cNvPr>
          <p:cNvGrpSpPr>
            <a:grpSpLocks/>
          </p:cNvGrpSpPr>
          <p:nvPr/>
        </p:nvGrpSpPr>
        <p:grpSpPr bwMode="auto">
          <a:xfrm>
            <a:off x="2462212" y="1471612"/>
            <a:ext cx="838200" cy="4495800"/>
            <a:chOff x="1488" y="768"/>
            <a:chExt cx="528" cy="2832"/>
          </a:xfrm>
        </p:grpSpPr>
        <p:sp>
          <p:nvSpPr>
            <p:cNvPr id="16443" name="Line 9">
              <a:extLst>
                <a:ext uri="{FF2B5EF4-FFF2-40B4-BE49-F238E27FC236}">
                  <a16:creationId xmlns:a16="http://schemas.microsoft.com/office/drawing/2014/main" id="{19C6F423-62EB-7198-FD67-35C7D2EE7838}"/>
                </a:ext>
              </a:extLst>
            </p:cNvPr>
            <p:cNvSpPr>
              <a:spLocks noChangeShapeType="1"/>
            </p:cNvSpPr>
            <p:nvPr/>
          </p:nvSpPr>
          <p:spPr bwMode="auto">
            <a:xfrm flipV="1">
              <a:off x="1584" y="1152"/>
              <a:ext cx="0" cy="244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en-IN"/>
            </a:p>
          </p:txBody>
        </p:sp>
        <p:sp>
          <p:nvSpPr>
            <p:cNvPr id="16444" name="Text Box 11">
              <a:extLst>
                <a:ext uri="{FF2B5EF4-FFF2-40B4-BE49-F238E27FC236}">
                  <a16:creationId xmlns:a16="http://schemas.microsoft.com/office/drawing/2014/main" id="{4CBF8139-D987-6A96-BBB2-62AA42B22870}"/>
                </a:ext>
              </a:extLst>
            </p:cNvPr>
            <p:cNvSpPr txBox="1">
              <a:spLocks noChangeArrowheads="1"/>
            </p:cNvSpPr>
            <p:nvPr/>
          </p:nvSpPr>
          <p:spPr bwMode="auto">
            <a:xfrm>
              <a:off x="1488" y="768"/>
              <a:ext cx="528" cy="3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a:t>Outlet</a:t>
              </a:r>
            </a:p>
            <a:p>
              <a:r>
                <a:rPr lang="en-US" altLang="en-US" sz="1400"/>
                <a:t>runner</a:t>
              </a:r>
            </a:p>
          </p:txBody>
        </p:sp>
      </p:grpSp>
      <p:grpSp>
        <p:nvGrpSpPr>
          <p:cNvPr id="4" name="Group 56">
            <a:extLst>
              <a:ext uri="{FF2B5EF4-FFF2-40B4-BE49-F238E27FC236}">
                <a16:creationId xmlns:a16="http://schemas.microsoft.com/office/drawing/2014/main" id="{C9703FE8-9C44-CDF4-CD8F-1CFDB4913C4C}"/>
              </a:ext>
            </a:extLst>
          </p:cNvPr>
          <p:cNvGrpSpPr>
            <a:grpSpLocks/>
          </p:cNvGrpSpPr>
          <p:nvPr/>
        </p:nvGrpSpPr>
        <p:grpSpPr bwMode="auto">
          <a:xfrm>
            <a:off x="5662612" y="1471612"/>
            <a:ext cx="762000" cy="4495800"/>
            <a:chOff x="3504" y="768"/>
            <a:chExt cx="480" cy="2832"/>
          </a:xfrm>
        </p:grpSpPr>
        <p:sp>
          <p:nvSpPr>
            <p:cNvPr id="16441" name="Line 6">
              <a:extLst>
                <a:ext uri="{FF2B5EF4-FFF2-40B4-BE49-F238E27FC236}">
                  <a16:creationId xmlns:a16="http://schemas.microsoft.com/office/drawing/2014/main" id="{6600318B-C613-08CE-B757-A83542779CD2}"/>
                </a:ext>
              </a:extLst>
            </p:cNvPr>
            <p:cNvSpPr>
              <a:spLocks noChangeShapeType="1"/>
            </p:cNvSpPr>
            <p:nvPr/>
          </p:nvSpPr>
          <p:spPr bwMode="auto">
            <a:xfrm flipV="1">
              <a:off x="3696" y="1152"/>
              <a:ext cx="0" cy="244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en-IN"/>
            </a:p>
          </p:txBody>
        </p:sp>
        <p:sp>
          <p:nvSpPr>
            <p:cNvPr id="16442" name="Text Box 12">
              <a:extLst>
                <a:ext uri="{FF2B5EF4-FFF2-40B4-BE49-F238E27FC236}">
                  <a16:creationId xmlns:a16="http://schemas.microsoft.com/office/drawing/2014/main" id="{FB589D6E-1F89-CF97-6029-64BE1727F5B8}"/>
                </a:ext>
              </a:extLst>
            </p:cNvPr>
            <p:cNvSpPr txBox="1">
              <a:spLocks noChangeArrowheads="1"/>
            </p:cNvSpPr>
            <p:nvPr/>
          </p:nvSpPr>
          <p:spPr bwMode="auto">
            <a:xfrm>
              <a:off x="3504" y="768"/>
              <a:ext cx="480" cy="3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a:t>Inlet</a:t>
              </a:r>
            </a:p>
            <a:p>
              <a:r>
                <a:rPr lang="en-US" altLang="en-US" sz="1400"/>
                <a:t>runner</a:t>
              </a:r>
            </a:p>
          </p:txBody>
        </p:sp>
      </p:grpSp>
      <p:grpSp>
        <p:nvGrpSpPr>
          <p:cNvPr id="5" name="Group 58">
            <a:extLst>
              <a:ext uri="{FF2B5EF4-FFF2-40B4-BE49-F238E27FC236}">
                <a16:creationId xmlns:a16="http://schemas.microsoft.com/office/drawing/2014/main" id="{98750E9F-4637-DEEE-77A9-0C030F84B00E}"/>
              </a:ext>
            </a:extLst>
          </p:cNvPr>
          <p:cNvGrpSpPr>
            <a:grpSpLocks/>
          </p:cNvGrpSpPr>
          <p:nvPr/>
        </p:nvGrpSpPr>
        <p:grpSpPr bwMode="auto">
          <a:xfrm>
            <a:off x="7491432" y="1471612"/>
            <a:ext cx="968378" cy="4495800"/>
            <a:chOff x="4656" y="768"/>
            <a:chExt cx="610" cy="2832"/>
          </a:xfrm>
        </p:grpSpPr>
        <p:sp>
          <p:nvSpPr>
            <p:cNvPr id="16439" name="Line 8">
              <a:extLst>
                <a:ext uri="{FF2B5EF4-FFF2-40B4-BE49-F238E27FC236}">
                  <a16:creationId xmlns:a16="http://schemas.microsoft.com/office/drawing/2014/main" id="{7C462059-1CF6-FF2B-2F53-E53D9668C79F}"/>
                </a:ext>
              </a:extLst>
            </p:cNvPr>
            <p:cNvSpPr>
              <a:spLocks noChangeShapeType="1"/>
            </p:cNvSpPr>
            <p:nvPr/>
          </p:nvSpPr>
          <p:spPr bwMode="auto">
            <a:xfrm flipV="1">
              <a:off x="5040" y="1152"/>
              <a:ext cx="0" cy="244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en-IN"/>
            </a:p>
          </p:txBody>
        </p:sp>
        <p:sp>
          <p:nvSpPr>
            <p:cNvPr id="16440" name="Text Box 14">
              <a:extLst>
                <a:ext uri="{FF2B5EF4-FFF2-40B4-BE49-F238E27FC236}">
                  <a16:creationId xmlns:a16="http://schemas.microsoft.com/office/drawing/2014/main" id="{6A533A44-2D7E-1C7E-C92F-5076A90B6D58}"/>
                </a:ext>
              </a:extLst>
            </p:cNvPr>
            <p:cNvSpPr txBox="1">
              <a:spLocks noChangeArrowheads="1"/>
            </p:cNvSpPr>
            <p:nvPr/>
          </p:nvSpPr>
          <p:spPr bwMode="auto">
            <a:xfrm>
              <a:off x="4656" y="768"/>
              <a:ext cx="610" cy="33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dirty="0"/>
                <a:t>Inlet</a:t>
              </a:r>
            </a:p>
            <a:p>
              <a:r>
                <a:rPr lang="en-US" altLang="en-US" sz="1400" dirty="0"/>
                <a:t>stator vane</a:t>
              </a:r>
            </a:p>
          </p:txBody>
        </p:sp>
      </p:grpSp>
      <p:sp>
        <p:nvSpPr>
          <p:cNvPr id="643094" name="Freeform 22">
            <a:extLst>
              <a:ext uri="{FF2B5EF4-FFF2-40B4-BE49-F238E27FC236}">
                <a16:creationId xmlns:a16="http://schemas.microsoft.com/office/drawing/2014/main" id="{09C23677-7F04-A3CF-CA5D-F10AFD2D114D}"/>
              </a:ext>
            </a:extLst>
          </p:cNvPr>
          <p:cNvSpPr>
            <a:spLocks/>
          </p:cNvSpPr>
          <p:nvPr/>
        </p:nvSpPr>
        <p:spPr bwMode="auto">
          <a:xfrm>
            <a:off x="2614612" y="2309812"/>
            <a:ext cx="5486400" cy="381000"/>
          </a:xfrm>
          <a:custGeom>
            <a:avLst/>
            <a:gdLst>
              <a:gd name="T0" fmla="*/ 0 w 3408"/>
              <a:gd name="T1" fmla="*/ 2147483647 h 200"/>
              <a:gd name="T2" fmla="*/ 2147483647 w 3408"/>
              <a:gd name="T3" fmla="*/ 2147483647 h 200"/>
              <a:gd name="T4" fmla="*/ 2147483647 w 3408"/>
              <a:gd name="T5" fmla="*/ 2147483647 h 200"/>
              <a:gd name="T6" fmla="*/ 2147483647 w 3408"/>
              <a:gd name="T7" fmla="*/ 2147483647 h 200"/>
              <a:gd name="T8" fmla="*/ 2147483647 w 3408"/>
              <a:gd name="T9" fmla="*/ 2147483647 h 200"/>
              <a:gd name="T10" fmla="*/ 2147483647 w 3408"/>
              <a:gd name="T11" fmla="*/ 0 h 200"/>
              <a:gd name="T12" fmla="*/ 0 60000 65536"/>
              <a:gd name="T13" fmla="*/ 0 60000 65536"/>
              <a:gd name="T14" fmla="*/ 0 60000 65536"/>
              <a:gd name="T15" fmla="*/ 0 60000 65536"/>
              <a:gd name="T16" fmla="*/ 0 60000 65536"/>
              <a:gd name="T17" fmla="*/ 0 60000 65536"/>
              <a:gd name="T18" fmla="*/ 0 w 3408"/>
              <a:gd name="T19" fmla="*/ 0 h 200"/>
              <a:gd name="T20" fmla="*/ 3408 w 3408"/>
              <a:gd name="T21" fmla="*/ 200 h 200"/>
            </a:gdLst>
            <a:ahLst/>
            <a:cxnLst>
              <a:cxn ang="T12">
                <a:pos x="T0" y="T1"/>
              </a:cxn>
              <a:cxn ang="T13">
                <a:pos x="T2" y="T3"/>
              </a:cxn>
              <a:cxn ang="T14">
                <a:pos x="T4" y="T5"/>
              </a:cxn>
              <a:cxn ang="T15">
                <a:pos x="T6" y="T7"/>
              </a:cxn>
              <a:cxn ang="T16">
                <a:pos x="T8" y="T9"/>
              </a:cxn>
              <a:cxn ang="T17">
                <a:pos x="T10" y="T11"/>
              </a:cxn>
            </a:cxnLst>
            <a:rect l="T18" t="T19" r="T20" b="T21"/>
            <a:pathLst>
              <a:path w="3408" h="200">
                <a:moveTo>
                  <a:pt x="0" y="192"/>
                </a:moveTo>
                <a:cubicBezTo>
                  <a:pt x="228" y="192"/>
                  <a:pt x="456" y="192"/>
                  <a:pt x="672" y="192"/>
                </a:cubicBezTo>
                <a:cubicBezTo>
                  <a:pt x="888" y="192"/>
                  <a:pt x="1064" y="200"/>
                  <a:pt x="1296" y="192"/>
                </a:cubicBezTo>
                <a:cubicBezTo>
                  <a:pt x="1528" y="184"/>
                  <a:pt x="1840" y="168"/>
                  <a:pt x="2064" y="144"/>
                </a:cubicBezTo>
                <a:cubicBezTo>
                  <a:pt x="2288" y="120"/>
                  <a:pt x="2416" y="72"/>
                  <a:pt x="2640" y="48"/>
                </a:cubicBezTo>
                <a:cubicBezTo>
                  <a:pt x="2864" y="24"/>
                  <a:pt x="3136" y="12"/>
                  <a:pt x="3408" y="0"/>
                </a:cubicBezTo>
              </a:path>
            </a:pathLst>
          </a:custGeom>
          <a:noFill/>
          <a:ln w="28575" cap="flat" cmpd="sng">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nchor="ctr"/>
          <a:lstStyle/>
          <a:p>
            <a:endParaRPr lang="en-IN"/>
          </a:p>
        </p:txBody>
      </p:sp>
      <p:sp>
        <p:nvSpPr>
          <p:cNvPr id="643095" name="Freeform 23">
            <a:extLst>
              <a:ext uri="{FF2B5EF4-FFF2-40B4-BE49-F238E27FC236}">
                <a16:creationId xmlns:a16="http://schemas.microsoft.com/office/drawing/2014/main" id="{C86031FD-3CC7-6865-86E1-127C2DE7EFB2}"/>
              </a:ext>
            </a:extLst>
          </p:cNvPr>
          <p:cNvSpPr>
            <a:spLocks/>
          </p:cNvSpPr>
          <p:nvPr/>
        </p:nvSpPr>
        <p:spPr bwMode="auto">
          <a:xfrm>
            <a:off x="785812" y="2690812"/>
            <a:ext cx="7391400" cy="3124200"/>
          </a:xfrm>
          <a:custGeom>
            <a:avLst/>
            <a:gdLst>
              <a:gd name="T0" fmla="*/ 0 w 4560"/>
              <a:gd name="T1" fmla="*/ 2147483647 h 1968"/>
              <a:gd name="T2" fmla="*/ 2147483647 w 4560"/>
              <a:gd name="T3" fmla="*/ 2147483647 h 1968"/>
              <a:gd name="T4" fmla="*/ 2147483647 w 4560"/>
              <a:gd name="T5" fmla="*/ 2147483647 h 1968"/>
              <a:gd name="T6" fmla="*/ 2147483647 w 4560"/>
              <a:gd name="T7" fmla="*/ 2147483647 h 1968"/>
              <a:gd name="T8" fmla="*/ 2147483647 w 4560"/>
              <a:gd name="T9" fmla="*/ 2147483647 h 1968"/>
              <a:gd name="T10" fmla="*/ 2147483647 w 4560"/>
              <a:gd name="T11" fmla="*/ 2147483647 h 1968"/>
              <a:gd name="T12" fmla="*/ 2147483647 w 4560"/>
              <a:gd name="T13" fmla="*/ 2147483647 h 1968"/>
              <a:gd name="T14" fmla="*/ 2147483647 w 4560"/>
              <a:gd name="T15" fmla="*/ 2147483647 h 1968"/>
              <a:gd name="T16" fmla="*/ 2147483647 w 4560"/>
              <a:gd name="T17" fmla="*/ 0 h 19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60"/>
              <a:gd name="T28" fmla="*/ 0 h 1968"/>
              <a:gd name="T29" fmla="*/ 4560 w 4560"/>
              <a:gd name="T30" fmla="*/ 1968 h 19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60" h="1968">
                <a:moveTo>
                  <a:pt x="0" y="1680"/>
                </a:moveTo>
                <a:lnTo>
                  <a:pt x="624" y="1824"/>
                </a:lnTo>
                <a:lnTo>
                  <a:pt x="1152" y="1968"/>
                </a:lnTo>
                <a:lnTo>
                  <a:pt x="1392" y="1776"/>
                </a:lnTo>
                <a:lnTo>
                  <a:pt x="1824" y="1440"/>
                </a:lnTo>
                <a:lnTo>
                  <a:pt x="2448" y="1056"/>
                </a:lnTo>
                <a:lnTo>
                  <a:pt x="3216" y="720"/>
                </a:lnTo>
                <a:lnTo>
                  <a:pt x="3984" y="240"/>
                </a:lnTo>
                <a:lnTo>
                  <a:pt x="4560" y="0"/>
                </a:lnTo>
              </a:path>
            </a:pathLst>
          </a:custGeom>
          <a:noFill/>
          <a:ln w="38100" cap="flat" cmpd="sng">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anchor="ctr"/>
          <a:lstStyle/>
          <a:p>
            <a:endParaRPr lang="en-IN"/>
          </a:p>
        </p:txBody>
      </p:sp>
      <p:sp>
        <p:nvSpPr>
          <p:cNvPr id="643096" name="Freeform 24">
            <a:extLst>
              <a:ext uri="{FF2B5EF4-FFF2-40B4-BE49-F238E27FC236}">
                <a16:creationId xmlns:a16="http://schemas.microsoft.com/office/drawing/2014/main" id="{02DD7254-8975-CA1E-1CCE-EFB8C69CBE63}"/>
              </a:ext>
            </a:extLst>
          </p:cNvPr>
          <p:cNvSpPr>
            <a:spLocks/>
          </p:cNvSpPr>
          <p:nvPr/>
        </p:nvSpPr>
        <p:spPr bwMode="auto">
          <a:xfrm>
            <a:off x="785812" y="2233612"/>
            <a:ext cx="5181600" cy="1600200"/>
          </a:xfrm>
          <a:custGeom>
            <a:avLst/>
            <a:gdLst>
              <a:gd name="T0" fmla="*/ 0 w 3216"/>
              <a:gd name="T1" fmla="*/ 0 h 960"/>
              <a:gd name="T2" fmla="*/ 2147483647 w 3216"/>
              <a:gd name="T3" fmla="*/ 2147483647 h 960"/>
              <a:gd name="T4" fmla="*/ 2147483647 w 3216"/>
              <a:gd name="T5" fmla="*/ 2147483647 h 960"/>
              <a:gd name="T6" fmla="*/ 2147483647 w 3216"/>
              <a:gd name="T7" fmla="*/ 2147483647 h 960"/>
              <a:gd name="T8" fmla="*/ 2147483647 w 3216"/>
              <a:gd name="T9" fmla="*/ 2147483647 h 960"/>
              <a:gd name="T10" fmla="*/ 2147483647 w 3216"/>
              <a:gd name="T11" fmla="*/ 2147483647 h 960"/>
              <a:gd name="T12" fmla="*/ 2147483647 w 3216"/>
              <a:gd name="T13" fmla="*/ 2147483647 h 960"/>
              <a:gd name="T14" fmla="*/ 2147483647 w 3216"/>
              <a:gd name="T15" fmla="*/ 2147483647 h 960"/>
              <a:gd name="T16" fmla="*/ 0 60000 65536"/>
              <a:gd name="T17" fmla="*/ 0 60000 65536"/>
              <a:gd name="T18" fmla="*/ 0 60000 65536"/>
              <a:gd name="T19" fmla="*/ 0 60000 65536"/>
              <a:gd name="T20" fmla="*/ 0 60000 65536"/>
              <a:gd name="T21" fmla="*/ 0 60000 65536"/>
              <a:gd name="T22" fmla="*/ 0 60000 65536"/>
              <a:gd name="T23" fmla="*/ 0 60000 65536"/>
              <a:gd name="T24" fmla="*/ 0 w 3216"/>
              <a:gd name="T25" fmla="*/ 0 h 960"/>
              <a:gd name="T26" fmla="*/ 3216 w 3216"/>
              <a:gd name="T27" fmla="*/ 960 h 9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16" h="960">
                <a:moveTo>
                  <a:pt x="0" y="0"/>
                </a:moveTo>
                <a:lnTo>
                  <a:pt x="624" y="144"/>
                </a:lnTo>
                <a:lnTo>
                  <a:pt x="1152" y="288"/>
                </a:lnTo>
                <a:lnTo>
                  <a:pt x="1872" y="432"/>
                </a:lnTo>
                <a:lnTo>
                  <a:pt x="2304" y="576"/>
                </a:lnTo>
                <a:lnTo>
                  <a:pt x="2688" y="720"/>
                </a:lnTo>
                <a:lnTo>
                  <a:pt x="3024" y="864"/>
                </a:lnTo>
                <a:lnTo>
                  <a:pt x="3216" y="960"/>
                </a:lnTo>
              </a:path>
            </a:pathLst>
          </a:custGeom>
          <a:noFill/>
          <a:ln w="28575" cap="flat" cmpd="sng">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nchor="ctr"/>
          <a:lstStyle/>
          <a:p>
            <a:endParaRPr lang="en-IN"/>
          </a:p>
        </p:txBody>
      </p:sp>
      <p:grpSp>
        <p:nvGrpSpPr>
          <p:cNvPr id="6" name="Group 47">
            <a:extLst>
              <a:ext uri="{FF2B5EF4-FFF2-40B4-BE49-F238E27FC236}">
                <a16:creationId xmlns:a16="http://schemas.microsoft.com/office/drawing/2014/main" id="{DD309F23-17CB-B1EF-E366-C83A5B812FC1}"/>
              </a:ext>
            </a:extLst>
          </p:cNvPr>
          <p:cNvGrpSpPr>
            <a:grpSpLocks/>
          </p:cNvGrpSpPr>
          <p:nvPr/>
        </p:nvGrpSpPr>
        <p:grpSpPr bwMode="auto">
          <a:xfrm>
            <a:off x="0" y="-456576"/>
            <a:ext cx="8763000" cy="901"/>
            <a:chOff x="0" y="624"/>
            <a:chExt cx="5520" cy="901"/>
          </a:xfrm>
        </p:grpSpPr>
        <p:sp>
          <p:nvSpPr>
            <p:cNvPr id="16436" name="Line 15">
              <a:extLst>
                <a:ext uri="{FF2B5EF4-FFF2-40B4-BE49-F238E27FC236}">
                  <a16:creationId xmlns:a16="http://schemas.microsoft.com/office/drawing/2014/main" id="{0E2CC4FE-2CFD-0FFD-C1C7-2C2C968CE972}"/>
                </a:ext>
              </a:extLst>
            </p:cNvPr>
            <p:cNvSpPr>
              <a:spLocks noChangeShapeType="1"/>
            </p:cNvSpPr>
            <p:nvPr/>
          </p:nvSpPr>
          <p:spPr bwMode="auto">
            <a:xfrm>
              <a:off x="0" y="1248"/>
              <a:ext cx="547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en-IN"/>
            </a:p>
          </p:txBody>
        </p:sp>
        <p:sp>
          <p:nvSpPr>
            <p:cNvPr id="16437" name="Line 16">
              <a:extLst>
                <a:ext uri="{FF2B5EF4-FFF2-40B4-BE49-F238E27FC236}">
                  <a16:creationId xmlns:a16="http://schemas.microsoft.com/office/drawing/2014/main" id="{60FDC0B4-6B99-C648-4E64-25939F6C1261}"/>
                </a:ext>
              </a:extLst>
            </p:cNvPr>
            <p:cNvSpPr>
              <a:spLocks noChangeShapeType="1"/>
            </p:cNvSpPr>
            <p:nvPr/>
          </p:nvSpPr>
          <p:spPr bwMode="auto">
            <a:xfrm>
              <a:off x="5040" y="1248"/>
              <a:ext cx="48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en-IN"/>
            </a:p>
          </p:txBody>
        </p:sp>
        <p:sp>
          <p:nvSpPr>
            <p:cNvPr id="16438" name="Line 21">
              <a:extLst>
                <a:ext uri="{FF2B5EF4-FFF2-40B4-BE49-F238E27FC236}">
                  <a16:creationId xmlns:a16="http://schemas.microsoft.com/office/drawing/2014/main" id="{BFB59D5E-0107-1DEC-E627-6E4D4760E66C}"/>
                </a:ext>
              </a:extLst>
            </p:cNvPr>
            <p:cNvSpPr>
              <a:spLocks noChangeShapeType="1"/>
            </p:cNvSpPr>
            <p:nvPr/>
          </p:nvSpPr>
          <p:spPr bwMode="auto">
            <a:xfrm>
              <a:off x="5280" y="624"/>
              <a:ext cx="0" cy="528"/>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nchor="ctr"/>
            <a:lstStyle/>
            <a:p>
              <a:endParaRPr lang="en-IN" dirty="0"/>
            </a:p>
          </p:txBody>
        </p:sp>
        <p:graphicFrame>
          <p:nvGraphicFramePr>
            <p:cNvPr id="16399" name="Object 11">
              <a:extLst>
                <a:ext uri="{FF2B5EF4-FFF2-40B4-BE49-F238E27FC236}">
                  <a16:creationId xmlns:a16="http://schemas.microsoft.com/office/drawing/2014/main" id="{2C963610-BD91-99F7-F3C5-B518470E2AB1}"/>
                </a:ext>
              </a:extLst>
            </p:cNvPr>
            <p:cNvGraphicFramePr>
              <a:graphicFrameLocks noChangeAspect="1"/>
            </p:cNvGraphicFramePr>
            <p:nvPr>
              <p:extLst>
                <p:ext uri="{D42A27DB-BD31-4B8C-83A1-F6EECF244321}">
                  <p14:modId xmlns:p14="http://schemas.microsoft.com/office/powerpoint/2010/main" val="1875706421"/>
                </p:ext>
              </p:extLst>
            </p:nvPr>
          </p:nvGraphicFramePr>
          <p:xfrm>
            <a:off x="4619" y="1008"/>
            <a:ext cx="709" cy="517"/>
          </p:xfrm>
          <a:graphic>
            <a:graphicData uri="http://schemas.openxmlformats.org/presentationml/2006/ole">
              <mc:AlternateContent xmlns:mc="http://schemas.openxmlformats.org/markup-compatibility/2006">
                <mc:Choice xmlns:v="urn:schemas-microsoft-com:vml" Requires="v">
                  <p:oleObj name="Equation" r:id="rId2" imgW="609480" imgH="444240" progId="Equation.3">
                    <p:embed/>
                  </p:oleObj>
                </mc:Choice>
                <mc:Fallback>
                  <p:oleObj name="Equation" r:id="rId2" imgW="609480" imgH="444240" progId="Equation.3">
                    <p:embed/>
                    <p:pic>
                      <p:nvPicPr>
                        <p:cNvPr id="16399" name="Object 11">
                          <a:extLst>
                            <a:ext uri="{FF2B5EF4-FFF2-40B4-BE49-F238E27FC236}">
                              <a16:creationId xmlns:a16="http://schemas.microsoft.com/office/drawing/2014/main" id="{2C963610-BD91-99F7-F3C5-B518470E2A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9" y="1008"/>
                          <a:ext cx="709" cy="5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7" name="Group 45">
            <a:extLst>
              <a:ext uri="{FF2B5EF4-FFF2-40B4-BE49-F238E27FC236}">
                <a16:creationId xmlns:a16="http://schemas.microsoft.com/office/drawing/2014/main" id="{1E031087-490F-4D26-BA55-313D28D9D060}"/>
              </a:ext>
            </a:extLst>
          </p:cNvPr>
          <p:cNvGrpSpPr>
            <a:grpSpLocks/>
          </p:cNvGrpSpPr>
          <p:nvPr/>
        </p:nvGrpSpPr>
        <p:grpSpPr bwMode="auto">
          <a:xfrm>
            <a:off x="5205412" y="2614612"/>
            <a:ext cx="674688" cy="896938"/>
            <a:chOff x="3216" y="1488"/>
            <a:chExt cx="425" cy="565"/>
          </a:xfrm>
        </p:grpSpPr>
        <p:sp>
          <p:nvSpPr>
            <p:cNvPr id="16435" name="Line 27">
              <a:extLst>
                <a:ext uri="{FF2B5EF4-FFF2-40B4-BE49-F238E27FC236}">
                  <a16:creationId xmlns:a16="http://schemas.microsoft.com/office/drawing/2014/main" id="{395257C0-485C-CD4B-A6DD-6EDE89CF22D5}"/>
                </a:ext>
              </a:extLst>
            </p:cNvPr>
            <p:cNvSpPr>
              <a:spLocks noChangeShapeType="1"/>
            </p:cNvSpPr>
            <p:nvPr/>
          </p:nvSpPr>
          <p:spPr bwMode="auto">
            <a:xfrm>
              <a:off x="3216" y="1488"/>
              <a:ext cx="0" cy="528"/>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nchor="ctr"/>
            <a:lstStyle/>
            <a:p>
              <a:endParaRPr lang="en-IN"/>
            </a:p>
          </p:txBody>
        </p:sp>
        <p:graphicFrame>
          <p:nvGraphicFramePr>
            <p:cNvPr id="16398" name="Object 10">
              <a:extLst>
                <a:ext uri="{FF2B5EF4-FFF2-40B4-BE49-F238E27FC236}">
                  <a16:creationId xmlns:a16="http://schemas.microsoft.com/office/drawing/2014/main" id="{1C11251A-4532-280E-E4E0-BC113BC0EC10}"/>
                </a:ext>
              </a:extLst>
            </p:cNvPr>
            <p:cNvGraphicFramePr>
              <a:graphicFrameLocks noChangeAspect="1"/>
            </p:cNvGraphicFramePr>
            <p:nvPr/>
          </p:nvGraphicFramePr>
          <p:xfrm>
            <a:off x="3360" y="1536"/>
            <a:ext cx="281" cy="517"/>
          </p:xfrm>
          <a:graphic>
            <a:graphicData uri="http://schemas.openxmlformats.org/presentationml/2006/ole">
              <mc:AlternateContent xmlns:mc="http://schemas.openxmlformats.org/markup-compatibility/2006">
                <mc:Choice xmlns:v="urn:schemas-microsoft-com:vml" Requires="v">
                  <p:oleObj name="Equation" r:id="rId4" imgW="241200" imgH="444240" progId="Equation.3">
                    <p:embed/>
                  </p:oleObj>
                </mc:Choice>
                <mc:Fallback>
                  <p:oleObj name="Equation" r:id="rId4" imgW="241200" imgH="444240" progId="Equation.3">
                    <p:embed/>
                    <p:pic>
                      <p:nvPicPr>
                        <p:cNvPr id="16398" name="Object 10">
                          <a:extLst>
                            <a:ext uri="{FF2B5EF4-FFF2-40B4-BE49-F238E27FC236}">
                              <a16:creationId xmlns:a16="http://schemas.microsoft.com/office/drawing/2014/main" id="{1C11251A-4532-280E-E4E0-BC113BC0EC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60" y="1536"/>
                          <a:ext cx="281" cy="5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8" name="Group 48">
            <a:extLst>
              <a:ext uri="{FF2B5EF4-FFF2-40B4-BE49-F238E27FC236}">
                <a16:creationId xmlns:a16="http://schemas.microsoft.com/office/drawing/2014/main" id="{5BFC3871-B72C-1832-EC94-4CEC71931ED3}"/>
              </a:ext>
            </a:extLst>
          </p:cNvPr>
          <p:cNvGrpSpPr>
            <a:grpSpLocks/>
          </p:cNvGrpSpPr>
          <p:nvPr/>
        </p:nvGrpSpPr>
        <p:grpSpPr bwMode="auto">
          <a:xfrm>
            <a:off x="3071812" y="1231900"/>
            <a:ext cx="446088" cy="1458912"/>
            <a:chOff x="1872" y="617"/>
            <a:chExt cx="281" cy="919"/>
          </a:xfrm>
        </p:grpSpPr>
        <p:sp>
          <p:nvSpPr>
            <p:cNvPr id="16434" name="Line 26">
              <a:extLst>
                <a:ext uri="{FF2B5EF4-FFF2-40B4-BE49-F238E27FC236}">
                  <a16:creationId xmlns:a16="http://schemas.microsoft.com/office/drawing/2014/main" id="{1B4F1905-F1BC-CB3D-89A0-C7DD445992DE}"/>
                </a:ext>
              </a:extLst>
            </p:cNvPr>
            <p:cNvSpPr>
              <a:spLocks noChangeShapeType="1"/>
            </p:cNvSpPr>
            <p:nvPr/>
          </p:nvSpPr>
          <p:spPr bwMode="auto">
            <a:xfrm>
              <a:off x="1920" y="1152"/>
              <a:ext cx="0" cy="384"/>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nchor="ctr"/>
            <a:lstStyle/>
            <a:p>
              <a:endParaRPr lang="en-IN"/>
            </a:p>
          </p:txBody>
        </p:sp>
        <p:graphicFrame>
          <p:nvGraphicFramePr>
            <p:cNvPr id="16397" name="Object 9">
              <a:extLst>
                <a:ext uri="{FF2B5EF4-FFF2-40B4-BE49-F238E27FC236}">
                  <a16:creationId xmlns:a16="http://schemas.microsoft.com/office/drawing/2014/main" id="{100CA6F1-72E1-DFDE-C0BE-2580110B4664}"/>
                </a:ext>
              </a:extLst>
            </p:cNvPr>
            <p:cNvGraphicFramePr>
              <a:graphicFrameLocks noChangeAspect="1"/>
            </p:cNvGraphicFramePr>
            <p:nvPr/>
          </p:nvGraphicFramePr>
          <p:xfrm>
            <a:off x="1872" y="617"/>
            <a:ext cx="281" cy="532"/>
          </p:xfrm>
          <a:graphic>
            <a:graphicData uri="http://schemas.openxmlformats.org/presentationml/2006/ole">
              <mc:AlternateContent xmlns:mc="http://schemas.openxmlformats.org/markup-compatibility/2006">
                <mc:Choice xmlns:v="urn:schemas-microsoft-com:vml" Requires="v">
                  <p:oleObj name="Equation" r:id="rId6" imgW="241200" imgH="457200" progId="Equation.3">
                    <p:embed/>
                  </p:oleObj>
                </mc:Choice>
                <mc:Fallback>
                  <p:oleObj name="Equation" r:id="rId6" imgW="241200" imgH="457200" progId="Equation.3">
                    <p:embed/>
                    <p:pic>
                      <p:nvPicPr>
                        <p:cNvPr id="16397" name="Object 9">
                          <a:extLst>
                            <a:ext uri="{FF2B5EF4-FFF2-40B4-BE49-F238E27FC236}">
                              <a16:creationId xmlns:a16="http://schemas.microsoft.com/office/drawing/2014/main" id="{100CA6F1-72E1-DFDE-C0BE-2580110B466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72" y="617"/>
                          <a:ext cx="281" cy="5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9" name="Group 49">
            <a:extLst>
              <a:ext uri="{FF2B5EF4-FFF2-40B4-BE49-F238E27FC236}">
                <a16:creationId xmlns:a16="http://schemas.microsoft.com/office/drawing/2014/main" id="{75580BA0-9BFC-16C5-6810-5EF454EBC6FA}"/>
              </a:ext>
            </a:extLst>
          </p:cNvPr>
          <p:cNvGrpSpPr>
            <a:grpSpLocks/>
          </p:cNvGrpSpPr>
          <p:nvPr/>
        </p:nvGrpSpPr>
        <p:grpSpPr bwMode="auto">
          <a:xfrm>
            <a:off x="3032125" y="2919412"/>
            <a:ext cx="679450" cy="2209800"/>
            <a:chOff x="1847" y="1680"/>
            <a:chExt cx="428" cy="1392"/>
          </a:xfrm>
        </p:grpSpPr>
        <p:sp>
          <p:nvSpPr>
            <p:cNvPr id="16433" name="Line 28">
              <a:extLst>
                <a:ext uri="{FF2B5EF4-FFF2-40B4-BE49-F238E27FC236}">
                  <a16:creationId xmlns:a16="http://schemas.microsoft.com/office/drawing/2014/main" id="{DD9E0BC6-8D29-C32F-4344-CAB4FE27ED9C}"/>
                </a:ext>
              </a:extLst>
            </p:cNvPr>
            <p:cNvSpPr>
              <a:spLocks noChangeShapeType="1"/>
            </p:cNvSpPr>
            <p:nvPr/>
          </p:nvSpPr>
          <p:spPr bwMode="auto">
            <a:xfrm>
              <a:off x="2208" y="1680"/>
              <a:ext cx="0" cy="1392"/>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nchor="ctr"/>
            <a:lstStyle/>
            <a:p>
              <a:endParaRPr lang="en-IN"/>
            </a:p>
          </p:txBody>
        </p:sp>
        <p:graphicFrame>
          <p:nvGraphicFramePr>
            <p:cNvPr id="16396" name="Object 8">
              <a:extLst>
                <a:ext uri="{FF2B5EF4-FFF2-40B4-BE49-F238E27FC236}">
                  <a16:creationId xmlns:a16="http://schemas.microsoft.com/office/drawing/2014/main" id="{A71F3B2C-5EF6-6A9B-77D7-0F37B62FC07D}"/>
                </a:ext>
              </a:extLst>
            </p:cNvPr>
            <p:cNvGraphicFramePr>
              <a:graphicFrameLocks noChangeAspect="1"/>
            </p:cNvGraphicFramePr>
            <p:nvPr/>
          </p:nvGraphicFramePr>
          <p:xfrm>
            <a:off x="1847" y="2149"/>
            <a:ext cx="428" cy="266"/>
          </p:xfrm>
          <a:graphic>
            <a:graphicData uri="http://schemas.openxmlformats.org/presentationml/2006/ole">
              <mc:AlternateContent xmlns:mc="http://schemas.openxmlformats.org/markup-compatibility/2006">
                <mc:Choice xmlns:v="urn:schemas-microsoft-com:vml" Requires="v">
                  <p:oleObj name="Equation" r:id="rId8" imgW="368280" imgH="228600" progId="Equation.3">
                    <p:embed/>
                  </p:oleObj>
                </mc:Choice>
                <mc:Fallback>
                  <p:oleObj name="Equation" r:id="rId8" imgW="368280" imgH="228600" progId="Equation.3">
                    <p:embed/>
                    <p:pic>
                      <p:nvPicPr>
                        <p:cNvPr id="16396" name="Object 8">
                          <a:extLst>
                            <a:ext uri="{FF2B5EF4-FFF2-40B4-BE49-F238E27FC236}">
                              <a16:creationId xmlns:a16="http://schemas.microsoft.com/office/drawing/2014/main" id="{A71F3B2C-5EF6-6A9B-77D7-0F37B62FC07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47" y="2149"/>
                          <a:ext cx="428" cy="2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0" name="Group 42">
            <a:extLst>
              <a:ext uri="{FF2B5EF4-FFF2-40B4-BE49-F238E27FC236}">
                <a16:creationId xmlns:a16="http://schemas.microsoft.com/office/drawing/2014/main" id="{06A1883E-9157-7DA9-DFE6-638D23AD6F71}"/>
              </a:ext>
            </a:extLst>
          </p:cNvPr>
          <p:cNvGrpSpPr>
            <a:grpSpLocks/>
          </p:cNvGrpSpPr>
          <p:nvPr/>
        </p:nvGrpSpPr>
        <p:grpSpPr bwMode="auto">
          <a:xfrm>
            <a:off x="4338637" y="4443412"/>
            <a:ext cx="1101725" cy="1447800"/>
            <a:chOff x="2670" y="2640"/>
            <a:chExt cx="694" cy="912"/>
          </a:xfrm>
        </p:grpSpPr>
        <mc:AlternateContent xmlns:mc="http://schemas.openxmlformats.org/markup-compatibility/2006" xmlns:a14="http://schemas.microsoft.com/office/drawing/2010/main">
          <mc:Choice Requires="a14">
            <p:sp>
              <p:nvSpPr>
                <p:cNvPr id="16395" name="Object 7">
                  <a:extLst>
                    <a:ext uri="{FF2B5EF4-FFF2-40B4-BE49-F238E27FC236}">
                      <a16:creationId xmlns:a16="http://schemas.microsoft.com/office/drawing/2014/main" id="{0EB132D1-31DC-3137-9B1A-D67178744157}"/>
                    </a:ext>
                  </a:extLst>
                </p:cNvPr>
                <p:cNvSpPr txBox="1"/>
                <p:nvPr/>
              </p:nvSpPr>
              <p:spPr bwMode="auto">
                <a:xfrm>
                  <a:off x="2670" y="2873"/>
                  <a:ext cx="694" cy="281"/>
                </a:xfrm>
                <a:prstGeom prst="rect">
                  <a:avLst/>
                </a:prstGeom>
                <a:noFill/>
                <a:ln>
                  <a:noFill/>
                </a:ln>
                <a:effectLst/>
              </p:spPr>
              <p:txBody>
                <a:bodyPr>
                  <a:normAutofit fontScale="55000" lnSpcReduction="20000"/>
                </a:bodyPr>
                <a:lstStyle/>
                <a:p>
                  <a:pPr/>
                  <a14:m>
                    <m:oMathPara xmlns:m="http://schemas.openxmlformats.org/officeDocument/2006/math">
                      <m:oMathParaPr>
                        <m:jc m:val="left"/>
                      </m:oMathParaPr>
                      <m:oMath xmlns:m="http://schemas.openxmlformats.org/officeDocument/2006/math">
                        <m:sSub>
                          <m:sSubPr>
                            <m:ctrlPr>
                              <a:rPr lang="en-IN"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𝑍</m:t>
                            </m:r>
                          </m:e>
                          <m:sub>
                            <m:r>
                              <a:rPr lang="en-IN" i="1">
                                <a:solidFill>
                                  <a:srgbClr val="000000"/>
                                </a:solidFill>
                                <a:latin typeface="Cambria Math" panose="02040503050406030204" pitchFamily="18" charset="0"/>
                              </a:rPr>
                              <m:t>𝑠𝑡𝑎𝑡𝑖𝑐</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𝑟𝑢𝑛𝑛𝑒𝑟</m:t>
                            </m:r>
                          </m:sub>
                        </m:sSub>
                      </m:oMath>
                    </m:oMathPara>
                  </a14:m>
                  <a:endParaRPr lang="en-IN" dirty="0"/>
                </a:p>
              </p:txBody>
            </p:sp>
          </mc:Choice>
          <mc:Fallback xmlns="">
            <p:sp>
              <p:nvSpPr>
                <p:cNvPr id="16395" name="Object 7">
                  <a:extLst>
                    <a:ext uri="{FF2B5EF4-FFF2-40B4-BE49-F238E27FC236}">
                      <a16:creationId xmlns:a16="http://schemas.microsoft.com/office/drawing/2014/main" id="{0EB132D1-31DC-3137-9B1A-D67178744157}"/>
                    </a:ext>
                  </a:extLst>
                </p:cNvPr>
                <p:cNvSpPr txBox="1">
                  <a:spLocks noRot="1" noChangeAspect="1" noMove="1" noResize="1" noEditPoints="1" noAdjustHandles="1" noChangeArrowheads="1" noChangeShapeType="1" noTextEdit="1"/>
                </p:cNvSpPr>
                <p:nvPr/>
              </p:nvSpPr>
              <p:spPr bwMode="auto">
                <a:xfrm>
                  <a:off x="2670" y="2873"/>
                  <a:ext cx="694" cy="281"/>
                </a:xfrm>
                <a:prstGeom prst="rect">
                  <a:avLst/>
                </a:prstGeom>
                <a:blipFill>
                  <a:blip r:embed="rId10"/>
                  <a:stretch>
                    <a:fillRect r="-5556"/>
                  </a:stretch>
                </a:blipFill>
                <a:ln>
                  <a:noFill/>
                </a:ln>
                <a:effectLst/>
              </p:spPr>
              <p:txBody>
                <a:bodyPr/>
                <a:lstStyle/>
                <a:p>
                  <a:r>
                    <a:rPr lang="en-IN">
                      <a:noFill/>
                    </a:rPr>
                    <a:t> </a:t>
                  </a:r>
                </a:p>
              </p:txBody>
            </p:sp>
          </mc:Fallback>
        </mc:AlternateContent>
        <p:sp>
          <p:nvSpPr>
            <p:cNvPr id="16432" name="Line 33">
              <a:extLst>
                <a:ext uri="{FF2B5EF4-FFF2-40B4-BE49-F238E27FC236}">
                  <a16:creationId xmlns:a16="http://schemas.microsoft.com/office/drawing/2014/main" id="{ACD0A785-9BBB-0E74-928B-FFDB2C696486}"/>
                </a:ext>
              </a:extLst>
            </p:cNvPr>
            <p:cNvSpPr>
              <a:spLocks noChangeShapeType="1"/>
            </p:cNvSpPr>
            <p:nvPr/>
          </p:nvSpPr>
          <p:spPr bwMode="auto">
            <a:xfrm>
              <a:off x="2832" y="2640"/>
              <a:ext cx="0" cy="912"/>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nchor="ctr"/>
            <a:lstStyle/>
            <a:p>
              <a:endParaRPr lang="en-IN" dirty="0"/>
            </a:p>
          </p:txBody>
        </p:sp>
      </p:grpSp>
      <p:grpSp>
        <p:nvGrpSpPr>
          <p:cNvPr id="11" name="Group 41">
            <a:extLst>
              <a:ext uri="{FF2B5EF4-FFF2-40B4-BE49-F238E27FC236}">
                <a16:creationId xmlns:a16="http://schemas.microsoft.com/office/drawing/2014/main" id="{983CD0D6-25F1-5B6B-1ADB-FCBACC4A3CF5}"/>
              </a:ext>
            </a:extLst>
          </p:cNvPr>
          <p:cNvGrpSpPr>
            <a:grpSpLocks/>
          </p:cNvGrpSpPr>
          <p:nvPr/>
        </p:nvGrpSpPr>
        <p:grpSpPr bwMode="auto">
          <a:xfrm>
            <a:off x="100012" y="5738812"/>
            <a:ext cx="8891588" cy="422275"/>
            <a:chOff x="0" y="3456"/>
            <a:chExt cx="5601" cy="266"/>
          </a:xfrm>
        </p:grpSpPr>
        <p:sp>
          <p:nvSpPr>
            <p:cNvPr id="16431" name="Line 2">
              <a:extLst>
                <a:ext uri="{FF2B5EF4-FFF2-40B4-BE49-F238E27FC236}">
                  <a16:creationId xmlns:a16="http://schemas.microsoft.com/office/drawing/2014/main" id="{8B2622AA-9BCF-3A97-E8C5-A3788176CAD6}"/>
                </a:ext>
              </a:extLst>
            </p:cNvPr>
            <p:cNvSpPr>
              <a:spLocks noChangeShapeType="1"/>
            </p:cNvSpPr>
            <p:nvPr/>
          </p:nvSpPr>
          <p:spPr bwMode="auto">
            <a:xfrm>
              <a:off x="0" y="3552"/>
              <a:ext cx="504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en-IN"/>
            </a:p>
          </p:txBody>
        </p:sp>
        <mc:AlternateContent xmlns:mc="http://schemas.openxmlformats.org/markup-compatibility/2006" xmlns:a14="http://schemas.microsoft.com/office/drawing/2010/main">
          <mc:Choice Requires="a14">
            <p:sp>
              <p:nvSpPr>
                <p:cNvPr id="16394" name="Object 6">
                  <a:extLst>
                    <a:ext uri="{FF2B5EF4-FFF2-40B4-BE49-F238E27FC236}">
                      <a16:creationId xmlns:a16="http://schemas.microsoft.com/office/drawing/2014/main" id="{6B640642-29C1-2C96-87DC-6DD7F1C902A0}"/>
                    </a:ext>
                  </a:extLst>
                </p:cNvPr>
                <p:cNvSpPr txBox="1"/>
                <p:nvPr/>
              </p:nvSpPr>
              <p:spPr bwMode="auto">
                <a:xfrm>
                  <a:off x="5040" y="3456"/>
                  <a:ext cx="561" cy="266"/>
                </a:xfrm>
                <a:prstGeom prst="rect">
                  <a:avLst/>
                </a:prstGeom>
                <a:noFill/>
                <a:ln>
                  <a:noFill/>
                </a:ln>
                <a:effectLst/>
              </p:spPr>
              <p:txBody>
                <a:bodyPr>
                  <a:normAutofit fontScale="47500" lnSpcReduction="20000"/>
                </a:bodyPr>
                <a:lstStyle/>
                <a:p>
                  <a:pPr/>
                  <a14:m>
                    <m:oMathPara xmlns:m="http://schemas.openxmlformats.org/officeDocument/2006/math">
                      <m:oMathParaPr>
                        <m:jc m:val="left"/>
                      </m:oMathParaPr>
                      <m:oMath xmlns:m="http://schemas.openxmlformats.org/officeDocument/2006/math">
                        <m:sSub>
                          <m:sSubPr>
                            <m:ctrlPr>
                              <a:rPr lang="en-IN"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𝑍</m:t>
                            </m:r>
                          </m:e>
                          <m:sub>
                            <m:r>
                              <a:rPr lang="en-IN" i="1">
                                <a:solidFill>
                                  <a:srgbClr val="000000"/>
                                </a:solidFill>
                                <a:latin typeface="Cambria Math" panose="02040503050406030204" pitchFamily="18" charset="0"/>
                              </a:rPr>
                              <m:t>𝑎𝑏𝑠</m:t>
                            </m:r>
                          </m:sub>
                        </m:sSub>
                        <m:r>
                          <a:rPr lang="en-IN" i="1">
                            <a:solidFill>
                              <a:srgbClr val="000000"/>
                            </a:solidFill>
                            <a:latin typeface="Cambria Math" panose="02040503050406030204" pitchFamily="18" charset="0"/>
                          </a:rPr>
                          <m:t>=0</m:t>
                        </m:r>
                      </m:oMath>
                    </m:oMathPara>
                  </a14:m>
                  <a:endParaRPr lang="en-IN" dirty="0"/>
                </a:p>
              </p:txBody>
            </p:sp>
          </mc:Choice>
          <mc:Fallback xmlns="">
            <p:sp>
              <p:nvSpPr>
                <p:cNvPr id="16394" name="Object 6">
                  <a:extLst>
                    <a:ext uri="{FF2B5EF4-FFF2-40B4-BE49-F238E27FC236}">
                      <a16:creationId xmlns:a16="http://schemas.microsoft.com/office/drawing/2014/main" id="{6B640642-29C1-2C96-87DC-6DD7F1C902A0}"/>
                    </a:ext>
                  </a:extLst>
                </p:cNvPr>
                <p:cNvSpPr txBox="1">
                  <a:spLocks noRot="1" noChangeAspect="1" noMove="1" noResize="1" noEditPoints="1" noAdjustHandles="1" noChangeArrowheads="1" noChangeShapeType="1" noTextEdit="1"/>
                </p:cNvSpPr>
                <p:nvPr/>
              </p:nvSpPr>
              <p:spPr bwMode="auto">
                <a:xfrm>
                  <a:off x="5040" y="3456"/>
                  <a:ext cx="561" cy="266"/>
                </a:xfrm>
                <a:prstGeom prst="rect">
                  <a:avLst/>
                </a:prstGeom>
                <a:blipFill>
                  <a:blip r:embed="rId11"/>
                  <a:stretch>
                    <a:fillRect/>
                  </a:stretch>
                </a:blipFill>
                <a:ln>
                  <a:noFill/>
                </a:ln>
                <a:effectLst/>
              </p:spPr>
              <p:txBody>
                <a:bodyPr/>
                <a:lstStyle/>
                <a:p>
                  <a:r>
                    <a:rPr lang="en-IN">
                      <a:noFill/>
                    </a:rPr>
                    <a:t> </a:t>
                  </a:r>
                </a:p>
              </p:txBody>
            </p:sp>
          </mc:Fallback>
        </mc:AlternateContent>
      </p:grpSp>
      <p:grpSp>
        <p:nvGrpSpPr>
          <p:cNvPr id="12" name="Group 46">
            <a:extLst>
              <a:ext uri="{FF2B5EF4-FFF2-40B4-BE49-F238E27FC236}">
                <a16:creationId xmlns:a16="http://schemas.microsoft.com/office/drawing/2014/main" id="{3F237389-27AB-AF0C-BC18-9830C049D795}"/>
              </a:ext>
            </a:extLst>
          </p:cNvPr>
          <p:cNvGrpSpPr>
            <a:grpSpLocks/>
          </p:cNvGrpSpPr>
          <p:nvPr/>
        </p:nvGrpSpPr>
        <p:grpSpPr bwMode="auto">
          <a:xfrm>
            <a:off x="8482012" y="1500188"/>
            <a:ext cx="328613" cy="3857626"/>
            <a:chOff x="5280" y="786"/>
            <a:chExt cx="207" cy="2430"/>
          </a:xfrm>
        </p:grpSpPr>
        <p:sp>
          <p:nvSpPr>
            <p:cNvPr id="16430" name="Line 17">
              <a:extLst>
                <a:ext uri="{FF2B5EF4-FFF2-40B4-BE49-F238E27FC236}">
                  <a16:creationId xmlns:a16="http://schemas.microsoft.com/office/drawing/2014/main" id="{DC66A921-A3F2-8ED7-232F-AD03A3101F75}"/>
                </a:ext>
              </a:extLst>
            </p:cNvPr>
            <p:cNvSpPr>
              <a:spLocks noChangeShapeType="1"/>
            </p:cNvSpPr>
            <p:nvPr/>
          </p:nvSpPr>
          <p:spPr bwMode="auto">
            <a:xfrm flipH="1">
              <a:off x="5280" y="786"/>
              <a:ext cx="22" cy="243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nchor="ctr"/>
            <a:lstStyle/>
            <a:p>
              <a:endParaRPr lang="en-IN" dirty="0"/>
            </a:p>
          </p:txBody>
        </p:sp>
        <mc:AlternateContent xmlns:mc="http://schemas.openxmlformats.org/markup-compatibility/2006" xmlns:a14="http://schemas.microsoft.com/office/drawing/2010/main">
          <mc:Choice Requires="a14">
            <p:sp>
              <p:nvSpPr>
                <p:cNvPr id="16393" name="Object 5">
                  <a:extLst>
                    <a:ext uri="{FF2B5EF4-FFF2-40B4-BE49-F238E27FC236}">
                      <a16:creationId xmlns:a16="http://schemas.microsoft.com/office/drawing/2014/main" id="{FD37CE97-C5BE-C19F-659C-88F32EF3BCE0}"/>
                    </a:ext>
                  </a:extLst>
                </p:cNvPr>
                <p:cNvSpPr txBox="1"/>
                <p:nvPr/>
              </p:nvSpPr>
              <p:spPr bwMode="auto">
                <a:xfrm>
                  <a:off x="5280" y="2112"/>
                  <a:ext cx="207" cy="192"/>
                </a:xfrm>
                <a:prstGeom prst="rect">
                  <a:avLst/>
                </a:prstGeom>
                <a:noFill/>
                <a:ln>
                  <a:noFill/>
                </a:ln>
                <a:effectLst/>
              </p:spPr>
              <p:txBody>
                <a:bodyPr>
                  <a:normAutofit fontScale="32500" lnSpcReduction="20000"/>
                </a:bodyPr>
                <a:lstStyle/>
                <a:p>
                  <a:pPr/>
                  <a14:m>
                    <m:oMathPara xmlns:m="http://schemas.openxmlformats.org/officeDocument/2006/math">
                      <m:oMathParaPr>
                        <m:jc m:val="left"/>
                      </m:oMathParaPr>
                      <m:oMath xmlns:m="http://schemas.openxmlformats.org/officeDocument/2006/math">
                        <m:sSub>
                          <m:sSubPr>
                            <m:ctrlPr>
                              <a:rPr lang="en-IN" i="1" smtClean="0">
                                <a:latin typeface="Cambria Math" panose="02040503050406030204" pitchFamily="18" charset="0"/>
                              </a:rPr>
                            </m:ctrlPr>
                          </m:sSubPr>
                          <m:e>
                            <m:r>
                              <a:rPr lang="en-US" b="0" i="1" smtClean="0">
                                <a:latin typeface="Cambria Math" panose="02040503050406030204" pitchFamily="18" charset="0"/>
                              </a:rPr>
                              <m:t>𝑍</m:t>
                            </m:r>
                          </m:e>
                          <m:sub>
                            <m:r>
                              <a:rPr lang="en-US" b="0" i="1" smtClean="0">
                                <a:latin typeface="Cambria Math" panose="02040503050406030204" pitchFamily="18" charset="0"/>
                              </a:rPr>
                              <m:t>𝑡𝑜𝑡𝑎𝑙</m:t>
                            </m:r>
                          </m:sub>
                        </m:sSub>
                      </m:oMath>
                    </m:oMathPara>
                  </a14:m>
                  <a:endParaRPr lang="en-IN" dirty="0"/>
                </a:p>
              </p:txBody>
            </p:sp>
          </mc:Choice>
          <mc:Fallback xmlns="">
            <p:sp>
              <p:nvSpPr>
                <p:cNvPr id="16393" name="Object 5">
                  <a:extLst>
                    <a:ext uri="{FF2B5EF4-FFF2-40B4-BE49-F238E27FC236}">
                      <a16:creationId xmlns:a16="http://schemas.microsoft.com/office/drawing/2014/main" id="{FD37CE97-C5BE-C19F-659C-88F32EF3BCE0}"/>
                    </a:ext>
                  </a:extLst>
                </p:cNvPr>
                <p:cNvSpPr txBox="1">
                  <a:spLocks noRot="1" noChangeAspect="1" noMove="1" noResize="1" noEditPoints="1" noAdjustHandles="1" noChangeArrowheads="1" noChangeShapeType="1" noTextEdit="1"/>
                </p:cNvSpPr>
                <p:nvPr/>
              </p:nvSpPr>
              <p:spPr bwMode="auto">
                <a:xfrm>
                  <a:off x="5280" y="2112"/>
                  <a:ext cx="207" cy="192"/>
                </a:xfrm>
                <a:prstGeom prst="rect">
                  <a:avLst/>
                </a:prstGeom>
                <a:blipFill>
                  <a:blip r:embed="rId12"/>
                  <a:stretch>
                    <a:fillRect r="-18519"/>
                  </a:stretch>
                </a:blipFill>
                <a:ln>
                  <a:noFill/>
                </a:ln>
                <a:effectLst/>
              </p:spPr>
              <p:txBody>
                <a:bodyPr/>
                <a:lstStyle/>
                <a:p>
                  <a:r>
                    <a:rPr lang="en-IN">
                      <a:noFill/>
                    </a:rPr>
                    <a:t> </a:t>
                  </a:r>
                </a:p>
              </p:txBody>
            </p:sp>
          </mc:Fallback>
        </mc:AlternateContent>
      </p:grpSp>
      <p:grpSp>
        <p:nvGrpSpPr>
          <p:cNvPr id="14" name="Group 44">
            <a:extLst>
              <a:ext uri="{FF2B5EF4-FFF2-40B4-BE49-F238E27FC236}">
                <a16:creationId xmlns:a16="http://schemas.microsoft.com/office/drawing/2014/main" id="{49FF53AA-A491-AC3F-456C-4ED8A38DBD64}"/>
              </a:ext>
            </a:extLst>
          </p:cNvPr>
          <p:cNvGrpSpPr>
            <a:grpSpLocks/>
          </p:cNvGrpSpPr>
          <p:nvPr/>
        </p:nvGrpSpPr>
        <p:grpSpPr bwMode="auto">
          <a:xfrm>
            <a:off x="6272212" y="2233612"/>
            <a:ext cx="674688" cy="1447800"/>
            <a:chOff x="3888" y="1248"/>
            <a:chExt cx="425" cy="912"/>
          </a:xfrm>
        </p:grpSpPr>
        <p:sp>
          <p:nvSpPr>
            <p:cNvPr id="16428" name="Line 37">
              <a:extLst>
                <a:ext uri="{FF2B5EF4-FFF2-40B4-BE49-F238E27FC236}">
                  <a16:creationId xmlns:a16="http://schemas.microsoft.com/office/drawing/2014/main" id="{2D7E050A-CFD6-E26D-D58F-A79ABF9BBB1A}"/>
                </a:ext>
              </a:extLst>
            </p:cNvPr>
            <p:cNvSpPr>
              <a:spLocks noChangeShapeType="1"/>
            </p:cNvSpPr>
            <p:nvPr/>
          </p:nvSpPr>
          <p:spPr bwMode="auto">
            <a:xfrm>
              <a:off x="3888" y="1248"/>
              <a:ext cx="0" cy="912"/>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nchor="ctr"/>
            <a:lstStyle/>
            <a:p>
              <a:endParaRPr lang="en-IN"/>
            </a:p>
          </p:txBody>
        </p:sp>
        <p:graphicFrame>
          <p:nvGraphicFramePr>
            <p:cNvPr id="16391" name="Object 3">
              <a:extLst>
                <a:ext uri="{FF2B5EF4-FFF2-40B4-BE49-F238E27FC236}">
                  <a16:creationId xmlns:a16="http://schemas.microsoft.com/office/drawing/2014/main" id="{CC802DAF-4ECD-2920-2924-5F9B9B09C335}"/>
                </a:ext>
              </a:extLst>
            </p:cNvPr>
            <p:cNvGraphicFramePr>
              <a:graphicFrameLocks noChangeAspect="1"/>
            </p:cNvGraphicFramePr>
            <p:nvPr/>
          </p:nvGraphicFramePr>
          <p:xfrm>
            <a:off x="4032" y="1488"/>
            <a:ext cx="281" cy="517"/>
          </p:xfrm>
          <a:graphic>
            <a:graphicData uri="http://schemas.openxmlformats.org/presentationml/2006/ole">
              <mc:AlternateContent xmlns:mc="http://schemas.openxmlformats.org/markup-compatibility/2006">
                <mc:Choice xmlns:v="urn:schemas-microsoft-com:vml" Requires="v">
                  <p:oleObj name="Equation" r:id="rId13" imgW="241200" imgH="444240" progId="Equation.3">
                    <p:embed/>
                  </p:oleObj>
                </mc:Choice>
                <mc:Fallback>
                  <p:oleObj name="Equation" r:id="rId13" imgW="241200" imgH="444240" progId="Equation.3">
                    <p:embed/>
                    <p:pic>
                      <p:nvPicPr>
                        <p:cNvPr id="16391" name="Object 3">
                          <a:extLst>
                            <a:ext uri="{FF2B5EF4-FFF2-40B4-BE49-F238E27FC236}">
                              <a16:creationId xmlns:a16="http://schemas.microsoft.com/office/drawing/2014/main" id="{CC802DAF-4ECD-2920-2924-5F9B9B09C33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032" y="1488"/>
                          <a:ext cx="281" cy="5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5" name="Group 60">
            <a:extLst>
              <a:ext uri="{FF2B5EF4-FFF2-40B4-BE49-F238E27FC236}">
                <a16:creationId xmlns:a16="http://schemas.microsoft.com/office/drawing/2014/main" id="{C3C28E13-19CE-ACEC-4977-524BCE745F56}"/>
              </a:ext>
            </a:extLst>
          </p:cNvPr>
          <p:cNvGrpSpPr>
            <a:grpSpLocks/>
          </p:cNvGrpSpPr>
          <p:nvPr/>
        </p:nvGrpSpPr>
        <p:grpSpPr bwMode="auto">
          <a:xfrm>
            <a:off x="6348428" y="1471612"/>
            <a:ext cx="968378" cy="4495800"/>
            <a:chOff x="3936" y="768"/>
            <a:chExt cx="610" cy="2832"/>
          </a:xfrm>
        </p:grpSpPr>
        <p:sp>
          <p:nvSpPr>
            <p:cNvPr id="16426" name="Line 7">
              <a:extLst>
                <a:ext uri="{FF2B5EF4-FFF2-40B4-BE49-F238E27FC236}">
                  <a16:creationId xmlns:a16="http://schemas.microsoft.com/office/drawing/2014/main" id="{E8468BD4-7CFE-5FB6-194F-5D203C5F6BA9}"/>
                </a:ext>
              </a:extLst>
            </p:cNvPr>
            <p:cNvSpPr>
              <a:spLocks noChangeShapeType="1"/>
            </p:cNvSpPr>
            <p:nvPr/>
          </p:nvSpPr>
          <p:spPr bwMode="auto">
            <a:xfrm flipV="1">
              <a:off x="4272" y="1152"/>
              <a:ext cx="0" cy="244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en-IN"/>
            </a:p>
          </p:txBody>
        </p:sp>
        <p:sp>
          <p:nvSpPr>
            <p:cNvPr id="16427" name="Text Box 13">
              <a:extLst>
                <a:ext uri="{FF2B5EF4-FFF2-40B4-BE49-F238E27FC236}">
                  <a16:creationId xmlns:a16="http://schemas.microsoft.com/office/drawing/2014/main" id="{F539093B-FA1C-8061-B40C-2730F9ACBB67}"/>
                </a:ext>
              </a:extLst>
            </p:cNvPr>
            <p:cNvSpPr txBox="1">
              <a:spLocks noChangeArrowheads="1"/>
            </p:cNvSpPr>
            <p:nvPr/>
          </p:nvSpPr>
          <p:spPr bwMode="auto">
            <a:xfrm>
              <a:off x="3936" y="768"/>
              <a:ext cx="610" cy="33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dirty="0"/>
                <a:t>Outlet</a:t>
              </a:r>
            </a:p>
            <a:p>
              <a:r>
                <a:rPr lang="en-US" altLang="en-US" sz="1400" dirty="0"/>
                <a:t>stator vane</a:t>
              </a:r>
            </a:p>
          </p:txBody>
        </p:sp>
      </p:grpSp>
      <p:grpSp>
        <p:nvGrpSpPr>
          <p:cNvPr id="16" name="Group 43">
            <a:extLst>
              <a:ext uri="{FF2B5EF4-FFF2-40B4-BE49-F238E27FC236}">
                <a16:creationId xmlns:a16="http://schemas.microsoft.com/office/drawing/2014/main" id="{7D6DE7F2-900C-BFF9-2CE6-68C68289F70A}"/>
              </a:ext>
            </a:extLst>
          </p:cNvPr>
          <p:cNvGrpSpPr>
            <a:grpSpLocks/>
          </p:cNvGrpSpPr>
          <p:nvPr/>
        </p:nvGrpSpPr>
        <p:grpSpPr bwMode="auto">
          <a:xfrm>
            <a:off x="6289675" y="3529012"/>
            <a:ext cx="1008062" cy="2362200"/>
            <a:chOff x="3899" y="2064"/>
            <a:chExt cx="635" cy="1488"/>
          </a:xfrm>
        </p:grpSpPr>
        <mc:AlternateContent xmlns:mc="http://schemas.openxmlformats.org/markup-compatibility/2006" xmlns:a14="http://schemas.microsoft.com/office/drawing/2010/main">
          <mc:Choice Requires="a14">
            <p:sp>
              <p:nvSpPr>
                <p:cNvPr id="16390" name="Object 2">
                  <a:extLst>
                    <a:ext uri="{FF2B5EF4-FFF2-40B4-BE49-F238E27FC236}">
                      <a16:creationId xmlns:a16="http://schemas.microsoft.com/office/drawing/2014/main" id="{BBCA1295-F8A9-2CDC-3E76-70C999A2D9A6}"/>
                    </a:ext>
                  </a:extLst>
                </p:cNvPr>
                <p:cNvSpPr txBox="1"/>
                <p:nvPr/>
              </p:nvSpPr>
              <p:spPr bwMode="auto">
                <a:xfrm>
                  <a:off x="3899" y="2297"/>
                  <a:ext cx="635" cy="281"/>
                </a:xfrm>
                <a:prstGeom prst="rect">
                  <a:avLst/>
                </a:prstGeom>
                <a:noFill/>
                <a:ln>
                  <a:noFill/>
                </a:ln>
                <a:effectLst/>
              </p:spPr>
              <p:txBody>
                <a:bodyPr>
                  <a:normAutofit fontScale="55000" lnSpcReduction="20000"/>
                </a:bodyPr>
                <a:lstStyle/>
                <a:p>
                  <a:pPr/>
                  <a14:m>
                    <m:oMathPara xmlns:m="http://schemas.openxmlformats.org/officeDocument/2006/math">
                      <m:oMathParaPr>
                        <m:jc m:val="left"/>
                      </m:oMathParaPr>
                      <m:oMath xmlns:m="http://schemas.openxmlformats.org/officeDocument/2006/math">
                        <m:sSub>
                          <m:sSubPr>
                            <m:ctrlPr>
                              <a:rPr lang="en-IN"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𝑍</m:t>
                            </m:r>
                          </m:e>
                          <m:sub>
                            <m:r>
                              <a:rPr lang="en-IN" i="1">
                                <a:solidFill>
                                  <a:srgbClr val="000000"/>
                                </a:solidFill>
                                <a:latin typeface="Cambria Math" panose="02040503050406030204" pitchFamily="18" charset="0"/>
                              </a:rPr>
                              <m:t>𝑠𝑡𝑎𝑡𝑖𝑐</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𝑔𝑢𝑖𝑑𝑒</m:t>
                            </m:r>
                          </m:sub>
                        </m:sSub>
                      </m:oMath>
                    </m:oMathPara>
                  </a14:m>
                  <a:endParaRPr lang="en-IN" dirty="0"/>
                </a:p>
              </p:txBody>
            </p:sp>
          </mc:Choice>
          <mc:Fallback xmlns="">
            <p:sp>
              <p:nvSpPr>
                <p:cNvPr id="16390" name="Object 2">
                  <a:extLst>
                    <a:ext uri="{FF2B5EF4-FFF2-40B4-BE49-F238E27FC236}">
                      <a16:creationId xmlns:a16="http://schemas.microsoft.com/office/drawing/2014/main" id="{BBCA1295-F8A9-2CDC-3E76-70C999A2D9A6}"/>
                    </a:ext>
                  </a:extLst>
                </p:cNvPr>
                <p:cNvSpPr txBox="1">
                  <a:spLocks noRot="1" noChangeAspect="1" noMove="1" noResize="1" noEditPoints="1" noAdjustHandles="1" noChangeArrowheads="1" noChangeShapeType="1" noTextEdit="1"/>
                </p:cNvSpPr>
                <p:nvPr/>
              </p:nvSpPr>
              <p:spPr bwMode="auto">
                <a:xfrm>
                  <a:off x="3899" y="2297"/>
                  <a:ext cx="635" cy="281"/>
                </a:xfrm>
                <a:prstGeom prst="rect">
                  <a:avLst/>
                </a:prstGeom>
                <a:blipFill>
                  <a:blip r:embed="rId15"/>
                  <a:stretch>
                    <a:fillRect r="-7879"/>
                  </a:stretch>
                </a:blipFill>
                <a:ln>
                  <a:noFill/>
                </a:ln>
                <a:effectLst/>
              </p:spPr>
              <p:txBody>
                <a:bodyPr/>
                <a:lstStyle/>
                <a:p>
                  <a:r>
                    <a:rPr lang="en-IN">
                      <a:noFill/>
                    </a:rPr>
                    <a:t> </a:t>
                  </a:r>
                </a:p>
              </p:txBody>
            </p:sp>
          </mc:Fallback>
        </mc:AlternateContent>
        <p:sp>
          <p:nvSpPr>
            <p:cNvPr id="16425" name="Line 40">
              <a:extLst>
                <a:ext uri="{FF2B5EF4-FFF2-40B4-BE49-F238E27FC236}">
                  <a16:creationId xmlns:a16="http://schemas.microsoft.com/office/drawing/2014/main" id="{7A8B349A-0BE4-05DB-EC89-88FB1C057BE6}"/>
                </a:ext>
              </a:extLst>
            </p:cNvPr>
            <p:cNvSpPr>
              <a:spLocks noChangeShapeType="1"/>
            </p:cNvSpPr>
            <p:nvPr/>
          </p:nvSpPr>
          <p:spPr bwMode="auto">
            <a:xfrm>
              <a:off x="4032" y="2064"/>
              <a:ext cx="0" cy="1488"/>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nchor="ctr"/>
            <a:lstStyle/>
            <a:p>
              <a:endParaRPr lang="en-IN"/>
            </a:p>
          </p:txBody>
        </p:sp>
      </p:grpSp>
      <p:grpSp>
        <p:nvGrpSpPr>
          <p:cNvPr id="17" name="Group 53">
            <a:extLst>
              <a:ext uri="{FF2B5EF4-FFF2-40B4-BE49-F238E27FC236}">
                <a16:creationId xmlns:a16="http://schemas.microsoft.com/office/drawing/2014/main" id="{0E575535-CC07-E4D1-E7CE-7AC5AD0C4E39}"/>
              </a:ext>
            </a:extLst>
          </p:cNvPr>
          <p:cNvGrpSpPr>
            <a:grpSpLocks/>
          </p:cNvGrpSpPr>
          <p:nvPr/>
        </p:nvGrpSpPr>
        <p:grpSpPr bwMode="auto">
          <a:xfrm>
            <a:off x="100012" y="5357814"/>
            <a:ext cx="8763000" cy="1352551"/>
            <a:chOff x="0" y="3216"/>
            <a:chExt cx="5520" cy="852"/>
          </a:xfrm>
        </p:grpSpPr>
        <p:sp>
          <p:nvSpPr>
            <p:cNvPr id="16421" name="Line 3">
              <a:extLst>
                <a:ext uri="{FF2B5EF4-FFF2-40B4-BE49-F238E27FC236}">
                  <a16:creationId xmlns:a16="http://schemas.microsoft.com/office/drawing/2014/main" id="{D7D0A2F3-75B2-EF8F-F4D2-DAC2B3E27646}"/>
                </a:ext>
              </a:extLst>
            </p:cNvPr>
            <p:cNvSpPr>
              <a:spLocks noChangeShapeType="1"/>
            </p:cNvSpPr>
            <p:nvPr/>
          </p:nvSpPr>
          <p:spPr bwMode="auto">
            <a:xfrm>
              <a:off x="0" y="3216"/>
              <a:ext cx="552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en-IN"/>
            </a:p>
          </p:txBody>
        </p:sp>
        <p:sp>
          <p:nvSpPr>
            <p:cNvPr id="16422" name="Line 19">
              <a:extLst>
                <a:ext uri="{FF2B5EF4-FFF2-40B4-BE49-F238E27FC236}">
                  <a16:creationId xmlns:a16="http://schemas.microsoft.com/office/drawing/2014/main" id="{048756DA-39CB-FCBF-1F9D-4B1C68CEC641}"/>
                </a:ext>
              </a:extLst>
            </p:cNvPr>
            <p:cNvSpPr>
              <a:spLocks noChangeShapeType="1"/>
            </p:cNvSpPr>
            <p:nvPr/>
          </p:nvSpPr>
          <p:spPr bwMode="auto">
            <a:xfrm>
              <a:off x="192" y="3216"/>
              <a:ext cx="0" cy="336"/>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nchor="ctr"/>
            <a:lstStyle/>
            <a:p>
              <a:endParaRPr lang="en-IN"/>
            </a:p>
          </p:txBody>
        </p:sp>
        <p:sp>
          <p:nvSpPr>
            <p:cNvPr id="16423" name="Line 51">
              <a:extLst>
                <a:ext uri="{FF2B5EF4-FFF2-40B4-BE49-F238E27FC236}">
                  <a16:creationId xmlns:a16="http://schemas.microsoft.com/office/drawing/2014/main" id="{53B954EA-81CF-05CA-44D6-C662A4EAAB9B}"/>
                </a:ext>
              </a:extLst>
            </p:cNvPr>
            <p:cNvSpPr>
              <a:spLocks noChangeShapeType="1"/>
            </p:cNvSpPr>
            <p:nvPr/>
          </p:nvSpPr>
          <p:spPr bwMode="auto">
            <a:xfrm flipH="1" flipV="1">
              <a:off x="192" y="3408"/>
              <a:ext cx="288" cy="576"/>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nchor="ctr"/>
            <a:lstStyle/>
            <a:p>
              <a:endParaRPr lang="en-IN"/>
            </a:p>
          </p:txBody>
        </p:sp>
        <p:sp>
          <p:nvSpPr>
            <p:cNvPr id="16424" name="Text Box 52">
              <a:extLst>
                <a:ext uri="{FF2B5EF4-FFF2-40B4-BE49-F238E27FC236}">
                  <a16:creationId xmlns:a16="http://schemas.microsoft.com/office/drawing/2014/main" id="{727C086F-5057-8477-5372-38EDCE212DA8}"/>
                </a:ext>
              </a:extLst>
            </p:cNvPr>
            <p:cNvSpPr txBox="1">
              <a:spLocks noChangeArrowheads="1"/>
            </p:cNvSpPr>
            <p:nvPr/>
          </p:nvSpPr>
          <p:spPr bwMode="auto">
            <a:xfrm>
              <a:off x="662" y="3738"/>
              <a:ext cx="469"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dirty="0" err="1"/>
                <a:t>Z</a:t>
              </a:r>
              <a:r>
                <a:rPr lang="en-US" altLang="en-US" i="1" baseline="-25000" dirty="0" err="1"/>
                <a:t>atm</a:t>
              </a:r>
              <a:endParaRPr lang="en-US" altLang="en-US" i="1" dirty="0"/>
            </a:p>
          </p:txBody>
        </p:sp>
      </p:grpSp>
      <p:sp>
        <p:nvSpPr>
          <p:cNvPr id="16420" name="Text Box 59">
            <a:extLst>
              <a:ext uri="{FF2B5EF4-FFF2-40B4-BE49-F238E27FC236}">
                <a16:creationId xmlns:a16="http://schemas.microsoft.com/office/drawing/2014/main" id="{AA3FECE2-BB24-A56C-A775-232D80434A39}"/>
              </a:ext>
            </a:extLst>
          </p:cNvPr>
          <p:cNvSpPr txBox="1">
            <a:spLocks noChangeArrowheads="1"/>
          </p:cNvSpPr>
          <p:nvPr/>
        </p:nvSpPr>
        <p:spPr bwMode="auto">
          <a:xfrm>
            <a:off x="2438400" y="395287"/>
            <a:ext cx="4851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a:t>Ideal Hydraulic Energy Diagram</a:t>
            </a:r>
          </a:p>
        </p:txBody>
      </p:sp>
      <mc:AlternateContent xmlns:mc="http://schemas.openxmlformats.org/markup-compatibility/2006" xmlns:p14="http://schemas.microsoft.com/office/powerpoint/2010/main">
        <mc:Choice Requires="p14">
          <p:contentPart p14:bwMode="auto" r:id="rId16">
            <p14:nvContentPartPr>
              <p14:cNvPr id="16386" name="Ink 59">
                <a:extLst>
                  <a:ext uri="{FF2B5EF4-FFF2-40B4-BE49-F238E27FC236}">
                    <a16:creationId xmlns:a16="http://schemas.microsoft.com/office/drawing/2014/main" id="{5059BE0F-7A6C-0497-34B1-E1DC92AE6A70}"/>
                  </a:ext>
                </a:extLst>
              </p14:cNvPr>
              <p14:cNvContentPartPr>
                <a14:cpLocks xmlns:a14="http://schemas.microsoft.com/office/drawing/2010/main" noRot="1" noChangeAspect="1" noEditPoints="1" noChangeArrowheads="1" noChangeShapeType="1"/>
              </p14:cNvContentPartPr>
              <p14:nvPr/>
            </p14:nvContentPartPr>
            <p14:xfrm>
              <a:off x="819150" y="2266950"/>
              <a:ext cx="1989137" cy="427037"/>
            </p14:xfrm>
          </p:contentPart>
        </mc:Choice>
        <mc:Fallback xmlns="">
          <p:pic>
            <p:nvPicPr>
              <p:cNvPr id="16386" name="Ink 59">
                <a:extLst>
                  <a:ext uri="{FF2B5EF4-FFF2-40B4-BE49-F238E27FC236}">
                    <a16:creationId xmlns:a16="http://schemas.microsoft.com/office/drawing/2014/main" id="{5059BE0F-7A6C-0497-34B1-E1DC92AE6A70}"/>
                  </a:ext>
                </a:extLst>
              </p:cNvPr>
              <p:cNvPicPr>
                <a:picLocks noRot="1" noChangeAspect="1" noEditPoints="1" noChangeArrowheads="1" noChangeShapeType="1"/>
              </p:cNvPicPr>
              <p:nvPr/>
            </p:nvPicPr>
            <p:blipFill>
              <a:blip r:embed="rId17"/>
              <a:stretch>
                <a:fillRect/>
              </a:stretch>
            </p:blipFill>
            <p:spPr>
              <a:xfrm>
                <a:off x="809788" y="2257588"/>
                <a:ext cx="2007862" cy="445760"/>
              </a:xfrm>
              <a:prstGeom prst="rect">
                <a:avLst/>
              </a:prstGeom>
            </p:spPr>
          </p:pic>
        </mc:Fallback>
      </mc:AlternateContent>
      <p:grpSp>
        <p:nvGrpSpPr>
          <p:cNvPr id="18" name="Group 17">
            <a:extLst>
              <a:ext uri="{FF2B5EF4-FFF2-40B4-BE49-F238E27FC236}">
                <a16:creationId xmlns:a16="http://schemas.microsoft.com/office/drawing/2014/main" id="{B6FB8BF6-99B7-AB17-B66C-440A7D09E38E}"/>
              </a:ext>
            </a:extLst>
          </p:cNvPr>
          <p:cNvGrpSpPr/>
          <p:nvPr/>
        </p:nvGrpSpPr>
        <p:grpSpPr>
          <a:xfrm>
            <a:off x="0" y="0"/>
            <a:ext cx="9144000" cy="6858000"/>
            <a:chOff x="0" y="0"/>
            <a:chExt cx="9144000" cy="6858000"/>
          </a:xfrm>
        </p:grpSpPr>
        <p:pic>
          <p:nvPicPr>
            <p:cNvPr id="19" name="Picture 22" descr="Logo usage Guidelines">
              <a:extLst>
                <a:ext uri="{FF2B5EF4-FFF2-40B4-BE49-F238E27FC236}">
                  <a16:creationId xmlns:a16="http://schemas.microsoft.com/office/drawing/2014/main" id="{6314DC94-1925-0BFC-3A15-184ECA8B876F}"/>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38">
              <a:extLst>
                <a:ext uri="{FF2B5EF4-FFF2-40B4-BE49-F238E27FC236}">
                  <a16:creationId xmlns:a16="http://schemas.microsoft.com/office/drawing/2014/main" id="{FE9F6B9A-AF17-72AB-1661-F0D929B422FD}"/>
                </a:ext>
              </a:extLst>
            </p:cNvPr>
            <p:cNvGrpSpPr>
              <a:grpSpLocks/>
            </p:cNvGrpSpPr>
            <p:nvPr/>
          </p:nvGrpSpPr>
          <p:grpSpPr bwMode="auto">
            <a:xfrm>
              <a:off x="0" y="0"/>
              <a:ext cx="9144000" cy="6858000"/>
              <a:chOff x="0" y="0"/>
              <a:chExt cx="9144000" cy="6858000"/>
            </a:xfrm>
          </p:grpSpPr>
          <p:grpSp>
            <p:nvGrpSpPr>
              <p:cNvPr id="21" name="Group 19">
                <a:extLst>
                  <a:ext uri="{FF2B5EF4-FFF2-40B4-BE49-F238E27FC236}">
                    <a16:creationId xmlns:a16="http://schemas.microsoft.com/office/drawing/2014/main" id="{45404D76-F0B1-F7D4-8FB0-EAC8E97D9340}"/>
                  </a:ext>
                </a:extLst>
              </p:cNvPr>
              <p:cNvGrpSpPr>
                <a:grpSpLocks/>
              </p:cNvGrpSpPr>
              <p:nvPr/>
            </p:nvGrpSpPr>
            <p:grpSpPr bwMode="auto">
              <a:xfrm>
                <a:off x="0" y="0"/>
                <a:ext cx="9144000" cy="6858000"/>
                <a:chOff x="0" y="0"/>
                <a:chExt cx="9144000" cy="6858000"/>
              </a:xfrm>
            </p:grpSpPr>
            <p:grpSp>
              <p:nvGrpSpPr>
                <p:cNvPr id="23" name="Group 22">
                  <a:extLst>
                    <a:ext uri="{FF2B5EF4-FFF2-40B4-BE49-F238E27FC236}">
                      <a16:creationId xmlns:a16="http://schemas.microsoft.com/office/drawing/2014/main" id="{560AE6C9-7E3C-41EF-DDE4-A22C4DF74685}"/>
                    </a:ext>
                  </a:extLst>
                </p:cNvPr>
                <p:cNvGrpSpPr>
                  <a:grpSpLocks/>
                </p:cNvGrpSpPr>
                <p:nvPr/>
              </p:nvGrpSpPr>
              <p:grpSpPr bwMode="auto">
                <a:xfrm>
                  <a:off x="0" y="0"/>
                  <a:ext cx="9144000" cy="6858000"/>
                  <a:chOff x="0" y="0"/>
                  <a:chExt cx="5760" cy="4320"/>
                </a:xfrm>
              </p:grpSpPr>
              <p:grpSp>
                <p:nvGrpSpPr>
                  <p:cNvPr id="25" name="Group 24">
                    <a:extLst>
                      <a:ext uri="{FF2B5EF4-FFF2-40B4-BE49-F238E27FC236}">
                        <a16:creationId xmlns:a16="http://schemas.microsoft.com/office/drawing/2014/main" id="{46B64502-A65E-75F1-9FE9-5B03C280522D}"/>
                      </a:ext>
                    </a:extLst>
                  </p:cNvPr>
                  <p:cNvGrpSpPr>
                    <a:grpSpLocks/>
                  </p:cNvGrpSpPr>
                  <p:nvPr/>
                </p:nvGrpSpPr>
                <p:grpSpPr bwMode="auto">
                  <a:xfrm>
                    <a:off x="0" y="0"/>
                    <a:ext cx="192" cy="4320"/>
                    <a:chOff x="0" y="-48"/>
                    <a:chExt cx="144" cy="4368"/>
                  </a:xfrm>
                </p:grpSpPr>
                <p:sp>
                  <p:nvSpPr>
                    <p:cNvPr id="16401" name="Rectangle 10">
                      <a:extLst>
                        <a:ext uri="{FF2B5EF4-FFF2-40B4-BE49-F238E27FC236}">
                          <a16:creationId xmlns:a16="http://schemas.microsoft.com/office/drawing/2014/main" id="{35FAE60F-C6C5-E093-1F24-27CC76945DA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402" name="Rectangle 11">
                      <a:extLst>
                        <a:ext uri="{FF2B5EF4-FFF2-40B4-BE49-F238E27FC236}">
                          <a16:creationId xmlns:a16="http://schemas.microsoft.com/office/drawing/2014/main" id="{F2E60DCA-4CE2-45AE-2D8F-50849BB4FD2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6" name="Group 12">
                    <a:extLst>
                      <a:ext uri="{FF2B5EF4-FFF2-40B4-BE49-F238E27FC236}">
                        <a16:creationId xmlns:a16="http://schemas.microsoft.com/office/drawing/2014/main" id="{FB5AD6C6-1EBF-15C2-7582-5FA336A19697}"/>
                      </a:ext>
                    </a:extLst>
                  </p:cNvPr>
                  <p:cNvGrpSpPr>
                    <a:grpSpLocks/>
                  </p:cNvGrpSpPr>
                  <p:nvPr/>
                </p:nvGrpSpPr>
                <p:grpSpPr bwMode="auto">
                  <a:xfrm>
                    <a:off x="5674" y="24"/>
                    <a:ext cx="86" cy="4296"/>
                    <a:chOff x="5616" y="-48"/>
                    <a:chExt cx="144" cy="4368"/>
                  </a:xfrm>
                </p:grpSpPr>
                <p:sp>
                  <p:nvSpPr>
                    <p:cNvPr id="16385" name="Rectangle 13">
                      <a:extLst>
                        <a:ext uri="{FF2B5EF4-FFF2-40B4-BE49-F238E27FC236}">
                          <a16:creationId xmlns:a16="http://schemas.microsoft.com/office/drawing/2014/main" id="{5402472F-9955-288F-136D-5E6D22BFE05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400" name="Rectangle 14">
                      <a:extLst>
                        <a:ext uri="{FF2B5EF4-FFF2-40B4-BE49-F238E27FC236}">
                          <a16:creationId xmlns:a16="http://schemas.microsoft.com/office/drawing/2014/main" id="{D0F9B9E2-08C6-3877-AFE9-9520B8306EB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7" name="Group 15">
                    <a:extLst>
                      <a:ext uri="{FF2B5EF4-FFF2-40B4-BE49-F238E27FC236}">
                        <a16:creationId xmlns:a16="http://schemas.microsoft.com/office/drawing/2014/main" id="{C2DA1772-E3C6-8832-C006-E4512B42365D}"/>
                      </a:ext>
                    </a:extLst>
                  </p:cNvPr>
                  <p:cNvGrpSpPr>
                    <a:grpSpLocks/>
                  </p:cNvGrpSpPr>
                  <p:nvPr/>
                </p:nvGrpSpPr>
                <p:grpSpPr bwMode="auto">
                  <a:xfrm>
                    <a:off x="144" y="0"/>
                    <a:ext cx="5616" cy="144"/>
                    <a:chOff x="96" y="-48"/>
                    <a:chExt cx="5520" cy="144"/>
                  </a:xfrm>
                </p:grpSpPr>
                <p:sp>
                  <p:nvSpPr>
                    <p:cNvPr id="31" name="Rectangle 30">
                      <a:extLst>
                        <a:ext uri="{FF2B5EF4-FFF2-40B4-BE49-F238E27FC236}">
                          <a16:creationId xmlns:a16="http://schemas.microsoft.com/office/drawing/2014/main" id="{5716899F-8567-B2D7-C60E-74F8B8DC51B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384" name="Rectangle 16383">
                      <a:extLst>
                        <a:ext uri="{FF2B5EF4-FFF2-40B4-BE49-F238E27FC236}">
                          <a16:creationId xmlns:a16="http://schemas.microsoft.com/office/drawing/2014/main" id="{FC3FEB72-1B5F-A650-79B0-5F4E2E3AA66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18">
                    <a:extLst>
                      <a:ext uri="{FF2B5EF4-FFF2-40B4-BE49-F238E27FC236}">
                        <a16:creationId xmlns:a16="http://schemas.microsoft.com/office/drawing/2014/main" id="{EABDD80B-59BC-D594-9845-79471C224FE3}"/>
                      </a:ext>
                    </a:extLst>
                  </p:cNvPr>
                  <p:cNvGrpSpPr>
                    <a:grpSpLocks/>
                  </p:cNvGrpSpPr>
                  <p:nvPr/>
                </p:nvGrpSpPr>
                <p:grpSpPr bwMode="auto">
                  <a:xfrm>
                    <a:off x="144" y="4234"/>
                    <a:ext cx="5616" cy="86"/>
                    <a:chOff x="96" y="4176"/>
                    <a:chExt cx="5520" cy="144"/>
                  </a:xfrm>
                </p:grpSpPr>
                <p:sp>
                  <p:nvSpPr>
                    <p:cNvPr id="29" name="Rectangle 19">
                      <a:extLst>
                        <a:ext uri="{FF2B5EF4-FFF2-40B4-BE49-F238E27FC236}">
                          <a16:creationId xmlns:a16="http://schemas.microsoft.com/office/drawing/2014/main" id="{98F4B4A5-023E-29B6-E6A3-7FECCCA8CA1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 name="Rectangle 20">
                      <a:extLst>
                        <a:ext uri="{FF2B5EF4-FFF2-40B4-BE49-F238E27FC236}">
                          <a16:creationId xmlns:a16="http://schemas.microsoft.com/office/drawing/2014/main" id="{C8FB0A50-BB03-EF45-6042-E894666FA0D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4" name="Rectangle 21">
                  <a:extLst>
                    <a:ext uri="{FF2B5EF4-FFF2-40B4-BE49-F238E27FC236}">
                      <a16:creationId xmlns:a16="http://schemas.microsoft.com/office/drawing/2014/main" id="{C2125E7D-6F7C-EA55-7D8B-E5663249180E}"/>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2" name="Picture 42" descr="A picture containing shape&#10;&#10;Description automatically generated">
                <a:extLst>
                  <a:ext uri="{FF2B5EF4-FFF2-40B4-BE49-F238E27FC236}">
                    <a16:creationId xmlns:a16="http://schemas.microsoft.com/office/drawing/2014/main" id="{63DC72DD-9276-7128-0CA5-D757F561D958}"/>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cxnSp>
        <p:nvCxnSpPr>
          <p:cNvPr id="16410" name="Straight Connector 16409">
            <a:extLst>
              <a:ext uri="{FF2B5EF4-FFF2-40B4-BE49-F238E27FC236}">
                <a16:creationId xmlns:a16="http://schemas.microsoft.com/office/drawing/2014/main" id="{65BF6E34-8B10-85F4-DC2D-81536C4AA7E9}"/>
              </a:ext>
            </a:extLst>
          </p:cNvPr>
          <p:cNvCxnSpPr/>
          <p:nvPr/>
        </p:nvCxnSpPr>
        <p:spPr>
          <a:xfrm>
            <a:off x="7924800" y="1524000"/>
            <a:ext cx="1090612" cy="0"/>
          </a:xfrm>
          <a:prstGeom prst="line">
            <a:avLst/>
          </a:prstGeom>
          <a:ln w="34925"/>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0">
            <p14:nvContentPartPr>
              <p14:cNvPr id="13" name="Ink 12">
                <a:extLst>
                  <a:ext uri="{FF2B5EF4-FFF2-40B4-BE49-F238E27FC236}">
                    <a16:creationId xmlns:a16="http://schemas.microsoft.com/office/drawing/2014/main" id="{74EF66AD-9D3D-E704-B1FD-44E7DDE373CF}"/>
                  </a:ext>
                </a:extLst>
              </p14:cNvPr>
              <p14:cNvContentPartPr/>
              <p14:nvPr/>
            </p14:nvContentPartPr>
            <p14:xfrm>
              <a:off x="8529120" y="2497320"/>
              <a:ext cx="516600" cy="581040"/>
            </p14:xfrm>
          </p:contentPart>
        </mc:Choice>
        <mc:Fallback xmlns="">
          <p:pic>
            <p:nvPicPr>
              <p:cNvPr id="13" name="Ink 12">
                <a:extLst>
                  <a:ext uri="{FF2B5EF4-FFF2-40B4-BE49-F238E27FC236}">
                    <a16:creationId xmlns:a16="http://schemas.microsoft.com/office/drawing/2014/main" id="{74EF66AD-9D3D-E704-B1FD-44E7DDE373CF}"/>
                  </a:ext>
                </a:extLst>
              </p:cNvPr>
              <p:cNvPicPr/>
              <p:nvPr/>
            </p:nvPicPr>
            <p:blipFill>
              <a:blip r:embed="rId21"/>
              <a:stretch>
                <a:fillRect/>
              </a:stretch>
            </p:blipFill>
            <p:spPr>
              <a:xfrm>
                <a:off x="8519760" y="2487960"/>
                <a:ext cx="535320" cy="59976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dissolve">
                                      <p:cBhvr>
                                        <p:cTn id="12" dur="500"/>
                                        <p:tgtEl>
                                          <p:spTgt spid="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643076"/>
                                        </p:tgtEl>
                                        <p:attrNameLst>
                                          <p:attrName>style.visibility</p:attrName>
                                        </p:attrNameLst>
                                      </p:cBhvr>
                                      <p:to>
                                        <p:strVal val="visible"/>
                                      </p:to>
                                    </p:set>
                                    <p:animEffect transition="in" filter="dissolve">
                                      <p:cBhvr>
                                        <p:cTn id="17" dur="500"/>
                                        <p:tgtEl>
                                          <p:spTgt spid="64307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6410"/>
                                        </p:tgtEl>
                                        <p:attrNameLst>
                                          <p:attrName>style.visibility</p:attrName>
                                        </p:attrNameLst>
                                      </p:cBhvr>
                                      <p:to>
                                        <p:strVal val="visible"/>
                                      </p:to>
                                    </p:set>
                                    <p:anim calcmode="lin" valueType="num">
                                      <p:cBhvr additive="base">
                                        <p:cTn id="22" dur="500" fill="hold"/>
                                        <p:tgtEl>
                                          <p:spTgt spid="16410"/>
                                        </p:tgtEl>
                                        <p:attrNameLst>
                                          <p:attrName>ppt_x</p:attrName>
                                        </p:attrNameLst>
                                      </p:cBhvr>
                                      <p:tavLst>
                                        <p:tav tm="0">
                                          <p:val>
                                            <p:strVal val="#ppt_x"/>
                                          </p:val>
                                        </p:tav>
                                        <p:tav tm="100000">
                                          <p:val>
                                            <p:strVal val="#ppt_x"/>
                                          </p:val>
                                        </p:tav>
                                      </p:tavLst>
                                    </p:anim>
                                    <p:anim calcmode="lin" valueType="num">
                                      <p:cBhvr additive="base">
                                        <p:cTn id="23" dur="500" fill="hold"/>
                                        <p:tgtEl>
                                          <p:spTgt spid="16410"/>
                                        </p:tgtEl>
                                        <p:attrNameLst>
                                          <p:attrName>ppt_y</p:attrName>
                                        </p:attrNameLst>
                                      </p:cBhvr>
                                      <p:tavLst>
                                        <p:tav tm="0">
                                          <p:val>
                                            <p:strVal val="1+#ppt_h/2"/>
                                          </p:val>
                                        </p:tav>
                                        <p:tav tm="100000">
                                          <p:val>
                                            <p:strVal val="#ppt_y"/>
                                          </p:val>
                                        </p:tav>
                                      </p:tavLst>
                                    </p:anim>
                                  </p:childTnLst>
                                </p:cTn>
                              </p:par>
                              <p:par>
                                <p:cTn id="24" presetID="9" presetClass="entr" presetSubtype="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dissolv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dissolve">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dissolve">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dissolve">
                                      <p:cBhvr>
                                        <p:cTn id="41" dur="500"/>
                                        <p:tgtEl>
                                          <p:spTgt spid="15"/>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nodeType="click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dissolve">
                                      <p:cBhvr>
                                        <p:cTn id="46" dur="500"/>
                                        <p:tgtEl>
                                          <p:spTgt spid="4"/>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nodeType="click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dissolve">
                                      <p:cBhvr>
                                        <p:cTn id="51" dur="500"/>
                                        <p:tgtEl>
                                          <p:spTgt spid="3"/>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nodeType="clickEffect">
                                  <p:stCondLst>
                                    <p:cond delay="0"/>
                                  </p:stCondLst>
                                  <p:childTnLst>
                                    <p:set>
                                      <p:cBhvr>
                                        <p:cTn id="55" dur="1" fill="hold">
                                          <p:stCondLst>
                                            <p:cond delay="0"/>
                                          </p:stCondLst>
                                        </p:cTn>
                                        <p:tgtEl>
                                          <p:spTgt spid="2"/>
                                        </p:tgtEl>
                                        <p:attrNameLst>
                                          <p:attrName>style.visibility</p:attrName>
                                        </p:attrNameLst>
                                      </p:cBhvr>
                                      <p:to>
                                        <p:strVal val="visible"/>
                                      </p:to>
                                    </p:set>
                                    <p:animEffect transition="in" filter="dissolve">
                                      <p:cBhvr>
                                        <p:cTn id="56" dur="500"/>
                                        <p:tgtEl>
                                          <p:spTgt spid="2"/>
                                        </p:tgtEl>
                                      </p:cBhvr>
                                    </p:animEffect>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nodeType="clickEffect">
                                  <p:stCondLst>
                                    <p:cond delay="0"/>
                                  </p:stCondLst>
                                  <p:childTnLst>
                                    <p:set>
                                      <p:cBhvr>
                                        <p:cTn id="60" dur="1" fill="hold">
                                          <p:stCondLst>
                                            <p:cond delay="0"/>
                                          </p:stCondLst>
                                        </p:cTn>
                                        <p:tgtEl>
                                          <p:spTgt spid="643095"/>
                                        </p:tgtEl>
                                        <p:attrNameLst>
                                          <p:attrName>style.visibility</p:attrName>
                                        </p:attrNameLst>
                                      </p:cBhvr>
                                      <p:to>
                                        <p:strVal val="visible"/>
                                      </p:to>
                                    </p:set>
                                    <p:animEffect transition="in" filter="dissolve">
                                      <p:cBhvr>
                                        <p:cTn id="61" dur="500"/>
                                        <p:tgtEl>
                                          <p:spTgt spid="643095"/>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nodeType="click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dissolve">
                                      <p:cBhvr>
                                        <p:cTn id="66" dur="500"/>
                                        <p:tgtEl>
                                          <p:spTgt spid="16"/>
                                        </p:tgtEl>
                                      </p:cBhvr>
                                    </p:animEffect>
                                  </p:childTnLst>
                                </p:cTn>
                              </p:par>
                            </p:childTnLst>
                          </p:cTn>
                        </p:par>
                      </p:childTnLst>
                    </p:cTn>
                  </p:par>
                  <p:par>
                    <p:cTn id="67" fill="hold">
                      <p:stCondLst>
                        <p:cond delay="indefinite"/>
                      </p:stCondLst>
                      <p:childTnLst>
                        <p:par>
                          <p:cTn id="68" fill="hold">
                            <p:stCondLst>
                              <p:cond delay="0"/>
                            </p:stCondLst>
                            <p:childTnLst>
                              <p:par>
                                <p:cTn id="69" presetID="9" presetClass="entr" presetSubtype="0" fill="hold" nodeType="click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dissolve">
                                      <p:cBhvr>
                                        <p:cTn id="71" dur="500"/>
                                        <p:tgtEl>
                                          <p:spTgt spid="10"/>
                                        </p:tgtEl>
                                      </p:cBhvr>
                                    </p:animEffect>
                                  </p:childTnLst>
                                </p:cTn>
                              </p:par>
                            </p:childTnLst>
                          </p:cTn>
                        </p:par>
                      </p:childTnLst>
                    </p:cTn>
                  </p:par>
                  <p:par>
                    <p:cTn id="72" fill="hold">
                      <p:stCondLst>
                        <p:cond delay="indefinite"/>
                      </p:stCondLst>
                      <p:childTnLst>
                        <p:par>
                          <p:cTn id="73" fill="hold">
                            <p:stCondLst>
                              <p:cond delay="0"/>
                            </p:stCondLst>
                            <p:childTnLst>
                              <p:par>
                                <p:cTn id="74" presetID="9" presetClass="entr" presetSubtype="0" fill="hold" nodeType="clickEffect">
                                  <p:stCondLst>
                                    <p:cond delay="0"/>
                                  </p:stCondLst>
                                  <p:childTnLst>
                                    <p:set>
                                      <p:cBhvr>
                                        <p:cTn id="75" dur="1" fill="hold">
                                          <p:stCondLst>
                                            <p:cond delay="0"/>
                                          </p:stCondLst>
                                        </p:cTn>
                                        <p:tgtEl>
                                          <p:spTgt spid="14"/>
                                        </p:tgtEl>
                                        <p:attrNameLst>
                                          <p:attrName>style.visibility</p:attrName>
                                        </p:attrNameLst>
                                      </p:cBhvr>
                                      <p:to>
                                        <p:strVal val="visible"/>
                                      </p:to>
                                    </p:set>
                                    <p:animEffect transition="in" filter="dissolve">
                                      <p:cBhvr>
                                        <p:cTn id="76" dur="500"/>
                                        <p:tgtEl>
                                          <p:spTgt spid="14"/>
                                        </p:tgtEl>
                                      </p:cBhvr>
                                    </p:animEffect>
                                  </p:childTnLst>
                                </p:cTn>
                              </p:par>
                            </p:childTnLst>
                          </p:cTn>
                        </p:par>
                      </p:childTnLst>
                    </p:cTn>
                  </p:par>
                  <p:par>
                    <p:cTn id="77" fill="hold">
                      <p:stCondLst>
                        <p:cond delay="indefinite"/>
                      </p:stCondLst>
                      <p:childTnLst>
                        <p:par>
                          <p:cTn id="78" fill="hold">
                            <p:stCondLst>
                              <p:cond delay="0"/>
                            </p:stCondLst>
                            <p:childTnLst>
                              <p:par>
                                <p:cTn id="79" presetID="9" presetClass="entr" presetSubtype="0" fill="hold" nodeType="clickEffect">
                                  <p:stCondLst>
                                    <p:cond delay="0"/>
                                  </p:stCondLst>
                                  <p:childTnLst>
                                    <p:set>
                                      <p:cBhvr>
                                        <p:cTn id="80" dur="1" fill="hold">
                                          <p:stCondLst>
                                            <p:cond delay="0"/>
                                          </p:stCondLst>
                                        </p:cTn>
                                        <p:tgtEl>
                                          <p:spTgt spid="643094"/>
                                        </p:tgtEl>
                                        <p:attrNameLst>
                                          <p:attrName>style.visibility</p:attrName>
                                        </p:attrNameLst>
                                      </p:cBhvr>
                                      <p:to>
                                        <p:strVal val="visible"/>
                                      </p:to>
                                    </p:set>
                                    <p:animEffect transition="in" filter="dissolve">
                                      <p:cBhvr>
                                        <p:cTn id="81" dur="500"/>
                                        <p:tgtEl>
                                          <p:spTgt spid="643094"/>
                                        </p:tgtEl>
                                      </p:cBhvr>
                                    </p:animEffect>
                                  </p:childTnLst>
                                </p:cTn>
                              </p:par>
                              <p:par>
                                <p:cTn id="82" presetID="9" presetClass="entr" presetSubtype="0" fill="hold" nodeType="withEffect">
                                  <p:stCondLst>
                                    <p:cond delay="0"/>
                                  </p:stCondLst>
                                  <p:childTnLst>
                                    <p:set>
                                      <p:cBhvr>
                                        <p:cTn id="83" dur="1" fill="hold">
                                          <p:stCondLst>
                                            <p:cond delay="0"/>
                                          </p:stCondLst>
                                        </p:cTn>
                                        <p:tgtEl>
                                          <p:spTgt spid="643096"/>
                                        </p:tgtEl>
                                        <p:attrNameLst>
                                          <p:attrName>style.visibility</p:attrName>
                                        </p:attrNameLst>
                                      </p:cBhvr>
                                      <p:to>
                                        <p:strVal val="visible"/>
                                      </p:to>
                                    </p:set>
                                    <p:animEffect transition="in" filter="dissolve">
                                      <p:cBhvr>
                                        <p:cTn id="84" dur="500"/>
                                        <p:tgtEl>
                                          <p:spTgt spid="643096"/>
                                        </p:tgtEl>
                                      </p:cBhvr>
                                    </p:animEffect>
                                  </p:childTnLst>
                                </p:cTn>
                              </p:par>
                            </p:childTnLst>
                          </p:cTn>
                        </p:par>
                      </p:childTnLst>
                    </p:cTn>
                  </p:par>
                  <p:par>
                    <p:cTn id="85" fill="hold">
                      <p:stCondLst>
                        <p:cond delay="indefinite"/>
                      </p:stCondLst>
                      <p:childTnLst>
                        <p:par>
                          <p:cTn id="86" fill="hold">
                            <p:stCondLst>
                              <p:cond delay="0"/>
                            </p:stCondLst>
                            <p:childTnLst>
                              <p:par>
                                <p:cTn id="87" presetID="9" presetClass="entr" presetSubtype="0" fill="hold" nodeType="clickEffect">
                                  <p:stCondLst>
                                    <p:cond delay="0"/>
                                  </p:stCondLst>
                                  <p:childTnLst>
                                    <p:set>
                                      <p:cBhvr>
                                        <p:cTn id="88" dur="1" fill="hold">
                                          <p:stCondLst>
                                            <p:cond delay="0"/>
                                          </p:stCondLst>
                                        </p:cTn>
                                        <p:tgtEl>
                                          <p:spTgt spid="9"/>
                                        </p:tgtEl>
                                        <p:attrNameLst>
                                          <p:attrName>style.visibility</p:attrName>
                                        </p:attrNameLst>
                                      </p:cBhvr>
                                      <p:to>
                                        <p:strVal val="visible"/>
                                      </p:to>
                                    </p:set>
                                    <p:animEffect transition="in" filter="dissolve">
                                      <p:cBhvr>
                                        <p:cTn id="89" dur="500"/>
                                        <p:tgtEl>
                                          <p:spTgt spid="9"/>
                                        </p:tgtEl>
                                      </p:cBhvr>
                                    </p:animEffect>
                                  </p:childTnLst>
                                </p:cTn>
                              </p:par>
                            </p:childTnLst>
                          </p:cTn>
                        </p:par>
                      </p:childTnLst>
                    </p:cTn>
                  </p:par>
                  <p:par>
                    <p:cTn id="90" fill="hold">
                      <p:stCondLst>
                        <p:cond delay="indefinite"/>
                      </p:stCondLst>
                      <p:childTnLst>
                        <p:par>
                          <p:cTn id="91" fill="hold">
                            <p:stCondLst>
                              <p:cond delay="0"/>
                            </p:stCondLst>
                            <p:childTnLst>
                              <p:par>
                                <p:cTn id="92" presetID="9" presetClass="entr" presetSubtype="0" fill="hold" nodeType="clickEffect">
                                  <p:stCondLst>
                                    <p:cond delay="0"/>
                                  </p:stCondLst>
                                  <p:childTnLst>
                                    <p:set>
                                      <p:cBhvr>
                                        <p:cTn id="93" dur="1" fill="hold">
                                          <p:stCondLst>
                                            <p:cond delay="0"/>
                                          </p:stCondLst>
                                        </p:cTn>
                                        <p:tgtEl>
                                          <p:spTgt spid="7"/>
                                        </p:tgtEl>
                                        <p:attrNameLst>
                                          <p:attrName>style.visibility</p:attrName>
                                        </p:attrNameLst>
                                      </p:cBhvr>
                                      <p:to>
                                        <p:strVal val="visible"/>
                                      </p:to>
                                    </p:set>
                                    <p:animEffect transition="in" filter="dissolve">
                                      <p:cBhvr>
                                        <p:cTn id="94" dur="500"/>
                                        <p:tgtEl>
                                          <p:spTgt spid="7"/>
                                        </p:tgtEl>
                                      </p:cBhvr>
                                    </p:animEffect>
                                  </p:childTnLst>
                                </p:cTn>
                              </p:par>
                            </p:childTnLst>
                          </p:cTn>
                        </p:par>
                      </p:childTnLst>
                    </p:cTn>
                  </p:par>
                  <p:par>
                    <p:cTn id="95" fill="hold">
                      <p:stCondLst>
                        <p:cond delay="indefinite"/>
                      </p:stCondLst>
                      <p:childTnLst>
                        <p:par>
                          <p:cTn id="96" fill="hold">
                            <p:stCondLst>
                              <p:cond delay="0"/>
                            </p:stCondLst>
                            <p:childTnLst>
                              <p:par>
                                <p:cTn id="97" presetID="9" presetClass="entr" presetSubtype="0" fill="hold" nodeType="clickEffect">
                                  <p:stCondLst>
                                    <p:cond delay="0"/>
                                  </p:stCondLst>
                                  <p:childTnLst>
                                    <p:set>
                                      <p:cBhvr>
                                        <p:cTn id="98" dur="1" fill="hold">
                                          <p:stCondLst>
                                            <p:cond delay="0"/>
                                          </p:stCondLst>
                                        </p:cTn>
                                        <p:tgtEl>
                                          <p:spTgt spid="8"/>
                                        </p:tgtEl>
                                        <p:attrNameLst>
                                          <p:attrName>style.visibility</p:attrName>
                                        </p:attrNameLst>
                                      </p:cBhvr>
                                      <p:to>
                                        <p:strVal val="visible"/>
                                      </p:to>
                                    </p:set>
                                    <p:animEffect transition="in" filter="dissolve">
                                      <p:cBhvr>
                                        <p:cTn id="9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7" name="Rectangle 2">
            <a:extLst>
              <a:ext uri="{FF2B5EF4-FFF2-40B4-BE49-F238E27FC236}">
                <a16:creationId xmlns:a16="http://schemas.microsoft.com/office/drawing/2014/main" id="{E3AE1756-A577-3F1A-C4F2-A83BADDCAC0F}"/>
              </a:ext>
            </a:extLst>
          </p:cNvPr>
          <p:cNvSpPr>
            <a:spLocks noChangeArrowheads="1"/>
          </p:cNvSpPr>
          <p:nvPr/>
        </p:nvSpPr>
        <p:spPr bwMode="auto">
          <a:xfrm>
            <a:off x="1981200" y="152400"/>
            <a:ext cx="5764909"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en-US" altLang="en-US" dirty="0">
                <a:solidFill>
                  <a:schemeClr val="tx2"/>
                </a:solidFill>
              </a:rPr>
              <a:t>Hydraulic efficiency of Francis Hydraulic System</a:t>
            </a:r>
          </a:p>
        </p:txBody>
      </p:sp>
      <p:sp>
        <p:nvSpPr>
          <p:cNvPr id="17418" name="Rectangle 3">
            <a:extLst>
              <a:ext uri="{FF2B5EF4-FFF2-40B4-BE49-F238E27FC236}">
                <a16:creationId xmlns:a16="http://schemas.microsoft.com/office/drawing/2014/main" id="{5DA8C23E-5364-7C54-7EFD-C9B26058EF12}"/>
              </a:ext>
            </a:extLst>
          </p:cNvPr>
          <p:cNvSpPr>
            <a:spLocks noChangeArrowheads="1"/>
          </p:cNvSpPr>
          <p:nvPr/>
        </p:nvSpPr>
        <p:spPr bwMode="auto">
          <a:xfrm>
            <a:off x="3509963" y="32432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sp>
        <p:nvSpPr>
          <p:cNvPr id="17419" name="Rectangle 4">
            <a:extLst>
              <a:ext uri="{FF2B5EF4-FFF2-40B4-BE49-F238E27FC236}">
                <a16:creationId xmlns:a16="http://schemas.microsoft.com/office/drawing/2014/main" id="{417CA77D-448A-B685-AD1A-3E2D8DF60569}"/>
              </a:ext>
            </a:extLst>
          </p:cNvPr>
          <p:cNvSpPr>
            <a:spLocks noChangeArrowheads="1"/>
          </p:cNvSpPr>
          <p:nvPr/>
        </p:nvSpPr>
        <p:spPr bwMode="auto">
          <a:xfrm>
            <a:off x="3643313" y="30051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graphicFrame>
        <p:nvGraphicFramePr>
          <p:cNvPr id="645125" name="Object 2">
            <a:extLst>
              <a:ext uri="{FF2B5EF4-FFF2-40B4-BE49-F238E27FC236}">
                <a16:creationId xmlns:a16="http://schemas.microsoft.com/office/drawing/2014/main" id="{923BE824-9173-A1DE-7A52-7022DCE002FC}"/>
              </a:ext>
            </a:extLst>
          </p:cNvPr>
          <p:cNvGraphicFramePr>
            <a:graphicFrameLocks noChangeAspect="1"/>
          </p:cNvGraphicFramePr>
          <p:nvPr>
            <p:extLst>
              <p:ext uri="{D42A27DB-BD31-4B8C-83A1-F6EECF244321}">
                <p14:modId xmlns:p14="http://schemas.microsoft.com/office/powerpoint/2010/main" val="2999797973"/>
              </p:ext>
            </p:extLst>
          </p:nvPr>
        </p:nvGraphicFramePr>
        <p:xfrm>
          <a:off x="1531937" y="2286000"/>
          <a:ext cx="6316663" cy="1909763"/>
        </p:xfrm>
        <a:graphic>
          <a:graphicData uri="http://schemas.openxmlformats.org/presentationml/2006/ole">
            <mc:AlternateContent xmlns:mc="http://schemas.openxmlformats.org/markup-compatibility/2006">
              <mc:Choice xmlns:v="urn:schemas-microsoft-com:vml" Requires="v">
                <p:oleObj name="Equation" r:id="rId2" imgW="3022560" imgH="914400" progId="Equation.3">
                  <p:embed/>
                </p:oleObj>
              </mc:Choice>
              <mc:Fallback>
                <p:oleObj name="Equation" r:id="rId2" imgW="3022560" imgH="914400" progId="Equation.3">
                  <p:embed/>
                  <p:pic>
                    <p:nvPicPr>
                      <p:cNvPr id="645125" name="Object 2">
                        <a:extLst>
                          <a:ext uri="{FF2B5EF4-FFF2-40B4-BE49-F238E27FC236}">
                            <a16:creationId xmlns:a16="http://schemas.microsoft.com/office/drawing/2014/main" id="{923BE824-9173-A1DE-7A52-7022DCE002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1937" y="2286000"/>
                        <a:ext cx="6316663" cy="190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7FBF475C-9143-C5C7-32BD-268F7B405244}"/>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1B816FCD-91F2-E9F3-FE2C-8C8DF5AF58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893E9B84-B550-0BD9-009E-87A7B1DD53B6}"/>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8CB4D725-3DA0-C649-0079-8992DB2CC8ED}"/>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6B7C023E-D54E-88D4-FB96-9F35D59E5831}"/>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0FFF47C3-5202-721A-880B-1FC9F3578411}"/>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71963A68-BC5A-3FD8-331E-075F3C69713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AAB46301-5F16-2784-A8E0-CD47F8A3874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114D53E5-B701-790F-B94C-76FBFEAAD48F}"/>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5E8E1A83-977D-0481-C849-4CB1C948AC7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AB6DC5CE-A1FE-B582-8D93-19C962C609B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EB7DF71D-7C28-C150-AC3E-AB98E0D743ED}"/>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0A2F8A83-7266-44EC-35D6-8BE5CA8187D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ED8E028B-CFD8-19C7-CECA-EE05A110F8D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2A6FEEED-92AF-E9CB-EAAE-EF6FDEEE2C29}"/>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E4575453-6706-BB84-987F-9C48BACB684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EA5BD833-7905-E94B-B83B-E1727FBEF23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59640C21-9031-4C26-3378-37AD56CAAC61}"/>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F6B09398-2D13-35A4-1E38-414126FD7B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45125"/>
                                        </p:tgtEl>
                                        <p:attrNameLst>
                                          <p:attrName>style.visibility</p:attrName>
                                        </p:attrNameLst>
                                      </p:cBhvr>
                                      <p:to>
                                        <p:strVal val="visible"/>
                                      </p:to>
                                    </p:set>
                                    <p:animEffect transition="in" filter="dissolve">
                                      <p:cBhvr>
                                        <p:cTn id="7" dur="500"/>
                                        <p:tgtEl>
                                          <p:spTgt spid="645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8A1CA500-7579-5D02-33A6-D4DAAE4AB004}"/>
              </a:ext>
            </a:extLst>
          </p:cNvPr>
          <p:cNvSpPr>
            <a:spLocks noChangeArrowheads="1"/>
          </p:cNvSpPr>
          <p:nvPr/>
        </p:nvSpPr>
        <p:spPr bwMode="auto">
          <a:xfrm>
            <a:off x="3205163" y="22479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grpSp>
        <p:nvGrpSpPr>
          <p:cNvPr id="2" name="Group 1">
            <a:extLst>
              <a:ext uri="{FF2B5EF4-FFF2-40B4-BE49-F238E27FC236}">
                <a16:creationId xmlns:a16="http://schemas.microsoft.com/office/drawing/2014/main" id="{5A459613-0965-AD9D-62FC-8995DD9DBEB2}"/>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3A3A98AA-669B-DC6C-2793-4A9625B681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C9DA5433-424C-FE46-9F33-D54BBC2055FA}"/>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A54E8117-8786-D62C-A3E1-D4538B7B066C}"/>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4D29853D-819B-11B2-739C-D03D601E4944}"/>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9A971C00-ACD4-7172-C1BA-3B9C5AA28D1B}"/>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AC1CFE82-2E51-2292-C112-CCF222EC781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97460302-E4E8-C754-D83C-1332EAD41F8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E895CEB3-C795-DBB4-B3AC-56334C8E9150}"/>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860CFB0D-9D23-A220-EC7F-2989AAE19B3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5B161076-BFEA-5F9B-F52A-2F3AF06E21C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D95E217D-4156-3CB1-FD60-AC0B48F3B5BC}"/>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9B5BDB79-8D2D-BD1D-A609-86E7CDE7DDD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D579785E-29C9-2D92-5435-63CA67273B9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7F4CEFD5-F97C-D05C-3EBE-FF35A254F38C}"/>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A027CD2E-2C6A-ABDB-46AF-76369A707E2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607D894F-C00F-CC04-6238-E4309FB014E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169C2FE9-6F46-EBD3-2A39-7C25105829CE}"/>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87C5781B-EA2A-1CE4-4B14-DD9DFA3CA9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2" name="Picture 21">
            <a:extLst>
              <a:ext uri="{FF2B5EF4-FFF2-40B4-BE49-F238E27FC236}">
                <a16:creationId xmlns:a16="http://schemas.microsoft.com/office/drawing/2014/main" id="{9DB1A833-AEF4-4186-8E83-C93A97A13DC7}"/>
              </a:ext>
            </a:extLst>
          </p:cNvPr>
          <p:cNvPicPr>
            <a:picLocks noChangeAspect="1"/>
          </p:cNvPicPr>
          <p:nvPr/>
        </p:nvPicPr>
        <p:blipFill>
          <a:blip r:embed="rId4"/>
          <a:stretch>
            <a:fillRect/>
          </a:stretch>
        </p:blipFill>
        <p:spPr>
          <a:xfrm>
            <a:off x="772358" y="1173162"/>
            <a:ext cx="6779448" cy="5548314"/>
          </a:xfrm>
          <a:prstGeom prst="rect">
            <a:avLst/>
          </a:prstGeom>
        </p:spPr>
      </p:pic>
      <p:sp>
        <p:nvSpPr>
          <p:cNvPr id="23" name="Title 22">
            <a:extLst>
              <a:ext uri="{FF2B5EF4-FFF2-40B4-BE49-F238E27FC236}">
                <a16:creationId xmlns:a16="http://schemas.microsoft.com/office/drawing/2014/main" id="{B50E6324-E14E-328F-445F-C2FF67A252DA}"/>
              </a:ext>
            </a:extLst>
          </p:cNvPr>
          <p:cNvSpPr>
            <a:spLocks noGrp="1"/>
          </p:cNvSpPr>
          <p:nvPr>
            <p:ph type="title"/>
          </p:nvPr>
        </p:nvSpPr>
        <p:spPr>
          <a:xfrm>
            <a:off x="685800" y="152400"/>
            <a:ext cx="7772400" cy="1143000"/>
          </a:xfrm>
        </p:spPr>
        <p:txBody>
          <a:bodyPr/>
          <a:lstStyle/>
          <a:p>
            <a:r>
              <a:rPr lang="en-US" sz="2800" dirty="0"/>
              <a:t>Sankey Diagram</a:t>
            </a:r>
            <a:endParaRPr lang="en-IN"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circle(in)">
                                      <p:cBhvr>
                                        <p:cTn id="7"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a:extLst>
              <a:ext uri="{FF2B5EF4-FFF2-40B4-BE49-F238E27FC236}">
                <a16:creationId xmlns:a16="http://schemas.microsoft.com/office/drawing/2014/main" id="{A72D6054-84F2-C4E6-2625-F08A170DC351}"/>
              </a:ext>
            </a:extLst>
          </p:cNvPr>
          <p:cNvSpPr>
            <a:spLocks noGrp="1" noChangeArrowheads="1"/>
          </p:cNvSpPr>
          <p:nvPr>
            <p:ph type="title"/>
          </p:nvPr>
        </p:nvSpPr>
        <p:spPr>
          <a:xfrm>
            <a:off x="1856178" y="304800"/>
            <a:ext cx="6830621" cy="762000"/>
          </a:xfrm>
        </p:spPr>
        <p:txBody>
          <a:bodyPr/>
          <a:lstStyle/>
          <a:p>
            <a:r>
              <a:rPr lang="en-US" altLang="en-US" sz="2800" dirty="0"/>
              <a:t>Losses in Francis Turbines: Learning from the Machine</a:t>
            </a:r>
            <a:endParaRPr lang="nb-NO" altLang="en-US" sz="2800" dirty="0"/>
          </a:p>
        </p:txBody>
      </p:sp>
      <p:grpSp>
        <p:nvGrpSpPr>
          <p:cNvPr id="18436" name="Group 3">
            <a:extLst>
              <a:ext uri="{FF2B5EF4-FFF2-40B4-BE49-F238E27FC236}">
                <a16:creationId xmlns:a16="http://schemas.microsoft.com/office/drawing/2014/main" id="{FF52092C-DF44-CFA1-35DB-EDC9E1B05DC7}"/>
              </a:ext>
            </a:extLst>
          </p:cNvPr>
          <p:cNvGrpSpPr>
            <a:grpSpLocks/>
          </p:cNvGrpSpPr>
          <p:nvPr/>
        </p:nvGrpSpPr>
        <p:grpSpPr bwMode="auto">
          <a:xfrm>
            <a:off x="533400" y="1219200"/>
            <a:ext cx="8153400" cy="5562600"/>
            <a:chOff x="1163" y="1078"/>
            <a:chExt cx="2182" cy="1950"/>
          </a:xfrm>
        </p:grpSpPr>
        <p:sp>
          <p:nvSpPr>
            <p:cNvPr id="18437" name="Freeform 4">
              <a:extLst>
                <a:ext uri="{FF2B5EF4-FFF2-40B4-BE49-F238E27FC236}">
                  <a16:creationId xmlns:a16="http://schemas.microsoft.com/office/drawing/2014/main" id="{6565ADCC-8C60-20DE-9BCF-C9B5DD466DA9}"/>
                </a:ext>
              </a:extLst>
            </p:cNvPr>
            <p:cNvSpPr>
              <a:spLocks/>
            </p:cNvSpPr>
            <p:nvPr/>
          </p:nvSpPr>
          <p:spPr bwMode="auto">
            <a:xfrm>
              <a:off x="1556" y="2482"/>
              <a:ext cx="17" cy="34"/>
            </a:xfrm>
            <a:custGeom>
              <a:avLst/>
              <a:gdLst>
                <a:gd name="T0" fmla="*/ 0 w 332"/>
                <a:gd name="T1" fmla="*/ 0 h 667"/>
                <a:gd name="T2" fmla="*/ 0 w 332"/>
                <a:gd name="T3" fmla="*/ 0 h 667"/>
                <a:gd name="T4" fmla="*/ 0 w 332"/>
                <a:gd name="T5" fmla="*/ 0 h 667"/>
                <a:gd name="T6" fmla="*/ 0 w 332"/>
                <a:gd name="T7" fmla="*/ 0 h 667"/>
                <a:gd name="T8" fmla="*/ 0 w 332"/>
                <a:gd name="T9" fmla="*/ 0 h 667"/>
                <a:gd name="T10" fmla="*/ 0 w 332"/>
                <a:gd name="T11" fmla="*/ 0 h 667"/>
                <a:gd name="T12" fmla="*/ 0 w 332"/>
                <a:gd name="T13" fmla="*/ 0 h 667"/>
                <a:gd name="T14" fmla="*/ 0 w 332"/>
                <a:gd name="T15" fmla="*/ 0 h 667"/>
                <a:gd name="T16" fmla="*/ 0 w 332"/>
                <a:gd name="T17" fmla="*/ 0 h 6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2"/>
                <a:gd name="T28" fmla="*/ 0 h 667"/>
                <a:gd name="T29" fmla="*/ 332 w 332"/>
                <a:gd name="T30" fmla="*/ 667 h 6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2" h="667">
                  <a:moveTo>
                    <a:pt x="111" y="667"/>
                  </a:moveTo>
                  <a:lnTo>
                    <a:pt x="0" y="556"/>
                  </a:lnTo>
                  <a:lnTo>
                    <a:pt x="0" y="111"/>
                  </a:lnTo>
                  <a:lnTo>
                    <a:pt x="111" y="0"/>
                  </a:lnTo>
                  <a:lnTo>
                    <a:pt x="221" y="0"/>
                  </a:lnTo>
                  <a:lnTo>
                    <a:pt x="332" y="111"/>
                  </a:lnTo>
                  <a:lnTo>
                    <a:pt x="332" y="556"/>
                  </a:lnTo>
                  <a:lnTo>
                    <a:pt x="221" y="667"/>
                  </a:lnTo>
                  <a:lnTo>
                    <a:pt x="111" y="66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8438" name="Freeform 5">
              <a:extLst>
                <a:ext uri="{FF2B5EF4-FFF2-40B4-BE49-F238E27FC236}">
                  <a16:creationId xmlns:a16="http://schemas.microsoft.com/office/drawing/2014/main" id="{2EB47925-6387-9733-283E-87CE72708F25}"/>
                </a:ext>
              </a:extLst>
            </p:cNvPr>
            <p:cNvSpPr>
              <a:spLocks/>
            </p:cNvSpPr>
            <p:nvPr/>
          </p:nvSpPr>
          <p:spPr bwMode="auto">
            <a:xfrm>
              <a:off x="1584" y="2482"/>
              <a:ext cx="17" cy="34"/>
            </a:xfrm>
            <a:custGeom>
              <a:avLst/>
              <a:gdLst>
                <a:gd name="T0" fmla="*/ 0 w 334"/>
                <a:gd name="T1" fmla="*/ 0 h 667"/>
                <a:gd name="T2" fmla="*/ 0 w 334"/>
                <a:gd name="T3" fmla="*/ 0 h 667"/>
                <a:gd name="T4" fmla="*/ 0 w 334"/>
                <a:gd name="T5" fmla="*/ 0 h 667"/>
                <a:gd name="T6" fmla="*/ 0 w 334"/>
                <a:gd name="T7" fmla="*/ 0 h 667"/>
                <a:gd name="T8" fmla="*/ 0 w 334"/>
                <a:gd name="T9" fmla="*/ 0 h 667"/>
                <a:gd name="T10" fmla="*/ 0 w 334"/>
                <a:gd name="T11" fmla="*/ 0 h 667"/>
                <a:gd name="T12" fmla="*/ 0 w 334"/>
                <a:gd name="T13" fmla="*/ 0 h 667"/>
                <a:gd name="T14" fmla="*/ 0 w 334"/>
                <a:gd name="T15" fmla="*/ 0 h 667"/>
                <a:gd name="T16" fmla="*/ 0 w 334"/>
                <a:gd name="T17" fmla="*/ 0 h 6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4"/>
                <a:gd name="T28" fmla="*/ 0 h 667"/>
                <a:gd name="T29" fmla="*/ 334 w 334"/>
                <a:gd name="T30" fmla="*/ 667 h 6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4" h="667">
                  <a:moveTo>
                    <a:pt x="111" y="667"/>
                  </a:moveTo>
                  <a:lnTo>
                    <a:pt x="0" y="556"/>
                  </a:lnTo>
                  <a:lnTo>
                    <a:pt x="0" y="111"/>
                  </a:lnTo>
                  <a:lnTo>
                    <a:pt x="111" y="0"/>
                  </a:lnTo>
                  <a:lnTo>
                    <a:pt x="223" y="0"/>
                  </a:lnTo>
                  <a:lnTo>
                    <a:pt x="334" y="111"/>
                  </a:lnTo>
                  <a:lnTo>
                    <a:pt x="334" y="556"/>
                  </a:lnTo>
                  <a:lnTo>
                    <a:pt x="223" y="667"/>
                  </a:lnTo>
                  <a:lnTo>
                    <a:pt x="111" y="66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8439" name="Freeform 6">
              <a:extLst>
                <a:ext uri="{FF2B5EF4-FFF2-40B4-BE49-F238E27FC236}">
                  <a16:creationId xmlns:a16="http://schemas.microsoft.com/office/drawing/2014/main" id="{EF4198EA-9E0B-0FA9-0810-2985E0999A33}"/>
                </a:ext>
              </a:extLst>
            </p:cNvPr>
            <p:cNvSpPr>
              <a:spLocks/>
            </p:cNvSpPr>
            <p:nvPr/>
          </p:nvSpPr>
          <p:spPr bwMode="auto">
            <a:xfrm>
              <a:off x="2012" y="2703"/>
              <a:ext cx="25" cy="28"/>
            </a:xfrm>
            <a:custGeom>
              <a:avLst/>
              <a:gdLst>
                <a:gd name="T0" fmla="*/ 0 w 505"/>
                <a:gd name="T1" fmla="*/ 0 h 564"/>
                <a:gd name="T2" fmla="*/ 0 w 505"/>
                <a:gd name="T3" fmla="*/ 0 h 564"/>
                <a:gd name="T4" fmla="*/ 0 w 505"/>
                <a:gd name="T5" fmla="*/ 0 h 564"/>
                <a:gd name="T6" fmla="*/ 0 60000 65536"/>
                <a:gd name="T7" fmla="*/ 0 60000 65536"/>
                <a:gd name="T8" fmla="*/ 0 60000 65536"/>
                <a:gd name="T9" fmla="*/ 0 w 505"/>
                <a:gd name="T10" fmla="*/ 0 h 564"/>
                <a:gd name="T11" fmla="*/ 505 w 505"/>
                <a:gd name="T12" fmla="*/ 564 h 564"/>
              </a:gdLst>
              <a:ahLst/>
              <a:cxnLst>
                <a:cxn ang="T6">
                  <a:pos x="T0" y="T1"/>
                </a:cxn>
                <a:cxn ang="T7">
                  <a:pos x="T2" y="T3"/>
                </a:cxn>
                <a:cxn ang="T8">
                  <a:pos x="T4" y="T5"/>
                </a:cxn>
              </a:cxnLst>
              <a:rect l="T9" t="T10" r="T11" b="T12"/>
              <a:pathLst>
                <a:path w="505" h="564">
                  <a:moveTo>
                    <a:pt x="0" y="119"/>
                  </a:moveTo>
                  <a:lnTo>
                    <a:pt x="372" y="564"/>
                  </a:lnTo>
                  <a:lnTo>
                    <a:pt x="50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8440" name="Freeform 7">
              <a:extLst>
                <a:ext uri="{FF2B5EF4-FFF2-40B4-BE49-F238E27FC236}">
                  <a16:creationId xmlns:a16="http://schemas.microsoft.com/office/drawing/2014/main" id="{368C359C-CEA8-E704-143C-0A746239ECC9}"/>
                </a:ext>
              </a:extLst>
            </p:cNvPr>
            <p:cNvSpPr>
              <a:spLocks/>
            </p:cNvSpPr>
            <p:nvPr/>
          </p:nvSpPr>
          <p:spPr bwMode="auto">
            <a:xfrm>
              <a:off x="2051" y="2697"/>
              <a:ext cx="22" cy="26"/>
            </a:xfrm>
            <a:custGeom>
              <a:avLst/>
              <a:gdLst>
                <a:gd name="T0" fmla="*/ 0 w 438"/>
                <a:gd name="T1" fmla="*/ 0 h 535"/>
                <a:gd name="T2" fmla="*/ 0 w 438"/>
                <a:gd name="T3" fmla="*/ 0 h 535"/>
                <a:gd name="T4" fmla="*/ 0 w 438"/>
                <a:gd name="T5" fmla="*/ 0 h 535"/>
                <a:gd name="T6" fmla="*/ 0 w 438"/>
                <a:gd name="T7" fmla="*/ 0 h 535"/>
                <a:gd name="T8" fmla="*/ 0 w 438"/>
                <a:gd name="T9" fmla="*/ 0 h 535"/>
                <a:gd name="T10" fmla="*/ 0 w 438"/>
                <a:gd name="T11" fmla="*/ 0 h 535"/>
                <a:gd name="T12" fmla="*/ 0 w 438"/>
                <a:gd name="T13" fmla="*/ 0 h 535"/>
                <a:gd name="T14" fmla="*/ 0 w 438"/>
                <a:gd name="T15" fmla="*/ 0 h 535"/>
                <a:gd name="T16" fmla="*/ 0 w 438"/>
                <a:gd name="T17" fmla="*/ 0 h 5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8"/>
                <a:gd name="T28" fmla="*/ 0 h 535"/>
                <a:gd name="T29" fmla="*/ 438 w 438"/>
                <a:gd name="T30" fmla="*/ 535 h 5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8" h="535">
                  <a:moveTo>
                    <a:pt x="342" y="505"/>
                  </a:moveTo>
                  <a:lnTo>
                    <a:pt x="216" y="535"/>
                  </a:lnTo>
                  <a:lnTo>
                    <a:pt x="59" y="439"/>
                  </a:lnTo>
                  <a:lnTo>
                    <a:pt x="0" y="186"/>
                  </a:lnTo>
                  <a:lnTo>
                    <a:pt x="97" y="30"/>
                  </a:lnTo>
                  <a:lnTo>
                    <a:pt x="223" y="0"/>
                  </a:lnTo>
                  <a:lnTo>
                    <a:pt x="378" y="96"/>
                  </a:lnTo>
                  <a:lnTo>
                    <a:pt x="438" y="348"/>
                  </a:lnTo>
                  <a:lnTo>
                    <a:pt x="342" y="50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8441" name="Freeform 8">
              <a:extLst>
                <a:ext uri="{FF2B5EF4-FFF2-40B4-BE49-F238E27FC236}">
                  <a16:creationId xmlns:a16="http://schemas.microsoft.com/office/drawing/2014/main" id="{B3C57A1D-D2EB-8DB3-B604-DF9944B607CE}"/>
                </a:ext>
              </a:extLst>
            </p:cNvPr>
            <p:cNvSpPr>
              <a:spLocks/>
            </p:cNvSpPr>
            <p:nvPr/>
          </p:nvSpPr>
          <p:spPr bwMode="auto">
            <a:xfrm>
              <a:off x="2091" y="2686"/>
              <a:ext cx="28" cy="24"/>
            </a:xfrm>
            <a:custGeom>
              <a:avLst/>
              <a:gdLst>
                <a:gd name="T0" fmla="*/ 0 w 565"/>
                <a:gd name="T1" fmla="*/ 0 h 474"/>
                <a:gd name="T2" fmla="*/ 0 w 565"/>
                <a:gd name="T3" fmla="*/ 0 h 474"/>
                <a:gd name="T4" fmla="*/ 0 w 565"/>
                <a:gd name="T5" fmla="*/ 0 h 474"/>
                <a:gd name="T6" fmla="*/ 0 w 565"/>
                <a:gd name="T7" fmla="*/ 0 h 474"/>
                <a:gd name="T8" fmla="*/ 0 w 565"/>
                <a:gd name="T9" fmla="*/ 0 h 474"/>
                <a:gd name="T10" fmla="*/ 0 60000 65536"/>
                <a:gd name="T11" fmla="*/ 0 60000 65536"/>
                <a:gd name="T12" fmla="*/ 0 60000 65536"/>
                <a:gd name="T13" fmla="*/ 0 60000 65536"/>
                <a:gd name="T14" fmla="*/ 0 60000 65536"/>
                <a:gd name="T15" fmla="*/ 0 w 565"/>
                <a:gd name="T16" fmla="*/ 0 h 474"/>
                <a:gd name="T17" fmla="*/ 565 w 565"/>
                <a:gd name="T18" fmla="*/ 474 h 474"/>
              </a:gdLst>
              <a:ahLst/>
              <a:cxnLst>
                <a:cxn ang="T10">
                  <a:pos x="T0" y="T1"/>
                </a:cxn>
                <a:cxn ang="T11">
                  <a:pos x="T2" y="T3"/>
                </a:cxn>
                <a:cxn ang="T12">
                  <a:pos x="T4" y="T5"/>
                </a:cxn>
                <a:cxn ang="T13">
                  <a:pos x="T6" y="T7"/>
                </a:cxn>
                <a:cxn ang="T14">
                  <a:pos x="T8" y="T9"/>
                </a:cxn>
              </a:cxnLst>
              <a:rect l="T15" t="T16" r="T17" b="T18"/>
              <a:pathLst>
                <a:path w="565" h="474">
                  <a:moveTo>
                    <a:pt x="0" y="342"/>
                  </a:moveTo>
                  <a:lnTo>
                    <a:pt x="193" y="29"/>
                  </a:lnTo>
                  <a:lnTo>
                    <a:pt x="319" y="0"/>
                  </a:lnTo>
                  <a:lnTo>
                    <a:pt x="475" y="96"/>
                  </a:lnTo>
                  <a:lnTo>
                    <a:pt x="565" y="47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8442" name="Freeform 9">
              <a:extLst>
                <a:ext uri="{FF2B5EF4-FFF2-40B4-BE49-F238E27FC236}">
                  <a16:creationId xmlns:a16="http://schemas.microsoft.com/office/drawing/2014/main" id="{67FC8714-E492-96CC-EC65-B1CC99B9DF62}"/>
                </a:ext>
              </a:extLst>
            </p:cNvPr>
            <p:cNvSpPr>
              <a:spLocks/>
            </p:cNvSpPr>
            <p:nvPr/>
          </p:nvSpPr>
          <p:spPr bwMode="auto">
            <a:xfrm>
              <a:off x="2127" y="2677"/>
              <a:ext cx="25" cy="29"/>
            </a:xfrm>
            <a:custGeom>
              <a:avLst/>
              <a:gdLst>
                <a:gd name="T0" fmla="*/ 0 w 505"/>
                <a:gd name="T1" fmla="*/ 0 h 564"/>
                <a:gd name="T2" fmla="*/ 0 w 505"/>
                <a:gd name="T3" fmla="*/ 0 h 564"/>
                <a:gd name="T4" fmla="*/ 0 w 505"/>
                <a:gd name="T5" fmla="*/ 0 h 564"/>
                <a:gd name="T6" fmla="*/ 0 w 505"/>
                <a:gd name="T7" fmla="*/ 0 h 564"/>
                <a:gd name="T8" fmla="*/ 0 w 505"/>
                <a:gd name="T9" fmla="*/ 0 h 564"/>
                <a:gd name="T10" fmla="*/ 0 w 505"/>
                <a:gd name="T11" fmla="*/ 0 h 564"/>
                <a:gd name="T12" fmla="*/ 0 w 505"/>
                <a:gd name="T13" fmla="*/ 0 h 564"/>
                <a:gd name="T14" fmla="*/ 0 w 505"/>
                <a:gd name="T15" fmla="*/ 0 h 564"/>
                <a:gd name="T16" fmla="*/ 0 w 505"/>
                <a:gd name="T17" fmla="*/ 0 h 5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05"/>
                <a:gd name="T28" fmla="*/ 0 h 564"/>
                <a:gd name="T29" fmla="*/ 505 w 505"/>
                <a:gd name="T30" fmla="*/ 564 h 5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05" h="564">
                  <a:moveTo>
                    <a:pt x="30" y="342"/>
                  </a:moveTo>
                  <a:lnTo>
                    <a:pt x="409" y="251"/>
                  </a:lnTo>
                  <a:lnTo>
                    <a:pt x="505" y="96"/>
                  </a:lnTo>
                  <a:lnTo>
                    <a:pt x="349" y="0"/>
                  </a:lnTo>
                  <a:lnTo>
                    <a:pt x="96" y="59"/>
                  </a:lnTo>
                  <a:lnTo>
                    <a:pt x="0" y="215"/>
                  </a:lnTo>
                  <a:lnTo>
                    <a:pt x="60" y="468"/>
                  </a:lnTo>
                  <a:lnTo>
                    <a:pt x="217" y="564"/>
                  </a:lnTo>
                  <a:lnTo>
                    <a:pt x="468" y="50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8443" name="Freeform 10">
              <a:extLst>
                <a:ext uri="{FF2B5EF4-FFF2-40B4-BE49-F238E27FC236}">
                  <a16:creationId xmlns:a16="http://schemas.microsoft.com/office/drawing/2014/main" id="{7A5015FB-EBB2-1B80-07EA-1CCFB4FAC70F}"/>
                </a:ext>
              </a:extLst>
            </p:cNvPr>
            <p:cNvSpPr>
              <a:spLocks/>
            </p:cNvSpPr>
            <p:nvPr/>
          </p:nvSpPr>
          <p:spPr bwMode="auto">
            <a:xfrm>
              <a:off x="2165" y="2667"/>
              <a:ext cx="28" cy="31"/>
            </a:xfrm>
            <a:custGeom>
              <a:avLst/>
              <a:gdLst>
                <a:gd name="T0" fmla="*/ 0 w 564"/>
                <a:gd name="T1" fmla="*/ 0 h 625"/>
                <a:gd name="T2" fmla="*/ 0 w 564"/>
                <a:gd name="T3" fmla="*/ 0 h 625"/>
                <a:gd name="T4" fmla="*/ 0 w 564"/>
                <a:gd name="T5" fmla="*/ 0 h 625"/>
                <a:gd name="T6" fmla="*/ 0 w 564"/>
                <a:gd name="T7" fmla="*/ 0 h 625"/>
                <a:gd name="T8" fmla="*/ 0 w 564"/>
                <a:gd name="T9" fmla="*/ 0 h 625"/>
                <a:gd name="T10" fmla="*/ 0 w 564"/>
                <a:gd name="T11" fmla="*/ 0 h 625"/>
                <a:gd name="T12" fmla="*/ 0 w 564"/>
                <a:gd name="T13" fmla="*/ 0 h 625"/>
                <a:gd name="T14" fmla="*/ 0 w 564"/>
                <a:gd name="T15" fmla="*/ 0 h 625"/>
                <a:gd name="T16" fmla="*/ 0 60000 65536"/>
                <a:gd name="T17" fmla="*/ 0 60000 65536"/>
                <a:gd name="T18" fmla="*/ 0 60000 65536"/>
                <a:gd name="T19" fmla="*/ 0 60000 65536"/>
                <a:gd name="T20" fmla="*/ 0 60000 65536"/>
                <a:gd name="T21" fmla="*/ 0 60000 65536"/>
                <a:gd name="T22" fmla="*/ 0 60000 65536"/>
                <a:gd name="T23" fmla="*/ 0 60000 65536"/>
                <a:gd name="T24" fmla="*/ 0 w 564"/>
                <a:gd name="T25" fmla="*/ 0 h 625"/>
                <a:gd name="T26" fmla="*/ 564 w 564"/>
                <a:gd name="T27" fmla="*/ 625 h 6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4" h="625">
                  <a:moveTo>
                    <a:pt x="89" y="625"/>
                  </a:moveTo>
                  <a:lnTo>
                    <a:pt x="468" y="535"/>
                  </a:lnTo>
                  <a:lnTo>
                    <a:pt x="564" y="379"/>
                  </a:lnTo>
                  <a:lnTo>
                    <a:pt x="408" y="283"/>
                  </a:lnTo>
                  <a:lnTo>
                    <a:pt x="155" y="342"/>
                  </a:lnTo>
                  <a:lnTo>
                    <a:pt x="0" y="246"/>
                  </a:lnTo>
                  <a:lnTo>
                    <a:pt x="96" y="90"/>
                  </a:lnTo>
                  <a:lnTo>
                    <a:pt x="47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8444" name="Freeform 11">
              <a:extLst>
                <a:ext uri="{FF2B5EF4-FFF2-40B4-BE49-F238E27FC236}">
                  <a16:creationId xmlns:a16="http://schemas.microsoft.com/office/drawing/2014/main" id="{B1823257-4D80-8B0F-C54B-E8CB32E6C955}"/>
                </a:ext>
              </a:extLst>
            </p:cNvPr>
            <p:cNvSpPr>
              <a:spLocks/>
            </p:cNvSpPr>
            <p:nvPr/>
          </p:nvSpPr>
          <p:spPr bwMode="auto">
            <a:xfrm>
              <a:off x="2051" y="2813"/>
              <a:ext cx="31" cy="32"/>
            </a:xfrm>
            <a:custGeom>
              <a:avLst/>
              <a:gdLst>
                <a:gd name="T0" fmla="*/ 0 w 626"/>
                <a:gd name="T1" fmla="*/ 0 h 626"/>
                <a:gd name="T2" fmla="*/ 0 w 626"/>
                <a:gd name="T3" fmla="*/ 0 h 626"/>
                <a:gd name="T4" fmla="*/ 0 w 626"/>
                <a:gd name="T5" fmla="*/ 0 h 626"/>
                <a:gd name="T6" fmla="*/ 0 w 626"/>
                <a:gd name="T7" fmla="*/ 0 h 626"/>
                <a:gd name="T8" fmla="*/ 0 w 626"/>
                <a:gd name="T9" fmla="*/ 0 h 626"/>
                <a:gd name="T10" fmla="*/ 0 w 626"/>
                <a:gd name="T11" fmla="*/ 0 h 626"/>
                <a:gd name="T12" fmla="*/ 0 60000 65536"/>
                <a:gd name="T13" fmla="*/ 0 60000 65536"/>
                <a:gd name="T14" fmla="*/ 0 60000 65536"/>
                <a:gd name="T15" fmla="*/ 0 60000 65536"/>
                <a:gd name="T16" fmla="*/ 0 60000 65536"/>
                <a:gd name="T17" fmla="*/ 0 60000 65536"/>
                <a:gd name="T18" fmla="*/ 0 w 626"/>
                <a:gd name="T19" fmla="*/ 0 h 626"/>
                <a:gd name="T20" fmla="*/ 626 w 626"/>
                <a:gd name="T21" fmla="*/ 626 h 626"/>
              </a:gdLst>
              <a:ahLst/>
              <a:cxnLst>
                <a:cxn ang="T12">
                  <a:pos x="T0" y="T1"/>
                </a:cxn>
                <a:cxn ang="T13">
                  <a:pos x="T2" y="T3"/>
                </a:cxn>
                <a:cxn ang="T14">
                  <a:pos x="T4" y="T5"/>
                </a:cxn>
                <a:cxn ang="T15">
                  <a:pos x="T6" y="T7"/>
                </a:cxn>
                <a:cxn ang="T16">
                  <a:pos x="T8" y="T9"/>
                </a:cxn>
                <a:cxn ang="T17">
                  <a:pos x="T10" y="T11"/>
                </a:cxn>
              </a:cxnLst>
              <a:rect l="T18" t="T19" r="T20" b="T21"/>
              <a:pathLst>
                <a:path w="626" h="626">
                  <a:moveTo>
                    <a:pt x="626" y="36"/>
                  </a:moveTo>
                  <a:lnTo>
                    <a:pt x="183" y="0"/>
                  </a:lnTo>
                  <a:lnTo>
                    <a:pt x="23" y="137"/>
                  </a:lnTo>
                  <a:lnTo>
                    <a:pt x="0" y="431"/>
                  </a:lnTo>
                  <a:lnTo>
                    <a:pt x="137" y="591"/>
                  </a:lnTo>
                  <a:lnTo>
                    <a:pt x="580" y="6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8445" name="Freeform 12">
              <a:extLst>
                <a:ext uri="{FF2B5EF4-FFF2-40B4-BE49-F238E27FC236}">
                  <a16:creationId xmlns:a16="http://schemas.microsoft.com/office/drawing/2014/main" id="{A329C519-C53A-3575-20D3-F9E98A6432D4}"/>
                </a:ext>
              </a:extLst>
            </p:cNvPr>
            <p:cNvSpPr>
              <a:spLocks/>
            </p:cNvSpPr>
            <p:nvPr/>
          </p:nvSpPr>
          <p:spPr bwMode="auto">
            <a:xfrm>
              <a:off x="2095" y="2817"/>
              <a:ext cx="23" cy="30"/>
            </a:xfrm>
            <a:custGeom>
              <a:avLst/>
              <a:gdLst>
                <a:gd name="T0" fmla="*/ 0 w 467"/>
                <a:gd name="T1" fmla="*/ 0 h 602"/>
                <a:gd name="T2" fmla="*/ 0 w 467"/>
                <a:gd name="T3" fmla="*/ 0 h 602"/>
                <a:gd name="T4" fmla="*/ 0 w 467"/>
                <a:gd name="T5" fmla="*/ 0 h 602"/>
                <a:gd name="T6" fmla="*/ 0 w 467"/>
                <a:gd name="T7" fmla="*/ 0 h 602"/>
                <a:gd name="T8" fmla="*/ 0 w 467"/>
                <a:gd name="T9" fmla="*/ 0 h 602"/>
                <a:gd name="T10" fmla="*/ 0 w 467"/>
                <a:gd name="T11" fmla="*/ 0 h 602"/>
                <a:gd name="T12" fmla="*/ 0 w 467"/>
                <a:gd name="T13" fmla="*/ 0 h 602"/>
                <a:gd name="T14" fmla="*/ 0 w 467"/>
                <a:gd name="T15" fmla="*/ 0 h 602"/>
                <a:gd name="T16" fmla="*/ 0 w 467"/>
                <a:gd name="T17" fmla="*/ 0 h 60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7"/>
                <a:gd name="T28" fmla="*/ 0 h 602"/>
                <a:gd name="T29" fmla="*/ 467 w 467"/>
                <a:gd name="T30" fmla="*/ 602 h 60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7" h="602">
                  <a:moveTo>
                    <a:pt x="284" y="602"/>
                  </a:moveTo>
                  <a:lnTo>
                    <a:pt x="136" y="591"/>
                  </a:lnTo>
                  <a:lnTo>
                    <a:pt x="0" y="431"/>
                  </a:lnTo>
                  <a:lnTo>
                    <a:pt x="24" y="136"/>
                  </a:lnTo>
                  <a:lnTo>
                    <a:pt x="183" y="0"/>
                  </a:lnTo>
                  <a:lnTo>
                    <a:pt x="330" y="12"/>
                  </a:lnTo>
                  <a:lnTo>
                    <a:pt x="467" y="171"/>
                  </a:lnTo>
                  <a:lnTo>
                    <a:pt x="444" y="467"/>
                  </a:lnTo>
                  <a:lnTo>
                    <a:pt x="284" y="60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8446" name="Freeform 13">
              <a:extLst>
                <a:ext uri="{FF2B5EF4-FFF2-40B4-BE49-F238E27FC236}">
                  <a16:creationId xmlns:a16="http://schemas.microsoft.com/office/drawing/2014/main" id="{D9B25E40-B8DE-98D2-200A-E80A66D7674A}"/>
                </a:ext>
              </a:extLst>
            </p:cNvPr>
            <p:cNvSpPr>
              <a:spLocks/>
            </p:cNvSpPr>
            <p:nvPr/>
          </p:nvSpPr>
          <p:spPr bwMode="auto">
            <a:xfrm>
              <a:off x="2139" y="2820"/>
              <a:ext cx="32" cy="31"/>
            </a:xfrm>
            <a:custGeom>
              <a:avLst/>
              <a:gdLst>
                <a:gd name="T0" fmla="*/ 0 w 637"/>
                <a:gd name="T1" fmla="*/ 0 h 613"/>
                <a:gd name="T2" fmla="*/ 0 w 637"/>
                <a:gd name="T3" fmla="*/ 0 h 613"/>
                <a:gd name="T4" fmla="*/ 0 w 637"/>
                <a:gd name="T5" fmla="*/ 0 h 613"/>
                <a:gd name="T6" fmla="*/ 0 w 637"/>
                <a:gd name="T7" fmla="*/ 0 h 613"/>
                <a:gd name="T8" fmla="*/ 0 w 637"/>
                <a:gd name="T9" fmla="*/ 0 h 613"/>
                <a:gd name="T10" fmla="*/ 0 w 637"/>
                <a:gd name="T11" fmla="*/ 0 h 613"/>
                <a:gd name="T12" fmla="*/ 0 w 637"/>
                <a:gd name="T13" fmla="*/ 0 h 613"/>
                <a:gd name="T14" fmla="*/ 0 w 637"/>
                <a:gd name="T15" fmla="*/ 0 h 613"/>
                <a:gd name="T16" fmla="*/ 0 60000 65536"/>
                <a:gd name="T17" fmla="*/ 0 60000 65536"/>
                <a:gd name="T18" fmla="*/ 0 60000 65536"/>
                <a:gd name="T19" fmla="*/ 0 60000 65536"/>
                <a:gd name="T20" fmla="*/ 0 60000 65536"/>
                <a:gd name="T21" fmla="*/ 0 60000 65536"/>
                <a:gd name="T22" fmla="*/ 0 60000 65536"/>
                <a:gd name="T23" fmla="*/ 0 60000 65536"/>
                <a:gd name="T24" fmla="*/ 0 w 637"/>
                <a:gd name="T25" fmla="*/ 0 h 613"/>
                <a:gd name="T26" fmla="*/ 637 w 637"/>
                <a:gd name="T27" fmla="*/ 613 h 6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37" h="613">
                  <a:moveTo>
                    <a:pt x="0" y="579"/>
                  </a:moveTo>
                  <a:lnTo>
                    <a:pt x="443" y="613"/>
                  </a:lnTo>
                  <a:lnTo>
                    <a:pt x="602" y="478"/>
                  </a:lnTo>
                  <a:lnTo>
                    <a:pt x="467" y="318"/>
                  </a:lnTo>
                  <a:lnTo>
                    <a:pt x="171" y="295"/>
                  </a:lnTo>
                  <a:lnTo>
                    <a:pt x="35" y="136"/>
                  </a:lnTo>
                  <a:lnTo>
                    <a:pt x="194" y="0"/>
                  </a:lnTo>
                  <a:lnTo>
                    <a:pt x="637" y="3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8447" name="Freeform 14">
              <a:extLst>
                <a:ext uri="{FF2B5EF4-FFF2-40B4-BE49-F238E27FC236}">
                  <a16:creationId xmlns:a16="http://schemas.microsoft.com/office/drawing/2014/main" id="{B0D0ED9D-4E1F-EC8F-1024-DF0EBEBB21C1}"/>
                </a:ext>
              </a:extLst>
            </p:cNvPr>
            <p:cNvSpPr>
              <a:spLocks/>
            </p:cNvSpPr>
            <p:nvPr/>
          </p:nvSpPr>
          <p:spPr bwMode="auto">
            <a:xfrm>
              <a:off x="2199" y="2825"/>
              <a:ext cx="30" cy="31"/>
            </a:xfrm>
            <a:custGeom>
              <a:avLst/>
              <a:gdLst>
                <a:gd name="T0" fmla="*/ 0 w 602"/>
                <a:gd name="T1" fmla="*/ 0 h 614"/>
                <a:gd name="T2" fmla="*/ 0 w 602"/>
                <a:gd name="T3" fmla="*/ 0 h 614"/>
                <a:gd name="T4" fmla="*/ 0 w 602"/>
                <a:gd name="T5" fmla="*/ 0 h 614"/>
                <a:gd name="T6" fmla="*/ 0 w 602"/>
                <a:gd name="T7" fmla="*/ 0 h 614"/>
                <a:gd name="T8" fmla="*/ 0 w 602"/>
                <a:gd name="T9" fmla="*/ 0 h 614"/>
                <a:gd name="T10" fmla="*/ 0 60000 65536"/>
                <a:gd name="T11" fmla="*/ 0 60000 65536"/>
                <a:gd name="T12" fmla="*/ 0 60000 65536"/>
                <a:gd name="T13" fmla="*/ 0 60000 65536"/>
                <a:gd name="T14" fmla="*/ 0 60000 65536"/>
                <a:gd name="T15" fmla="*/ 0 w 602"/>
                <a:gd name="T16" fmla="*/ 0 h 614"/>
                <a:gd name="T17" fmla="*/ 602 w 602"/>
                <a:gd name="T18" fmla="*/ 614 h 614"/>
              </a:gdLst>
              <a:ahLst/>
              <a:cxnLst>
                <a:cxn ang="T10">
                  <a:pos x="T0" y="T1"/>
                </a:cxn>
                <a:cxn ang="T11">
                  <a:pos x="T2" y="T3"/>
                </a:cxn>
                <a:cxn ang="T12">
                  <a:pos x="T4" y="T5"/>
                </a:cxn>
                <a:cxn ang="T13">
                  <a:pos x="T6" y="T7"/>
                </a:cxn>
                <a:cxn ang="T14">
                  <a:pos x="T8" y="T9"/>
                </a:cxn>
              </a:cxnLst>
              <a:rect l="T15" t="T16" r="T17" b="T18"/>
              <a:pathLst>
                <a:path w="602" h="614">
                  <a:moveTo>
                    <a:pt x="0" y="272"/>
                  </a:moveTo>
                  <a:lnTo>
                    <a:pt x="318" y="0"/>
                  </a:lnTo>
                  <a:lnTo>
                    <a:pt x="466" y="12"/>
                  </a:lnTo>
                  <a:lnTo>
                    <a:pt x="602" y="171"/>
                  </a:lnTo>
                  <a:lnTo>
                    <a:pt x="567" y="6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8448" name="Freeform 15">
              <a:extLst>
                <a:ext uri="{FF2B5EF4-FFF2-40B4-BE49-F238E27FC236}">
                  <a16:creationId xmlns:a16="http://schemas.microsoft.com/office/drawing/2014/main" id="{60114529-8DEE-3277-A29F-9B6DE47E3BB0}"/>
                </a:ext>
              </a:extLst>
            </p:cNvPr>
            <p:cNvSpPr>
              <a:spLocks/>
            </p:cNvSpPr>
            <p:nvPr/>
          </p:nvSpPr>
          <p:spPr bwMode="auto">
            <a:xfrm>
              <a:off x="2241" y="2828"/>
              <a:ext cx="32" cy="46"/>
            </a:xfrm>
            <a:custGeom>
              <a:avLst/>
              <a:gdLst>
                <a:gd name="T0" fmla="*/ 0 w 637"/>
                <a:gd name="T1" fmla="*/ 0 h 909"/>
                <a:gd name="T2" fmla="*/ 0 w 637"/>
                <a:gd name="T3" fmla="*/ 0 h 909"/>
                <a:gd name="T4" fmla="*/ 0 w 637"/>
                <a:gd name="T5" fmla="*/ 0 h 909"/>
                <a:gd name="T6" fmla="*/ 0 w 637"/>
                <a:gd name="T7" fmla="*/ 0 h 909"/>
                <a:gd name="T8" fmla="*/ 0 w 637"/>
                <a:gd name="T9" fmla="*/ 0 h 909"/>
                <a:gd name="T10" fmla="*/ 0 w 637"/>
                <a:gd name="T11" fmla="*/ 0 h 909"/>
                <a:gd name="T12" fmla="*/ 0 w 637"/>
                <a:gd name="T13" fmla="*/ 0 h 909"/>
                <a:gd name="T14" fmla="*/ 0 w 637"/>
                <a:gd name="T15" fmla="*/ 0 h 909"/>
                <a:gd name="T16" fmla="*/ 0 w 637"/>
                <a:gd name="T17" fmla="*/ 0 h 909"/>
                <a:gd name="T18" fmla="*/ 0 w 637"/>
                <a:gd name="T19" fmla="*/ 0 h 909"/>
                <a:gd name="T20" fmla="*/ 0 w 637"/>
                <a:gd name="T21" fmla="*/ 0 h 90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37"/>
                <a:gd name="T34" fmla="*/ 0 h 909"/>
                <a:gd name="T35" fmla="*/ 637 w 637"/>
                <a:gd name="T36" fmla="*/ 909 h 90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37" h="909">
                  <a:moveTo>
                    <a:pt x="0" y="727"/>
                  </a:moveTo>
                  <a:lnTo>
                    <a:pt x="136" y="886"/>
                  </a:lnTo>
                  <a:lnTo>
                    <a:pt x="432" y="909"/>
                  </a:lnTo>
                  <a:lnTo>
                    <a:pt x="591" y="774"/>
                  </a:lnTo>
                  <a:lnTo>
                    <a:pt x="637" y="182"/>
                  </a:lnTo>
                  <a:lnTo>
                    <a:pt x="501" y="23"/>
                  </a:lnTo>
                  <a:lnTo>
                    <a:pt x="206" y="0"/>
                  </a:lnTo>
                  <a:lnTo>
                    <a:pt x="47" y="136"/>
                  </a:lnTo>
                  <a:lnTo>
                    <a:pt x="23" y="432"/>
                  </a:lnTo>
                  <a:lnTo>
                    <a:pt x="159" y="591"/>
                  </a:lnTo>
                  <a:lnTo>
                    <a:pt x="602" y="62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8449" name="Freeform 16">
              <a:extLst>
                <a:ext uri="{FF2B5EF4-FFF2-40B4-BE49-F238E27FC236}">
                  <a16:creationId xmlns:a16="http://schemas.microsoft.com/office/drawing/2014/main" id="{BC401CF3-8D87-E348-6E26-61BA98C5B87E}"/>
                </a:ext>
              </a:extLst>
            </p:cNvPr>
            <p:cNvSpPr>
              <a:spLocks/>
            </p:cNvSpPr>
            <p:nvPr/>
          </p:nvSpPr>
          <p:spPr bwMode="auto">
            <a:xfrm>
              <a:off x="2346" y="2923"/>
              <a:ext cx="27" cy="27"/>
            </a:xfrm>
            <a:custGeom>
              <a:avLst/>
              <a:gdLst>
                <a:gd name="T0" fmla="*/ 0 w 545"/>
                <a:gd name="T1" fmla="*/ 0 h 530"/>
                <a:gd name="T2" fmla="*/ 0 w 545"/>
                <a:gd name="T3" fmla="*/ 0 h 530"/>
                <a:gd name="T4" fmla="*/ 0 w 545"/>
                <a:gd name="T5" fmla="*/ 0 h 530"/>
                <a:gd name="T6" fmla="*/ 0 w 545"/>
                <a:gd name="T7" fmla="*/ 0 h 530"/>
                <a:gd name="T8" fmla="*/ 0 w 545"/>
                <a:gd name="T9" fmla="*/ 0 h 530"/>
                <a:gd name="T10" fmla="*/ 0 w 545"/>
                <a:gd name="T11" fmla="*/ 0 h 530"/>
                <a:gd name="T12" fmla="*/ 0 w 545"/>
                <a:gd name="T13" fmla="*/ 0 h 530"/>
                <a:gd name="T14" fmla="*/ 0 w 545"/>
                <a:gd name="T15" fmla="*/ 0 h 530"/>
                <a:gd name="T16" fmla="*/ 0 w 545"/>
                <a:gd name="T17" fmla="*/ 0 h 5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5"/>
                <a:gd name="T28" fmla="*/ 0 h 530"/>
                <a:gd name="T29" fmla="*/ 545 w 545"/>
                <a:gd name="T30" fmla="*/ 530 h 5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5" h="530">
                  <a:moveTo>
                    <a:pt x="96" y="514"/>
                  </a:moveTo>
                  <a:lnTo>
                    <a:pt x="0" y="402"/>
                  </a:lnTo>
                  <a:lnTo>
                    <a:pt x="15" y="193"/>
                  </a:lnTo>
                  <a:lnTo>
                    <a:pt x="240" y="0"/>
                  </a:lnTo>
                  <a:lnTo>
                    <a:pt x="448" y="15"/>
                  </a:lnTo>
                  <a:lnTo>
                    <a:pt x="545" y="127"/>
                  </a:lnTo>
                  <a:lnTo>
                    <a:pt x="530" y="336"/>
                  </a:lnTo>
                  <a:lnTo>
                    <a:pt x="306" y="530"/>
                  </a:lnTo>
                  <a:lnTo>
                    <a:pt x="96" y="5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8450" name="Line 17">
              <a:extLst>
                <a:ext uri="{FF2B5EF4-FFF2-40B4-BE49-F238E27FC236}">
                  <a16:creationId xmlns:a16="http://schemas.microsoft.com/office/drawing/2014/main" id="{CDA0C6C6-D624-A5D8-A9A1-A7544CE08C4C}"/>
                </a:ext>
              </a:extLst>
            </p:cNvPr>
            <p:cNvSpPr>
              <a:spLocks noChangeShapeType="1"/>
            </p:cNvSpPr>
            <p:nvPr/>
          </p:nvSpPr>
          <p:spPr bwMode="auto">
            <a:xfrm flipV="1">
              <a:off x="2370" y="2952"/>
              <a:ext cx="22" cy="1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588">
                  <a:solidFill>
                    <a:srgbClr val="000000"/>
                  </a:solidFill>
                  <a:round/>
                  <a:headEnd/>
                  <a:tailEnd/>
                </a14:hiddenLine>
              </a:ext>
            </a:extLst>
          </p:spPr>
          <p:txBody>
            <a:bodyPr/>
            <a:lstStyle/>
            <a:p>
              <a:endParaRPr lang="en-IN"/>
            </a:p>
          </p:txBody>
        </p:sp>
        <p:sp>
          <p:nvSpPr>
            <p:cNvPr id="18451" name="Freeform 18">
              <a:extLst>
                <a:ext uri="{FF2B5EF4-FFF2-40B4-BE49-F238E27FC236}">
                  <a16:creationId xmlns:a16="http://schemas.microsoft.com/office/drawing/2014/main" id="{3D94AC6E-DE67-10CD-80B1-4CD4D7B5795D}"/>
                </a:ext>
              </a:extLst>
            </p:cNvPr>
            <p:cNvSpPr>
              <a:spLocks/>
            </p:cNvSpPr>
            <p:nvPr/>
          </p:nvSpPr>
          <p:spPr bwMode="auto">
            <a:xfrm>
              <a:off x="2381" y="2962"/>
              <a:ext cx="26" cy="32"/>
            </a:xfrm>
            <a:custGeom>
              <a:avLst/>
              <a:gdLst>
                <a:gd name="T0" fmla="*/ 0 w 515"/>
                <a:gd name="T1" fmla="*/ 0 h 642"/>
                <a:gd name="T2" fmla="*/ 0 w 515"/>
                <a:gd name="T3" fmla="*/ 0 h 642"/>
                <a:gd name="T4" fmla="*/ 0 w 515"/>
                <a:gd name="T5" fmla="*/ 0 h 642"/>
                <a:gd name="T6" fmla="*/ 0 w 515"/>
                <a:gd name="T7" fmla="*/ 0 h 642"/>
                <a:gd name="T8" fmla="*/ 0 w 515"/>
                <a:gd name="T9" fmla="*/ 0 h 642"/>
                <a:gd name="T10" fmla="*/ 0 60000 65536"/>
                <a:gd name="T11" fmla="*/ 0 60000 65536"/>
                <a:gd name="T12" fmla="*/ 0 60000 65536"/>
                <a:gd name="T13" fmla="*/ 0 60000 65536"/>
                <a:gd name="T14" fmla="*/ 0 60000 65536"/>
                <a:gd name="T15" fmla="*/ 0 w 515"/>
                <a:gd name="T16" fmla="*/ 0 h 642"/>
                <a:gd name="T17" fmla="*/ 515 w 515"/>
                <a:gd name="T18" fmla="*/ 642 h 642"/>
              </a:gdLst>
              <a:ahLst/>
              <a:cxnLst>
                <a:cxn ang="T10">
                  <a:pos x="T0" y="T1"/>
                </a:cxn>
                <a:cxn ang="T11">
                  <a:pos x="T2" y="T3"/>
                </a:cxn>
                <a:cxn ang="T12">
                  <a:pos x="T4" y="T5"/>
                </a:cxn>
                <a:cxn ang="T13">
                  <a:pos x="T6" y="T7"/>
                </a:cxn>
                <a:cxn ang="T14">
                  <a:pos x="T8" y="T9"/>
                </a:cxn>
              </a:cxnLst>
              <a:rect l="T15" t="T16" r="T17" b="T18"/>
              <a:pathLst>
                <a:path w="515" h="642">
                  <a:moveTo>
                    <a:pt x="0" y="0"/>
                  </a:moveTo>
                  <a:lnTo>
                    <a:pt x="418" y="31"/>
                  </a:lnTo>
                  <a:lnTo>
                    <a:pt x="515" y="143"/>
                  </a:lnTo>
                  <a:lnTo>
                    <a:pt x="500" y="351"/>
                  </a:lnTo>
                  <a:lnTo>
                    <a:pt x="163" y="64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8452" name="Freeform 19">
              <a:extLst>
                <a:ext uri="{FF2B5EF4-FFF2-40B4-BE49-F238E27FC236}">
                  <a16:creationId xmlns:a16="http://schemas.microsoft.com/office/drawing/2014/main" id="{C9AE3EAC-07EB-76B9-3DA8-23DCB3A87158}"/>
                </a:ext>
              </a:extLst>
            </p:cNvPr>
            <p:cNvSpPr>
              <a:spLocks/>
            </p:cNvSpPr>
            <p:nvPr/>
          </p:nvSpPr>
          <p:spPr bwMode="auto">
            <a:xfrm>
              <a:off x="2404" y="2991"/>
              <a:ext cx="27" cy="27"/>
            </a:xfrm>
            <a:custGeom>
              <a:avLst/>
              <a:gdLst>
                <a:gd name="T0" fmla="*/ 0 w 545"/>
                <a:gd name="T1" fmla="*/ 0 h 545"/>
                <a:gd name="T2" fmla="*/ 0 w 545"/>
                <a:gd name="T3" fmla="*/ 0 h 545"/>
                <a:gd name="T4" fmla="*/ 0 w 545"/>
                <a:gd name="T5" fmla="*/ 0 h 545"/>
                <a:gd name="T6" fmla="*/ 0 w 545"/>
                <a:gd name="T7" fmla="*/ 0 h 545"/>
                <a:gd name="T8" fmla="*/ 0 w 545"/>
                <a:gd name="T9" fmla="*/ 0 h 545"/>
                <a:gd name="T10" fmla="*/ 0 w 545"/>
                <a:gd name="T11" fmla="*/ 0 h 545"/>
                <a:gd name="T12" fmla="*/ 0 w 545"/>
                <a:gd name="T13" fmla="*/ 0 h 545"/>
                <a:gd name="T14" fmla="*/ 0 w 545"/>
                <a:gd name="T15" fmla="*/ 0 h 545"/>
                <a:gd name="T16" fmla="*/ 0 60000 65536"/>
                <a:gd name="T17" fmla="*/ 0 60000 65536"/>
                <a:gd name="T18" fmla="*/ 0 60000 65536"/>
                <a:gd name="T19" fmla="*/ 0 60000 65536"/>
                <a:gd name="T20" fmla="*/ 0 60000 65536"/>
                <a:gd name="T21" fmla="*/ 0 60000 65536"/>
                <a:gd name="T22" fmla="*/ 0 60000 65536"/>
                <a:gd name="T23" fmla="*/ 0 60000 65536"/>
                <a:gd name="T24" fmla="*/ 0 w 545"/>
                <a:gd name="T25" fmla="*/ 0 h 545"/>
                <a:gd name="T26" fmla="*/ 545 w 545"/>
                <a:gd name="T27" fmla="*/ 545 h 5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5" h="545">
                  <a:moveTo>
                    <a:pt x="514" y="545"/>
                  </a:moveTo>
                  <a:lnTo>
                    <a:pt x="96" y="515"/>
                  </a:lnTo>
                  <a:lnTo>
                    <a:pt x="0" y="403"/>
                  </a:lnTo>
                  <a:lnTo>
                    <a:pt x="15" y="193"/>
                  </a:lnTo>
                  <a:lnTo>
                    <a:pt x="239" y="0"/>
                  </a:lnTo>
                  <a:lnTo>
                    <a:pt x="448" y="15"/>
                  </a:lnTo>
                  <a:lnTo>
                    <a:pt x="545" y="127"/>
                  </a:lnTo>
                  <a:lnTo>
                    <a:pt x="514" y="54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8453" name="Line 20">
              <a:extLst>
                <a:ext uri="{FF2B5EF4-FFF2-40B4-BE49-F238E27FC236}">
                  <a16:creationId xmlns:a16="http://schemas.microsoft.com/office/drawing/2014/main" id="{5CFF499F-CBD0-8F41-CB56-66245E947151}"/>
                </a:ext>
              </a:extLst>
            </p:cNvPr>
            <p:cNvSpPr>
              <a:spLocks noChangeShapeType="1"/>
            </p:cNvSpPr>
            <p:nvPr/>
          </p:nvSpPr>
          <p:spPr bwMode="auto">
            <a:xfrm flipH="1">
              <a:off x="2418" y="2999"/>
              <a:ext cx="34" cy="2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588">
                  <a:solidFill>
                    <a:srgbClr val="000000"/>
                  </a:solidFill>
                  <a:round/>
                  <a:headEnd/>
                  <a:tailEnd/>
                </a14:hiddenLine>
              </a:ext>
            </a:extLst>
          </p:spPr>
          <p:txBody>
            <a:bodyPr/>
            <a:lstStyle/>
            <a:p>
              <a:endParaRPr lang="en-IN"/>
            </a:p>
          </p:txBody>
        </p:sp>
        <p:sp>
          <p:nvSpPr>
            <p:cNvPr id="18454" name="Freeform 21">
              <a:extLst>
                <a:ext uri="{FF2B5EF4-FFF2-40B4-BE49-F238E27FC236}">
                  <a16:creationId xmlns:a16="http://schemas.microsoft.com/office/drawing/2014/main" id="{F790C6AF-ADF2-F1FC-06D5-894E31704D58}"/>
                </a:ext>
              </a:extLst>
            </p:cNvPr>
            <p:cNvSpPr>
              <a:spLocks/>
            </p:cNvSpPr>
            <p:nvPr/>
          </p:nvSpPr>
          <p:spPr bwMode="auto">
            <a:xfrm>
              <a:off x="2554" y="2580"/>
              <a:ext cx="15" cy="45"/>
            </a:xfrm>
            <a:custGeom>
              <a:avLst/>
              <a:gdLst>
                <a:gd name="T0" fmla="*/ 0 w 296"/>
                <a:gd name="T1" fmla="*/ 0 h 889"/>
                <a:gd name="T2" fmla="*/ 0 w 296"/>
                <a:gd name="T3" fmla="*/ 0 h 889"/>
                <a:gd name="T4" fmla="*/ 0 w 296"/>
                <a:gd name="T5" fmla="*/ 0 h 889"/>
                <a:gd name="T6" fmla="*/ 0 w 296"/>
                <a:gd name="T7" fmla="*/ 0 h 889"/>
                <a:gd name="T8" fmla="*/ 0 60000 65536"/>
                <a:gd name="T9" fmla="*/ 0 60000 65536"/>
                <a:gd name="T10" fmla="*/ 0 60000 65536"/>
                <a:gd name="T11" fmla="*/ 0 60000 65536"/>
                <a:gd name="T12" fmla="*/ 0 w 296"/>
                <a:gd name="T13" fmla="*/ 0 h 889"/>
                <a:gd name="T14" fmla="*/ 296 w 296"/>
                <a:gd name="T15" fmla="*/ 889 h 889"/>
              </a:gdLst>
              <a:ahLst/>
              <a:cxnLst>
                <a:cxn ang="T8">
                  <a:pos x="T0" y="T1"/>
                </a:cxn>
                <a:cxn ang="T9">
                  <a:pos x="T2" y="T3"/>
                </a:cxn>
                <a:cxn ang="T10">
                  <a:pos x="T4" y="T5"/>
                </a:cxn>
                <a:cxn ang="T11">
                  <a:pos x="T6" y="T7"/>
                </a:cxn>
              </a:cxnLst>
              <a:rect l="T12" t="T13" r="T14" b="T15"/>
              <a:pathLst>
                <a:path w="296" h="889">
                  <a:moveTo>
                    <a:pt x="0" y="0"/>
                  </a:moveTo>
                  <a:lnTo>
                    <a:pt x="0" y="740"/>
                  </a:lnTo>
                  <a:lnTo>
                    <a:pt x="149" y="889"/>
                  </a:lnTo>
                  <a:lnTo>
                    <a:pt x="296" y="74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8455" name="Freeform 22">
              <a:extLst>
                <a:ext uri="{FF2B5EF4-FFF2-40B4-BE49-F238E27FC236}">
                  <a16:creationId xmlns:a16="http://schemas.microsoft.com/office/drawing/2014/main" id="{54CF0AC4-0A6F-179C-E6A9-7A87AFA710BD}"/>
                </a:ext>
              </a:extLst>
            </p:cNvPr>
            <p:cNvSpPr>
              <a:spLocks/>
            </p:cNvSpPr>
            <p:nvPr/>
          </p:nvSpPr>
          <p:spPr bwMode="auto">
            <a:xfrm>
              <a:off x="2584" y="2595"/>
              <a:ext cx="30" cy="30"/>
            </a:xfrm>
            <a:custGeom>
              <a:avLst/>
              <a:gdLst>
                <a:gd name="T0" fmla="*/ 0 w 593"/>
                <a:gd name="T1" fmla="*/ 0 h 594"/>
                <a:gd name="T2" fmla="*/ 0 w 593"/>
                <a:gd name="T3" fmla="*/ 0 h 594"/>
                <a:gd name="T4" fmla="*/ 0 w 593"/>
                <a:gd name="T5" fmla="*/ 0 h 594"/>
                <a:gd name="T6" fmla="*/ 0 w 593"/>
                <a:gd name="T7" fmla="*/ 0 h 594"/>
                <a:gd name="T8" fmla="*/ 0 w 593"/>
                <a:gd name="T9" fmla="*/ 0 h 594"/>
                <a:gd name="T10" fmla="*/ 0 60000 65536"/>
                <a:gd name="T11" fmla="*/ 0 60000 65536"/>
                <a:gd name="T12" fmla="*/ 0 60000 65536"/>
                <a:gd name="T13" fmla="*/ 0 60000 65536"/>
                <a:gd name="T14" fmla="*/ 0 60000 65536"/>
                <a:gd name="T15" fmla="*/ 0 w 593"/>
                <a:gd name="T16" fmla="*/ 0 h 594"/>
                <a:gd name="T17" fmla="*/ 593 w 593"/>
                <a:gd name="T18" fmla="*/ 594 h 594"/>
              </a:gdLst>
              <a:ahLst/>
              <a:cxnLst>
                <a:cxn ang="T10">
                  <a:pos x="T0" y="T1"/>
                </a:cxn>
                <a:cxn ang="T11">
                  <a:pos x="T2" y="T3"/>
                </a:cxn>
                <a:cxn ang="T12">
                  <a:pos x="T4" y="T5"/>
                </a:cxn>
                <a:cxn ang="T13">
                  <a:pos x="T6" y="T7"/>
                </a:cxn>
                <a:cxn ang="T14">
                  <a:pos x="T8" y="T9"/>
                </a:cxn>
              </a:cxnLst>
              <a:rect l="T15" t="T16" r="T17" b="T18"/>
              <a:pathLst>
                <a:path w="593" h="594">
                  <a:moveTo>
                    <a:pt x="0" y="0"/>
                  </a:moveTo>
                  <a:lnTo>
                    <a:pt x="0" y="445"/>
                  </a:lnTo>
                  <a:lnTo>
                    <a:pt x="148" y="594"/>
                  </a:lnTo>
                  <a:lnTo>
                    <a:pt x="297" y="594"/>
                  </a:lnTo>
                  <a:lnTo>
                    <a:pt x="593" y="29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8456" name="Freeform 23">
              <a:extLst>
                <a:ext uri="{FF2B5EF4-FFF2-40B4-BE49-F238E27FC236}">
                  <a16:creationId xmlns:a16="http://schemas.microsoft.com/office/drawing/2014/main" id="{AF22DEB1-12D1-A285-F452-F7E7F74243AE}"/>
                </a:ext>
              </a:extLst>
            </p:cNvPr>
            <p:cNvSpPr>
              <a:spLocks/>
            </p:cNvSpPr>
            <p:nvPr/>
          </p:nvSpPr>
          <p:spPr bwMode="auto">
            <a:xfrm>
              <a:off x="2629" y="2595"/>
              <a:ext cx="29" cy="30"/>
            </a:xfrm>
            <a:custGeom>
              <a:avLst/>
              <a:gdLst>
                <a:gd name="T0" fmla="*/ 0 w 594"/>
                <a:gd name="T1" fmla="*/ 0 h 594"/>
                <a:gd name="T2" fmla="*/ 0 w 594"/>
                <a:gd name="T3" fmla="*/ 0 h 594"/>
                <a:gd name="T4" fmla="*/ 0 w 594"/>
                <a:gd name="T5" fmla="*/ 0 h 594"/>
                <a:gd name="T6" fmla="*/ 0 w 594"/>
                <a:gd name="T7" fmla="*/ 0 h 594"/>
                <a:gd name="T8" fmla="*/ 0 w 594"/>
                <a:gd name="T9" fmla="*/ 0 h 594"/>
                <a:gd name="T10" fmla="*/ 0 w 594"/>
                <a:gd name="T11" fmla="*/ 0 h 594"/>
                <a:gd name="T12" fmla="*/ 0 w 594"/>
                <a:gd name="T13" fmla="*/ 0 h 594"/>
                <a:gd name="T14" fmla="*/ 0 w 594"/>
                <a:gd name="T15" fmla="*/ 0 h 594"/>
                <a:gd name="T16" fmla="*/ 0 60000 65536"/>
                <a:gd name="T17" fmla="*/ 0 60000 65536"/>
                <a:gd name="T18" fmla="*/ 0 60000 65536"/>
                <a:gd name="T19" fmla="*/ 0 60000 65536"/>
                <a:gd name="T20" fmla="*/ 0 60000 65536"/>
                <a:gd name="T21" fmla="*/ 0 60000 65536"/>
                <a:gd name="T22" fmla="*/ 0 60000 65536"/>
                <a:gd name="T23" fmla="*/ 0 60000 65536"/>
                <a:gd name="T24" fmla="*/ 0 w 594"/>
                <a:gd name="T25" fmla="*/ 0 h 594"/>
                <a:gd name="T26" fmla="*/ 594 w 594"/>
                <a:gd name="T27" fmla="*/ 594 h 5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94" h="594">
                  <a:moveTo>
                    <a:pt x="0" y="297"/>
                  </a:moveTo>
                  <a:lnTo>
                    <a:pt x="297" y="0"/>
                  </a:lnTo>
                  <a:lnTo>
                    <a:pt x="445" y="0"/>
                  </a:lnTo>
                  <a:lnTo>
                    <a:pt x="594" y="149"/>
                  </a:lnTo>
                  <a:lnTo>
                    <a:pt x="594" y="445"/>
                  </a:lnTo>
                  <a:lnTo>
                    <a:pt x="445" y="594"/>
                  </a:lnTo>
                  <a:lnTo>
                    <a:pt x="297" y="594"/>
                  </a:lnTo>
                  <a:lnTo>
                    <a:pt x="0" y="29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8457" name="Freeform 24">
              <a:extLst>
                <a:ext uri="{FF2B5EF4-FFF2-40B4-BE49-F238E27FC236}">
                  <a16:creationId xmlns:a16="http://schemas.microsoft.com/office/drawing/2014/main" id="{6221C0B0-9C33-AB36-C411-7EF40DA4BD63}"/>
                </a:ext>
              </a:extLst>
            </p:cNvPr>
            <p:cNvSpPr>
              <a:spLocks/>
            </p:cNvSpPr>
            <p:nvPr/>
          </p:nvSpPr>
          <p:spPr bwMode="auto">
            <a:xfrm>
              <a:off x="2673" y="2595"/>
              <a:ext cx="30" cy="30"/>
            </a:xfrm>
            <a:custGeom>
              <a:avLst/>
              <a:gdLst>
                <a:gd name="T0" fmla="*/ 0 w 594"/>
                <a:gd name="T1" fmla="*/ 0 h 594"/>
                <a:gd name="T2" fmla="*/ 0 w 594"/>
                <a:gd name="T3" fmla="*/ 0 h 594"/>
                <a:gd name="T4" fmla="*/ 0 w 594"/>
                <a:gd name="T5" fmla="*/ 0 h 594"/>
                <a:gd name="T6" fmla="*/ 0 w 594"/>
                <a:gd name="T7" fmla="*/ 0 h 594"/>
                <a:gd name="T8" fmla="*/ 0 w 594"/>
                <a:gd name="T9" fmla="*/ 0 h 594"/>
                <a:gd name="T10" fmla="*/ 0 w 594"/>
                <a:gd name="T11" fmla="*/ 0 h 594"/>
                <a:gd name="T12" fmla="*/ 0 w 594"/>
                <a:gd name="T13" fmla="*/ 0 h 594"/>
                <a:gd name="T14" fmla="*/ 0 w 594"/>
                <a:gd name="T15" fmla="*/ 0 h 594"/>
                <a:gd name="T16" fmla="*/ 0 w 594"/>
                <a:gd name="T17" fmla="*/ 0 h 5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94"/>
                <a:gd name="T28" fmla="*/ 0 h 594"/>
                <a:gd name="T29" fmla="*/ 594 w 594"/>
                <a:gd name="T30" fmla="*/ 594 h 5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94" h="594">
                  <a:moveTo>
                    <a:pt x="0" y="297"/>
                  </a:moveTo>
                  <a:lnTo>
                    <a:pt x="445" y="297"/>
                  </a:lnTo>
                  <a:lnTo>
                    <a:pt x="594" y="149"/>
                  </a:lnTo>
                  <a:lnTo>
                    <a:pt x="445" y="0"/>
                  </a:lnTo>
                  <a:lnTo>
                    <a:pt x="149" y="0"/>
                  </a:lnTo>
                  <a:lnTo>
                    <a:pt x="0" y="149"/>
                  </a:lnTo>
                  <a:lnTo>
                    <a:pt x="0" y="445"/>
                  </a:lnTo>
                  <a:lnTo>
                    <a:pt x="149" y="594"/>
                  </a:lnTo>
                  <a:lnTo>
                    <a:pt x="445" y="59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8458" name="Freeform 25">
              <a:extLst>
                <a:ext uri="{FF2B5EF4-FFF2-40B4-BE49-F238E27FC236}">
                  <a16:creationId xmlns:a16="http://schemas.microsoft.com/office/drawing/2014/main" id="{FECED659-BEAE-EF3B-8FB7-DCE8E0C9784E}"/>
                </a:ext>
              </a:extLst>
            </p:cNvPr>
            <p:cNvSpPr>
              <a:spLocks/>
            </p:cNvSpPr>
            <p:nvPr/>
          </p:nvSpPr>
          <p:spPr bwMode="auto">
            <a:xfrm>
              <a:off x="2401" y="2514"/>
              <a:ext cx="29" cy="44"/>
            </a:xfrm>
            <a:custGeom>
              <a:avLst/>
              <a:gdLst>
                <a:gd name="T0" fmla="*/ 0 w 592"/>
                <a:gd name="T1" fmla="*/ 0 h 889"/>
                <a:gd name="T2" fmla="*/ 0 w 592"/>
                <a:gd name="T3" fmla="*/ 0 h 889"/>
                <a:gd name="T4" fmla="*/ 0 w 592"/>
                <a:gd name="T5" fmla="*/ 0 h 889"/>
                <a:gd name="T6" fmla="*/ 0 w 592"/>
                <a:gd name="T7" fmla="*/ 0 h 889"/>
                <a:gd name="T8" fmla="*/ 0 w 592"/>
                <a:gd name="T9" fmla="*/ 0 h 889"/>
                <a:gd name="T10" fmla="*/ 0 w 592"/>
                <a:gd name="T11" fmla="*/ 0 h 889"/>
                <a:gd name="T12" fmla="*/ 0 60000 65536"/>
                <a:gd name="T13" fmla="*/ 0 60000 65536"/>
                <a:gd name="T14" fmla="*/ 0 60000 65536"/>
                <a:gd name="T15" fmla="*/ 0 60000 65536"/>
                <a:gd name="T16" fmla="*/ 0 60000 65536"/>
                <a:gd name="T17" fmla="*/ 0 60000 65536"/>
                <a:gd name="T18" fmla="*/ 0 w 592"/>
                <a:gd name="T19" fmla="*/ 0 h 889"/>
                <a:gd name="T20" fmla="*/ 592 w 592"/>
                <a:gd name="T21" fmla="*/ 889 h 889"/>
              </a:gdLst>
              <a:ahLst/>
              <a:cxnLst>
                <a:cxn ang="T12">
                  <a:pos x="T0" y="T1"/>
                </a:cxn>
                <a:cxn ang="T13">
                  <a:pos x="T2" y="T3"/>
                </a:cxn>
                <a:cxn ang="T14">
                  <a:pos x="T4" y="T5"/>
                </a:cxn>
                <a:cxn ang="T15">
                  <a:pos x="T6" y="T7"/>
                </a:cxn>
                <a:cxn ang="T16">
                  <a:pos x="T8" y="T9"/>
                </a:cxn>
                <a:cxn ang="T17">
                  <a:pos x="T10" y="T11"/>
                </a:cxn>
              </a:cxnLst>
              <a:rect l="T18" t="T19" r="T20" b="T21"/>
              <a:pathLst>
                <a:path w="592" h="889">
                  <a:moveTo>
                    <a:pt x="0" y="889"/>
                  </a:moveTo>
                  <a:lnTo>
                    <a:pt x="444" y="889"/>
                  </a:lnTo>
                  <a:lnTo>
                    <a:pt x="592" y="741"/>
                  </a:lnTo>
                  <a:lnTo>
                    <a:pt x="592" y="148"/>
                  </a:lnTo>
                  <a:lnTo>
                    <a:pt x="44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8459" name="Freeform 26">
              <a:extLst>
                <a:ext uri="{FF2B5EF4-FFF2-40B4-BE49-F238E27FC236}">
                  <a16:creationId xmlns:a16="http://schemas.microsoft.com/office/drawing/2014/main" id="{D050F311-F690-E2F8-1C7F-7AC4C4861FE8}"/>
                </a:ext>
              </a:extLst>
            </p:cNvPr>
            <p:cNvSpPr>
              <a:spLocks/>
            </p:cNvSpPr>
            <p:nvPr/>
          </p:nvSpPr>
          <p:spPr bwMode="auto">
            <a:xfrm>
              <a:off x="2445" y="2529"/>
              <a:ext cx="30" cy="14"/>
            </a:xfrm>
            <a:custGeom>
              <a:avLst/>
              <a:gdLst>
                <a:gd name="T0" fmla="*/ 0 w 592"/>
                <a:gd name="T1" fmla="*/ 0 h 295"/>
                <a:gd name="T2" fmla="*/ 0 w 592"/>
                <a:gd name="T3" fmla="*/ 0 h 295"/>
                <a:gd name="T4" fmla="*/ 0 w 592"/>
                <a:gd name="T5" fmla="*/ 0 h 295"/>
                <a:gd name="T6" fmla="*/ 0 w 592"/>
                <a:gd name="T7" fmla="*/ 0 h 295"/>
                <a:gd name="T8" fmla="*/ 0 60000 65536"/>
                <a:gd name="T9" fmla="*/ 0 60000 65536"/>
                <a:gd name="T10" fmla="*/ 0 60000 65536"/>
                <a:gd name="T11" fmla="*/ 0 60000 65536"/>
                <a:gd name="T12" fmla="*/ 0 w 592"/>
                <a:gd name="T13" fmla="*/ 0 h 295"/>
                <a:gd name="T14" fmla="*/ 592 w 592"/>
                <a:gd name="T15" fmla="*/ 295 h 295"/>
              </a:gdLst>
              <a:ahLst/>
              <a:cxnLst>
                <a:cxn ang="T8">
                  <a:pos x="T0" y="T1"/>
                </a:cxn>
                <a:cxn ang="T9">
                  <a:pos x="T2" y="T3"/>
                </a:cxn>
                <a:cxn ang="T10">
                  <a:pos x="T4" y="T5"/>
                </a:cxn>
                <a:cxn ang="T11">
                  <a:pos x="T6" y="T7"/>
                </a:cxn>
              </a:cxnLst>
              <a:rect l="T12" t="T13" r="T14" b="T15"/>
              <a:pathLst>
                <a:path w="592" h="295">
                  <a:moveTo>
                    <a:pt x="0" y="295"/>
                  </a:moveTo>
                  <a:lnTo>
                    <a:pt x="297" y="0"/>
                  </a:lnTo>
                  <a:lnTo>
                    <a:pt x="445" y="0"/>
                  </a:lnTo>
                  <a:lnTo>
                    <a:pt x="592" y="14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8460" name="Freeform 27">
              <a:extLst>
                <a:ext uri="{FF2B5EF4-FFF2-40B4-BE49-F238E27FC236}">
                  <a16:creationId xmlns:a16="http://schemas.microsoft.com/office/drawing/2014/main" id="{3830A2FE-1D98-7437-2B4A-767CACF8FF6C}"/>
                </a:ext>
              </a:extLst>
            </p:cNvPr>
            <p:cNvSpPr>
              <a:spLocks/>
            </p:cNvSpPr>
            <p:nvPr/>
          </p:nvSpPr>
          <p:spPr bwMode="auto">
            <a:xfrm>
              <a:off x="2490" y="2529"/>
              <a:ext cx="22" cy="29"/>
            </a:xfrm>
            <a:custGeom>
              <a:avLst/>
              <a:gdLst>
                <a:gd name="T0" fmla="*/ 0 w 445"/>
                <a:gd name="T1" fmla="*/ 0 h 592"/>
                <a:gd name="T2" fmla="*/ 0 w 445"/>
                <a:gd name="T3" fmla="*/ 0 h 592"/>
                <a:gd name="T4" fmla="*/ 0 w 445"/>
                <a:gd name="T5" fmla="*/ 0 h 592"/>
                <a:gd name="T6" fmla="*/ 0 w 445"/>
                <a:gd name="T7" fmla="*/ 0 h 592"/>
                <a:gd name="T8" fmla="*/ 0 w 445"/>
                <a:gd name="T9" fmla="*/ 0 h 592"/>
                <a:gd name="T10" fmla="*/ 0 w 445"/>
                <a:gd name="T11" fmla="*/ 0 h 592"/>
                <a:gd name="T12" fmla="*/ 0 w 445"/>
                <a:gd name="T13" fmla="*/ 0 h 592"/>
                <a:gd name="T14" fmla="*/ 0 w 445"/>
                <a:gd name="T15" fmla="*/ 0 h 592"/>
                <a:gd name="T16" fmla="*/ 0 w 445"/>
                <a:gd name="T17" fmla="*/ 0 h 5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5"/>
                <a:gd name="T28" fmla="*/ 0 h 592"/>
                <a:gd name="T29" fmla="*/ 445 w 445"/>
                <a:gd name="T30" fmla="*/ 592 h 5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5" h="592">
                  <a:moveTo>
                    <a:pt x="297" y="592"/>
                  </a:moveTo>
                  <a:lnTo>
                    <a:pt x="149" y="592"/>
                  </a:lnTo>
                  <a:lnTo>
                    <a:pt x="0" y="444"/>
                  </a:lnTo>
                  <a:lnTo>
                    <a:pt x="0" y="148"/>
                  </a:lnTo>
                  <a:lnTo>
                    <a:pt x="149" y="0"/>
                  </a:lnTo>
                  <a:lnTo>
                    <a:pt x="297" y="0"/>
                  </a:lnTo>
                  <a:lnTo>
                    <a:pt x="445" y="148"/>
                  </a:lnTo>
                  <a:lnTo>
                    <a:pt x="445" y="444"/>
                  </a:lnTo>
                  <a:lnTo>
                    <a:pt x="297" y="59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8461" name="Freeform 28">
              <a:extLst>
                <a:ext uri="{FF2B5EF4-FFF2-40B4-BE49-F238E27FC236}">
                  <a16:creationId xmlns:a16="http://schemas.microsoft.com/office/drawing/2014/main" id="{DC4D3F6E-921F-3F90-A1E6-5CFE2CDD9259}"/>
                </a:ext>
              </a:extLst>
            </p:cNvPr>
            <p:cNvSpPr>
              <a:spLocks/>
            </p:cNvSpPr>
            <p:nvPr/>
          </p:nvSpPr>
          <p:spPr bwMode="auto">
            <a:xfrm>
              <a:off x="2541" y="2514"/>
              <a:ext cx="23" cy="44"/>
            </a:xfrm>
            <a:custGeom>
              <a:avLst/>
              <a:gdLst>
                <a:gd name="T0" fmla="*/ 0 w 445"/>
                <a:gd name="T1" fmla="*/ 0 h 889"/>
                <a:gd name="T2" fmla="*/ 0 w 445"/>
                <a:gd name="T3" fmla="*/ 0 h 889"/>
                <a:gd name="T4" fmla="*/ 0 w 445"/>
                <a:gd name="T5" fmla="*/ 0 h 889"/>
                <a:gd name="T6" fmla="*/ 0 w 445"/>
                <a:gd name="T7" fmla="*/ 0 h 889"/>
                <a:gd name="T8" fmla="*/ 0 w 445"/>
                <a:gd name="T9" fmla="*/ 0 h 889"/>
                <a:gd name="T10" fmla="*/ 0 60000 65536"/>
                <a:gd name="T11" fmla="*/ 0 60000 65536"/>
                <a:gd name="T12" fmla="*/ 0 60000 65536"/>
                <a:gd name="T13" fmla="*/ 0 60000 65536"/>
                <a:gd name="T14" fmla="*/ 0 60000 65536"/>
                <a:gd name="T15" fmla="*/ 0 w 445"/>
                <a:gd name="T16" fmla="*/ 0 h 889"/>
                <a:gd name="T17" fmla="*/ 445 w 445"/>
                <a:gd name="T18" fmla="*/ 889 h 889"/>
              </a:gdLst>
              <a:ahLst/>
              <a:cxnLst>
                <a:cxn ang="T10">
                  <a:pos x="T0" y="T1"/>
                </a:cxn>
                <a:cxn ang="T11">
                  <a:pos x="T2" y="T3"/>
                </a:cxn>
                <a:cxn ang="T12">
                  <a:pos x="T4" y="T5"/>
                </a:cxn>
                <a:cxn ang="T13">
                  <a:pos x="T6" y="T7"/>
                </a:cxn>
                <a:cxn ang="T14">
                  <a:pos x="T8" y="T9"/>
                </a:cxn>
              </a:cxnLst>
              <a:rect l="T15" t="T16" r="T17" b="T18"/>
              <a:pathLst>
                <a:path w="445" h="889">
                  <a:moveTo>
                    <a:pt x="445" y="148"/>
                  </a:moveTo>
                  <a:lnTo>
                    <a:pt x="296" y="0"/>
                  </a:lnTo>
                  <a:lnTo>
                    <a:pt x="148" y="0"/>
                  </a:lnTo>
                  <a:lnTo>
                    <a:pt x="0" y="148"/>
                  </a:lnTo>
                  <a:lnTo>
                    <a:pt x="0" y="88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8462" name="Freeform 29">
              <a:extLst>
                <a:ext uri="{FF2B5EF4-FFF2-40B4-BE49-F238E27FC236}">
                  <a16:creationId xmlns:a16="http://schemas.microsoft.com/office/drawing/2014/main" id="{2507DF7C-DD1C-B34D-57A6-C06481FDECC0}"/>
                </a:ext>
              </a:extLst>
            </p:cNvPr>
            <p:cNvSpPr>
              <a:spLocks/>
            </p:cNvSpPr>
            <p:nvPr/>
          </p:nvSpPr>
          <p:spPr bwMode="auto">
            <a:xfrm>
              <a:off x="2593" y="2514"/>
              <a:ext cx="15" cy="44"/>
            </a:xfrm>
            <a:custGeom>
              <a:avLst/>
              <a:gdLst>
                <a:gd name="T0" fmla="*/ 0 w 297"/>
                <a:gd name="T1" fmla="*/ 0 h 889"/>
                <a:gd name="T2" fmla="*/ 0 w 297"/>
                <a:gd name="T3" fmla="*/ 0 h 889"/>
                <a:gd name="T4" fmla="*/ 0 w 297"/>
                <a:gd name="T5" fmla="*/ 0 h 889"/>
                <a:gd name="T6" fmla="*/ 0 w 297"/>
                <a:gd name="T7" fmla="*/ 0 h 889"/>
                <a:gd name="T8" fmla="*/ 0 60000 65536"/>
                <a:gd name="T9" fmla="*/ 0 60000 65536"/>
                <a:gd name="T10" fmla="*/ 0 60000 65536"/>
                <a:gd name="T11" fmla="*/ 0 60000 65536"/>
                <a:gd name="T12" fmla="*/ 0 w 297"/>
                <a:gd name="T13" fmla="*/ 0 h 889"/>
                <a:gd name="T14" fmla="*/ 297 w 297"/>
                <a:gd name="T15" fmla="*/ 889 h 889"/>
              </a:gdLst>
              <a:ahLst/>
              <a:cxnLst>
                <a:cxn ang="T8">
                  <a:pos x="T0" y="T1"/>
                </a:cxn>
                <a:cxn ang="T9">
                  <a:pos x="T2" y="T3"/>
                </a:cxn>
                <a:cxn ang="T10">
                  <a:pos x="T4" y="T5"/>
                </a:cxn>
                <a:cxn ang="T11">
                  <a:pos x="T6" y="T7"/>
                </a:cxn>
              </a:cxnLst>
              <a:rect l="T12" t="T13" r="T14" b="T15"/>
              <a:pathLst>
                <a:path w="297" h="889">
                  <a:moveTo>
                    <a:pt x="0" y="0"/>
                  </a:moveTo>
                  <a:lnTo>
                    <a:pt x="0" y="741"/>
                  </a:lnTo>
                  <a:lnTo>
                    <a:pt x="149" y="889"/>
                  </a:lnTo>
                  <a:lnTo>
                    <a:pt x="297" y="74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nvGrpSpPr>
            <p:cNvPr id="18463" name="Group 30">
              <a:extLst>
                <a:ext uri="{FF2B5EF4-FFF2-40B4-BE49-F238E27FC236}">
                  <a16:creationId xmlns:a16="http://schemas.microsoft.com/office/drawing/2014/main" id="{174792A8-9E4D-E184-356F-1C78D33DF3DC}"/>
                </a:ext>
              </a:extLst>
            </p:cNvPr>
            <p:cNvGrpSpPr>
              <a:grpSpLocks/>
            </p:cNvGrpSpPr>
            <p:nvPr/>
          </p:nvGrpSpPr>
          <p:grpSpPr bwMode="auto">
            <a:xfrm>
              <a:off x="1432" y="1078"/>
              <a:ext cx="1913" cy="1830"/>
              <a:chOff x="1432" y="1078"/>
              <a:chExt cx="1913" cy="1830"/>
            </a:xfrm>
          </p:grpSpPr>
          <p:sp>
            <p:nvSpPr>
              <p:cNvPr id="18468" name="Freeform 31">
                <a:extLst>
                  <a:ext uri="{FF2B5EF4-FFF2-40B4-BE49-F238E27FC236}">
                    <a16:creationId xmlns:a16="http://schemas.microsoft.com/office/drawing/2014/main" id="{8B38664D-0602-63CA-41EB-9218814A91AB}"/>
                  </a:ext>
                </a:extLst>
              </p:cNvPr>
              <p:cNvSpPr>
                <a:spLocks/>
              </p:cNvSpPr>
              <p:nvPr/>
            </p:nvSpPr>
            <p:spPr bwMode="auto">
              <a:xfrm>
                <a:off x="1686" y="1524"/>
                <a:ext cx="1583" cy="401"/>
              </a:xfrm>
              <a:custGeom>
                <a:avLst/>
                <a:gdLst>
                  <a:gd name="T0" fmla="*/ 0 w 22164"/>
                  <a:gd name="T1" fmla="*/ 0 h 5606"/>
                  <a:gd name="T2" fmla="*/ 0 w 22164"/>
                  <a:gd name="T3" fmla="*/ 0 h 5606"/>
                  <a:gd name="T4" fmla="*/ 0 w 22164"/>
                  <a:gd name="T5" fmla="*/ 0 h 5606"/>
                  <a:gd name="T6" fmla="*/ 0 w 22164"/>
                  <a:gd name="T7" fmla="*/ 0 h 5606"/>
                  <a:gd name="T8" fmla="*/ 0 w 22164"/>
                  <a:gd name="T9" fmla="*/ 0 h 5606"/>
                  <a:gd name="T10" fmla="*/ 0 w 22164"/>
                  <a:gd name="T11" fmla="*/ 0 h 5606"/>
                  <a:gd name="T12" fmla="*/ 0 w 22164"/>
                  <a:gd name="T13" fmla="*/ 0 h 5606"/>
                  <a:gd name="T14" fmla="*/ 0 w 22164"/>
                  <a:gd name="T15" fmla="*/ 0 h 5606"/>
                  <a:gd name="T16" fmla="*/ 0 w 22164"/>
                  <a:gd name="T17" fmla="*/ 0 h 5606"/>
                  <a:gd name="T18" fmla="*/ 0 w 22164"/>
                  <a:gd name="T19" fmla="*/ 0 h 5606"/>
                  <a:gd name="T20" fmla="*/ 0 w 22164"/>
                  <a:gd name="T21" fmla="*/ 0 h 5606"/>
                  <a:gd name="T22" fmla="*/ 0 w 22164"/>
                  <a:gd name="T23" fmla="*/ 0 h 5606"/>
                  <a:gd name="T24" fmla="*/ 0 w 22164"/>
                  <a:gd name="T25" fmla="*/ 0 h 560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164"/>
                  <a:gd name="T40" fmla="*/ 0 h 5606"/>
                  <a:gd name="T41" fmla="*/ 22164 w 22164"/>
                  <a:gd name="T42" fmla="*/ 5606 h 560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164" h="5606">
                    <a:moveTo>
                      <a:pt x="0" y="5606"/>
                    </a:moveTo>
                    <a:lnTo>
                      <a:pt x="1777" y="4445"/>
                    </a:lnTo>
                    <a:lnTo>
                      <a:pt x="3644" y="3426"/>
                    </a:lnTo>
                    <a:lnTo>
                      <a:pt x="5586" y="2549"/>
                    </a:lnTo>
                    <a:lnTo>
                      <a:pt x="7586" y="1814"/>
                    </a:lnTo>
                    <a:lnTo>
                      <a:pt x="9353" y="1289"/>
                    </a:lnTo>
                    <a:lnTo>
                      <a:pt x="11147" y="864"/>
                    </a:lnTo>
                    <a:lnTo>
                      <a:pt x="12963" y="531"/>
                    </a:lnTo>
                    <a:lnTo>
                      <a:pt x="14793" y="284"/>
                    </a:lnTo>
                    <a:lnTo>
                      <a:pt x="16634" y="118"/>
                    </a:lnTo>
                    <a:lnTo>
                      <a:pt x="18479" y="25"/>
                    </a:lnTo>
                    <a:lnTo>
                      <a:pt x="20325" y="0"/>
                    </a:lnTo>
                    <a:lnTo>
                      <a:pt x="22164" y="36"/>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469" name="Freeform 32">
                <a:extLst>
                  <a:ext uri="{FF2B5EF4-FFF2-40B4-BE49-F238E27FC236}">
                    <a16:creationId xmlns:a16="http://schemas.microsoft.com/office/drawing/2014/main" id="{9D544236-D26C-DBFC-F4BF-963694C2D67B}"/>
                  </a:ext>
                </a:extLst>
              </p:cNvPr>
              <p:cNvSpPr>
                <a:spLocks/>
              </p:cNvSpPr>
              <p:nvPr/>
            </p:nvSpPr>
            <p:spPr bwMode="auto">
              <a:xfrm>
                <a:off x="1684" y="1709"/>
                <a:ext cx="1581" cy="389"/>
              </a:xfrm>
              <a:custGeom>
                <a:avLst/>
                <a:gdLst>
                  <a:gd name="T0" fmla="*/ 0 w 22134"/>
                  <a:gd name="T1" fmla="*/ 0 h 5453"/>
                  <a:gd name="T2" fmla="*/ 0 w 22134"/>
                  <a:gd name="T3" fmla="*/ 0 h 5453"/>
                  <a:gd name="T4" fmla="*/ 0 w 22134"/>
                  <a:gd name="T5" fmla="*/ 0 h 5453"/>
                  <a:gd name="T6" fmla="*/ 0 w 22134"/>
                  <a:gd name="T7" fmla="*/ 0 h 5453"/>
                  <a:gd name="T8" fmla="*/ 0 w 22134"/>
                  <a:gd name="T9" fmla="*/ 0 h 5453"/>
                  <a:gd name="T10" fmla="*/ 0 w 22134"/>
                  <a:gd name="T11" fmla="*/ 0 h 5453"/>
                  <a:gd name="T12" fmla="*/ 0 w 22134"/>
                  <a:gd name="T13" fmla="*/ 0 h 5453"/>
                  <a:gd name="T14" fmla="*/ 0 w 22134"/>
                  <a:gd name="T15" fmla="*/ 0 h 5453"/>
                  <a:gd name="T16" fmla="*/ 0 w 22134"/>
                  <a:gd name="T17" fmla="*/ 0 h 5453"/>
                  <a:gd name="T18" fmla="*/ 0 w 22134"/>
                  <a:gd name="T19" fmla="*/ 0 h 5453"/>
                  <a:gd name="T20" fmla="*/ 0 w 22134"/>
                  <a:gd name="T21" fmla="*/ 0 h 5453"/>
                  <a:gd name="T22" fmla="*/ 0 w 22134"/>
                  <a:gd name="T23" fmla="*/ 0 h 5453"/>
                  <a:gd name="T24" fmla="*/ 0 w 22134"/>
                  <a:gd name="T25" fmla="*/ 0 h 5453"/>
                  <a:gd name="T26" fmla="*/ 0 w 22134"/>
                  <a:gd name="T27" fmla="*/ 0 h 54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134"/>
                  <a:gd name="T43" fmla="*/ 0 h 5453"/>
                  <a:gd name="T44" fmla="*/ 22134 w 22134"/>
                  <a:gd name="T45" fmla="*/ 5453 h 545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134" h="5453">
                    <a:moveTo>
                      <a:pt x="0" y="5453"/>
                    </a:moveTo>
                    <a:lnTo>
                      <a:pt x="1814" y="4149"/>
                    </a:lnTo>
                    <a:lnTo>
                      <a:pt x="3706" y="2943"/>
                    </a:lnTo>
                    <a:lnTo>
                      <a:pt x="5677" y="1896"/>
                    </a:lnTo>
                    <a:lnTo>
                      <a:pt x="6694" y="1448"/>
                    </a:lnTo>
                    <a:lnTo>
                      <a:pt x="7732" y="1062"/>
                    </a:lnTo>
                    <a:lnTo>
                      <a:pt x="9456" y="574"/>
                    </a:lnTo>
                    <a:lnTo>
                      <a:pt x="11225" y="247"/>
                    </a:lnTo>
                    <a:lnTo>
                      <a:pt x="13028" y="61"/>
                    </a:lnTo>
                    <a:lnTo>
                      <a:pt x="14852" y="0"/>
                    </a:lnTo>
                    <a:lnTo>
                      <a:pt x="16686" y="45"/>
                    </a:lnTo>
                    <a:lnTo>
                      <a:pt x="18519" y="178"/>
                    </a:lnTo>
                    <a:lnTo>
                      <a:pt x="20338" y="383"/>
                    </a:lnTo>
                    <a:lnTo>
                      <a:pt x="22134" y="638"/>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470" name="Freeform 33">
                <a:extLst>
                  <a:ext uri="{FF2B5EF4-FFF2-40B4-BE49-F238E27FC236}">
                    <a16:creationId xmlns:a16="http://schemas.microsoft.com/office/drawing/2014/main" id="{D331474B-F866-FEC8-6357-A3257A73B667}"/>
                  </a:ext>
                </a:extLst>
              </p:cNvPr>
              <p:cNvSpPr>
                <a:spLocks/>
              </p:cNvSpPr>
              <p:nvPr/>
            </p:nvSpPr>
            <p:spPr bwMode="auto">
              <a:xfrm>
                <a:off x="1686" y="1903"/>
                <a:ext cx="1590" cy="284"/>
              </a:xfrm>
              <a:custGeom>
                <a:avLst/>
                <a:gdLst>
                  <a:gd name="T0" fmla="*/ 0 w 22259"/>
                  <a:gd name="T1" fmla="*/ 0 h 3977"/>
                  <a:gd name="T2" fmla="*/ 0 w 22259"/>
                  <a:gd name="T3" fmla="*/ 0 h 3977"/>
                  <a:gd name="T4" fmla="*/ 0 w 22259"/>
                  <a:gd name="T5" fmla="*/ 0 h 3977"/>
                  <a:gd name="T6" fmla="*/ 0 w 22259"/>
                  <a:gd name="T7" fmla="*/ 0 h 3977"/>
                  <a:gd name="T8" fmla="*/ 0 w 22259"/>
                  <a:gd name="T9" fmla="*/ 0 h 3977"/>
                  <a:gd name="T10" fmla="*/ 0 w 22259"/>
                  <a:gd name="T11" fmla="*/ 0 h 3977"/>
                  <a:gd name="T12" fmla="*/ 0 w 22259"/>
                  <a:gd name="T13" fmla="*/ 0 h 3977"/>
                  <a:gd name="T14" fmla="*/ 0 w 22259"/>
                  <a:gd name="T15" fmla="*/ 0 h 3977"/>
                  <a:gd name="T16" fmla="*/ 0 w 22259"/>
                  <a:gd name="T17" fmla="*/ 0 h 3977"/>
                  <a:gd name="T18" fmla="*/ 0 w 22259"/>
                  <a:gd name="T19" fmla="*/ 0 h 3977"/>
                  <a:gd name="T20" fmla="*/ 0 w 22259"/>
                  <a:gd name="T21" fmla="*/ 0 h 3977"/>
                  <a:gd name="T22" fmla="*/ 0 w 22259"/>
                  <a:gd name="T23" fmla="*/ 0 h 3977"/>
                  <a:gd name="T24" fmla="*/ 0 w 22259"/>
                  <a:gd name="T25" fmla="*/ 0 h 39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259"/>
                  <a:gd name="T40" fmla="*/ 0 h 3977"/>
                  <a:gd name="T41" fmla="*/ 22259 w 22259"/>
                  <a:gd name="T42" fmla="*/ 3977 h 39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259" h="3977">
                    <a:moveTo>
                      <a:pt x="0" y="3977"/>
                    </a:moveTo>
                    <a:lnTo>
                      <a:pt x="2500" y="2500"/>
                    </a:lnTo>
                    <a:lnTo>
                      <a:pt x="3782" y="1830"/>
                    </a:lnTo>
                    <a:lnTo>
                      <a:pt x="5097" y="1252"/>
                    </a:lnTo>
                    <a:lnTo>
                      <a:pt x="6098" y="898"/>
                    </a:lnTo>
                    <a:lnTo>
                      <a:pt x="7117" y="611"/>
                    </a:lnTo>
                    <a:lnTo>
                      <a:pt x="8155" y="384"/>
                    </a:lnTo>
                    <a:lnTo>
                      <a:pt x="9209" y="213"/>
                    </a:lnTo>
                    <a:lnTo>
                      <a:pt x="11352" y="21"/>
                    </a:lnTo>
                    <a:lnTo>
                      <a:pt x="13531" y="0"/>
                    </a:lnTo>
                    <a:lnTo>
                      <a:pt x="15730" y="110"/>
                    </a:lnTo>
                    <a:lnTo>
                      <a:pt x="17928" y="318"/>
                    </a:lnTo>
                    <a:lnTo>
                      <a:pt x="22259" y="877"/>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471" name="Freeform 34">
                <a:extLst>
                  <a:ext uri="{FF2B5EF4-FFF2-40B4-BE49-F238E27FC236}">
                    <a16:creationId xmlns:a16="http://schemas.microsoft.com/office/drawing/2014/main" id="{58B73B3A-B7E5-9DF6-6860-5ADEA8E114FF}"/>
                  </a:ext>
                </a:extLst>
              </p:cNvPr>
              <p:cNvSpPr>
                <a:spLocks/>
              </p:cNvSpPr>
              <p:nvPr/>
            </p:nvSpPr>
            <p:spPr bwMode="auto">
              <a:xfrm>
                <a:off x="2612" y="1632"/>
                <a:ext cx="39" cy="42"/>
              </a:xfrm>
              <a:custGeom>
                <a:avLst/>
                <a:gdLst>
                  <a:gd name="T0" fmla="*/ 0 w 548"/>
                  <a:gd name="T1" fmla="*/ 0 h 583"/>
                  <a:gd name="T2" fmla="*/ 0 w 548"/>
                  <a:gd name="T3" fmla="*/ 0 h 583"/>
                  <a:gd name="T4" fmla="*/ 0 w 548"/>
                  <a:gd name="T5" fmla="*/ 0 h 583"/>
                  <a:gd name="T6" fmla="*/ 0 60000 65536"/>
                  <a:gd name="T7" fmla="*/ 0 60000 65536"/>
                  <a:gd name="T8" fmla="*/ 0 60000 65536"/>
                  <a:gd name="T9" fmla="*/ 0 w 548"/>
                  <a:gd name="T10" fmla="*/ 0 h 583"/>
                  <a:gd name="T11" fmla="*/ 548 w 548"/>
                  <a:gd name="T12" fmla="*/ 583 h 583"/>
                </a:gdLst>
                <a:ahLst/>
                <a:cxnLst>
                  <a:cxn ang="T6">
                    <a:pos x="T0" y="T1"/>
                  </a:cxn>
                  <a:cxn ang="T7">
                    <a:pos x="T2" y="T3"/>
                  </a:cxn>
                  <a:cxn ang="T8">
                    <a:pos x="T4" y="T5"/>
                  </a:cxn>
                </a:cxnLst>
                <a:rect l="T9" t="T10" r="T11" b="T12"/>
                <a:pathLst>
                  <a:path w="548" h="583">
                    <a:moveTo>
                      <a:pt x="0" y="68"/>
                    </a:moveTo>
                    <a:lnTo>
                      <a:pt x="341" y="583"/>
                    </a:lnTo>
                    <a:lnTo>
                      <a:pt x="548" y="0"/>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472" name="Freeform 35">
                <a:extLst>
                  <a:ext uri="{FF2B5EF4-FFF2-40B4-BE49-F238E27FC236}">
                    <a16:creationId xmlns:a16="http://schemas.microsoft.com/office/drawing/2014/main" id="{B25AF5EB-94FB-3B5E-72F1-9F1597D0F3BA}"/>
                  </a:ext>
                </a:extLst>
              </p:cNvPr>
              <p:cNvSpPr>
                <a:spLocks/>
              </p:cNvSpPr>
              <p:nvPr/>
            </p:nvSpPr>
            <p:spPr bwMode="auto">
              <a:xfrm>
                <a:off x="2672" y="1627"/>
                <a:ext cx="32" cy="41"/>
              </a:xfrm>
              <a:custGeom>
                <a:avLst/>
                <a:gdLst>
                  <a:gd name="T0" fmla="*/ 0 w 446"/>
                  <a:gd name="T1" fmla="*/ 0 h 566"/>
                  <a:gd name="T2" fmla="*/ 0 w 446"/>
                  <a:gd name="T3" fmla="*/ 0 h 566"/>
                  <a:gd name="T4" fmla="*/ 0 w 446"/>
                  <a:gd name="T5" fmla="*/ 0 h 566"/>
                  <a:gd name="T6" fmla="*/ 0 w 446"/>
                  <a:gd name="T7" fmla="*/ 0 h 566"/>
                  <a:gd name="T8" fmla="*/ 0 w 446"/>
                  <a:gd name="T9" fmla="*/ 0 h 566"/>
                  <a:gd name="T10" fmla="*/ 0 w 446"/>
                  <a:gd name="T11" fmla="*/ 0 h 566"/>
                  <a:gd name="T12" fmla="*/ 0 w 446"/>
                  <a:gd name="T13" fmla="*/ 0 h 566"/>
                  <a:gd name="T14" fmla="*/ 0 w 446"/>
                  <a:gd name="T15" fmla="*/ 0 h 566"/>
                  <a:gd name="T16" fmla="*/ 0 w 446"/>
                  <a:gd name="T17" fmla="*/ 0 h 5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6"/>
                  <a:gd name="T28" fmla="*/ 0 h 566"/>
                  <a:gd name="T29" fmla="*/ 446 w 446"/>
                  <a:gd name="T30" fmla="*/ 566 h 5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6" h="566">
                    <a:moveTo>
                      <a:pt x="326" y="549"/>
                    </a:moveTo>
                    <a:lnTo>
                      <a:pt x="189" y="566"/>
                    </a:lnTo>
                    <a:lnTo>
                      <a:pt x="34" y="445"/>
                    </a:lnTo>
                    <a:lnTo>
                      <a:pt x="0" y="171"/>
                    </a:lnTo>
                    <a:lnTo>
                      <a:pt x="121" y="17"/>
                    </a:lnTo>
                    <a:lnTo>
                      <a:pt x="258" y="0"/>
                    </a:lnTo>
                    <a:lnTo>
                      <a:pt x="413" y="121"/>
                    </a:lnTo>
                    <a:lnTo>
                      <a:pt x="446" y="395"/>
                    </a:lnTo>
                    <a:lnTo>
                      <a:pt x="326" y="549"/>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473" name="Line 36">
                <a:extLst>
                  <a:ext uri="{FF2B5EF4-FFF2-40B4-BE49-F238E27FC236}">
                    <a16:creationId xmlns:a16="http://schemas.microsoft.com/office/drawing/2014/main" id="{29F9B98A-6045-0EA6-FF7D-A71C8BF0D834}"/>
                  </a:ext>
                </a:extLst>
              </p:cNvPr>
              <p:cNvSpPr>
                <a:spLocks noChangeShapeType="1"/>
              </p:cNvSpPr>
              <p:nvPr/>
            </p:nvSpPr>
            <p:spPr bwMode="auto">
              <a:xfrm>
                <a:off x="2704" y="1655"/>
                <a:ext cx="11" cy="9"/>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474" name="Line 37">
                <a:extLst>
                  <a:ext uri="{FF2B5EF4-FFF2-40B4-BE49-F238E27FC236}">
                    <a16:creationId xmlns:a16="http://schemas.microsoft.com/office/drawing/2014/main" id="{7C745B9D-23A7-3613-688A-0A6A4CC9F3C0}"/>
                  </a:ext>
                </a:extLst>
              </p:cNvPr>
              <p:cNvSpPr>
                <a:spLocks noChangeShapeType="1"/>
              </p:cNvSpPr>
              <p:nvPr/>
            </p:nvSpPr>
            <p:spPr bwMode="auto">
              <a:xfrm flipH="1" flipV="1">
                <a:off x="2730" y="1622"/>
                <a:ext cx="4" cy="40"/>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475" name="Freeform 38">
                <a:extLst>
                  <a:ext uri="{FF2B5EF4-FFF2-40B4-BE49-F238E27FC236}">
                    <a16:creationId xmlns:a16="http://schemas.microsoft.com/office/drawing/2014/main" id="{F095A4C3-B65F-870F-A217-A40263AF3D53}"/>
                  </a:ext>
                </a:extLst>
              </p:cNvPr>
              <p:cNvSpPr>
                <a:spLocks/>
              </p:cNvSpPr>
              <p:nvPr/>
            </p:nvSpPr>
            <p:spPr bwMode="auto">
              <a:xfrm>
                <a:off x="2732" y="1619"/>
                <a:ext cx="42" cy="38"/>
              </a:xfrm>
              <a:custGeom>
                <a:avLst/>
                <a:gdLst>
                  <a:gd name="T0" fmla="*/ 0 w 583"/>
                  <a:gd name="T1" fmla="*/ 0 h 532"/>
                  <a:gd name="T2" fmla="*/ 0 w 583"/>
                  <a:gd name="T3" fmla="*/ 0 h 532"/>
                  <a:gd name="T4" fmla="*/ 0 w 583"/>
                  <a:gd name="T5" fmla="*/ 0 h 532"/>
                  <a:gd name="T6" fmla="*/ 0 w 583"/>
                  <a:gd name="T7" fmla="*/ 0 h 532"/>
                  <a:gd name="T8" fmla="*/ 0 w 583"/>
                  <a:gd name="T9" fmla="*/ 0 h 532"/>
                  <a:gd name="T10" fmla="*/ 0 60000 65536"/>
                  <a:gd name="T11" fmla="*/ 0 60000 65536"/>
                  <a:gd name="T12" fmla="*/ 0 60000 65536"/>
                  <a:gd name="T13" fmla="*/ 0 60000 65536"/>
                  <a:gd name="T14" fmla="*/ 0 60000 65536"/>
                  <a:gd name="T15" fmla="*/ 0 w 583"/>
                  <a:gd name="T16" fmla="*/ 0 h 532"/>
                  <a:gd name="T17" fmla="*/ 583 w 583"/>
                  <a:gd name="T18" fmla="*/ 532 h 532"/>
                </a:gdLst>
                <a:ahLst/>
                <a:cxnLst>
                  <a:cxn ang="T10">
                    <a:pos x="T0" y="T1"/>
                  </a:cxn>
                  <a:cxn ang="T11">
                    <a:pos x="T2" y="T3"/>
                  </a:cxn>
                  <a:cxn ang="T12">
                    <a:pos x="T4" y="T5"/>
                  </a:cxn>
                  <a:cxn ang="T13">
                    <a:pos x="T6" y="T7"/>
                  </a:cxn>
                  <a:cxn ang="T14">
                    <a:pos x="T8" y="T9"/>
                  </a:cxn>
                </a:cxnLst>
                <a:rect l="T15" t="T16" r="T17" b="T18"/>
                <a:pathLst>
                  <a:path w="583" h="532">
                    <a:moveTo>
                      <a:pt x="0" y="325"/>
                    </a:moveTo>
                    <a:lnTo>
                      <a:pt x="241" y="17"/>
                    </a:lnTo>
                    <a:lnTo>
                      <a:pt x="378" y="0"/>
                    </a:lnTo>
                    <a:lnTo>
                      <a:pt x="532" y="121"/>
                    </a:lnTo>
                    <a:lnTo>
                      <a:pt x="583" y="532"/>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476" name="Freeform 39">
                <a:extLst>
                  <a:ext uri="{FF2B5EF4-FFF2-40B4-BE49-F238E27FC236}">
                    <a16:creationId xmlns:a16="http://schemas.microsoft.com/office/drawing/2014/main" id="{C7A465E8-5D6B-3055-BEF1-C641A719BB02}"/>
                  </a:ext>
                </a:extLst>
              </p:cNvPr>
              <p:cNvSpPr>
                <a:spLocks/>
              </p:cNvSpPr>
              <p:nvPr/>
            </p:nvSpPr>
            <p:spPr bwMode="auto">
              <a:xfrm>
                <a:off x="2790" y="1612"/>
                <a:ext cx="39" cy="41"/>
              </a:xfrm>
              <a:custGeom>
                <a:avLst/>
                <a:gdLst>
                  <a:gd name="T0" fmla="*/ 0 w 550"/>
                  <a:gd name="T1" fmla="*/ 0 h 583"/>
                  <a:gd name="T2" fmla="*/ 0 w 550"/>
                  <a:gd name="T3" fmla="*/ 0 h 583"/>
                  <a:gd name="T4" fmla="*/ 0 w 550"/>
                  <a:gd name="T5" fmla="*/ 0 h 583"/>
                  <a:gd name="T6" fmla="*/ 0 w 550"/>
                  <a:gd name="T7" fmla="*/ 0 h 583"/>
                  <a:gd name="T8" fmla="*/ 0 w 550"/>
                  <a:gd name="T9" fmla="*/ 0 h 583"/>
                  <a:gd name="T10" fmla="*/ 0 w 550"/>
                  <a:gd name="T11" fmla="*/ 0 h 583"/>
                  <a:gd name="T12" fmla="*/ 0 w 550"/>
                  <a:gd name="T13" fmla="*/ 0 h 583"/>
                  <a:gd name="T14" fmla="*/ 0 w 550"/>
                  <a:gd name="T15" fmla="*/ 0 h 583"/>
                  <a:gd name="T16" fmla="*/ 0 w 550"/>
                  <a:gd name="T17" fmla="*/ 0 h 5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50"/>
                  <a:gd name="T28" fmla="*/ 0 h 583"/>
                  <a:gd name="T29" fmla="*/ 550 w 550"/>
                  <a:gd name="T30" fmla="*/ 583 h 5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50" h="583">
                    <a:moveTo>
                      <a:pt x="18" y="326"/>
                    </a:moveTo>
                    <a:lnTo>
                      <a:pt x="429" y="274"/>
                    </a:lnTo>
                    <a:lnTo>
                      <a:pt x="550" y="121"/>
                    </a:lnTo>
                    <a:lnTo>
                      <a:pt x="396" y="0"/>
                    </a:lnTo>
                    <a:lnTo>
                      <a:pt x="121" y="34"/>
                    </a:lnTo>
                    <a:lnTo>
                      <a:pt x="0" y="188"/>
                    </a:lnTo>
                    <a:lnTo>
                      <a:pt x="35" y="463"/>
                    </a:lnTo>
                    <a:lnTo>
                      <a:pt x="188" y="583"/>
                    </a:lnTo>
                    <a:lnTo>
                      <a:pt x="463" y="550"/>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477" name="Freeform 40">
                <a:extLst>
                  <a:ext uri="{FF2B5EF4-FFF2-40B4-BE49-F238E27FC236}">
                    <a16:creationId xmlns:a16="http://schemas.microsoft.com/office/drawing/2014/main" id="{DF4747D1-88E3-41D4-6ADF-E06B003645E2}"/>
                  </a:ext>
                </a:extLst>
              </p:cNvPr>
              <p:cNvSpPr>
                <a:spLocks/>
              </p:cNvSpPr>
              <p:nvPr/>
            </p:nvSpPr>
            <p:spPr bwMode="auto">
              <a:xfrm>
                <a:off x="2848" y="1603"/>
                <a:ext cx="42" cy="44"/>
              </a:xfrm>
              <a:custGeom>
                <a:avLst/>
                <a:gdLst>
                  <a:gd name="T0" fmla="*/ 0 w 583"/>
                  <a:gd name="T1" fmla="*/ 0 h 617"/>
                  <a:gd name="T2" fmla="*/ 0 w 583"/>
                  <a:gd name="T3" fmla="*/ 0 h 617"/>
                  <a:gd name="T4" fmla="*/ 0 w 583"/>
                  <a:gd name="T5" fmla="*/ 0 h 617"/>
                  <a:gd name="T6" fmla="*/ 0 w 583"/>
                  <a:gd name="T7" fmla="*/ 0 h 617"/>
                  <a:gd name="T8" fmla="*/ 0 w 583"/>
                  <a:gd name="T9" fmla="*/ 0 h 617"/>
                  <a:gd name="T10" fmla="*/ 0 w 583"/>
                  <a:gd name="T11" fmla="*/ 0 h 617"/>
                  <a:gd name="T12" fmla="*/ 0 w 583"/>
                  <a:gd name="T13" fmla="*/ 0 h 617"/>
                  <a:gd name="T14" fmla="*/ 0 w 583"/>
                  <a:gd name="T15" fmla="*/ 0 h 617"/>
                  <a:gd name="T16" fmla="*/ 0 60000 65536"/>
                  <a:gd name="T17" fmla="*/ 0 60000 65536"/>
                  <a:gd name="T18" fmla="*/ 0 60000 65536"/>
                  <a:gd name="T19" fmla="*/ 0 60000 65536"/>
                  <a:gd name="T20" fmla="*/ 0 60000 65536"/>
                  <a:gd name="T21" fmla="*/ 0 60000 65536"/>
                  <a:gd name="T22" fmla="*/ 0 60000 65536"/>
                  <a:gd name="T23" fmla="*/ 0 60000 65536"/>
                  <a:gd name="T24" fmla="*/ 0 w 583"/>
                  <a:gd name="T25" fmla="*/ 0 h 617"/>
                  <a:gd name="T26" fmla="*/ 583 w 583"/>
                  <a:gd name="T27" fmla="*/ 617 h 6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83" h="617">
                    <a:moveTo>
                      <a:pt x="50" y="617"/>
                    </a:moveTo>
                    <a:lnTo>
                      <a:pt x="463" y="566"/>
                    </a:lnTo>
                    <a:lnTo>
                      <a:pt x="583" y="413"/>
                    </a:lnTo>
                    <a:lnTo>
                      <a:pt x="428" y="292"/>
                    </a:lnTo>
                    <a:lnTo>
                      <a:pt x="154" y="326"/>
                    </a:lnTo>
                    <a:lnTo>
                      <a:pt x="0" y="205"/>
                    </a:lnTo>
                    <a:lnTo>
                      <a:pt x="120" y="51"/>
                    </a:lnTo>
                    <a:lnTo>
                      <a:pt x="532" y="0"/>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478" name="Freeform 41">
                <a:extLst>
                  <a:ext uri="{FF2B5EF4-FFF2-40B4-BE49-F238E27FC236}">
                    <a16:creationId xmlns:a16="http://schemas.microsoft.com/office/drawing/2014/main" id="{E65A3A3F-663F-367D-B86A-B8D5E0CB9F78}"/>
                  </a:ext>
                </a:extLst>
              </p:cNvPr>
              <p:cNvSpPr>
                <a:spLocks/>
              </p:cNvSpPr>
              <p:nvPr/>
            </p:nvSpPr>
            <p:spPr bwMode="auto">
              <a:xfrm>
                <a:off x="2280" y="1534"/>
                <a:ext cx="50" cy="74"/>
              </a:xfrm>
              <a:custGeom>
                <a:avLst/>
                <a:gdLst>
                  <a:gd name="T0" fmla="*/ 0 w 691"/>
                  <a:gd name="T1" fmla="*/ 0 h 1038"/>
                  <a:gd name="T2" fmla="*/ 0 w 691"/>
                  <a:gd name="T3" fmla="*/ 0 h 1038"/>
                  <a:gd name="T4" fmla="*/ 0 w 691"/>
                  <a:gd name="T5" fmla="*/ 0 h 1038"/>
                  <a:gd name="T6" fmla="*/ 0 w 691"/>
                  <a:gd name="T7" fmla="*/ 0 h 1038"/>
                  <a:gd name="T8" fmla="*/ 0 w 691"/>
                  <a:gd name="T9" fmla="*/ 0 h 1038"/>
                  <a:gd name="T10" fmla="*/ 0 w 691"/>
                  <a:gd name="T11" fmla="*/ 0 h 1038"/>
                  <a:gd name="T12" fmla="*/ 0 w 691"/>
                  <a:gd name="T13" fmla="*/ 0 h 1038"/>
                  <a:gd name="T14" fmla="*/ 0 60000 65536"/>
                  <a:gd name="T15" fmla="*/ 0 60000 65536"/>
                  <a:gd name="T16" fmla="*/ 0 60000 65536"/>
                  <a:gd name="T17" fmla="*/ 0 60000 65536"/>
                  <a:gd name="T18" fmla="*/ 0 60000 65536"/>
                  <a:gd name="T19" fmla="*/ 0 60000 65536"/>
                  <a:gd name="T20" fmla="*/ 0 60000 65536"/>
                  <a:gd name="T21" fmla="*/ 0 w 691"/>
                  <a:gd name="T22" fmla="*/ 0 h 1038"/>
                  <a:gd name="T23" fmla="*/ 691 w 691"/>
                  <a:gd name="T24" fmla="*/ 1038 h 10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1038">
                    <a:moveTo>
                      <a:pt x="241" y="1038"/>
                    </a:moveTo>
                    <a:lnTo>
                      <a:pt x="0" y="121"/>
                    </a:lnTo>
                    <a:lnTo>
                      <a:pt x="458" y="0"/>
                    </a:lnTo>
                    <a:lnTo>
                      <a:pt x="651" y="113"/>
                    </a:lnTo>
                    <a:lnTo>
                      <a:pt x="691" y="265"/>
                    </a:lnTo>
                    <a:lnTo>
                      <a:pt x="578" y="458"/>
                    </a:lnTo>
                    <a:lnTo>
                      <a:pt x="120" y="579"/>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479" name="Line 42">
                <a:extLst>
                  <a:ext uri="{FF2B5EF4-FFF2-40B4-BE49-F238E27FC236}">
                    <a16:creationId xmlns:a16="http://schemas.microsoft.com/office/drawing/2014/main" id="{D4C816A1-E0B1-F4F2-F8EF-F30D7C399927}"/>
                  </a:ext>
                </a:extLst>
              </p:cNvPr>
              <p:cNvSpPr>
                <a:spLocks noChangeShapeType="1"/>
              </p:cNvSpPr>
              <p:nvPr/>
            </p:nvSpPr>
            <p:spPr bwMode="auto">
              <a:xfrm>
                <a:off x="2300" y="1572"/>
                <a:ext cx="41" cy="24"/>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480" name="Freeform 43">
                <a:extLst>
                  <a:ext uri="{FF2B5EF4-FFF2-40B4-BE49-F238E27FC236}">
                    <a16:creationId xmlns:a16="http://schemas.microsoft.com/office/drawing/2014/main" id="{FAC985F6-4910-24B2-B1FC-A29B391D4903}"/>
                  </a:ext>
                </a:extLst>
              </p:cNvPr>
              <p:cNvSpPr>
                <a:spLocks/>
              </p:cNvSpPr>
              <p:nvPr/>
            </p:nvSpPr>
            <p:spPr bwMode="auto">
              <a:xfrm>
                <a:off x="2352" y="1547"/>
                <a:ext cx="49" cy="41"/>
              </a:xfrm>
              <a:custGeom>
                <a:avLst/>
                <a:gdLst>
                  <a:gd name="T0" fmla="*/ 0 w 692"/>
                  <a:gd name="T1" fmla="*/ 0 h 571"/>
                  <a:gd name="T2" fmla="*/ 0 w 692"/>
                  <a:gd name="T3" fmla="*/ 0 h 571"/>
                  <a:gd name="T4" fmla="*/ 0 w 692"/>
                  <a:gd name="T5" fmla="*/ 0 h 571"/>
                  <a:gd name="T6" fmla="*/ 0 w 692"/>
                  <a:gd name="T7" fmla="*/ 0 h 571"/>
                  <a:gd name="T8" fmla="*/ 0 w 692"/>
                  <a:gd name="T9" fmla="*/ 0 h 571"/>
                  <a:gd name="T10" fmla="*/ 0 60000 65536"/>
                  <a:gd name="T11" fmla="*/ 0 60000 65536"/>
                  <a:gd name="T12" fmla="*/ 0 60000 65536"/>
                  <a:gd name="T13" fmla="*/ 0 60000 65536"/>
                  <a:gd name="T14" fmla="*/ 0 60000 65536"/>
                  <a:gd name="T15" fmla="*/ 0 w 692"/>
                  <a:gd name="T16" fmla="*/ 0 h 571"/>
                  <a:gd name="T17" fmla="*/ 692 w 692"/>
                  <a:gd name="T18" fmla="*/ 571 h 571"/>
                </a:gdLst>
                <a:ahLst/>
                <a:cxnLst>
                  <a:cxn ang="T10">
                    <a:pos x="T0" y="T1"/>
                  </a:cxn>
                  <a:cxn ang="T11">
                    <a:pos x="T2" y="T3"/>
                  </a:cxn>
                  <a:cxn ang="T12">
                    <a:pos x="T4" y="T5"/>
                  </a:cxn>
                  <a:cxn ang="T13">
                    <a:pos x="T6" y="T7"/>
                  </a:cxn>
                  <a:cxn ang="T14">
                    <a:pos x="T8" y="T9"/>
                  </a:cxn>
                </a:cxnLst>
                <a:rect l="T15" t="T16" r="T17" b="T18"/>
                <a:pathLst>
                  <a:path w="692" h="571">
                    <a:moveTo>
                      <a:pt x="0" y="0"/>
                    </a:moveTo>
                    <a:lnTo>
                      <a:pt x="120" y="459"/>
                    </a:lnTo>
                    <a:lnTo>
                      <a:pt x="314" y="571"/>
                    </a:lnTo>
                    <a:lnTo>
                      <a:pt x="466" y="531"/>
                    </a:lnTo>
                    <a:lnTo>
                      <a:pt x="692" y="14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481" name="Line 44">
                <a:extLst>
                  <a:ext uri="{FF2B5EF4-FFF2-40B4-BE49-F238E27FC236}">
                    <a16:creationId xmlns:a16="http://schemas.microsoft.com/office/drawing/2014/main" id="{9A6FED2B-4E9E-D585-B45C-CA850BDD526B}"/>
                  </a:ext>
                </a:extLst>
              </p:cNvPr>
              <p:cNvSpPr>
                <a:spLocks noChangeShapeType="1"/>
              </p:cNvSpPr>
              <p:nvPr/>
            </p:nvSpPr>
            <p:spPr bwMode="auto">
              <a:xfrm>
                <a:off x="2395" y="1535"/>
                <a:ext cx="12" cy="44"/>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482" name="Line 45">
                <a:extLst>
                  <a:ext uri="{FF2B5EF4-FFF2-40B4-BE49-F238E27FC236}">
                    <a16:creationId xmlns:a16="http://schemas.microsoft.com/office/drawing/2014/main" id="{1C7888E1-F0CE-E575-47A6-ECA7B5F305A8}"/>
                  </a:ext>
                </a:extLst>
              </p:cNvPr>
              <p:cNvSpPr>
                <a:spLocks noChangeShapeType="1"/>
              </p:cNvSpPr>
              <p:nvPr/>
            </p:nvSpPr>
            <p:spPr bwMode="auto">
              <a:xfrm flipH="1" flipV="1">
                <a:off x="2417" y="1530"/>
                <a:ext cx="12" cy="43"/>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483" name="Freeform 46">
                <a:extLst>
                  <a:ext uri="{FF2B5EF4-FFF2-40B4-BE49-F238E27FC236}">
                    <a16:creationId xmlns:a16="http://schemas.microsoft.com/office/drawing/2014/main" id="{FDE193BB-A709-589B-8F01-EBB744887E64}"/>
                  </a:ext>
                </a:extLst>
              </p:cNvPr>
              <p:cNvSpPr>
                <a:spLocks/>
              </p:cNvSpPr>
              <p:nvPr/>
            </p:nvSpPr>
            <p:spPr bwMode="auto">
              <a:xfrm>
                <a:off x="2423" y="1521"/>
                <a:ext cx="49" cy="41"/>
              </a:xfrm>
              <a:custGeom>
                <a:avLst/>
                <a:gdLst>
                  <a:gd name="T0" fmla="*/ 0 w 692"/>
                  <a:gd name="T1" fmla="*/ 0 h 571"/>
                  <a:gd name="T2" fmla="*/ 0 w 692"/>
                  <a:gd name="T3" fmla="*/ 0 h 571"/>
                  <a:gd name="T4" fmla="*/ 0 w 692"/>
                  <a:gd name="T5" fmla="*/ 0 h 571"/>
                  <a:gd name="T6" fmla="*/ 0 w 692"/>
                  <a:gd name="T7" fmla="*/ 0 h 571"/>
                  <a:gd name="T8" fmla="*/ 0 w 692"/>
                  <a:gd name="T9" fmla="*/ 0 h 571"/>
                  <a:gd name="T10" fmla="*/ 0 60000 65536"/>
                  <a:gd name="T11" fmla="*/ 0 60000 65536"/>
                  <a:gd name="T12" fmla="*/ 0 60000 65536"/>
                  <a:gd name="T13" fmla="*/ 0 60000 65536"/>
                  <a:gd name="T14" fmla="*/ 0 60000 65536"/>
                  <a:gd name="T15" fmla="*/ 0 w 692"/>
                  <a:gd name="T16" fmla="*/ 0 h 571"/>
                  <a:gd name="T17" fmla="*/ 692 w 692"/>
                  <a:gd name="T18" fmla="*/ 571 h 571"/>
                </a:gdLst>
                <a:ahLst/>
                <a:cxnLst>
                  <a:cxn ang="T10">
                    <a:pos x="T0" y="T1"/>
                  </a:cxn>
                  <a:cxn ang="T11">
                    <a:pos x="T2" y="T3"/>
                  </a:cxn>
                  <a:cxn ang="T12">
                    <a:pos x="T4" y="T5"/>
                  </a:cxn>
                  <a:cxn ang="T13">
                    <a:pos x="T6" y="T7"/>
                  </a:cxn>
                  <a:cxn ang="T14">
                    <a:pos x="T8" y="T9"/>
                  </a:cxn>
                </a:cxnLst>
                <a:rect l="T15" t="T16" r="T17" b="T18"/>
                <a:pathLst>
                  <a:path w="692" h="571">
                    <a:moveTo>
                      <a:pt x="0" y="426"/>
                    </a:moveTo>
                    <a:lnTo>
                      <a:pt x="225" y="41"/>
                    </a:lnTo>
                    <a:lnTo>
                      <a:pt x="378" y="0"/>
                    </a:lnTo>
                    <a:lnTo>
                      <a:pt x="571" y="113"/>
                    </a:lnTo>
                    <a:lnTo>
                      <a:pt x="692" y="57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484" name="Line 47">
                <a:extLst>
                  <a:ext uri="{FF2B5EF4-FFF2-40B4-BE49-F238E27FC236}">
                    <a16:creationId xmlns:a16="http://schemas.microsoft.com/office/drawing/2014/main" id="{BE91E437-FDC0-FE5B-8ABD-12C9E3B80B8D}"/>
                  </a:ext>
                </a:extLst>
              </p:cNvPr>
              <p:cNvSpPr>
                <a:spLocks noChangeShapeType="1"/>
              </p:cNvSpPr>
              <p:nvPr/>
            </p:nvSpPr>
            <p:spPr bwMode="auto">
              <a:xfrm flipH="1" flipV="1">
                <a:off x="2483" y="1512"/>
                <a:ext cx="11" cy="44"/>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485" name="Freeform 48">
                <a:extLst>
                  <a:ext uri="{FF2B5EF4-FFF2-40B4-BE49-F238E27FC236}">
                    <a16:creationId xmlns:a16="http://schemas.microsoft.com/office/drawing/2014/main" id="{C9DB20C7-95EE-2EA4-279F-1ED95796362E}"/>
                  </a:ext>
                </a:extLst>
              </p:cNvPr>
              <p:cNvSpPr>
                <a:spLocks/>
              </p:cNvSpPr>
              <p:nvPr/>
            </p:nvSpPr>
            <p:spPr bwMode="auto">
              <a:xfrm>
                <a:off x="2488" y="1504"/>
                <a:ext cx="50" cy="41"/>
              </a:xfrm>
              <a:custGeom>
                <a:avLst/>
                <a:gdLst>
                  <a:gd name="T0" fmla="*/ 0 w 692"/>
                  <a:gd name="T1" fmla="*/ 0 h 571"/>
                  <a:gd name="T2" fmla="*/ 0 w 692"/>
                  <a:gd name="T3" fmla="*/ 0 h 571"/>
                  <a:gd name="T4" fmla="*/ 0 w 692"/>
                  <a:gd name="T5" fmla="*/ 0 h 571"/>
                  <a:gd name="T6" fmla="*/ 0 w 692"/>
                  <a:gd name="T7" fmla="*/ 0 h 571"/>
                  <a:gd name="T8" fmla="*/ 0 w 692"/>
                  <a:gd name="T9" fmla="*/ 0 h 571"/>
                  <a:gd name="T10" fmla="*/ 0 60000 65536"/>
                  <a:gd name="T11" fmla="*/ 0 60000 65536"/>
                  <a:gd name="T12" fmla="*/ 0 60000 65536"/>
                  <a:gd name="T13" fmla="*/ 0 60000 65536"/>
                  <a:gd name="T14" fmla="*/ 0 60000 65536"/>
                  <a:gd name="T15" fmla="*/ 0 w 692"/>
                  <a:gd name="T16" fmla="*/ 0 h 571"/>
                  <a:gd name="T17" fmla="*/ 692 w 692"/>
                  <a:gd name="T18" fmla="*/ 571 h 571"/>
                </a:gdLst>
                <a:ahLst/>
                <a:cxnLst>
                  <a:cxn ang="T10">
                    <a:pos x="T0" y="T1"/>
                  </a:cxn>
                  <a:cxn ang="T11">
                    <a:pos x="T2" y="T3"/>
                  </a:cxn>
                  <a:cxn ang="T12">
                    <a:pos x="T4" y="T5"/>
                  </a:cxn>
                  <a:cxn ang="T13">
                    <a:pos x="T6" y="T7"/>
                  </a:cxn>
                  <a:cxn ang="T14">
                    <a:pos x="T8" y="T9"/>
                  </a:cxn>
                </a:cxnLst>
                <a:rect l="T15" t="T16" r="T17" b="T18"/>
                <a:pathLst>
                  <a:path w="692" h="571">
                    <a:moveTo>
                      <a:pt x="0" y="426"/>
                    </a:moveTo>
                    <a:lnTo>
                      <a:pt x="226" y="40"/>
                    </a:lnTo>
                    <a:lnTo>
                      <a:pt x="378" y="0"/>
                    </a:lnTo>
                    <a:lnTo>
                      <a:pt x="571" y="113"/>
                    </a:lnTo>
                    <a:lnTo>
                      <a:pt x="692" y="57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486" name="Freeform 49">
                <a:extLst>
                  <a:ext uri="{FF2B5EF4-FFF2-40B4-BE49-F238E27FC236}">
                    <a16:creationId xmlns:a16="http://schemas.microsoft.com/office/drawing/2014/main" id="{F6789E79-B10A-A401-783A-0DEBB6890D3A}"/>
                  </a:ext>
                </a:extLst>
              </p:cNvPr>
              <p:cNvSpPr>
                <a:spLocks/>
              </p:cNvSpPr>
              <p:nvPr/>
            </p:nvSpPr>
            <p:spPr bwMode="auto">
              <a:xfrm>
                <a:off x="2551" y="1487"/>
                <a:ext cx="44" cy="49"/>
              </a:xfrm>
              <a:custGeom>
                <a:avLst/>
                <a:gdLst>
                  <a:gd name="T0" fmla="*/ 0 w 612"/>
                  <a:gd name="T1" fmla="*/ 0 h 691"/>
                  <a:gd name="T2" fmla="*/ 0 w 612"/>
                  <a:gd name="T3" fmla="*/ 0 h 691"/>
                  <a:gd name="T4" fmla="*/ 0 w 612"/>
                  <a:gd name="T5" fmla="*/ 0 h 691"/>
                  <a:gd name="T6" fmla="*/ 0 w 612"/>
                  <a:gd name="T7" fmla="*/ 0 h 691"/>
                  <a:gd name="T8" fmla="*/ 0 w 612"/>
                  <a:gd name="T9" fmla="*/ 0 h 691"/>
                  <a:gd name="T10" fmla="*/ 0 w 612"/>
                  <a:gd name="T11" fmla="*/ 0 h 691"/>
                  <a:gd name="T12" fmla="*/ 0 w 612"/>
                  <a:gd name="T13" fmla="*/ 0 h 691"/>
                  <a:gd name="T14" fmla="*/ 0 w 612"/>
                  <a:gd name="T15" fmla="*/ 0 h 691"/>
                  <a:gd name="T16" fmla="*/ 0 w 612"/>
                  <a:gd name="T17" fmla="*/ 0 h 6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12"/>
                  <a:gd name="T28" fmla="*/ 0 h 691"/>
                  <a:gd name="T29" fmla="*/ 612 w 612"/>
                  <a:gd name="T30" fmla="*/ 691 h 69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12" h="691">
                    <a:moveTo>
                      <a:pt x="40" y="427"/>
                    </a:moveTo>
                    <a:lnTo>
                      <a:pt x="498" y="305"/>
                    </a:lnTo>
                    <a:lnTo>
                      <a:pt x="612" y="113"/>
                    </a:lnTo>
                    <a:lnTo>
                      <a:pt x="418" y="0"/>
                    </a:lnTo>
                    <a:lnTo>
                      <a:pt x="112" y="81"/>
                    </a:lnTo>
                    <a:lnTo>
                      <a:pt x="0" y="273"/>
                    </a:lnTo>
                    <a:lnTo>
                      <a:pt x="80" y="579"/>
                    </a:lnTo>
                    <a:lnTo>
                      <a:pt x="273" y="691"/>
                    </a:lnTo>
                    <a:lnTo>
                      <a:pt x="579" y="6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487" name="Line 50">
                <a:extLst>
                  <a:ext uri="{FF2B5EF4-FFF2-40B4-BE49-F238E27FC236}">
                    <a16:creationId xmlns:a16="http://schemas.microsoft.com/office/drawing/2014/main" id="{79F6AEB5-F81A-421E-F798-A708A4156034}"/>
                  </a:ext>
                </a:extLst>
              </p:cNvPr>
              <p:cNvSpPr>
                <a:spLocks noChangeShapeType="1"/>
              </p:cNvSpPr>
              <p:nvPr/>
            </p:nvSpPr>
            <p:spPr bwMode="auto">
              <a:xfrm flipH="1" flipV="1">
                <a:off x="2614" y="1478"/>
                <a:ext cx="11" cy="44"/>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488" name="Freeform 51">
                <a:extLst>
                  <a:ext uri="{FF2B5EF4-FFF2-40B4-BE49-F238E27FC236}">
                    <a16:creationId xmlns:a16="http://schemas.microsoft.com/office/drawing/2014/main" id="{DCA6E18C-44E5-AEF4-6EA1-40CF583B1497}"/>
                  </a:ext>
                </a:extLst>
              </p:cNvPr>
              <p:cNvSpPr>
                <a:spLocks/>
              </p:cNvSpPr>
              <p:nvPr/>
            </p:nvSpPr>
            <p:spPr bwMode="auto">
              <a:xfrm>
                <a:off x="2619" y="1469"/>
                <a:ext cx="41" cy="31"/>
              </a:xfrm>
              <a:custGeom>
                <a:avLst/>
                <a:gdLst>
                  <a:gd name="T0" fmla="*/ 0 w 570"/>
                  <a:gd name="T1" fmla="*/ 0 h 426"/>
                  <a:gd name="T2" fmla="*/ 0 w 570"/>
                  <a:gd name="T3" fmla="*/ 0 h 426"/>
                  <a:gd name="T4" fmla="*/ 0 w 570"/>
                  <a:gd name="T5" fmla="*/ 0 h 426"/>
                  <a:gd name="T6" fmla="*/ 0 w 570"/>
                  <a:gd name="T7" fmla="*/ 0 h 426"/>
                  <a:gd name="T8" fmla="*/ 0 60000 65536"/>
                  <a:gd name="T9" fmla="*/ 0 60000 65536"/>
                  <a:gd name="T10" fmla="*/ 0 60000 65536"/>
                  <a:gd name="T11" fmla="*/ 0 60000 65536"/>
                  <a:gd name="T12" fmla="*/ 0 w 570"/>
                  <a:gd name="T13" fmla="*/ 0 h 426"/>
                  <a:gd name="T14" fmla="*/ 570 w 570"/>
                  <a:gd name="T15" fmla="*/ 426 h 426"/>
                </a:gdLst>
                <a:ahLst/>
                <a:cxnLst>
                  <a:cxn ang="T8">
                    <a:pos x="T0" y="T1"/>
                  </a:cxn>
                  <a:cxn ang="T9">
                    <a:pos x="T2" y="T3"/>
                  </a:cxn>
                  <a:cxn ang="T10">
                    <a:pos x="T4" y="T5"/>
                  </a:cxn>
                  <a:cxn ang="T11">
                    <a:pos x="T6" y="T7"/>
                  </a:cxn>
                </a:cxnLst>
                <a:rect l="T12" t="T13" r="T14" b="T15"/>
                <a:pathLst>
                  <a:path w="570" h="426">
                    <a:moveTo>
                      <a:pt x="0" y="426"/>
                    </a:moveTo>
                    <a:lnTo>
                      <a:pt x="224" y="41"/>
                    </a:lnTo>
                    <a:lnTo>
                      <a:pt x="378" y="0"/>
                    </a:lnTo>
                    <a:lnTo>
                      <a:pt x="570" y="113"/>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489" name="Freeform 52">
                <a:extLst>
                  <a:ext uri="{FF2B5EF4-FFF2-40B4-BE49-F238E27FC236}">
                    <a16:creationId xmlns:a16="http://schemas.microsoft.com/office/drawing/2014/main" id="{2F3AE80B-5C6A-4E51-4042-A15E8BFC9DDE}"/>
                  </a:ext>
                </a:extLst>
              </p:cNvPr>
              <p:cNvSpPr>
                <a:spLocks/>
              </p:cNvSpPr>
              <p:nvPr/>
            </p:nvSpPr>
            <p:spPr bwMode="auto">
              <a:xfrm>
                <a:off x="1676" y="1270"/>
                <a:ext cx="1589" cy="423"/>
              </a:xfrm>
              <a:custGeom>
                <a:avLst/>
                <a:gdLst>
                  <a:gd name="T0" fmla="*/ 0 w 22236"/>
                  <a:gd name="T1" fmla="*/ 0 h 5919"/>
                  <a:gd name="T2" fmla="*/ 0 w 22236"/>
                  <a:gd name="T3" fmla="*/ 0 h 5919"/>
                  <a:gd name="T4" fmla="*/ 0 w 22236"/>
                  <a:gd name="T5" fmla="*/ 0 h 5919"/>
                  <a:gd name="T6" fmla="*/ 0 w 22236"/>
                  <a:gd name="T7" fmla="*/ 0 h 5919"/>
                  <a:gd name="T8" fmla="*/ 0 w 22236"/>
                  <a:gd name="T9" fmla="*/ 0 h 5919"/>
                  <a:gd name="T10" fmla="*/ 0 w 22236"/>
                  <a:gd name="T11" fmla="*/ 0 h 5919"/>
                  <a:gd name="T12" fmla="*/ 0 w 22236"/>
                  <a:gd name="T13" fmla="*/ 0 h 5919"/>
                  <a:gd name="T14" fmla="*/ 0 w 22236"/>
                  <a:gd name="T15" fmla="*/ 0 h 5919"/>
                  <a:gd name="T16" fmla="*/ 0 w 22236"/>
                  <a:gd name="T17" fmla="*/ 0 h 59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236"/>
                  <a:gd name="T28" fmla="*/ 0 h 5919"/>
                  <a:gd name="T29" fmla="*/ 22236 w 22236"/>
                  <a:gd name="T30" fmla="*/ 5919 h 59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236" h="5919">
                    <a:moveTo>
                      <a:pt x="0" y="5919"/>
                    </a:moveTo>
                    <a:lnTo>
                      <a:pt x="3589" y="4504"/>
                    </a:lnTo>
                    <a:lnTo>
                      <a:pt x="7228" y="3223"/>
                    </a:lnTo>
                    <a:lnTo>
                      <a:pt x="10921" y="2092"/>
                    </a:lnTo>
                    <a:lnTo>
                      <a:pt x="14664" y="1130"/>
                    </a:lnTo>
                    <a:lnTo>
                      <a:pt x="16556" y="722"/>
                    </a:lnTo>
                    <a:lnTo>
                      <a:pt x="18459" y="382"/>
                    </a:lnTo>
                    <a:lnTo>
                      <a:pt x="20366" y="133"/>
                    </a:lnTo>
                    <a:lnTo>
                      <a:pt x="22236" y="0"/>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490" name="Line 53">
                <a:extLst>
                  <a:ext uri="{FF2B5EF4-FFF2-40B4-BE49-F238E27FC236}">
                    <a16:creationId xmlns:a16="http://schemas.microsoft.com/office/drawing/2014/main" id="{1F0DFB27-62C0-ED54-52BD-AA3151AD986F}"/>
                  </a:ext>
                </a:extLst>
              </p:cNvPr>
              <p:cNvSpPr>
                <a:spLocks noChangeShapeType="1"/>
              </p:cNvSpPr>
              <p:nvPr/>
            </p:nvSpPr>
            <p:spPr bwMode="auto">
              <a:xfrm>
                <a:off x="1576" y="2797"/>
                <a:ext cx="1693"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491" name="Freeform 54">
                <a:extLst>
                  <a:ext uri="{FF2B5EF4-FFF2-40B4-BE49-F238E27FC236}">
                    <a16:creationId xmlns:a16="http://schemas.microsoft.com/office/drawing/2014/main" id="{EC524099-3507-99EA-2C15-2FDBF18FD09E}"/>
                  </a:ext>
                </a:extLst>
              </p:cNvPr>
              <p:cNvSpPr>
                <a:spLocks/>
              </p:cNvSpPr>
              <p:nvPr/>
            </p:nvSpPr>
            <p:spPr bwMode="auto">
              <a:xfrm>
                <a:off x="1576" y="1104"/>
                <a:ext cx="1693" cy="1693"/>
              </a:xfrm>
              <a:custGeom>
                <a:avLst/>
                <a:gdLst>
                  <a:gd name="T0" fmla="*/ 0 w 23704"/>
                  <a:gd name="T1" fmla="*/ 0 h 23703"/>
                  <a:gd name="T2" fmla="*/ 0 w 23704"/>
                  <a:gd name="T3" fmla="*/ 0 h 23703"/>
                  <a:gd name="T4" fmla="*/ 0 w 23704"/>
                  <a:gd name="T5" fmla="*/ 0 h 23703"/>
                  <a:gd name="T6" fmla="*/ 0 60000 65536"/>
                  <a:gd name="T7" fmla="*/ 0 60000 65536"/>
                  <a:gd name="T8" fmla="*/ 0 60000 65536"/>
                  <a:gd name="T9" fmla="*/ 0 w 23704"/>
                  <a:gd name="T10" fmla="*/ 0 h 23703"/>
                  <a:gd name="T11" fmla="*/ 23704 w 23704"/>
                  <a:gd name="T12" fmla="*/ 23703 h 23703"/>
                </a:gdLst>
                <a:ahLst/>
                <a:cxnLst>
                  <a:cxn ang="T6">
                    <a:pos x="T0" y="T1"/>
                  </a:cxn>
                  <a:cxn ang="T7">
                    <a:pos x="T2" y="T3"/>
                  </a:cxn>
                  <a:cxn ang="T8">
                    <a:pos x="T4" y="T5"/>
                  </a:cxn>
                </a:cxnLst>
                <a:rect l="T9" t="T10" r="T11" b="T12"/>
                <a:pathLst>
                  <a:path w="23704" h="23703">
                    <a:moveTo>
                      <a:pt x="0" y="0"/>
                    </a:moveTo>
                    <a:lnTo>
                      <a:pt x="23704" y="0"/>
                    </a:lnTo>
                    <a:lnTo>
                      <a:pt x="23704" y="23703"/>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492" name="Freeform 55">
                <a:extLst>
                  <a:ext uri="{FF2B5EF4-FFF2-40B4-BE49-F238E27FC236}">
                    <a16:creationId xmlns:a16="http://schemas.microsoft.com/office/drawing/2014/main" id="{85E87233-578B-DA01-3669-8A8D95B1022E}"/>
                  </a:ext>
                </a:extLst>
              </p:cNvPr>
              <p:cNvSpPr>
                <a:spLocks/>
              </p:cNvSpPr>
              <p:nvPr/>
            </p:nvSpPr>
            <p:spPr bwMode="auto">
              <a:xfrm>
                <a:off x="1775" y="2036"/>
                <a:ext cx="54" cy="61"/>
              </a:xfrm>
              <a:custGeom>
                <a:avLst/>
                <a:gdLst>
                  <a:gd name="T0" fmla="*/ 0 w 756"/>
                  <a:gd name="T1" fmla="*/ 0 h 857"/>
                  <a:gd name="T2" fmla="*/ 0 w 756"/>
                  <a:gd name="T3" fmla="*/ 0 h 857"/>
                  <a:gd name="T4" fmla="*/ 0 w 756"/>
                  <a:gd name="T5" fmla="*/ 0 h 857"/>
                  <a:gd name="T6" fmla="*/ 0 w 756"/>
                  <a:gd name="T7" fmla="*/ 0 h 857"/>
                  <a:gd name="T8" fmla="*/ 0 w 756"/>
                  <a:gd name="T9" fmla="*/ 0 h 857"/>
                  <a:gd name="T10" fmla="*/ 0 w 756"/>
                  <a:gd name="T11" fmla="*/ 0 h 857"/>
                  <a:gd name="T12" fmla="*/ 0 w 756"/>
                  <a:gd name="T13" fmla="*/ 0 h 857"/>
                  <a:gd name="T14" fmla="*/ 0 w 756"/>
                  <a:gd name="T15" fmla="*/ 0 h 857"/>
                  <a:gd name="T16" fmla="*/ 0 60000 65536"/>
                  <a:gd name="T17" fmla="*/ 0 60000 65536"/>
                  <a:gd name="T18" fmla="*/ 0 60000 65536"/>
                  <a:gd name="T19" fmla="*/ 0 60000 65536"/>
                  <a:gd name="T20" fmla="*/ 0 60000 65536"/>
                  <a:gd name="T21" fmla="*/ 0 60000 65536"/>
                  <a:gd name="T22" fmla="*/ 0 60000 65536"/>
                  <a:gd name="T23" fmla="*/ 0 60000 65536"/>
                  <a:gd name="T24" fmla="*/ 0 w 756"/>
                  <a:gd name="T25" fmla="*/ 0 h 857"/>
                  <a:gd name="T26" fmla="*/ 756 w 756"/>
                  <a:gd name="T27" fmla="*/ 857 h 85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56" h="857">
                    <a:moveTo>
                      <a:pt x="276" y="807"/>
                    </a:moveTo>
                    <a:lnTo>
                      <a:pt x="466" y="857"/>
                    </a:lnTo>
                    <a:lnTo>
                      <a:pt x="704" y="719"/>
                    </a:lnTo>
                    <a:lnTo>
                      <a:pt x="756" y="529"/>
                    </a:lnTo>
                    <a:lnTo>
                      <a:pt x="0" y="328"/>
                    </a:lnTo>
                    <a:lnTo>
                      <a:pt x="50" y="139"/>
                    </a:lnTo>
                    <a:lnTo>
                      <a:pt x="290" y="0"/>
                    </a:lnTo>
                    <a:lnTo>
                      <a:pt x="478" y="5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493" name="Line 56">
                <a:extLst>
                  <a:ext uri="{FF2B5EF4-FFF2-40B4-BE49-F238E27FC236}">
                    <a16:creationId xmlns:a16="http://schemas.microsoft.com/office/drawing/2014/main" id="{71040C0D-2C26-82EC-25CF-36F532A6FC61}"/>
                  </a:ext>
                </a:extLst>
              </p:cNvPr>
              <p:cNvSpPr>
                <a:spLocks noChangeShapeType="1"/>
              </p:cNvSpPr>
              <p:nvPr/>
            </p:nvSpPr>
            <p:spPr bwMode="auto">
              <a:xfrm flipH="1" flipV="1">
                <a:off x="1831" y="2038"/>
                <a:ext cx="30" cy="5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494" name="Freeform 57">
                <a:extLst>
                  <a:ext uri="{FF2B5EF4-FFF2-40B4-BE49-F238E27FC236}">
                    <a16:creationId xmlns:a16="http://schemas.microsoft.com/office/drawing/2014/main" id="{220FFD7D-1C14-1AD9-BF86-46ED256B7DBD}"/>
                  </a:ext>
                </a:extLst>
              </p:cNvPr>
              <p:cNvSpPr>
                <a:spLocks/>
              </p:cNvSpPr>
              <p:nvPr/>
            </p:nvSpPr>
            <p:spPr bwMode="auto">
              <a:xfrm>
                <a:off x="1836" y="2023"/>
                <a:ext cx="44" cy="49"/>
              </a:xfrm>
              <a:custGeom>
                <a:avLst/>
                <a:gdLst>
                  <a:gd name="T0" fmla="*/ 0 w 616"/>
                  <a:gd name="T1" fmla="*/ 0 h 686"/>
                  <a:gd name="T2" fmla="*/ 0 w 616"/>
                  <a:gd name="T3" fmla="*/ 0 h 686"/>
                  <a:gd name="T4" fmla="*/ 0 w 616"/>
                  <a:gd name="T5" fmla="*/ 0 h 686"/>
                  <a:gd name="T6" fmla="*/ 0 w 616"/>
                  <a:gd name="T7" fmla="*/ 0 h 686"/>
                  <a:gd name="T8" fmla="*/ 0 w 616"/>
                  <a:gd name="T9" fmla="*/ 0 h 686"/>
                  <a:gd name="T10" fmla="*/ 0 w 616"/>
                  <a:gd name="T11" fmla="*/ 0 h 686"/>
                  <a:gd name="T12" fmla="*/ 0 w 616"/>
                  <a:gd name="T13" fmla="*/ 0 h 686"/>
                  <a:gd name="T14" fmla="*/ 0 60000 65536"/>
                  <a:gd name="T15" fmla="*/ 0 60000 65536"/>
                  <a:gd name="T16" fmla="*/ 0 60000 65536"/>
                  <a:gd name="T17" fmla="*/ 0 60000 65536"/>
                  <a:gd name="T18" fmla="*/ 0 60000 65536"/>
                  <a:gd name="T19" fmla="*/ 0 60000 65536"/>
                  <a:gd name="T20" fmla="*/ 0 60000 65536"/>
                  <a:gd name="T21" fmla="*/ 0 w 616"/>
                  <a:gd name="T22" fmla="*/ 0 h 686"/>
                  <a:gd name="T23" fmla="*/ 616 w 616"/>
                  <a:gd name="T24" fmla="*/ 686 h 68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6" h="686">
                    <a:moveTo>
                      <a:pt x="0" y="327"/>
                    </a:moveTo>
                    <a:lnTo>
                      <a:pt x="50" y="138"/>
                    </a:lnTo>
                    <a:lnTo>
                      <a:pt x="290" y="0"/>
                    </a:lnTo>
                    <a:lnTo>
                      <a:pt x="478" y="50"/>
                    </a:lnTo>
                    <a:lnTo>
                      <a:pt x="616" y="290"/>
                    </a:lnTo>
                    <a:lnTo>
                      <a:pt x="566" y="478"/>
                    </a:lnTo>
                    <a:lnTo>
                      <a:pt x="207" y="686"/>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495" name="Line 58">
                <a:extLst>
                  <a:ext uri="{FF2B5EF4-FFF2-40B4-BE49-F238E27FC236}">
                    <a16:creationId xmlns:a16="http://schemas.microsoft.com/office/drawing/2014/main" id="{DF4D1C17-8A46-83C6-BE43-FCE56FBE42DE}"/>
                  </a:ext>
                </a:extLst>
              </p:cNvPr>
              <p:cNvSpPr>
                <a:spLocks noChangeShapeType="1"/>
              </p:cNvSpPr>
              <p:nvPr/>
            </p:nvSpPr>
            <p:spPr bwMode="auto">
              <a:xfrm flipH="1" flipV="1">
                <a:off x="1883" y="2008"/>
                <a:ext cx="19" cy="34"/>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496" name="Line 59">
                <a:extLst>
                  <a:ext uri="{FF2B5EF4-FFF2-40B4-BE49-F238E27FC236}">
                    <a16:creationId xmlns:a16="http://schemas.microsoft.com/office/drawing/2014/main" id="{66D561BD-F004-27F4-0499-CD8A718C4472}"/>
                  </a:ext>
                </a:extLst>
              </p:cNvPr>
              <p:cNvSpPr>
                <a:spLocks noChangeShapeType="1"/>
              </p:cNvSpPr>
              <p:nvPr/>
            </p:nvSpPr>
            <p:spPr bwMode="auto">
              <a:xfrm flipH="1" flipV="1">
                <a:off x="1873" y="1991"/>
                <a:ext cx="5" cy="9"/>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497" name="Line 60">
                <a:extLst>
                  <a:ext uri="{FF2B5EF4-FFF2-40B4-BE49-F238E27FC236}">
                    <a16:creationId xmlns:a16="http://schemas.microsoft.com/office/drawing/2014/main" id="{B6C011F1-4A23-827E-93B8-56B7920471F8}"/>
                  </a:ext>
                </a:extLst>
              </p:cNvPr>
              <p:cNvSpPr>
                <a:spLocks noChangeShapeType="1"/>
              </p:cNvSpPr>
              <p:nvPr/>
            </p:nvSpPr>
            <p:spPr bwMode="auto">
              <a:xfrm flipH="1" flipV="1">
                <a:off x="1900" y="1998"/>
                <a:ext cx="19" cy="34"/>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498" name="Freeform 61">
                <a:extLst>
                  <a:ext uri="{FF2B5EF4-FFF2-40B4-BE49-F238E27FC236}">
                    <a16:creationId xmlns:a16="http://schemas.microsoft.com/office/drawing/2014/main" id="{F70FFD99-01B2-82DB-EA24-940BEFAB0361}"/>
                  </a:ext>
                </a:extLst>
              </p:cNvPr>
              <p:cNvSpPr>
                <a:spLocks/>
              </p:cNvSpPr>
              <p:nvPr/>
            </p:nvSpPr>
            <p:spPr bwMode="auto">
              <a:xfrm>
                <a:off x="1910" y="1983"/>
                <a:ext cx="29" cy="32"/>
              </a:xfrm>
              <a:custGeom>
                <a:avLst/>
                <a:gdLst>
                  <a:gd name="T0" fmla="*/ 0 w 409"/>
                  <a:gd name="T1" fmla="*/ 0 h 448"/>
                  <a:gd name="T2" fmla="*/ 0 w 409"/>
                  <a:gd name="T3" fmla="*/ 0 h 448"/>
                  <a:gd name="T4" fmla="*/ 0 w 409"/>
                  <a:gd name="T5" fmla="*/ 0 h 448"/>
                  <a:gd name="T6" fmla="*/ 0 w 409"/>
                  <a:gd name="T7" fmla="*/ 0 h 448"/>
                  <a:gd name="T8" fmla="*/ 0 60000 65536"/>
                  <a:gd name="T9" fmla="*/ 0 60000 65536"/>
                  <a:gd name="T10" fmla="*/ 0 60000 65536"/>
                  <a:gd name="T11" fmla="*/ 0 60000 65536"/>
                  <a:gd name="T12" fmla="*/ 0 w 409"/>
                  <a:gd name="T13" fmla="*/ 0 h 448"/>
                  <a:gd name="T14" fmla="*/ 409 w 409"/>
                  <a:gd name="T15" fmla="*/ 448 h 448"/>
                </a:gdLst>
                <a:ahLst/>
                <a:cxnLst>
                  <a:cxn ang="T8">
                    <a:pos x="T0" y="T1"/>
                  </a:cxn>
                  <a:cxn ang="T9">
                    <a:pos x="T2" y="T3"/>
                  </a:cxn>
                  <a:cxn ang="T10">
                    <a:pos x="T4" y="T5"/>
                  </a:cxn>
                  <a:cxn ang="T11">
                    <a:pos x="T6" y="T7"/>
                  </a:cxn>
                </a:cxnLst>
                <a:rect l="T12" t="T13" r="T14" b="T15"/>
                <a:pathLst>
                  <a:path w="409" h="448">
                    <a:moveTo>
                      <a:pt x="0" y="448"/>
                    </a:moveTo>
                    <a:lnTo>
                      <a:pt x="100" y="70"/>
                    </a:lnTo>
                    <a:lnTo>
                      <a:pt x="220" y="0"/>
                    </a:lnTo>
                    <a:lnTo>
                      <a:pt x="409" y="50"/>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499" name="Freeform 62">
                <a:extLst>
                  <a:ext uri="{FF2B5EF4-FFF2-40B4-BE49-F238E27FC236}">
                    <a16:creationId xmlns:a16="http://schemas.microsoft.com/office/drawing/2014/main" id="{6BE537D5-61A4-225D-43E2-72156F8605BC}"/>
                  </a:ext>
                </a:extLst>
              </p:cNvPr>
              <p:cNvSpPr>
                <a:spLocks/>
              </p:cNvSpPr>
              <p:nvPr/>
            </p:nvSpPr>
            <p:spPr bwMode="auto">
              <a:xfrm>
                <a:off x="1956" y="1959"/>
                <a:ext cx="35" cy="39"/>
              </a:xfrm>
              <a:custGeom>
                <a:avLst/>
                <a:gdLst>
                  <a:gd name="T0" fmla="*/ 0 w 497"/>
                  <a:gd name="T1" fmla="*/ 0 h 548"/>
                  <a:gd name="T2" fmla="*/ 0 w 497"/>
                  <a:gd name="T3" fmla="*/ 0 h 548"/>
                  <a:gd name="T4" fmla="*/ 0 w 497"/>
                  <a:gd name="T5" fmla="*/ 0 h 548"/>
                  <a:gd name="T6" fmla="*/ 0 w 497"/>
                  <a:gd name="T7" fmla="*/ 0 h 548"/>
                  <a:gd name="T8" fmla="*/ 0 w 497"/>
                  <a:gd name="T9" fmla="*/ 0 h 548"/>
                  <a:gd name="T10" fmla="*/ 0 w 497"/>
                  <a:gd name="T11" fmla="*/ 0 h 548"/>
                  <a:gd name="T12" fmla="*/ 0 w 497"/>
                  <a:gd name="T13" fmla="*/ 0 h 548"/>
                  <a:gd name="T14" fmla="*/ 0 w 497"/>
                  <a:gd name="T15" fmla="*/ 0 h 548"/>
                  <a:gd name="T16" fmla="*/ 0 w 497"/>
                  <a:gd name="T17" fmla="*/ 0 h 5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97"/>
                  <a:gd name="T28" fmla="*/ 0 h 548"/>
                  <a:gd name="T29" fmla="*/ 497 w 497"/>
                  <a:gd name="T30" fmla="*/ 548 h 5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97" h="548">
                    <a:moveTo>
                      <a:pt x="446" y="479"/>
                    </a:moveTo>
                    <a:lnTo>
                      <a:pt x="326" y="548"/>
                    </a:lnTo>
                    <a:lnTo>
                      <a:pt x="138" y="498"/>
                    </a:lnTo>
                    <a:lnTo>
                      <a:pt x="0" y="258"/>
                    </a:lnTo>
                    <a:lnTo>
                      <a:pt x="50" y="70"/>
                    </a:lnTo>
                    <a:lnTo>
                      <a:pt x="170" y="0"/>
                    </a:lnTo>
                    <a:lnTo>
                      <a:pt x="358" y="51"/>
                    </a:lnTo>
                    <a:lnTo>
                      <a:pt x="497" y="290"/>
                    </a:lnTo>
                    <a:lnTo>
                      <a:pt x="446" y="479"/>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00" name="Line 63">
                <a:extLst>
                  <a:ext uri="{FF2B5EF4-FFF2-40B4-BE49-F238E27FC236}">
                    <a16:creationId xmlns:a16="http://schemas.microsoft.com/office/drawing/2014/main" id="{0E38C7B3-2BA3-412E-9B9A-8E1F40CF2807}"/>
                  </a:ext>
                </a:extLst>
              </p:cNvPr>
              <p:cNvSpPr>
                <a:spLocks noChangeShapeType="1"/>
              </p:cNvSpPr>
              <p:nvPr/>
            </p:nvSpPr>
            <p:spPr bwMode="auto">
              <a:xfrm>
                <a:off x="1991" y="1979"/>
                <a:ext cx="14" cy="4"/>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01" name="Freeform 64">
                <a:extLst>
                  <a:ext uri="{FF2B5EF4-FFF2-40B4-BE49-F238E27FC236}">
                    <a16:creationId xmlns:a16="http://schemas.microsoft.com/office/drawing/2014/main" id="{D7D5ADF8-7B77-A05E-6CE8-02E0488FBA64}"/>
                  </a:ext>
                </a:extLst>
              </p:cNvPr>
              <p:cNvSpPr>
                <a:spLocks/>
              </p:cNvSpPr>
              <p:nvPr/>
            </p:nvSpPr>
            <p:spPr bwMode="auto">
              <a:xfrm>
                <a:off x="1992" y="1922"/>
                <a:ext cx="39" cy="46"/>
              </a:xfrm>
              <a:custGeom>
                <a:avLst/>
                <a:gdLst>
                  <a:gd name="T0" fmla="*/ 0 w 534"/>
                  <a:gd name="T1" fmla="*/ 0 h 649"/>
                  <a:gd name="T2" fmla="*/ 0 w 534"/>
                  <a:gd name="T3" fmla="*/ 0 h 649"/>
                  <a:gd name="T4" fmla="*/ 0 w 534"/>
                  <a:gd name="T5" fmla="*/ 0 h 649"/>
                  <a:gd name="T6" fmla="*/ 0 60000 65536"/>
                  <a:gd name="T7" fmla="*/ 0 60000 65536"/>
                  <a:gd name="T8" fmla="*/ 0 60000 65536"/>
                  <a:gd name="T9" fmla="*/ 0 w 534"/>
                  <a:gd name="T10" fmla="*/ 0 h 649"/>
                  <a:gd name="T11" fmla="*/ 534 w 534"/>
                  <a:gd name="T12" fmla="*/ 649 h 649"/>
                </a:gdLst>
                <a:ahLst/>
                <a:cxnLst>
                  <a:cxn ang="T6">
                    <a:pos x="T0" y="T1"/>
                  </a:cxn>
                  <a:cxn ang="T7">
                    <a:pos x="T2" y="T3"/>
                  </a:cxn>
                  <a:cxn ang="T8">
                    <a:pos x="T4" y="T5"/>
                  </a:cxn>
                </a:cxnLst>
                <a:rect l="T9" t="T10" r="T11" b="T12"/>
                <a:pathLst>
                  <a:path w="534" h="649">
                    <a:moveTo>
                      <a:pt x="0" y="0"/>
                    </a:moveTo>
                    <a:lnTo>
                      <a:pt x="345" y="599"/>
                    </a:lnTo>
                    <a:lnTo>
                      <a:pt x="534" y="649"/>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02" name="Line 65">
                <a:extLst>
                  <a:ext uri="{FF2B5EF4-FFF2-40B4-BE49-F238E27FC236}">
                    <a16:creationId xmlns:a16="http://schemas.microsoft.com/office/drawing/2014/main" id="{3EC0ECFB-EC5F-90D8-BB63-9085145C4ED5}"/>
                  </a:ext>
                </a:extLst>
              </p:cNvPr>
              <p:cNvSpPr>
                <a:spLocks noChangeShapeType="1"/>
              </p:cNvSpPr>
              <p:nvPr/>
            </p:nvSpPr>
            <p:spPr bwMode="auto">
              <a:xfrm>
                <a:off x="1576" y="1104"/>
                <a:ext cx="1" cy="1693"/>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03" name="Freeform 66">
                <a:extLst>
                  <a:ext uri="{FF2B5EF4-FFF2-40B4-BE49-F238E27FC236}">
                    <a16:creationId xmlns:a16="http://schemas.microsoft.com/office/drawing/2014/main" id="{FCD910E6-27B7-B32B-AE2B-16462C69F094}"/>
                  </a:ext>
                </a:extLst>
              </p:cNvPr>
              <p:cNvSpPr>
                <a:spLocks/>
              </p:cNvSpPr>
              <p:nvPr/>
            </p:nvSpPr>
            <p:spPr bwMode="auto">
              <a:xfrm>
                <a:off x="1449" y="2433"/>
                <a:ext cx="34" cy="51"/>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w 474"/>
                  <a:gd name="T19" fmla="*/ 0 h 7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4"/>
                  <a:gd name="T31" fmla="*/ 0 h 711"/>
                  <a:gd name="T32" fmla="*/ 474 w 474"/>
                  <a:gd name="T33" fmla="*/ 711 h 7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4" h="711">
                    <a:moveTo>
                      <a:pt x="118" y="711"/>
                    </a:moveTo>
                    <a:lnTo>
                      <a:pt x="237" y="711"/>
                    </a:lnTo>
                    <a:lnTo>
                      <a:pt x="474" y="474"/>
                    </a:lnTo>
                    <a:lnTo>
                      <a:pt x="474" y="119"/>
                    </a:lnTo>
                    <a:lnTo>
                      <a:pt x="356" y="0"/>
                    </a:lnTo>
                    <a:lnTo>
                      <a:pt x="118" y="0"/>
                    </a:lnTo>
                    <a:lnTo>
                      <a:pt x="0" y="119"/>
                    </a:lnTo>
                    <a:lnTo>
                      <a:pt x="0" y="236"/>
                    </a:lnTo>
                    <a:lnTo>
                      <a:pt x="118" y="355"/>
                    </a:lnTo>
                    <a:lnTo>
                      <a:pt x="474" y="35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04" name="Freeform 67">
                <a:extLst>
                  <a:ext uri="{FF2B5EF4-FFF2-40B4-BE49-F238E27FC236}">
                    <a16:creationId xmlns:a16="http://schemas.microsoft.com/office/drawing/2014/main" id="{A7994720-0BD7-94C6-F403-CC9B87899298}"/>
                  </a:ext>
                </a:extLst>
              </p:cNvPr>
              <p:cNvSpPr>
                <a:spLocks/>
              </p:cNvSpPr>
              <p:nvPr/>
            </p:nvSpPr>
            <p:spPr bwMode="auto">
              <a:xfrm>
                <a:off x="1500" y="2433"/>
                <a:ext cx="34" cy="51"/>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w 474"/>
                  <a:gd name="T19" fmla="*/ 0 h 7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4"/>
                  <a:gd name="T31" fmla="*/ 0 h 711"/>
                  <a:gd name="T32" fmla="*/ 474 w 474"/>
                  <a:gd name="T33" fmla="*/ 711 h 7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4" h="711">
                    <a:moveTo>
                      <a:pt x="0" y="119"/>
                    </a:moveTo>
                    <a:lnTo>
                      <a:pt x="118" y="0"/>
                    </a:lnTo>
                    <a:lnTo>
                      <a:pt x="356" y="0"/>
                    </a:lnTo>
                    <a:lnTo>
                      <a:pt x="474" y="119"/>
                    </a:lnTo>
                    <a:lnTo>
                      <a:pt x="474" y="236"/>
                    </a:lnTo>
                    <a:lnTo>
                      <a:pt x="356" y="355"/>
                    </a:lnTo>
                    <a:lnTo>
                      <a:pt x="118" y="355"/>
                    </a:lnTo>
                    <a:lnTo>
                      <a:pt x="0" y="474"/>
                    </a:lnTo>
                    <a:lnTo>
                      <a:pt x="0" y="711"/>
                    </a:lnTo>
                    <a:lnTo>
                      <a:pt x="474"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05" name="Freeform 68">
                <a:extLst>
                  <a:ext uri="{FF2B5EF4-FFF2-40B4-BE49-F238E27FC236}">
                    <a16:creationId xmlns:a16="http://schemas.microsoft.com/office/drawing/2014/main" id="{9973D320-6415-06F0-7486-A226A35545A6}"/>
                  </a:ext>
                </a:extLst>
              </p:cNvPr>
              <p:cNvSpPr>
                <a:spLocks/>
              </p:cNvSpPr>
              <p:nvPr/>
            </p:nvSpPr>
            <p:spPr bwMode="auto">
              <a:xfrm>
                <a:off x="1449" y="2263"/>
                <a:ext cx="34" cy="51"/>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w 474"/>
                  <a:gd name="T19" fmla="*/ 0 h 7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4"/>
                  <a:gd name="T31" fmla="*/ 0 h 711"/>
                  <a:gd name="T32" fmla="*/ 474 w 474"/>
                  <a:gd name="T33" fmla="*/ 711 h 7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4" h="711">
                    <a:moveTo>
                      <a:pt x="118" y="711"/>
                    </a:moveTo>
                    <a:lnTo>
                      <a:pt x="237" y="711"/>
                    </a:lnTo>
                    <a:lnTo>
                      <a:pt x="474" y="474"/>
                    </a:lnTo>
                    <a:lnTo>
                      <a:pt x="474" y="119"/>
                    </a:lnTo>
                    <a:lnTo>
                      <a:pt x="356" y="0"/>
                    </a:lnTo>
                    <a:lnTo>
                      <a:pt x="118" y="0"/>
                    </a:lnTo>
                    <a:lnTo>
                      <a:pt x="0" y="119"/>
                    </a:lnTo>
                    <a:lnTo>
                      <a:pt x="0" y="236"/>
                    </a:lnTo>
                    <a:lnTo>
                      <a:pt x="118" y="355"/>
                    </a:lnTo>
                    <a:lnTo>
                      <a:pt x="474" y="35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06" name="Freeform 69">
                <a:extLst>
                  <a:ext uri="{FF2B5EF4-FFF2-40B4-BE49-F238E27FC236}">
                    <a16:creationId xmlns:a16="http://schemas.microsoft.com/office/drawing/2014/main" id="{E401D107-158E-BB1A-84AE-67774D88D16C}"/>
                  </a:ext>
                </a:extLst>
              </p:cNvPr>
              <p:cNvSpPr>
                <a:spLocks/>
              </p:cNvSpPr>
              <p:nvPr/>
            </p:nvSpPr>
            <p:spPr bwMode="auto">
              <a:xfrm>
                <a:off x="1500" y="2263"/>
                <a:ext cx="34" cy="26"/>
              </a:xfrm>
              <a:custGeom>
                <a:avLst/>
                <a:gdLst>
                  <a:gd name="T0" fmla="*/ 0 w 474"/>
                  <a:gd name="T1" fmla="*/ 0 h 355"/>
                  <a:gd name="T2" fmla="*/ 0 w 474"/>
                  <a:gd name="T3" fmla="*/ 0 h 355"/>
                  <a:gd name="T4" fmla="*/ 0 w 474"/>
                  <a:gd name="T5" fmla="*/ 0 h 355"/>
                  <a:gd name="T6" fmla="*/ 0 w 474"/>
                  <a:gd name="T7" fmla="*/ 0 h 355"/>
                  <a:gd name="T8" fmla="*/ 0 w 474"/>
                  <a:gd name="T9" fmla="*/ 0 h 355"/>
                  <a:gd name="T10" fmla="*/ 0 w 474"/>
                  <a:gd name="T11" fmla="*/ 0 h 355"/>
                  <a:gd name="T12" fmla="*/ 0 w 474"/>
                  <a:gd name="T13" fmla="*/ 0 h 355"/>
                  <a:gd name="T14" fmla="*/ 0 60000 65536"/>
                  <a:gd name="T15" fmla="*/ 0 60000 65536"/>
                  <a:gd name="T16" fmla="*/ 0 60000 65536"/>
                  <a:gd name="T17" fmla="*/ 0 60000 65536"/>
                  <a:gd name="T18" fmla="*/ 0 60000 65536"/>
                  <a:gd name="T19" fmla="*/ 0 60000 65536"/>
                  <a:gd name="T20" fmla="*/ 0 60000 65536"/>
                  <a:gd name="T21" fmla="*/ 0 w 474"/>
                  <a:gd name="T22" fmla="*/ 0 h 355"/>
                  <a:gd name="T23" fmla="*/ 474 w 474"/>
                  <a:gd name="T24" fmla="*/ 355 h 35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4" h="355">
                    <a:moveTo>
                      <a:pt x="0" y="119"/>
                    </a:moveTo>
                    <a:lnTo>
                      <a:pt x="118" y="0"/>
                    </a:lnTo>
                    <a:lnTo>
                      <a:pt x="356" y="0"/>
                    </a:lnTo>
                    <a:lnTo>
                      <a:pt x="474" y="119"/>
                    </a:lnTo>
                    <a:lnTo>
                      <a:pt x="474" y="236"/>
                    </a:lnTo>
                    <a:lnTo>
                      <a:pt x="356" y="355"/>
                    </a:lnTo>
                    <a:lnTo>
                      <a:pt x="237" y="35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07" name="Freeform 70">
                <a:extLst>
                  <a:ext uri="{FF2B5EF4-FFF2-40B4-BE49-F238E27FC236}">
                    <a16:creationId xmlns:a16="http://schemas.microsoft.com/office/drawing/2014/main" id="{6AAA5AF5-5F68-F19E-610F-6E6900C628C7}"/>
                  </a:ext>
                </a:extLst>
              </p:cNvPr>
              <p:cNvSpPr>
                <a:spLocks/>
              </p:cNvSpPr>
              <p:nvPr/>
            </p:nvSpPr>
            <p:spPr bwMode="auto">
              <a:xfrm>
                <a:off x="1500" y="2289"/>
                <a:ext cx="34" cy="25"/>
              </a:xfrm>
              <a:custGeom>
                <a:avLst/>
                <a:gdLst>
                  <a:gd name="T0" fmla="*/ 0 w 474"/>
                  <a:gd name="T1" fmla="*/ 0 h 356"/>
                  <a:gd name="T2" fmla="*/ 0 w 474"/>
                  <a:gd name="T3" fmla="*/ 0 h 356"/>
                  <a:gd name="T4" fmla="*/ 0 w 474"/>
                  <a:gd name="T5" fmla="*/ 0 h 356"/>
                  <a:gd name="T6" fmla="*/ 0 w 474"/>
                  <a:gd name="T7" fmla="*/ 0 h 356"/>
                  <a:gd name="T8" fmla="*/ 0 w 474"/>
                  <a:gd name="T9" fmla="*/ 0 h 356"/>
                  <a:gd name="T10" fmla="*/ 0 w 474"/>
                  <a:gd name="T11" fmla="*/ 0 h 356"/>
                  <a:gd name="T12" fmla="*/ 0 60000 65536"/>
                  <a:gd name="T13" fmla="*/ 0 60000 65536"/>
                  <a:gd name="T14" fmla="*/ 0 60000 65536"/>
                  <a:gd name="T15" fmla="*/ 0 60000 65536"/>
                  <a:gd name="T16" fmla="*/ 0 60000 65536"/>
                  <a:gd name="T17" fmla="*/ 0 60000 65536"/>
                  <a:gd name="T18" fmla="*/ 0 w 474"/>
                  <a:gd name="T19" fmla="*/ 0 h 356"/>
                  <a:gd name="T20" fmla="*/ 474 w 474"/>
                  <a:gd name="T21" fmla="*/ 356 h 356"/>
                </a:gdLst>
                <a:ahLst/>
                <a:cxnLst>
                  <a:cxn ang="T12">
                    <a:pos x="T0" y="T1"/>
                  </a:cxn>
                  <a:cxn ang="T13">
                    <a:pos x="T2" y="T3"/>
                  </a:cxn>
                  <a:cxn ang="T14">
                    <a:pos x="T4" y="T5"/>
                  </a:cxn>
                  <a:cxn ang="T15">
                    <a:pos x="T6" y="T7"/>
                  </a:cxn>
                  <a:cxn ang="T16">
                    <a:pos x="T8" y="T9"/>
                  </a:cxn>
                  <a:cxn ang="T17">
                    <a:pos x="T10" y="T11"/>
                  </a:cxn>
                </a:cxnLst>
                <a:rect l="T18" t="T19" r="T20" b="T21"/>
                <a:pathLst>
                  <a:path w="474" h="356">
                    <a:moveTo>
                      <a:pt x="356" y="0"/>
                    </a:moveTo>
                    <a:lnTo>
                      <a:pt x="474" y="119"/>
                    </a:lnTo>
                    <a:lnTo>
                      <a:pt x="474" y="237"/>
                    </a:lnTo>
                    <a:lnTo>
                      <a:pt x="356" y="356"/>
                    </a:lnTo>
                    <a:lnTo>
                      <a:pt x="118" y="356"/>
                    </a:lnTo>
                    <a:lnTo>
                      <a:pt x="0" y="237"/>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08" name="Freeform 71">
                <a:extLst>
                  <a:ext uri="{FF2B5EF4-FFF2-40B4-BE49-F238E27FC236}">
                    <a16:creationId xmlns:a16="http://schemas.microsoft.com/office/drawing/2014/main" id="{59D3BDA4-C7EB-E6C4-1D17-3B90090D79F5}"/>
                  </a:ext>
                </a:extLst>
              </p:cNvPr>
              <p:cNvSpPr>
                <a:spLocks/>
              </p:cNvSpPr>
              <p:nvPr/>
            </p:nvSpPr>
            <p:spPr bwMode="auto">
              <a:xfrm>
                <a:off x="1449" y="2094"/>
                <a:ext cx="34" cy="51"/>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w 474"/>
                  <a:gd name="T19" fmla="*/ 0 h 7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4"/>
                  <a:gd name="T31" fmla="*/ 0 h 711"/>
                  <a:gd name="T32" fmla="*/ 474 w 474"/>
                  <a:gd name="T33" fmla="*/ 711 h 7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4" h="711">
                    <a:moveTo>
                      <a:pt x="118" y="711"/>
                    </a:moveTo>
                    <a:lnTo>
                      <a:pt x="237" y="711"/>
                    </a:lnTo>
                    <a:lnTo>
                      <a:pt x="474" y="473"/>
                    </a:lnTo>
                    <a:lnTo>
                      <a:pt x="474" y="118"/>
                    </a:lnTo>
                    <a:lnTo>
                      <a:pt x="356" y="0"/>
                    </a:lnTo>
                    <a:lnTo>
                      <a:pt x="118" y="0"/>
                    </a:lnTo>
                    <a:lnTo>
                      <a:pt x="0" y="118"/>
                    </a:lnTo>
                    <a:lnTo>
                      <a:pt x="0" y="236"/>
                    </a:lnTo>
                    <a:lnTo>
                      <a:pt x="118" y="355"/>
                    </a:lnTo>
                    <a:lnTo>
                      <a:pt x="474" y="35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09" name="Freeform 72">
                <a:extLst>
                  <a:ext uri="{FF2B5EF4-FFF2-40B4-BE49-F238E27FC236}">
                    <a16:creationId xmlns:a16="http://schemas.microsoft.com/office/drawing/2014/main" id="{C0F3E2EB-07C8-32BD-60CA-0AE062E46F24}"/>
                  </a:ext>
                </a:extLst>
              </p:cNvPr>
              <p:cNvSpPr>
                <a:spLocks/>
              </p:cNvSpPr>
              <p:nvPr/>
            </p:nvSpPr>
            <p:spPr bwMode="auto">
              <a:xfrm>
                <a:off x="1500" y="2094"/>
                <a:ext cx="34" cy="51"/>
              </a:xfrm>
              <a:custGeom>
                <a:avLst/>
                <a:gdLst>
                  <a:gd name="T0" fmla="*/ 0 w 474"/>
                  <a:gd name="T1" fmla="*/ 0 h 711"/>
                  <a:gd name="T2" fmla="*/ 0 w 474"/>
                  <a:gd name="T3" fmla="*/ 0 h 711"/>
                  <a:gd name="T4" fmla="*/ 0 w 474"/>
                  <a:gd name="T5" fmla="*/ 0 h 711"/>
                  <a:gd name="T6" fmla="*/ 0 w 474"/>
                  <a:gd name="T7" fmla="*/ 0 h 711"/>
                  <a:gd name="T8" fmla="*/ 0 60000 65536"/>
                  <a:gd name="T9" fmla="*/ 0 60000 65536"/>
                  <a:gd name="T10" fmla="*/ 0 60000 65536"/>
                  <a:gd name="T11" fmla="*/ 0 60000 65536"/>
                  <a:gd name="T12" fmla="*/ 0 w 474"/>
                  <a:gd name="T13" fmla="*/ 0 h 711"/>
                  <a:gd name="T14" fmla="*/ 474 w 474"/>
                  <a:gd name="T15" fmla="*/ 711 h 711"/>
                </a:gdLst>
                <a:ahLst/>
                <a:cxnLst>
                  <a:cxn ang="T8">
                    <a:pos x="T0" y="T1"/>
                  </a:cxn>
                  <a:cxn ang="T9">
                    <a:pos x="T2" y="T3"/>
                  </a:cxn>
                  <a:cxn ang="T10">
                    <a:pos x="T4" y="T5"/>
                  </a:cxn>
                  <a:cxn ang="T11">
                    <a:pos x="T6" y="T7"/>
                  </a:cxn>
                </a:cxnLst>
                <a:rect l="T12" t="T13" r="T14" b="T15"/>
                <a:pathLst>
                  <a:path w="474" h="711">
                    <a:moveTo>
                      <a:pt x="474" y="473"/>
                    </a:moveTo>
                    <a:lnTo>
                      <a:pt x="0" y="473"/>
                    </a:lnTo>
                    <a:lnTo>
                      <a:pt x="356" y="0"/>
                    </a:lnTo>
                    <a:lnTo>
                      <a:pt x="356"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10" name="Freeform 73">
                <a:extLst>
                  <a:ext uri="{FF2B5EF4-FFF2-40B4-BE49-F238E27FC236}">
                    <a16:creationId xmlns:a16="http://schemas.microsoft.com/office/drawing/2014/main" id="{5DD14FF2-669A-D5B4-1A12-C5FC289E30AE}"/>
                  </a:ext>
                </a:extLst>
              </p:cNvPr>
              <p:cNvSpPr>
                <a:spLocks/>
              </p:cNvSpPr>
              <p:nvPr/>
            </p:nvSpPr>
            <p:spPr bwMode="auto">
              <a:xfrm>
                <a:off x="1449" y="2771"/>
                <a:ext cx="34" cy="51"/>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w 474"/>
                  <a:gd name="T19" fmla="*/ 0 h 7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4"/>
                  <a:gd name="T31" fmla="*/ 0 h 711"/>
                  <a:gd name="T32" fmla="*/ 474 w 474"/>
                  <a:gd name="T33" fmla="*/ 711 h 7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4" h="711">
                    <a:moveTo>
                      <a:pt x="118" y="711"/>
                    </a:moveTo>
                    <a:lnTo>
                      <a:pt x="237" y="711"/>
                    </a:lnTo>
                    <a:lnTo>
                      <a:pt x="474" y="473"/>
                    </a:lnTo>
                    <a:lnTo>
                      <a:pt x="474" y="118"/>
                    </a:lnTo>
                    <a:lnTo>
                      <a:pt x="356" y="0"/>
                    </a:lnTo>
                    <a:lnTo>
                      <a:pt x="118" y="0"/>
                    </a:lnTo>
                    <a:lnTo>
                      <a:pt x="0" y="118"/>
                    </a:lnTo>
                    <a:lnTo>
                      <a:pt x="0" y="237"/>
                    </a:lnTo>
                    <a:lnTo>
                      <a:pt x="118" y="355"/>
                    </a:lnTo>
                    <a:lnTo>
                      <a:pt x="474" y="35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11" name="Freeform 74">
                <a:extLst>
                  <a:ext uri="{FF2B5EF4-FFF2-40B4-BE49-F238E27FC236}">
                    <a16:creationId xmlns:a16="http://schemas.microsoft.com/office/drawing/2014/main" id="{0E521672-1DAA-D4B0-FC7C-C54DB98E1B9D}"/>
                  </a:ext>
                </a:extLst>
              </p:cNvPr>
              <p:cNvSpPr>
                <a:spLocks/>
              </p:cNvSpPr>
              <p:nvPr/>
            </p:nvSpPr>
            <p:spPr bwMode="auto">
              <a:xfrm>
                <a:off x="1500" y="2771"/>
                <a:ext cx="25" cy="51"/>
              </a:xfrm>
              <a:custGeom>
                <a:avLst/>
                <a:gdLst>
                  <a:gd name="T0" fmla="*/ 0 w 356"/>
                  <a:gd name="T1" fmla="*/ 0 h 711"/>
                  <a:gd name="T2" fmla="*/ 0 w 356"/>
                  <a:gd name="T3" fmla="*/ 0 h 711"/>
                  <a:gd name="T4" fmla="*/ 0 w 356"/>
                  <a:gd name="T5" fmla="*/ 0 h 711"/>
                  <a:gd name="T6" fmla="*/ 0 w 356"/>
                  <a:gd name="T7" fmla="*/ 0 h 711"/>
                  <a:gd name="T8" fmla="*/ 0 w 356"/>
                  <a:gd name="T9" fmla="*/ 0 h 711"/>
                  <a:gd name="T10" fmla="*/ 0 w 356"/>
                  <a:gd name="T11" fmla="*/ 0 h 711"/>
                  <a:gd name="T12" fmla="*/ 0 w 356"/>
                  <a:gd name="T13" fmla="*/ 0 h 711"/>
                  <a:gd name="T14" fmla="*/ 0 w 356"/>
                  <a:gd name="T15" fmla="*/ 0 h 711"/>
                  <a:gd name="T16" fmla="*/ 0 w 356"/>
                  <a:gd name="T17" fmla="*/ 0 h 7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6"/>
                  <a:gd name="T28" fmla="*/ 0 h 711"/>
                  <a:gd name="T29" fmla="*/ 356 w 356"/>
                  <a:gd name="T30" fmla="*/ 711 h 7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6" h="711">
                    <a:moveTo>
                      <a:pt x="118" y="711"/>
                    </a:moveTo>
                    <a:lnTo>
                      <a:pt x="0" y="592"/>
                    </a:lnTo>
                    <a:lnTo>
                      <a:pt x="0" y="118"/>
                    </a:lnTo>
                    <a:lnTo>
                      <a:pt x="118" y="0"/>
                    </a:lnTo>
                    <a:lnTo>
                      <a:pt x="237" y="0"/>
                    </a:lnTo>
                    <a:lnTo>
                      <a:pt x="356" y="118"/>
                    </a:lnTo>
                    <a:lnTo>
                      <a:pt x="356" y="592"/>
                    </a:lnTo>
                    <a:lnTo>
                      <a:pt x="237" y="711"/>
                    </a:lnTo>
                    <a:lnTo>
                      <a:pt x="118"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12" name="Freeform 75">
                <a:extLst>
                  <a:ext uri="{FF2B5EF4-FFF2-40B4-BE49-F238E27FC236}">
                    <a16:creationId xmlns:a16="http://schemas.microsoft.com/office/drawing/2014/main" id="{2C1D4878-8FE2-A916-20B8-FF29AF234FD4}"/>
                  </a:ext>
                </a:extLst>
              </p:cNvPr>
              <p:cNvSpPr>
                <a:spLocks/>
              </p:cNvSpPr>
              <p:nvPr/>
            </p:nvSpPr>
            <p:spPr bwMode="auto">
              <a:xfrm>
                <a:off x="1449" y="2602"/>
                <a:ext cx="34" cy="51"/>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w 474"/>
                  <a:gd name="T19" fmla="*/ 0 h 7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4"/>
                  <a:gd name="T31" fmla="*/ 0 h 711"/>
                  <a:gd name="T32" fmla="*/ 474 w 474"/>
                  <a:gd name="T33" fmla="*/ 711 h 7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4" h="711">
                    <a:moveTo>
                      <a:pt x="118" y="711"/>
                    </a:moveTo>
                    <a:lnTo>
                      <a:pt x="237" y="711"/>
                    </a:lnTo>
                    <a:lnTo>
                      <a:pt x="474" y="474"/>
                    </a:lnTo>
                    <a:lnTo>
                      <a:pt x="474" y="119"/>
                    </a:lnTo>
                    <a:lnTo>
                      <a:pt x="356" y="0"/>
                    </a:lnTo>
                    <a:lnTo>
                      <a:pt x="118" y="0"/>
                    </a:lnTo>
                    <a:lnTo>
                      <a:pt x="0" y="119"/>
                    </a:lnTo>
                    <a:lnTo>
                      <a:pt x="0" y="238"/>
                    </a:lnTo>
                    <a:lnTo>
                      <a:pt x="118" y="355"/>
                    </a:lnTo>
                    <a:lnTo>
                      <a:pt x="474" y="35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13" name="Freeform 76">
                <a:extLst>
                  <a:ext uri="{FF2B5EF4-FFF2-40B4-BE49-F238E27FC236}">
                    <a16:creationId xmlns:a16="http://schemas.microsoft.com/office/drawing/2014/main" id="{95F766BE-D21A-6421-6CF2-A06E93860C84}"/>
                  </a:ext>
                </a:extLst>
              </p:cNvPr>
              <p:cNvSpPr>
                <a:spLocks/>
              </p:cNvSpPr>
              <p:nvPr/>
            </p:nvSpPr>
            <p:spPr bwMode="auto">
              <a:xfrm>
                <a:off x="1500" y="2602"/>
                <a:ext cx="8" cy="51"/>
              </a:xfrm>
              <a:custGeom>
                <a:avLst/>
                <a:gdLst>
                  <a:gd name="T0" fmla="*/ 0 w 118"/>
                  <a:gd name="T1" fmla="*/ 0 h 711"/>
                  <a:gd name="T2" fmla="*/ 0 w 118"/>
                  <a:gd name="T3" fmla="*/ 0 h 711"/>
                  <a:gd name="T4" fmla="*/ 0 w 118"/>
                  <a:gd name="T5" fmla="*/ 0 h 711"/>
                  <a:gd name="T6" fmla="*/ 0 60000 65536"/>
                  <a:gd name="T7" fmla="*/ 0 60000 65536"/>
                  <a:gd name="T8" fmla="*/ 0 60000 65536"/>
                  <a:gd name="T9" fmla="*/ 0 w 118"/>
                  <a:gd name="T10" fmla="*/ 0 h 711"/>
                  <a:gd name="T11" fmla="*/ 118 w 118"/>
                  <a:gd name="T12" fmla="*/ 711 h 711"/>
                </a:gdLst>
                <a:ahLst/>
                <a:cxnLst>
                  <a:cxn ang="T6">
                    <a:pos x="T0" y="T1"/>
                  </a:cxn>
                  <a:cxn ang="T7">
                    <a:pos x="T2" y="T3"/>
                  </a:cxn>
                  <a:cxn ang="T8">
                    <a:pos x="T4" y="T5"/>
                  </a:cxn>
                </a:cxnLst>
                <a:rect l="T9" t="T10" r="T11" b="T12"/>
                <a:pathLst>
                  <a:path w="118" h="711">
                    <a:moveTo>
                      <a:pt x="0" y="119"/>
                    </a:moveTo>
                    <a:lnTo>
                      <a:pt x="118" y="0"/>
                    </a:lnTo>
                    <a:lnTo>
                      <a:pt x="118"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14" name="Line 77">
                <a:extLst>
                  <a:ext uri="{FF2B5EF4-FFF2-40B4-BE49-F238E27FC236}">
                    <a16:creationId xmlns:a16="http://schemas.microsoft.com/office/drawing/2014/main" id="{3ECC0CDA-3499-11DA-997B-D2B3025066AA}"/>
                  </a:ext>
                </a:extLst>
              </p:cNvPr>
              <p:cNvSpPr>
                <a:spLocks noChangeShapeType="1"/>
              </p:cNvSpPr>
              <p:nvPr/>
            </p:nvSpPr>
            <p:spPr bwMode="auto">
              <a:xfrm>
                <a:off x="1500" y="2653"/>
                <a:ext cx="17"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15" name="Line 78">
                <a:extLst>
                  <a:ext uri="{FF2B5EF4-FFF2-40B4-BE49-F238E27FC236}">
                    <a16:creationId xmlns:a16="http://schemas.microsoft.com/office/drawing/2014/main" id="{F8554F2E-65D3-52BA-A2EF-62637DBDA15A}"/>
                  </a:ext>
                </a:extLst>
              </p:cNvPr>
              <p:cNvSpPr>
                <a:spLocks noChangeShapeType="1"/>
              </p:cNvSpPr>
              <p:nvPr/>
            </p:nvSpPr>
            <p:spPr bwMode="auto">
              <a:xfrm>
                <a:off x="1576" y="2797"/>
                <a:ext cx="1" cy="34"/>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16" name="Freeform 79">
                <a:extLst>
                  <a:ext uri="{FF2B5EF4-FFF2-40B4-BE49-F238E27FC236}">
                    <a16:creationId xmlns:a16="http://schemas.microsoft.com/office/drawing/2014/main" id="{69714DB0-016D-030D-0E3E-17A5869CDB52}"/>
                  </a:ext>
                </a:extLst>
              </p:cNvPr>
              <p:cNvSpPr>
                <a:spLocks/>
              </p:cNvSpPr>
              <p:nvPr/>
            </p:nvSpPr>
            <p:spPr bwMode="auto">
              <a:xfrm>
                <a:off x="1534" y="2856"/>
                <a:ext cx="25" cy="51"/>
              </a:xfrm>
              <a:custGeom>
                <a:avLst/>
                <a:gdLst>
                  <a:gd name="T0" fmla="*/ 0 w 355"/>
                  <a:gd name="T1" fmla="*/ 0 h 711"/>
                  <a:gd name="T2" fmla="*/ 0 w 355"/>
                  <a:gd name="T3" fmla="*/ 0 h 711"/>
                  <a:gd name="T4" fmla="*/ 0 w 355"/>
                  <a:gd name="T5" fmla="*/ 0 h 711"/>
                  <a:gd name="T6" fmla="*/ 0 w 355"/>
                  <a:gd name="T7" fmla="*/ 0 h 711"/>
                  <a:gd name="T8" fmla="*/ 0 w 355"/>
                  <a:gd name="T9" fmla="*/ 0 h 711"/>
                  <a:gd name="T10" fmla="*/ 0 w 355"/>
                  <a:gd name="T11" fmla="*/ 0 h 711"/>
                  <a:gd name="T12" fmla="*/ 0 w 355"/>
                  <a:gd name="T13" fmla="*/ 0 h 711"/>
                  <a:gd name="T14" fmla="*/ 0 w 355"/>
                  <a:gd name="T15" fmla="*/ 0 h 711"/>
                  <a:gd name="T16" fmla="*/ 0 w 355"/>
                  <a:gd name="T17" fmla="*/ 0 h 7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5"/>
                  <a:gd name="T28" fmla="*/ 0 h 711"/>
                  <a:gd name="T29" fmla="*/ 355 w 355"/>
                  <a:gd name="T30" fmla="*/ 711 h 7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5" h="711">
                    <a:moveTo>
                      <a:pt x="119" y="711"/>
                    </a:moveTo>
                    <a:lnTo>
                      <a:pt x="0" y="594"/>
                    </a:lnTo>
                    <a:lnTo>
                      <a:pt x="0" y="119"/>
                    </a:lnTo>
                    <a:lnTo>
                      <a:pt x="119" y="0"/>
                    </a:lnTo>
                    <a:lnTo>
                      <a:pt x="238" y="0"/>
                    </a:lnTo>
                    <a:lnTo>
                      <a:pt x="355" y="119"/>
                    </a:lnTo>
                    <a:lnTo>
                      <a:pt x="355" y="594"/>
                    </a:lnTo>
                    <a:lnTo>
                      <a:pt x="238" y="711"/>
                    </a:lnTo>
                    <a:lnTo>
                      <a:pt x="119"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17" name="Line 80">
                <a:extLst>
                  <a:ext uri="{FF2B5EF4-FFF2-40B4-BE49-F238E27FC236}">
                    <a16:creationId xmlns:a16="http://schemas.microsoft.com/office/drawing/2014/main" id="{89E304F5-788F-BF93-FD42-2CBC50F5430E}"/>
                  </a:ext>
                </a:extLst>
              </p:cNvPr>
              <p:cNvSpPr>
                <a:spLocks noChangeShapeType="1"/>
              </p:cNvSpPr>
              <p:nvPr/>
            </p:nvSpPr>
            <p:spPr bwMode="auto">
              <a:xfrm flipH="1">
                <a:off x="1559" y="2712"/>
                <a:ext cx="17"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18" name="Line 81">
                <a:extLst>
                  <a:ext uri="{FF2B5EF4-FFF2-40B4-BE49-F238E27FC236}">
                    <a16:creationId xmlns:a16="http://schemas.microsoft.com/office/drawing/2014/main" id="{5FE6F1F0-453B-2711-2276-E576C8F53DCF}"/>
                  </a:ext>
                </a:extLst>
              </p:cNvPr>
              <p:cNvSpPr>
                <a:spLocks noChangeShapeType="1"/>
              </p:cNvSpPr>
              <p:nvPr/>
            </p:nvSpPr>
            <p:spPr bwMode="auto">
              <a:xfrm flipH="1">
                <a:off x="1542" y="2797"/>
                <a:ext cx="34"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19" name="Line 82">
                <a:extLst>
                  <a:ext uri="{FF2B5EF4-FFF2-40B4-BE49-F238E27FC236}">
                    <a16:creationId xmlns:a16="http://schemas.microsoft.com/office/drawing/2014/main" id="{D858480B-CC54-C8AB-4209-B5D42D40484B}"/>
                  </a:ext>
                </a:extLst>
              </p:cNvPr>
              <p:cNvSpPr>
                <a:spLocks noChangeShapeType="1"/>
              </p:cNvSpPr>
              <p:nvPr/>
            </p:nvSpPr>
            <p:spPr bwMode="auto">
              <a:xfrm>
                <a:off x="1855" y="2797"/>
                <a:ext cx="1" cy="17"/>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20" name="Line 83">
                <a:extLst>
                  <a:ext uri="{FF2B5EF4-FFF2-40B4-BE49-F238E27FC236}">
                    <a16:creationId xmlns:a16="http://schemas.microsoft.com/office/drawing/2014/main" id="{B68CFD01-217F-7A68-AE27-0038456C9414}"/>
                  </a:ext>
                </a:extLst>
              </p:cNvPr>
              <p:cNvSpPr>
                <a:spLocks noChangeShapeType="1"/>
              </p:cNvSpPr>
              <p:nvPr/>
            </p:nvSpPr>
            <p:spPr bwMode="auto">
              <a:xfrm flipH="1">
                <a:off x="1559" y="2543"/>
                <a:ext cx="17"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21" name="Line 84">
                <a:extLst>
                  <a:ext uri="{FF2B5EF4-FFF2-40B4-BE49-F238E27FC236}">
                    <a16:creationId xmlns:a16="http://schemas.microsoft.com/office/drawing/2014/main" id="{3192D88E-1644-0DD9-7B87-EBDE12CFF55D}"/>
                  </a:ext>
                </a:extLst>
              </p:cNvPr>
              <p:cNvSpPr>
                <a:spLocks noChangeShapeType="1"/>
              </p:cNvSpPr>
              <p:nvPr/>
            </p:nvSpPr>
            <p:spPr bwMode="auto">
              <a:xfrm flipH="1">
                <a:off x="1542" y="2627"/>
                <a:ext cx="34"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22" name="Line 85">
                <a:extLst>
                  <a:ext uri="{FF2B5EF4-FFF2-40B4-BE49-F238E27FC236}">
                    <a16:creationId xmlns:a16="http://schemas.microsoft.com/office/drawing/2014/main" id="{D540FF0A-5605-DBD1-F952-AFA5B2E2EE23}"/>
                  </a:ext>
                </a:extLst>
              </p:cNvPr>
              <p:cNvSpPr>
                <a:spLocks noChangeShapeType="1"/>
              </p:cNvSpPr>
              <p:nvPr/>
            </p:nvSpPr>
            <p:spPr bwMode="auto">
              <a:xfrm flipH="1">
                <a:off x="1559" y="2373"/>
                <a:ext cx="17"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23" name="Line 86">
                <a:extLst>
                  <a:ext uri="{FF2B5EF4-FFF2-40B4-BE49-F238E27FC236}">
                    <a16:creationId xmlns:a16="http://schemas.microsoft.com/office/drawing/2014/main" id="{AE7CF45D-986D-CEF3-287A-01ED5387A176}"/>
                  </a:ext>
                </a:extLst>
              </p:cNvPr>
              <p:cNvSpPr>
                <a:spLocks noChangeShapeType="1"/>
              </p:cNvSpPr>
              <p:nvPr/>
            </p:nvSpPr>
            <p:spPr bwMode="auto">
              <a:xfrm flipH="1">
                <a:off x="1542" y="2458"/>
                <a:ext cx="34"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24" name="Line 87">
                <a:extLst>
                  <a:ext uri="{FF2B5EF4-FFF2-40B4-BE49-F238E27FC236}">
                    <a16:creationId xmlns:a16="http://schemas.microsoft.com/office/drawing/2014/main" id="{FD22AE4F-BB26-66AD-C021-1FD8095723AA}"/>
                  </a:ext>
                </a:extLst>
              </p:cNvPr>
              <p:cNvSpPr>
                <a:spLocks noChangeShapeType="1"/>
              </p:cNvSpPr>
              <p:nvPr/>
            </p:nvSpPr>
            <p:spPr bwMode="auto">
              <a:xfrm flipH="1">
                <a:off x="1559" y="2204"/>
                <a:ext cx="17"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25" name="Line 88">
                <a:extLst>
                  <a:ext uri="{FF2B5EF4-FFF2-40B4-BE49-F238E27FC236}">
                    <a16:creationId xmlns:a16="http://schemas.microsoft.com/office/drawing/2014/main" id="{327E6785-B251-4295-B83A-DFD0AAD9AA1F}"/>
                  </a:ext>
                </a:extLst>
              </p:cNvPr>
              <p:cNvSpPr>
                <a:spLocks noChangeShapeType="1"/>
              </p:cNvSpPr>
              <p:nvPr/>
            </p:nvSpPr>
            <p:spPr bwMode="auto">
              <a:xfrm flipH="1">
                <a:off x="1542" y="2289"/>
                <a:ext cx="34"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26" name="Line 89">
                <a:extLst>
                  <a:ext uri="{FF2B5EF4-FFF2-40B4-BE49-F238E27FC236}">
                    <a16:creationId xmlns:a16="http://schemas.microsoft.com/office/drawing/2014/main" id="{CC2687DC-55C0-00B0-82BC-E9B44E773E6B}"/>
                  </a:ext>
                </a:extLst>
              </p:cNvPr>
              <p:cNvSpPr>
                <a:spLocks noChangeShapeType="1"/>
              </p:cNvSpPr>
              <p:nvPr/>
            </p:nvSpPr>
            <p:spPr bwMode="auto">
              <a:xfrm flipH="1">
                <a:off x="1559" y="2035"/>
                <a:ext cx="17"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27" name="Line 90">
                <a:extLst>
                  <a:ext uri="{FF2B5EF4-FFF2-40B4-BE49-F238E27FC236}">
                    <a16:creationId xmlns:a16="http://schemas.microsoft.com/office/drawing/2014/main" id="{C2BC5CDD-A76A-EA32-5D0E-6D07506DB323}"/>
                  </a:ext>
                </a:extLst>
              </p:cNvPr>
              <p:cNvSpPr>
                <a:spLocks noChangeShapeType="1"/>
              </p:cNvSpPr>
              <p:nvPr/>
            </p:nvSpPr>
            <p:spPr bwMode="auto">
              <a:xfrm flipH="1">
                <a:off x="1542" y="2120"/>
                <a:ext cx="34"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28" name="Line 91">
                <a:extLst>
                  <a:ext uri="{FF2B5EF4-FFF2-40B4-BE49-F238E27FC236}">
                    <a16:creationId xmlns:a16="http://schemas.microsoft.com/office/drawing/2014/main" id="{510C341E-F1E0-7C5D-16D1-E93B28F08CA0}"/>
                  </a:ext>
                </a:extLst>
              </p:cNvPr>
              <p:cNvSpPr>
                <a:spLocks noChangeShapeType="1"/>
              </p:cNvSpPr>
              <p:nvPr/>
            </p:nvSpPr>
            <p:spPr bwMode="auto">
              <a:xfrm>
                <a:off x="2135" y="2797"/>
                <a:ext cx="1" cy="34"/>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29" name="Freeform 92">
                <a:extLst>
                  <a:ext uri="{FF2B5EF4-FFF2-40B4-BE49-F238E27FC236}">
                    <a16:creationId xmlns:a16="http://schemas.microsoft.com/office/drawing/2014/main" id="{ADBD9620-B937-BB0F-5EAB-334E9C645F2E}"/>
                  </a:ext>
                </a:extLst>
              </p:cNvPr>
              <p:cNvSpPr>
                <a:spLocks/>
              </p:cNvSpPr>
              <p:nvPr/>
            </p:nvSpPr>
            <p:spPr bwMode="auto">
              <a:xfrm>
                <a:off x="2084" y="2856"/>
                <a:ext cx="9" cy="51"/>
              </a:xfrm>
              <a:custGeom>
                <a:avLst/>
                <a:gdLst>
                  <a:gd name="T0" fmla="*/ 0 w 118"/>
                  <a:gd name="T1" fmla="*/ 0 h 711"/>
                  <a:gd name="T2" fmla="*/ 0 w 118"/>
                  <a:gd name="T3" fmla="*/ 0 h 711"/>
                  <a:gd name="T4" fmla="*/ 0 w 118"/>
                  <a:gd name="T5" fmla="*/ 0 h 711"/>
                  <a:gd name="T6" fmla="*/ 0 60000 65536"/>
                  <a:gd name="T7" fmla="*/ 0 60000 65536"/>
                  <a:gd name="T8" fmla="*/ 0 60000 65536"/>
                  <a:gd name="T9" fmla="*/ 0 w 118"/>
                  <a:gd name="T10" fmla="*/ 0 h 711"/>
                  <a:gd name="T11" fmla="*/ 118 w 118"/>
                  <a:gd name="T12" fmla="*/ 711 h 711"/>
                </a:gdLst>
                <a:ahLst/>
                <a:cxnLst>
                  <a:cxn ang="T6">
                    <a:pos x="T0" y="T1"/>
                  </a:cxn>
                  <a:cxn ang="T7">
                    <a:pos x="T2" y="T3"/>
                  </a:cxn>
                  <a:cxn ang="T8">
                    <a:pos x="T4" y="T5"/>
                  </a:cxn>
                </a:cxnLst>
                <a:rect l="T9" t="T10" r="T11" b="T12"/>
                <a:pathLst>
                  <a:path w="118" h="711">
                    <a:moveTo>
                      <a:pt x="0" y="119"/>
                    </a:moveTo>
                    <a:lnTo>
                      <a:pt x="118" y="0"/>
                    </a:lnTo>
                    <a:lnTo>
                      <a:pt x="118"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30" name="Line 93">
                <a:extLst>
                  <a:ext uri="{FF2B5EF4-FFF2-40B4-BE49-F238E27FC236}">
                    <a16:creationId xmlns:a16="http://schemas.microsoft.com/office/drawing/2014/main" id="{5D63339B-0043-5E30-E250-A632E2F3AF78}"/>
                  </a:ext>
                </a:extLst>
              </p:cNvPr>
              <p:cNvSpPr>
                <a:spLocks noChangeShapeType="1"/>
              </p:cNvSpPr>
              <p:nvPr/>
            </p:nvSpPr>
            <p:spPr bwMode="auto">
              <a:xfrm>
                <a:off x="2084" y="2907"/>
                <a:ext cx="17"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31" name="Freeform 94">
                <a:extLst>
                  <a:ext uri="{FF2B5EF4-FFF2-40B4-BE49-F238E27FC236}">
                    <a16:creationId xmlns:a16="http://schemas.microsoft.com/office/drawing/2014/main" id="{2F3C9386-C95F-64E0-C558-A78AE6FE0341}"/>
                  </a:ext>
                </a:extLst>
              </p:cNvPr>
              <p:cNvSpPr>
                <a:spLocks/>
              </p:cNvSpPr>
              <p:nvPr/>
            </p:nvSpPr>
            <p:spPr bwMode="auto">
              <a:xfrm>
                <a:off x="2118" y="2856"/>
                <a:ext cx="25" cy="51"/>
              </a:xfrm>
              <a:custGeom>
                <a:avLst/>
                <a:gdLst>
                  <a:gd name="T0" fmla="*/ 0 w 356"/>
                  <a:gd name="T1" fmla="*/ 0 h 711"/>
                  <a:gd name="T2" fmla="*/ 0 w 356"/>
                  <a:gd name="T3" fmla="*/ 0 h 711"/>
                  <a:gd name="T4" fmla="*/ 0 w 356"/>
                  <a:gd name="T5" fmla="*/ 0 h 711"/>
                  <a:gd name="T6" fmla="*/ 0 w 356"/>
                  <a:gd name="T7" fmla="*/ 0 h 711"/>
                  <a:gd name="T8" fmla="*/ 0 w 356"/>
                  <a:gd name="T9" fmla="*/ 0 h 711"/>
                  <a:gd name="T10" fmla="*/ 0 w 356"/>
                  <a:gd name="T11" fmla="*/ 0 h 711"/>
                  <a:gd name="T12" fmla="*/ 0 w 356"/>
                  <a:gd name="T13" fmla="*/ 0 h 711"/>
                  <a:gd name="T14" fmla="*/ 0 w 356"/>
                  <a:gd name="T15" fmla="*/ 0 h 711"/>
                  <a:gd name="T16" fmla="*/ 0 w 356"/>
                  <a:gd name="T17" fmla="*/ 0 h 7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6"/>
                  <a:gd name="T28" fmla="*/ 0 h 711"/>
                  <a:gd name="T29" fmla="*/ 356 w 356"/>
                  <a:gd name="T30" fmla="*/ 711 h 7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6" h="711">
                    <a:moveTo>
                      <a:pt x="119" y="711"/>
                    </a:moveTo>
                    <a:lnTo>
                      <a:pt x="0" y="594"/>
                    </a:lnTo>
                    <a:lnTo>
                      <a:pt x="0" y="119"/>
                    </a:lnTo>
                    <a:lnTo>
                      <a:pt x="119" y="0"/>
                    </a:lnTo>
                    <a:lnTo>
                      <a:pt x="237" y="0"/>
                    </a:lnTo>
                    <a:lnTo>
                      <a:pt x="356" y="119"/>
                    </a:lnTo>
                    <a:lnTo>
                      <a:pt x="356" y="594"/>
                    </a:lnTo>
                    <a:lnTo>
                      <a:pt x="237" y="711"/>
                    </a:lnTo>
                    <a:lnTo>
                      <a:pt x="119"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32" name="Freeform 95">
                <a:extLst>
                  <a:ext uri="{FF2B5EF4-FFF2-40B4-BE49-F238E27FC236}">
                    <a16:creationId xmlns:a16="http://schemas.microsoft.com/office/drawing/2014/main" id="{7E7E5876-EE88-3585-0724-D603FA5B15A4}"/>
                  </a:ext>
                </a:extLst>
              </p:cNvPr>
              <p:cNvSpPr>
                <a:spLocks/>
              </p:cNvSpPr>
              <p:nvPr/>
            </p:nvSpPr>
            <p:spPr bwMode="auto">
              <a:xfrm>
                <a:off x="2160" y="2856"/>
                <a:ext cx="26" cy="51"/>
              </a:xfrm>
              <a:custGeom>
                <a:avLst/>
                <a:gdLst>
                  <a:gd name="T0" fmla="*/ 0 w 356"/>
                  <a:gd name="T1" fmla="*/ 0 h 711"/>
                  <a:gd name="T2" fmla="*/ 0 w 356"/>
                  <a:gd name="T3" fmla="*/ 0 h 711"/>
                  <a:gd name="T4" fmla="*/ 0 w 356"/>
                  <a:gd name="T5" fmla="*/ 0 h 711"/>
                  <a:gd name="T6" fmla="*/ 0 w 356"/>
                  <a:gd name="T7" fmla="*/ 0 h 711"/>
                  <a:gd name="T8" fmla="*/ 0 w 356"/>
                  <a:gd name="T9" fmla="*/ 0 h 711"/>
                  <a:gd name="T10" fmla="*/ 0 w 356"/>
                  <a:gd name="T11" fmla="*/ 0 h 711"/>
                  <a:gd name="T12" fmla="*/ 0 w 356"/>
                  <a:gd name="T13" fmla="*/ 0 h 711"/>
                  <a:gd name="T14" fmla="*/ 0 w 356"/>
                  <a:gd name="T15" fmla="*/ 0 h 711"/>
                  <a:gd name="T16" fmla="*/ 0 w 356"/>
                  <a:gd name="T17" fmla="*/ 0 h 7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6"/>
                  <a:gd name="T28" fmla="*/ 0 h 711"/>
                  <a:gd name="T29" fmla="*/ 356 w 356"/>
                  <a:gd name="T30" fmla="*/ 711 h 7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6" h="711">
                    <a:moveTo>
                      <a:pt x="119" y="711"/>
                    </a:moveTo>
                    <a:lnTo>
                      <a:pt x="0" y="594"/>
                    </a:lnTo>
                    <a:lnTo>
                      <a:pt x="0" y="119"/>
                    </a:lnTo>
                    <a:lnTo>
                      <a:pt x="119" y="0"/>
                    </a:lnTo>
                    <a:lnTo>
                      <a:pt x="238" y="0"/>
                    </a:lnTo>
                    <a:lnTo>
                      <a:pt x="356" y="119"/>
                    </a:lnTo>
                    <a:lnTo>
                      <a:pt x="356" y="594"/>
                    </a:lnTo>
                    <a:lnTo>
                      <a:pt x="238" y="711"/>
                    </a:lnTo>
                    <a:lnTo>
                      <a:pt x="119"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33" name="Line 96">
                <a:extLst>
                  <a:ext uri="{FF2B5EF4-FFF2-40B4-BE49-F238E27FC236}">
                    <a16:creationId xmlns:a16="http://schemas.microsoft.com/office/drawing/2014/main" id="{C81DFAF7-29E7-CDD3-5E0D-3234857774EB}"/>
                  </a:ext>
                </a:extLst>
              </p:cNvPr>
              <p:cNvSpPr>
                <a:spLocks noChangeShapeType="1"/>
              </p:cNvSpPr>
              <p:nvPr/>
            </p:nvSpPr>
            <p:spPr bwMode="auto">
              <a:xfrm>
                <a:off x="2414" y="2797"/>
                <a:ext cx="1" cy="17"/>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34" name="Freeform 97">
                <a:extLst>
                  <a:ext uri="{FF2B5EF4-FFF2-40B4-BE49-F238E27FC236}">
                    <a16:creationId xmlns:a16="http://schemas.microsoft.com/office/drawing/2014/main" id="{578B4A00-96C5-13EE-0569-396CD710954D}"/>
                  </a:ext>
                </a:extLst>
              </p:cNvPr>
              <p:cNvSpPr>
                <a:spLocks/>
              </p:cNvSpPr>
              <p:nvPr/>
            </p:nvSpPr>
            <p:spPr bwMode="auto">
              <a:xfrm>
                <a:off x="1449" y="1925"/>
                <a:ext cx="34" cy="51"/>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w 474"/>
                  <a:gd name="T19" fmla="*/ 0 h 7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4"/>
                  <a:gd name="T31" fmla="*/ 0 h 711"/>
                  <a:gd name="T32" fmla="*/ 474 w 474"/>
                  <a:gd name="T33" fmla="*/ 711 h 7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4" h="711">
                    <a:moveTo>
                      <a:pt x="118" y="711"/>
                    </a:moveTo>
                    <a:lnTo>
                      <a:pt x="237" y="711"/>
                    </a:lnTo>
                    <a:lnTo>
                      <a:pt x="474" y="474"/>
                    </a:lnTo>
                    <a:lnTo>
                      <a:pt x="474" y="119"/>
                    </a:lnTo>
                    <a:lnTo>
                      <a:pt x="356" y="0"/>
                    </a:lnTo>
                    <a:lnTo>
                      <a:pt x="118" y="0"/>
                    </a:lnTo>
                    <a:lnTo>
                      <a:pt x="0" y="119"/>
                    </a:lnTo>
                    <a:lnTo>
                      <a:pt x="0" y="237"/>
                    </a:lnTo>
                    <a:lnTo>
                      <a:pt x="118" y="355"/>
                    </a:lnTo>
                    <a:lnTo>
                      <a:pt x="474" y="35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35" name="Freeform 98">
                <a:extLst>
                  <a:ext uri="{FF2B5EF4-FFF2-40B4-BE49-F238E27FC236}">
                    <a16:creationId xmlns:a16="http://schemas.microsoft.com/office/drawing/2014/main" id="{D936E779-7787-1C2B-BE91-42D69F5AC057}"/>
                  </a:ext>
                </a:extLst>
              </p:cNvPr>
              <p:cNvSpPr>
                <a:spLocks/>
              </p:cNvSpPr>
              <p:nvPr/>
            </p:nvSpPr>
            <p:spPr bwMode="auto">
              <a:xfrm>
                <a:off x="1500" y="1925"/>
                <a:ext cx="34" cy="51"/>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4"/>
                  <a:gd name="T28" fmla="*/ 0 h 711"/>
                  <a:gd name="T29" fmla="*/ 474 w 474"/>
                  <a:gd name="T30" fmla="*/ 711 h 7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4" h="711">
                    <a:moveTo>
                      <a:pt x="0" y="593"/>
                    </a:moveTo>
                    <a:lnTo>
                      <a:pt x="118" y="711"/>
                    </a:lnTo>
                    <a:lnTo>
                      <a:pt x="356" y="711"/>
                    </a:lnTo>
                    <a:lnTo>
                      <a:pt x="474" y="593"/>
                    </a:lnTo>
                    <a:lnTo>
                      <a:pt x="474" y="355"/>
                    </a:lnTo>
                    <a:lnTo>
                      <a:pt x="356" y="237"/>
                    </a:lnTo>
                    <a:lnTo>
                      <a:pt x="0" y="237"/>
                    </a:lnTo>
                    <a:lnTo>
                      <a:pt x="0" y="0"/>
                    </a:lnTo>
                    <a:lnTo>
                      <a:pt x="474" y="0"/>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36" name="Freeform 99">
                <a:extLst>
                  <a:ext uri="{FF2B5EF4-FFF2-40B4-BE49-F238E27FC236}">
                    <a16:creationId xmlns:a16="http://schemas.microsoft.com/office/drawing/2014/main" id="{38BECFB3-1891-5D9C-783E-640C460A1420}"/>
                  </a:ext>
                </a:extLst>
              </p:cNvPr>
              <p:cNvSpPr>
                <a:spLocks/>
              </p:cNvSpPr>
              <p:nvPr/>
            </p:nvSpPr>
            <p:spPr bwMode="auto">
              <a:xfrm>
                <a:off x="1449" y="1756"/>
                <a:ext cx="34" cy="50"/>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w 474"/>
                  <a:gd name="T19" fmla="*/ 0 h 7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4"/>
                  <a:gd name="T31" fmla="*/ 0 h 711"/>
                  <a:gd name="T32" fmla="*/ 474 w 474"/>
                  <a:gd name="T33" fmla="*/ 711 h 7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4" h="711">
                    <a:moveTo>
                      <a:pt x="118" y="711"/>
                    </a:moveTo>
                    <a:lnTo>
                      <a:pt x="237" y="711"/>
                    </a:lnTo>
                    <a:lnTo>
                      <a:pt x="474" y="474"/>
                    </a:lnTo>
                    <a:lnTo>
                      <a:pt x="474" y="119"/>
                    </a:lnTo>
                    <a:lnTo>
                      <a:pt x="356" y="0"/>
                    </a:lnTo>
                    <a:lnTo>
                      <a:pt x="118" y="0"/>
                    </a:lnTo>
                    <a:lnTo>
                      <a:pt x="0" y="119"/>
                    </a:lnTo>
                    <a:lnTo>
                      <a:pt x="0" y="236"/>
                    </a:lnTo>
                    <a:lnTo>
                      <a:pt x="118" y="355"/>
                    </a:lnTo>
                    <a:lnTo>
                      <a:pt x="474" y="35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37" name="Freeform 100">
                <a:extLst>
                  <a:ext uri="{FF2B5EF4-FFF2-40B4-BE49-F238E27FC236}">
                    <a16:creationId xmlns:a16="http://schemas.microsoft.com/office/drawing/2014/main" id="{5E2BEBD2-08B7-D9D1-342C-891D1D59630E}"/>
                  </a:ext>
                </a:extLst>
              </p:cNvPr>
              <p:cNvSpPr>
                <a:spLocks/>
              </p:cNvSpPr>
              <p:nvPr/>
            </p:nvSpPr>
            <p:spPr bwMode="auto">
              <a:xfrm>
                <a:off x="1500" y="1756"/>
                <a:ext cx="34" cy="50"/>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w 474"/>
                  <a:gd name="T19" fmla="*/ 0 h 7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4"/>
                  <a:gd name="T31" fmla="*/ 0 h 711"/>
                  <a:gd name="T32" fmla="*/ 474 w 474"/>
                  <a:gd name="T33" fmla="*/ 711 h 7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4" h="711">
                    <a:moveTo>
                      <a:pt x="0" y="355"/>
                    </a:moveTo>
                    <a:lnTo>
                      <a:pt x="356" y="355"/>
                    </a:lnTo>
                    <a:lnTo>
                      <a:pt x="474" y="474"/>
                    </a:lnTo>
                    <a:lnTo>
                      <a:pt x="474" y="592"/>
                    </a:lnTo>
                    <a:lnTo>
                      <a:pt x="356" y="711"/>
                    </a:lnTo>
                    <a:lnTo>
                      <a:pt x="118" y="711"/>
                    </a:lnTo>
                    <a:lnTo>
                      <a:pt x="0" y="592"/>
                    </a:lnTo>
                    <a:lnTo>
                      <a:pt x="0" y="236"/>
                    </a:lnTo>
                    <a:lnTo>
                      <a:pt x="237" y="0"/>
                    </a:lnTo>
                    <a:lnTo>
                      <a:pt x="356" y="0"/>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38" name="Freeform 101">
                <a:extLst>
                  <a:ext uri="{FF2B5EF4-FFF2-40B4-BE49-F238E27FC236}">
                    <a16:creationId xmlns:a16="http://schemas.microsoft.com/office/drawing/2014/main" id="{032C2BDA-FC37-FC1E-C662-E6ACD4E82315}"/>
                  </a:ext>
                </a:extLst>
              </p:cNvPr>
              <p:cNvSpPr>
                <a:spLocks/>
              </p:cNvSpPr>
              <p:nvPr/>
            </p:nvSpPr>
            <p:spPr bwMode="auto">
              <a:xfrm>
                <a:off x="1449" y="1586"/>
                <a:ext cx="34" cy="51"/>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w 474"/>
                  <a:gd name="T19" fmla="*/ 0 h 7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4"/>
                  <a:gd name="T31" fmla="*/ 0 h 711"/>
                  <a:gd name="T32" fmla="*/ 474 w 474"/>
                  <a:gd name="T33" fmla="*/ 711 h 7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4" h="711">
                    <a:moveTo>
                      <a:pt x="118" y="711"/>
                    </a:moveTo>
                    <a:lnTo>
                      <a:pt x="237" y="711"/>
                    </a:lnTo>
                    <a:lnTo>
                      <a:pt x="474" y="474"/>
                    </a:lnTo>
                    <a:lnTo>
                      <a:pt x="474" y="119"/>
                    </a:lnTo>
                    <a:lnTo>
                      <a:pt x="356" y="0"/>
                    </a:lnTo>
                    <a:lnTo>
                      <a:pt x="118" y="0"/>
                    </a:lnTo>
                    <a:lnTo>
                      <a:pt x="0" y="119"/>
                    </a:lnTo>
                    <a:lnTo>
                      <a:pt x="0" y="236"/>
                    </a:lnTo>
                    <a:lnTo>
                      <a:pt x="118" y="355"/>
                    </a:lnTo>
                    <a:lnTo>
                      <a:pt x="474" y="35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39" name="Freeform 102">
                <a:extLst>
                  <a:ext uri="{FF2B5EF4-FFF2-40B4-BE49-F238E27FC236}">
                    <a16:creationId xmlns:a16="http://schemas.microsoft.com/office/drawing/2014/main" id="{CDDE6862-E396-14C0-EE09-9FB90F0997DA}"/>
                  </a:ext>
                </a:extLst>
              </p:cNvPr>
              <p:cNvSpPr>
                <a:spLocks/>
              </p:cNvSpPr>
              <p:nvPr/>
            </p:nvSpPr>
            <p:spPr bwMode="auto">
              <a:xfrm>
                <a:off x="1500" y="1586"/>
                <a:ext cx="34" cy="51"/>
              </a:xfrm>
              <a:custGeom>
                <a:avLst/>
                <a:gdLst>
                  <a:gd name="T0" fmla="*/ 0 w 474"/>
                  <a:gd name="T1" fmla="*/ 0 h 711"/>
                  <a:gd name="T2" fmla="*/ 0 w 474"/>
                  <a:gd name="T3" fmla="*/ 0 h 711"/>
                  <a:gd name="T4" fmla="*/ 0 w 474"/>
                  <a:gd name="T5" fmla="*/ 0 h 711"/>
                  <a:gd name="T6" fmla="*/ 0 60000 65536"/>
                  <a:gd name="T7" fmla="*/ 0 60000 65536"/>
                  <a:gd name="T8" fmla="*/ 0 60000 65536"/>
                  <a:gd name="T9" fmla="*/ 0 w 474"/>
                  <a:gd name="T10" fmla="*/ 0 h 711"/>
                  <a:gd name="T11" fmla="*/ 474 w 474"/>
                  <a:gd name="T12" fmla="*/ 711 h 711"/>
                </a:gdLst>
                <a:ahLst/>
                <a:cxnLst>
                  <a:cxn ang="T6">
                    <a:pos x="T0" y="T1"/>
                  </a:cxn>
                  <a:cxn ang="T7">
                    <a:pos x="T2" y="T3"/>
                  </a:cxn>
                  <a:cxn ang="T8">
                    <a:pos x="T4" y="T5"/>
                  </a:cxn>
                </a:cxnLst>
                <a:rect l="T9" t="T10" r="T11" b="T12"/>
                <a:pathLst>
                  <a:path w="474" h="711">
                    <a:moveTo>
                      <a:pt x="0" y="0"/>
                    </a:moveTo>
                    <a:lnTo>
                      <a:pt x="474" y="0"/>
                    </a:lnTo>
                    <a:lnTo>
                      <a:pt x="118"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40" name="Freeform 103">
                <a:extLst>
                  <a:ext uri="{FF2B5EF4-FFF2-40B4-BE49-F238E27FC236}">
                    <a16:creationId xmlns:a16="http://schemas.microsoft.com/office/drawing/2014/main" id="{F94C359B-E595-FD28-99A4-7AC6F246FA48}"/>
                  </a:ext>
                </a:extLst>
              </p:cNvPr>
              <p:cNvSpPr>
                <a:spLocks/>
              </p:cNvSpPr>
              <p:nvPr/>
            </p:nvSpPr>
            <p:spPr bwMode="auto">
              <a:xfrm>
                <a:off x="1449" y="1248"/>
                <a:ext cx="34" cy="50"/>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w 474"/>
                  <a:gd name="T19" fmla="*/ 0 h 7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4"/>
                  <a:gd name="T31" fmla="*/ 0 h 711"/>
                  <a:gd name="T32" fmla="*/ 474 w 474"/>
                  <a:gd name="T33" fmla="*/ 711 h 7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4" h="711">
                    <a:moveTo>
                      <a:pt x="118" y="711"/>
                    </a:moveTo>
                    <a:lnTo>
                      <a:pt x="237" y="711"/>
                    </a:lnTo>
                    <a:lnTo>
                      <a:pt x="474" y="474"/>
                    </a:lnTo>
                    <a:lnTo>
                      <a:pt x="474" y="119"/>
                    </a:lnTo>
                    <a:lnTo>
                      <a:pt x="356" y="0"/>
                    </a:lnTo>
                    <a:lnTo>
                      <a:pt x="118" y="0"/>
                    </a:lnTo>
                    <a:lnTo>
                      <a:pt x="0" y="119"/>
                    </a:lnTo>
                    <a:lnTo>
                      <a:pt x="0" y="237"/>
                    </a:lnTo>
                    <a:lnTo>
                      <a:pt x="118" y="355"/>
                    </a:lnTo>
                    <a:lnTo>
                      <a:pt x="474" y="35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41" name="Freeform 104">
                <a:extLst>
                  <a:ext uri="{FF2B5EF4-FFF2-40B4-BE49-F238E27FC236}">
                    <a16:creationId xmlns:a16="http://schemas.microsoft.com/office/drawing/2014/main" id="{C69920B6-5B97-D7F8-D5EC-CAC2BB80C1C0}"/>
                  </a:ext>
                </a:extLst>
              </p:cNvPr>
              <p:cNvSpPr>
                <a:spLocks/>
              </p:cNvSpPr>
              <p:nvPr/>
            </p:nvSpPr>
            <p:spPr bwMode="auto">
              <a:xfrm>
                <a:off x="1500" y="1248"/>
                <a:ext cx="34" cy="50"/>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w 474"/>
                  <a:gd name="T19" fmla="*/ 0 h 7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4"/>
                  <a:gd name="T31" fmla="*/ 0 h 711"/>
                  <a:gd name="T32" fmla="*/ 474 w 474"/>
                  <a:gd name="T33" fmla="*/ 711 h 7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4" h="711">
                    <a:moveTo>
                      <a:pt x="118" y="711"/>
                    </a:moveTo>
                    <a:lnTo>
                      <a:pt x="237" y="711"/>
                    </a:lnTo>
                    <a:lnTo>
                      <a:pt x="474" y="474"/>
                    </a:lnTo>
                    <a:lnTo>
                      <a:pt x="474" y="119"/>
                    </a:lnTo>
                    <a:lnTo>
                      <a:pt x="356" y="0"/>
                    </a:lnTo>
                    <a:lnTo>
                      <a:pt x="118" y="0"/>
                    </a:lnTo>
                    <a:lnTo>
                      <a:pt x="0" y="119"/>
                    </a:lnTo>
                    <a:lnTo>
                      <a:pt x="0" y="237"/>
                    </a:lnTo>
                    <a:lnTo>
                      <a:pt x="118" y="355"/>
                    </a:lnTo>
                    <a:lnTo>
                      <a:pt x="474" y="35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42" name="Freeform 105">
                <a:extLst>
                  <a:ext uri="{FF2B5EF4-FFF2-40B4-BE49-F238E27FC236}">
                    <a16:creationId xmlns:a16="http://schemas.microsoft.com/office/drawing/2014/main" id="{591D4B82-B056-8B6F-30B1-5DCA3DDC6657}"/>
                  </a:ext>
                </a:extLst>
              </p:cNvPr>
              <p:cNvSpPr>
                <a:spLocks/>
              </p:cNvSpPr>
              <p:nvPr/>
            </p:nvSpPr>
            <p:spPr bwMode="auto">
              <a:xfrm>
                <a:off x="1449" y="1417"/>
                <a:ext cx="34" cy="51"/>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w 474"/>
                  <a:gd name="T19" fmla="*/ 0 h 7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4"/>
                  <a:gd name="T31" fmla="*/ 0 h 711"/>
                  <a:gd name="T32" fmla="*/ 474 w 474"/>
                  <a:gd name="T33" fmla="*/ 711 h 7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4" h="711">
                    <a:moveTo>
                      <a:pt x="118" y="711"/>
                    </a:moveTo>
                    <a:lnTo>
                      <a:pt x="237" y="711"/>
                    </a:lnTo>
                    <a:lnTo>
                      <a:pt x="474" y="473"/>
                    </a:lnTo>
                    <a:lnTo>
                      <a:pt x="474" y="118"/>
                    </a:lnTo>
                    <a:lnTo>
                      <a:pt x="356" y="0"/>
                    </a:lnTo>
                    <a:lnTo>
                      <a:pt x="118" y="0"/>
                    </a:lnTo>
                    <a:lnTo>
                      <a:pt x="0" y="118"/>
                    </a:lnTo>
                    <a:lnTo>
                      <a:pt x="0" y="236"/>
                    </a:lnTo>
                    <a:lnTo>
                      <a:pt x="118" y="355"/>
                    </a:lnTo>
                    <a:lnTo>
                      <a:pt x="474" y="35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43" name="Freeform 106">
                <a:extLst>
                  <a:ext uri="{FF2B5EF4-FFF2-40B4-BE49-F238E27FC236}">
                    <a16:creationId xmlns:a16="http://schemas.microsoft.com/office/drawing/2014/main" id="{79F5AC08-5C9B-9367-6320-ADD05275F2D2}"/>
                  </a:ext>
                </a:extLst>
              </p:cNvPr>
              <p:cNvSpPr>
                <a:spLocks/>
              </p:cNvSpPr>
              <p:nvPr/>
            </p:nvSpPr>
            <p:spPr bwMode="auto">
              <a:xfrm>
                <a:off x="1500" y="1417"/>
                <a:ext cx="34" cy="51"/>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w 474"/>
                  <a:gd name="T19" fmla="*/ 0 h 711"/>
                  <a:gd name="T20" fmla="*/ 0 w 474"/>
                  <a:gd name="T21" fmla="*/ 0 h 711"/>
                  <a:gd name="T22" fmla="*/ 0 w 474"/>
                  <a:gd name="T23" fmla="*/ 0 h 7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74"/>
                  <a:gd name="T37" fmla="*/ 0 h 711"/>
                  <a:gd name="T38" fmla="*/ 474 w 474"/>
                  <a:gd name="T39" fmla="*/ 711 h 7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74" h="711">
                    <a:moveTo>
                      <a:pt x="118" y="711"/>
                    </a:moveTo>
                    <a:lnTo>
                      <a:pt x="0" y="592"/>
                    </a:lnTo>
                    <a:lnTo>
                      <a:pt x="0" y="473"/>
                    </a:lnTo>
                    <a:lnTo>
                      <a:pt x="118" y="355"/>
                    </a:lnTo>
                    <a:lnTo>
                      <a:pt x="356" y="355"/>
                    </a:lnTo>
                    <a:lnTo>
                      <a:pt x="474" y="236"/>
                    </a:lnTo>
                    <a:lnTo>
                      <a:pt x="474" y="118"/>
                    </a:lnTo>
                    <a:lnTo>
                      <a:pt x="356" y="0"/>
                    </a:lnTo>
                    <a:lnTo>
                      <a:pt x="118" y="0"/>
                    </a:lnTo>
                    <a:lnTo>
                      <a:pt x="0" y="118"/>
                    </a:lnTo>
                    <a:lnTo>
                      <a:pt x="0" y="236"/>
                    </a:lnTo>
                    <a:lnTo>
                      <a:pt x="118" y="35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44" name="Freeform 107">
                <a:extLst>
                  <a:ext uri="{FF2B5EF4-FFF2-40B4-BE49-F238E27FC236}">
                    <a16:creationId xmlns:a16="http://schemas.microsoft.com/office/drawing/2014/main" id="{4C76EEF0-A324-289C-D5A0-845AAA01AC84}"/>
                  </a:ext>
                </a:extLst>
              </p:cNvPr>
              <p:cNvSpPr>
                <a:spLocks/>
              </p:cNvSpPr>
              <p:nvPr/>
            </p:nvSpPr>
            <p:spPr bwMode="auto">
              <a:xfrm>
                <a:off x="1508" y="1442"/>
                <a:ext cx="26" cy="26"/>
              </a:xfrm>
              <a:custGeom>
                <a:avLst/>
                <a:gdLst>
                  <a:gd name="T0" fmla="*/ 0 w 356"/>
                  <a:gd name="T1" fmla="*/ 0 h 356"/>
                  <a:gd name="T2" fmla="*/ 0 w 356"/>
                  <a:gd name="T3" fmla="*/ 0 h 356"/>
                  <a:gd name="T4" fmla="*/ 0 w 356"/>
                  <a:gd name="T5" fmla="*/ 0 h 356"/>
                  <a:gd name="T6" fmla="*/ 0 w 356"/>
                  <a:gd name="T7" fmla="*/ 0 h 356"/>
                  <a:gd name="T8" fmla="*/ 0 w 356"/>
                  <a:gd name="T9" fmla="*/ 0 h 356"/>
                  <a:gd name="T10" fmla="*/ 0 60000 65536"/>
                  <a:gd name="T11" fmla="*/ 0 60000 65536"/>
                  <a:gd name="T12" fmla="*/ 0 60000 65536"/>
                  <a:gd name="T13" fmla="*/ 0 60000 65536"/>
                  <a:gd name="T14" fmla="*/ 0 60000 65536"/>
                  <a:gd name="T15" fmla="*/ 0 w 356"/>
                  <a:gd name="T16" fmla="*/ 0 h 356"/>
                  <a:gd name="T17" fmla="*/ 356 w 356"/>
                  <a:gd name="T18" fmla="*/ 356 h 356"/>
                </a:gdLst>
                <a:ahLst/>
                <a:cxnLst>
                  <a:cxn ang="T10">
                    <a:pos x="T0" y="T1"/>
                  </a:cxn>
                  <a:cxn ang="T11">
                    <a:pos x="T2" y="T3"/>
                  </a:cxn>
                  <a:cxn ang="T12">
                    <a:pos x="T4" y="T5"/>
                  </a:cxn>
                  <a:cxn ang="T13">
                    <a:pos x="T6" y="T7"/>
                  </a:cxn>
                  <a:cxn ang="T14">
                    <a:pos x="T8" y="T9"/>
                  </a:cxn>
                </a:cxnLst>
                <a:rect l="T15" t="T16" r="T17" b="T18"/>
                <a:pathLst>
                  <a:path w="356" h="356">
                    <a:moveTo>
                      <a:pt x="238" y="0"/>
                    </a:moveTo>
                    <a:lnTo>
                      <a:pt x="356" y="118"/>
                    </a:lnTo>
                    <a:lnTo>
                      <a:pt x="356" y="237"/>
                    </a:lnTo>
                    <a:lnTo>
                      <a:pt x="238" y="356"/>
                    </a:lnTo>
                    <a:lnTo>
                      <a:pt x="0" y="356"/>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45" name="Freeform 108">
                <a:extLst>
                  <a:ext uri="{FF2B5EF4-FFF2-40B4-BE49-F238E27FC236}">
                    <a16:creationId xmlns:a16="http://schemas.microsoft.com/office/drawing/2014/main" id="{6980F4BF-239B-FC58-26E3-8841AAAC48DF}"/>
                  </a:ext>
                </a:extLst>
              </p:cNvPr>
              <p:cNvSpPr>
                <a:spLocks/>
              </p:cNvSpPr>
              <p:nvPr/>
            </p:nvSpPr>
            <p:spPr bwMode="auto">
              <a:xfrm>
                <a:off x="1432" y="1078"/>
                <a:ext cx="9" cy="51"/>
              </a:xfrm>
              <a:custGeom>
                <a:avLst/>
                <a:gdLst>
                  <a:gd name="T0" fmla="*/ 0 w 118"/>
                  <a:gd name="T1" fmla="*/ 0 h 711"/>
                  <a:gd name="T2" fmla="*/ 0 w 118"/>
                  <a:gd name="T3" fmla="*/ 0 h 711"/>
                  <a:gd name="T4" fmla="*/ 0 w 118"/>
                  <a:gd name="T5" fmla="*/ 0 h 711"/>
                  <a:gd name="T6" fmla="*/ 0 60000 65536"/>
                  <a:gd name="T7" fmla="*/ 0 60000 65536"/>
                  <a:gd name="T8" fmla="*/ 0 60000 65536"/>
                  <a:gd name="T9" fmla="*/ 0 w 118"/>
                  <a:gd name="T10" fmla="*/ 0 h 711"/>
                  <a:gd name="T11" fmla="*/ 118 w 118"/>
                  <a:gd name="T12" fmla="*/ 711 h 711"/>
                </a:gdLst>
                <a:ahLst/>
                <a:cxnLst>
                  <a:cxn ang="T6">
                    <a:pos x="T0" y="T1"/>
                  </a:cxn>
                  <a:cxn ang="T7">
                    <a:pos x="T2" y="T3"/>
                  </a:cxn>
                  <a:cxn ang="T8">
                    <a:pos x="T4" y="T5"/>
                  </a:cxn>
                </a:cxnLst>
                <a:rect l="T9" t="T10" r="T11" b="T12"/>
                <a:pathLst>
                  <a:path w="118" h="711">
                    <a:moveTo>
                      <a:pt x="0" y="119"/>
                    </a:moveTo>
                    <a:lnTo>
                      <a:pt x="118" y="0"/>
                    </a:lnTo>
                    <a:lnTo>
                      <a:pt x="118"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46" name="Line 109">
                <a:extLst>
                  <a:ext uri="{FF2B5EF4-FFF2-40B4-BE49-F238E27FC236}">
                    <a16:creationId xmlns:a16="http://schemas.microsoft.com/office/drawing/2014/main" id="{FDEDA990-0A55-62F4-409A-BAE0AB9A0A10}"/>
                  </a:ext>
                </a:extLst>
              </p:cNvPr>
              <p:cNvSpPr>
                <a:spLocks noChangeShapeType="1"/>
              </p:cNvSpPr>
              <p:nvPr/>
            </p:nvSpPr>
            <p:spPr bwMode="auto">
              <a:xfrm>
                <a:off x="1432" y="1129"/>
                <a:ext cx="17"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47" name="Freeform 110">
                <a:extLst>
                  <a:ext uri="{FF2B5EF4-FFF2-40B4-BE49-F238E27FC236}">
                    <a16:creationId xmlns:a16="http://schemas.microsoft.com/office/drawing/2014/main" id="{1190E578-7100-69D2-3B92-7647C5A40DBE}"/>
                  </a:ext>
                </a:extLst>
              </p:cNvPr>
              <p:cNvSpPr>
                <a:spLocks/>
              </p:cNvSpPr>
              <p:nvPr/>
            </p:nvSpPr>
            <p:spPr bwMode="auto">
              <a:xfrm>
                <a:off x="1466" y="1078"/>
                <a:ext cx="25" cy="51"/>
              </a:xfrm>
              <a:custGeom>
                <a:avLst/>
                <a:gdLst>
                  <a:gd name="T0" fmla="*/ 0 w 356"/>
                  <a:gd name="T1" fmla="*/ 0 h 711"/>
                  <a:gd name="T2" fmla="*/ 0 w 356"/>
                  <a:gd name="T3" fmla="*/ 0 h 711"/>
                  <a:gd name="T4" fmla="*/ 0 w 356"/>
                  <a:gd name="T5" fmla="*/ 0 h 711"/>
                  <a:gd name="T6" fmla="*/ 0 w 356"/>
                  <a:gd name="T7" fmla="*/ 0 h 711"/>
                  <a:gd name="T8" fmla="*/ 0 w 356"/>
                  <a:gd name="T9" fmla="*/ 0 h 711"/>
                  <a:gd name="T10" fmla="*/ 0 w 356"/>
                  <a:gd name="T11" fmla="*/ 0 h 711"/>
                  <a:gd name="T12" fmla="*/ 0 w 356"/>
                  <a:gd name="T13" fmla="*/ 0 h 711"/>
                  <a:gd name="T14" fmla="*/ 0 w 356"/>
                  <a:gd name="T15" fmla="*/ 0 h 711"/>
                  <a:gd name="T16" fmla="*/ 0 w 356"/>
                  <a:gd name="T17" fmla="*/ 0 h 7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6"/>
                  <a:gd name="T28" fmla="*/ 0 h 711"/>
                  <a:gd name="T29" fmla="*/ 356 w 356"/>
                  <a:gd name="T30" fmla="*/ 711 h 7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6" h="711">
                    <a:moveTo>
                      <a:pt x="119" y="711"/>
                    </a:moveTo>
                    <a:lnTo>
                      <a:pt x="0" y="592"/>
                    </a:lnTo>
                    <a:lnTo>
                      <a:pt x="0" y="119"/>
                    </a:lnTo>
                    <a:lnTo>
                      <a:pt x="119" y="0"/>
                    </a:lnTo>
                    <a:lnTo>
                      <a:pt x="237" y="0"/>
                    </a:lnTo>
                    <a:lnTo>
                      <a:pt x="356" y="119"/>
                    </a:lnTo>
                    <a:lnTo>
                      <a:pt x="356" y="592"/>
                    </a:lnTo>
                    <a:lnTo>
                      <a:pt x="237" y="711"/>
                    </a:lnTo>
                    <a:lnTo>
                      <a:pt x="119"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48" name="Freeform 111">
                <a:extLst>
                  <a:ext uri="{FF2B5EF4-FFF2-40B4-BE49-F238E27FC236}">
                    <a16:creationId xmlns:a16="http://schemas.microsoft.com/office/drawing/2014/main" id="{6FB2A4F8-9030-3F1E-792D-74BA37B3E313}"/>
                  </a:ext>
                </a:extLst>
              </p:cNvPr>
              <p:cNvSpPr>
                <a:spLocks/>
              </p:cNvSpPr>
              <p:nvPr/>
            </p:nvSpPr>
            <p:spPr bwMode="auto">
              <a:xfrm>
                <a:off x="1508" y="1078"/>
                <a:ext cx="26" cy="51"/>
              </a:xfrm>
              <a:custGeom>
                <a:avLst/>
                <a:gdLst>
                  <a:gd name="T0" fmla="*/ 0 w 356"/>
                  <a:gd name="T1" fmla="*/ 0 h 711"/>
                  <a:gd name="T2" fmla="*/ 0 w 356"/>
                  <a:gd name="T3" fmla="*/ 0 h 711"/>
                  <a:gd name="T4" fmla="*/ 0 w 356"/>
                  <a:gd name="T5" fmla="*/ 0 h 711"/>
                  <a:gd name="T6" fmla="*/ 0 w 356"/>
                  <a:gd name="T7" fmla="*/ 0 h 711"/>
                  <a:gd name="T8" fmla="*/ 0 w 356"/>
                  <a:gd name="T9" fmla="*/ 0 h 711"/>
                  <a:gd name="T10" fmla="*/ 0 w 356"/>
                  <a:gd name="T11" fmla="*/ 0 h 711"/>
                  <a:gd name="T12" fmla="*/ 0 w 356"/>
                  <a:gd name="T13" fmla="*/ 0 h 711"/>
                  <a:gd name="T14" fmla="*/ 0 w 356"/>
                  <a:gd name="T15" fmla="*/ 0 h 711"/>
                  <a:gd name="T16" fmla="*/ 0 w 356"/>
                  <a:gd name="T17" fmla="*/ 0 h 7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6"/>
                  <a:gd name="T28" fmla="*/ 0 h 711"/>
                  <a:gd name="T29" fmla="*/ 356 w 356"/>
                  <a:gd name="T30" fmla="*/ 711 h 7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6" h="711">
                    <a:moveTo>
                      <a:pt x="119" y="711"/>
                    </a:moveTo>
                    <a:lnTo>
                      <a:pt x="0" y="592"/>
                    </a:lnTo>
                    <a:lnTo>
                      <a:pt x="0" y="119"/>
                    </a:lnTo>
                    <a:lnTo>
                      <a:pt x="119" y="0"/>
                    </a:lnTo>
                    <a:lnTo>
                      <a:pt x="238" y="0"/>
                    </a:lnTo>
                    <a:lnTo>
                      <a:pt x="356" y="119"/>
                    </a:lnTo>
                    <a:lnTo>
                      <a:pt x="356" y="592"/>
                    </a:lnTo>
                    <a:lnTo>
                      <a:pt x="238" y="711"/>
                    </a:lnTo>
                    <a:lnTo>
                      <a:pt x="119"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49" name="Line 112">
                <a:extLst>
                  <a:ext uri="{FF2B5EF4-FFF2-40B4-BE49-F238E27FC236}">
                    <a16:creationId xmlns:a16="http://schemas.microsoft.com/office/drawing/2014/main" id="{ED3DE138-A015-77D1-E3AD-DCF53EA9A4A7}"/>
                  </a:ext>
                </a:extLst>
              </p:cNvPr>
              <p:cNvSpPr>
                <a:spLocks noChangeShapeType="1"/>
              </p:cNvSpPr>
              <p:nvPr/>
            </p:nvSpPr>
            <p:spPr bwMode="auto">
              <a:xfrm flipH="1">
                <a:off x="1542" y="1950"/>
                <a:ext cx="34"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50" name="Line 113">
                <a:extLst>
                  <a:ext uri="{FF2B5EF4-FFF2-40B4-BE49-F238E27FC236}">
                    <a16:creationId xmlns:a16="http://schemas.microsoft.com/office/drawing/2014/main" id="{53A9A331-9E4B-6EA6-FF26-DB6BDEEF056B}"/>
                  </a:ext>
                </a:extLst>
              </p:cNvPr>
              <p:cNvSpPr>
                <a:spLocks noChangeShapeType="1"/>
              </p:cNvSpPr>
              <p:nvPr/>
            </p:nvSpPr>
            <p:spPr bwMode="auto">
              <a:xfrm flipH="1">
                <a:off x="1542" y="1781"/>
                <a:ext cx="34"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51" name="Line 114">
                <a:extLst>
                  <a:ext uri="{FF2B5EF4-FFF2-40B4-BE49-F238E27FC236}">
                    <a16:creationId xmlns:a16="http://schemas.microsoft.com/office/drawing/2014/main" id="{7FA24B57-C894-A95B-2364-296E8D5732F9}"/>
                  </a:ext>
                </a:extLst>
              </p:cNvPr>
              <p:cNvSpPr>
                <a:spLocks noChangeShapeType="1"/>
              </p:cNvSpPr>
              <p:nvPr/>
            </p:nvSpPr>
            <p:spPr bwMode="auto">
              <a:xfrm flipH="1">
                <a:off x="1559" y="1866"/>
                <a:ext cx="17"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52" name="Line 115">
                <a:extLst>
                  <a:ext uri="{FF2B5EF4-FFF2-40B4-BE49-F238E27FC236}">
                    <a16:creationId xmlns:a16="http://schemas.microsoft.com/office/drawing/2014/main" id="{F428794C-14BD-BEAC-C875-5C4258869193}"/>
                  </a:ext>
                </a:extLst>
              </p:cNvPr>
              <p:cNvSpPr>
                <a:spLocks noChangeShapeType="1"/>
              </p:cNvSpPr>
              <p:nvPr/>
            </p:nvSpPr>
            <p:spPr bwMode="auto">
              <a:xfrm flipH="1">
                <a:off x="1542" y="1612"/>
                <a:ext cx="34"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53" name="Line 116">
                <a:extLst>
                  <a:ext uri="{FF2B5EF4-FFF2-40B4-BE49-F238E27FC236}">
                    <a16:creationId xmlns:a16="http://schemas.microsoft.com/office/drawing/2014/main" id="{4510E98F-4D78-F554-0DA8-7A500B0AA7C3}"/>
                  </a:ext>
                </a:extLst>
              </p:cNvPr>
              <p:cNvSpPr>
                <a:spLocks noChangeShapeType="1"/>
              </p:cNvSpPr>
              <p:nvPr/>
            </p:nvSpPr>
            <p:spPr bwMode="auto">
              <a:xfrm flipH="1">
                <a:off x="1559" y="1696"/>
                <a:ext cx="17"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54" name="Line 117">
                <a:extLst>
                  <a:ext uri="{FF2B5EF4-FFF2-40B4-BE49-F238E27FC236}">
                    <a16:creationId xmlns:a16="http://schemas.microsoft.com/office/drawing/2014/main" id="{C7FCB4FF-98C7-A5B6-4E36-054BBC8325EC}"/>
                  </a:ext>
                </a:extLst>
              </p:cNvPr>
              <p:cNvSpPr>
                <a:spLocks noChangeShapeType="1"/>
              </p:cNvSpPr>
              <p:nvPr/>
            </p:nvSpPr>
            <p:spPr bwMode="auto">
              <a:xfrm flipH="1">
                <a:off x="1542" y="1442"/>
                <a:ext cx="34"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55" name="Line 118">
                <a:extLst>
                  <a:ext uri="{FF2B5EF4-FFF2-40B4-BE49-F238E27FC236}">
                    <a16:creationId xmlns:a16="http://schemas.microsoft.com/office/drawing/2014/main" id="{BF9C200A-1E13-F00F-DAEB-CC101A96776B}"/>
                  </a:ext>
                </a:extLst>
              </p:cNvPr>
              <p:cNvSpPr>
                <a:spLocks noChangeShapeType="1"/>
              </p:cNvSpPr>
              <p:nvPr/>
            </p:nvSpPr>
            <p:spPr bwMode="auto">
              <a:xfrm flipH="1">
                <a:off x="1559" y="1527"/>
                <a:ext cx="17"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56" name="Line 119">
                <a:extLst>
                  <a:ext uri="{FF2B5EF4-FFF2-40B4-BE49-F238E27FC236}">
                    <a16:creationId xmlns:a16="http://schemas.microsoft.com/office/drawing/2014/main" id="{677BC612-C4C5-4680-901B-CC1248F9B67F}"/>
                  </a:ext>
                </a:extLst>
              </p:cNvPr>
              <p:cNvSpPr>
                <a:spLocks noChangeShapeType="1"/>
              </p:cNvSpPr>
              <p:nvPr/>
            </p:nvSpPr>
            <p:spPr bwMode="auto">
              <a:xfrm flipH="1">
                <a:off x="1542" y="1273"/>
                <a:ext cx="34"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57" name="Line 120">
                <a:extLst>
                  <a:ext uri="{FF2B5EF4-FFF2-40B4-BE49-F238E27FC236}">
                    <a16:creationId xmlns:a16="http://schemas.microsoft.com/office/drawing/2014/main" id="{434FD17C-C940-DE8A-B92C-4036B891B66F}"/>
                  </a:ext>
                </a:extLst>
              </p:cNvPr>
              <p:cNvSpPr>
                <a:spLocks noChangeShapeType="1"/>
              </p:cNvSpPr>
              <p:nvPr/>
            </p:nvSpPr>
            <p:spPr bwMode="auto">
              <a:xfrm flipH="1">
                <a:off x="1559" y="1358"/>
                <a:ext cx="17"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58" name="Line 121">
                <a:extLst>
                  <a:ext uri="{FF2B5EF4-FFF2-40B4-BE49-F238E27FC236}">
                    <a16:creationId xmlns:a16="http://schemas.microsoft.com/office/drawing/2014/main" id="{430793DA-495C-73E1-C87E-3D2532BF9B7E}"/>
                  </a:ext>
                </a:extLst>
              </p:cNvPr>
              <p:cNvSpPr>
                <a:spLocks noChangeShapeType="1"/>
              </p:cNvSpPr>
              <p:nvPr/>
            </p:nvSpPr>
            <p:spPr bwMode="auto">
              <a:xfrm flipH="1">
                <a:off x="1542" y="1104"/>
                <a:ext cx="34"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59" name="Line 122">
                <a:extLst>
                  <a:ext uri="{FF2B5EF4-FFF2-40B4-BE49-F238E27FC236}">
                    <a16:creationId xmlns:a16="http://schemas.microsoft.com/office/drawing/2014/main" id="{8069C9BB-BB89-D7E3-BC43-CD84CCBACEF9}"/>
                  </a:ext>
                </a:extLst>
              </p:cNvPr>
              <p:cNvSpPr>
                <a:spLocks noChangeShapeType="1"/>
              </p:cNvSpPr>
              <p:nvPr/>
            </p:nvSpPr>
            <p:spPr bwMode="auto">
              <a:xfrm flipH="1">
                <a:off x="1559" y="1188"/>
                <a:ext cx="17"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60" name="Freeform 123">
                <a:extLst>
                  <a:ext uri="{FF2B5EF4-FFF2-40B4-BE49-F238E27FC236}">
                    <a16:creationId xmlns:a16="http://schemas.microsoft.com/office/drawing/2014/main" id="{2A27FEB9-AB23-D420-0CA5-1B34B88DEA98}"/>
                  </a:ext>
                </a:extLst>
              </p:cNvPr>
              <p:cNvSpPr>
                <a:spLocks/>
              </p:cNvSpPr>
              <p:nvPr/>
            </p:nvSpPr>
            <p:spPr bwMode="auto">
              <a:xfrm>
                <a:off x="2289" y="1661"/>
                <a:ext cx="47" cy="63"/>
              </a:xfrm>
              <a:custGeom>
                <a:avLst/>
                <a:gdLst>
                  <a:gd name="T0" fmla="*/ 0 w 663"/>
                  <a:gd name="T1" fmla="*/ 0 h 888"/>
                  <a:gd name="T2" fmla="*/ 0 w 663"/>
                  <a:gd name="T3" fmla="*/ 0 h 888"/>
                  <a:gd name="T4" fmla="*/ 0 w 663"/>
                  <a:gd name="T5" fmla="*/ 0 h 888"/>
                  <a:gd name="T6" fmla="*/ 0 w 663"/>
                  <a:gd name="T7" fmla="*/ 0 h 888"/>
                  <a:gd name="T8" fmla="*/ 0 w 663"/>
                  <a:gd name="T9" fmla="*/ 0 h 888"/>
                  <a:gd name="T10" fmla="*/ 0 w 663"/>
                  <a:gd name="T11" fmla="*/ 0 h 888"/>
                  <a:gd name="T12" fmla="*/ 0 w 663"/>
                  <a:gd name="T13" fmla="*/ 0 h 888"/>
                  <a:gd name="T14" fmla="*/ 0 w 663"/>
                  <a:gd name="T15" fmla="*/ 0 h 888"/>
                  <a:gd name="T16" fmla="*/ 0 60000 65536"/>
                  <a:gd name="T17" fmla="*/ 0 60000 65536"/>
                  <a:gd name="T18" fmla="*/ 0 60000 65536"/>
                  <a:gd name="T19" fmla="*/ 0 60000 65536"/>
                  <a:gd name="T20" fmla="*/ 0 60000 65536"/>
                  <a:gd name="T21" fmla="*/ 0 60000 65536"/>
                  <a:gd name="T22" fmla="*/ 0 60000 65536"/>
                  <a:gd name="T23" fmla="*/ 0 60000 65536"/>
                  <a:gd name="T24" fmla="*/ 0 w 663"/>
                  <a:gd name="T25" fmla="*/ 0 h 888"/>
                  <a:gd name="T26" fmla="*/ 663 w 663"/>
                  <a:gd name="T27" fmla="*/ 888 h 8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63" h="888">
                    <a:moveTo>
                      <a:pt x="457" y="431"/>
                    </a:moveTo>
                    <a:lnTo>
                      <a:pt x="593" y="408"/>
                    </a:lnTo>
                    <a:lnTo>
                      <a:pt x="663" y="817"/>
                    </a:lnTo>
                    <a:lnTo>
                      <a:pt x="254" y="888"/>
                    </a:lnTo>
                    <a:lnTo>
                      <a:pt x="95" y="775"/>
                    </a:lnTo>
                    <a:lnTo>
                      <a:pt x="0" y="230"/>
                    </a:lnTo>
                    <a:lnTo>
                      <a:pt x="113" y="71"/>
                    </a:lnTo>
                    <a:lnTo>
                      <a:pt x="522" y="0"/>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61" name="Freeform 124">
                <a:extLst>
                  <a:ext uri="{FF2B5EF4-FFF2-40B4-BE49-F238E27FC236}">
                    <a16:creationId xmlns:a16="http://schemas.microsoft.com/office/drawing/2014/main" id="{2B22CC22-80ED-7770-7A50-2281AC61E4B8}"/>
                  </a:ext>
                </a:extLst>
              </p:cNvPr>
              <p:cNvSpPr>
                <a:spLocks/>
              </p:cNvSpPr>
              <p:nvPr/>
            </p:nvSpPr>
            <p:spPr bwMode="auto">
              <a:xfrm>
                <a:off x="2349" y="1677"/>
                <a:ext cx="42" cy="37"/>
              </a:xfrm>
              <a:custGeom>
                <a:avLst/>
                <a:gdLst>
                  <a:gd name="T0" fmla="*/ 0 w 592"/>
                  <a:gd name="T1" fmla="*/ 0 h 521"/>
                  <a:gd name="T2" fmla="*/ 0 w 592"/>
                  <a:gd name="T3" fmla="*/ 0 h 521"/>
                  <a:gd name="T4" fmla="*/ 0 w 592"/>
                  <a:gd name="T5" fmla="*/ 0 h 521"/>
                  <a:gd name="T6" fmla="*/ 0 w 592"/>
                  <a:gd name="T7" fmla="*/ 0 h 521"/>
                  <a:gd name="T8" fmla="*/ 0 w 592"/>
                  <a:gd name="T9" fmla="*/ 0 h 521"/>
                  <a:gd name="T10" fmla="*/ 0 60000 65536"/>
                  <a:gd name="T11" fmla="*/ 0 60000 65536"/>
                  <a:gd name="T12" fmla="*/ 0 60000 65536"/>
                  <a:gd name="T13" fmla="*/ 0 60000 65536"/>
                  <a:gd name="T14" fmla="*/ 0 60000 65536"/>
                  <a:gd name="T15" fmla="*/ 0 w 592"/>
                  <a:gd name="T16" fmla="*/ 0 h 521"/>
                  <a:gd name="T17" fmla="*/ 592 w 592"/>
                  <a:gd name="T18" fmla="*/ 521 h 521"/>
                </a:gdLst>
                <a:ahLst/>
                <a:cxnLst>
                  <a:cxn ang="T10">
                    <a:pos x="T0" y="T1"/>
                  </a:cxn>
                  <a:cxn ang="T11">
                    <a:pos x="T2" y="T3"/>
                  </a:cxn>
                  <a:cxn ang="T12">
                    <a:pos x="T4" y="T5"/>
                  </a:cxn>
                  <a:cxn ang="T13">
                    <a:pos x="T6" y="T7"/>
                  </a:cxn>
                  <a:cxn ang="T14">
                    <a:pos x="T8" y="T9"/>
                  </a:cxn>
                </a:cxnLst>
                <a:rect l="T15" t="T16" r="T17" b="T18"/>
                <a:pathLst>
                  <a:path w="592" h="521">
                    <a:moveTo>
                      <a:pt x="0" y="0"/>
                    </a:moveTo>
                    <a:lnTo>
                      <a:pt x="71" y="409"/>
                    </a:lnTo>
                    <a:lnTo>
                      <a:pt x="231" y="521"/>
                    </a:lnTo>
                    <a:lnTo>
                      <a:pt x="367" y="498"/>
                    </a:lnTo>
                    <a:lnTo>
                      <a:pt x="592" y="179"/>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62" name="Line 125">
                <a:extLst>
                  <a:ext uri="{FF2B5EF4-FFF2-40B4-BE49-F238E27FC236}">
                    <a16:creationId xmlns:a16="http://schemas.microsoft.com/office/drawing/2014/main" id="{CB750865-58F3-4056-8AC3-2960517C75F2}"/>
                  </a:ext>
                </a:extLst>
              </p:cNvPr>
              <p:cNvSpPr>
                <a:spLocks noChangeShapeType="1"/>
              </p:cNvSpPr>
              <p:nvPr/>
            </p:nvSpPr>
            <p:spPr bwMode="auto">
              <a:xfrm>
                <a:off x="2388" y="1670"/>
                <a:ext cx="6" cy="39"/>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63" name="Line 126">
                <a:extLst>
                  <a:ext uri="{FF2B5EF4-FFF2-40B4-BE49-F238E27FC236}">
                    <a16:creationId xmlns:a16="http://schemas.microsoft.com/office/drawing/2014/main" id="{713D0E51-67CE-B95F-910B-53112F7BFE39}"/>
                  </a:ext>
                </a:extLst>
              </p:cNvPr>
              <p:cNvSpPr>
                <a:spLocks noChangeShapeType="1"/>
              </p:cNvSpPr>
              <p:nvPr/>
            </p:nvSpPr>
            <p:spPr bwMode="auto">
              <a:xfrm flipH="1" flipV="1">
                <a:off x="2407" y="1667"/>
                <a:ext cx="7" cy="39"/>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64" name="Line 127">
                <a:extLst>
                  <a:ext uri="{FF2B5EF4-FFF2-40B4-BE49-F238E27FC236}">
                    <a16:creationId xmlns:a16="http://schemas.microsoft.com/office/drawing/2014/main" id="{5C07C21E-AD79-0307-289B-9C700F869223}"/>
                  </a:ext>
                </a:extLst>
              </p:cNvPr>
              <p:cNvSpPr>
                <a:spLocks noChangeShapeType="1"/>
              </p:cNvSpPr>
              <p:nvPr/>
            </p:nvSpPr>
            <p:spPr bwMode="auto">
              <a:xfrm flipH="1" flipV="1">
                <a:off x="2404" y="1647"/>
                <a:ext cx="1" cy="10"/>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65" name="Freeform 128">
                <a:extLst>
                  <a:ext uri="{FF2B5EF4-FFF2-40B4-BE49-F238E27FC236}">
                    <a16:creationId xmlns:a16="http://schemas.microsoft.com/office/drawing/2014/main" id="{63DCD76F-55D2-F2E7-1954-A0E941707707}"/>
                  </a:ext>
                </a:extLst>
              </p:cNvPr>
              <p:cNvSpPr>
                <a:spLocks/>
              </p:cNvSpPr>
              <p:nvPr/>
            </p:nvSpPr>
            <p:spPr bwMode="auto">
              <a:xfrm>
                <a:off x="2428" y="1660"/>
                <a:ext cx="41" cy="41"/>
              </a:xfrm>
              <a:custGeom>
                <a:avLst/>
                <a:gdLst>
                  <a:gd name="T0" fmla="*/ 0 w 569"/>
                  <a:gd name="T1" fmla="*/ 0 h 569"/>
                  <a:gd name="T2" fmla="*/ 0 w 569"/>
                  <a:gd name="T3" fmla="*/ 0 h 569"/>
                  <a:gd name="T4" fmla="*/ 0 w 569"/>
                  <a:gd name="T5" fmla="*/ 0 h 569"/>
                  <a:gd name="T6" fmla="*/ 0 w 569"/>
                  <a:gd name="T7" fmla="*/ 0 h 569"/>
                  <a:gd name="T8" fmla="*/ 0 w 569"/>
                  <a:gd name="T9" fmla="*/ 0 h 569"/>
                  <a:gd name="T10" fmla="*/ 0 w 569"/>
                  <a:gd name="T11" fmla="*/ 0 h 569"/>
                  <a:gd name="T12" fmla="*/ 0 w 569"/>
                  <a:gd name="T13" fmla="*/ 0 h 569"/>
                  <a:gd name="T14" fmla="*/ 0 w 569"/>
                  <a:gd name="T15" fmla="*/ 0 h 569"/>
                  <a:gd name="T16" fmla="*/ 0 60000 65536"/>
                  <a:gd name="T17" fmla="*/ 0 60000 65536"/>
                  <a:gd name="T18" fmla="*/ 0 60000 65536"/>
                  <a:gd name="T19" fmla="*/ 0 60000 65536"/>
                  <a:gd name="T20" fmla="*/ 0 60000 65536"/>
                  <a:gd name="T21" fmla="*/ 0 60000 65536"/>
                  <a:gd name="T22" fmla="*/ 0 60000 65536"/>
                  <a:gd name="T23" fmla="*/ 0 60000 65536"/>
                  <a:gd name="T24" fmla="*/ 0 w 569"/>
                  <a:gd name="T25" fmla="*/ 0 h 569"/>
                  <a:gd name="T26" fmla="*/ 569 w 569"/>
                  <a:gd name="T27" fmla="*/ 569 h 56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9" h="569">
                    <a:moveTo>
                      <a:pt x="569" y="226"/>
                    </a:moveTo>
                    <a:lnTo>
                      <a:pt x="344" y="545"/>
                    </a:lnTo>
                    <a:lnTo>
                      <a:pt x="207" y="569"/>
                    </a:lnTo>
                    <a:lnTo>
                      <a:pt x="47" y="456"/>
                    </a:lnTo>
                    <a:lnTo>
                      <a:pt x="0" y="183"/>
                    </a:lnTo>
                    <a:lnTo>
                      <a:pt x="112" y="24"/>
                    </a:lnTo>
                    <a:lnTo>
                      <a:pt x="249" y="0"/>
                    </a:lnTo>
                    <a:lnTo>
                      <a:pt x="569" y="226"/>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66" name="Line 129">
                <a:extLst>
                  <a:ext uri="{FF2B5EF4-FFF2-40B4-BE49-F238E27FC236}">
                    <a16:creationId xmlns:a16="http://schemas.microsoft.com/office/drawing/2014/main" id="{52818886-7C19-AED3-6353-2E84CD65A5EC}"/>
                  </a:ext>
                </a:extLst>
              </p:cNvPr>
              <p:cNvSpPr>
                <a:spLocks noChangeShapeType="1"/>
              </p:cNvSpPr>
              <p:nvPr/>
            </p:nvSpPr>
            <p:spPr bwMode="auto">
              <a:xfrm>
                <a:off x="2462" y="1637"/>
                <a:ext cx="10" cy="59"/>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67" name="Freeform 130">
                <a:extLst>
                  <a:ext uri="{FF2B5EF4-FFF2-40B4-BE49-F238E27FC236}">
                    <a16:creationId xmlns:a16="http://schemas.microsoft.com/office/drawing/2014/main" id="{F949C244-4FDE-B267-C82E-644B33F8CBD6}"/>
                  </a:ext>
                </a:extLst>
              </p:cNvPr>
              <p:cNvSpPr>
                <a:spLocks/>
              </p:cNvSpPr>
              <p:nvPr/>
            </p:nvSpPr>
            <p:spPr bwMode="auto">
              <a:xfrm>
                <a:off x="2487" y="1648"/>
                <a:ext cx="38" cy="43"/>
              </a:xfrm>
              <a:custGeom>
                <a:avLst/>
                <a:gdLst>
                  <a:gd name="T0" fmla="*/ 0 w 544"/>
                  <a:gd name="T1" fmla="*/ 0 h 592"/>
                  <a:gd name="T2" fmla="*/ 0 w 544"/>
                  <a:gd name="T3" fmla="*/ 0 h 592"/>
                  <a:gd name="T4" fmla="*/ 0 w 544"/>
                  <a:gd name="T5" fmla="*/ 0 h 592"/>
                  <a:gd name="T6" fmla="*/ 0 w 544"/>
                  <a:gd name="T7" fmla="*/ 0 h 592"/>
                  <a:gd name="T8" fmla="*/ 0 w 544"/>
                  <a:gd name="T9" fmla="*/ 0 h 592"/>
                  <a:gd name="T10" fmla="*/ 0 w 544"/>
                  <a:gd name="T11" fmla="*/ 0 h 592"/>
                  <a:gd name="T12" fmla="*/ 0 w 544"/>
                  <a:gd name="T13" fmla="*/ 0 h 592"/>
                  <a:gd name="T14" fmla="*/ 0 w 544"/>
                  <a:gd name="T15" fmla="*/ 0 h 592"/>
                  <a:gd name="T16" fmla="*/ 0 w 544"/>
                  <a:gd name="T17" fmla="*/ 0 h 5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4"/>
                  <a:gd name="T28" fmla="*/ 0 h 592"/>
                  <a:gd name="T29" fmla="*/ 544 w 544"/>
                  <a:gd name="T30" fmla="*/ 592 h 5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4" h="592">
                    <a:moveTo>
                      <a:pt x="24" y="344"/>
                    </a:moveTo>
                    <a:lnTo>
                      <a:pt x="432" y="273"/>
                    </a:lnTo>
                    <a:lnTo>
                      <a:pt x="544" y="113"/>
                    </a:lnTo>
                    <a:lnTo>
                      <a:pt x="385" y="0"/>
                    </a:lnTo>
                    <a:lnTo>
                      <a:pt x="113" y="47"/>
                    </a:lnTo>
                    <a:lnTo>
                      <a:pt x="0" y="207"/>
                    </a:lnTo>
                    <a:lnTo>
                      <a:pt x="47" y="480"/>
                    </a:lnTo>
                    <a:lnTo>
                      <a:pt x="207" y="592"/>
                    </a:lnTo>
                    <a:lnTo>
                      <a:pt x="479" y="54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68" name="Freeform 131">
                <a:extLst>
                  <a:ext uri="{FF2B5EF4-FFF2-40B4-BE49-F238E27FC236}">
                    <a16:creationId xmlns:a16="http://schemas.microsoft.com/office/drawing/2014/main" id="{EC3935EE-7A1F-D2C7-AD48-8F4788E7B157}"/>
                  </a:ext>
                </a:extLst>
              </p:cNvPr>
              <p:cNvSpPr>
                <a:spLocks/>
              </p:cNvSpPr>
              <p:nvPr/>
            </p:nvSpPr>
            <p:spPr bwMode="auto">
              <a:xfrm>
                <a:off x="2069" y="1902"/>
                <a:ext cx="46" cy="46"/>
              </a:xfrm>
              <a:custGeom>
                <a:avLst/>
                <a:gdLst>
                  <a:gd name="T0" fmla="*/ 0 w 637"/>
                  <a:gd name="T1" fmla="*/ 0 h 636"/>
                  <a:gd name="T2" fmla="*/ 0 w 637"/>
                  <a:gd name="T3" fmla="*/ 0 h 636"/>
                  <a:gd name="T4" fmla="*/ 0 w 637"/>
                  <a:gd name="T5" fmla="*/ 0 h 636"/>
                  <a:gd name="T6" fmla="*/ 0 w 637"/>
                  <a:gd name="T7" fmla="*/ 0 h 636"/>
                  <a:gd name="T8" fmla="*/ 0 w 637"/>
                  <a:gd name="T9" fmla="*/ 0 h 636"/>
                  <a:gd name="T10" fmla="*/ 0 w 637"/>
                  <a:gd name="T11" fmla="*/ 0 h 636"/>
                  <a:gd name="T12" fmla="*/ 0 60000 65536"/>
                  <a:gd name="T13" fmla="*/ 0 60000 65536"/>
                  <a:gd name="T14" fmla="*/ 0 60000 65536"/>
                  <a:gd name="T15" fmla="*/ 0 60000 65536"/>
                  <a:gd name="T16" fmla="*/ 0 60000 65536"/>
                  <a:gd name="T17" fmla="*/ 0 60000 65536"/>
                  <a:gd name="T18" fmla="*/ 0 w 637"/>
                  <a:gd name="T19" fmla="*/ 0 h 636"/>
                  <a:gd name="T20" fmla="*/ 637 w 637"/>
                  <a:gd name="T21" fmla="*/ 636 h 636"/>
                </a:gdLst>
                <a:ahLst/>
                <a:cxnLst>
                  <a:cxn ang="T12">
                    <a:pos x="T0" y="T1"/>
                  </a:cxn>
                  <a:cxn ang="T13">
                    <a:pos x="T2" y="T3"/>
                  </a:cxn>
                  <a:cxn ang="T14">
                    <a:pos x="T4" y="T5"/>
                  </a:cxn>
                  <a:cxn ang="T15">
                    <a:pos x="T6" y="T7"/>
                  </a:cxn>
                  <a:cxn ang="T16">
                    <a:pos x="T8" y="T9"/>
                  </a:cxn>
                  <a:cxn ang="T17">
                    <a:pos x="T10" y="T11"/>
                  </a:cxn>
                </a:cxnLst>
                <a:rect l="T18" t="T19" r="T20" b="T21"/>
                <a:pathLst>
                  <a:path w="637" h="636">
                    <a:moveTo>
                      <a:pt x="504" y="0"/>
                    </a:moveTo>
                    <a:lnTo>
                      <a:pt x="102" y="99"/>
                    </a:lnTo>
                    <a:lnTo>
                      <a:pt x="0" y="266"/>
                    </a:lnTo>
                    <a:lnTo>
                      <a:pt x="66" y="535"/>
                    </a:lnTo>
                    <a:lnTo>
                      <a:pt x="235" y="636"/>
                    </a:lnTo>
                    <a:lnTo>
                      <a:pt x="637" y="536"/>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69" name="Freeform 132">
                <a:extLst>
                  <a:ext uri="{FF2B5EF4-FFF2-40B4-BE49-F238E27FC236}">
                    <a16:creationId xmlns:a16="http://schemas.microsoft.com/office/drawing/2014/main" id="{73FC808B-0916-BD5F-681E-601FA74D9156}"/>
                  </a:ext>
                </a:extLst>
              </p:cNvPr>
              <p:cNvSpPr>
                <a:spLocks/>
              </p:cNvSpPr>
              <p:nvPr/>
            </p:nvSpPr>
            <p:spPr bwMode="auto">
              <a:xfrm>
                <a:off x="2127" y="1893"/>
                <a:ext cx="33" cy="40"/>
              </a:xfrm>
              <a:custGeom>
                <a:avLst/>
                <a:gdLst>
                  <a:gd name="T0" fmla="*/ 0 w 470"/>
                  <a:gd name="T1" fmla="*/ 0 h 570"/>
                  <a:gd name="T2" fmla="*/ 0 w 470"/>
                  <a:gd name="T3" fmla="*/ 0 h 570"/>
                  <a:gd name="T4" fmla="*/ 0 w 470"/>
                  <a:gd name="T5" fmla="*/ 0 h 570"/>
                  <a:gd name="T6" fmla="*/ 0 w 470"/>
                  <a:gd name="T7" fmla="*/ 0 h 570"/>
                  <a:gd name="T8" fmla="*/ 0 w 470"/>
                  <a:gd name="T9" fmla="*/ 0 h 570"/>
                  <a:gd name="T10" fmla="*/ 0 w 470"/>
                  <a:gd name="T11" fmla="*/ 0 h 570"/>
                  <a:gd name="T12" fmla="*/ 0 w 470"/>
                  <a:gd name="T13" fmla="*/ 0 h 570"/>
                  <a:gd name="T14" fmla="*/ 0 w 470"/>
                  <a:gd name="T15" fmla="*/ 0 h 570"/>
                  <a:gd name="T16" fmla="*/ 0 w 470"/>
                  <a:gd name="T17" fmla="*/ 0 h 57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0"/>
                  <a:gd name="T28" fmla="*/ 0 h 570"/>
                  <a:gd name="T29" fmla="*/ 470 w 470"/>
                  <a:gd name="T30" fmla="*/ 570 h 57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0" h="570">
                    <a:moveTo>
                      <a:pt x="369" y="536"/>
                    </a:moveTo>
                    <a:lnTo>
                      <a:pt x="235" y="570"/>
                    </a:lnTo>
                    <a:lnTo>
                      <a:pt x="67" y="469"/>
                    </a:lnTo>
                    <a:lnTo>
                      <a:pt x="0" y="200"/>
                    </a:lnTo>
                    <a:lnTo>
                      <a:pt x="102" y="33"/>
                    </a:lnTo>
                    <a:lnTo>
                      <a:pt x="236" y="0"/>
                    </a:lnTo>
                    <a:lnTo>
                      <a:pt x="403" y="101"/>
                    </a:lnTo>
                    <a:lnTo>
                      <a:pt x="470" y="369"/>
                    </a:lnTo>
                    <a:lnTo>
                      <a:pt x="369" y="536"/>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70" name="Line 133">
                <a:extLst>
                  <a:ext uri="{FF2B5EF4-FFF2-40B4-BE49-F238E27FC236}">
                    <a16:creationId xmlns:a16="http://schemas.microsoft.com/office/drawing/2014/main" id="{AC7D0EEF-809E-F554-64BB-00EE3E01D872}"/>
                  </a:ext>
                </a:extLst>
              </p:cNvPr>
              <p:cNvSpPr>
                <a:spLocks noChangeShapeType="1"/>
              </p:cNvSpPr>
              <p:nvPr/>
            </p:nvSpPr>
            <p:spPr bwMode="auto">
              <a:xfrm>
                <a:off x="2160" y="1919"/>
                <a:ext cx="12" cy="7"/>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71" name="Freeform 134">
                <a:extLst>
                  <a:ext uri="{FF2B5EF4-FFF2-40B4-BE49-F238E27FC236}">
                    <a16:creationId xmlns:a16="http://schemas.microsoft.com/office/drawing/2014/main" id="{B8922B21-9A47-12B9-590C-7603637C0846}"/>
                  </a:ext>
                </a:extLst>
              </p:cNvPr>
              <p:cNvSpPr>
                <a:spLocks/>
              </p:cNvSpPr>
              <p:nvPr/>
            </p:nvSpPr>
            <p:spPr bwMode="auto">
              <a:xfrm>
                <a:off x="2184" y="1874"/>
                <a:ext cx="44" cy="47"/>
              </a:xfrm>
              <a:custGeom>
                <a:avLst/>
                <a:gdLst>
                  <a:gd name="T0" fmla="*/ 0 w 604"/>
                  <a:gd name="T1" fmla="*/ 0 h 670"/>
                  <a:gd name="T2" fmla="*/ 0 w 604"/>
                  <a:gd name="T3" fmla="*/ 0 h 670"/>
                  <a:gd name="T4" fmla="*/ 0 w 604"/>
                  <a:gd name="T5" fmla="*/ 0 h 670"/>
                  <a:gd name="T6" fmla="*/ 0 w 604"/>
                  <a:gd name="T7" fmla="*/ 0 h 670"/>
                  <a:gd name="T8" fmla="*/ 0 w 604"/>
                  <a:gd name="T9" fmla="*/ 0 h 670"/>
                  <a:gd name="T10" fmla="*/ 0 w 604"/>
                  <a:gd name="T11" fmla="*/ 0 h 670"/>
                  <a:gd name="T12" fmla="*/ 0 w 604"/>
                  <a:gd name="T13" fmla="*/ 0 h 670"/>
                  <a:gd name="T14" fmla="*/ 0 w 604"/>
                  <a:gd name="T15" fmla="*/ 0 h 670"/>
                  <a:gd name="T16" fmla="*/ 0 60000 65536"/>
                  <a:gd name="T17" fmla="*/ 0 60000 65536"/>
                  <a:gd name="T18" fmla="*/ 0 60000 65536"/>
                  <a:gd name="T19" fmla="*/ 0 60000 65536"/>
                  <a:gd name="T20" fmla="*/ 0 60000 65536"/>
                  <a:gd name="T21" fmla="*/ 0 60000 65536"/>
                  <a:gd name="T22" fmla="*/ 0 60000 65536"/>
                  <a:gd name="T23" fmla="*/ 0 60000 65536"/>
                  <a:gd name="T24" fmla="*/ 0 w 604"/>
                  <a:gd name="T25" fmla="*/ 0 h 670"/>
                  <a:gd name="T26" fmla="*/ 604 w 604"/>
                  <a:gd name="T27" fmla="*/ 670 h 67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04" h="670">
                    <a:moveTo>
                      <a:pt x="99" y="670"/>
                    </a:moveTo>
                    <a:lnTo>
                      <a:pt x="502" y="570"/>
                    </a:lnTo>
                    <a:lnTo>
                      <a:pt x="604" y="403"/>
                    </a:lnTo>
                    <a:lnTo>
                      <a:pt x="436" y="302"/>
                    </a:lnTo>
                    <a:lnTo>
                      <a:pt x="168" y="369"/>
                    </a:lnTo>
                    <a:lnTo>
                      <a:pt x="0" y="267"/>
                    </a:lnTo>
                    <a:lnTo>
                      <a:pt x="102" y="100"/>
                    </a:lnTo>
                    <a:lnTo>
                      <a:pt x="504" y="0"/>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72" name="Line 135">
                <a:extLst>
                  <a:ext uri="{FF2B5EF4-FFF2-40B4-BE49-F238E27FC236}">
                    <a16:creationId xmlns:a16="http://schemas.microsoft.com/office/drawing/2014/main" id="{3CA0E7F7-4E5C-ED5C-7245-721ED1DC204B}"/>
                  </a:ext>
                </a:extLst>
              </p:cNvPr>
              <p:cNvSpPr>
                <a:spLocks noChangeShapeType="1"/>
              </p:cNvSpPr>
              <p:nvPr/>
            </p:nvSpPr>
            <p:spPr bwMode="auto">
              <a:xfrm flipH="1" flipV="1">
                <a:off x="2240" y="1869"/>
                <a:ext cx="9" cy="38"/>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73" name="Line 136">
                <a:extLst>
                  <a:ext uri="{FF2B5EF4-FFF2-40B4-BE49-F238E27FC236}">
                    <a16:creationId xmlns:a16="http://schemas.microsoft.com/office/drawing/2014/main" id="{E04147B4-AA70-4DCC-A80F-0F6D0A6B4FEC}"/>
                  </a:ext>
                </a:extLst>
              </p:cNvPr>
              <p:cNvSpPr>
                <a:spLocks noChangeShapeType="1"/>
              </p:cNvSpPr>
              <p:nvPr/>
            </p:nvSpPr>
            <p:spPr bwMode="auto">
              <a:xfrm flipH="1" flipV="1">
                <a:off x="2235" y="1850"/>
                <a:ext cx="2" cy="9"/>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74" name="Line 137">
                <a:extLst>
                  <a:ext uri="{FF2B5EF4-FFF2-40B4-BE49-F238E27FC236}">
                    <a16:creationId xmlns:a16="http://schemas.microsoft.com/office/drawing/2014/main" id="{1EE6880D-4855-DADA-2A18-66DCD63EE176}"/>
                  </a:ext>
                </a:extLst>
              </p:cNvPr>
              <p:cNvSpPr>
                <a:spLocks noChangeShapeType="1"/>
              </p:cNvSpPr>
              <p:nvPr/>
            </p:nvSpPr>
            <p:spPr bwMode="auto">
              <a:xfrm flipH="1" flipV="1">
                <a:off x="2259" y="1864"/>
                <a:ext cx="9" cy="39"/>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75" name="Freeform 138">
                <a:extLst>
                  <a:ext uri="{FF2B5EF4-FFF2-40B4-BE49-F238E27FC236}">
                    <a16:creationId xmlns:a16="http://schemas.microsoft.com/office/drawing/2014/main" id="{D1A2B1C9-C04F-73D5-4FFB-5F87F8185DEE}"/>
                  </a:ext>
                </a:extLst>
              </p:cNvPr>
              <p:cNvSpPr>
                <a:spLocks/>
              </p:cNvSpPr>
              <p:nvPr/>
            </p:nvSpPr>
            <p:spPr bwMode="auto">
              <a:xfrm>
                <a:off x="2264" y="1857"/>
                <a:ext cx="43" cy="36"/>
              </a:xfrm>
              <a:custGeom>
                <a:avLst/>
                <a:gdLst>
                  <a:gd name="T0" fmla="*/ 0 w 603"/>
                  <a:gd name="T1" fmla="*/ 0 h 504"/>
                  <a:gd name="T2" fmla="*/ 0 w 603"/>
                  <a:gd name="T3" fmla="*/ 0 h 504"/>
                  <a:gd name="T4" fmla="*/ 0 w 603"/>
                  <a:gd name="T5" fmla="*/ 0 h 504"/>
                  <a:gd name="T6" fmla="*/ 0 w 603"/>
                  <a:gd name="T7" fmla="*/ 0 h 504"/>
                  <a:gd name="T8" fmla="*/ 0 w 603"/>
                  <a:gd name="T9" fmla="*/ 0 h 504"/>
                  <a:gd name="T10" fmla="*/ 0 60000 65536"/>
                  <a:gd name="T11" fmla="*/ 0 60000 65536"/>
                  <a:gd name="T12" fmla="*/ 0 60000 65536"/>
                  <a:gd name="T13" fmla="*/ 0 60000 65536"/>
                  <a:gd name="T14" fmla="*/ 0 60000 65536"/>
                  <a:gd name="T15" fmla="*/ 0 w 603"/>
                  <a:gd name="T16" fmla="*/ 0 h 504"/>
                  <a:gd name="T17" fmla="*/ 603 w 603"/>
                  <a:gd name="T18" fmla="*/ 504 h 504"/>
                </a:gdLst>
                <a:ahLst/>
                <a:cxnLst>
                  <a:cxn ang="T10">
                    <a:pos x="T0" y="T1"/>
                  </a:cxn>
                  <a:cxn ang="T11">
                    <a:pos x="T2" y="T3"/>
                  </a:cxn>
                  <a:cxn ang="T12">
                    <a:pos x="T4" y="T5"/>
                  </a:cxn>
                  <a:cxn ang="T13">
                    <a:pos x="T6" y="T7"/>
                  </a:cxn>
                  <a:cxn ang="T14">
                    <a:pos x="T8" y="T9"/>
                  </a:cxn>
                </a:cxnLst>
                <a:rect l="T15" t="T16" r="T17" b="T18"/>
                <a:pathLst>
                  <a:path w="603" h="504">
                    <a:moveTo>
                      <a:pt x="0" y="368"/>
                    </a:moveTo>
                    <a:lnTo>
                      <a:pt x="203" y="33"/>
                    </a:lnTo>
                    <a:lnTo>
                      <a:pt x="337" y="0"/>
                    </a:lnTo>
                    <a:lnTo>
                      <a:pt x="505" y="102"/>
                    </a:lnTo>
                    <a:lnTo>
                      <a:pt x="603" y="504"/>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76" name="Freeform 139">
                <a:extLst>
                  <a:ext uri="{FF2B5EF4-FFF2-40B4-BE49-F238E27FC236}">
                    <a16:creationId xmlns:a16="http://schemas.microsoft.com/office/drawing/2014/main" id="{226864C8-B949-8721-740E-56F3C49FE082}"/>
                  </a:ext>
                </a:extLst>
              </p:cNvPr>
              <p:cNvSpPr>
                <a:spLocks/>
              </p:cNvSpPr>
              <p:nvPr/>
            </p:nvSpPr>
            <p:spPr bwMode="auto">
              <a:xfrm>
                <a:off x="2319" y="1843"/>
                <a:ext cx="48" cy="62"/>
              </a:xfrm>
              <a:custGeom>
                <a:avLst/>
                <a:gdLst>
                  <a:gd name="T0" fmla="*/ 0 w 670"/>
                  <a:gd name="T1" fmla="*/ 0 h 872"/>
                  <a:gd name="T2" fmla="*/ 0 w 670"/>
                  <a:gd name="T3" fmla="*/ 0 h 872"/>
                  <a:gd name="T4" fmla="*/ 0 w 670"/>
                  <a:gd name="T5" fmla="*/ 0 h 872"/>
                  <a:gd name="T6" fmla="*/ 0 w 670"/>
                  <a:gd name="T7" fmla="*/ 0 h 872"/>
                  <a:gd name="T8" fmla="*/ 0 w 670"/>
                  <a:gd name="T9" fmla="*/ 0 h 872"/>
                  <a:gd name="T10" fmla="*/ 0 w 670"/>
                  <a:gd name="T11" fmla="*/ 0 h 872"/>
                  <a:gd name="T12" fmla="*/ 0 w 670"/>
                  <a:gd name="T13" fmla="*/ 0 h 872"/>
                  <a:gd name="T14" fmla="*/ 0 w 670"/>
                  <a:gd name="T15" fmla="*/ 0 h 872"/>
                  <a:gd name="T16" fmla="*/ 0 w 670"/>
                  <a:gd name="T17" fmla="*/ 0 h 872"/>
                  <a:gd name="T18" fmla="*/ 0 w 670"/>
                  <a:gd name="T19" fmla="*/ 0 h 872"/>
                  <a:gd name="T20" fmla="*/ 0 w 670"/>
                  <a:gd name="T21" fmla="*/ 0 h 87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70"/>
                  <a:gd name="T34" fmla="*/ 0 h 872"/>
                  <a:gd name="T35" fmla="*/ 670 w 670"/>
                  <a:gd name="T36" fmla="*/ 872 h 87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70" h="872">
                    <a:moveTo>
                      <a:pt x="133" y="770"/>
                    </a:moveTo>
                    <a:lnTo>
                      <a:pt x="300" y="872"/>
                    </a:lnTo>
                    <a:lnTo>
                      <a:pt x="569" y="805"/>
                    </a:lnTo>
                    <a:lnTo>
                      <a:pt x="670" y="637"/>
                    </a:lnTo>
                    <a:lnTo>
                      <a:pt x="538" y="100"/>
                    </a:lnTo>
                    <a:lnTo>
                      <a:pt x="370" y="0"/>
                    </a:lnTo>
                    <a:lnTo>
                      <a:pt x="102" y="66"/>
                    </a:lnTo>
                    <a:lnTo>
                      <a:pt x="0" y="233"/>
                    </a:lnTo>
                    <a:lnTo>
                      <a:pt x="67" y="502"/>
                    </a:lnTo>
                    <a:lnTo>
                      <a:pt x="234" y="603"/>
                    </a:lnTo>
                    <a:lnTo>
                      <a:pt x="637" y="503"/>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77" name="Freeform 140">
                <a:extLst>
                  <a:ext uri="{FF2B5EF4-FFF2-40B4-BE49-F238E27FC236}">
                    <a16:creationId xmlns:a16="http://schemas.microsoft.com/office/drawing/2014/main" id="{7CCBA518-130F-C73B-9900-87C888E34781}"/>
                  </a:ext>
                </a:extLst>
              </p:cNvPr>
              <p:cNvSpPr>
                <a:spLocks/>
              </p:cNvSpPr>
              <p:nvPr/>
            </p:nvSpPr>
            <p:spPr bwMode="auto">
              <a:xfrm>
                <a:off x="2419" y="1830"/>
                <a:ext cx="26" cy="34"/>
              </a:xfrm>
              <a:custGeom>
                <a:avLst/>
                <a:gdLst>
                  <a:gd name="T0" fmla="*/ 0 w 368"/>
                  <a:gd name="T1" fmla="*/ 0 h 478"/>
                  <a:gd name="T2" fmla="*/ 0 w 368"/>
                  <a:gd name="T3" fmla="*/ 0 h 478"/>
                  <a:gd name="T4" fmla="*/ 0 w 368"/>
                  <a:gd name="T5" fmla="*/ 0 h 478"/>
                  <a:gd name="T6" fmla="*/ 0 w 368"/>
                  <a:gd name="T7" fmla="*/ 0 h 478"/>
                  <a:gd name="T8" fmla="*/ 0 w 368"/>
                  <a:gd name="T9" fmla="*/ 0 h 478"/>
                  <a:gd name="T10" fmla="*/ 0 w 368"/>
                  <a:gd name="T11" fmla="*/ 0 h 478"/>
                  <a:gd name="T12" fmla="*/ 0 w 368"/>
                  <a:gd name="T13" fmla="*/ 0 h 478"/>
                  <a:gd name="T14" fmla="*/ 0 w 368"/>
                  <a:gd name="T15" fmla="*/ 0 h 478"/>
                  <a:gd name="T16" fmla="*/ 0 w 368"/>
                  <a:gd name="T17" fmla="*/ 0 h 4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8"/>
                  <a:gd name="T28" fmla="*/ 0 h 478"/>
                  <a:gd name="T29" fmla="*/ 368 w 368"/>
                  <a:gd name="T30" fmla="*/ 478 h 4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8" h="478">
                    <a:moveTo>
                      <a:pt x="256" y="473"/>
                    </a:moveTo>
                    <a:lnTo>
                      <a:pt x="138" y="478"/>
                    </a:lnTo>
                    <a:lnTo>
                      <a:pt x="12" y="367"/>
                    </a:lnTo>
                    <a:lnTo>
                      <a:pt x="0" y="130"/>
                    </a:lnTo>
                    <a:lnTo>
                      <a:pt x="112" y="5"/>
                    </a:lnTo>
                    <a:lnTo>
                      <a:pt x="231" y="0"/>
                    </a:lnTo>
                    <a:lnTo>
                      <a:pt x="355" y="111"/>
                    </a:lnTo>
                    <a:lnTo>
                      <a:pt x="368" y="348"/>
                    </a:lnTo>
                    <a:lnTo>
                      <a:pt x="256" y="473"/>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78" name="Line 141">
                <a:extLst>
                  <a:ext uri="{FF2B5EF4-FFF2-40B4-BE49-F238E27FC236}">
                    <a16:creationId xmlns:a16="http://schemas.microsoft.com/office/drawing/2014/main" id="{BA27BBBE-38B6-A1B3-6E5C-ADE1A80B2E63}"/>
                  </a:ext>
                </a:extLst>
              </p:cNvPr>
              <p:cNvSpPr>
                <a:spLocks noChangeShapeType="1"/>
              </p:cNvSpPr>
              <p:nvPr/>
            </p:nvSpPr>
            <p:spPr bwMode="auto">
              <a:xfrm>
                <a:off x="2445" y="1855"/>
                <a:ext cx="9" cy="8"/>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79" name="Line 142">
                <a:extLst>
                  <a:ext uri="{FF2B5EF4-FFF2-40B4-BE49-F238E27FC236}">
                    <a16:creationId xmlns:a16="http://schemas.microsoft.com/office/drawing/2014/main" id="{5295D09A-4529-9B4C-B067-1A07970A5C63}"/>
                  </a:ext>
                </a:extLst>
              </p:cNvPr>
              <p:cNvSpPr>
                <a:spLocks noChangeShapeType="1"/>
              </p:cNvSpPr>
              <p:nvPr/>
            </p:nvSpPr>
            <p:spPr bwMode="auto">
              <a:xfrm flipH="1" flipV="1">
                <a:off x="2469" y="1828"/>
                <a:ext cx="2" cy="34"/>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80" name="Freeform 143">
                <a:extLst>
                  <a:ext uri="{FF2B5EF4-FFF2-40B4-BE49-F238E27FC236}">
                    <a16:creationId xmlns:a16="http://schemas.microsoft.com/office/drawing/2014/main" id="{DD3802BD-A6AA-9C31-0210-FB438D25F983}"/>
                  </a:ext>
                </a:extLst>
              </p:cNvPr>
              <p:cNvSpPr>
                <a:spLocks/>
              </p:cNvSpPr>
              <p:nvPr/>
            </p:nvSpPr>
            <p:spPr bwMode="auto">
              <a:xfrm>
                <a:off x="2470" y="1827"/>
                <a:ext cx="35" cy="33"/>
              </a:xfrm>
              <a:custGeom>
                <a:avLst/>
                <a:gdLst>
                  <a:gd name="T0" fmla="*/ 0 w 486"/>
                  <a:gd name="T1" fmla="*/ 0 h 468"/>
                  <a:gd name="T2" fmla="*/ 0 w 486"/>
                  <a:gd name="T3" fmla="*/ 0 h 468"/>
                  <a:gd name="T4" fmla="*/ 0 w 486"/>
                  <a:gd name="T5" fmla="*/ 0 h 468"/>
                  <a:gd name="T6" fmla="*/ 0 w 486"/>
                  <a:gd name="T7" fmla="*/ 0 h 468"/>
                  <a:gd name="T8" fmla="*/ 0 w 486"/>
                  <a:gd name="T9" fmla="*/ 0 h 468"/>
                  <a:gd name="T10" fmla="*/ 0 60000 65536"/>
                  <a:gd name="T11" fmla="*/ 0 60000 65536"/>
                  <a:gd name="T12" fmla="*/ 0 60000 65536"/>
                  <a:gd name="T13" fmla="*/ 0 60000 65536"/>
                  <a:gd name="T14" fmla="*/ 0 60000 65536"/>
                  <a:gd name="T15" fmla="*/ 0 w 486"/>
                  <a:gd name="T16" fmla="*/ 0 h 468"/>
                  <a:gd name="T17" fmla="*/ 486 w 486"/>
                  <a:gd name="T18" fmla="*/ 468 h 468"/>
                </a:gdLst>
                <a:ahLst/>
                <a:cxnLst>
                  <a:cxn ang="T10">
                    <a:pos x="T0" y="T1"/>
                  </a:cxn>
                  <a:cxn ang="T11">
                    <a:pos x="T2" y="T3"/>
                  </a:cxn>
                  <a:cxn ang="T12">
                    <a:pos x="T4" y="T5"/>
                  </a:cxn>
                  <a:cxn ang="T13">
                    <a:pos x="T6" y="T7"/>
                  </a:cxn>
                  <a:cxn ang="T14">
                    <a:pos x="T8" y="T9"/>
                  </a:cxn>
                </a:cxnLst>
                <a:rect l="T15" t="T16" r="T17" b="T18"/>
                <a:pathLst>
                  <a:path w="486" h="468">
                    <a:moveTo>
                      <a:pt x="0" y="256"/>
                    </a:moveTo>
                    <a:lnTo>
                      <a:pt x="225" y="6"/>
                    </a:lnTo>
                    <a:lnTo>
                      <a:pt x="343" y="0"/>
                    </a:lnTo>
                    <a:lnTo>
                      <a:pt x="468" y="112"/>
                    </a:lnTo>
                    <a:lnTo>
                      <a:pt x="486" y="468"/>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81" name="Freeform 144">
                <a:extLst>
                  <a:ext uri="{FF2B5EF4-FFF2-40B4-BE49-F238E27FC236}">
                    <a16:creationId xmlns:a16="http://schemas.microsoft.com/office/drawing/2014/main" id="{A9AB3117-3AB7-F233-3EB8-61D43EC008DF}"/>
                  </a:ext>
                </a:extLst>
              </p:cNvPr>
              <p:cNvSpPr>
                <a:spLocks/>
              </p:cNvSpPr>
              <p:nvPr/>
            </p:nvSpPr>
            <p:spPr bwMode="auto">
              <a:xfrm>
                <a:off x="2521" y="1824"/>
                <a:ext cx="34" cy="35"/>
              </a:xfrm>
              <a:custGeom>
                <a:avLst/>
                <a:gdLst>
                  <a:gd name="T0" fmla="*/ 0 w 479"/>
                  <a:gd name="T1" fmla="*/ 0 h 479"/>
                  <a:gd name="T2" fmla="*/ 0 w 479"/>
                  <a:gd name="T3" fmla="*/ 0 h 479"/>
                  <a:gd name="T4" fmla="*/ 0 w 479"/>
                  <a:gd name="T5" fmla="*/ 0 h 479"/>
                  <a:gd name="T6" fmla="*/ 0 w 479"/>
                  <a:gd name="T7" fmla="*/ 0 h 479"/>
                  <a:gd name="T8" fmla="*/ 0 w 479"/>
                  <a:gd name="T9" fmla="*/ 0 h 479"/>
                  <a:gd name="T10" fmla="*/ 0 w 479"/>
                  <a:gd name="T11" fmla="*/ 0 h 479"/>
                  <a:gd name="T12" fmla="*/ 0 w 479"/>
                  <a:gd name="T13" fmla="*/ 0 h 479"/>
                  <a:gd name="T14" fmla="*/ 0 w 479"/>
                  <a:gd name="T15" fmla="*/ 0 h 479"/>
                  <a:gd name="T16" fmla="*/ 0 60000 65536"/>
                  <a:gd name="T17" fmla="*/ 0 60000 65536"/>
                  <a:gd name="T18" fmla="*/ 0 60000 65536"/>
                  <a:gd name="T19" fmla="*/ 0 60000 65536"/>
                  <a:gd name="T20" fmla="*/ 0 60000 65536"/>
                  <a:gd name="T21" fmla="*/ 0 60000 65536"/>
                  <a:gd name="T22" fmla="*/ 0 60000 65536"/>
                  <a:gd name="T23" fmla="*/ 0 60000 65536"/>
                  <a:gd name="T24" fmla="*/ 0 w 479"/>
                  <a:gd name="T25" fmla="*/ 0 h 479"/>
                  <a:gd name="T26" fmla="*/ 479 w 479"/>
                  <a:gd name="T27" fmla="*/ 479 h 47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79" h="479">
                    <a:moveTo>
                      <a:pt x="479" y="223"/>
                    </a:moveTo>
                    <a:lnTo>
                      <a:pt x="255" y="473"/>
                    </a:lnTo>
                    <a:lnTo>
                      <a:pt x="137" y="479"/>
                    </a:lnTo>
                    <a:lnTo>
                      <a:pt x="12" y="367"/>
                    </a:lnTo>
                    <a:lnTo>
                      <a:pt x="0" y="130"/>
                    </a:lnTo>
                    <a:lnTo>
                      <a:pt x="111" y="6"/>
                    </a:lnTo>
                    <a:lnTo>
                      <a:pt x="230" y="0"/>
                    </a:lnTo>
                    <a:lnTo>
                      <a:pt x="479" y="223"/>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82" name="Line 145">
                <a:extLst>
                  <a:ext uri="{FF2B5EF4-FFF2-40B4-BE49-F238E27FC236}">
                    <a16:creationId xmlns:a16="http://schemas.microsoft.com/office/drawing/2014/main" id="{CE563B47-58D8-628E-D08A-DFE43AFD790C}"/>
                  </a:ext>
                </a:extLst>
              </p:cNvPr>
              <p:cNvSpPr>
                <a:spLocks noChangeShapeType="1"/>
              </p:cNvSpPr>
              <p:nvPr/>
            </p:nvSpPr>
            <p:spPr bwMode="auto">
              <a:xfrm>
                <a:off x="2553" y="1807"/>
                <a:ext cx="3" cy="50"/>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83" name="Freeform 146">
                <a:extLst>
                  <a:ext uri="{FF2B5EF4-FFF2-40B4-BE49-F238E27FC236}">
                    <a16:creationId xmlns:a16="http://schemas.microsoft.com/office/drawing/2014/main" id="{20F9DC7C-3953-7698-950F-B95E23E72E22}"/>
                  </a:ext>
                </a:extLst>
              </p:cNvPr>
              <p:cNvSpPr>
                <a:spLocks/>
              </p:cNvSpPr>
              <p:nvPr/>
            </p:nvSpPr>
            <p:spPr bwMode="auto">
              <a:xfrm>
                <a:off x="2643" y="2856"/>
                <a:ext cx="34" cy="51"/>
              </a:xfrm>
              <a:custGeom>
                <a:avLst/>
                <a:gdLst>
                  <a:gd name="T0" fmla="*/ 0 w 475"/>
                  <a:gd name="T1" fmla="*/ 0 h 711"/>
                  <a:gd name="T2" fmla="*/ 0 w 475"/>
                  <a:gd name="T3" fmla="*/ 0 h 711"/>
                  <a:gd name="T4" fmla="*/ 0 w 475"/>
                  <a:gd name="T5" fmla="*/ 0 h 711"/>
                  <a:gd name="T6" fmla="*/ 0 w 475"/>
                  <a:gd name="T7" fmla="*/ 0 h 711"/>
                  <a:gd name="T8" fmla="*/ 0 w 475"/>
                  <a:gd name="T9" fmla="*/ 0 h 711"/>
                  <a:gd name="T10" fmla="*/ 0 w 475"/>
                  <a:gd name="T11" fmla="*/ 0 h 711"/>
                  <a:gd name="T12" fmla="*/ 0 w 475"/>
                  <a:gd name="T13" fmla="*/ 0 h 711"/>
                  <a:gd name="T14" fmla="*/ 0 w 475"/>
                  <a:gd name="T15" fmla="*/ 0 h 711"/>
                  <a:gd name="T16" fmla="*/ 0 w 475"/>
                  <a:gd name="T17" fmla="*/ 0 h 711"/>
                  <a:gd name="T18" fmla="*/ 0 w 475"/>
                  <a:gd name="T19" fmla="*/ 0 h 7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5"/>
                  <a:gd name="T31" fmla="*/ 0 h 711"/>
                  <a:gd name="T32" fmla="*/ 475 w 475"/>
                  <a:gd name="T33" fmla="*/ 711 h 7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5" h="711">
                    <a:moveTo>
                      <a:pt x="0" y="119"/>
                    </a:moveTo>
                    <a:lnTo>
                      <a:pt x="119" y="0"/>
                    </a:lnTo>
                    <a:lnTo>
                      <a:pt x="356" y="0"/>
                    </a:lnTo>
                    <a:lnTo>
                      <a:pt x="475" y="119"/>
                    </a:lnTo>
                    <a:lnTo>
                      <a:pt x="475" y="238"/>
                    </a:lnTo>
                    <a:lnTo>
                      <a:pt x="356" y="356"/>
                    </a:lnTo>
                    <a:lnTo>
                      <a:pt x="119" y="356"/>
                    </a:lnTo>
                    <a:lnTo>
                      <a:pt x="0" y="475"/>
                    </a:lnTo>
                    <a:lnTo>
                      <a:pt x="0" y="711"/>
                    </a:lnTo>
                    <a:lnTo>
                      <a:pt x="475"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84" name="Freeform 147">
                <a:extLst>
                  <a:ext uri="{FF2B5EF4-FFF2-40B4-BE49-F238E27FC236}">
                    <a16:creationId xmlns:a16="http://schemas.microsoft.com/office/drawing/2014/main" id="{E7E75138-273C-A0BD-96B7-A3FCE115FE1B}"/>
                  </a:ext>
                </a:extLst>
              </p:cNvPr>
              <p:cNvSpPr>
                <a:spLocks/>
              </p:cNvSpPr>
              <p:nvPr/>
            </p:nvSpPr>
            <p:spPr bwMode="auto">
              <a:xfrm>
                <a:off x="2694" y="2856"/>
                <a:ext cx="25" cy="51"/>
              </a:xfrm>
              <a:custGeom>
                <a:avLst/>
                <a:gdLst>
                  <a:gd name="T0" fmla="*/ 0 w 356"/>
                  <a:gd name="T1" fmla="*/ 0 h 711"/>
                  <a:gd name="T2" fmla="*/ 0 w 356"/>
                  <a:gd name="T3" fmla="*/ 0 h 711"/>
                  <a:gd name="T4" fmla="*/ 0 w 356"/>
                  <a:gd name="T5" fmla="*/ 0 h 711"/>
                  <a:gd name="T6" fmla="*/ 0 w 356"/>
                  <a:gd name="T7" fmla="*/ 0 h 711"/>
                  <a:gd name="T8" fmla="*/ 0 w 356"/>
                  <a:gd name="T9" fmla="*/ 0 h 711"/>
                  <a:gd name="T10" fmla="*/ 0 w 356"/>
                  <a:gd name="T11" fmla="*/ 0 h 711"/>
                  <a:gd name="T12" fmla="*/ 0 w 356"/>
                  <a:gd name="T13" fmla="*/ 0 h 711"/>
                  <a:gd name="T14" fmla="*/ 0 w 356"/>
                  <a:gd name="T15" fmla="*/ 0 h 711"/>
                  <a:gd name="T16" fmla="*/ 0 w 356"/>
                  <a:gd name="T17" fmla="*/ 0 h 7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6"/>
                  <a:gd name="T28" fmla="*/ 0 h 711"/>
                  <a:gd name="T29" fmla="*/ 356 w 356"/>
                  <a:gd name="T30" fmla="*/ 711 h 7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6" h="711">
                    <a:moveTo>
                      <a:pt x="119" y="711"/>
                    </a:moveTo>
                    <a:lnTo>
                      <a:pt x="0" y="594"/>
                    </a:lnTo>
                    <a:lnTo>
                      <a:pt x="0" y="119"/>
                    </a:lnTo>
                    <a:lnTo>
                      <a:pt x="119" y="0"/>
                    </a:lnTo>
                    <a:lnTo>
                      <a:pt x="238" y="0"/>
                    </a:lnTo>
                    <a:lnTo>
                      <a:pt x="356" y="119"/>
                    </a:lnTo>
                    <a:lnTo>
                      <a:pt x="356" y="594"/>
                    </a:lnTo>
                    <a:lnTo>
                      <a:pt x="238" y="711"/>
                    </a:lnTo>
                    <a:lnTo>
                      <a:pt x="119"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85" name="Freeform 148">
                <a:extLst>
                  <a:ext uri="{FF2B5EF4-FFF2-40B4-BE49-F238E27FC236}">
                    <a16:creationId xmlns:a16="http://schemas.microsoft.com/office/drawing/2014/main" id="{4640F2EB-6479-DE86-B78B-04B7F84C7B97}"/>
                  </a:ext>
                </a:extLst>
              </p:cNvPr>
              <p:cNvSpPr>
                <a:spLocks/>
              </p:cNvSpPr>
              <p:nvPr/>
            </p:nvSpPr>
            <p:spPr bwMode="auto">
              <a:xfrm>
                <a:off x="2736" y="2856"/>
                <a:ext cx="25" cy="51"/>
              </a:xfrm>
              <a:custGeom>
                <a:avLst/>
                <a:gdLst>
                  <a:gd name="T0" fmla="*/ 0 w 355"/>
                  <a:gd name="T1" fmla="*/ 0 h 711"/>
                  <a:gd name="T2" fmla="*/ 0 w 355"/>
                  <a:gd name="T3" fmla="*/ 0 h 711"/>
                  <a:gd name="T4" fmla="*/ 0 w 355"/>
                  <a:gd name="T5" fmla="*/ 0 h 711"/>
                  <a:gd name="T6" fmla="*/ 0 w 355"/>
                  <a:gd name="T7" fmla="*/ 0 h 711"/>
                  <a:gd name="T8" fmla="*/ 0 w 355"/>
                  <a:gd name="T9" fmla="*/ 0 h 711"/>
                  <a:gd name="T10" fmla="*/ 0 w 355"/>
                  <a:gd name="T11" fmla="*/ 0 h 711"/>
                  <a:gd name="T12" fmla="*/ 0 w 355"/>
                  <a:gd name="T13" fmla="*/ 0 h 711"/>
                  <a:gd name="T14" fmla="*/ 0 w 355"/>
                  <a:gd name="T15" fmla="*/ 0 h 711"/>
                  <a:gd name="T16" fmla="*/ 0 w 355"/>
                  <a:gd name="T17" fmla="*/ 0 h 7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5"/>
                  <a:gd name="T28" fmla="*/ 0 h 711"/>
                  <a:gd name="T29" fmla="*/ 355 w 355"/>
                  <a:gd name="T30" fmla="*/ 711 h 7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5" h="711">
                    <a:moveTo>
                      <a:pt x="117" y="711"/>
                    </a:moveTo>
                    <a:lnTo>
                      <a:pt x="0" y="594"/>
                    </a:lnTo>
                    <a:lnTo>
                      <a:pt x="0" y="119"/>
                    </a:lnTo>
                    <a:lnTo>
                      <a:pt x="117" y="0"/>
                    </a:lnTo>
                    <a:lnTo>
                      <a:pt x="236" y="0"/>
                    </a:lnTo>
                    <a:lnTo>
                      <a:pt x="355" y="119"/>
                    </a:lnTo>
                    <a:lnTo>
                      <a:pt x="355" y="594"/>
                    </a:lnTo>
                    <a:lnTo>
                      <a:pt x="236" y="711"/>
                    </a:lnTo>
                    <a:lnTo>
                      <a:pt x="117"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86" name="Line 149">
                <a:extLst>
                  <a:ext uri="{FF2B5EF4-FFF2-40B4-BE49-F238E27FC236}">
                    <a16:creationId xmlns:a16="http://schemas.microsoft.com/office/drawing/2014/main" id="{EE99FC46-D5D2-11A9-032B-FFBE0CA09956}"/>
                  </a:ext>
                </a:extLst>
              </p:cNvPr>
              <p:cNvSpPr>
                <a:spLocks noChangeShapeType="1"/>
              </p:cNvSpPr>
              <p:nvPr/>
            </p:nvSpPr>
            <p:spPr bwMode="auto">
              <a:xfrm>
                <a:off x="2694" y="2797"/>
                <a:ext cx="1" cy="34"/>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87" name="Line 150">
                <a:extLst>
                  <a:ext uri="{FF2B5EF4-FFF2-40B4-BE49-F238E27FC236}">
                    <a16:creationId xmlns:a16="http://schemas.microsoft.com/office/drawing/2014/main" id="{E74F9582-0F6A-27CC-88B4-92C36DCD5449}"/>
                  </a:ext>
                </a:extLst>
              </p:cNvPr>
              <p:cNvSpPr>
                <a:spLocks noChangeShapeType="1"/>
              </p:cNvSpPr>
              <p:nvPr/>
            </p:nvSpPr>
            <p:spPr bwMode="auto">
              <a:xfrm>
                <a:off x="2973" y="2797"/>
                <a:ext cx="1" cy="17"/>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88" name="Freeform 151">
                <a:extLst>
                  <a:ext uri="{FF2B5EF4-FFF2-40B4-BE49-F238E27FC236}">
                    <a16:creationId xmlns:a16="http://schemas.microsoft.com/office/drawing/2014/main" id="{A2C8AD8A-C2A6-601B-ED4B-7D94CA3BD82C}"/>
                  </a:ext>
                </a:extLst>
              </p:cNvPr>
              <p:cNvSpPr>
                <a:spLocks/>
              </p:cNvSpPr>
              <p:nvPr/>
            </p:nvSpPr>
            <p:spPr bwMode="auto">
              <a:xfrm>
                <a:off x="3227" y="2856"/>
                <a:ext cx="34" cy="25"/>
              </a:xfrm>
              <a:custGeom>
                <a:avLst/>
                <a:gdLst>
                  <a:gd name="T0" fmla="*/ 0 w 475"/>
                  <a:gd name="T1" fmla="*/ 0 h 356"/>
                  <a:gd name="T2" fmla="*/ 0 w 475"/>
                  <a:gd name="T3" fmla="*/ 0 h 356"/>
                  <a:gd name="T4" fmla="*/ 0 w 475"/>
                  <a:gd name="T5" fmla="*/ 0 h 356"/>
                  <a:gd name="T6" fmla="*/ 0 w 475"/>
                  <a:gd name="T7" fmla="*/ 0 h 356"/>
                  <a:gd name="T8" fmla="*/ 0 w 475"/>
                  <a:gd name="T9" fmla="*/ 0 h 356"/>
                  <a:gd name="T10" fmla="*/ 0 w 475"/>
                  <a:gd name="T11" fmla="*/ 0 h 356"/>
                  <a:gd name="T12" fmla="*/ 0 w 475"/>
                  <a:gd name="T13" fmla="*/ 0 h 356"/>
                  <a:gd name="T14" fmla="*/ 0 60000 65536"/>
                  <a:gd name="T15" fmla="*/ 0 60000 65536"/>
                  <a:gd name="T16" fmla="*/ 0 60000 65536"/>
                  <a:gd name="T17" fmla="*/ 0 60000 65536"/>
                  <a:gd name="T18" fmla="*/ 0 60000 65536"/>
                  <a:gd name="T19" fmla="*/ 0 60000 65536"/>
                  <a:gd name="T20" fmla="*/ 0 60000 65536"/>
                  <a:gd name="T21" fmla="*/ 0 w 475"/>
                  <a:gd name="T22" fmla="*/ 0 h 356"/>
                  <a:gd name="T23" fmla="*/ 475 w 475"/>
                  <a:gd name="T24" fmla="*/ 356 h 3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5" h="356">
                    <a:moveTo>
                      <a:pt x="0" y="119"/>
                    </a:moveTo>
                    <a:lnTo>
                      <a:pt x="119" y="0"/>
                    </a:lnTo>
                    <a:lnTo>
                      <a:pt x="356" y="0"/>
                    </a:lnTo>
                    <a:lnTo>
                      <a:pt x="475" y="119"/>
                    </a:lnTo>
                    <a:lnTo>
                      <a:pt x="475" y="238"/>
                    </a:lnTo>
                    <a:lnTo>
                      <a:pt x="356" y="356"/>
                    </a:lnTo>
                    <a:lnTo>
                      <a:pt x="237" y="356"/>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89" name="Freeform 152">
                <a:extLst>
                  <a:ext uri="{FF2B5EF4-FFF2-40B4-BE49-F238E27FC236}">
                    <a16:creationId xmlns:a16="http://schemas.microsoft.com/office/drawing/2014/main" id="{C0F8DE92-5181-47DD-869E-E52727173363}"/>
                  </a:ext>
                </a:extLst>
              </p:cNvPr>
              <p:cNvSpPr>
                <a:spLocks/>
              </p:cNvSpPr>
              <p:nvPr/>
            </p:nvSpPr>
            <p:spPr bwMode="auto">
              <a:xfrm>
                <a:off x="3227" y="2881"/>
                <a:ext cx="34" cy="26"/>
              </a:xfrm>
              <a:custGeom>
                <a:avLst/>
                <a:gdLst>
                  <a:gd name="T0" fmla="*/ 0 w 475"/>
                  <a:gd name="T1" fmla="*/ 0 h 355"/>
                  <a:gd name="T2" fmla="*/ 0 w 475"/>
                  <a:gd name="T3" fmla="*/ 0 h 355"/>
                  <a:gd name="T4" fmla="*/ 0 w 475"/>
                  <a:gd name="T5" fmla="*/ 0 h 355"/>
                  <a:gd name="T6" fmla="*/ 0 w 475"/>
                  <a:gd name="T7" fmla="*/ 0 h 355"/>
                  <a:gd name="T8" fmla="*/ 0 w 475"/>
                  <a:gd name="T9" fmla="*/ 0 h 355"/>
                  <a:gd name="T10" fmla="*/ 0 w 475"/>
                  <a:gd name="T11" fmla="*/ 0 h 355"/>
                  <a:gd name="T12" fmla="*/ 0 60000 65536"/>
                  <a:gd name="T13" fmla="*/ 0 60000 65536"/>
                  <a:gd name="T14" fmla="*/ 0 60000 65536"/>
                  <a:gd name="T15" fmla="*/ 0 60000 65536"/>
                  <a:gd name="T16" fmla="*/ 0 60000 65536"/>
                  <a:gd name="T17" fmla="*/ 0 60000 65536"/>
                  <a:gd name="T18" fmla="*/ 0 w 475"/>
                  <a:gd name="T19" fmla="*/ 0 h 355"/>
                  <a:gd name="T20" fmla="*/ 475 w 475"/>
                  <a:gd name="T21" fmla="*/ 355 h 355"/>
                </a:gdLst>
                <a:ahLst/>
                <a:cxnLst>
                  <a:cxn ang="T12">
                    <a:pos x="T0" y="T1"/>
                  </a:cxn>
                  <a:cxn ang="T13">
                    <a:pos x="T2" y="T3"/>
                  </a:cxn>
                  <a:cxn ang="T14">
                    <a:pos x="T4" y="T5"/>
                  </a:cxn>
                  <a:cxn ang="T15">
                    <a:pos x="T6" y="T7"/>
                  </a:cxn>
                  <a:cxn ang="T16">
                    <a:pos x="T8" y="T9"/>
                  </a:cxn>
                  <a:cxn ang="T17">
                    <a:pos x="T10" y="T11"/>
                  </a:cxn>
                </a:cxnLst>
                <a:rect l="T18" t="T19" r="T20" b="T21"/>
                <a:pathLst>
                  <a:path w="475" h="355">
                    <a:moveTo>
                      <a:pt x="356" y="0"/>
                    </a:moveTo>
                    <a:lnTo>
                      <a:pt x="475" y="119"/>
                    </a:lnTo>
                    <a:lnTo>
                      <a:pt x="475" y="238"/>
                    </a:lnTo>
                    <a:lnTo>
                      <a:pt x="356" y="355"/>
                    </a:lnTo>
                    <a:lnTo>
                      <a:pt x="119" y="355"/>
                    </a:lnTo>
                    <a:lnTo>
                      <a:pt x="0" y="238"/>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90" name="Freeform 153">
                <a:extLst>
                  <a:ext uri="{FF2B5EF4-FFF2-40B4-BE49-F238E27FC236}">
                    <a16:creationId xmlns:a16="http://schemas.microsoft.com/office/drawing/2014/main" id="{3A7E454A-E48C-3A8C-C72A-1C43536E76F1}"/>
                  </a:ext>
                </a:extLst>
              </p:cNvPr>
              <p:cNvSpPr>
                <a:spLocks/>
              </p:cNvSpPr>
              <p:nvPr/>
            </p:nvSpPr>
            <p:spPr bwMode="auto">
              <a:xfrm>
                <a:off x="3278" y="2856"/>
                <a:ext cx="25" cy="51"/>
              </a:xfrm>
              <a:custGeom>
                <a:avLst/>
                <a:gdLst>
                  <a:gd name="T0" fmla="*/ 0 w 356"/>
                  <a:gd name="T1" fmla="*/ 0 h 711"/>
                  <a:gd name="T2" fmla="*/ 0 w 356"/>
                  <a:gd name="T3" fmla="*/ 0 h 711"/>
                  <a:gd name="T4" fmla="*/ 0 w 356"/>
                  <a:gd name="T5" fmla="*/ 0 h 711"/>
                  <a:gd name="T6" fmla="*/ 0 w 356"/>
                  <a:gd name="T7" fmla="*/ 0 h 711"/>
                  <a:gd name="T8" fmla="*/ 0 w 356"/>
                  <a:gd name="T9" fmla="*/ 0 h 711"/>
                  <a:gd name="T10" fmla="*/ 0 w 356"/>
                  <a:gd name="T11" fmla="*/ 0 h 711"/>
                  <a:gd name="T12" fmla="*/ 0 w 356"/>
                  <a:gd name="T13" fmla="*/ 0 h 711"/>
                  <a:gd name="T14" fmla="*/ 0 w 356"/>
                  <a:gd name="T15" fmla="*/ 0 h 711"/>
                  <a:gd name="T16" fmla="*/ 0 w 356"/>
                  <a:gd name="T17" fmla="*/ 0 h 7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6"/>
                  <a:gd name="T28" fmla="*/ 0 h 711"/>
                  <a:gd name="T29" fmla="*/ 356 w 356"/>
                  <a:gd name="T30" fmla="*/ 711 h 7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6" h="711">
                    <a:moveTo>
                      <a:pt x="119" y="711"/>
                    </a:moveTo>
                    <a:lnTo>
                      <a:pt x="0" y="594"/>
                    </a:lnTo>
                    <a:lnTo>
                      <a:pt x="0" y="119"/>
                    </a:lnTo>
                    <a:lnTo>
                      <a:pt x="119" y="0"/>
                    </a:lnTo>
                    <a:lnTo>
                      <a:pt x="237" y="0"/>
                    </a:lnTo>
                    <a:lnTo>
                      <a:pt x="356" y="119"/>
                    </a:lnTo>
                    <a:lnTo>
                      <a:pt x="356" y="594"/>
                    </a:lnTo>
                    <a:lnTo>
                      <a:pt x="237" y="711"/>
                    </a:lnTo>
                    <a:lnTo>
                      <a:pt x="119"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91" name="Freeform 154">
                <a:extLst>
                  <a:ext uri="{FF2B5EF4-FFF2-40B4-BE49-F238E27FC236}">
                    <a16:creationId xmlns:a16="http://schemas.microsoft.com/office/drawing/2014/main" id="{F1F7CB30-BF63-8DE3-7723-DD0133939E04}"/>
                  </a:ext>
                </a:extLst>
              </p:cNvPr>
              <p:cNvSpPr>
                <a:spLocks/>
              </p:cNvSpPr>
              <p:nvPr/>
            </p:nvSpPr>
            <p:spPr bwMode="auto">
              <a:xfrm>
                <a:off x="3320" y="2856"/>
                <a:ext cx="25" cy="51"/>
              </a:xfrm>
              <a:custGeom>
                <a:avLst/>
                <a:gdLst>
                  <a:gd name="T0" fmla="*/ 0 w 355"/>
                  <a:gd name="T1" fmla="*/ 0 h 711"/>
                  <a:gd name="T2" fmla="*/ 0 w 355"/>
                  <a:gd name="T3" fmla="*/ 0 h 711"/>
                  <a:gd name="T4" fmla="*/ 0 w 355"/>
                  <a:gd name="T5" fmla="*/ 0 h 711"/>
                  <a:gd name="T6" fmla="*/ 0 w 355"/>
                  <a:gd name="T7" fmla="*/ 0 h 711"/>
                  <a:gd name="T8" fmla="*/ 0 w 355"/>
                  <a:gd name="T9" fmla="*/ 0 h 711"/>
                  <a:gd name="T10" fmla="*/ 0 w 355"/>
                  <a:gd name="T11" fmla="*/ 0 h 711"/>
                  <a:gd name="T12" fmla="*/ 0 w 355"/>
                  <a:gd name="T13" fmla="*/ 0 h 711"/>
                  <a:gd name="T14" fmla="*/ 0 w 355"/>
                  <a:gd name="T15" fmla="*/ 0 h 711"/>
                  <a:gd name="T16" fmla="*/ 0 w 355"/>
                  <a:gd name="T17" fmla="*/ 0 h 7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5"/>
                  <a:gd name="T28" fmla="*/ 0 h 711"/>
                  <a:gd name="T29" fmla="*/ 355 w 355"/>
                  <a:gd name="T30" fmla="*/ 711 h 7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5" h="711">
                    <a:moveTo>
                      <a:pt x="119" y="711"/>
                    </a:moveTo>
                    <a:lnTo>
                      <a:pt x="0" y="594"/>
                    </a:lnTo>
                    <a:lnTo>
                      <a:pt x="0" y="119"/>
                    </a:lnTo>
                    <a:lnTo>
                      <a:pt x="119" y="0"/>
                    </a:lnTo>
                    <a:lnTo>
                      <a:pt x="237" y="0"/>
                    </a:lnTo>
                    <a:lnTo>
                      <a:pt x="355" y="119"/>
                    </a:lnTo>
                    <a:lnTo>
                      <a:pt x="355" y="594"/>
                    </a:lnTo>
                    <a:lnTo>
                      <a:pt x="237" y="711"/>
                    </a:lnTo>
                    <a:lnTo>
                      <a:pt x="119"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92" name="Line 155">
                <a:extLst>
                  <a:ext uri="{FF2B5EF4-FFF2-40B4-BE49-F238E27FC236}">
                    <a16:creationId xmlns:a16="http://schemas.microsoft.com/office/drawing/2014/main" id="{C8E8641E-837A-05BF-1BCF-E72D272E6FB6}"/>
                  </a:ext>
                </a:extLst>
              </p:cNvPr>
              <p:cNvSpPr>
                <a:spLocks noChangeShapeType="1"/>
              </p:cNvSpPr>
              <p:nvPr/>
            </p:nvSpPr>
            <p:spPr bwMode="auto">
              <a:xfrm>
                <a:off x="3269" y="2797"/>
                <a:ext cx="1" cy="34"/>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93" name="Freeform 156">
                <a:extLst>
                  <a:ext uri="{FF2B5EF4-FFF2-40B4-BE49-F238E27FC236}">
                    <a16:creationId xmlns:a16="http://schemas.microsoft.com/office/drawing/2014/main" id="{AFF90887-50E5-6701-0A80-CCEE21BF18A9}"/>
                  </a:ext>
                </a:extLst>
              </p:cNvPr>
              <p:cNvSpPr>
                <a:spLocks/>
              </p:cNvSpPr>
              <p:nvPr/>
            </p:nvSpPr>
            <p:spPr bwMode="auto">
              <a:xfrm>
                <a:off x="2886" y="1838"/>
                <a:ext cx="39" cy="42"/>
              </a:xfrm>
              <a:custGeom>
                <a:avLst/>
                <a:gdLst>
                  <a:gd name="T0" fmla="*/ 0 w 549"/>
                  <a:gd name="T1" fmla="*/ 0 h 587"/>
                  <a:gd name="T2" fmla="*/ 0 w 549"/>
                  <a:gd name="T3" fmla="*/ 0 h 587"/>
                  <a:gd name="T4" fmla="*/ 0 w 549"/>
                  <a:gd name="T5" fmla="*/ 0 h 587"/>
                  <a:gd name="T6" fmla="*/ 0 60000 65536"/>
                  <a:gd name="T7" fmla="*/ 0 60000 65536"/>
                  <a:gd name="T8" fmla="*/ 0 60000 65536"/>
                  <a:gd name="T9" fmla="*/ 0 w 549"/>
                  <a:gd name="T10" fmla="*/ 0 h 587"/>
                  <a:gd name="T11" fmla="*/ 549 w 549"/>
                  <a:gd name="T12" fmla="*/ 587 h 587"/>
                </a:gdLst>
                <a:ahLst/>
                <a:cxnLst>
                  <a:cxn ang="T6">
                    <a:pos x="T0" y="T1"/>
                  </a:cxn>
                  <a:cxn ang="T7">
                    <a:pos x="T2" y="T3"/>
                  </a:cxn>
                  <a:cxn ang="T8">
                    <a:pos x="T4" y="T5"/>
                  </a:cxn>
                </a:cxnLst>
                <a:rect l="T9" t="T10" r="T11" b="T12"/>
                <a:pathLst>
                  <a:path w="549" h="587">
                    <a:moveTo>
                      <a:pt x="0" y="0"/>
                    </a:moveTo>
                    <a:lnTo>
                      <a:pt x="196" y="587"/>
                    </a:lnTo>
                    <a:lnTo>
                      <a:pt x="549" y="78"/>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94" name="Freeform 157">
                <a:extLst>
                  <a:ext uri="{FF2B5EF4-FFF2-40B4-BE49-F238E27FC236}">
                    <a16:creationId xmlns:a16="http://schemas.microsoft.com/office/drawing/2014/main" id="{58680CA2-9FC6-96F7-CBF0-6AC096BA8582}"/>
                  </a:ext>
                </a:extLst>
              </p:cNvPr>
              <p:cNvSpPr>
                <a:spLocks/>
              </p:cNvSpPr>
              <p:nvPr/>
            </p:nvSpPr>
            <p:spPr bwMode="auto">
              <a:xfrm>
                <a:off x="2941" y="1847"/>
                <a:ext cx="32" cy="41"/>
              </a:xfrm>
              <a:custGeom>
                <a:avLst/>
                <a:gdLst>
                  <a:gd name="T0" fmla="*/ 0 w 450"/>
                  <a:gd name="T1" fmla="*/ 0 h 568"/>
                  <a:gd name="T2" fmla="*/ 0 w 450"/>
                  <a:gd name="T3" fmla="*/ 0 h 568"/>
                  <a:gd name="T4" fmla="*/ 0 w 450"/>
                  <a:gd name="T5" fmla="*/ 0 h 568"/>
                  <a:gd name="T6" fmla="*/ 0 w 450"/>
                  <a:gd name="T7" fmla="*/ 0 h 568"/>
                  <a:gd name="T8" fmla="*/ 0 w 450"/>
                  <a:gd name="T9" fmla="*/ 0 h 568"/>
                  <a:gd name="T10" fmla="*/ 0 w 450"/>
                  <a:gd name="T11" fmla="*/ 0 h 568"/>
                  <a:gd name="T12" fmla="*/ 0 w 450"/>
                  <a:gd name="T13" fmla="*/ 0 h 568"/>
                  <a:gd name="T14" fmla="*/ 0 w 450"/>
                  <a:gd name="T15" fmla="*/ 0 h 568"/>
                  <a:gd name="T16" fmla="*/ 0 w 450"/>
                  <a:gd name="T17" fmla="*/ 0 h 5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0"/>
                  <a:gd name="T28" fmla="*/ 0 h 568"/>
                  <a:gd name="T29" fmla="*/ 450 w 450"/>
                  <a:gd name="T30" fmla="*/ 568 h 5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0" h="568">
                    <a:moveTo>
                      <a:pt x="254" y="568"/>
                    </a:moveTo>
                    <a:lnTo>
                      <a:pt x="117" y="547"/>
                    </a:lnTo>
                    <a:lnTo>
                      <a:pt x="0" y="391"/>
                    </a:lnTo>
                    <a:lnTo>
                      <a:pt x="38" y="118"/>
                    </a:lnTo>
                    <a:lnTo>
                      <a:pt x="195" y="0"/>
                    </a:lnTo>
                    <a:lnTo>
                      <a:pt x="332" y="19"/>
                    </a:lnTo>
                    <a:lnTo>
                      <a:pt x="450" y="176"/>
                    </a:lnTo>
                    <a:lnTo>
                      <a:pt x="410" y="450"/>
                    </a:lnTo>
                    <a:lnTo>
                      <a:pt x="254" y="568"/>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95" name="Line 158">
                <a:extLst>
                  <a:ext uri="{FF2B5EF4-FFF2-40B4-BE49-F238E27FC236}">
                    <a16:creationId xmlns:a16="http://schemas.microsoft.com/office/drawing/2014/main" id="{D509641D-A75C-411C-24EC-FA16F7E4F5B7}"/>
                  </a:ext>
                </a:extLst>
              </p:cNvPr>
              <p:cNvSpPr>
                <a:spLocks noChangeShapeType="1"/>
              </p:cNvSpPr>
              <p:nvPr/>
            </p:nvSpPr>
            <p:spPr bwMode="auto">
              <a:xfrm>
                <a:off x="2970" y="1880"/>
                <a:ext cx="9" cy="1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96" name="Line 159">
                <a:extLst>
                  <a:ext uri="{FF2B5EF4-FFF2-40B4-BE49-F238E27FC236}">
                    <a16:creationId xmlns:a16="http://schemas.microsoft.com/office/drawing/2014/main" id="{A5900F00-8A79-6307-A461-728E1D567920}"/>
                  </a:ext>
                </a:extLst>
              </p:cNvPr>
              <p:cNvSpPr>
                <a:spLocks noChangeShapeType="1"/>
              </p:cNvSpPr>
              <p:nvPr/>
            </p:nvSpPr>
            <p:spPr bwMode="auto">
              <a:xfrm flipV="1">
                <a:off x="2998" y="1854"/>
                <a:ext cx="6" cy="40"/>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597" name="Freeform 160">
                <a:extLst>
                  <a:ext uri="{FF2B5EF4-FFF2-40B4-BE49-F238E27FC236}">
                    <a16:creationId xmlns:a16="http://schemas.microsoft.com/office/drawing/2014/main" id="{6E21EF7F-6A25-7F46-1353-E17D34C9E6BA}"/>
                  </a:ext>
                </a:extLst>
              </p:cNvPr>
              <p:cNvSpPr>
                <a:spLocks/>
              </p:cNvSpPr>
              <p:nvPr/>
            </p:nvSpPr>
            <p:spPr bwMode="auto">
              <a:xfrm>
                <a:off x="3001" y="1857"/>
                <a:ext cx="40" cy="42"/>
              </a:xfrm>
              <a:custGeom>
                <a:avLst/>
                <a:gdLst>
                  <a:gd name="T0" fmla="*/ 0 w 566"/>
                  <a:gd name="T1" fmla="*/ 0 h 587"/>
                  <a:gd name="T2" fmla="*/ 0 w 566"/>
                  <a:gd name="T3" fmla="*/ 0 h 587"/>
                  <a:gd name="T4" fmla="*/ 0 w 566"/>
                  <a:gd name="T5" fmla="*/ 0 h 587"/>
                  <a:gd name="T6" fmla="*/ 0 w 566"/>
                  <a:gd name="T7" fmla="*/ 0 h 587"/>
                  <a:gd name="T8" fmla="*/ 0 w 566"/>
                  <a:gd name="T9" fmla="*/ 0 h 587"/>
                  <a:gd name="T10" fmla="*/ 0 60000 65536"/>
                  <a:gd name="T11" fmla="*/ 0 60000 65536"/>
                  <a:gd name="T12" fmla="*/ 0 60000 65536"/>
                  <a:gd name="T13" fmla="*/ 0 60000 65536"/>
                  <a:gd name="T14" fmla="*/ 0 60000 65536"/>
                  <a:gd name="T15" fmla="*/ 0 w 566"/>
                  <a:gd name="T16" fmla="*/ 0 h 587"/>
                  <a:gd name="T17" fmla="*/ 566 w 566"/>
                  <a:gd name="T18" fmla="*/ 587 h 587"/>
                </a:gdLst>
                <a:ahLst/>
                <a:cxnLst>
                  <a:cxn ang="T10">
                    <a:pos x="T0" y="T1"/>
                  </a:cxn>
                  <a:cxn ang="T11">
                    <a:pos x="T2" y="T3"/>
                  </a:cxn>
                  <a:cxn ang="T12">
                    <a:pos x="T4" y="T5"/>
                  </a:cxn>
                  <a:cxn ang="T13">
                    <a:pos x="T6" y="T7"/>
                  </a:cxn>
                  <a:cxn ang="T14">
                    <a:pos x="T8" y="T9"/>
                  </a:cxn>
                </a:cxnLst>
                <a:rect l="T15" t="T16" r="T17" b="T18"/>
                <a:pathLst>
                  <a:path w="566" h="587">
                    <a:moveTo>
                      <a:pt x="0" y="235"/>
                    </a:moveTo>
                    <a:lnTo>
                      <a:pt x="312" y="0"/>
                    </a:lnTo>
                    <a:lnTo>
                      <a:pt x="449" y="19"/>
                    </a:lnTo>
                    <a:lnTo>
                      <a:pt x="566" y="176"/>
                    </a:lnTo>
                    <a:lnTo>
                      <a:pt x="507" y="587"/>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98" name="Freeform 161">
                <a:extLst>
                  <a:ext uri="{FF2B5EF4-FFF2-40B4-BE49-F238E27FC236}">
                    <a16:creationId xmlns:a16="http://schemas.microsoft.com/office/drawing/2014/main" id="{FD6E995B-DE37-9AC3-3388-3F3016B82A85}"/>
                  </a:ext>
                </a:extLst>
              </p:cNvPr>
              <p:cNvSpPr>
                <a:spLocks/>
              </p:cNvSpPr>
              <p:nvPr/>
            </p:nvSpPr>
            <p:spPr bwMode="auto">
              <a:xfrm>
                <a:off x="3058" y="1864"/>
                <a:ext cx="42" cy="42"/>
              </a:xfrm>
              <a:custGeom>
                <a:avLst/>
                <a:gdLst>
                  <a:gd name="T0" fmla="*/ 0 w 587"/>
                  <a:gd name="T1" fmla="*/ 0 h 587"/>
                  <a:gd name="T2" fmla="*/ 0 w 587"/>
                  <a:gd name="T3" fmla="*/ 0 h 587"/>
                  <a:gd name="T4" fmla="*/ 0 w 587"/>
                  <a:gd name="T5" fmla="*/ 0 h 587"/>
                  <a:gd name="T6" fmla="*/ 0 w 587"/>
                  <a:gd name="T7" fmla="*/ 0 h 587"/>
                  <a:gd name="T8" fmla="*/ 0 w 587"/>
                  <a:gd name="T9" fmla="*/ 0 h 587"/>
                  <a:gd name="T10" fmla="*/ 0 w 587"/>
                  <a:gd name="T11" fmla="*/ 0 h 587"/>
                  <a:gd name="T12" fmla="*/ 0 w 587"/>
                  <a:gd name="T13" fmla="*/ 0 h 587"/>
                  <a:gd name="T14" fmla="*/ 0 w 587"/>
                  <a:gd name="T15" fmla="*/ 0 h 587"/>
                  <a:gd name="T16" fmla="*/ 0 w 587"/>
                  <a:gd name="T17" fmla="*/ 0 h 5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7"/>
                  <a:gd name="T28" fmla="*/ 0 h 587"/>
                  <a:gd name="T29" fmla="*/ 587 w 587"/>
                  <a:gd name="T30" fmla="*/ 587 h 58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7" h="587">
                    <a:moveTo>
                      <a:pt x="20" y="255"/>
                    </a:moveTo>
                    <a:lnTo>
                      <a:pt x="430" y="313"/>
                    </a:lnTo>
                    <a:lnTo>
                      <a:pt x="587" y="196"/>
                    </a:lnTo>
                    <a:lnTo>
                      <a:pt x="469" y="40"/>
                    </a:lnTo>
                    <a:lnTo>
                      <a:pt x="196" y="0"/>
                    </a:lnTo>
                    <a:lnTo>
                      <a:pt x="39" y="118"/>
                    </a:lnTo>
                    <a:lnTo>
                      <a:pt x="0" y="391"/>
                    </a:lnTo>
                    <a:lnTo>
                      <a:pt x="117" y="548"/>
                    </a:lnTo>
                    <a:lnTo>
                      <a:pt x="392" y="587"/>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599" name="Freeform 162">
                <a:extLst>
                  <a:ext uri="{FF2B5EF4-FFF2-40B4-BE49-F238E27FC236}">
                    <a16:creationId xmlns:a16="http://schemas.microsoft.com/office/drawing/2014/main" id="{9D69D0C5-F6B4-5D13-B8D4-63F0D293E3B0}"/>
                  </a:ext>
                </a:extLst>
              </p:cNvPr>
              <p:cNvSpPr>
                <a:spLocks/>
              </p:cNvSpPr>
              <p:nvPr/>
            </p:nvSpPr>
            <p:spPr bwMode="auto">
              <a:xfrm>
                <a:off x="3115" y="1873"/>
                <a:ext cx="45" cy="41"/>
              </a:xfrm>
              <a:custGeom>
                <a:avLst/>
                <a:gdLst>
                  <a:gd name="T0" fmla="*/ 0 w 625"/>
                  <a:gd name="T1" fmla="*/ 0 h 586"/>
                  <a:gd name="T2" fmla="*/ 0 w 625"/>
                  <a:gd name="T3" fmla="*/ 0 h 586"/>
                  <a:gd name="T4" fmla="*/ 0 w 625"/>
                  <a:gd name="T5" fmla="*/ 0 h 586"/>
                  <a:gd name="T6" fmla="*/ 0 w 625"/>
                  <a:gd name="T7" fmla="*/ 0 h 586"/>
                  <a:gd name="T8" fmla="*/ 0 w 625"/>
                  <a:gd name="T9" fmla="*/ 0 h 586"/>
                  <a:gd name="T10" fmla="*/ 0 w 625"/>
                  <a:gd name="T11" fmla="*/ 0 h 586"/>
                  <a:gd name="T12" fmla="*/ 0 w 625"/>
                  <a:gd name="T13" fmla="*/ 0 h 586"/>
                  <a:gd name="T14" fmla="*/ 0 w 625"/>
                  <a:gd name="T15" fmla="*/ 0 h 586"/>
                  <a:gd name="T16" fmla="*/ 0 60000 65536"/>
                  <a:gd name="T17" fmla="*/ 0 60000 65536"/>
                  <a:gd name="T18" fmla="*/ 0 60000 65536"/>
                  <a:gd name="T19" fmla="*/ 0 60000 65536"/>
                  <a:gd name="T20" fmla="*/ 0 60000 65536"/>
                  <a:gd name="T21" fmla="*/ 0 60000 65536"/>
                  <a:gd name="T22" fmla="*/ 0 60000 65536"/>
                  <a:gd name="T23" fmla="*/ 0 60000 65536"/>
                  <a:gd name="T24" fmla="*/ 0 w 625"/>
                  <a:gd name="T25" fmla="*/ 0 h 586"/>
                  <a:gd name="T26" fmla="*/ 625 w 625"/>
                  <a:gd name="T27" fmla="*/ 586 h 58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25" h="586">
                    <a:moveTo>
                      <a:pt x="0" y="528"/>
                    </a:moveTo>
                    <a:lnTo>
                      <a:pt x="410" y="586"/>
                    </a:lnTo>
                    <a:lnTo>
                      <a:pt x="566" y="469"/>
                    </a:lnTo>
                    <a:lnTo>
                      <a:pt x="450" y="313"/>
                    </a:lnTo>
                    <a:lnTo>
                      <a:pt x="175" y="273"/>
                    </a:lnTo>
                    <a:lnTo>
                      <a:pt x="59" y="117"/>
                    </a:lnTo>
                    <a:lnTo>
                      <a:pt x="215" y="0"/>
                    </a:lnTo>
                    <a:lnTo>
                      <a:pt x="625" y="58"/>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600" name="Freeform 163">
                <a:extLst>
                  <a:ext uri="{FF2B5EF4-FFF2-40B4-BE49-F238E27FC236}">
                    <a16:creationId xmlns:a16="http://schemas.microsoft.com/office/drawing/2014/main" id="{030EE5EC-0AA1-D442-573E-3B895C36BD19}"/>
                  </a:ext>
                </a:extLst>
              </p:cNvPr>
              <p:cNvSpPr>
                <a:spLocks/>
              </p:cNvSpPr>
              <p:nvPr/>
            </p:nvSpPr>
            <p:spPr bwMode="auto">
              <a:xfrm>
                <a:off x="2618" y="1818"/>
                <a:ext cx="41" cy="40"/>
              </a:xfrm>
              <a:custGeom>
                <a:avLst/>
                <a:gdLst>
                  <a:gd name="T0" fmla="*/ 0 w 567"/>
                  <a:gd name="T1" fmla="*/ 0 h 560"/>
                  <a:gd name="T2" fmla="*/ 0 w 567"/>
                  <a:gd name="T3" fmla="*/ 0 h 560"/>
                  <a:gd name="T4" fmla="*/ 0 w 567"/>
                  <a:gd name="T5" fmla="*/ 0 h 560"/>
                  <a:gd name="T6" fmla="*/ 0 w 567"/>
                  <a:gd name="T7" fmla="*/ 0 h 560"/>
                  <a:gd name="T8" fmla="*/ 0 w 567"/>
                  <a:gd name="T9" fmla="*/ 0 h 560"/>
                  <a:gd name="T10" fmla="*/ 0 w 567"/>
                  <a:gd name="T11" fmla="*/ 0 h 560"/>
                  <a:gd name="T12" fmla="*/ 0 w 567"/>
                  <a:gd name="T13" fmla="*/ 0 h 560"/>
                  <a:gd name="T14" fmla="*/ 0 w 567"/>
                  <a:gd name="T15" fmla="*/ 0 h 560"/>
                  <a:gd name="T16" fmla="*/ 0 60000 65536"/>
                  <a:gd name="T17" fmla="*/ 0 60000 65536"/>
                  <a:gd name="T18" fmla="*/ 0 60000 65536"/>
                  <a:gd name="T19" fmla="*/ 0 60000 65536"/>
                  <a:gd name="T20" fmla="*/ 0 60000 65536"/>
                  <a:gd name="T21" fmla="*/ 0 60000 65536"/>
                  <a:gd name="T22" fmla="*/ 0 60000 65536"/>
                  <a:gd name="T23" fmla="*/ 0 60000 65536"/>
                  <a:gd name="T24" fmla="*/ 0 w 567"/>
                  <a:gd name="T25" fmla="*/ 0 h 560"/>
                  <a:gd name="T26" fmla="*/ 567 w 567"/>
                  <a:gd name="T27" fmla="*/ 560 h 5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7" h="560">
                    <a:moveTo>
                      <a:pt x="0" y="550"/>
                    </a:moveTo>
                    <a:lnTo>
                      <a:pt x="415" y="560"/>
                    </a:lnTo>
                    <a:lnTo>
                      <a:pt x="557" y="425"/>
                    </a:lnTo>
                    <a:lnTo>
                      <a:pt x="422" y="284"/>
                    </a:lnTo>
                    <a:lnTo>
                      <a:pt x="145" y="277"/>
                    </a:lnTo>
                    <a:lnTo>
                      <a:pt x="11" y="135"/>
                    </a:lnTo>
                    <a:lnTo>
                      <a:pt x="153" y="0"/>
                    </a:lnTo>
                    <a:lnTo>
                      <a:pt x="567" y="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601" name="Line 164">
                <a:extLst>
                  <a:ext uri="{FF2B5EF4-FFF2-40B4-BE49-F238E27FC236}">
                    <a16:creationId xmlns:a16="http://schemas.microsoft.com/office/drawing/2014/main" id="{70B093B0-9818-83E5-97A2-3934F14CB251}"/>
                  </a:ext>
                </a:extLst>
              </p:cNvPr>
              <p:cNvSpPr>
                <a:spLocks noChangeShapeType="1"/>
              </p:cNvSpPr>
              <p:nvPr/>
            </p:nvSpPr>
            <p:spPr bwMode="auto">
              <a:xfrm>
                <a:off x="2679" y="1820"/>
                <a:ext cx="39"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602" name="Freeform 165">
                <a:extLst>
                  <a:ext uri="{FF2B5EF4-FFF2-40B4-BE49-F238E27FC236}">
                    <a16:creationId xmlns:a16="http://schemas.microsoft.com/office/drawing/2014/main" id="{AADB04FC-75F1-E823-0FB4-DDF96E82143C}"/>
                  </a:ext>
                </a:extLst>
              </p:cNvPr>
              <p:cNvSpPr>
                <a:spLocks/>
              </p:cNvSpPr>
              <p:nvPr/>
            </p:nvSpPr>
            <p:spPr bwMode="auto">
              <a:xfrm>
                <a:off x="2698" y="1800"/>
                <a:ext cx="19" cy="60"/>
              </a:xfrm>
              <a:custGeom>
                <a:avLst/>
                <a:gdLst>
                  <a:gd name="T0" fmla="*/ 0 w 276"/>
                  <a:gd name="T1" fmla="*/ 0 h 833"/>
                  <a:gd name="T2" fmla="*/ 0 w 276"/>
                  <a:gd name="T3" fmla="*/ 0 h 833"/>
                  <a:gd name="T4" fmla="*/ 0 w 276"/>
                  <a:gd name="T5" fmla="*/ 0 h 833"/>
                  <a:gd name="T6" fmla="*/ 0 w 276"/>
                  <a:gd name="T7" fmla="*/ 0 h 833"/>
                  <a:gd name="T8" fmla="*/ 0 60000 65536"/>
                  <a:gd name="T9" fmla="*/ 0 60000 65536"/>
                  <a:gd name="T10" fmla="*/ 0 60000 65536"/>
                  <a:gd name="T11" fmla="*/ 0 60000 65536"/>
                  <a:gd name="T12" fmla="*/ 0 w 276"/>
                  <a:gd name="T13" fmla="*/ 0 h 833"/>
                  <a:gd name="T14" fmla="*/ 276 w 276"/>
                  <a:gd name="T15" fmla="*/ 833 h 833"/>
                </a:gdLst>
                <a:ahLst/>
                <a:cxnLst>
                  <a:cxn ang="T8">
                    <a:pos x="T0" y="T1"/>
                  </a:cxn>
                  <a:cxn ang="T9">
                    <a:pos x="T2" y="T3"/>
                  </a:cxn>
                  <a:cxn ang="T10">
                    <a:pos x="T4" y="T5"/>
                  </a:cxn>
                  <a:cxn ang="T11">
                    <a:pos x="T6" y="T7"/>
                  </a:cxn>
                </a:cxnLst>
                <a:rect l="T12" t="T13" r="T14" b="T15"/>
                <a:pathLst>
                  <a:path w="276" h="833">
                    <a:moveTo>
                      <a:pt x="17" y="0"/>
                    </a:moveTo>
                    <a:lnTo>
                      <a:pt x="0" y="692"/>
                    </a:lnTo>
                    <a:lnTo>
                      <a:pt x="135" y="833"/>
                    </a:lnTo>
                    <a:lnTo>
                      <a:pt x="276" y="699"/>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603" name="Freeform 166">
                <a:extLst>
                  <a:ext uri="{FF2B5EF4-FFF2-40B4-BE49-F238E27FC236}">
                    <a16:creationId xmlns:a16="http://schemas.microsoft.com/office/drawing/2014/main" id="{E4DDFC43-7223-A8AD-D451-817A4ED633C2}"/>
                  </a:ext>
                </a:extLst>
              </p:cNvPr>
              <p:cNvSpPr>
                <a:spLocks/>
              </p:cNvSpPr>
              <p:nvPr/>
            </p:nvSpPr>
            <p:spPr bwMode="auto">
              <a:xfrm>
                <a:off x="2737" y="1821"/>
                <a:ext cx="30" cy="40"/>
              </a:xfrm>
              <a:custGeom>
                <a:avLst/>
                <a:gdLst>
                  <a:gd name="T0" fmla="*/ 0 w 422"/>
                  <a:gd name="T1" fmla="*/ 0 h 557"/>
                  <a:gd name="T2" fmla="*/ 0 w 422"/>
                  <a:gd name="T3" fmla="*/ 0 h 557"/>
                  <a:gd name="T4" fmla="*/ 0 w 422"/>
                  <a:gd name="T5" fmla="*/ 0 h 557"/>
                  <a:gd name="T6" fmla="*/ 0 w 422"/>
                  <a:gd name="T7" fmla="*/ 0 h 557"/>
                  <a:gd name="T8" fmla="*/ 0 w 422"/>
                  <a:gd name="T9" fmla="*/ 0 h 557"/>
                  <a:gd name="T10" fmla="*/ 0 w 422"/>
                  <a:gd name="T11" fmla="*/ 0 h 557"/>
                  <a:gd name="T12" fmla="*/ 0 w 422"/>
                  <a:gd name="T13" fmla="*/ 0 h 557"/>
                  <a:gd name="T14" fmla="*/ 0 w 422"/>
                  <a:gd name="T15" fmla="*/ 0 h 557"/>
                  <a:gd name="T16" fmla="*/ 0 w 422"/>
                  <a:gd name="T17" fmla="*/ 0 h 5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22"/>
                  <a:gd name="T28" fmla="*/ 0 h 557"/>
                  <a:gd name="T29" fmla="*/ 422 w 422"/>
                  <a:gd name="T30" fmla="*/ 557 h 5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22" h="557">
                    <a:moveTo>
                      <a:pt x="273" y="557"/>
                    </a:moveTo>
                    <a:lnTo>
                      <a:pt x="135" y="552"/>
                    </a:lnTo>
                    <a:lnTo>
                      <a:pt x="0" y="411"/>
                    </a:lnTo>
                    <a:lnTo>
                      <a:pt x="6" y="135"/>
                    </a:lnTo>
                    <a:lnTo>
                      <a:pt x="149" y="0"/>
                    </a:lnTo>
                    <a:lnTo>
                      <a:pt x="287" y="3"/>
                    </a:lnTo>
                    <a:lnTo>
                      <a:pt x="422" y="145"/>
                    </a:lnTo>
                    <a:lnTo>
                      <a:pt x="414" y="422"/>
                    </a:lnTo>
                    <a:lnTo>
                      <a:pt x="273" y="557"/>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604" name="Line 167">
                <a:extLst>
                  <a:ext uri="{FF2B5EF4-FFF2-40B4-BE49-F238E27FC236}">
                    <a16:creationId xmlns:a16="http://schemas.microsoft.com/office/drawing/2014/main" id="{CF3F2774-1503-F6F8-0934-22A04F22E4EF}"/>
                  </a:ext>
                </a:extLst>
              </p:cNvPr>
              <p:cNvSpPr>
                <a:spLocks noChangeShapeType="1"/>
              </p:cNvSpPr>
              <p:nvPr/>
            </p:nvSpPr>
            <p:spPr bwMode="auto">
              <a:xfrm>
                <a:off x="2767" y="1851"/>
                <a:ext cx="9" cy="1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605" name="Line 168">
                <a:extLst>
                  <a:ext uri="{FF2B5EF4-FFF2-40B4-BE49-F238E27FC236}">
                    <a16:creationId xmlns:a16="http://schemas.microsoft.com/office/drawing/2014/main" id="{CD466C10-A879-C75B-7281-038535F6FE90}"/>
                  </a:ext>
                </a:extLst>
              </p:cNvPr>
              <p:cNvSpPr>
                <a:spLocks noChangeShapeType="1"/>
              </p:cNvSpPr>
              <p:nvPr/>
            </p:nvSpPr>
            <p:spPr bwMode="auto">
              <a:xfrm>
                <a:off x="2797" y="1822"/>
                <a:ext cx="19" cy="40"/>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18606" name="Freeform 169">
                <a:extLst>
                  <a:ext uri="{FF2B5EF4-FFF2-40B4-BE49-F238E27FC236}">
                    <a16:creationId xmlns:a16="http://schemas.microsoft.com/office/drawing/2014/main" id="{9D6EE952-6CCD-E3F0-D49B-E7E25742F6A8}"/>
                  </a:ext>
                </a:extLst>
              </p:cNvPr>
              <p:cNvSpPr>
                <a:spLocks/>
              </p:cNvSpPr>
              <p:nvPr/>
            </p:nvSpPr>
            <p:spPr bwMode="auto">
              <a:xfrm>
                <a:off x="2796" y="1823"/>
                <a:ext cx="40" cy="59"/>
              </a:xfrm>
              <a:custGeom>
                <a:avLst/>
                <a:gdLst>
                  <a:gd name="T0" fmla="*/ 0 w 573"/>
                  <a:gd name="T1" fmla="*/ 0 h 818"/>
                  <a:gd name="T2" fmla="*/ 0 w 573"/>
                  <a:gd name="T3" fmla="*/ 0 h 818"/>
                  <a:gd name="T4" fmla="*/ 0 w 573"/>
                  <a:gd name="T5" fmla="*/ 0 h 818"/>
                  <a:gd name="T6" fmla="*/ 0 60000 65536"/>
                  <a:gd name="T7" fmla="*/ 0 60000 65536"/>
                  <a:gd name="T8" fmla="*/ 0 60000 65536"/>
                  <a:gd name="T9" fmla="*/ 0 w 573"/>
                  <a:gd name="T10" fmla="*/ 0 h 818"/>
                  <a:gd name="T11" fmla="*/ 573 w 573"/>
                  <a:gd name="T12" fmla="*/ 818 h 818"/>
                </a:gdLst>
                <a:ahLst/>
                <a:cxnLst>
                  <a:cxn ang="T6">
                    <a:pos x="T0" y="T1"/>
                  </a:cxn>
                  <a:cxn ang="T7">
                    <a:pos x="T2" y="T3"/>
                  </a:cxn>
                  <a:cxn ang="T8">
                    <a:pos x="T4" y="T5"/>
                  </a:cxn>
                </a:cxnLst>
                <a:rect l="T9" t="T10" r="T11" b="T12"/>
                <a:pathLst>
                  <a:path w="573" h="818">
                    <a:moveTo>
                      <a:pt x="573" y="0"/>
                    </a:moveTo>
                    <a:lnTo>
                      <a:pt x="138" y="818"/>
                    </a:lnTo>
                    <a:lnTo>
                      <a:pt x="0" y="81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grpSp>
        <p:sp>
          <p:nvSpPr>
            <p:cNvPr id="18464" name="Text Box 170">
              <a:extLst>
                <a:ext uri="{FF2B5EF4-FFF2-40B4-BE49-F238E27FC236}">
                  <a16:creationId xmlns:a16="http://schemas.microsoft.com/office/drawing/2014/main" id="{BEF713BB-4210-E3E9-55F9-E076140CFB8E}"/>
                </a:ext>
              </a:extLst>
            </p:cNvPr>
            <p:cNvSpPr txBox="1">
              <a:spLocks noChangeArrowheads="1"/>
            </p:cNvSpPr>
            <p:nvPr/>
          </p:nvSpPr>
          <p:spPr bwMode="auto">
            <a:xfrm>
              <a:off x="1718" y="1239"/>
              <a:ext cx="288" cy="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600"/>
                <a:t>Draft tube</a:t>
              </a:r>
            </a:p>
          </p:txBody>
        </p:sp>
        <p:sp>
          <p:nvSpPr>
            <p:cNvPr id="18465" name="Text Box 171">
              <a:extLst>
                <a:ext uri="{FF2B5EF4-FFF2-40B4-BE49-F238E27FC236}">
                  <a16:creationId xmlns:a16="http://schemas.microsoft.com/office/drawing/2014/main" id="{F86E8680-A4A6-7C6B-2D5E-F4719E3DE798}"/>
                </a:ext>
              </a:extLst>
            </p:cNvPr>
            <p:cNvSpPr txBox="1">
              <a:spLocks noChangeArrowheads="1"/>
            </p:cNvSpPr>
            <p:nvPr/>
          </p:nvSpPr>
          <p:spPr bwMode="auto">
            <a:xfrm>
              <a:off x="1910" y="2228"/>
              <a:ext cx="478" cy="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2000"/>
                <a:t>Output Energy</a:t>
              </a:r>
            </a:p>
          </p:txBody>
        </p:sp>
        <p:sp>
          <p:nvSpPr>
            <p:cNvPr id="18466" name="Text Box 172">
              <a:extLst>
                <a:ext uri="{FF2B5EF4-FFF2-40B4-BE49-F238E27FC236}">
                  <a16:creationId xmlns:a16="http://schemas.microsoft.com/office/drawing/2014/main" id="{07B04B0D-6FA3-0AD5-FD89-966105B9E69C}"/>
                </a:ext>
              </a:extLst>
            </p:cNvPr>
            <p:cNvSpPr txBox="1">
              <a:spLocks noChangeArrowheads="1"/>
            </p:cNvSpPr>
            <p:nvPr/>
          </p:nvSpPr>
          <p:spPr bwMode="auto">
            <a:xfrm>
              <a:off x="2246" y="2880"/>
              <a:ext cx="38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2400"/>
                <a:t>Head [m]</a:t>
              </a:r>
            </a:p>
          </p:txBody>
        </p:sp>
        <p:sp>
          <p:nvSpPr>
            <p:cNvPr id="18467" name="Text Box 173">
              <a:extLst>
                <a:ext uri="{FF2B5EF4-FFF2-40B4-BE49-F238E27FC236}">
                  <a16:creationId xmlns:a16="http://schemas.microsoft.com/office/drawing/2014/main" id="{0671F27B-07AC-8EAA-5F3A-3778ECC643E1}"/>
                </a:ext>
              </a:extLst>
            </p:cNvPr>
            <p:cNvSpPr txBox="1">
              <a:spLocks noChangeArrowheads="1"/>
            </p:cNvSpPr>
            <p:nvPr/>
          </p:nvSpPr>
          <p:spPr bwMode="auto">
            <a:xfrm rot="-5400000">
              <a:off x="702" y="2126"/>
              <a:ext cx="1051" cy="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2400"/>
                <a:t>Hydraulic Efficiency [%]</a:t>
              </a:r>
            </a:p>
          </p:txBody>
        </p:sp>
      </p:grpSp>
      <p:grpSp>
        <p:nvGrpSpPr>
          <p:cNvPr id="2" name="Group 1">
            <a:extLst>
              <a:ext uri="{FF2B5EF4-FFF2-40B4-BE49-F238E27FC236}">
                <a16:creationId xmlns:a16="http://schemas.microsoft.com/office/drawing/2014/main" id="{901718B6-9D61-8B31-0E30-AD8F102DAB83}"/>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8571C6D9-84C6-675D-8A48-00FCCD6E70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E62207FC-9388-B411-DAEB-887A13853811}"/>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5F3B8458-E9BB-0DEC-7CF5-EA0F44EF8DAC}"/>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695D1811-F37C-E2B5-341C-D3D8BD07390E}"/>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FB611406-A3A0-91CB-F3C4-4B8B062C0B72}"/>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F2DAFB5F-CDD5-8F2F-00EA-6593E92E256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804CE87C-82A5-0FEF-61ED-3B3A78D6A32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ACCFDF22-3323-E588-B96D-FDAD1808C5F8}"/>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FC524F3F-2B3A-5C86-5404-6E83118C632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E896B97F-7C3D-95AC-9E00-0D392A329B1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34580D8-E318-EC80-686C-2C77E7047851}"/>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7DC03427-FB0C-AA6B-D1CF-0B2B8D15177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DB9A22FF-7C34-3698-2D95-F366B239A77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3F50E6A2-0465-A387-6C04-826EC4D45EE7}"/>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5AD847CF-064C-9081-6ADE-91C76D84C0D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C276B8F2-48AC-2CC2-EA77-32EFC935F56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68016C9F-EA78-5429-B1A2-AD480B7FAAFA}"/>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64D149FC-62EE-5378-104B-393905C93F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18199766-DE19-5151-D75A-985A0AE300E7}"/>
              </a:ext>
            </a:extLst>
          </p:cNvPr>
          <p:cNvSpPr>
            <a:spLocks noChangeArrowheads="1"/>
          </p:cNvSpPr>
          <p:nvPr/>
        </p:nvSpPr>
        <p:spPr bwMode="auto">
          <a:xfrm>
            <a:off x="1975318" y="202898"/>
            <a:ext cx="5679925" cy="909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en-US" altLang="en-US" dirty="0">
                <a:solidFill>
                  <a:schemeClr val="tx2"/>
                </a:solidFill>
              </a:rPr>
              <a:t>Need for Overdesign of Francis Turbines</a:t>
            </a:r>
            <a:r>
              <a:rPr lang="en-US" altLang="en-US" sz="2800" dirty="0"/>
              <a:t> : Learning from the Machine</a:t>
            </a:r>
            <a:endParaRPr lang="nb-NO" altLang="en-US" dirty="0">
              <a:solidFill>
                <a:schemeClr val="tx2"/>
              </a:solidFill>
            </a:endParaRPr>
          </a:p>
        </p:txBody>
      </p:sp>
      <p:grpSp>
        <p:nvGrpSpPr>
          <p:cNvPr id="35843" name="Group 3">
            <a:extLst>
              <a:ext uri="{FF2B5EF4-FFF2-40B4-BE49-F238E27FC236}">
                <a16:creationId xmlns:a16="http://schemas.microsoft.com/office/drawing/2014/main" id="{E18BDC56-CACB-3821-0B74-77D98A2A4D92}"/>
              </a:ext>
            </a:extLst>
          </p:cNvPr>
          <p:cNvGrpSpPr>
            <a:grpSpLocks/>
          </p:cNvGrpSpPr>
          <p:nvPr/>
        </p:nvGrpSpPr>
        <p:grpSpPr bwMode="auto">
          <a:xfrm>
            <a:off x="381248" y="1333500"/>
            <a:ext cx="8305552" cy="5143500"/>
            <a:chOff x="1118" y="2263"/>
            <a:chExt cx="2190" cy="1989"/>
          </a:xfrm>
        </p:grpSpPr>
        <p:grpSp>
          <p:nvGrpSpPr>
            <p:cNvPr id="35845" name="Group 4">
              <a:extLst>
                <a:ext uri="{FF2B5EF4-FFF2-40B4-BE49-F238E27FC236}">
                  <a16:creationId xmlns:a16="http://schemas.microsoft.com/office/drawing/2014/main" id="{2945692B-6019-9428-1C08-5407075F56E2}"/>
                </a:ext>
              </a:extLst>
            </p:cNvPr>
            <p:cNvGrpSpPr>
              <a:grpSpLocks/>
            </p:cNvGrpSpPr>
            <p:nvPr/>
          </p:nvGrpSpPr>
          <p:grpSpPr bwMode="auto">
            <a:xfrm>
              <a:off x="1412" y="2263"/>
              <a:ext cx="1896" cy="1830"/>
              <a:chOff x="1412" y="3430"/>
              <a:chExt cx="1896" cy="1830"/>
            </a:xfrm>
          </p:grpSpPr>
          <p:sp>
            <p:nvSpPr>
              <p:cNvPr id="35849" name="Freeform 5">
                <a:extLst>
                  <a:ext uri="{FF2B5EF4-FFF2-40B4-BE49-F238E27FC236}">
                    <a16:creationId xmlns:a16="http://schemas.microsoft.com/office/drawing/2014/main" id="{03999574-BB5D-72F7-3264-F3AE5AD52D1E}"/>
                  </a:ext>
                </a:extLst>
              </p:cNvPr>
              <p:cNvSpPr>
                <a:spLocks/>
              </p:cNvSpPr>
              <p:nvPr/>
            </p:nvSpPr>
            <p:spPr bwMode="auto">
              <a:xfrm>
                <a:off x="1555" y="4006"/>
                <a:ext cx="1694" cy="1143"/>
              </a:xfrm>
              <a:custGeom>
                <a:avLst/>
                <a:gdLst>
                  <a:gd name="T0" fmla="*/ 0 w 23704"/>
                  <a:gd name="T1" fmla="*/ 0 h 15999"/>
                  <a:gd name="T2" fmla="*/ 0 w 23704"/>
                  <a:gd name="T3" fmla="*/ 0 h 15999"/>
                  <a:gd name="T4" fmla="*/ 0 w 23704"/>
                  <a:gd name="T5" fmla="*/ 0 h 15999"/>
                  <a:gd name="T6" fmla="*/ 0 w 23704"/>
                  <a:gd name="T7" fmla="*/ 0 h 15999"/>
                  <a:gd name="T8" fmla="*/ 0 w 23704"/>
                  <a:gd name="T9" fmla="*/ 0 h 15999"/>
                  <a:gd name="T10" fmla="*/ 0 w 23704"/>
                  <a:gd name="T11" fmla="*/ 0 h 15999"/>
                  <a:gd name="T12" fmla="*/ 0 w 23704"/>
                  <a:gd name="T13" fmla="*/ 0 h 15999"/>
                  <a:gd name="T14" fmla="*/ 0 w 23704"/>
                  <a:gd name="T15" fmla="*/ 0 h 15999"/>
                  <a:gd name="T16" fmla="*/ 0 w 23704"/>
                  <a:gd name="T17" fmla="*/ 0 h 15999"/>
                  <a:gd name="T18" fmla="*/ 0 w 23704"/>
                  <a:gd name="T19" fmla="*/ 0 h 15999"/>
                  <a:gd name="T20" fmla="*/ 0 w 23704"/>
                  <a:gd name="T21" fmla="*/ 0 h 15999"/>
                  <a:gd name="T22" fmla="*/ 0 w 23704"/>
                  <a:gd name="T23" fmla="*/ 0 h 15999"/>
                  <a:gd name="T24" fmla="*/ 0 w 23704"/>
                  <a:gd name="T25" fmla="*/ 0 h 15999"/>
                  <a:gd name="T26" fmla="*/ 0 w 23704"/>
                  <a:gd name="T27" fmla="*/ 0 h 15999"/>
                  <a:gd name="T28" fmla="*/ 0 w 23704"/>
                  <a:gd name="T29" fmla="*/ 0 h 15999"/>
                  <a:gd name="T30" fmla="*/ 0 w 23704"/>
                  <a:gd name="T31" fmla="*/ 0 h 15999"/>
                  <a:gd name="T32" fmla="*/ 0 w 23704"/>
                  <a:gd name="T33" fmla="*/ 0 h 15999"/>
                  <a:gd name="T34" fmla="*/ 0 w 23704"/>
                  <a:gd name="T35" fmla="*/ 0 h 15999"/>
                  <a:gd name="T36" fmla="*/ 0 w 23704"/>
                  <a:gd name="T37" fmla="*/ 0 h 15999"/>
                  <a:gd name="T38" fmla="*/ 0 w 23704"/>
                  <a:gd name="T39" fmla="*/ 0 h 15999"/>
                  <a:gd name="T40" fmla="*/ 0 w 23704"/>
                  <a:gd name="T41" fmla="*/ 0 h 15999"/>
                  <a:gd name="T42" fmla="*/ 0 w 23704"/>
                  <a:gd name="T43" fmla="*/ 0 h 15999"/>
                  <a:gd name="T44" fmla="*/ 0 w 23704"/>
                  <a:gd name="T45" fmla="*/ 0 h 15999"/>
                  <a:gd name="T46" fmla="*/ 0 w 23704"/>
                  <a:gd name="T47" fmla="*/ 0 h 15999"/>
                  <a:gd name="T48" fmla="*/ 0 w 23704"/>
                  <a:gd name="T49" fmla="*/ 0 h 15999"/>
                  <a:gd name="T50" fmla="*/ 0 w 23704"/>
                  <a:gd name="T51" fmla="*/ 0 h 15999"/>
                  <a:gd name="T52" fmla="*/ 0 w 23704"/>
                  <a:gd name="T53" fmla="*/ 0 h 1599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3704"/>
                  <a:gd name="T82" fmla="*/ 0 h 15999"/>
                  <a:gd name="T83" fmla="*/ 23704 w 23704"/>
                  <a:gd name="T84" fmla="*/ 15999 h 1599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3704" h="15999">
                    <a:moveTo>
                      <a:pt x="0" y="8888"/>
                    </a:moveTo>
                    <a:lnTo>
                      <a:pt x="987" y="7395"/>
                    </a:lnTo>
                    <a:lnTo>
                      <a:pt x="2131" y="5878"/>
                    </a:lnTo>
                    <a:lnTo>
                      <a:pt x="3399" y="4402"/>
                    </a:lnTo>
                    <a:lnTo>
                      <a:pt x="4757" y="3037"/>
                    </a:lnTo>
                    <a:lnTo>
                      <a:pt x="6172" y="1847"/>
                    </a:lnTo>
                    <a:lnTo>
                      <a:pt x="6891" y="1338"/>
                    </a:lnTo>
                    <a:lnTo>
                      <a:pt x="7611" y="899"/>
                    </a:lnTo>
                    <a:lnTo>
                      <a:pt x="8330" y="537"/>
                    </a:lnTo>
                    <a:lnTo>
                      <a:pt x="9042" y="262"/>
                    </a:lnTo>
                    <a:lnTo>
                      <a:pt x="9744" y="80"/>
                    </a:lnTo>
                    <a:lnTo>
                      <a:pt x="10430" y="0"/>
                    </a:lnTo>
                    <a:lnTo>
                      <a:pt x="10939" y="11"/>
                    </a:lnTo>
                    <a:lnTo>
                      <a:pt x="11437" y="84"/>
                    </a:lnTo>
                    <a:lnTo>
                      <a:pt x="11925" y="215"/>
                    </a:lnTo>
                    <a:lnTo>
                      <a:pt x="12404" y="400"/>
                    </a:lnTo>
                    <a:lnTo>
                      <a:pt x="13336" y="924"/>
                    </a:lnTo>
                    <a:lnTo>
                      <a:pt x="14233" y="1633"/>
                    </a:lnTo>
                    <a:lnTo>
                      <a:pt x="15102" y="2501"/>
                    </a:lnTo>
                    <a:lnTo>
                      <a:pt x="15944" y="3509"/>
                    </a:lnTo>
                    <a:lnTo>
                      <a:pt x="16764" y="4630"/>
                    </a:lnTo>
                    <a:lnTo>
                      <a:pt x="17564" y="5843"/>
                    </a:lnTo>
                    <a:lnTo>
                      <a:pt x="19123" y="8446"/>
                    </a:lnTo>
                    <a:lnTo>
                      <a:pt x="20647" y="11131"/>
                    </a:lnTo>
                    <a:lnTo>
                      <a:pt x="22165" y="13712"/>
                    </a:lnTo>
                    <a:lnTo>
                      <a:pt x="22930" y="14904"/>
                    </a:lnTo>
                    <a:lnTo>
                      <a:pt x="23704" y="15999"/>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850" name="Freeform 6">
                <a:extLst>
                  <a:ext uri="{FF2B5EF4-FFF2-40B4-BE49-F238E27FC236}">
                    <a16:creationId xmlns:a16="http://schemas.microsoft.com/office/drawing/2014/main" id="{7B6EAB10-64D7-88C3-AFF2-5B11EE1C2EAC}"/>
                  </a:ext>
                </a:extLst>
              </p:cNvPr>
              <p:cNvSpPr>
                <a:spLocks/>
              </p:cNvSpPr>
              <p:nvPr/>
            </p:nvSpPr>
            <p:spPr bwMode="auto">
              <a:xfrm>
                <a:off x="1555" y="3837"/>
                <a:ext cx="1694" cy="888"/>
              </a:xfrm>
              <a:custGeom>
                <a:avLst/>
                <a:gdLst>
                  <a:gd name="T0" fmla="*/ 0 w 23704"/>
                  <a:gd name="T1" fmla="*/ 0 h 12443"/>
                  <a:gd name="T2" fmla="*/ 0 w 23704"/>
                  <a:gd name="T3" fmla="*/ 0 h 12443"/>
                  <a:gd name="T4" fmla="*/ 0 w 23704"/>
                  <a:gd name="T5" fmla="*/ 0 h 12443"/>
                  <a:gd name="T6" fmla="*/ 0 w 23704"/>
                  <a:gd name="T7" fmla="*/ 0 h 12443"/>
                  <a:gd name="T8" fmla="*/ 0 w 23704"/>
                  <a:gd name="T9" fmla="*/ 0 h 12443"/>
                  <a:gd name="T10" fmla="*/ 0 w 23704"/>
                  <a:gd name="T11" fmla="*/ 0 h 12443"/>
                  <a:gd name="T12" fmla="*/ 0 w 23704"/>
                  <a:gd name="T13" fmla="*/ 0 h 12443"/>
                  <a:gd name="T14" fmla="*/ 0 w 23704"/>
                  <a:gd name="T15" fmla="*/ 0 h 12443"/>
                  <a:gd name="T16" fmla="*/ 0 w 23704"/>
                  <a:gd name="T17" fmla="*/ 0 h 12443"/>
                  <a:gd name="T18" fmla="*/ 0 w 23704"/>
                  <a:gd name="T19" fmla="*/ 0 h 12443"/>
                  <a:gd name="T20" fmla="*/ 0 w 23704"/>
                  <a:gd name="T21" fmla="*/ 0 h 12443"/>
                  <a:gd name="T22" fmla="*/ 0 w 23704"/>
                  <a:gd name="T23" fmla="*/ 0 h 12443"/>
                  <a:gd name="T24" fmla="*/ 0 w 23704"/>
                  <a:gd name="T25" fmla="*/ 0 h 12443"/>
                  <a:gd name="T26" fmla="*/ 0 w 23704"/>
                  <a:gd name="T27" fmla="*/ 0 h 12443"/>
                  <a:gd name="T28" fmla="*/ 0 w 23704"/>
                  <a:gd name="T29" fmla="*/ 0 h 12443"/>
                  <a:gd name="T30" fmla="*/ 0 w 23704"/>
                  <a:gd name="T31" fmla="*/ 0 h 12443"/>
                  <a:gd name="T32" fmla="*/ 0 w 23704"/>
                  <a:gd name="T33" fmla="*/ 0 h 12443"/>
                  <a:gd name="T34" fmla="*/ 0 w 23704"/>
                  <a:gd name="T35" fmla="*/ 0 h 12443"/>
                  <a:gd name="T36" fmla="*/ 0 w 23704"/>
                  <a:gd name="T37" fmla="*/ 0 h 12443"/>
                  <a:gd name="T38" fmla="*/ 0 w 23704"/>
                  <a:gd name="T39" fmla="*/ 0 h 12443"/>
                  <a:gd name="T40" fmla="*/ 0 w 23704"/>
                  <a:gd name="T41" fmla="*/ 0 h 12443"/>
                  <a:gd name="T42" fmla="*/ 0 w 23704"/>
                  <a:gd name="T43" fmla="*/ 0 h 12443"/>
                  <a:gd name="T44" fmla="*/ 0 w 23704"/>
                  <a:gd name="T45" fmla="*/ 0 h 12443"/>
                  <a:gd name="T46" fmla="*/ 0 w 23704"/>
                  <a:gd name="T47" fmla="*/ 0 h 12443"/>
                  <a:gd name="T48" fmla="*/ 0 w 23704"/>
                  <a:gd name="T49" fmla="*/ 0 h 1244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3704"/>
                  <a:gd name="T76" fmla="*/ 0 h 12443"/>
                  <a:gd name="T77" fmla="*/ 23704 w 23704"/>
                  <a:gd name="T78" fmla="*/ 12443 h 1244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3704" h="12443">
                    <a:moveTo>
                      <a:pt x="0" y="8769"/>
                    </a:moveTo>
                    <a:lnTo>
                      <a:pt x="1184" y="7370"/>
                    </a:lnTo>
                    <a:lnTo>
                      <a:pt x="2452" y="5908"/>
                    </a:lnTo>
                    <a:lnTo>
                      <a:pt x="3790" y="4459"/>
                    </a:lnTo>
                    <a:lnTo>
                      <a:pt x="5183" y="3097"/>
                    </a:lnTo>
                    <a:lnTo>
                      <a:pt x="6617" y="1895"/>
                    </a:lnTo>
                    <a:lnTo>
                      <a:pt x="7346" y="1378"/>
                    </a:lnTo>
                    <a:lnTo>
                      <a:pt x="8078" y="929"/>
                    </a:lnTo>
                    <a:lnTo>
                      <a:pt x="8814" y="558"/>
                    </a:lnTo>
                    <a:lnTo>
                      <a:pt x="9552" y="273"/>
                    </a:lnTo>
                    <a:lnTo>
                      <a:pt x="10288" y="83"/>
                    </a:lnTo>
                    <a:lnTo>
                      <a:pt x="11022" y="0"/>
                    </a:lnTo>
                    <a:lnTo>
                      <a:pt x="11943" y="53"/>
                    </a:lnTo>
                    <a:lnTo>
                      <a:pt x="12855" y="274"/>
                    </a:lnTo>
                    <a:lnTo>
                      <a:pt x="13757" y="645"/>
                    </a:lnTo>
                    <a:lnTo>
                      <a:pt x="14647" y="1155"/>
                    </a:lnTo>
                    <a:lnTo>
                      <a:pt x="15523" y="1786"/>
                    </a:lnTo>
                    <a:lnTo>
                      <a:pt x="16383" y="2524"/>
                    </a:lnTo>
                    <a:lnTo>
                      <a:pt x="17224" y="3354"/>
                    </a:lnTo>
                    <a:lnTo>
                      <a:pt x="18047" y="4260"/>
                    </a:lnTo>
                    <a:lnTo>
                      <a:pt x="19627" y="6240"/>
                    </a:lnTo>
                    <a:lnTo>
                      <a:pt x="21106" y="8344"/>
                    </a:lnTo>
                    <a:lnTo>
                      <a:pt x="22470" y="10453"/>
                    </a:lnTo>
                    <a:lnTo>
                      <a:pt x="23104" y="11470"/>
                    </a:lnTo>
                    <a:lnTo>
                      <a:pt x="23704" y="12443"/>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851" name="Freeform 7">
                <a:extLst>
                  <a:ext uri="{FF2B5EF4-FFF2-40B4-BE49-F238E27FC236}">
                    <a16:creationId xmlns:a16="http://schemas.microsoft.com/office/drawing/2014/main" id="{95E67D14-BEC8-354A-6EB2-CDD2E98B266D}"/>
                  </a:ext>
                </a:extLst>
              </p:cNvPr>
              <p:cNvSpPr>
                <a:spLocks/>
              </p:cNvSpPr>
              <p:nvPr/>
            </p:nvSpPr>
            <p:spPr bwMode="auto">
              <a:xfrm>
                <a:off x="1556" y="3653"/>
                <a:ext cx="1693" cy="632"/>
              </a:xfrm>
              <a:custGeom>
                <a:avLst/>
                <a:gdLst>
                  <a:gd name="T0" fmla="*/ 0 w 23698"/>
                  <a:gd name="T1" fmla="*/ 0 h 8858"/>
                  <a:gd name="T2" fmla="*/ 0 w 23698"/>
                  <a:gd name="T3" fmla="*/ 0 h 8858"/>
                  <a:gd name="T4" fmla="*/ 0 w 23698"/>
                  <a:gd name="T5" fmla="*/ 0 h 8858"/>
                  <a:gd name="T6" fmla="*/ 0 w 23698"/>
                  <a:gd name="T7" fmla="*/ 0 h 8858"/>
                  <a:gd name="T8" fmla="*/ 0 w 23698"/>
                  <a:gd name="T9" fmla="*/ 0 h 8858"/>
                  <a:gd name="T10" fmla="*/ 0 w 23698"/>
                  <a:gd name="T11" fmla="*/ 0 h 8858"/>
                  <a:gd name="T12" fmla="*/ 0 w 23698"/>
                  <a:gd name="T13" fmla="*/ 0 h 8858"/>
                  <a:gd name="T14" fmla="*/ 0 w 23698"/>
                  <a:gd name="T15" fmla="*/ 0 h 8858"/>
                  <a:gd name="T16" fmla="*/ 0 w 23698"/>
                  <a:gd name="T17" fmla="*/ 0 h 8858"/>
                  <a:gd name="T18" fmla="*/ 0 w 23698"/>
                  <a:gd name="T19" fmla="*/ 0 h 8858"/>
                  <a:gd name="T20" fmla="*/ 0 w 23698"/>
                  <a:gd name="T21" fmla="*/ 0 h 8858"/>
                  <a:gd name="T22" fmla="*/ 0 w 23698"/>
                  <a:gd name="T23" fmla="*/ 0 h 8858"/>
                  <a:gd name="T24" fmla="*/ 0 w 23698"/>
                  <a:gd name="T25" fmla="*/ 0 h 8858"/>
                  <a:gd name="T26" fmla="*/ 0 w 23698"/>
                  <a:gd name="T27" fmla="*/ 0 h 8858"/>
                  <a:gd name="T28" fmla="*/ 0 w 23698"/>
                  <a:gd name="T29" fmla="*/ 0 h 8858"/>
                  <a:gd name="T30" fmla="*/ 0 w 23698"/>
                  <a:gd name="T31" fmla="*/ 0 h 8858"/>
                  <a:gd name="T32" fmla="*/ 0 w 23698"/>
                  <a:gd name="T33" fmla="*/ 0 h 8858"/>
                  <a:gd name="T34" fmla="*/ 0 w 23698"/>
                  <a:gd name="T35" fmla="*/ 0 h 8858"/>
                  <a:gd name="T36" fmla="*/ 0 w 23698"/>
                  <a:gd name="T37" fmla="*/ 0 h 8858"/>
                  <a:gd name="T38" fmla="*/ 0 w 23698"/>
                  <a:gd name="T39" fmla="*/ 0 h 8858"/>
                  <a:gd name="T40" fmla="*/ 0 w 23698"/>
                  <a:gd name="T41" fmla="*/ 0 h 8858"/>
                  <a:gd name="T42" fmla="*/ 0 w 23698"/>
                  <a:gd name="T43" fmla="*/ 0 h 8858"/>
                  <a:gd name="T44" fmla="*/ 0 w 23698"/>
                  <a:gd name="T45" fmla="*/ 0 h 885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3698"/>
                  <a:gd name="T70" fmla="*/ 0 h 8858"/>
                  <a:gd name="T71" fmla="*/ 23698 w 23698"/>
                  <a:gd name="T72" fmla="*/ 8858 h 885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3698" h="8858">
                    <a:moveTo>
                      <a:pt x="0" y="5793"/>
                    </a:moveTo>
                    <a:lnTo>
                      <a:pt x="1479" y="4685"/>
                    </a:lnTo>
                    <a:lnTo>
                      <a:pt x="3051" y="3575"/>
                    </a:lnTo>
                    <a:lnTo>
                      <a:pt x="4694" y="2520"/>
                    </a:lnTo>
                    <a:lnTo>
                      <a:pt x="6384" y="1578"/>
                    </a:lnTo>
                    <a:lnTo>
                      <a:pt x="8098" y="806"/>
                    </a:lnTo>
                    <a:lnTo>
                      <a:pt x="8957" y="502"/>
                    </a:lnTo>
                    <a:lnTo>
                      <a:pt x="9813" y="262"/>
                    </a:lnTo>
                    <a:lnTo>
                      <a:pt x="10663" y="94"/>
                    </a:lnTo>
                    <a:lnTo>
                      <a:pt x="11505" y="4"/>
                    </a:lnTo>
                    <a:lnTo>
                      <a:pt x="12335" y="0"/>
                    </a:lnTo>
                    <a:lnTo>
                      <a:pt x="13150" y="88"/>
                    </a:lnTo>
                    <a:lnTo>
                      <a:pt x="13914" y="263"/>
                    </a:lnTo>
                    <a:lnTo>
                      <a:pt x="14663" y="524"/>
                    </a:lnTo>
                    <a:lnTo>
                      <a:pt x="15398" y="860"/>
                    </a:lnTo>
                    <a:lnTo>
                      <a:pt x="16116" y="1267"/>
                    </a:lnTo>
                    <a:lnTo>
                      <a:pt x="16820" y="1735"/>
                    </a:lnTo>
                    <a:lnTo>
                      <a:pt x="17511" y="2257"/>
                    </a:lnTo>
                    <a:lnTo>
                      <a:pt x="18850" y="3437"/>
                    </a:lnTo>
                    <a:lnTo>
                      <a:pt x="20135" y="4746"/>
                    </a:lnTo>
                    <a:lnTo>
                      <a:pt x="21370" y="6126"/>
                    </a:lnTo>
                    <a:lnTo>
                      <a:pt x="22556" y="7516"/>
                    </a:lnTo>
                    <a:lnTo>
                      <a:pt x="23698" y="8858"/>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852" name="Freeform 8">
                <a:extLst>
                  <a:ext uri="{FF2B5EF4-FFF2-40B4-BE49-F238E27FC236}">
                    <a16:creationId xmlns:a16="http://schemas.microsoft.com/office/drawing/2014/main" id="{60772B49-2B18-B750-158C-EA31764E022F}"/>
                  </a:ext>
                </a:extLst>
              </p:cNvPr>
              <p:cNvSpPr>
                <a:spLocks/>
              </p:cNvSpPr>
              <p:nvPr/>
            </p:nvSpPr>
            <p:spPr bwMode="auto">
              <a:xfrm>
                <a:off x="1560" y="3513"/>
                <a:ext cx="1697" cy="417"/>
              </a:xfrm>
              <a:custGeom>
                <a:avLst/>
                <a:gdLst>
                  <a:gd name="T0" fmla="*/ 0 w 23763"/>
                  <a:gd name="T1" fmla="*/ 0 h 5839"/>
                  <a:gd name="T2" fmla="*/ 0 w 23763"/>
                  <a:gd name="T3" fmla="*/ 0 h 5839"/>
                  <a:gd name="T4" fmla="*/ 0 w 23763"/>
                  <a:gd name="T5" fmla="*/ 0 h 5839"/>
                  <a:gd name="T6" fmla="*/ 0 w 23763"/>
                  <a:gd name="T7" fmla="*/ 0 h 5839"/>
                  <a:gd name="T8" fmla="*/ 0 w 23763"/>
                  <a:gd name="T9" fmla="*/ 0 h 5839"/>
                  <a:gd name="T10" fmla="*/ 0 w 23763"/>
                  <a:gd name="T11" fmla="*/ 0 h 5839"/>
                  <a:gd name="T12" fmla="*/ 0 w 23763"/>
                  <a:gd name="T13" fmla="*/ 0 h 5839"/>
                  <a:gd name="T14" fmla="*/ 0 w 23763"/>
                  <a:gd name="T15" fmla="*/ 0 h 5839"/>
                  <a:gd name="T16" fmla="*/ 0 w 23763"/>
                  <a:gd name="T17" fmla="*/ 0 h 5839"/>
                  <a:gd name="T18" fmla="*/ 0 w 23763"/>
                  <a:gd name="T19" fmla="*/ 0 h 5839"/>
                  <a:gd name="T20" fmla="*/ 0 w 23763"/>
                  <a:gd name="T21" fmla="*/ 0 h 5839"/>
                  <a:gd name="T22" fmla="*/ 0 w 23763"/>
                  <a:gd name="T23" fmla="*/ 0 h 5839"/>
                  <a:gd name="T24" fmla="*/ 0 w 23763"/>
                  <a:gd name="T25" fmla="*/ 0 h 5839"/>
                  <a:gd name="T26" fmla="*/ 0 w 23763"/>
                  <a:gd name="T27" fmla="*/ 0 h 5839"/>
                  <a:gd name="T28" fmla="*/ 0 w 23763"/>
                  <a:gd name="T29" fmla="*/ 0 h 5839"/>
                  <a:gd name="T30" fmla="*/ 0 w 23763"/>
                  <a:gd name="T31" fmla="*/ 0 h 5839"/>
                  <a:gd name="T32" fmla="*/ 0 w 23763"/>
                  <a:gd name="T33" fmla="*/ 0 h 583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763"/>
                  <a:gd name="T52" fmla="*/ 0 h 5839"/>
                  <a:gd name="T53" fmla="*/ 23763 w 23763"/>
                  <a:gd name="T54" fmla="*/ 5839 h 583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763" h="5839">
                    <a:moveTo>
                      <a:pt x="0" y="2990"/>
                    </a:moveTo>
                    <a:lnTo>
                      <a:pt x="1600" y="2316"/>
                    </a:lnTo>
                    <a:lnTo>
                      <a:pt x="3243" y="1680"/>
                    </a:lnTo>
                    <a:lnTo>
                      <a:pt x="4918" y="1109"/>
                    </a:lnTo>
                    <a:lnTo>
                      <a:pt x="6615" y="629"/>
                    </a:lnTo>
                    <a:lnTo>
                      <a:pt x="8327" y="266"/>
                    </a:lnTo>
                    <a:lnTo>
                      <a:pt x="10043" y="48"/>
                    </a:lnTo>
                    <a:lnTo>
                      <a:pt x="11755" y="0"/>
                    </a:lnTo>
                    <a:lnTo>
                      <a:pt x="13451" y="150"/>
                    </a:lnTo>
                    <a:lnTo>
                      <a:pt x="14886" y="451"/>
                    </a:lnTo>
                    <a:lnTo>
                      <a:pt x="16295" y="900"/>
                    </a:lnTo>
                    <a:lnTo>
                      <a:pt x="17671" y="1481"/>
                    </a:lnTo>
                    <a:lnTo>
                      <a:pt x="19004" y="2181"/>
                    </a:lnTo>
                    <a:lnTo>
                      <a:pt x="20289" y="2982"/>
                    </a:lnTo>
                    <a:lnTo>
                      <a:pt x="21515" y="3869"/>
                    </a:lnTo>
                    <a:lnTo>
                      <a:pt x="22676" y="4827"/>
                    </a:lnTo>
                    <a:lnTo>
                      <a:pt x="23763" y="5839"/>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853" name="Freeform 9">
                <a:extLst>
                  <a:ext uri="{FF2B5EF4-FFF2-40B4-BE49-F238E27FC236}">
                    <a16:creationId xmlns:a16="http://schemas.microsoft.com/office/drawing/2014/main" id="{CF0B7144-0C68-6495-5633-6A63B773C484}"/>
                  </a:ext>
                </a:extLst>
              </p:cNvPr>
              <p:cNvSpPr>
                <a:spLocks/>
              </p:cNvSpPr>
              <p:nvPr/>
            </p:nvSpPr>
            <p:spPr bwMode="auto">
              <a:xfrm>
                <a:off x="2802" y="4302"/>
                <a:ext cx="63" cy="50"/>
              </a:xfrm>
              <a:custGeom>
                <a:avLst/>
                <a:gdLst>
                  <a:gd name="T0" fmla="*/ 0 w 881"/>
                  <a:gd name="T1" fmla="*/ 0 h 699"/>
                  <a:gd name="T2" fmla="*/ 0 w 881"/>
                  <a:gd name="T3" fmla="*/ 0 h 699"/>
                  <a:gd name="T4" fmla="*/ 0 w 881"/>
                  <a:gd name="T5" fmla="*/ 0 h 699"/>
                  <a:gd name="T6" fmla="*/ 0 w 881"/>
                  <a:gd name="T7" fmla="*/ 0 h 699"/>
                  <a:gd name="T8" fmla="*/ 0 w 881"/>
                  <a:gd name="T9" fmla="*/ 0 h 699"/>
                  <a:gd name="T10" fmla="*/ 0 w 881"/>
                  <a:gd name="T11" fmla="*/ 0 h 699"/>
                  <a:gd name="T12" fmla="*/ 0 w 881"/>
                  <a:gd name="T13" fmla="*/ 0 h 699"/>
                  <a:gd name="T14" fmla="*/ 0 w 881"/>
                  <a:gd name="T15" fmla="*/ 0 h 699"/>
                  <a:gd name="T16" fmla="*/ 0 60000 65536"/>
                  <a:gd name="T17" fmla="*/ 0 60000 65536"/>
                  <a:gd name="T18" fmla="*/ 0 60000 65536"/>
                  <a:gd name="T19" fmla="*/ 0 60000 65536"/>
                  <a:gd name="T20" fmla="*/ 0 60000 65536"/>
                  <a:gd name="T21" fmla="*/ 0 60000 65536"/>
                  <a:gd name="T22" fmla="*/ 0 60000 65536"/>
                  <a:gd name="T23" fmla="*/ 0 60000 65536"/>
                  <a:gd name="T24" fmla="*/ 0 w 881"/>
                  <a:gd name="T25" fmla="*/ 0 h 699"/>
                  <a:gd name="T26" fmla="*/ 881 w 881"/>
                  <a:gd name="T27" fmla="*/ 699 h 6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81" h="699">
                    <a:moveTo>
                      <a:pt x="0" y="274"/>
                    </a:moveTo>
                    <a:lnTo>
                      <a:pt x="274" y="661"/>
                    </a:lnTo>
                    <a:lnTo>
                      <a:pt x="494" y="699"/>
                    </a:lnTo>
                    <a:lnTo>
                      <a:pt x="532" y="479"/>
                    </a:lnTo>
                    <a:lnTo>
                      <a:pt x="350" y="220"/>
                    </a:lnTo>
                    <a:lnTo>
                      <a:pt x="388" y="0"/>
                    </a:lnTo>
                    <a:lnTo>
                      <a:pt x="608" y="38"/>
                    </a:lnTo>
                    <a:lnTo>
                      <a:pt x="881" y="42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854" name="Line 10">
                <a:extLst>
                  <a:ext uri="{FF2B5EF4-FFF2-40B4-BE49-F238E27FC236}">
                    <a16:creationId xmlns:a16="http://schemas.microsoft.com/office/drawing/2014/main" id="{05158FD4-94E9-B2DE-C02D-50E7F50B8FE6}"/>
                  </a:ext>
                </a:extLst>
              </p:cNvPr>
              <p:cNvSpPr>
                <a:spLocks noChangeShapeType="1"/>
              </p:cNvSpPr>
              <p:nvPr/>
            </p:nvSpPr>
            <p:spPr bwMode="auto">
              <a:xfrm>
                <a:off x="2878" y="4351"/>
                <a:ext cx="26" cy="37"/>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855" name="Freeform 11">
                <a:extLst>
                  <a:ext uri="{FF2B5EF4-FFF2-40B4-BE49-F238E27FC236}">
                    <a16:creationId xmlns:a16="http://schemas.microsoft.com/office/drawing/2014/main" id="{05A6A30F-53AD-BAE1-946D-B6DCAE68593B}"/>
                  </a:ext>
                </a:extLst>
              </p:cNvPr>
              <p:cNvSpPr>
                <a:spLocks/>
              </p:cNvSpPr>
              <p:nvPr/>
            </p:nvSpPr>
            <p:spPr bwMode="auto">
              <a:xfrm>
                <a:off x="2861" y="4356"/>
                <a:ext cx="49" cy="51"/>
              </a:xfrm>
              <a:custGeom>
                <a:avLst/>
                <a:gdLst>
                  <a:gd name="T0" fmla="*/ 0 w 684"/>
                  <a:gd name="T1" fmla="*/ 0 h 714"/>
                  <a:gd name="T2" fmla="*/ 0 w 684"/>
                  <a:gd name="T3" fmla="*/ 0 h 714"/>
                  <a:gd name="T4" fmla="*/ 0 w 684"/>
                  <a:gd name="T5" fmla="*/ 0 h 714"/>
                  <a:gd name="T6" fmla="*/ 0 w 684"/>
                  <a:gd name="T7" fmla="*/ 0 h 714"/>
                  <a:gd name="T8" fmla="*/ 0 60000 65536"/>
                  <a:gd name="T9" fmla="*/ 0 60000 65536"/>
                  <a:gd name="T10" fmla="*/ 0 60000 65536"/>
                  <a:gd name="T11" fmla="*/ 0 60000 65536"/>
                  <a:gd name="T12" fmla="*/ 0 w 684"/>
                  <a:gd name="T13" fmla="*/ 0 h 714"/>
                  <a:gd name="T14" fmla="*/ 684 w 684"/>
                  <a:gd name="T15" fmla="*/ 714 h 714"/>
                </a:gdLst>
                <a:ahLst/>
                <a:cxnLst>
                  <a:cxn ang="T8">
                    <a:pos x="T0" y="T1"/>
                  </a:cxn>
                  <a:cxn ang="T9">
                    <a:pos x="T2" y="T3"/>
                  </a:cxn>
                  <a:cxn ang="T10">
                    <a:pos x="T4" y="T5"/>
                  </a:cxn>
                  <a:cxn ang="T11">
                    <a:pos x="T6" y="T7"/>
                  </a:cxn>
                </a:cxnLst>
                <a:rect l="T12" t="T13" r="T14" b="T15"/>
                <a:pathLst>
                  <a:path w="684" h="714">
                    <a:moveTo>
                      <a:pt x="684" y="0"/>
                    </a:moveTo>
                    <a:lnTo>
                      <a:pt x="39" y="456"/>
                    </a:lnTo>
                    <a:lnTo>
                      <a:pt x="0" y="677"/>
                    </a:lnTo>
                    <a:lnTo>
                      <a:pt x="221" y="714"/>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856" name="Freeform 12">
                <a:extLst>
                  <a:ext uri="{FF2B5EF4-FFF2-40B4-BE49-F238E27FC236}">
                    <a16:creationId xmlns:a16="http://schemas.microsoft.com/office/drawing/2014/main" id="{E88D7F95-86BE-170C-BD10-BCA4C4396C3C}"/>
                  </a:ext>
                </a:extLst>
              </p:cNvPr>
              <p:cNvSpPr>
                <a:spLocks/>
              </p:cNvSpPr>
              <p:nvPr/>
            </p:nvSpPr>
            <p:spPr bwMode="auto">
              <a:xfrm>
                <a:off x="2887" y="4412"/>
                <a:ext cx="43" cy="41"/>
              </a:xfrm>
              <a:custGeom>
                <a:avLst/>
                <a:gdLst>
                  <a:gd name="T0" fmla="*/ 0 w 608"/>
                  <a:gd name="T1" fmla="*/ 0 h 569"/>
                  <a:gd name="T2" fmla="*/ 0 w 608"/>
                  <a:gd name="T3" fmla="*/ 0 h 569"/>
                  <a:gd name="T4" fmla="*/ 0 w 608"/>
                  <a:gd name="T5" fmla="*/ 0 h 569"/>
                  <a:gd name="T6" fmla="*/ 0 w 608"/>
                  <a:gd name="T7" fmla="*/ 0 h 569"/>
                  <a:gd name="T8" fmla="*/ 0 w 608"/>
                  <a:gd name="T9" fmla="*/ 0 h 569"/>
                  <a:gd name="T10" fmla="*/ 0 w 608"/>
                  <a:gd name="T11" fmla="*/ 0 h 569"/>
                  <a:gd name="T12" fmla="*/ 0 w 608"/>
                  <a:gd name="T13" fmla="*/ 0 h 569"/>
                  <a:gd name="T14" fmla="*/ 0 w 608"/>
                  <a:gd name="T15" fmla="*/ 0 h 569"/>
                  <a:gd name="T16" fmla="*/ 0 w 608"/>
                  <a:gd name="T17" fmla="*/ 0 h 5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8"/>
                  <a:gd name="T28" fmla="*/ 0 h 569"/>
                  <a:gd name="T29" fmla="*/ 608 w 608"/>
                  <a:gd name="T30" fmla="*/ 569 h 56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8" h="569">
                    <a:moveTo>
                      <a:pt x="92" y="531"/>
                    </a:moveTo>
                    <a:lnTo>
                      <a:pt x="0" y="402"/>
                    </a:lnTo>
                    <a:lnTo>
                      <a:pt x="38" y="182"/>
                    </a:lnTo>
                    <a:lnTo>
                      <a:pt x="296" y="0"/>
                    </a:lnTo>
                    <a:lnTo>
                      <a:pt x="517" y="37"/>
                    </a:lnTo>
                    <a:lnTo>
                      <a:pt x="608" y="167"/>
                    </a:lnTo>
                    <a:lnTo>
                      <a:pt x="569" y="387"/>
                    </a:lnTo>
                    <a:lnTo>
                      <a:pt x="311" y="569"/>
                    </a:lnTo>
                    <a:lnTo>
                      <a:pt x="92" y="53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857" name="Line 13">
                <a:extLst>
                  <a:ext uri="{FF2B5EF4-FFF2-40B4-BE49-F238E27FC236}">
                    <a16:creationId xmlns:a16="http://schemas.microsoft.com/office/drawing/2014/main" id="{FA93EE0C-3FDC-060A-2FDE-C7FB84B54912}"/>
                  </a:ext>
                </a:extLst>
              </p:cNvPr>
              <p:cNvSpPr>
                <a:spLocks noChangeShapeType="1"/>
              </p:cNvSpPr>
              <p:nvPr/>
            </p:nvSpPr>
            <p:spPr bwMode="auto">
              <a:xfrm flipH="1">
                <a:off x="2907" y="4453"/>
                <a:ext cx="2" cy="16"/>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858" name="Line 14">
                <a:extLst>
                  <a:ext uri="{FF2B5EF4-FFF2-40B4-BE49-F238E27FC236}">
                    <a16:creationId xmlns:a16="http://schemas.microsoft.com/office/drawing/2014/main" id="{2E7603C8-A042-2349-1C2A-C1793A879F5F}"/>
                  </a:ext>
                </a:extLst>
              </p:cNvPr>
              <p:cNvSpPr>
                <a:spLocks noChangeShapeType="1"/>
              </p:cNvSpPr>
              <p:nvPr/>
            </p:nvSpPr>
            <p:spPr bwMode="auto">
              <a:xfrm flipH="1">
                <a:off x="2933" y="4461"/>
                <a:ext cx="23" cy="45"/>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859" name="Freeform 15">
                <a:extLst>
                  <a:ext uri="{FF2B5EF4-FFF2-40B4-BE49-F238E27FC236}">
                    <a16:creationId xmlns:a16="http://schemas.microsoft.com/office/drawing/2014/main" id="{E0DBA1E8-E29A-E3C9-9606-825BD8F78B11}"/>
                  </a:ext>
                </a:extLst>
              </p:cNvPr>
              <p:cNvSpPr>
                <a:spLocks/>
              </p:cNvSpPr>
              <p:nvPr/>
            </p:nvSpPr>
            <p:spPr bwMode="auto">
              <a:xfrm>
                <a:off x="2901" y="4498"/>
                <a:ext cx="81" cy="12"/>
              </a:xfrm>
              <a:custGeom>
                <a:avLst/>
                <a:gdLst>
                  <a:gd name="T0" fmla="*/ 0 w 1138"/>
                  <a:gd name="T1" fmla="*/ 0 h 160"/>
                  <a:gd name="T2" fmla="*/ 0 w 1138"/>
                  <a:gd name="T3" fmla="*/ 0 h 160"/>
                  <a:gd name="T4" fmla="*/ 0 w 1138"/>
                  <a:gd name="T5" fmla="*/ 0 h 160"/>
                  <a:gd name="T6" fmla="*/ 0 60000 65536"/>
                  <a:gd name="T7" fmla="*/ 0 60000 65536"/>
                  <a:gd name="T8" fmla="*/ 0 60000 65536"/>
                  <a:gd name="T9" fmla="*/ 0 w 1138"/>
                  <a:gd name="T10" fmla="*/ 0 h 160"/>
                  <a:gd name="T11" fmla="*/ 1138 w 1138"/>
                  <a:gd name="T12" fmla="*/ 160 h 160"/>
                </a:gdLst>
                <a:ahLst/>
                <a:cxnLst>
                  <a:cxn ang="T6">
                    <a:pos x="T0" y="T1"/>
                  </a:cxn>
                  <a:cxn ang="T7">
                    <a:pos x="T2" y="T3"/>
                  </a:cxn>
                  <a:cxn ang="T8">
                    <a:pos x="T4" y="T5"/>
                  </a:cxn>
                </a:cxnLst>
                <a:rect l="T9" t="T10" r="T11" b="T12"/>
                <a:pathLst>
                  <a:path w="1138" h="160">
                    <a:moveTo>
                      <a:pt x="1138" y="0"/>
                    </a:moveTo>
                    <a:lnTo>
                      <a:pt x="91" y="160"/>
                    </a:lnTo>
                    <a:lnTo>
                      <a:pt x="0" y="3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860" name="Line 16">
                <a:extLst>
                  <a:ext uri="{FF2B5EF4-FFF2-40B4-BE49-F238E27FC236}">
                    <a16:creationId xmlns:a16="http://schemas.microsoft.com/office/drawing/2014/main" id="{B84F5397-611E-4B28-EA35-D7E72817B327}"/>
                  </a:ext>
                </a:extLst>
              </p:cNvPr>
              <p:cNvSpPr>
                <a:spLocks noChangeShapeType="1"/>
              </p:cNvSpPr>
              <p:nvPr/>
            </p:nvSpPr>
            <p:spPr bwMode="auto">
              <a:xfrm>
                <a:off x="1555" y="5149"/>
                <a:ext cx="1694"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861" name="Freeform 17">
                <a:extLst>
                  <a:ext uri="{FF2B5EF4-FFF2-40B4-BE49-F238E27FC236}">
                    <a16:creationId xmlns:a16="http://schemas.microsoft.com/office/drawing/2014/main" id="{11F3B9E2-CD83-9944-C6A1-7080831ADBCF}"/>
                  </a:ext>
                </a:extLst>
              </p:cNvPr>
              <p:cNvSpPr>
                <a:spLocks/>
              </p:cNvSpPr>
              <p:nvPr/>
            </p:nvSpPr>
            <p:spPr bwMode="auto">
              <a:xfrm>
                <a:off x="1555" y="3456"/>
                <a:ext cx="1694" cy="1693"/>
              </a:xfrm>
              <a:custGeom>
                <a:avLst/>
                <a:gdLst>
                  <a:gd name="T0" fmla="*/ 0 w 23704"/>
                  <a:gd name="T1" fmla="*/ 0 h 23703"/>
                  <a:gd name="T2" fmla="*/ 0 w 23704"/>
                  <a:gd name="T3" fmla="*/ 0 h 23703"/>
                  <a:gd name="T4" fmla="*/ 0 w 23704"/>
                  <a:gd name="T5" fmla="*/ 0 h 23703"/>
                  <a:gd name="T6" fmla="*/ 0 60000 65536"/>
                  <a:gd name="T7" fmla="*/ 0 60000 65536"/>
                  <a:gd name="T8" fmla="*/ 0 60000 65536"/>
                  <a:gd name="T9" fmla="*/ 0 w 23704"/>
                  <a:gd name="T10" fmla="*/ 0 h 23703"/>
                  <a:gd name="T11" fmla="*/ 23704 w 23704"/>
                  <a:gd name="T12" fmla="*/ 23703 h 23703"/>
                </a:gdLst>
                <a:ahLst/>
                <a:cxnLst>
                  <a:cxn ang="T6">
                    <a:pos x="T0" y="T1"/>
                  </a:cxn>
                  <a:cxn ang="T7">
                    <a:pos x="T2" y="T3"/>
                  </a:cxn>
                  <a:cxn ang="T8">
                    <a:pos x="T4" y="T5"/>
                  </a:cxn>
                </a:cxnLst>
                <a:rect l="T9" t="T10" r="T11" b="T12"/>
                <a:pathLst>
                  <a:path w="23704" h="23703">
                    <a:moveTo>
                      <a:pt x="0" y="0"/>
                    </a:moveTo>
                    <a:lnTo>
                      <a:pt x="23704" y="0"/>
                    </a:lnTo>
                    <a:lnTo>
                      <a:pt x="23704" y="23703"/>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862" name="Freeform 18">
                <a:extLst>
                  <a:ext uri="{FF2B5EF4-FFF2-40B4-BE49-F238E27FC236}">
                    <a16:creationId xmlns:a16="http://schemas.microsoft.com/office/drawing/2014/main" id="{BE5362B5-A759-0489-1AA6-59ED9EF781BB}"/>
                  </a:ext>
                </a:extLst>
              </p:cNvPr>
              <p:cNvSpPr>
                <a:spLocks/>
              </p:cNvSpPr>
              <p:nvPr/>
            </p:nvSpPr>
            <p:spPr bwMode="auto">
              <a:xfrm>
                <a:off x="2731" y="3478"/>
                <a:ext cx="46" cy="68"/>
              </a:xfrm>
              <a:custGeom>
                <a:avLst/>
                <a:gdLst>
                  <a:gd name="T0" fmla="*/ 0 w 632"/>
                  <a:gd name="T1" fmla="*/ 0 h 948"/>
                  <a:gd name="T2" fmla="*/ 0 w 632"/>
                  <a:gd name="T3" fmla="*/ 0 h 948"/>
                  <a:gd name="T4" fmla="*/ 0 w 632"/>
                  <a:gd name="T5" fmla="*/ 0 h 948"/>
                  <a:gd name="T6" fmla="*/ 0 w 632"/>
                  <a:gd name="T7" fmla="*/ 0 h 948"/>
                  <a:gd name="T8" fmla="*/ 0 w 632"/>
                  <a:gd name="T9" fmla="*/ 0 h 948"/>
                  <a:gd name="T10" fmla="*/ 0 w 632"/>
                  <a:gd name="T11" fmla="*/ 0 h 948"/>
                  <a:gd name="T12" fmla="*/ 0 60000 65536"/>
                  <a:gd name="T13" fmla="*/ 0 60000 65536"/>
                  <a:gd name="T14" fmla="*/ 0 60000 65536"/>
                  <a:gd name="T15" fmla="*/ 0 60000 65536"/>
                  <a:gd name="T16" fmla="*/ 0 60000 65536"/>
                  <a:gd name="T17" fmla="*/ 0 60000 65536"/>
                  <a:gd name="T18" fmla="*/ 0 w 632"/>
                  <a:gd name="T19" fmla="*/ 0 h 948"/>
                  <a:gd name="T20" fmla="*/ 632 w 632"/>
                  <a:gd name="T21" fmla="*/ 948 h 948"/>
                </a:gdLst>
                <a:ahLst/>
                <a:cxnLst>
                  <a:cxn ang="T12">
                    <a:pos x="T0" y="T1"/>
                  </a:cxn>
                  <a:cxn ang="T13">
                    <a:pos x="T2" y="T3"/>
                  </a:cxn>
                  <a:cxn ang="T14">
                    <a:pos x="T4" y="T5"/>
                  </a:cxn>
                  <a:cxn ang="T15">
                    <a:pos x="T6" y="T7"/>
                  </a:cxn>
                  <a:cxn ang="T16">
                    <a:pos x="T8" y="T9"/>
                  </a:cxn>
                  <a:cxn ang="T17">
                    <a:pos x="T10" y="T11"/>
                  </a:cxn>
                </a:cxnLst>
                <a:rect l="T18" t="T19" r="T20" b="T21"/>
                <a:pathLst>
                  <a:path w="632" h="948">
                    <a:moveTo>
                      <a:pt x="0" y="948"/>
                    </a:moveTo>
                    <a:lnTo>
                      <a:pt x="475" y="948"/>
                    </a:lnTo>
                    <a:lnTo>
                      <a:pt x="632" y="789"/>
                    </a:lnTo>
                    <a:lnTo>
                      <a:pt x="632" y="157"/>
                    </a:lnTo>
                    <a:lnTo>
                      <a:pt x="475" y="0"/>
                    </a:lnTo>
                    <a:lnTo>
                      <a:pt x="0" y="0"/>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863" name="Line 19">
                <a:extLst>
                  <a:ext uri="{FF2B5EF4-FFF2-40B4-BE49-F238E27FC236}">
                    <a16:creationId xmlns:a16="http://schemas.microsoft.com/office/drawing/2014/main" id="{3BA8BE7C-6650-07E0-EB81-2727FD3C181C}"/>
                  </a:ext>
                </a:extLst>
              </p:cNvPr>
              <p:cNvSpPr>
                <a:spLocks noChangeShapeType="1"/>
              </p:cNvSpPr>
              <p:nvPr/>
            </p:nvSpPr>
            <p:spPr bwMode="auto">
              <a:xfrm>
                <a:off x="2743" y="3478"/>
                <a:ext cx="1" cy="68"/>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864" name="Line 20">
                <a:extLst>
                  <a:ext uri="{FF2B5EF4-FFF2-40B4-BE49-F238E27FC236}">
                    <a16:creationId xmlns:a16="http://schemas.microsoft.com/office/drawing/2014/main" id="{CF6EBA5C-B4F1-EA7B-0C2E-0A282543DC31}"/>
                  </a:ext>
                </a:extLst>
              </p:cNvPr>
              <p:cNvSpPr>
                <a:spLocks noChangeShapeType="1"/>
              </p:cNvSpPr>
              <p:nvPr/>
            </p:nvSpPr>
            <p:spPr bwMode="auto">
              <a:xfrm flipV="1">
                <a:off x="2799" y="3501"/>
                <a:ext cx="1" cy="45"/>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865" name="Freeform 21">
                <a:extLst>
                  <a:ext uri="{FF2B5EF4-FFF2-40B4-BE49-F238E27FC236}">
                    <a16:creationId xmlns:a16="http://schemas.microsoft.com/office/drawing/2014/main" id="{15B3FD1A-F00F-CF33-3A25-4A6663CF1753}"/>
                  </a:ext>
                </a:extLst>
              </p:cNvPr>
              <p:cNvSpPr>
                <a:spLocks/>
              </p:cNvSpPr>
              <p:nvPr/>
            </p:nvSpPr>
            <p:spPr bwMode="auto">
              <a:xfrm>
                <a:off x="2799" y="3501"/>
                <a:ext cx="45" cy="22"/>
              </a:xfrm>
              <a:custGeom>
                <a:avLst/>
                <a:gdLst>
                  <a:gd name="T0" fmla="*/ 0 w 633"/>
                  <a:gd name="T1" fmla="*/ 0 h 316"/>
                  <a:gd name="T2" fmla="*/ 0 w 633"/>
                  <a:gd name="T3" fmla="*/ 0 h 316"/>
                  <a:gd name="T4" fmla="*/ 0 w 633"/>
                  <a:gd name="T5" fmla="*/ 0 h 316"/>
                  <a:gd name="T6" fmla="*/ 0 w 633"/>
                  <a:gd name="T7" fmla="*/ 0 h 316"/>
                  <a:gd name="T8" fmla="*/ 0 60000 65536"/>
                  <a:gd name="T9" fmla="*/ 0 60000 65536"/>
                  <a:gd name="T10" fmla="*/ 0 60000 65536"/>
                  <a:gd name="T11" fmla="*/ 0 60000 65536"/>
                  <a:gd name="T12" fmla="*/ 0 w 633"/>
                  <a:gd name="T13" fmla="*/ 0 h 316"/>
                  <a:gd name="T14" fmla="*/ 633 w 633"/>
                  <a:gd name="T15" fmla="*/ 316 h 316"/>
                </a:gdLst>
                <a:ahLst/>
                <a:cxnLst>
                  <a:cxn ang="T8">
                    <a:pos x="T0" y="T1"/>
                  </a:cxn>
                  <a:cxn ang="T9">
                    <a:pos x="T2" y="T3"/>
                  </a:cxn>
                  <a:cxn ang="T10">
                    <a:pos x="T4" y="T5"/>
                  </a:cxn>
                  <a:cxn ang="T11">
                    <a:pos x="T6" y="T7"/>
                  </a:cxn>
                </a:cxnLst>
                <a:rect l="T12" t="T13" r="T14" b="T15"/>
                <a:pathLst>
                  <a:path w="633" h="316">
                    <a:moveTo>
                      <a:pt x="0" y="316"/>
                    </a:moveTo>
                    <a:lnTo>
                      <a:pt x="317" y="0"/>
                    </a:lnTo>
                    <a:lnTo>
                      <a:pt x="474" y="0"/>
                    </a:lnTo>
                    <a:lnTo>
                      <a:pt x="633" y="157"/>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866" name="Freeform 22">
                <a:extLst>
                  <a:ext uri="{FF2B5EF4-FFF2-40B4-BE49-F238E27FC236}">
                    <a16:creationId xmlns:a16="http://schemas.microsoft.com/office/drawing/2014/main" id="{B3EF0BD2-EAB3-DF82-BB4E-85A35878D660}"/>
                  </a:ext>
                </a:extLst>
              </p:cNvPr>
              <p:cNvSpPr>
                <a:spLocks/>
              </p:cNvSpPr>
              <p:nvPr/>
            </p:nvSpPr>
            <p:spPr bwMode="auto">
              <a:xfrm>
                <a:off x="2867" y="3501"/>
                <a:ext cx="34" cy="45"/>
              </a:xfrm>
              <a:custGeom>
                <a:avLst/>
                <a:gdLst>
                  <a:gd name="T0" fmla="*/ 0 w 473"/>
                  <a:gd name="T1" fmla="*/ 0 h 632"/>
                  <a:gd name="T2" fmla="*/ 0 w 473"/>
                  <a:gd name="T3" fmla="*/ 0 h 632"/>
                  <a:gd name="T4" fmla="*/ 0 w 473"/>
                  <a:gd name="T5" fmla="*/ 0 h 632"/>
                  <a:gd name="T6" fmla="*/ 0 w 473"/>
                  <a:gd name="T7" fmla="*/ 0 h 632"/>
                  <a:gd name="T8" fmla="*/ 0 w 473"/>
                  <a:gd name="T9" fmla="*/ 0 h 632"/>
                  <a:gd name="T10" fmla="*/ 0 w 473"/>
                  <a:gd name="T11" fmla="*/ 0 h 632"/>
                  <a:gd name="T12" fmla="*/ 0 w 473"/>
                  <a:gd name="T13" fmla="*/ 0 h 632"/>
                  <a:gd name="T14" fmla="*/ 0 w 473"/>
                  <a:gd name="T15" fmla="*/ 0 h 632"/>
                  <a:gd name="T16" fmla="*/ 0 w 473"/>
                  <a:gd name="T17" fmla="*/ 0 h 6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3"/>
                  <a:gd name="T28" fmla="*/ 0 h 632"/>
                  <a:gd name="T29" fmla="*/ 473 w 473"/>
                  <a:gd name="T30" fmla="*/ 632 h 6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3" h="632">
                    <a:moveTo>
                      <a:pt x="316" y="632"/>
                    </a:moveTo>
                    <a:lnTo>
                      <a:pt x="157" y="632"/>
                    </a:lnTo>
                    <a:lnTo>
                      <a:pt x="0" y="473"/>
                    </a:lnTo>
                    <a:lnTo>
                      <a:pt x="0" y="157"/>
                    </a:lnTo>
                    <a:lnTo>
                      <a:pt x="157" y="0"/>
                    </a:lnTo>
                    <a:lnTo>
                      <a:pt x="316" y="0"/>
                    </a:lnTo>
                    <a:lnTo>
                      <a:pt x="473" y="157"/>
                    </a:lnTo>
                    <a:lnTo>
                      <a:pt x="473" y="473"/>
                    </a:lnTo>
                    <a:lnTo>
                      <a:pt x="316" y="632"/>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867" name="Line 23">
                <a:extLst>
                  <a:ext uri="{FF2B5EF4-FFF2-40B4-BE49-F238E27FC236}">
                    <a16:creationId xmlns:a16="http://schemas.microsoft.com/office/drawing/2014/main" id="{31051988-F8FF-40B3-DC8F-B4CD8ECBA020}"/>
                  </a:ext>
                </a:extLst>
              </p:cNvPr>
              <p:cNvSpPr>
                <a:spLocks noChangeShapeType="1"/>
              </p:cNvSpPr>
              <p:nvPr/>
            </p:nvSpPr>
            <p:spPr bwMode="auto">
              <a:xfrm>
                <a:off x="2901" y="3534"/>
                <a:ext cx="11" cy="12"/>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868" name="Line 24">
                <a:extLst>
                  <a:ext uri="{FF2B5EF4-FFF2-40B4-BE49-F238E27FC236}">
                    <a16:creationId xmlns:a16="http://schemas.microsoft.com/office/drawing/2014/main" id="{0E1C4A0E-D1E4-0E90-52F9-957D0BFF0462}"/>
                  </a:ext>
                </a:extLst>
              </p:cNvPr>
              <p:cNvSpPr>
                <a:spLocks noChangeShapeType="1"/>
              </p:cNvSpPr>
              <p:nvPr/>
            </p:nvSpPr>
            <p:spPr bwMode="auto">
              <a:xfrm>
                <a:off x="2935" y="3512"/>
                <a:ext cx="34"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869" name="Freeform 25">
                <a:extLst>
                  <a:ext uri="{FF2B5EF4-FFF2-40B4-BE49-F238E27FC236}">
                    <a16:creationId xmlns:a16="http://schemas.microsoft.com/office/drawing/2014/main" id="{44C5A26B-D8BB-4DC2-EC7E-D04480741D6E}"/>
                  </a:ext>
                </a:extLst>
              </p:cNvPr>
              <p:cNvSpPr>
                <a:spLocks/>
              </p:cNvSpPr>
              <p:nvPr/>
            </p:nvSpPr>
            <p:spPr bwMode="auto">
              <a:xfrm>
                <a:off x="2946" y="3478"/>
                <a:ext cx="34" cy="68"/>
              </a:xfrm>
              <a:custGeom>
                <a:avLst/>
                <a:gdLst>
                  <a:gd name="T0" fmla="*/ 0 w 474"/>
                  <a:gd name="T1" fmla="*/ 0 h 948"/>
                  <a:gd name="T2" fmla="*/ 0 w 474"/>
                  <a:gd name="T3" fmla="*/ 0 h 948"/>
                  <a:gd name="T4" fmla="*/ 0 w 474"/>
                  <a:gd name="T5" fmla="*/ 0 h 948"/>
                  <a:gd name="T6" fmla="*/ 0 w 474"/>
                  <a:gd name="T7" fmla="*/ 0 h 948"/>
                  <a:gd name="T8" fmla="*/ 0 w 474"/>
                  <a:gd name="T9" fmla="*/ 0 h 948"/>
                  <a:gd name="T10" fmla="*/ 0 60000 65536"/>
                  <a:gd name="T11" fmla="*/ 0 60000 65536"/>
                  <a:gd name="T12" fmla="*/ 0 60000 65536"/>
                  <a:gd name="T13" fmla="*/ 0 60000 65536"/>
                  <a:gd name="T14" fmla="*/ 0 60000 65536"/>
                  <a:gd name="T15" fmla="*/ 0 w 474"/>
                  <a:gd name="T16" fmla="*/ 0 h 948"/>
                  <a:gd name="T17" fmla="*/ 474 w 474"/>
                  <a:gd name="T18" fmla="*/ 948 h 948"/>
                </a:gdLst>
                <a:ahLst/>
                <a:cxnLst>
                  <a:cxn ang="T10">
                    <a:pos x="T0" y="T1"/>
                  </a:cxn>
                  <a:cxn ang="T11">
                    <a:pos x="T2" y="T3"/>
                  </a:cxn>
                  <a:cxn ang="T12">
                    <a:pos x="T4" y="T5"/>
                  </a:cxn>
                  <a:cxn ang="T13">
                    <a:pos x="T6" y="T7"/>
                  </a:cxn>
                  <a:cxn ang="T14">
                    <a:pos x="T8" y="T9"/>
                  </a:cxn>
                </a:cxnLst>
                <a:rect l="T15" t="T16" r="T17" b="T18"/>
                <a:pathLst>
                  <a:path w="474" h="948">
                    <a:moveTo>
                      <a:pt x="474" y="157"/>
                    </a:moveTo>
                    <a:lnTo>
                      <a:pt x="316" y="0"/>
                    </a:lnTo>
                    <a:lnTo>
                      <a:pt x="158" y="0"/>
                    </a:lnTo>
                    <a:lnTo>
                      <a:pt x="0" y="157"/>
                    </a:lnTo>
                    <a:lnTo>
                      <a:pt x="0" y="948"/>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870" name="Line 26">
                <a:extLst>
                  <a:ext uri="{FF2B5EF4-FFF2-40B4-BE49-F238E27FC236}">
                    <a16:creationId xmlns:a16="http://schemas.microsoft.com/office/drawing/2014/main" id="{0E34D618-5583-C8F3-F775-50A454632956}"/>
                  </a:ext>
                </a:extLst>
              </p:cNvPr>
              <p:cNvSpPr>
                <a:spLocks noChangeShapeType="1"/>
              </p:cNvSpPr>
              <p:nvPr/>
            </p:nvSpPr>
            <p:spPr bwMode="auto">
              <a:xfrm>
                <a:off x="3002" y="3501"/>
                <a:ext cx="46"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871" name="Freeform 27">
                <a:extLst>
                  <a:ext uri="{FF2B5EF4-FFF2-40B4-BE49-F238E27FC236}">
                    <a16:creationId xmlns:a16="http://schemas.microsoft.com/office/drawing/2014/main" id="{228F9B91-B195-3996-5366-A4C0E364AF79}"/>
                  </a:ext>
                </a:extLst>
              </p:cNvPr>
              <p:cNvSpPr>
                <a:spLocks/>
              </p:cNvSpPr>
              <p:nvPr/>
            </p:nvSpPr>
            <p:spPr bwMode="auto">
              <a:xfrm>
                <a:off x="3025" y="3478"/>
                <a:ext cx="23" cy="68"/>
              </a:xfrm>
              <a:custGeom>
                <a:avLst/>
                <a:gdLst>
                  <a:gd name="T0" fmla="*/ 0 w 315"/>
                  <a:gd name="T1" fmla="*/ 0 h 948"/>
                  <a:gd name="T2" fmla="*/ 0 w 315"/>
                  <a:gd name="T3" fmla="*/ 0 h 948"/>
                  <a:gd name="T4" fmla="*/ 0 w 315"/>
                  <a:gd name="T5" fmla="*/ 0 h 948"/>
                  <a:gd name="T6" fmla="*/ 0 w 315"/>
                  <a:gd name="T7" fmla="*/ 0 h 948"/>
                  <a:gd name="T8" fmla="*/ 0 60000 65536"/>
                  <a:gd name="T9" fmla="*/ 0 60000 65536"/>
                  <a:gd name="T10" fmla="*/ 0 60000 65536"/>
                  <a:gd name="T11" fmla="*/ 0 60000 65536"/>
                  <a:gd name="T12" fmla="*/ 0 w 315"/>
                  <a:gd name="T13" fmla="*/ 0 h 948"/>
                  <a:gd name="T14" fmla="*/ 315 w 315"/>
                  <a:gd name="T15" fmla="*/ 948 h 948"/>
                </a:gdLst>
                <a:ahLst/>
                <a:cxnLst>
                  <a:cxn ang="T8">
                    <a:pos x="T0" y="T1"/>
                  </a:cxn>
                  <a:cxn ang="T9">
                    <a:pos x="T2" y="T3"/>
                  </a:cxn>
                  <a:cxn ang="T10">
                    <a:pos x="T4" y="T5"/>
                  </a:cxn>
                  <a:cxn ang="T11">
                    <a:pos x="T6" y="T7"/>
                  </a:cxn>
                </a:cxnLst>
                <a:rect l="T12" t="T13" r="T14" b="T15"/>
                <a:pathLst>
                  <a:path w="315" h="948">
                    <a:moveTo>
                      <a:pt x="0" y="0"/>
                    </a:moveTo>
                    <a:lnTo>
                      <a:pt x="0" y="789"/>
                    </a:lnTo>
                    <a:lnTo>
                      <a:pt x="157" y="948"/>
                    </a:lnTo>
                    <a:lnTo>
                      <a:pt x="315" y="789"/>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872" name="Line 28">
                <a:extLst>
                  <a:ext uri="{FF2B5EF4-FFF2-40B4-BE49-F238E27FC236}">
                    <a16:creationId xmlns:a16="http://schemas.microsoft.com/office/drawing/2014/main" id="{5FD1945F-E48A-EE44-39DF-6434248BF5A1}"/>
                  </a:ext>
                </a:extLst>
              </p:cNvPr>
              <p:cNvSpPr>
                <a:spLocks noChangeShapeType="1"/>
              </p:cNvSpPr>
              <p:nvPr/>
            </p:nvSpPr>
            <p:spPr bwMode="auto">
              <a:xfrm>
                <a:off x="1555" y="3456"/>
                <a:ext cx="1" cy="1693"/>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873" name="Freeform 29">
                <a:extLst>
                  <a:ext uri="{FF2B5EF4-FFF2-40B4-BE49-F238E27FC236}">
                    <a16:creationId xmlns:a16="http://schemas.microsoft.com/office/drawing/2014/main" id="{83EC7B5D-2413-0FD6-2730-401845D7BED9}"/>
                  </a:ext>
                </a:extLst>
              </p:cNvPr>
              <p:cNvSpPr>
                <a:spLocks/>
              </p:cNvSpPr>
              <p:nvPr/>
            </p:nvSpPr>
            <p:spPr bwMode="auto">
              <a:xfrm>
                <a:off x="1725" y="5208"/>
                <a:ext cx="34" cy="51"/>
              </a:xfrm>
              <a:custGeom>
                <a:avLst/>
                <a:gdLst>
                  <a:gd name="T0" fmla="*/ 0 w 473"/>
                  <a:gd name="T1" fmla="*/ 0 h 711"/>
                  <a:gd name="T2" fmla="*/ 0 w 473"/>
                  <a:gd name="T3" fmla="*/ 0 h 711"/>
                  <a:gd name="T4" fmla="*/ 0 w 473"/>
                  <a:gd name="T5" fmla="*/ 0 h 711"/>
                  <a:gd name="T6" fmla="*/ 0 w 473"/>
                  <a:gd name="T7" fmla="*/ 0 h 711"/>
                  <a:gd name="T8" fmla="*/ 0 w 473"/>
                  <a:gd name="T9" fmla="*/ 0 h 711"/>
                  <a:gd name="T10" fmla="*/ 0 w 473"/>
                  <a:gd name="T11" fmla="*/ 0 h 711"/>
                  <a:gd name="T12" fmla="*/ 0 w 473"/>
                  <a:gd name="T13" fmla="*/ 0 h 711"/>
                  <a:gd name="T14" fmla="*/ 0 w 473"/>
                  <a:gd name="T15" fmla="*/ 0 h 711"/>
                  <a:gd name="T16" fmla="*/ 0 w 473"/>
                  <a:gd name="T17" fmla="*/ 0 h 711"/>
                  <a:gd name="T18" fmla="*/ 0 w 473"/>
                  <a:gd name="T19" fmla="*/ 0 h 7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3"/>
                  <a:gd name="T31" fmla="*/ 0 h 711"/>
                  <a:gd name="T32" fmla="*/ 473 w 473"/>
                  <a:gd name="T33" fmla="*/ 711 h 7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3" h="711">
                    <a:moveTo>
                      <a:pt x="0" y="356"/>
                    </a:moveTo>
                    <a:lnTo>
                      <a:pt x="355" y="356"/>
                    </a:lnTo>
                    <a:lnTo>
                      <a:pt x="473" y="475"/>
                    </a:lnTo>
                    <a:lnTo>
                      <a:pt x="473" y="594"/>
                    </a:lnTo>
                    <a:lnTo>
                      <a:pt x="355" y="711"/>
                    </a:lnTo>
                    <a:lnTo>
                      <a:pt x="118" y="711"/>
                    </a:lnTo>
                    <a:lnTo>
                      <a:pt x="0" y="594"/>
                    </a:lnTo>
                    <a:lnTo>
                      <a:pt x="0" y="238"/>
                    </a:lnTo>
                    <a:lnTo>
                      <a:pt x="236" y="0"/>
                    </a:lnTo>
                    <a:lnTo>
                      <a:pt x="355" y="0"/>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874" name="Freeform 30">
                <a:extLst>
                  <a:ext uri="{FF2B5EF4-FFF2-40B4-BE49-F238E27FC236}">
                    <a16:creationId xmlns:a16="http://schemas.microsoft.com/office/drawing/2014/main" id="{4A54C8BB-D517-9758-D917-5647086D1605}"/>
                  </a:ext>
                </a:extLst>
              </p:cNvPr>
              <p:cNvSpPr>
                <a:spLocks/>
              </p:cNvSpPr>
              <p:nvPr/>
            </p:nvSpPr>
            <p:spPr bwMode="auto">
              <a:xfrm>
                <a:off x="1776" y="5208"/>
                <a:ext cx="33" cy="51"/>
              </a:xfrm>
              <a:custGeom>
                <a:avLst/>
                <a:gdLst>
                  <a:gd name="T0" fmla="*/ 0 w 473"/>
                  <a:gd name="T1" fmla="*/ 0 h 711"/>
                  <a:gd name="T2" fmla="*/ 0 w 473"/>
                  <a:gd name="T3" fmla="*/ 0 h 711"/>
                  <a:gd name="T4" fmla="*/ 0 w 473"/>
                  <a:gd name="T5" fmla="*/ 0 h 711"/>
                  <a:gd name="T6" fmla="*/ 0 w 473"/>
                  <a:gd name="T7" fmla="*/ 0 h 711"/>
                  <a:gd name="T8" fmla="*/ 0 w 473"/>
                  <a:gd name="T9" fmla="*/ 0 h 711"/>
                  <a:gd name="T10" fmla="*/ 0 w 473"/>
                  <a:gd name="T11" fmla="*/ 0 h 711"/>
                  <a:gd name="T12" fmla="*/ 0 w 473"/>
                  <a:gd name="T13" fmla="*/ 0 h 711"/>
                  <a:gd name="T14" fmla="*/ 0 w 473"/>
                  <a:gd name="T15" fmla="*/ 0 h 711"/>
                  <a:gd name="T16" fmla="*/ 0 w 473"/>
                  <a:gd name="T17" fmla="*/ 0 h 7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3"/>
                  <a:gd name="T28" fmla="*/ 0 h 711"/>
                  <a:gd name="T29" fmla="*/ 473 w 473"/>
                  <a:gd name="T30" fmla="*/ 711 h 7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3" h="711">
                    <a:moveTo>
                      <a:pt x="0" y="594"/>
                    </a:moveTo>
                    <a:lnTo>
                      <a:pt x="118" y="711"/>
                    </a:lnTo>
                    <a:lnTo>
                      <a:pt x="356" y="711"/>
                    </a:lnTo>
                    <a:lnTo>
                      <a:pt x="473" y="594"/>
                    </a:lnTo>
                    <a:lnTo>
                      <a:pt x="473" y="356"/>
                    </a:lnTo>
                    <a:lnTo>
                      <a:pt x="356" y="238"/>
                    </a:lnTo>
                    <a:lnTo>
                      <a:pt x="0" y="238"/>
                    </a:lnTo>
                    <a:lnTo>
                      <a:pt x="0" y="0"/>
                    </a:lnTo>
                    <a:lnTo>
                      <a:pt x="473" y="0"/>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875" name="Freeform 31">
                <a:extLst>
                  <a:ext uri="{FF2B5EF4-FFF2-40B4-BE49-F238E27FC236}">
                    <a16:creationId xmlns:a16="http://schemas.microsoft.com/office/drawing/2014/main" id="{F3D4E596-4D94-E5BF-8BE1-928EA1E80F19}"/>
                  </a:ext>
                </a:extLst>
              </p:cNvPr>
              <p:cNvSpPr>
                <a:spLocks/>
              </p:cNvSpPr>
              <p:nvPr/>
            </p:nvSpPr>
            <p:spPr bwMode="auto">
              <a:xfrm>
                <a:off x="1513" y="5208"/>
                <a:ext cx="34" cy="51"/>
              </a:xfrm>
              <a:custGeom>
                <a:avLst/>
                <a:gdLst>
                  <a:gd name="T0" fmla="*/ 0 w 475"/>
                  <a:gd name="T1" fmla="*/ 0 h 711"/>
                  <a:gd name="T2" fmla="*/ 0 w 475"/>
                  <a:gd name="T3" fmla="*/ 0 h 711"/>
                  <a:gd name="T4" fmla="*/ 0 w 475"/>
                  <a:gd name="T5" fmla="*/ 0 h 711"/>
                  <a:gd name="T6" fmla="*/ 0 w 475"/>
                  <a:gd name="T7" fmla="*/ 0 h 711"/>
                  <a:gd name="T8" fmla="*/ 0 w 475"/>
                  <a:gd name="T9" fmla="*/ 0 h 711"/>
                  <a:gd name="T10" fmla="*/ 0 w 475"/>
                  <a:gd name="T11" fmla="*/ 0 h 711"/>
                  <a:gd name="T12" fmla="*/ 0 w 475"/>
                  <a:gd name="T13" fmla="*/ 0 h 711"/>
                  <a:gd name="T14" fmla="*/ 0 w 475"/>
                  <a:gd name="T15" fmla="*/ 0 h 711"/>
                  <a:gd name="T16" fmla="*/ 0 w 475"/>
                  <a:gd name="T17" fmla="*/ 0 h 711"/>
                  <a:gd name="T18" fmla="*/ 0 w 475"/>
                  <a:gd name="T19" fmla="*/ 0 h 7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5"/>
                  <a:gd name="T31" fmla="*/ 0 h 711"/>
                  <a:gd name="T32" fmla="*/ 475 w 475"/>
                  <a:gd name="T33" fmla="*/ 711 h 7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5" h="711">
                    <a:moveTo>
                      <a:pt x="0" y="356"/>
                    </a:moveTo>
                    <a:lnTo>
                      <a:pt x="356" y="356"/>
                    </a:lnTo>
                    <a:lnTo>
                      <a:pt x="475" y="475"/>
                    </a:lnTo>
                    <a:lnTo>
                      <a:pt x="475" y="594"/>
                    </a:lnTo>
                    <a:lnTo>
                      <a:pt x="356" y="711"/>
                    </a:lnTo>
                    <a:lnTo>
                      <a:pt x="119" y="711"/>
                    </a:lnTo>
                    <a:lnTo>
                      <a:pt x="0" y="594"/>
                    </a:lnTo>
                    <a:lnTo>
                      <a:pt x="0" y="238"/>
                    </a:lnTo>
                    <a:lnTo>
                      <a:pt x="237" y="0"/>
                    </a:lnTo>
                    <a:lnTo>
                      <a:pt x="356" y="0"/>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876" name="Freeform 32">
                <a:extLst>
                  <a:ext uri="{FF2B5EF4-FFF2-40B4-BE49-F238E27FC236}">
                    <a16:creationId xmlns:a16="http://schemas.microsoft.com/office/drawing/2014/main" id="{2076D9A1-2CEA-CEDD-C02B-921E57C86816}"/>
                  </a:ext>
                </a:extLst>
              </p:cNvPr>
              <p:cNvSpPr>
                <a:spLocks/>
              </p:cNvSpPr>
              <p:nvPr/>
            </p:nvSpPr>
            <p:spPr bwMode="auto">
              <a:xfrm>
                <a:off x="1564" y="5208"/>
                <a:ext cx="25" cy="51"/>
              </a:xfrm>
              <a:custGeom>
                <a:avLst/>
                <a:gdLst>
                  <a:gd name="T0" fmla="*/ 0 w 356"/>
                  <a:gd name="T1" fmla="*/ 0 h 711"/>
                  <a:gd name="T2" fmla="*/ 0 w 356"/>
                  <a:gd name="T3" fmla="*/ 0 h 711"/>
                  <a:gd name="T4" fmla="*/ 0 w 356"/>
                  <a:gd name="T5" fmla="*/ 0 h 711"/>
                  <a:gd name="T6" fmla="*/ 0 w 356"/>
                  <a:gd name="T7" fmla="*/ 0 h 711"/>
                  <a:gd name="T8" fmla="*/ 0 w 356"/>
                  <a:gd name="T9" fmla="*/ 0 h 711"/>
                  <a:gd name="T10" fmla="*/ 0 w 356"/>
                  <a:gd name="T11" fmla="*/ 0 h 711"/>
                  <a:gd name="T12" fmla="*/ 0 w 356"/>
                  <a:gd name="T13" fmla="*/ 0 h 711"/>
                  <a:gd name="T14" fmla="*/ 0 w 356"/>
                  <a:gd name="T15" fmla="*/ 0 h 711"/>
                  <a:gd name="T16" fmla="*/ 0 w 356"/>
                  <a:gd name="T17" fmla="*/ 0 h 7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6"/>
                  <a:gd name="T28" fmla="*/ 0 h 711"/>
                  <a:gd name="T29" fmla="*/ 356 w 356"/>
                  <a:gd name="T30" fmla="*/ 711 h 7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6" h="711">
                    <a:moveTo>
                      <a:pt x="119" y="711"/>
                    </a:moveTo>
                    <a:lnTo>
                      <a:pt x="0" y="594"/>
                    </a:lnTo>
                    <a:lnTo>
                      <a:pt x="0" y="119"/>
                    </a:lnTo>
                    <a:lnTo>
                      <a:pt x="119" y="0"/>
                    </a:lnTo>
                    <a:lnTo>
                      <a:pt x="237" y="0"/>
                    </a:lnTo>
                    <a:lnTo>
                      <a:pt x="356" y="119"/>
                    </a:lnTo>
                    <a:lnTo>
                      <a:pt x="356" y="594"/>
                    </a:lnTo>
                    <a:lnTo>
                      <a:pt x="237" y="711"/>
                    </a:lnTo>
                    <a:lnTo>
                      <a:pt x="119"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877" name="Freeform 33">
                <a:extLst>
                  <a:ext uri="{FF2B5EF4-FFF2-40B4-BE49-F238E27FC236}">
                    <a16:creationId xmlns:a16="http://schemas.microsoft.com/office/drawing/2014/main" id="{3A81C8D4-CB9B-246F-96C1-4826338539B2}"/>
                  </a:ext>
                </a:extLst>
              </p:cNvPr>
              <p:cNvSpPr>
                <a:spLocks/>
              </p:cNvSpPr>
              <p:nvPr/>
            </p:nvSpPr>
            <p:spPr bwMode="auto">
              <a:xfrm>
                <a:off x="1428" y="5123"/>
                <a:ext cx="34" cy="51"/>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w 474"/>
                  <a:gd name="T19" fmla="*/ 0 h 7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4"/>
                  <a:gd name="T31" fmla="*/ 0 h 711"/>
                  <a:gd name="T32" fmla="*/ 474 w 474"/>
                  <a:gd name="T33" fmla="*/ 711 h 7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4" h="711">
                    <a:moveTo>
                      <a:pt x="119" y="711"/>
                    </a:moveTo>
                    <a:lnTo>
                      <a:pt x="237" y="711"/>
                    </a:lnTo>
                    <a:lnTo>
                      <a:pt x="474" y="473"/>
                    </a:lnTo>
                    <a:lnTo>
                      <a:pt x="474" y="118"/>
                    </a:lnTo>
                    <a:lnTo>
                      <a:pt x="355" y="0"/>
                    </a:lnTo>
                    <a:lnTo>
                      <a:pt x="119" y="0"/>
                    </a:lnTo>
                    <a:lnTo>
                      <a:pt x="0" y="118"/>
                    </a:lnTo>
                    <a:lnTo>
                      <a:pt x="0" y="237"/>
                    </a:lnTo>
                    <a:lnTo>
                      <a:pt x="119" y="355"/>
                    </a:lnTo>
                    <a:lnTo>
                      <a:pt x="474" y="35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878" name="Freeform 34">
                <a:extLst>
                  <a:ext uri="{FF2B5EF4-FFF2-40B4-BE49-F238E27FC236}">
                    <a16:creationId xmlns:a16="http://schemas.microsoft.com/office/drawing/2014/main" id="{115602F6-6738-1FDA-9195-D9A0E290BCB7}"/>
                  </a:ext>
                </a:extLst>
              </p:cNvPr>
              <p:cNvSpPr>
                <a:spLocks/>
              </p:cNvSpPr>
              <p:nvPr/>
            </p:nvSpPr>
            <p:spPr bwMode="auto">
              <a:xfrm>
                <a:off x="1479" y="5123"/>
                <a:ext cx="26" cy="51"/>
              </a:xfrm>
              <a:custGeom>
                <a:avLst/>
                <a:gdLst>
                  <a:gd name="T0" fmla="*/ 0 w 355"/>
                  <a:gd name="T1" fmla="*/ 0 h 711"/>
                  <a:gd name="T2" fmla="*/ 0 w 355"/>
                  <a:gd name="T3" fmla="*/ 0 h 711"/>
                  <a:gd name="T4" fmla="*/ 0 w 355"/>
                  <a:gd name="T5" fmla="*/ 0 h 711"/>
                  <a:gd name="T6" fmla="*/ 0 w 355"/>
                  <a:gd name="T7" fmla="*/ 0 h 711"/>
                  <a:gd name="T8" fmla="*/ 0 w 355"/>
                  <a:gd name="T9" fmla="*/ 0 h 711"/>
                  <a:gd name="T10" fmla="*/ 0 w 355"/>
                  <a:gd name="T11" fmla="*/ 0 h 711"/>
                  <a:gd name="T12" fmla="*/ 0 w 355"/>
                  <a:gd name="T13" fmla="*/ 0 h 711"/>
                  <a:gd name="T14" fmla="*/ 0 w 355"/>
                  <a:gd name="T15" fmla="*/ 0 h 711"/>
                  <a:gd name="T16" fmla="*/ 0 w 355"/>
                  <a:gd name="T17" fmla="*/ 0 h 7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5"/>
                  <a:gd name="T28" fmla="*/ 0 h 711"/>
                  <a:gd name="T29" fmla="*/ 355 w 355"/>
                  <a:gd name="T30" fmla="*/ 711 h 7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5" h="711">
                    <a:moveTo>
                      <a:pt x="119" y="711"/>
                    </a:moveTo>
                    <a:lnTo>
                      <a:pt x="0" y="592"/>
                    </a:lnTo>
                    <a:lnTo>
                      <a:pt x="0" y="118"/>
                    </a:lnTo>
                    <a:lnTo>
                      <a:pt x="119" y="0"/>
                    </a:lnTo>
                    <a:lnTo>
                      <a:pt x="238" y="0"/>
                    </a:lnTo>
                    <a:lnTo>
                      <a:pt x="355" y="118"/>
                    </a:lnTo>
                    <a:lnTo>
                      <a:pt x="355" y="592"/>
                    </a:lnTo>
                    <a:lnTo>
                      <a:pt x="238" y="711"/>
                    </a:lnTo>
                    <a:lnTo>
                      <a:pt x="119"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879" name="Line 35">
                <a:extLst>
                  <a:ext uri="{FF2B5EF4-FFF2-40B4-BE49-F238E27FC236}">
                    <a16:creationId xmlns:a16="http://schemas.microsoft.com/office/drawing/2014/main" id="{5316AC3C-7B92-27DA-7825-6BBDCDD5FB59}"/>
                  </a:ext>
                </a:extLst>
              </p:cNvPr>
              <p:cNvSpPr>
                <a:spLocks noChangeShapeType="1"/>
              </p:cNvSpPr>
              <p:nvPr/>
            </p:nvSpPr>
            <p:spPr bwMode="auto">
              <a:xfrm>
                <a:off x="1555" y="5149"/>
                <a:ext cx="1" cy="34"/>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880" name="Line 36">
                <a:extLst>
                  <a:ext uri="{FF2B5EF4-FFF2-40B4-BE49-F238E27FC236}">
                    <a16:creationId xmlns:a16="http://schemas.microsoft.com/office/drawing/2014/main" id="{150B6B01-1260-AF37-989F-A47522A199A6}"/>
                  </a:ext>
                </a:extLst>
              </p:cNvPr>
              <p:cNvSpPr>
                <a:spLocks noChangeShapeType="1"/>
              </p:cNvSpPr>
              <p:nvPr/>
            </p:nvSpPr>
            <p:spPr bwMode="auto">
              <a:xfrm flipH="1">
                <a:off x="1538" y="5064"/>
                <a:ext cx="17"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881" name="Line 37">
                <a:extLst>
                  <a:ext uri="{FF2B5EF4-FFF2-40B4-BE49-F238E27FC236}">
                    <a16:creationId xmlns:a16="http://schemas.microsoft.com/office/drawing/2014/main" id="{218F8C8D-BEE6-A160-6F7B-417C25B26DBB}"/>
                  </a:ext>
                </a:extLst>
              </p:cNvPr>
              <p:cNvSpPr>
                <a:spLocks noChangeShapeType="1"/>
              </p:cNvSpPr>
              <p:nvPr/>
            </p:nvSpPr>
            <p:spPr bwMode="auto">
              <a:xfrm flipH="1">
                <a:off x="1522" y="5149"/>
                <a:ext cx="33"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882" name="Line 38">
                <a:extLst>
                  <a:ext uri="{FF2B5EF4-FFF2-40B4-BE49-F238E27FC236}">
                    <a16:creationId xmlns:a16="http://schemas.microsoft.com/office/drawing/2014/main" id="{1B3F2769-BF3C-BC96-F600-F48F2F0EAC7A}"/>
                  </a:ext>
                </a:extLst>
              </p:cNvPr>
              <p:cNvSpPr>
                <a:spLocks noChangeShapeType="1"/>
              </p:cNvSpPr>
              <p:nvPr/>
            </p:nvSpPr>
            <p:spPr bwMode="auto">
              <a:xfrm>
                <a:off x="1767" y="5149"/>
                <a:ext cx="1" cy="17"/>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883" name="Freeform 39">
                <a:extLst>
                  <a:ext uri="{FF2B5EF4-FFF2-40B4-BE49-F238E27FC236}">
                    <a16:creationId xmlns:a16="http://schemas.microsoft.com/office/drawing/2014/main" id="{5A256641-4A0E-5353-65CD-028D2627C34E}"/>
                  </a:ext>
                </a:extLst>
              </p:cNvPr>
              <p:cNvSpPr>
                <a:spLocks/>
              </p:cNvSpPr>
              <p:nvPr/>
            </p:nvSpPr>
            <p:spPr bwMode="auto">
              <a:xfrm>
                <a:off x="1428" y="4954"/>
                <a:ext cx="34" cy="51"/>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w 474"/>
                  <a:gd name="T19" fmla="*/ 0 h 7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4"/>
                  <a:gd name="T31" fmla="*/ 0 h 711"/>
                  <a:gd name="T32" fmla="*/ 474 w 474"/>
                  <a:gd name="T33" fmla="*/ 711 h 7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4" h="711">
                    <a:moveTo>
                      <a:pt x="119" y="711"/>
                    </a:moveTo>
                    <a:lnTo>
                      <a:pt x="237" y="711"/>
                    </a:lnTo>
                    <a:lnTo>
                      <a:pt x="474" y="474"/>
                    </a:lnTo>
                    <a:lnTo>
                      <a:pt x="474" y="119"/>
                    </a:lnTo>
                    <a:lnTo>
                      <a:pt x="355" y="0"/>
                    </a:lnTo>
                    <a:lnTo>
                      <a:pt x="119" y="0"/>
                    </a:lnTo>
                    <a:lnTo>
                      <a:pt x="0" y="119"/>
                    </a:lnTo>
                    <a:lnTo>
                      <a:pt x="0" y="238"/>
                    </a:lnTo>
                    <a:lnTo>
                      <a:pt x="119" y="355"/>
                    </a:lnTo>
                    <a:lnTo>
                      <a:pt x="474" y="35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884" name="Freeform 40">
                <a:extLst>
                  <a:ext uri="{FF2B5EF4-FFF2-40B4-BE49-F238E27FC236}">
                    <a16:creationId xmlns:a16="http://schemas.microsoft.com/office/drawing/2014/main" id="{03BC84AB-DCC9-AAA3-FF1F-EC1C6FAFA8FD}"/>
                  </a:ext>
                </a:extLst>
              </p:cNvPr>
              <p:cNvSpPr>
                <a:spLocks/>
              </p:cNvSpPr>
              <p:nvPr/>
            </p:nvSpPr>
            <p:spPr bwMode="auto">
              <a:xfrm>
                <a:off x="1479" y="4954"/>
                <a:ext cx="9" cy="51"/>
              </a:xfrm>
              <a:custGeom>
                <a:avLst/>
                <a:gdLst>
                  <a:gd name="T0" fmla="*/ 0 w 119"/>
                  <a:gd name="T1" fmla="*/ 0 h 711"/>
                  <a:gd name="T2" fmla="*/ 0 w 119"/>
                  <a:gd name="T3" fmla="*/ 0 h 711"/>
                  <a:gd name="T4" fmla="*/ 0 w 119"/>
                  <a:gd name="T5" fmla="*/ 0 h 711"/>
                  <a:gd name="T6" fmla="*/ 0 60000 65536"/>
                  <a:gd name="T7" fmla="*/ 0 60000 65536"/>
                  <a:gd name="T8" fmla="*/ 0 60000 65536"/>
                  <a:gd name="T9" fmla="*/ 0 w 119"/>
                  <a:gd name="T10" fmla="*/ 0 h 711"/>
                  <a:gd name="T11" fmla="*/ 119 w 119"/>
                  <a:gd name="T12" fmla="*/ 711 h 711"/>
                </a:gdLst>
                <a:ahLst/>
                <a:cxnLst>
                  <a:cxn ang="T6">
                    <a:pos x="T0" y="T1"/>
                  </a:cxn>
                  <a:cxn ang="T7">
                    <a:pos x="T2" y="T3"/>
                  </a:cxn>
                  <a:cxn ang="T8">
                    <a:pos x="T4" y="T5"/>
                  </a:cxn>
                </a:cxnLst>
                <a:rect l="T9" t="T10" r="T11" b="T12"/>
                <a:pathLst>
                  <a:path w="119" h="711">
                    <a:moveTo>
                      <a:pt x="0" y="119"/>
                    </a:moveTo>
                    <a:lnTo>
                      <a:pt x="119" y="0"/>
                    </a:lnTo>
                    <a:lnTo>
                      <a:pt x="119"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885" name="Line 41">
                <a:extLst>
                  <a:ext uri="{FF2B5EF4-FFF2-40B4-BE49-F238E27FC236}">
                    <a16:creationId xmlns:a16="http://schemas.microsoft.com/office/drawing/2014/main" id="{4F50FFBB-DB55-2B64-BF7E-CD948DEB4B97}"/>
                  </a:ext>
                </a:extLst>
              </p:cNvPr>
              <p:cNvSpPr>
                <a:spLocks noChangeShapeType="1"/>
              </p:cNvSpPr>
              <p:nvPr/>
            </p:nvSpPr>
            <p:spPr bwMode="auto">
              <a:xfrm>
                <a:off x="1479" y="5005"/>
                <a:ext cx="17"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886" name="Freeform 42">
                <a:extLst>
                  <a:ext uri="{FF2B5EF4-FFF2-40B4-BE49-F238E27FC236}">
                    <a16:creationId xmlns:a16="http://schemas.microsoft.com/office/drawing/2014/main" id="{9B03CE3E-7194-5F04-E304-CD30DC6766A8}"/>
                  </a:ext>
                </a:extLst>
              </p:cNvPr>
              <p:cNvSpPr>
                <a:spLocks/>
              </p:cNvSpPr>
              <p:nvPr/>
            </p:nvSpPr>
            <p:spPr bwMode="auto">
              <a:xfrm>
                <a:off x="1428" y="4785"/>
                <a:ext cx="34" cy="51"/>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w 474"/>
                  <a:gd name="T19" fmla="*/ 0 h 7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4"/>
                  <a:gd name="T31" fmla="*/ 0 h 711"/>
                  <a:gd name="T32" fmla="*/ 474 w 474"/>
                  <a:gd name="T33" fmla="*/ 711 h 7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4" h="711">
                    <a:moveTo>
                      <a:pt x="119" y="711"/>
                    </a:moveTo>
                    <a:lnTo>
                      <a:pt x="237" y="711"/>
                    </a:lnTo>
                    <a:lnTo>
                      <a:pt x="474" y="474"/>
                    </a:lnTo>
                    <a:lnTo>
                      <a:pt x="474" y="119"/>
                    </a:lnTo>
                    <a:lnTo>
                      <a:pt x="355" y="0"/>
                    </a:lnTo>
                    <a:lnTo>
                      <a:pt x="119" y="0"/>
                    </a:lnTo>
                    <a:lnTo>
                      <a:pt x="0" y="119"/>
                    </a:lnTo>
                    <a:lnTo>
                      <a:pt x="0" y="236"/>
                    </a:lnTo>
                    <a:lnTo>
                      <a:pt x="119" y="355"/>
                    </a:lnTo>
                    <a:lnTo>
                      <a:pt x="474" y="35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887" name="Freeform 43">
                <a:extLst>
                  <a:ext uri="{FF2B5EF4-FFF2-40B4-BE49-F238E27FC236}">
                    <a16:creationId xmlns:a16="http://schemas.microsoft.com/office/drawing/2014/main" id="{E403F958-A41C-429A-217F-897B6A9B68C5}"/>
                  </a:ext>
                </a:extLst>
              </p:cNvPr>
              <p:cNvSpPr>
                <a:spLocks/>
              </p:cNvSpPr>
              <p:nvPr/>
            </p:nvSpPr>
            <p:spPr bwMode="auto">
              <a:xfrm>
                <a:off x="1479" y="4785"/>
                <a:ext cx="34" cy="51"/>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w 474"/>
                  <a:gd name="T19" fmla="*/ 0 h 7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4"/>
                  <a:gd name="T31" fmla="*/ 0 h 711"/>
                  <a:gd name="T32" fmla="*/ 474 w 474"/>
                  <a:gd name="T33" fmla="*/ 711 h 7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4" h="711">
                    <a:moveTo>
                      <a:pt x="0" y="119"/>
                    </a:moveTo>
                    <a:lnTo>
                      <a:pt x="119" y="0"/>
                    </a:lnTo>
                    <a:lnTo>
                      <a:pt x="355" y="0"/>
                    </a:lnTo>
                    <a:lnTo>
                      <a:pt x="474" y="119"/>
                    </a:lnTo>
                    <a:lnTo>
                      <a:pt x="474" y="236"/>
                    </a:lnTo>
                    <a:lnTo>
                      <a:pt x="355" y="355"/>
                    </a:lnTo>
                    <a:lnTo>
                      <a:pt x="119" y="355"/>
                    </a:lnTo>
                    <a:lnTo>
                      <a:pt x="0" y="474"/>
                    </a:lnTo>
                    <a:lnTo>
                      <a:pt x="0" y="711"/>
                    </a:lnTo>
                    <a:lnTo>
                      <a:pt x="474"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888" name="Freeform 44">
                <a:extLst>
                  <a:ext uri="{FF2B5EF4-FFF2-40B4-BE49-F238E27FC236}">
                    <a16:creationId xmlns:a16="http://schemas.microsoft.com/office/drawing/2014/main" id="{1B826746-A6A6-B0E8-D771-D82ED22E52A4}"/>
                  </a:ext>
                </a:extLst>
              </p:cNvPr>
              <p:cNvSpPr>
                <a:spLocks/>
              </p:cNvSpPr>
              <p:nvPr/>
            </p:nvSpPr>
            <p:spPr bwMode="auto">
              <a:xfrm>
                <a:off x="1428" y="4615"/>
                <a:ext cx="34" cy="51"/>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w 474"/>
                  <a:gd name="T19" fmla="*/ 0 h 7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4"/>
                  <a:gd name="T31" fmla="*/ 0 h 711"/>
                  <a:gd name="T32" fmla="*/ 474 w 474"/>
                  <a:gd name="T33" fmla="*/ 711 h 7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4" h="711">
                    <a:moveTo>
                      <a:pt x="119" y="711"/>
                    </a:moveTo>
                    <a:lnTo>
                      <a:pt x="237" y="711"/>
                    </a:lnTo>
                    <a:lnTo>
                      <a:pt x="474" y="474"/>
                    </a:lnTo>
                    <a:lnTo>
                      <a:pt x="474" y="119"/>
                    </a:lnTo>
                    <a:lnTo>
                      <a:pt x="355" y="0"/>
                    </a:lnTo>
                    <a:lnTo>
                      <a:pt x="119" y="0"/>
                    </a:lnTo>
                    <a:lnTo>
                      <a:pt x="0" y="119"/>
                    </a:lnTo>
                    <a:lnTo>
                      <a:pt x="0" y="236"/>
                    </a:lnTo>
                    <a:lnTo>
                      <a:pt x="119" y="355"/>
                    </a:lnTo>
                    <a:lnTo>
                      <a:pt x="474" y="35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889" name="Freeform 45">
                <a:extLst>
                  <a:ext uri="{FF2B5EF4-FFF2-40B4-BE49-F238E27FC236}">
                    <a16:creationId xmlns:a16="http://schemas.microsoft.com/office/drawing/2014/main" id="{431C7D2D-56F0-CF9E-D40E-63CC3B71EC4E}"/>
                  </a:ext>
                </a:extLst>
              </p:cNvPr>
              <p:cNvSpPr>
                <a:spLocks/>
              </p:cNvSpPr>
              <p:nvPr/>
            </p:nvSpPr>
            <p:spPr bwMode="auto">
              <a:xfrm>
                <a:off x="1479" y="4615"/>
                <a:ext cx="34" cy="26"/>
              </a:xfrm>
              <a:custGeom>
                <a:avLst/>
                <a:gdLst>
                  <a:gd name="T0" fmla="*/ 0 w 474"/>
                  <a:gd name="T1" fmla="*/ 0 h 355"/>
                  <a:gd name="T2" fmla="*/ 0 w 474"/>
                  <a:gd name="T3" fmla="*/ 0 h 355"/>
                  <a:gd name="T4" fmla="*/ 0 w 474"/>
                  <a:gd name="T5" fmla="*/ 0 h 355"/>
                  <a:gd name="T6" fmla="*/ 0 w 474"/>
                  <a:gd name="T7" fmla="*/ 0 h 355"/>
                  <a:gd name="T8" fmla="*/ 0 w 474"/>
                  <a:gd name="T9" fmla="*/ 0 h 355"/>
                  <a:gd name="T10" fmla="*/ 0 w 474"/>
                  <a:gd name="T11" fmla="*/ 0 h 355"/>
                  <a:gd name="T12" fmla="*/ 0 w 474"/>
                  <a:gd name="T13" fmla="*/ 0 h 355"/>
                  <a:gd name="T14" fmla="*/ 0 60000 65536"/>
                  <a:gd name="T15" fmla="*/ 0 60000 65536"/>
                  <a:gd name="T16" fmla="*/ 0 60000 65536"/>
                  <a:gd name="T17" fmla="*/ 0 60000 65536"/>
                  <a:gd name="T18" fmla="*/ 0 60000 65536"/>
                  <a:gd name="T19" fmla="*/ 0 60000 65536"/>
                  <a:gd name="T20" fmla="*/ 0 60000 65536"/>
                  <a:gd name="T21" fmla="*/ 0 w 474"/>
                  <a:gd name="T22" fmla="*/ 0 h 355"/>
                  <a:gd name="T23" fmla="*/ 474 w 474"/>
                  <a:gd name="T24" fmla="*/ 355 h 35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4" h="355">
                    <a:moveTo>
                      <a:pt x="0" y="119"/>
                    </a:moveTo>
                    <a:lnTo>
                      <a:pt x="119" y="0"/>
                    </a:lnTo>
                    <a:lnTo>
                      <a:pt x="355" y="0"/>
                    </a:lnTo>
                    <a:lnTo>
                      <a:pt x="474" y="119"/>
                    </a:lnTo>
                    <a:lnTo>
                      <a:pt x="474" y="236"/>
                    </a:lnTo>
                    <a:lnTo>
                      <a:pt x="355" y="355"/>
                    </a:lnTo>
                    <a:lnTo>
                      <a:pt x="238" y="35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890" name="Freeform 46">
                <a:extLst>
                  <a:ext uri="{FF2B5EF4-FFF2-40B4-BE49-F238E27FC236}">
                    <a16:creationId xmlns:a16="http://schemas.microsoft.com/office/drawing/2014/main" id="{3307637A-2086-8887-7E11-EA08AEFA49EA}"/>
                  </a:ext>
                </a:extLst>
              </p:cNvPr>
              <p:cNvSpPr>
                <a:spLocks/>
              </p:cNvSpPr>
              <p:nvPr/>
            </p:nvSpPr>
            <p:spPr bwMode="auto">
              <a:xfrm>
                <a:off x="1479" y="4641"/>
                <a:ext cx="34" cy="25"/>
              </a:xfrm>
              <a:custGeom>
                <a:avLst/>
                <a:gdLst>
                  <a:gd name="T0" fmla="*/ 0 w 474"/>
                  <a:gd name="T1" fmla="*/ 0 h 356"/>
                  <a:gd name="T2" fmla="*/ 0 w 474"/>
                  <a:gd name="T3" fmla="*/ 0 h 356"/>
                  <a:gd name="T4" fmla="*/ 0 w 474"/>
                  <a:gd name="T5" fmla="*/ 0 h 356"/>
                  <a:gd name="T6" fmla="*/ 0 w 474"/>
                  <a:gd name="T7" fmla="*/ 0 h 356"/>
                  <a:gd name="T8" fmla="*/ 0 w 474"/>
                  <a:gd name="T9" fmla="*/ 0 h 356"/>
                  <a:gd name="T10" fmla="*/ 0 w 474"/>
                  <a:gd name="T11" fmla="*/ 0 h 356"/>
                  <a:gd name="T12" fmla="*/ 0 60000 65536"/>
                  <a:gd name="T13" fmla="*/ 0 60000 65536"/>
                  <a:gd name="T14" fmla="*/ 0 60000 65536"/>
                  <a:gd name="T15" fmla="*/ 0 60000 65536"/>
                  <a:gd name="T16" fmla="*/ 0 60000 65536"/>
                  <a:gd name="T17" fmla="*/ 0 60000 65536"/>
                  <a:gd name="T18" fmla="*/ 0 w 474"/>
                  <a:gd name="T19" fmla="*/ 0 h 356"/>
                  <a:gd name="T20" fmla="*/ 474 w 474"/>
                  <a:gd name="T21" fmla="*/ 356 h 356"/>
                </a:gdLst>
                <a:ahLst/>
                <a:cxnLst>
                  <a:cxn ang="T12">
                    <a:pos x="T0" y="T1"/>
                  </a:cxn>
                  <a:cxn ang="T13">
                    <a:pos x="T2" y="T3"/>
                  </a:cxn>
                  <a:cxn ang="T14">
                    <a:pos x="T4" y="T5"/>
                  </a:cxn>
                  <a:cxn ang="T15">
                    <a:pos x="T6" y="T7"/>
                  </a:cxn>
                  <a:cxn ang="T16">
                    <a:pos x="T8" y="T9"/>
                  </a:cxn>
                  <a:cxn ang="T17">
                    <a:pos x="T10" y="T11"/>
                  </a:cxn>
                </a:cxnLst>
                <a:rect l="T18" t="T19" r="T20" b="T21"/>
                <a:pathLst>
                  <a:path w="474" h="356">
                    <a:moveTo>
                      <a:pt x="355" y="0"/>
                    </a:moveTo>
                    <a:lnTo>
                      <a:pt x="474" y="119"/>
                    </a:lnTo>
                    <a:lnTo>
                      <a:pt x="474" y="237"/>
                    </a:lnTo>
                    <a:lnTo>
                      <a:pt x="355" y="356"/>
                    </a:lnTo>
                    <a:lnTo>
                      <a:pt x="119" y="356"/>
                    </a:lnTo>
                    <a:lnTo>
                      <a:pt x="0" y="237"/>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891" name="Freeform 47">
                <a:extLst>
                  <a:ext uri="{FF2B5EF4-FFF2-40B4-BE49-F238E27FC236}">
                    <a16:creationId xmlns:a16="http://schemas.microsoft.com/office/drawing/2014/main" id="{DF2C1AE9-ABF5-4E36-426D-9B4175201E9D}"/>
                  </a:ext>
                </a:extLst>
              </p:cNvPr>
              <p:cNvSpPr>
                <a:spLocks/>
              </p:cNvSpPr>
              <p:nvPr/>
            </p:nvSpPr>
            <p:spPr bwMode="auto">
              <a:xfrm>
                <a:off x="1428" y="4446"/>
                <a:ext cx="34" cy="51"/>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w 474"/>
                  <a:gd name="T19" fmla="*/ 0 h 7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4"/>
                  <a:gd name="T31" fmla="*/ 0 h 711"/>
                  <a:gd name="T32" fmla="*/ 474 w 474"/>
                  <a:gd name="T33" fmla="*/ 711 h 7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4" h="711">
                    <a:moveTo>
                      <a:pt x="119" y="711"/>
                    </a:moveTo>
                    <a:lnTo>
                      <a:pt x="237" y="711"/>
                    </a:lnTo>
                    <a:lnTo>
                      <a:pt x="474" y="473"/>
                    </a:lnTo>
                    <a:lnTo>
                      <a:pt x="474" y="118"/>
                    </a:lnTo>
                    <a:lnTo>
                      <a:pt x="355" y="0"/>
                    </a:lnTo>
                    <a:lnTo>
                      <a:pt x="119" y="0"/>
                    </a:lnTo>
                    <a:lnTo>
                      <a:pt x="0" y="118"/>
                    </a:lnTo>
                    <a:lnTo>
                      <a:pt x="0" y="236"/>
                    </a:lnTo>
                    <a:lnTo>
                      <a:pt x="119" y="355"/>
                    </a:lnTo>
                    <a:lnTo>
                      <a:pt x="474" y="35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892" name="Freeform 48">
                <a:extLst>
                  <a:ext uri="{FF2B5EF4-FFF2-40B4-BE49-F238E27FC236}">
                    <a16:creationId xmlns:a16="http://schemas.microsoft.com/office/drawing/2014/main" id="{5773A62C-D37F-E358-68EB-FBE1180E4845}"/>
                  </a:ext>
                </a:extLst>
              </p:cNvPr>
              <p:cNvSpPr>
                <a:spLocks/>
              </p:cNvSpPr>
              <p:nvPr/>
            </p:nvSpPr>
            <p:spPr bwMode="auto">
              <a:xfrm>
                <a:off x="1479" y="4446"/>
                <a:ext cx="34" cy="51"/>
              </a:xfrm>
              <a:custGeom>
                <a:avLst/>
                <a:gdLst>
                  <a:gd name="T0" fmla="*/ 0 w 474"/>
                  <a:gd name="T1" fmla="*/ 0 h 711"/>
                  <a:gd name="T2" fmla="*/ 0 w 474"/>
                  <a:gd name="T3" fmla="*/ 0 h 711"/>
                  <a:gd name="T4" fmla="*/ 0 w 474"/>
                  <a:gd name="T5" fmla="*/ 0 h 711"/>
                  <a:gd name="T6" fmla="*/ 0 w 474"/>
                  <a:gd name="T7" fmla="*/ 0 h 711"/>
                  <a:gd name="T8" fmla="*/ 0 60000 65536"/>
                  <a:gd name="T9" fmla="*/ 0 60000 65536"/>
                  <a:gd name="T10" fmla="*/ 0 60000 65536"/>
                  <a:gd name="T11" fmla="*/ 0 60000 65536"/>
                  <a:gd name="T12" fmla="*/ 0 w 474"/>
                  <a:gd name="T13" fmla="*/ 0 h 711"/>
                  <a:gd name="T14" fmla="*/ 474 w 474"/>
                  <a:gd name="T15" fmla="*/ 711 h 711"/>
                </a:gdLst>
                <a:ahLst/>
                <a:cxnLst>
                  <a:cxn ang="T8">
                    <a:pos x="T0" y="T1"/>
                  </a:cxn>
                  <a:cxn ang="T9">
                    <a:pos x="T2" y="T3"/>
                  </a:cxn>
                  <a:cxn ang="T10">
                    <a:pos x="T4" y="T5"/>
                  </a:cxn>
                  <a:cxn ang="T11">
                    <a:pos x="T6" y="T7"/>
                  </a:cxn>
                </a:cxnLst>
                <a:rect l="T12" t="T13" r="T14" b="T15"/>
                <a:pathLst>
                  <a:path w="474" h="711">
                    <a:moveTo>
                      <a:pt x="474" y="473"/>
                    </a:moveTo>
                    <a:lnTo>
                      <a:pt x="0" y="473"/>
                    </a:lnTo>
                    <a:lnTo>
                      <a:pt x="355" y="0"/>
                    </a:lnTo>
                    <a:lnTo>
                      <a:pt x="355"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893" name="Line 49">
                <a:extLst>
                  <a:ext uri="{FF2B5EF4-FFF2-40B4-BE49-F238E27FC236}">
                    <a16:creationId xmlns:a16="http://schemas.microsoft.com/office/drawing/2014/main" id="{A3273C48-E0C4-4581-9990-F71557D28F17}"/>
                  </a:ext>
                </a:extLst>
              </p:cNvPr>
              <p:cNvSpPr>
                <a:spLocks noChangeShapeType="1"/>
              </p:cNvSpPr>
              <p:nvPr/>
            </p:nvSpPr>
            <p:spPr bwMode="auto">
              <a:xfrm flipH="1">
                <a:off x="1538" y="4895"/>
                <a:ext cx="17"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894" name="Line 50">
                <a:extLst>
                  <a:ext uri="{FF2B5EF4-FFF2-40B4-BE49-F238E27FC236}">
                    <a16:creationId xmlns:a16="http://schemas.microsoft.com/office/drawing/2014/main" id="{87D91C0C-9616-D32A-EED1-1F5D52581324}"/>
                  </a:ext>
                </a:extLst>
              </p:cNvPr>
              <p:cNvSpPr>
                <a:spLocks noChangeShapeType="1"/>
              </p:cNvSpPr>
              <p:nvPr/>
            </p:nvSpPr>
            <p:spPr bwMode="auto">
              <a:xfrm flipH="1">
                <a:off x="1522" y="4979"/>
                <a:ext cx="33"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895" name="Line 51">
                <a:extLst>
                  <a:ext uri="{FF2B5EF4-FFF2-40B4-BE49-F238E27FC236}">
                    <a16:creationId xmlns:a16="http://schemas.microsoft.com/office/drawing/2014/main" id="{71D0021D-D4C8-2B19-D7F2-BAE3BE7809BB}"/>
                  </a:ext>
                </a:extLst>
              </p:cNvPr>
              <p:cNvSpPr>
                <a:spLocks noChangeShapeType="1"/>
              </p:cNvSpPr>
              <p:nvPr/>
            </p:nvSpPr>
            <p:spPr bwMode="auto">
              <a:xfrm flipH="1">
                <a:off x="1538" y="4725"/>
                <a:ext cx="17"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896" name="Line 52">
                <a:extLst>
                  <a:ext uri="{FF2B5EF4-FFF2-40B4-BE49-F238E27FC236}">
                    <a16:creationId xmlns:a16="http://schemas.microsoft.com/office/drawing/2014/main" id="{F24B5FFA-EEBC-E25E-2768-8B282BBA488D}"/>
                  </a:ext>
                </a:extLst>
              </p:cNvPr>
              <p:cNvSpPr>
                <a:spLocks noChangeShapeType="1"/>
              </p:cNvSpPr>
              <p:nvPr/>
            </p:nvSpPr>
            <p:spPr bwMode="auto">
              <a:xfrm flipH="1">
                <a:off x="1522" y="4810"/>
                <a:ext cx="33"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897" name="Line 53">
                <a:extLst>
                  <a:ext uri="{FF2B5EF4-FFF2-40B4-BE49-F238E27FC236}">
                    <a16:creationId xmlns:a16="http://schemas.microsoft.com/office/drawing/2014/main" id="{7643204D-CAB5-2D8C-7FB5-988FB4E01748}"/>
                  </a:ext>
                </a:extLst>
              </p:cNvPr>
              <p:cNvSpPr>
                <a:spLocks noChangeShapeType="1"/>
              </p:cNvSpPr>
              <p:nvPr/>
            </p:nvSpPr>
            <p:spPr bwMode="auto">
              <a:xfrm flipH="1">
                <a:off x="1538" y="4556"/>
                <a:ext cx="17"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898" name="Line 54">
                <a:extLst>
                  <a:ext uri="{FF2B5EF4-FFF2-40B4-BE49-F238E27FC236}">
                    <a16:creationId xmlns:a16="http://schemas.microsoft.com/office/drawing/2014/main" id="{CD41DC9E-5926-70A6-9719-5229623BE2D3}"/>
                  </a:ext>
                </a:extLst>
              </p:cNvPr>
              <p:cNvSpPr>
                <a:spLocks noChangeShapeType="1"/>
              </p:cNvSpPr>
              <p:nvPr/>
            </p:nvSpPr>
            <p:spPr bwMode="auto">
              <a:xfrm flipH="1">
                <a:off x="1522" y="4641"/>
                <a:ext cx="33"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899" name="Line 55">
                <a:extLst>
                  <a:ext uri="{FF2B5EF4-FFF2-40B4-BE49-F238E27FC236}">
                    <a16:creationId xmlns:a16="http://schemas.microsoft.com/office/drawing/2014/main" id="{F4158FAB-43DB-DD45-AB96-BBA1951088B1}"/>
                  </a:ext>
                </a:extLst>
              </p:cNvPr>
              <p:cNvSpPr>
                <a:spLocks noChangeShapeType="1"/>
              </p:cNvSpPr>
              <p:nvPr/>
            </p:nvSpPr>
            <p:spPr bwMode="auto">
              <a:xfrm flipH="1">
                <a:off x="1538" y="4387"/>
                <a:ext cx="17"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00" name="Line 56">
                <a:extLst>
                  <a:ext uri="{FF2B5EF4-FFF2-40B4-BE49-F238E27FC236}">
                    <a16:creationId xmlns:a16="http://schemas.microsoft.com/office/drawing/2014/main" id="{0AD7740E-DBB6-5384-E71D-CB9A8129176B}"/>
                  </a:ext>
                </a:extLst>
              </p:cNvPr>
              <p:cNvSpPr>
                <a:spLocks noChangeShapeType="1"/>
              </p:cNvSpPr>
              <p:nvPr/>
            </p:nvSpPr>
            <p:spPr bwMode="auto">
              <a:xfrm flipH="1">
                <a:off x="1522" y="4472"/>
                <a:ext cx="33"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01" name="Freeform 57">
                <a:extLst>
                  <a:ext uri="{FF2B5EF4-FFF2-40B4-BE49-F238E27FC236}">
                    <a16:creationId xmlns:a16="http://schemas.microsoft.com/office/drawing/2014/main" id="{2D6DEFA7-5B72-DBFF-4860-E6770BFF3017}"/>
                  </a:ext>
                </a:extLst>
              </p:cNvPr>
              <p:cNvSpPr>
                <a:spLocks/>
              </p:cNvSpPr>
              <p:nvPr/>
            </p:nvSpPr>
            <p:spPr bwMode="auto">
              <a:xfrm>
                <a:off x="1936" y="5208"/>
                <a:ext cx="34" cy="51"/>
              </a:xfrm>
              <a:custGeom>
                <a:avLst/>
                <a:gdLst>
                  <a:gd name="T0" fmla="*/ 0 w 475"/>
                  <a:gd name="T1" fmla="*/ 0 h 711"/>
                  <a:gd name="T2" fmla="*/ 0 w 475"/>
                  <a:gd name="T3" fmla="*/ 0 h 711"/>
                  <a:gd name="T4" fmla="*/ 0 w 475"/>
                  <a:gd name="T5" fmla="*/ 0 h 711"/>
                  <a:gd name="T6" fmla="*/ 0 60000 65536"/>
                  <a:gd name="T7" fmla="*/ 0 60000 65536"/>
                  <a:gd name="T8" fmla="*/ 0 60000 65536"/>
                  <a:gd name="T9" fmla="*/ 0 w 475"/>
                  <a:gd name="T10" fmla="*/ 0 h 711"/>
                  <a:gd name="T11" fmla="*/ 475 w 475"/>
                  <a:gd name="T12" fmla="*/ 711 h 711"/>
                </a:gdLst>
                <a:ahLst/>
                <a:cxnLst>
                  <a:cxn ang="T6">
                    <a:pos x="T0" y="T1"/>
                  </a:cxn>
                  <a:cxn ang="T7">
                    <a:pos x="T2" y="T3"/>
                  </a:cxn>
                  <a:cxn ang="T8">
                    <a:pos x="T4" y="T5"/>
                  </a:cxn>
                </a:cxnLst>
                <a:rect l="T9" t="T10" r="T11" b="T12"/>
                <a:pathLst>
                  <a:path w="475" h="711">
                    <a:moveTo>
                      <a:pt x="0" y="0"/>
                    </a:moveTo>
                    <a:lnTo>
                      <a:pt x="475" y="0"/>
                    </a:lnTo>
                    <a:lnTo>
                      <a:pt x="119"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02" name="Freeform 58">
                <a:extLst>
                  <a:ext uri="{FF2B5EF4-FFF2-40B4-BE49-F238E27FC236}">
                    <a16:creationId xmlns:a16="http://schemas.microsoft.com/office/drawing/2014/main" id="{4F3750BA-BAA3-1195-2CA1-203EF528DA37}"/>
                  </a:ext>
                </a:extLst>
              </p:cNvPr>
              <p:cNvSpPr>
                <a:spLocks/>
              </p:cNvSpPr>
              <p:nvPr/>
            </p:nvSpPr>
            <p:spPr bwMode="auto">
              <a:xfrm>
                <a:off x="1987" y="5208"/>
                <a:ext cx="26" cy="51"/>
              </a:xfrm>
              <a:custGeom>
                <a:avLst/>
                <a:gdLst>
                  <a:gd name="T0" fmla="*/ 0 w 356"/>
                  <a:gd name="T1" fmla="*/ 0 h 711"/>
                  <a:gd name="T2" fmla="*/ 0 w 356"/>
                  <a:gd name="T3" fmla="*/ 0 h 711"/>
                  <a:gd name="T4" fmla="*/ 0 w 356"/>
                  <a:gd name="T5" fmla="*/ 0 h 711"/>
                  <a:gd name="T6" fmla="*/ 0 w 356"/>
                  <a:gd name="T7" fmla="*/ 0 h 711"/>
                  <a:gd name="T8" fmla="*/ 0 w 356"/>
                  <a:gd name="T9" fmla="*/ 0 h 711"/>
                  <a:gd name="T10" fmla="*/ 0 w 356"/>
                  <a:gd name="T11" fmla="*/ 0 h 711"/>
                  <a:gd name="T12" fmla="*/ 0 w 356"/>
                  <a:gd name="T13" fmla="*/ 0 h 711"/>
                  <a:gd name="T14" fmla="*/ 0 w 356"/>
                  <a:gd name="T15" fmla="*/ 0 h 711"/>
                  <a:gd name="T16" fmla="*/ 0 w 356"/>
                  <a:gd name="T17" fmla="*/ 0 h 7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6"/>
                  <a:gd name="T28" fmla="*/ 0 h 711"/>
                  <a:gd name="T29" fmla="*/ 356 w 356"/>
                  <a:gd name="T30" fmla="*/ 711 h 7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6" h="711">
                    <a:moveTo>
                      <a:pt x="119" y="711"/>
                    </a:moveTo>
                    <a:lnTo>
                      <a:pt x="0" y="594"/>
                    </a:lnTo>
                    <a:lnTo>
                      <a:pt x="0" y="119"/>
                    </a:lnTo>
                    <a:lnTo>
                      <a:pt x="119" y="0"/>
                    </a:lnTo>
                    <a:lnTo>
                      <a:pt x="238" y="0"/>
                    </a:lnTo>
                    <a:lnTo>
                      <a:pt x="356" y="119"/>
                    </a:lnTo>
                    <a:lnTo>
                      <a:pt x="356" y="594"/>
                    </a:lnTo>
                    <a:lnTo>
                      <a:pt x="238" y="711"/>
                    </a:lnTo>
                    <a:lnTo>
                      <a:pt x="119"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03" name="Line 59">
                <a:extLst>
                  <a:ext uri="{FF2B5EF4-FFF2-40B4-BE49-F238E27FC236}">
                    <a16:creationId xmlns:a16="http://schemas.microsoft.com/office/drawing/2014/main" id="{2C52DFDA-0EE6-FC5A-D508-94FA40D63CB4}"/>
                  </a:ext>
                </a:extLst>
              </p:cNvPr>
              <p:cNvSpPr>
                <a:spLocks noChangeShapeType="1"/>
              </p:cNvSpPr>
              <p:nvPr/>
            </p:nvSpPr>
            <p:spPr bwMode="auto">
              <a:xfrm>
                <a:off x="1979" y="5149"/>
                <a:ext cx="1" cy="34"/>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04" name="Freeform 60">
                <a:extLst>
                  <a:ext uri="{FF2B5EF4-FFF2-40B4-BE49-F238E27FC236}">
                    <a16:creationId xmlns:a16="http://schemas.microsoft.com/office/drawing/2014/main" id="{F4142261-F830-5C84-4950-A17AAB9CF4E1}"/>
                  </a:ext>
                </a:extLst>
              </p:cNvPr>
              <p:cNvSpPr>
                <a:spLocks/>
              </p:cNvSpPr>
              <p:nvPr/>
            </p:nvSpPr>
            <p:spPr bwMode="auto">
              <a:xfrm>
                <a:off x="2148" y="5208"/>
                <a:ext cx="34" cy="51"/>
              </a:xfrm>
              <a:custGeom>
                <a:avLst/>
                <a:gdLst>
                  <a:gd name="T0" fmla="*/ 0 w 473"/>
                  <a:gd name="T1" fmla="*/ 0 h 711"/>
                  <a:gd name="T2" fmla="*/ 0 w 473"/>
                  <a:gd name="T3" fmla="*/ 0 h 711"/>
                  <a:gd name="T4" fmla="*/ 0 w 473"/>
                  <a:gd name="T5" fmla="*/ 0 h 711"/>
                  <a:gd name="T6" fmla="*/ 0 60000 65536"/>
                  <a:gd name="T7" fmla="*/ 0 60000 65536"/>
                  <a:gd name="T8" fmla="*/ 0 60000 65536"/>
                  <a:gd name="T9" fmla="*/ 0 w 473"/>
                  <a:gd name="T10" fmla="*/ 0 h 711"/>
                  <a:gd name="T11" fmla="*/ 473 w 473"/>
                  <a:gd name="T12" fmla="*/ 711 h 711"/>
                </a:gdLst>
                <a:ahLst/>
                <a:cxnLst>
                  <a:cxn ang="T6">
                    <a:pos x="T0" y="T1"/>
                  </a:cxn>
                  <a:cxn ang="T7">
                    <a:pos x="T2" y="T3"/>
                  </a:cxn>
                  <a:cxn ang="T8">
                    <a:pos x="T4" y="T5"/>
                  </a:cxn>
                </a:cxnLst>
                <a:rect l="T9" t="T10" r="T11" b="T12"/>
                <a:pathLst>
                  <a:path w="473" h="711">
                    <a:moveTo>
                      <a:pt x="0" y="0"/>
                    </a:moveTo>
                    <a:lnTo>
                      <a:pt x="473" y="0"/>
                    </a:lnTo>
                    <a:lnTo>
                      <a:pt x="117"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05" name="Freeform 61">
                <a:extLst>
                  <a:ext uri="{FF2B5EF4-FFF2-40B4-BE49-F238E27FC236}">
                    <a16:creationId xmlns:a16="http://schemas.microsoft.com/office/drawing/2014/main" id="{AA20FF07-4224-A026-19EA-BA435309F0C0}"/>
                  </a:ext>
                </a:extLst>
              </p:cNvPr>
              <p:cNvSpPr>
                <a:spLocks/>
              </p:cNvSpPr>
              <p:nvPr/>
            </p:nvSpPr>
            <p:spPr bwMode="auto">
              <a:xfrm>
                <a:off x="2199" y="5208"/>
                <a:ext cx="34" cy="51"/>
              </a:xfrm>
              <a:custGeom>
                <a:avLst/>
                <a:gdLst>
                  <a:gd name="T0" fmla="*/ 0 w 473"/>
                  <a:gd name="T1" fmla="*/ 0 h 711"/>
                  <a:gd name="T2" fmla="*/ 0 w 473"/>
                  <a:gd name="T3" fmla="*/ 0 h 711"/>
                  <a:gd name="T4" fmla="*/ 0 w 473"/>
                  <a:gd name="T5" fmla="*/ 0 h 711"/>
                  <a:gd name="T6" fmla="*/ 0 w 473"/>
                  <a:gd name="T7" fmla="*/ 0 h 711"/>
                  <a:gd name="T8" fmla="*/ 0 w 473"/>
                  <a:gd name="T9" fmla="*/ 0 h 711"/>
                  <a:gd name="T10" fmla="*/ 0 w 473"/>
                  <a:gd name="T11" fmla="*/ 0 h 711"/>
                  <a:gd name="T12" fmla="*/ 0 w 473"/>
                  <a:gd name="T13" fmla="*/ 0 h 711"/>
                  <a:gd name="T14" fmla="*/ 0 w 473"/>
                  <a:gd name="T15" fmla="*/ 0 h 711"/>
                  <a:gd name="T16" fmla="*/ 0 w 473"/>
                  <a:gd name="T17" fmla="*/ 0 h 7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3"/>
                  <a:gd name="T28" fmla="*/ 0 h 711"/>
                  <a:gd name="T29" fmla="*/ 473 w 473"/>
                  <a:gd name="T30" fmla="*/ 711 h 7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3" h="711">
                    <a:moveTo>
                      <a:pt x="0" y="594"/>
                    </a:moveTo>
                    <a:lnTo>
                      <a:pt x="118" y="711"/>
                    </a:lnTo>
                    <a:lnTo>
                      <a:pt x="355" y="711"/>
                    </a:lnTo>
                    <a:lnTo>
                      <a:pt x="473" y="594"/>
                    </a:lnTo>
                    <a:lnTo>
                      <a:pt x="473" y="356"/>
                    </a:lnTo>
                    <a:lnTo>
                      <a:pt x="355" y="238"/>
                    </a:lnTo>
                    <a:lnTo>
                      <a:pt x="0" y="238"/>
                    </a:lnTo>
                    <a:lnTo>
                      <a:pt x="0" y="0"/>
                    </a:lnTo>
                    <a:lnTo>
                      <a:pt x="473" y="0"/>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06" name="Line 62">
                <a:extLst>
                  <a:ext uri="{FF2B5EF4-FFF2-40B4-BE49-F238E27FC236}">
                    <a16:creationId xmlns:a16="http://schemas.microsoft.com/office/drawing/2014/main" id="{94A3F9EE-00B9-39E6-ABF8-EFEA079AD20B}"/>
                  </a:ext>
                </a:extLst>
              </p:cNvPr>
              <p:cNvSpPr>
                <a:spLocks noChangeShapeType="1"/>
              </p:cNvSpPr>
              <p:nvPr/>
            </p:nvSpPr>
            <p:spPr bwMode="auto">
              <a:xfrm>
                <a:off x="2190" y="5149"/>
                <a:ext cx="1" cy="17"/>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07" name="Freeform 63">
                <a:extLst>
                  <a:ext uri="{FF2B5EF4-FFF2-40B4-BE49-F238E27FC236}">
                    <a16:creationId xmlns:a16="http://schemas.microsoft.com/office/drawing/2014/main" id="{2D595B05-F516-EDCC-622D-50D8739A39B0}"/>
                  </a:ext>
                </a:extLst>
              </p:cNvPr>
              <p:cNvSpPr>
                <a:spLocks/>
              </p:cNvSpPr>
              <p:nvPr/>
            </p:nvSpPr>
            <p:spPr bwMode="auto">
              <a:xfrm>
                <a:off x="2571" y="5208"/>
                <a:ext cx="34" cy="51"/>
              </a:xfrm>
              <a:custGeom>
                <a:avLst/>
                <a:gdLst>
                  <a:gd name="T0" fmla="*/ 0 w 475"/>
                  <a:gd name="T1" fmla="*/ 0 h 711"/>
                  <a:gd name="T2" fmla="*/ 0 w 475"/>
                  <a:gd name="T3" fmla="*/ 0 h 711"/>
                  <a:gd name="T4" fmla="*/ 0 w 475"/>
                  <a:gd name="T5" fmla="*/ 0 h 711"/>
                  <a:gd name="T6" fmla="*/ 0 w 475"/>
                  <a:gd name="T7" fmla="*/ 0 h 711"/>
                  <a:gd name="T8" fmla="*/ 0 w 475"/>
                  <a:gd name="T9" fmla="*/ 0 h 711"/>
                  <a:gd name="T10" fmla="*/ 0 w 475"/>
                  <a:gd name="T11" fmla="*/ 0 h 711"/>
                  <a:gd name="T12" fmla="*/ 0 w 475"/>
                  <a:gd name="T13" fmla="*/ 0 h 711"/>
                  <a:gd name="T14" fmla="*/ 0 w 475"/>
                  <a:gd name="T15" fmla="*/ 0 h 711"/>
                  <a:gd name="T16" fmla="*/ 0 w 475"/>
                  <a:gd name="T17" fmla="*/ 0 h 711"/>
                  <a:gd name="T18" fmla="*/ 0 w 475"/>
                  <a:gd name="T19" fmla="*/ 0 h 711"/>
                  <a:gd name="T20" fmla="*/ 0 w 475"/>
                  <a:gd name="T21" fmla="*/ 0 h 711"/>
                  <a:gd name="T22" fmla="*/ 0 w 475"/>
                  <a:gd name="T23" fmla="*/ 0 h 7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75"/>
                  <a:gd name="T37" fmla="*/ 0 h 711"/>
                  <a:gd name="T38" fmla="*/ 475 w 475"/>
                  <a:gd name="T39" fmla="*/ 711 h 7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75" h="711">
                    <a:moveTo>
                      <a:pt x="119" y="711"/>
                    </a:moveTo>
                    <a:lnTo>
                      <a:pt x="0" y="594"/>
                    </a:lnTo>
                    <a:lnTo>
                      <a:pt x="0" y="475"/>
                    </a:lnTo>
                    <a:lnTo>
                      <a:pt x="119" y="356"/>
                    </a:lnTo>
                    <a:lnTo>
                      <a:pt x="356" y="356"/>
                    </a:lnTo>
                    <a:lnTo>
                      <a:pt x="475" y="238"/>
                    </a:lnTo>
                    <a:lnTo>
                      <a:pt x="475" y="119"/>
                    </a:lnTo>
                    <a:lnTo>
                      <a:pt x="356" y="0"/>
                    </a:lnTo>
                    <a:lnTo>
                      <a:pt x="119" y="0"/>
                    </a:lnTo>
                    <a:lnTo>
                      <a:pt x="0" y="119"/>
                    </a:lnTo>
                    <a:lnTo>
                      <a:pt x="0" y="238"/>
                    </a:lnTo>
                    <a:lnTo>
                      <a:pt x="119" y="356"/>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08" name="Freeform 64">
                <a:extLst>
                  <a:ext uri="{FF2B5EF4-FFF2-40B4-BE49-F238E27FC236}">
                    <a16:creationId xmlns:a16="http://schemas.microsoft.com/office/drawing/2014/main" id="{5CD0F7D4-1D5A-187A-5201-6482B5F6A699}"/>
                  </a:ext>
                </a:extLst>
              </p:cNvPr>
              <p:cNvSpPr>
                <a:spLocks/>
              </p:cNvSpPr>
              <p:nvPr/>
            </p:nvSpPr>
            <p:spPr bwMode="auto">
              <a:xfrm>
                <a:off x="2580" y="5233"/>
                <a:ext cx="25" cy="26"/>
              </a:xfrm>
              <a:custGeom>
                <a:avLst/>
                <a:gdLst>
                  <a:gd name="T0" fmla="*/ 0 w 356"/>
                  <a:gd name="T1" fmla="*/ 0 h 355"/>
                  <a:gd name="T2" fmla="*/ 0 w 356"/>
                  <a:gd name="T3" fmla="*/ 0 h 355"/>
                  <a:gd name="T4" fmla="*/ 0 w 356"/>
                  <a:gd name="T5" fmla="*/ 0 h 355"/>
                  <a:gd name="T6" fmla="*/ 0 w 356"/>
                  <a:gd name="T7" fmla="*/ 0 h 355"/>
                  <a:gd name="T8" fmla="*/ 0 w 356"/>
                  <a:gd name="T9" fmla="*/ 0 h 355"/>
                  <a:gd name="T10" fmla="*/ 0 60000 65536"/>
                  <a:gd name="T11" fmla="*/ 0 60000 65536"/>
                  <a:gd name="T12" fmla="*/ 0 60000 65536"/>
                  <a:gd name="T13" fmla="*/ 0 60000 65536"/>
                  <a:gd name="T14" fmla="*/ 0 60000 65536"/>
                  <a:gd name="T15" fmla="*/ 0 w 356"/>
                  <a:gd name="T16" fmla="*/ 0 h 355"/>
                  <a:gd name="T17" fmla="*/ 356 w 356"/>
                  <a:gd name="T18" fmla="*/ 355 h 355"/>
                </a:gdLst>
                <a:ahLst/>
                <a:cxnLst>
                  <a:cxn ang="T10">
                    <a:pos x="T0" y="T1"/>
                  </a:cxn>
                  <a:cxn ang="T11">
                    <a:pos x="T2" y="T3"/>
                  </a:cxn>
                  <a:cxn ang="T12">
                    <a:pos x="T4" y="T5"/>
                  </a:cxn>
                  <a:cxn ang="T13">
                    <a:pos x="T6" y="T7"/>
                  </a:cxn>
                  <a:cxn ang="T14">
                    <a:pos x="T8" y="T9"/>
                  </a:cxn>
                </a:cxnLst>
                <a:rect l="T15" t="T16" r="T17" b="T18"/>
                <a:pathLst>
                  <a:path w="356" h="355">
                    <a:moveTo>
                      <a:pt x="237" y="0"/>
                    </a:moveTo>
                    <a:lnTo>
                      <a:pt x="356" y="119"/>
                    </a:lnTo>
                    <a:lnTo>
                      <a:pt x="356" y="238"/>
                    </a:lnTo>
                    <a:lnTo>
                      <a:pt x="237" y="355"/>
                    </a:lnTo>
                    <a:lnTo>
                      <a:pt x="0" y="35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09" name="Freeform 65">
                <a:extLst>
                  <a:ext uri="{FF2B5EF4-FFF2-40B4-BE49-F238E27FC236}">
                    <a16:creationId xmlns:a16="http://schemas.microsoft.com/office/drawing/2014/main" id="{D9EB4ED3-181F-A272-1CC5-865701002F8B}"/>
                  </a:ext>
                </a:extLst>
              </p:cNvPr>
              <p:cNvSpPr>
                <a:spLocks/>
              </p:cNvSpPr>
              <p:nvPr/>
            </p:nvSpPr>
            <p:spPr bwMode="auto">
              <a:xfrm>
                <a:off x="2622" y="5208"/>
                <a:ext cx="34" cy="51"/>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4"/>
                  <a:gd name="T28" fmla="*/ 0 h 711"/>
                  <a:gd name="T29" fmla="*/ 474 w 474"/>
                  <a:gd name="T30" fmla="*/ 711 h 7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4" h="711">
                    <a:moveTo>
                      <a:pt x="0" y="594"/>
                    </a:moveTo>
                    <a:lnTo>
                      <a:pt x="118" y="711"/>
                    </a:lnTo>
                    <a:lnTo>
                      <a:pt x="355" y="711"/>
                    </a:lnTo>
                    <a:lnTo>
                      <a:pt x="474" y="594"/>
                    </a:lnTo>
                    <a:lnTo>
                      <a:pt x="474" y="356"/>
                    </a:lnTo>
                    <a:lnTo>
                      <a:pt x="355" y="238"/>
                    </a:lnTo>
                    <a:lnTo>
                      <a:pt x="0" y="238"/>
                    </a:lnTo>
                    <a:lnTo>
                      <a:pt x="0" y="0"/>
                    </a:lnTo>
                    <a:lnTo>
                      <a:pt x="474" y="0"/>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10" name="Line 66">
                <a:extLst>
                  <a:ext uri="{FF2B5EF4-FFF2-40B4-BE49-F238E27FC236}">
                    <a16:creationId xmlns:a16="http://schemas.microsoft.com/office/drawing/2014/main" id="{961F3C69-1451-1F67-91E3-9CCD5B70806F}"/>
                  </a:ext>
                </a:extLst>
              </p:cNvPr>
              <p:cNvSpPr>
                <a:spLocks noChangeShapeType="1"/>
              </p:cNvSpPr>
              <p:nvPr/>
            </p:nvSpPr>
            <p:spPr bwMode="auto">
              <a:xfrm>
                <a:off x="2402" y="5149"/>
                <a:ext cx="1" cy="34"/>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11" name="Freeform 67">
                <a:extLst>
                  <a:ext uri="{FF2B5EF4-FFF2-40B4-BE49-F238E27FC236}">
                    <a16:creationId xmlns:a16="http://schemas.microsoft.com/office/drawing/2014/main" id="{5ED02CCC-842A-4A7B-35DF-946C6A5411E0}"/>
                  </a:ext>
                </a:extLst>
              </p:cNvPr>
              <p:cNvSpPr>
                <a:spLocks/>
              </p:cNvSpPr>
              <p:nvPr/>
            </p:nvSpPr>
            <p:spPr bwMode="auto">
              <a:xfrm>
                <a:off x="2360" y="5208"/>
                <a:ext cx="34" cy="51"/>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w 474"/>
                  <a:gd name="T19" fmla="*/ 0 h 711"/>
                  <a:gd name="T20" fmla="*/ 0 w 474"/>
                  <a:gd name="T21" fmla="*/ 0 h 711"/>
                  <a:gd name="T22" fmla="*/ 0 w 474"/>
                  <a:gd name="T23" fmla="*/ 0 h 7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74"/>
                  <a:gd name="T37" fmla="*/ 0 h 711"/>
                  <a:gd name="T38" fmla="*/ 474 w 474"/>
                  <a:gd name="T39" fmla="*/ 711 h 7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74" h="711">
                    <a:moveTo>
                      <a:pt x="119" y="711"/>
                    </a:moveTo>
                    <a:lnTo>
                      <a:pt x="0" y="594"/>
                    </a:lnTo>
                    <a:lnTo>
                      <a:pt x="0" y="475"/>
                    </a:lnTo>
                    <a:lnTo>
                      <a:pt x="119" y="356"/>
                    </a:lnTo>
                    <a:lnTo>
                      <a:pt x="356" y="356"/>
                    </a:lnTo>
                    <a:lnTo>
                      <a:pt x="474" y="238"/>
                    </a:lnTo>
                    <a:lnTo>
                      <a:pt x="474" y="119"/>
                    </a:lnTo>
                    <a:lnTo>
                      <a:pt x="356" y="0"/>
                    </a:lnTo>
                    <a:lnTo>
                      <a:pt x="119" y="0"/>
                    </a:lnTo>
                    <a:lnTo>
                      <a:pt x="0" y="119"/>
                    </a:lnTo>
                    <a:lnTo>
                      <a:pt x="0" y="238"/>
                    </a:lnTo>
                    <a:lnTo>
                      <a:pt x="119" y="356"/>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12" name="Freeform 68">
                <a:extLst>
                  <a:ext uri="{FF2B5EF4-FFF2-40B4-BE49-F238E27FC236}">
                    <a16:creationId xmlns:a16="http://schemas.microsoft.com/office/drawing/2014/main" id="{56D226F7-96CE-731F-FBE7-B3C535C01A2D}"/>
                  </a:ext>
                </a:extLst>
              </p:cNvPr>
              <p:cNvSpPr>
                <a:spLocks/>
              </p:cNvSpPr>
              <p:nvPr/>
            </p:nvSpPr>
            <p:spPr bwMode="auto">
              <a:xfrm>
                <a:off x="2368" y="5233"/>
                <a:ext cx="26" cy="26"/>
              </a:xfrm>
              <a:custGeom>
                <a:avLst/>
                <a:gdLst>
                  <a:gd name="T0" fmla="*/ 0 w 355"/>
                  <a:gd name="T1" fmla="*/ 0 h 355"/>
                  <a:gd name="T2" fmla="*/ 0 w 355"/>
                  <a:gd name="T3" fmla="*/ 0 h 355"/>
                  <a:gd name="T4" fmla="*/ 0 w 355"/>
                  <a:gd name="T5" fmla="*/ 0 h 355"/>
                  <a:gd name="T6" fmla="*/ 0 w 355"/>
                  <a:gd name="T7" fmla="*/ 0 h 355"/>
                  <a:gd name="T8" fmla="*/ 0 w 355"/>
                  <a:gd name="T9" fmla="*/ 0 h 355"/>
                  <a:gd name="T10" fmla="*/ 0 60000 65536"/>
                  <a:gd name="T11" fmla="*/ 0 60000 65536"/>
                  <a:gd name="T12" fmla="*/ 0 60000 65536"/>
                  <a:gd name="T13" fmla="*/ 0 60000 65536"/>
                  <a:gd name="T14" fmla="*/ 0 60000 65536"/>
                  <a:gd name="T15" fmla="*/ 0 w 355"/>
                  <a:gd name="T16" fmla="*/ 0 h 355"/>
                  <a:gd name="T17" fmla="*/ 355 w 355"/>
                  <a:gd name="T18" fmla="*/ 355 h 355"/>
                </a:gdLst>
                <a:ahLst/>
                <a:cxnLst>
                  <a:cxn ang="T10">
                    <a:pos x="T0" y="T1"/>
                  </a:cxn>
                  <a:cxn ang="T11">
                    <a:pos x="T2" y="T3"/>
                  </a:cxn>
                  <a:cxn ang="T12">
                    <a:pos x="T4" y="T5"/>
                  </a:cxn>
                  <a:cxn ang="T13">
                    <a:pos x="T6" y="T7"/>
                  </a:cxn>
                  <a:cxn ang="T14">
                    <a:pos x="T8" y="T9"/>
                  </a:cxn>
                </a:cxnLst>
                <a:rect l="T15" t="T16" r="T17" b="T18"/>
                <a:pathLst>
                  <a:path w="355" h="355">
                    <a:moveTo>
                      <a:pt x="237" y="0"/>
                    </a:moveTo>
                    <a:lnTo>
                      <a:pt x="355" y="119"/>
                    </a:lnTo>
                    <a:lnTo>
                      <a:pt x="355" y="238"/>
                    </a:lnTo>
                    <a:lnTo>
                      <a:pt x="237" y="355"/>
                    </a:lnTo>
                    <a:lnTo>
                      <a:pt x="0" y="35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13" name="Freeform 69">
                <a:extLst>
                  <a:ext uri="{FF2B5EF4-FFF2-40B4-BE49-F238E27FC236}">
                    <a16:creationId xmlns:a16="http://schemas.microsoft.com/office/drawing/2014/main" id="{276F5560-7E49-5476-99D9-211478E16BBC}"/>
                  </a:ext>
                </a:extLst>
              </p:cNvPr>
              <p:cNvSpPr>
                <a:spLocks/>
              </p:cNvSpPr>
              <p:nvPr/>
            </p:nvSpPr>
            <p:spPr bwMode="auto">
              <a:xfrm>
                <a:off x="2410" y="5208"/>
                <a:ext cx="26" cy="51"/>
              </a:xfrm>
              <a:custGeom>
                <a:avLst/>
                <a:gdLst>
                  <a:gd name="T0" fmla="*/ 0 w 356"/>
                  <a:gd name="T1" fmla="*/ 0 h 711"/>
                  <a:gd name="T2" fmla="*/ 0 w 356"/>
                  <a:gd name="T3" fmla="*/ 0 h 711"/>
                  <a:gd name="T4" fmla="*/ 0 w 356"/>
                  <a:gd name="T5" fmla="*/ 0 h 711"/>
                  <a:gd name="T6" fmla="*/ 0 w 356"/>
                  <a:gd name="T7" fmla="*/ 0 h 711"/>
                  <a:gd name="T8" fmla="*/ 0 w 356"/>
                  <a:gd name="T9" fmla="*/ 0 h 711"/>
                  <a:gd name="T10" fmla="*/ 0 w 356"/>
                  <a:gd name="T11" fmla="*/ 0 h 711"/>
                  <a:gd name="T12" fmla="*/ 0 w 356"/>
                  <a:gd name="T13" fmla="*/ 0 h 711"/>
                  <a:gd name="T14" fmla="*/ 0 w 356"/>
                  <a:gd name="T15" fmla="*/ 0 h 711"/>
                  <a:gd name="T16" fmla="*/ 0 w 356"/>
                  <a:gd name="T17" fmla="*/ 0 h 7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6"/>
                  <a:gd name="T28" fmla="*/ 0 h 711"/>
                  <a:gd name="T29" fmla="*/ 356 w 356"/>
                  <a:gd name="T30" fmla="*/ 711 h 7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6" h="711">
                    <a:moveTo>
                      <a:pt x="119" y="711"/>
                    </a:moveTo>
                    <a:lnTo>
                      <a:pt x="0" y="594"/>
                    </a:lnTo>
                    <a:lnTo>
                      <a:pt x="0" y="119"/>
                    </a:lnTo>
                    <a:lnTo>
                      <a:pt x="119" y="0"/>
                    </a:lnTo>
                    <a:lnTo>
                      <a:pt x="238" y="0"/>
                    </a:lnTo>
                    <a:lnTo>
                      <a:pt x="356" y="119"/>
                    </a:lnTo>
                    <a:lnTo>
                      <a:pt x="356" y="594"/>
                    </a:lnTo>
                    <a:lnTo>
                      <a:pt x="238" y="711"/>
                    </a:lnTo>
                    <a:lnTo>
                      <a:pt x="119"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14" name="Line 70">
                <a:extLst>
                  <a:ext uri="{FF2B5EF4-FFF2-40B4-BE49-F238E27FC236}">
                    <a16:creationId xmlns:a16="http://schemas.microsoft.com/office/drawing/2014/main" id="{4BB08E4F-618B-BDA0-34FA-367CC042A910}"/>
                  </a:ext>
                </a:extLst>
              </p:cNvPr>
              <p:cNvSpPr>
                <a:spLocks noChangeShapeType="1"/>
              </p:cNvSpPr>
              <p:nvPr/>
            </p:nvSpPr>
            <p:spPr bwMode="auto">
              <a:xfrm>
                <a:off x="2614" y="5149"/>
                <a:ext cx="1" cy="17"/>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15" name="Line 71">
                <a:extLst>
                  <a:ext uri="{FF2B5EF4-FFF2-40B4-BE49-F238E27FC236}">
                    <a16:creationId xmlns:a16="http://schemas.microsoft.com/office/drawing/2014/main" id="{C0A07C33-861E-0A36-12AA-2A04CF908FAB}"/>
                  </a:ext>
                </a:extLst>
              </p:cNvPr>
              <p:cNvSpPr>
                <a:spLocks noChangeShapeType="1"/>
              </p:cNvSpPr>
              <p:nvPr/>
            </p:nvSpPr>
            <p:spPr bwMode="auto">
              <a:xfrm>
                <a:off x="2825" y="5149"/>
                <a:ext cx="1" cy="34"/>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16" name="Freeform 72">
                <a:extLst>
                  <a:ext uri="{FF2B5EF4-FFF2-40B4-BE49-F238E27FC236}">
                    <a16:creationId xmlns:a16="http://schemas.microsoft.com/office/drawing/2014/main" id="{6F04661D-23E2-EE03-1E10-68F7F6D26D36}"/>
                  </a:ext>
                </a:extLst>
              </p:cNvPr>
              <p:cNvSpPr>
                <a:spLocks/>
              </p:cNvSpPr>
              <p:nvPr/>
            </p:nvSpPr>
            <p:spPr bwMode="auto">
              <a:xfrm>
                <a:off x="2783" y="5208"/>
                <a:ext cx="34" cy="51"/>
              </a:xfrm>
              <a:custGeom>
                <a:avLst/>
                <a:gdLst>
                  <a:gd name="T0" fmla="*/ 0 w 473"/>
                  <a:gd name="T1" fmla="*/ 0 h 711"/>
                  <a:gd name="T2" fmla="*/ 0 w 473"/>
                  <a:gd name="T3" fmla="*/ 0 h 711"/>
                  <a:gd name="T4" fmla="*/ 0 w 473"/>
                  <a:gd name="T5" fmla="*/ 0 h 711"/>
                  <a:gd name="T6" fmla="*/ 0 w 473"/>
                  <a:gd name="T7" fmla="*/ 0 h 711"/>
                  <a:gd name="T8" fmla="*/ 0 w 473"/>
                  <a:gd name="T9" fmla="*/ 0 h 711"/>
                  <a:gd name="T10" fmla="*/ 0 w 473"/>
                  <a:gd name="T11" fmla="*/ 0 h 711"/>
                  <a:gd name="T12" fmla="*/ 0 w 473"/>
                  <a:gd name="T13" fmla="*/ 0 h 711"/>
                  <a:gd name="T14" fmla="*/ 0 w 473"/>
                  <a:gd name="T15" fmla="*/ 0 h 711"/>
                  <a:gd name="T16" fmla="*/ 0 w 473"/>
                  <a:gd name="T17" fmla="*/ 0 h 711"/>
                  <a:gd name="T18" fmla="*/ 0 w 473"/>
                  <a:gd name="T19" fmla="*/ 0 h 7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3"/>
                  <a:gd name="T31" fmla="*/ 0 h 711"/>
                  <a:gd name="T32" fmla="*/ 473 w 473"/>
                  <a:gd name="T33" fmla="*/ 711 h 7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3" h="711">
                    <a:moveTo>
                      <a:pt x="118" y="711"/>
                    </a:moveTo>
                    <a:lnTo>
                      <a:pt x="237" y="711"/>
                    </a:lnTo>
                    <a:lnTo>
                      <a:pt x="473" y="475"/>
                    </a:lnTo>
                    <a:lnTo>
                      <a:pt x="473" y="119"/>
                    </a:lnTo>
                    <a:lnTo>
                      <a:pt x="356" y="0"/>
                    </a:lnTo>
                    <a:lnTo>
                      <a:pt x="118" y="0"/>
                    </a:lnTo>
                    <a:lnTo>
                      <a:pt x="0" y="119"/>
                    </a:lnTo>
                    <a:lnTo>
                      <a:pt x="0" y="238"/>
                    </a:lnTo>
                    <a:lnTo>
                      <a:pt x="118" y="356"/>
                    </a:lnTo>
                    <a:lnTo>
                      <a:pt x="473" y="356"/>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17" name="Freeform 73">
                <a:extLst>
                  <a:ext uri="{FF2B5EF4-FFF2-40B4-BE49-F238E27FC236}">
                    <a16:creationId xmlns:a16="http://schemas.microsoft.com/office/drawing/2014/main" id="{DC15498D-200A-3DEF-83E7-0377F8B97CF8}"/>
                  </a:ext>
                </a:extLst>
              </p:cNvPr>
              <p:cNvSpPr>
                <a:spLocks/>
              </p:cNvSpPr>
              <p:nvPr/>
            </p:nvSpPr>
            <p:spPr bwMode="auto">
              <a:xfrm>
                <a:off x="2834" y="5208"/>
                <a:ext cx="25" cy="51"/>
              </a:xfrm>
              <a:custGeom>
                <a:avLst/>
                <a:gdLst>
                  <a:gd name="T0" fmla="*/ 0 w 356"/>
                  <a:gd name="T1" fmla="*/ 0 h 711"/>
                  <a:gd name="T2" fmla="*/ 0 w 356"/>
                  <a:gd name="T3" fmla="*/ 0 h 711"/>
                  <a:gd name="T4" fmla="*/ 0 w 356"/>
                  <a:gd name="T5" fmla="*/ 0 h 711"/>
                  <a:gd name="T6" fmla="*/ 0 w 356"/>
                  <a:gd name="T7" fmla="*/ 0 h 711"/>
                  <a:gd name="T8" fmla="*/ 0 w 356"/>
                  <a:gd name="T9" fmla="*/ 0 h 711"/>
                  <a:gd name="T10" fmla="*/ 0 w 356"/>
                  <a:gd name="T11" fmla="*/ 0 h 711"/>
                  <a:gd name="T12" fmla="*/ 0 w 356"/>
                  <a:gd name="T13" fmla="*/ 0 h 711"/>
                  <a:gd name="T14" fmla="*/ 0 w 356"/>
                  <a:gd name="T15" fmla="*/ 0 h 711"/>
                  <a:gd name="T16" fmla="*/ 0 w 356"/>
                  <a:gd name="T17" fmla="*/ 0 h 7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6"/>
                  <a:gd name="T28" fmla="*/ 0 h 711"/>
                  <a:gd name="T29" fmla="*/ 356 w 356"/>
                  <a:gd name="T30" fmla="*/ 711 h 7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6" h="711">
                    <a:moveTo>
                      <a:pt x="118" y="711"/>
                    </a:moveTo>
                    <a:lnTo>
                      <a:pt x="0" y="594"/>
                    </a:lnTo>
                    <a:lnTo>
                      <a:pt x="0" y="119"/>
                    </a:lnTo>
                    <a:lnTo>
                      <a:pt x="118" y="0"/>
                    </a:lnTo>
                    <a:lnTo>
                      <a:pt x="237" y="0"/>
                    </a:lnTo>
                    <a:lnTo>
                      <a:pt x="356" y="119"/>
                    </a:lnTo>
                    <a:lnTo>
                      <a:pt x="356" y="594"/>
                    </a:lnTo>
                    <a:lnTo>
                      <a:pt x="237" y="711"/>
                    </a:lnTo>
                    <a:lnTo>
                      <a:pt x="118"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18" name="Freeform 74">
                <a:extLst>
                  <a:ext uri="{FF2B5EF4-FFF2-40B4-BE49-F238E27FC236}">
                    <a16:creationId xmlns:a16="http://schemas.microsoft.com/office/drawing/2014/main" id="{193CD4E1-CD4F-654E-4B95-A21641D090F4}"/>
                  </a:ext>
                </a:extLst>
              </p:cNvPr>
              <p:cNvSpPr>
                <a:spLocks/>
              </p:cNvSpPr>
              <p:nvPr/>
            </p:nvSpPr>
            <p:spPr bwMode="auto">
              <a:xfrm>
                <a:off x="1640" y="3782"/>
                <a:ext cx="50" cy="76"/>
              </a:xfrm>
              <a:custGeom>
                <a:avLst/>
                <a:gdLst>
                  <a:gd name="T0" fmla="*/ 0 w 706"/>
                  <a:gd name="T1" fmla="*/ 0 h 1059"/>
                  <a:gd name="T2" fmla="*/ 0 w 706"/>
                  <a:gd name="T3" fmla="*/ 0 h 1059"/>
                  <a:gd name="T4" fmla="*/ 0 w 706"/>
                  <a:gd name="T5" fmla="*/ 0 h 1059"/>
                  <a:gd name="T6" fmla="*/ 0 w 706"/>
                  <a:gd name="T7" fmla="*/ 0 h 1059"/>
                  <a:gd name="T8" fmla="*/ 0 w 706"/>
                  <a:gd name="T9" fmla="*/ 0 h 1059"/>
                  <a:gd name="T10" fmla="*/ 0 w 706"/>
                  <a:gd name="T11" fmla="*/ 0 h 1059"/>
                  <a:gd name="T12" fmla="*/ 0 w 706"/>
                  <a:gd name="T13" fmla="*/ 0 h 1059"/>
                  <a:gd name="T14" fmla="*/ 0 60000 65536"/>
                  <a:gd name="T15" fmla="*/ 0 60000 65536"/>
                  <a:gd name="T16" fmla="*/ 0 60000 65536"/>
                  <a:gd name="T17" fmla="*/ 0 60000 65536"/>
                  <a:gd name="T18" fmla="*/ 0 60000 65536"/>
                  <a:gd name="T19" fmla="*/ 0 60000 65536"/>
                  <a:gd name="T20" fmla="*/ 0 60000 65536"/>
                  <a:gd name="T21" fmla="*/ 0 w 706"/>
                  <a:gd name="T22" fmla="*/ 0 h 1059"/>
                  <a:gd name="T23" fmla="*/ 706 w 706"/>
                  <a:gd name="T24" fmla="*/ 1059 h 10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06" h="1059">
                    <a:moveTo>
                      <a:pt x="385" y="1059"/>
                    </a:moveTo>
                    <a:lnTo>
                      <a:pt x="0" y="193"/>
                    </a:lnTo>
                    <a:lnTo>
                      <a:pt x="433" y="0"/>
                    </a:lnTo>
                    <a:lnTo>
                      <a:pt x="642" y="80"/>
                    </a:lnTo>
                    <a:lnTo>
                      <a:pt x="706" y="225"/>
                    </a:lnTo>
                    <a:lnTo>
                      <a:pt x="626" y="433"/>
                    </a:lnTo>
                    <a:lnTo>
                      <a:pt x="193" y="62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19" name="Line 75">
                <a:extLst>
                  <a:ext uri="{FF2B5EF4-FFF2-40B4-BE49-F238E27FC236}">
                    <a16:creationId xmlns:a16="http://schemas.microsoft.com/office/drawing/2014/main" id="{24B118B8-D2A1-C3DF-5A16-77F4B235AC3A}"/>
                  </a:ext>
                </a:extLst>
              </p:cNvPr>
              <p:cNvSpPr>
                <a:spLocks noChangeShapeType="1"/>
              </p:cNvSpPr>
              <p:nvPr/>
            </p:nvSpPr>
            <p:spPr bwMode="auto">
              <a:xfrm>
                <a:off x="1664" y="3822"/>
                <a:ext cx="45" cy="17"/>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20" name="Freeform 76">
                <a:extLst>
                  <a:ext uri="{FF2B5EF4-FFF2-40B4-BE49-F238E27FC236}">
                    <a16:creationId xmlns:a16="http://schemas.microsoft.com/office/drawing/2014/main" id="{036F7607-BA35-693D-E151-9E894B6AB3B2}"/>
                  </a:ext>
                </a:extLst>
              </p:cNvPr>
              <p:cNvSpPr>
                <a:spLocks/>
              </p:cNvSpPr>
              <p:nvPr/>
            </p:nvSpPr>
            <p:spPr bwMode="auto">
              <a:xfrm>
                <a:off x="1711" y="3789"/>
                <a:ext cx="50" cy="37"/>
              </a:xfrm>
              <a:custGeom>
                <a:avLst/>
                <a:gdLst>
                  <a:gd name="T0" fmla="*/ 0 w 706"/>
                  <a:gd name="T1" fmla="*/ 0 h 513"/>
                  <a:gd name="T2" fmla="*/ 0 w 706"/>
                  <a:gd name="T3" fmla="*/ 0 h 513"/>
                  <a:gd name="T4" fmla="*/ 0 w 706"/>
                  <a:gd name="T5" fmla="*/ 0 h 513"/>
                  <a:gd name="T6" fmla="*/ 0 w 706"/>
                  <a:gd name="T7" fmla="*/ 0 h 513"/>
                  <a:gd name="T8" fmla="*/ 0 w 706"/>
                  <a:gd name="T9" fmla="*/ 0 h 513"/>
                  <a:gd name="T10" fmla="*/ 0 60000 65536"/>
                  <a:gd name="T11" fmla="*/ 0 60000 65536"/>
                  <a:gd name="T12" fmla="*/ 0 60000 65536"/>
                  <a:gd name="T13" fmla="*/ 0 60000 65536"/>
                  <a:gd name="T14" fmla="*/ 0 60000 65536"/>
                  <a:gd name="T15" fmla="*/ 0 w 706"/>
                  <a:gd name="T16" fmla="*/ 0 h 513"/>
                  <a:gd name="T17" fmla="*/ 706 w 706"/>
                  <a:gd name="T18" fmla="*/ 513 h 513"/>
                </a:gdLst>
                <a:ahLst/>
                <a:cxnLst>
                  <a:cxn ang="T10">
                    <a:pos x="T0" y="T1"/>
                  </a:cxn>
                  <a:cxn ang="T11">
                    <a:pos x="T2" y="T3"/>
                  </a:cxn>
                  <a:cxn ang="T12">
                    <a:pos x="T4" y="T5"/>
                  </a:cxn>
                  <a:cxn ang="T13">
                    <a:pos x="T6" y="T7"/>
                  </a:cxn>
                  <a:cxn ang="T14">
                    <a:pos x="T8" y="T9"/>
                  </a:cxn>
                </a:cxnLst>
                <a:rect l="T15" t="T16" r="T17" b="T18"/>
                <a:pathLst>
                  <a:path w="706" h="513">
                    <a:moveTo>
                      <a:pt x="0" y="0"/>
                    </a:moveTo>
                    <a:lnTo>
                      <a:pt x="192" y="433"/>
                    </a:lnTo>
                    <a:lnTo>
                      <a:pt x="401" y="513"/>
                    </a:lnTo>
                    <a:lnTo>
                      <a:pt x="545" y="449"/>
                    </a:lnTo>
                    <a:lnTo>
                      <a:pt x="706" y="32"/>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21" name="Line 77">
                <a:extLst>
                  <a:ext uri="{FF2B5EF4-FFF2-40B4-BE49-F238E27FC236}">
                    <a16:creationId xmlns:a16="http://schemas.microsoft.com/office/drawing/2014/main" id="{E5F4F18E-664B-1198-53DA-15FACC935F77}"/>
                  </a:ext>
                </a:extLst>
              </p:cNvPr>
              <p:cNvSpPr>
                <a:spLocks noChangeShapeType="1"/>
              </p:cNvSpPr>
              <p:nvPr/>
            </p:nvSpPr>
            <p:spPr bwMode="auto">
              <a:xfrm>
                <a:off x="1752" y="3771"/>
                <a:ext cx="19" cy="4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22" name="Line 78">
                <a:extLst>
                  <a:ext uri="{FF2B5EF4-FFF2-40B4-BE49-F238E27FC236}">
                    <a16:creationId xmlns:a16="http://schemas.microsoft.com/office/drawing/2014/main" id="{C6EF92EE-ECF0-FB93-C0B4-AF066A80EAA8}"/>
                  </a:ext>
                </a:extLst>
              </p:cNvPr>
              <p:cNvSpPr>
                <a:spLocks noChangeShapeType="1"/>
              </p:cNvSpPr>
              <p:nvPr/>
            </p:nvSpPr>
            <p:spPr bwMode="auto">
              <a:xfrm flipH="1" flipV="1">
                <a:off x="1773" y="3761"/>
                <a:ext cx="18" cy="42"/>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23" name="Freeform 79">
                <a:extLst>
                  <a:ext uri="{FF2B5EF4-FFF2-40B4-BE49-F238E27FC236}">
                    <a16:creationId xmlns:a16="http://schemas.microsoft.com/office/drawing/2014/main" id="{07F86F4A-963A-74C9-D7DE-1245236F93CC}"/>
                  </a:ext>
                </a:extLst>
              </p:cNvPr>
              <p:cNvSpPr>
                <a:spLocks/>
              </p:cNvSpPr>
              <p:nvPr/>
            </p:nvSpPr>
            <p:spPr bwMode="auto">
              <a:xfrm>
                <a:off x="1782" y="3748"/>
                <a:ext cx="50" cy="36"/>
              </a:xfrm>
              <a:custGeom>
                <a:avLst/>
                <a:gdLst>
                  <a:gd name="T0" fmla="*/ 0 w 707"/>
                  <a:gd name="T1" fmla="*/ 0 h 513"/>
                  <a:gd name="T2" fmla="*/ 0 w 707"/>
                  <a:gd name="T3" fmla="*/ 0 h 513"/>
                  <a:gd name="T4" fmla="*/ 0 w 707"/>
                  <a:gd name="T5" fmla="*/ 0 h 513"/>
                  <a:gd name="T6" fmla="*/ 0 w 707"/>
                  <a:gd name="T7" fmla="*/ 0 h 513"/>
                  <a:gd name="T8" fmla="*/ 0 w 707"/>
                  <a:gd name="T9" fmla="*/ 0 h 513"/>
                  <a:gd name="T10" fmla="*/ 0 60000 65536"/>
                  <a:gd name="T11" fmla="*/ 0 60000 65536"/>
                  <a:gd name="T12" fmla="*/ 0 60000 65536"/>
                  <a:gd name="T13" fmla="*/ 0 60000 65536"/>
                  <a:gd name="T14" fmla="*/ 0 60000 65536"/>
                  <a:gd name="T15" fmla="*/ 0 w 707"/>
                  <a:gd name="T16" fmla="*/ 0 h 513"/>
                  <a:gd name="T17" fmla="*/ 707 w 707"/>
                  <a:gd name="T18" fmla="*/ 513 h 513"/>
                </a:gdLst>
                <a:ahLst/>
                <a:cxnLst>
                  <a:cxn ang="T10">
                    <a:pos x="T0" y="T1"/>
                  </a:cxn>
                  <a:cxn ang="T11">
                    <a:pos x="T2" y="T3"/>
                  </a:cxn>
                  <a:cxn ang="T12">
                    <a:pos x="T4" y="T5"/>
                  </a:cxn>
                  <a:cxn ang="T13">
                    <a:pos x="T6" y="T7"/>
                  </a:cxn>
                  <a:cxn ang="T14">
                    <a:pos x="T8" y="T9"/>
                  </a:cxn>
                </a:cxnLst>
                <a:rect l="T15" t="T16" r="T17" b="T18"/>
                <a:pathLst>
                  <a:path w="707" h="513">
                    <a:moveTo>
                      <a:pt x="0" y="481"/>
                    </a:moveTo>
                    <a:lnTo>
                      <a:pt x="161" y="63"/>
                    </a:lnTo>
                    <a:lnTo>
                      <a:pt x="305" y="0"/>
                    </a:lnTo>
                    <a:lnTo>
                      <a:pt x="514" y="79"/>
                    </a:lnTo>
                    <a:lnTo>
                      <a:pt x="707" y="513"/>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24" name="Line 80">
                <a:extLst>
                  <a:ext uri="{FF2B5EF4-FFF2-40B4-BE49-F238E27FC236}">
                    <a16:creationId xmlns:a16="http://schemas.microsoft.com/office/drawing/2014/main" id="{4BF39CB2-11D1-1501-BC7F-E9AFAF0AEBA5}"/>
                  </a:ext>
                </a:extLst>
              </p:cNvPr>
              <p:cNvSpPr>
                <a:spLocks noChangeShapeType="1"/>
              </p:cNvSpPr>
              <p:nvPr/>
            </p:nvSpPr>
            <p:spPr bwMode="auto">
              <a:xfrm flipH="1" flipV="1">
                <a:off x="1835" y="3734"/>
                <a:ext cx="18" cy="4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25" name="Freeform 81">
                <a:extLst>
                  <a:ext uri="{FF2B5EF4-FFF2-40B4-BE49-F238E27FC236}">
                    <a16:creationId xmlns:a16="http://schemas.microsoft.com/office/drawing/2014/main" id="{31406E21-2145-EBA1-3BA3-A2105FE77ED6}"/>
                  </a:ext>
                </a:extLst>
              </p:cNvPr>
              <p:cNvSpPr>
                <a:spLocks/>
              </p:cNvSpPr>
              <p:nvPr/>
            </p:nvSpPr>
            <p:spPr bwMode="auto">
              <a:xfrm>
                <a:off x="1844" y="3720"/>
                <a:ext cx="50" cy="37"/>
              </a:xfrm>
              <a:custGeom>
                <a:avLst/>
                <a:gdLst>
                  <a:gd name="T0" fmla="*/ 0 w 707"/>
                  <a:gd name="T1" fmla="*/ 0 h 513"/>
                  <a:gd name="T2" fmla="*/ 0 w 707"/>
                  <a:gd name="T3" fmla="*/ 0 h 513"/>
                  <a:gd name="T4" fmla="*/ 0 w 707"/>
                  <a:gd name="T5" fmla="*/ 0 h 513"/>
                  <a:gd name="T6" fmla="*/ 0 w 707"/>
                  <a:gd name="T7" fmla="*/ 0 h 513"/>
                  <a:gd name="T8" fmla="*/ 0 w 707"/>
                  <a:gd name="T9" fmla="*/ 0 h 513"/>
                  <a:gd name="T10" fmla="*/ 0 60000 65536"/>
                  <a:gd name="T11" fmla="*/ 0 60000 65536"/>
                  <a:gd name="T12" fmla="*/ 0 60000 65536"/>
                  <a:gd name="T13" fmla="*/ 0 60000 65536"/>
                  <a:gd name="T14" fmla="*/ 0 60000 65536"/>
                  <a:gd name="T15" fmla="*/ 0 w 707"/>
                  <a:gd name="T16" fmla="*/ 0 h 513"/>
                  <a:gd name="T17" fmla="*/ 707 w 707"/>
                  <a:gd name="T18" fmla="*/ 513 h 513"/>
                </a:gdLst>
                <a:ahLst/>
                <a:cxnLst>
                  <a:cxn ang="T10">
                    <a:pos x="T0" y="T1"/>
                  </a:cxn>
                  <a:cxn ang="T11">
                    <a:pos x="T2" y="T3"/>
                  </a:cxn>
                  <a:cxn ang="T12">
                    <a:pos x="T4" y="T5"/>
                  </a:cxn>
                  <a:cxn ang="T13">
                    <a:pos x="T6" y="T7"/>
                  </a:cxn>
                  <a:cxn ang="T14">
                    <a:pos x="T8" y="T9"/>
                  </a:cxn>
                </a:cxnLst>
                <a:rect l="T15" t="T16" r="T17" b="T18"/>
                <a:pathLst>
                  <a:path w="707" h="513">
                    <a:moveTo>
                      <a:pt x="0" y="481"/>
                    </a:moveTo>
                    <a:lnTo>
                      <a:pt x="161" y="65"/>
                    </a:lnTo>
                    <a:lnTo>
                      <a:pt x="306" y="0"/>
                    </a:lnTo>
                    <a:lnTo>
                      <a:pt x="514" y="81"/>
                    </a:lnTo>
                    <a:lnTo>
                      <a:pt x="707" y="513"/>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26" name="Freeform 82">
                <a:extLst>
                  <a:ext uri="{FF2B5EF4-FFF2-40B4-BE49-F238E27FC236}">
                    <a16:creationId xmlns:a16="http://schemas.microsoft.com/office/drawing/2014/main" id="{25820A17-C46F-251E-5588-D138143B52BB}"/>
                  </a:ext>
                </a:extLst>
              </p:cNvPr>
              <p:cNvSpPr>
                <a:spLocks/>
              </p:cNvSpPr>
              <p:nvPr/>
            </p:nvSpPr>
            <p:spPr bwMode="auto">
              <a:xfrm>
                <a:off x="1901" y="3693"/>
                <a:ext cx="45" cy="50"/>
              </a:xfrm>
              <a:custGeom>
                <a:avLst/>
                <a:gdLst>
                  <a:gd name="T0" fmla="*/ 0 w 625"/>
                  <a:gd name="T1" fmla="*/ 0 h 707"/>
                  <a:gd name="T2" fmla="*/ 0 w 625"/>
                  <a:gd name="T3" fmla="*/ 0 h 707"/>
                  <a:gd name="T4" fmla="*/ 0 w 625"/>
                  <a:gd name="T5" fmla="*/ 0 h 707"/>
                  <a:gd name="T6" fmla="*/ 0 w 625"/>
                  <a:gd name="T7" fmla="*/ 0 h 707"/>
                  <a:gd name="T8" fmla="*/ 0 w 625"/>
                  <a:gd name="T9" fmla="*/ 0 h 707"/>
                  <a:gd name="T10" fmla="*/ 0 w 625"/>
                  <a:gd name="T11" fmla="*/ 0 h 707"/>
                  <a:gd name="T12" fmla="*/ 0 w 625"/>
                  <a:gd name="T13" fmla="*/ 0 h 707"/>
                  <a:gd name="T14" fmla="*/ 0 w 625"/>
                  <a:gd name="T15" fmla="*/ 0 h 707"/>
                  <a:gd name="T16" fmla="*/ 0 w 625"/>
                  <a:gd name="T17" fmla="*/ 0 h 70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5"/>
                  <a:gd name="T28" fmla="*/ 0 h 707"/>
                  <a:gd name="T29" fmla="*/ 625 w 625"/>
                  <a:gd name="T30" fmla="*/ 707 h 70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5" h="707">
                    <a:moveTo>
                      <a:pt x="63" y="482"/>
                    </a:moveTo>
                    <a:lnTo>
                      <a:pt x="497" y="289"/>
                    </a:lnTo>
                    <a:lnTo>
                      <a:pt x="577" y="80"/>
                    </a:lnTo>
                    <a:lnTo>
                      <a:pt x="368" y="0"/>
                    </a:lnTo>
                    <a:lnTo>
                      <a:pt x="79" y="128"/>
                    </a:lnTo>
                    <a:lnTo>
                      <a:pt x="0" y="337"/>
                    </a:lnTo>
                    <a:lnTo>
                      <a:pt x="127" y="626"/>
                    </a:lnTo>
                    <a:lnTo>
                      <a:pt x="336" y="707"/>
                    </a:lnTo>
                    <a:lnTo>
                      <a:pt x="625" y="578"/>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27" name="Line 83">
                <a:extLst>
                  <a:ext uri="{FF2B5EF4-FFF2-40B4-BE49-F238E27FC236}">
                    <a16:creationId xmlns:a16="http://schemas.microsoft.com/office/drawing/2014/main" id="{40ABEA55-C36E-C765-F1F7-AD83AFC451BF}"/>
                  </a:ext>
                </a:extLst>
              </p:cNvPr>
              <p:cNvSpPr>
                <a:spLocks noChangeShapeType="1"/>
              </p:cNvSpPr>
              <p:nvPr/>
            </p:nvSpPr>
            <p:spPr bwMode="auto">
              <a:xfrm flipH="1" flipV="1">
                <a:off x="1959" y="3679"/>
                <a:ext cx="18" cy="4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28" name="Freeform 84">
                <a:extLst>
                  <a:ext uri="{FF2B5EF4-FFF2-40B4-BE49-F238E27FC236}">
                    <a16:creationId xmlns:a16="http://schemas.microsoft.com/office/drawing/2014/main" id="{FF1A841D-8348-6F83-32DC-D14EF778B792}"/>
                  </a:ext>
                </a:extLst>
              </p:cNvPr>
              <p:cNvSpPr>
                <a:spLocks/>
              </p:cNvSpPr>
              <p:nvPr/>
            </p:nvSpPr>
            <p:spPr bwMode="auto">
              <a:xfrm>
                <a:off x="1968" y="3665"/>
                <a:ext cx="36" cy="34"/>
              </a:xfrm>
              <a:custGeom>
                <a:avLst/>
                <a:gdLst>
                  <a:gd name="T0" fmla="*/ 0 w 514"/>
                  <a:gd name="T1" fmla="*/ 0 h 481"/>
                  <a:gd name="T2" fmla="*/ 0 w 514"/>
                  <a:gd name="T3" fmla="*/ 0 h 481"/>
                  <a:gd name="T4" fmla="*/ 0 w 514"/>
                  <a:gd name="T5" fmla="*/ 0 h 481"/>
                  <a:gd name="T6" fmla="*/ 0 w 514"/>
                  <a:gd name="T7" fmla="*/ 0 h 481"/>
                  <a:gd name="T8" fmla="*/ 0 60000 65536"/>
                  <a:gd name="T9" fmla="*/ 0 60000 65536"/>
                  <a:gd name="T10" fmla="*/ 0 60000 65536"/>
                  <a:gd name="T11" fmla="*/ 0 60000 65536"/>
                  <a:gd name="T12" fmla="*/ 0 w 514"/>
                  <a:gd name="T13" fmla="*/ 0 h 481"/>
                  <a:gd name="T14" fmla="*/ 514 w 514"/>
                  <a:gd name="T15" fmla="*/ 481 h 481"/>
                </a:gdLst>
                <a:ahLst/>
                <a:cxnLst>
                  <a:cxn ang="T8">
                    <a:pos x="T0" y="T1"/>
                  </a:cxn>
                  <a:cxn ang="T9">
                    <a:pos x="T2" y="T3"/>
                  </a:cxn>
                  <a:cxn ang="T10">
                    <a:pos x="T4" y="T5"/>
                  </a:cxn>
                  <a:cxn ang="T11">
                    <a:pos x="T6" y="T7"/>
                  </a:cxn>
                </a:cxnLst>
                <a:rect l="T12" t="T13" r="T14" b="T15"/>
                <a:pathLst>
                  <a:path w="514" h="481">
                    <a:moveTo>
                      <a:pt x="0" y="481"/>
                    </a:moveTo>
                    <a:lnTo>
                      <a:pt x="161" y="65"/>
                    </a:lnTo>
                    <a:lnTo>
                      <a:pt x="305" y="0"/>
                    </a:lnTo>
                    <a:lnTo>
                      <a:pt x="514" y="8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29" name="Freeform 85">
                <a:extLst>
                  <a:ext uri="{FF2B5EF4-FFF2-40B4-BE49-F238E27FC236}">
                    <a16:creationId xmlns:a16="http://schemas.microsoft.com/office/drawing/2014/main" id="{E69CCBD1-4143-44C4-92AD-45834ACD90B3}"/>
                  </a:ext>
                </a:extLst>
              </p:cNvPr>
              <p:cNvSpPr>
                <a:spLocks/>
              </p:cNvSpPr>
              <p:nvPr/>
            </p:nvSpPr>
            <p:spPr bwMode="auto">
              <a:xfrm>
                <a:off x="1428" y="4277"/>
                <a:ext cx="34" cy="51"/>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w 474"/>
                  <a:gd name="T19" fmla="*/ 0 h 7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4"/>
                  <a:gd name="T31" fmla="*/ 0 h 711"/>
                  <a:gd name="T32" fmla="*/ 474 w 474"/>
                  <a:gd name="T33" fmla="*/ 711 h 7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4" h="711">
                    <a:moveTo>
                      <a:pt x="119" y="711"/>
                    </a:moveTo>
                    <a:lnTo>
                      <a:pt x="237" y="711"/>
                    </a:lnTo>
                    <a:lnTo>
                      <a:pt x="474" y="474"/>
                    </a:lnTo>
                    <a:lnTo>
                      <a:pt x="474" y="119"/>
                    </a:lnTo>
                    <a:lnTo>
                      <a:pt x="355" y="0"/>
                    </a:lnTo>
                    <a:lnTo>
                      <a:pt x="119" y="0"/>
                    </a:lnTo>
                    <a:lnTo>
                      <a:pt x="0" y="119"/>
                    </a:lnTo>
                    <a:lnTo>
                      <a:pt x="0" y="237"/>
                    </a:lnTo>
                    <a:lnTo>
                      <a:pt x="119" y="355"/>
                    </a:lnTo>
                    <a:lnTo>
                      <a:pt x="474" y="35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30" name="Freeform 86">
                <a:extLst>
                  <a:ext uri="{FF2B5EF4-FFF2-40B4-BE49-F238E27FC236}">
                    <a16:creationId xmlns:a16="http://schemas.microsoft.com/office/drawing/2014/main" id="{90B43742-D590-AC2B-8D17-06687C989A17}"/>
                  </a:ext>
                </a:extLst>
              </p:cNvPr>
              <p:cNvSpPr>
                <a:spLocks/>
              </p:cNvSpPr>
              <p:nvPr/>
            </p:nvSpPr>
            <p:spPr bwMode="auto">
              <a:xfrm>
                <a:off x="1479" y="4277"/>
                <a:ext cx="34" cy="51"/>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4"/>
                  <a:gd name="T28" fmla="*/ 0 h 711"/>
                  <a:gd name="T29" fmla="*/ 474 w 474"/>
                  <a:gd name="T30" fmla="*/ 711 h 7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4" h="711">
                    <a:moveTo>
                      <a:pt x="0" y="593"/>
                    </a:moveTo>
                    <a:lnTo>
                      <a:pt x="119" y="711"/>
                    </a:lnTo>
                    <a:lnTo>
                      <a:pt x="355" y="711"/>
                    </a:lnTo>
                    <a:lnTo>
                      <a:pt x="474" y="593"/>
                    </a:lnTo>
                    <a:lnTo>
                      <a:pt x="474" y="355"/>
                    </a:lnTo>
                    <a:lnTo>
                      <a:pt x="355" y="237"/>
                    </a:lnTo>
                    <a:lnTo>
                      <a:pt x="0" y="237"/>
                    </a:lnTo>
                    <a:lnTo>
                      <a:pt x="0" y="0"/>
                    </a:lnTo>
                    <a:lnTo>
                      <a:pt x="474" y="0"/>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31" name="Freeform 87">
                <a:extLst>
                  <a:ext uri="{FF2B5EF4-FFF2-40B4-BE49-F238E27FC236}">
                    <a16:creationId xmlns:a16="http://schemas.microsoft.com/office/drawing/2014/main" id="{5D3AAEEE-6AA8-E92E-5EB0-B481743EF36A}"/>
                  </a:ext>
                </a:extLst>
              </p:cNvPr>
              <p:cNvSpPr>
                <a:spLocks/>
              </p:cNvSpPr>
              <p:nvPr/>
            </p:nvSpPr>
            <p:spPr bwMode="auto">
              <a:xfrm>
                <a:off x="1428" y="4108"/>
                <a:ext cx="34" cy="50"/>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w 474"/>
                  <a:gd name="T19" fmla="*/ 0 h 7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4"/>
                  <a:gd name="T31" fmla="*/ 0 h 711"/>
                  <a:gd name="T32" fmla="*/ 474 w 474"/>
                  <a:gd name="T33" fmla="*/ 711 h 7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4" h="711">
                    <a:moveTo>
                      <a:pt x="119" y="711"/>
                    </a:moveTo>
                    <a:lnTo>
                      <a:pt x="237" y="711"/>
                    </a:lnTo>
                    <a:lnTo>
                      <a:pt x="474" y="474"/>
                    </a:lnTo>
                    <a:lnTo>
                      <a:pt x="474" y="119"/>
                    </a:lnTo>
                    <a:lnTo>
                      <a:pt x="355" y="0"/>
                    </a:lnTo>
                    <a:lnTo>
                      <a:pt x="119" y="0"/>
                    </a:lnTo>
                    <a:lnTo>
                      <a:pt x="0" y="119"/>
                    </a:lnTo>
                    <a:lnTo>
                      <a:pt x="0" y="236"/>
                    </a:lnTo>
                    <a:lnTo>
                      <a:pt x="119" y="355"/>
                    </a:lnTo>
                    <a:lnTo>
                      <a:pt x="474" y="35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32" name="Freeform 88">
                <a:extLst>
                  <a:ext uri="{FF2B5EF4-FFF2-40B4-BE49-F238E27FC236}">
                    <a16:creationId xmlns:a16="http://schemas.microsoft.com/office/drawing/2014/main" id="{12B2E51B-8DFE-1C5B-3F1B-2D4A660C5CE8}"/>
                  </a:ext>
                </a:extLst>
              </p:cNvPr>
              <p:cNvSpPr>
                <a:spLocks/>
              </p:cNvSpPr>
              <p:nvPr/>
            </p:nvSpPr>
            <p:spPr bwMode="auto">
              <a:xfrm>
                <a:off x="1479" y="4108"/>
                <a:ext cx="34" cy="50"/>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w 474"/>
                  <a:gd name="T19" fmla="*/ 0 h 7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4"/>
                  <a:gd name="T31" fmla="*/ 0 h 711"/>
                  <a:gd name="T32" fmla="*/ 474 w 474"/>
                  <a:gd name="T33" fmla="*/ 711 h 7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4" h="711">
                    <a:moveTo>
                      <a:pt x="0" y="355"/>
                    </a:moveTo>
                    <a:lnTo>
                      <a:pt x="355" y="355"/>
                    </a:lnTo>
                    <a:lnTo>
                      <a:pt x="474" y="474"/>
                    </a:lnTo>
                    <a:lnTo>
                      <a:pt x="474" y="592"/>
                    </a:lnTo>
                    <a:lnTo>
                      <a:pt x="355" y="711"/>
                    </a:lnTo>
                    <a:lnTo>
                      <a:pt x="119" y="711"/>
                    </a:lnTo>
                    <a:lnTo>
                      <a:pt x="0" y="592"/>
                    </a:lnTo>
                    <a:lnTo>
                      <a:pt x="0" y="236"/>
                    </a:lnTo>
                    <a:lnTo>
                      <a:pt x="238" y="0"/>
                    </a:lnTo>
                    <a:lnTo>
                      <a:pt x="355" y="0"/>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33" name="Freeform 89">
                <a:extLst>
                  <a:ext uri="{FF2B5EF4-FFF2-40B4-BE49-F238E27FC236}">
                    <a16:creationId xmlns:a16="http://schemas.microsoft.com/office/drawing/2014/main" id="{608BDE1C-7BE7-88FC-EF4A-E9BCF809AD97}"/>
                  </a:ext>
                </a:extLst>
              </p:cNvPr>
              <p:cNvSpPr>
                <a:spLocks/>
              </p:cNvSpPr>
              <p:nvPr/>
            </p:nvSpPr>
            <p:spPr bwMode="auto">
              <a:xfrm>
                <a:off x="1428" y="3938"/>
                <a:ext cx="34" cy="51"/>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w 474"/>
                  <a:gd name="T19" fmla="*/ 0 h 7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4"/>
                  <a:gd name="T31" fmla="*/ 0 h 711"/>
                  <a:gd name="T32" fmla="*/ 474 w 474"/>
                  <a:gd name="T33" fmla="*/ 711 h 7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4" h="711">
                    <a:moveTo>
                      <a:pt x="119" y="711"/>
                    </a:moveTo>
                    <a:lnTo>
                      <a:pt x="237" y="711"/>
                    </a:lnTo>
                    <a:lnTo>
                      <a:pt x="474" y="474"/>
                    </a:lnTo>
                    <a:lnTo>
                      <a:pt x="474" y="119"/>
                    </a:lnTo>
                    <a:lnTo>
                      <a:pt x="355" y="0"/>
                    </a:lnTo>
                    <a:lnTo>
                      <a:pt x="119" y="0"/>
                    </a:lnTo>
                    <a:lnTo>
                      <a:pt x="0" y="119"/>
                    </a:lnTo>
                    <a:lnTo>
                      <a:pt x="0" y="236"/>
                    </a:lnTo>
                    <a:lnTo>
                      <a:pt x="119" y="355"/>
                    </a:lnTo>
                    <a:lnTo>
                      <a:pt x="474" y="35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34" name="Freeform 90">
                <a:extLst>
                  <a:ext uri="{FF2B5EF4-FFF2-40B4-BE49-F238E27FC236}">
                    <a16:creationId xmlns:a16="http://schemas.microsoft.com/office/drawing/2014/main" id="{1DABA2E7-FE1C-45A1-7F27-8DAC1BE37CD2}"/>
                  </a:ext>
                </a:extLst>
              </p:cNvPr>
              <p:cNvSpPr>
                <a:spLocks/>
              </p:cNvSpPr>
              <p:nvPr/>
            </p:nvSpPr>
            <p:spPr bwMode="auto">
              <a:xfrm>
                <a:off x="1479" y="3938"/>
                <a:ext cx="34" cy="51"/>
              </a:xfrm>
              <a:custGeom>
                <a:avLst/>
                <a:gdLst>
                  <a:gd name="T0" fmla="*/ 0 w 474"/>
                  <a:gd name="T1" fmla="*/ 0 h 711"/>
                  <a:gd name="T2" fmla="*/ 0 w 474"/>
                  <a:gd name="T3" fmla="*/ 0 h 711"/>
                  <a:gd name="T4" fmla="*/ 0 w 474"/>
                  <a:gd name="T5" fmla="*/ 0 h 711"/>
                  <a:gd name="T6" fmla="*/ 0 60000 65536"/>
                  <a:gd name="T7" fmla="*/ 0 60000 65536"/>
                  <a:gd name="T8" fmla="*/ 0 60000 65536"/>
                  <a:gd name="T9" fmla="*/ 0 w 474"/>
                  <a:gd name="T10" fmla="*/ 0 h 711"/>
                  <a:gd name="T11" fmla="*/ 474 w 474"/>
                  <a:gd name="T12" fmla="*/ 711 h 711"/>
                </a:gdLst>
                <a:ahLst/>
                <a:cxnLst>
                  <a:cxn ang="T6">
                    <a:pos x="T0" y="T1"/>
                  </a:cxn>
                  <a:cxn ang="T7">
                    <a:pos x="T2" y="T3"/>
                  </a:cxn>
                  <a:cxn ang="T8">
                    <a:pos x="T4" y="T5"/>
                  </a:cxn>
                </a:cxnLst>
                <a:rect l="T9" t="T10" r="T11" b="T12"/>
                <a:pathLst>
                  <a:path w="474" h="711">
                    <a:moveTo>
                      <a:pt x="0" y="0"/>
                    </a:moveTo>
                    <a:lnTo>
                      <a:pt x="474" y="0"/>
                    </a:lnTo>
                    <a:lnTo>
                      <a:pt x="119"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35" name="Freeform 91">
                <a:extLst>
                  <a:ext uri="{FF2B5EF4-FFF2-40B4-BE49-F238E27FC236}">
                    <a16:creationId xmlns:a16="http://schemas.microsoft.com/office/drawing/2014/main" id="{24EE07F6-7414-D613-A171-745295352CB7}"/>
                  </a:ext>
                </a:extLst>
              </p:cNvPr>
              <p:cNvSpPr>
                <a:spLocks/>
              </p:cNvSpPr>
              <p:nvPr/>
            </p:nvSpPr>
            <p:spPr bwMode="auto">
              <a:xfrm>
                <a:off x="1428" y="3769"/>
                <a:ext cx="34" cy="51"/>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w 474"/>
                  <a:gd name="T19" fmla="*/ 0 h 7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4"/>
                  <a:gd name="T31" fmla="*/ 0 h 711"/>
                  <a:gd name="T32" fmla="*/ 474 w 474"/>
                  <a:gd name="T33" fmla="*/ 711 h 7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4" h="711">
                    <a:moveTo>
                      <a:pt x="119" y="711"/>
                    </a:moveTo>
                    <a:lnTo>
                      <a:pt x="237" y="711"/>
                    </a:lnTo>
                    <a:lnTo>
                      <a:pt x="474" y="473"/>
                    </a:lnTo>
                    <a:lnTo>
                      <a:pt x="474" y="118"/>
                    </a:lnTo>
                    <a:lnTo>
                      <a:pt x="355" y="0"/>
                    </a:lnTo>
                    <a:lnTo>
                      <a:pt x="119" y="0"/>
                    </a:lnTo>
                    <a:lnTo>
                      <a:pt x="0" y="118"/>
                    </a:lnTo>
                    <a:lnTo>
                      <a:pt x="0" y="236"/>
                    </a:lnTo>
                    <a:lnTo>
                      <a:pt x="119" y="355"/>
                    </a:lnTo>
                    <a:lnTo>
                      <a:pt x="474" y="35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36" name="Freeform 92">
                <a:extLst>
                  <a:ext uri="{FF2B5EF4-FFF2-40B4-BE49-F238E27FC236}">
                    <a16:creationId xmlns:a16="http://schemas.microsoft.com/office/drawing/2014/main" id="{A232A5D7-273C-7B7B-0362-A636DD4242B4}"/>
                  </a:ext>
                </a:extLst>
              </p:cNvPr>
              <p:cNvSpPr>
                <a:spLocks/>
              </p:cNvSpPr>
              <p:nvPr/>
            </p:nvSpPr>
            <p:spPr bwMode="auto">
              <a:xfrm>
                <a:off x="1479" y="3769"/>
                <a:ext cx="34" cy="51"/>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w 474"/>
                  <a:gd name="T19" fmla="*/ 0 h 711"/>
                  <a:gd name="T20" fmla="*/ 0 w 474"/>
                  <a:gd name="T21" fmla="*/ 0 h 711"/>
                  <a:gd name="T22" fmla="*/ 0 w 474"/>
                  <a:gd name="T23" fmla="*/ 0 h 7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74"/>
                  <a:gd name="T37" fmla="*/ 0 h 711"/>
                  <a:gd name="T38" fmla="*/ 474 w 474"/>
                  <a:gd name="T39" fmla="*/ 711 h 7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74" h="711">
                    <a:moveTo>
                      <a:pt x="119" y="711"/>
                    </a:moveTo>
                    <a:lnTo>
                      <a:pt x="0" y="592"/>
                    </a:lnTo>
                    <a:lnTo>
                      <a:pt x="0" y="473"/>
                    </a:lnTo>
                    <a:lnTo>
                      <a:pt x="119" y="355"/>
                    </a:lnTo>
                    <a:lnTo>
                      <a:pt x="355" y="355"/>
                    </a:lnTo>
                    <a:lnTo>
                      <a:pt x="474" y="236"/>
                    </a:lnTo>
                    <a:lnTo>
                      <a:pt x="474" y="118"/>
                    </a:lnTo>
                    <a:lnTo>
                      <a:pt x="355" y="0"/>
                    </a:lnTo>
                    <a:lnTo>
                      <a:pt x="119" y="0"/>
                    </a:lnTo>
                    <a:lnTo>
                      <a:pt x="0" y="118"/>
                    </a:lnTo>
                    <a:lnTo>
                      <a:pt x="0" y="236"/>
                    </a:lnTo>
                    <a:lnTo>
                      <a:pt x="119" y="35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37" name="Freeform 93">
                <a:extLst>
                  <a:ext uri="{FF2B5EF4-FFF2-40B4-BE49-F238E27FC236}">
                    <a16:creationId xmlns:a16="http://schemas.microsoft.com/office/drawing/2014/main" id="{A946CC6B-710C-900E-D37D-A6FB31325815}"/>
                  </a:ext>
                </a:extLst>
              </p:cNvPr>
              <p:cNvSpPr>
                <a:spLocks/>
              </p:cNvSpPr>
              <p:nvPr/>
            </p:nvSpPr>
            <p:spPr bwMode="auto">
              <a:xfrm>
                <a:off x="1488" y="3794"/>
                <a:ext cx="25" cy="26"/>
              </a:xfrm>
              <a:custGeom>
                <a:avLst/>
                <a:gdLst>
                  <a:gd name="T0" fmla="*/ 0 w 355"/>
                  <a:gd name="T1" fmla="*/ 0 h 356"/>
                  <a:gd name="T2" fmla="*/ 0 w 355"/>
                  <a:gd name="T3" fmla="*/ 0 h 356"/>
                  <a:gd name="T4" fmla="*/ 0 w 355"/>
                  <a:gd name="T5" fmla="*/ 0 h 356"/>
                  <a:gd name="T6" fmla="*/ 0 w 355"/>
                  <a:gd name="T7" fmla="*/ 0 h 356"/>
                  <a:gd name="T8" fmla="*/ 0 w 355"/>
                  <a:gd name="T9" fmla="*/ 0 h 356"/>
                  <a:gd name="T10" fmla="*/ 0 60000 65536"/>
                  <a:gd name="T11" fmla="*/ 0 60000 65536"/>
                  <a:gd name="T12" fmla="*/ 0 60000 65536"/>
                  <a:gd name="T13" fmla="*/ 0 60000 65536"/>
                  <a:gd name="T14" fmla="*/ 0 60000 65536"/>
                  <a:gd name="T15" fmla="*/ 0 w 355"/>
                  <a:gd name="T16" fmla="*/ 0 h 356"/>
                  <a:gd name="T17" fmla="*/ 355 w 355"/>
                  <a:gd name="T18" fmla="*/ 356 h 356"/>
                </a:gdLst>
                <a:ahLst/>
                <a:cxnLst>
                  <a:cxn ang="T10">
                    <a:pos x="T0" y="T1"/>
                  </a:cxn>
                  <a:cxn ang="T11">
                    <a:pos x="T2" y="T3"/>
                  </a:cxn>
                  <a:cxn ang="T12">
                    <a:pos x="T4" y="T5"/>
                  </a:cxn>
                  <a:cxn ang="T13">
                    <a:pos x="T6" y="T7"/>
                  </a:cxn>
                  <a:cxn ang="T14">
                    <a:pos x="T8" y="T9"/>
                  </a:cxn>
                </a:cxnLst>
                <a:rect l="T15" t="T16" r="T17" b="T18"/>
                <a:pathLst>
                  <a:path w="355" h="356">
                    <a:moveTo>
                      <a:pt x="236" y="0"/>
                    </a:moveTo>
                    <a:lnTo>
                      <a:pt x="355" y="118"/>
                    </a:lnTo>
                    <a:lnTo>
                      <a:pt x="355" y="237"/>
                    </a:lnTo>
                    <a:lnTo>
                      <a:pt x="236" y="356"/>
                    </a:lnTo>
                    <a:lnTo>
                      <a:pt x="0" y="356"/>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38" name="Line 94">
                <a:extLst>
                  <a:ext uri="{FF2B5EF4-FFF2-40B4-BE49-F238E27FC236}">
                    <a16:creationId xmlns:a16="http://schemas.microsoft.com/office/drawing/2014/main" id="{2928B2D6-35AA-0F5C-FF25-39E408DC80AA}"/>
                  </a:ext>
                </a:extLst>
              </p:cNvPr>
              <p:cNvSpPr>
                <a:spLocks noChangeShapeType="1"/>
              </p:cNvSpPr>
              <p:nvPr/>
            </p:nvSpPr>
            <p:spPr bwMode="auto">
              <a:xfrm flipH="1">
                <a:off x="1522" y="4302"/>
                <a:ext cx="33"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39" name="Line 95">
                <a:extLst>
                  <a:ext uri="{FF2B5EF4-FFF2-40B4-BE49-F238E27FC236}">
                    <a16:creationId xmlns:a16="http://schemas.microsoft.com/office/drawing/2014/main" id="{06EFECD3-BA4C-7A40-2515-505BD4E7B7B0}"/>
                  </a:ext>
                </a:extLst>
              </p:cNvPr>
              <p:cNvSpPr>
                <a:spLocks noChangeShapeType="1"/>
              </p:cNvSpPr>
              <p:nvPr/>
            </p:nvSpPr>
            <p:spPr bwMode="auto">
              <a:xfrm flipH="1">
                <a:off x="1538" y="4218"/>
                <a:ext cx="17"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40" name="Line 96">
                <a:extLst>
                  <a:ext uri="{FF2B5EF4-FFF2-40B4-BE49-F238E27FC236}">
                    <a16:creationId xmlns:a16="http://schemas.microsoft.com/office/drawing/2014/main" id="{52CB031A-2F7A-43D8-C46B-18311AD6DCB2}"/>
                  </a:ext>
                </a:extLst>
              </p:cNvPr>
              <p:cNvSpPr>
                <a:spLocks noChangeShapeType="1"/>
              </p:cNvSpPr>
              <p:nvPr/>
            </p:nvSpPr>
            <p:spPr bwMode="auto">
              <a:xfrm flipH="1">
                <a:off x="1522" y="4133"/>
                <a:ext cx="33"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41" name="Line 97">
                <a:extLst>
                  <a:ext uri="{FF2B5EF4-FFF2-40B4-BE49-F238E27FC236}">
                    <a16:creationId xmlns:a16="http://schemas.microsoft.com/office/drawing/2014/main" id="{3803366A-84B2-14C0-DFFA-26193AC50DB9}"/>
                  </a:ext>
                </a:extLst>
              </p:cNvPr>
              <p:cNvSpPr>
                <a:spLocks noChangeShapeType="1"/>
              </p:cNvSpPr>
              <p:nvPr/>
            </p:nvSpPr>
            <p:spPr bwMode="auto">
              <a:xfrm flipH="1">
                <a:off x="1522" y="3964"/>
                <a:ext cx="33"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42" name="Line 98">
                <a:extLst>
                  <a:ext uri="{FF2B5EF4-FFF2-40B4-BE49-F238E27FC236}">
                    <a16:creationId xmlns:a16="http://schemas.microsoft.com/office/drawing/2014/main" id="{8E6EB36B-40FB-BC23-558C-92150DAF4ED0}"/>
                  </a:ext>
                </a:extLst>
              </p:cNvPr>
              <p:cNvSpPr>
                <a:spLocks noChangeShapeType="1"/>
              </p:cNvSpPr>
              <p:nvPr/>
            </p:nvSpPr>
            <p:spPr bwMode="auto">
              <a:xfrm flipH="1">
                <a:off x="1538" y="4048"/>
                <a:ext cx="17"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43" name="Line 99">
                <a:extLst>
                  <a:ext uri="{FF2B5EF4-FFF2-40B4-BE49-F238E27FC236}">
                    <a16:creationId xmlns:a16="http://schemas.microsoft.com/office/drawing/2014/main" id="{942EEC10-3C42-2FFE-EB66-461C13F1FAEA}"/>
                  </a:ext>
                </a:extLst>
              </p:cNvPr>
              <p:cNvSpPr>
                <a:spLocks noChangeShapeType="1"/>
              </p:cNvSpPr>
              <p:nvPr/>
            </p:nvSpPr>
            <p:spPr bwMode="auto">
              <a:xfrm flipH="1">
                <a:off x="1522" y="3794"/>
                <a:ext cx="33"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44" name="Line 100">
                <a:extLst>
                  <a:ext uri="{FF2B5EF4-FFF2-40B4-BE49-F238E27FC236}">
                    <a16:creationId xmlns:a16="http://schemas.microsoft.com/office/drawing/2014/main" id="{5702C465-6B6D-A8A5-7AA2-7FC4AD9E6742}"/>
                  </a:ext>
                </a:extLst>
              </p:cNvPr>
              <p:cNvSpPr>
                <a:spLocks noChangeShapeType="1"/>
              </p:cNvSpPr>
              <p:nvPr/>
            </p:nvSpPr>
            <p:spPr bwMode="auto">
              <a:xfrm flipH="1">
                <a:off x="1538" y="3879"/>
                <a:ext cx="17"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45" name="Freeform 101">
                <a:extLst>
                  <a:ext uri="{FF2B5EF4-FFF2-40B4-BE49-F238E27FC236}">
                    <a16:creationId xmlns:a16="http://schemas.microsoft.com/office/drawing/2014/main" id="{3539C61C-7CD4-94F5-620B-4822B4AD9DEB}"/>
                  </a:ext>
                </a:extLst>
              </p:cNvPr>
              <p:cNvSpPr>
                <a:spLocks/>
              </p:cNvSpPr>
              <p:nvPr/>
            </p:nvSpPr>
            <p:spPr bwMode="auto">
              <a:xfrm>
                <a:off x="1412" y="3430"/>
                <a:ext cx="8" cy="51"/>
              </a:xfrm>
              <a:custGeom>
                <a:avLst/>
                <a:gdLst>
                  <a:gd name="T0" fmla="*/ 0 w 119"/>
                  <a:gd name="T1" fmla="*/ 0 h 711"/>
                  <a:gd name="T2" fmla="*/ 0 w 119"/>
                  <a:gd name="T3" fmla="*/ 0 h 711"/>
                  <a:gd name="T4" fmla="*/ 0 w 119"/>
                  <a:gd name="T5" fmla="*/ 0 h 711"/>
                  <a:gd name="T6" fmla="*/ 0 60000 65536"/>
                  <a:gd name="T7" fmla="*/ 0 60000 65536"/>
                  <a:gd name="T8" fmla="*/ 0 60000 65536"/>
                  <a:gd name="T9" fmla="*/ 0 w 119"/>
                  <a:gd name="T10" fmla="*/ 0 h 711"/>
                  <a:gd name="T11" fmla="*/ 119 w 119"/>
                  <a:gd name="T12" fmla="*/ 711 h 711"/>
                </a:gdLst>
                <a:ahLst/>
                <a:cxnLst>
                  <a:cxn ang="T6">
                    <a:pos x="T0" y="T1"/>
                  </a:cxn>
                  <a:cxn ang="T7">
                    <a:pos x="T2" y="T3"/>
                  </a:cxn>
                  <a:cxn ang="T8">
                    <a:pos x="T4" y="T5"/>
                  </a:cxn>
                </a:cxnLst>
                <a:rect l="T9" t="T10" r="T11" b="T12"/>
                <a:pathLst>
                  <a:path w="119" h="711">
                    <a:moveTo>
                      <a:pt x="0" y="119"/>
                    </a:moveTo>
                    <a:lnTo>
                      <a:pt x="119" y="0"/>
                    </a:lnTo>
                    <a:lnTo>
                      <a:pt x="119"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46" name="Line 102">
                <a:extLst>
                  <a:ext uri="{FF2B5EF4-FFF2-40B4-BE49-F238E27FC236}">
                    <a16:creationId xmlns:a16="http://schemas.microsoft.com/office/drawing/2014/main" id="{866E42C5-10E6-E97E-AF4A-668830AAF66E}"/>
                  </a:ext>
                </a:extLst>
              </p:cNvPr>
              <p:cNvSpPr>
                <a:spLocks noChangeShapeType="1"/>
              </p:cNvSpPr>
              <p:nvPr/>
            </p:nvSpPr>
            <p:spPr bwMode="auto">
              <a:xfrm>
                <a:off x="1412" y="3481"/>
                <a:ext cx="16"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47" name="Freeform 103">
                <a:extLst>
                  <a:ext uri="{FF2B5EF4-FFF2-40B4-BE49-F238E27FC236}">
                    <a16:creationId xmlns:a16="http://schemas.microsoft.com/office/drawing/2014/main" id="{50702AC1-400B-6BD6-EEE3-3C7435AA8AFD}"/>
                  </a:ext>
                </a:extLst>
              </p:cNvPr>
              <p:cNvSpPr>
                <a:spLocks/>
              </p:cNvSpPr>
              <p:nvPr/>
            </p:nvSpPr>
            <p:spPr bwMode="auto">
              <a:xfrm>
                <a:off x="1445" y="3430"/>
                <a:ext cx="26" cy="51"/>
              </a:xfrm>
              <a:custGeom>
                <a:avLst/>
                <a:gdLst>
                  <a:gd name="T0" fmla="*/ 0 w 356"/>
                  <a:gd name="T1" fmla="*/ 0 h 711"/>
                  <a:gd name="T2" fmla="*/ 0 w 356"/>
                  <a:gd name="T3" fmla="*/ 0 h 711"/>
                  <a:gd name="T4" fmla="*/ 0 w 356"/>
                  <a:gd name="T5" fmla="*/ 0 h 711"/>
                  <a:gd name="T6" fmla="*/ 0 w 356"/>
                  <a:gd name="T7" fmla="*/ 0 h 711"/>
                  <a:gd name="T8" fmla="*/ 0 w 356"/>
                  <a:gd name="T9" fmla="*/ 0 h 711"/>
                  <a:gd name="T10" fmla="*/ 0 w 356"/>
                  <a:gd name="T11" fmla="*/ 0 h 711"/>
                  <a:gd name="T12" fmla="*/ 0 w 356"/>
                  <a:gd name="T13" fmla="*/ 0 h 711"/>
                  <a:gd name="T14" fmla="*/ 0 w 356"/>
                  <a:gd name="T15" fmla="*/ 0 h 711"/>
                  <a:gd name="T16" fmla="*/ 0 w 356"/>
                  <a:gd name="T17" fmla="*/ 0 h 7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6"/>
                  <a:gd name="T28" fmla="*/ 0 h 711"/>
                  <a:gd name="T29" fmla="*/ 356 w 356"/>
                  <a:gd name="T30" fmla="*/ 711 h 7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6" h="711">
                    <a:moveTo>
                      <a:pt x="118" y="711"/>
                    </a:moveTo>
                    <a:lnTo>
                      <a:pt x="0" y="592"/>
                    </a:lnTo>
                    <a:lnTo>
                      <a:pt x="0" y="119"/>
                    </a:lnTo>
                    <a:lnTo>
                      <a:pt x="118" y="0"/>
                    </a:lnTo>
                    <a:lnTo>
                      <a:pt x="237" y="0"/>
                    </a:lnTo>
                    <a:lnTo>
                      <a:pt x="356" y="119"/>
                    </a:lnTo>
                    <a:lnTo>
                      <a:pt x="356" y="592"/>
                    </a:lnTo>
                    <a:lnTo>
                      <a:pt x="237" y="711"/>
                    </a:lnTo>
                    <a:lnTo>
                      <a:pt x="118"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48" name="Freeform 104">
                <a:extLst>
                  <a:ext uri="{FF2B5EF4-FFF2-40B4-BE49-F238E27FC236}">
                    <a16:creationId xmlns:a16="http://schemas.microsoft.com/office/drawing/2014/main" id="{4A31E5BC-95F9-D678-4636-18A80FA95AFB}"/>
                  </a:ext>
                </a:extLst>
              </p:cNvPr>
              <p:cNvSpPr>
                <a:spLocks/>
              </p:cNvSpPr>
              <p:nvPr/>
            </p:nvSpPr>
            <p:spPr bwMode="auto">
              <a:xfrm>
                <a:off x="1488" y="3430"/>
                <a:ext cx="25" cy="51"/>
              </a:xfrm>
              <a:custGeom>
                <a:avLst/>
                <a:gdLst>
                  <a:gd name="T0" fmla="*/ 0 w 355"/>
                  <a:gd name="T1" fmla="*/ 0 h 711"/>
                  <a:gd name="T2" fmla="*/ 0 w 355"/>
                  <a:gd name="T3" fmla="*/ 0 h 711"/>
                  <a:gd name="T4" fmla="*/ 0 w 355"/>
                  <a:gd name="T5" fmla="*/ 0 h 711"/>
                  <a:gd name="T6" fmla="*/ 0 w 355"/>
                  <a:gd name="T7" fmla="*/ 0 h 711"/>
                  <a:gd name="T8" fmla="*/ 0 w 355"/>
                  <a:gd name="T9" fmla="*/ 0 h 711"/>
                  <a:gd name="T10" fmla="*/ 0 w 355"/>
                  <a:gd name="T11" fmla="*/ 0 h 711"/>
                  <a:gd name="T12" fmla="*/ 0 w 355"/>
                  <a:gd name="T13" fmla="*/ 0 h 711"/>
                  <a:gd name="T14" fmla="*/ 0 w 355"/>
                  <a:gd name="T15" fmla="*/ 0 h 711"/>
                  <a:gd name="T16" fmla="*/ 0 w 355"/>
                  <a:gd name="T17" fmla="*/ 0 h 7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5"/>
                  <a:gd name="T28" fmla="*/ 0 h 711"/>
                  <a:gd name="T29" fmla="*/ 355 w 355"/>
                  <a:gd name="T30" fmla="*/ 711 h 7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5" h="711">
                    <a:moveTo>
                      <a:pt x="119" y="711"/>
                    </a:moveTo>
                    <a:lnTo>
                      <a:pt x="0" y="592"/>
                    </a:lnTo>
                    <a:lnTo>
                      <a:pt x="0" y="119"/>
                    </a:lnTo>
                    <a:lnTo>
                      <a:pt x="119" y="0"/>
                    </a:lnTo>
                    <a:lnTo>
                      <a:pt x="236" y="0"/>
                    </a:lnTo>
                    <a:lnTo>
                      <a:pt x="355" y="119"/>
                    </a:lnTo>
                    <a:lnTo>
                      <a:pt x="355" y="592"/>
                    </a:lnTo>
                    <a:lnTo>
                      <a:pt x="236" y="711"/>
                    </a:lnTo>
                    <a:lnTo>
                      <a:pt x="119"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49" name="Freeform 105">
                <a:extLst>
                  <a:ext uri="{FF2B5EF4-FFF2-40B4-BE49-F238E27FC236}">
                    <a16:creationId xmlns:a16="http://schemas.microsoft.com/office/drawing/2014/main" id="{01F29509-3514-B0F0-1C90-1C3E00F575B6}"/>
                  </a:ext>
                </a:extLst>
              </p:cNvPr>
              <p:cNvSpPr>
                <a:spLocks/>
              </p:cNvSpPr>
              <p:nvPr/>
            </p:nvSpPr>
            <p:spPr bwMode="auto">
              <a:xfrm>
                <a:off x="1428" y="3600"/>
                <a:ext cx="34" cy="50"/>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w 474"/>
                  <a:gd name="T19" fmla="*/ 0 h 7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4"/>
                  <a:gd name="T31" fmla="*/ 0 h 711"/>
                  <a:gd name="T32" fmla="*/ 474 w 474"/>
                  <a:gd name="T33" fmla="*/ 711 h 7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4" h="711">
                    <a:moveTo>
                      <a:pt x="119" y="711"/>
                    </a:moveTo>
                    <a:lnTo>
                      <a:pt x="237" y="711"/>
                    </a:lnTo>
                    <a:lnTo>
                      <a:pt x="474" y="474"/>
                    </a:lnTo>
                    <a:lnTo>
                      <a:pt x="474" y="119"/>
                    </a:lnTo>
                    <a:lnTo>
                      <a:pt x="355" y="0"/>
                    </a:lnTo>
                    <a:lnTo>
                      <a:pt x="119" y="0"/>
                    </a:lnTo>
                    <a:lnTo>
                      <a:pt x="0" y="119"/>
                    </a:lnTo>
                    <a:lnTo>
                      <a:pt x="0" y="237"/>
                    </a:lnTo>
                    <a:lnTo>
                      <a:pt x="119" y="355"/>
                    </a:lnTo>
                    <a:lnTo>
                      <a:pt x="474" y="35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50" name="Freeform 106">
                <a:extLst>
                  <a:ext uri="{FF2B5EF4-FFF2-40B4-BE49-F238E27FC236}">
                    <a16:creationId xmlns:a16="http://schemas.microsoft.com/office/drawing/2014/main" id="{C555FA16-EA13-F99F-B901-C524F7151DCA}"/>
                  </a:ext>
                </a:extLst>
              </p:cNvPr>
              <p:cNvSpPr>
                <a:spLocks/>
              </p:cNvSpPr>
              <p:nvPr/>
            </p:nvSpPr>
            <p:spPr bwMode="auto">
              <a:xfrm>
                <a:off x="1479" y="3600"/>
                <a:ext cx="34" cy="50"/>
              </a:xfrm>
              <a:custGeom>
                <a:avLst/>
                <a:gdLst>
                  <a:gd name="T0" fmla="*/ 0 w 474"/>
                  <a:gd name="T1" fmla="*/ 0 h 711"/>
                  <a:gd name="T2" fmla="*/ 0 w 474"/>
                  <a:gd name="T3" fmla="*/ 0 h 711"/>
                  <a:gd name="T4" fmla="*/ 0 w 474"/>
                  <a:gd name="T5" fmla="*/ 0 h 711"/>
                  <a:gd name="T6" fmla="*/ 0 w 474"/>
                  <a:gd name="T7" fmla="*/ 0 h 711"/>
                  <a:gd name="T8" fmla="*/ 0 w 474"/>
                  <a:gd name="T9" fmla="*/ 0 h 711"/>
                  <a:gd name="T10" fmla="*/ 0 w 474"/>
                  <a:gd name="T11" fmla="*/ 0 h 711"/>
                  <a:gd name="T12" fmla="*/ 0 w 474"/>
                  <a:gd name="T13" fmla="*/ 0 h 711"/>
                  <a:gd name="T14" fmla="*/ 0 w 474"/>
                  <a:gd name="T15" fmla="*/ 0 h 711"/>
                  <a:gd name="T16" fmla="*/ 0 w 474"/>
                  <a:gd name="T17" fmla="*/ 0 h 711"/>
                  <a:gd name="T18" fmla="*/ 0 w 474"/>
                  <a:gd name="T19" fmla="*/ 0 h 7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4"/>
                  <a:gd name="T31" fmla="*/ 0 h 711"/>
                  <a:gd name="T32" fmla="*/ 474 w 474"/>
                  <a:gd name="T33" fmla="*/ 711 h 7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4" h="711">
                    <a:moveTo>
                      <a:pt x="119" y="711"/>
                    </a:moveTo>
                    <a:lnTo>
                      <a:pt x="238" y="711"/>
                    </a:lnTo>
                    <a:lnTo>
                      <a:pt x="474" y="474"/>
                    </a:lnTo>
                    <a:lnTo>
                      <a:pt x="474" y="119"/>
                    </a:lnTo>
                    <a:lnTo>
                      <a:pt x="355" y="0"/>
                    </a:lnTo>
                    <a:lnTo>
                      <a:pt x="119" y="0"/>
                    </a:lnTo>
                    <a:lnTo>
                      <a:pt x="0" y="119"/>
                    </a:lnTo>
                    <a:lnTo>
                      <a:pt x="0" y="237"/>
                    </a:lnTo>
                    <a:lnTo>
                      <a:pt x="119" y="355"/>
                    </a:lnTo>
                    <a:lnTo>
                      <a:pt x="474" y="355"/>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51" name="Line 107">
                <a:extLst>
                  <a:ext uri="{FF2B5EF4-FFF2-40B4-BE49-F238E27FC236}">
                    <a16:creationId xmlns:a16="http://schemas.microsoft.com/office/drawing/2014/main" id="{37C57A34-B8CF-DE3B-9238-493954CC2AE6}"/>
                  </a:ext>
                </a:extLst>
              </p:cNvPr>
              <p:cNvSpPr>
                <a:spLocks noChangeShapeType="1"/>
              </p:cNvSpPr>
              <p:nvPr/>
            </p:nvSpPr>
            <p:spPr bwMode="auto">
              <a:xfrm flipH="1">
                <a:off x="1522" y="3625"/>
                <a:ext cx="33"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52" name="Line 108">
                <a:extLst>
                  <a:ext uri="{FF2B5EF4-FFF2-40B4-BE49-F238E27FC236}">
                    <a16:creationId xmlns:a16="http://schemas.microsoft.com/office/drawing/2014/main" id="{76313695-610C-6BAC-F911-36A328EA33F9}"/>
                  </a:ext>
                </a:extLst>
              </p:cNvPr>
              <p:cNvSpPr>
                <a:spLocks noChangeShapeType="1"/>
              </p:cNvSpPr>
              <p:nvPr/>
            </p:nvSpPr>
            <p:spPr bwMode="auto">
              <a:xfrm flipH="1">
                <a:off x="1538" y="3710"/>
                <a:ext cx="17"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53" name="Line 109">
                <a:extLst>
                  <a:ext uri="{FF2B5EF4-FFF2-40B4-BE49-F238E27FC236}">
                    <a16:creationId xmlns:a16="http://schemas.microsoft.com/office/drawing/2014/main" id="{D05117F9-B961-349E-4629-3EBFFC5BF16A}"/>
                  </a:ext>
                </a:extLst>
              </p:cNvPr>
              <p:cNvSpPr>
                <a:spLocks noChangeShapeType="1"/>
              </p:cNvSpPr>
              <p:nvPr/>
            </p:nvSpPr>
            <p:spPr bwMode="auto">
              <a:xfrm flipH="1">
                <a:off x="1522" y="3456"/>
                <a:ext cx="33"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54" name="Line 110">
                <a:extLst>
                  <a:ext uri="{FF2B5EF4-FFF2-40B4-BE49-F238E27FC236}">
                    <a16:creationId xmlns:a16="http://schemas.microsoft.com/office/drawing/2014/main" id="{541CC867-C4FA-189D-DEE2-6C35939C4767}"/>
                  </a:ext>
                </a:extLst>
              </p:cNvPr>
              <p:cNvSpPr>
                <a:spLocks noChangeShapeType="1"/>
              </p:cNvSpPr>
              <p:nvPr/>
            </p:nvSpPr>
            <p:spPr bwMode="auto">
              <a:xfrm flipH="1">
                <a:off x="1538" y="3540"/>
                <a:ext cx="17"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55" name="Freeform 111">
                <a:extLst>
                  <a:ext uri="{FF2B5EF4-FFF2-40B4-BE49-F238E27FC236}">
                    <a16:creationId xmlns:a16="http://schemas.microsoft.com/office/drawing/2014/main" id="{215600BE-6EB9-DECA-F531-2BC09E642BBC}"/>
                  </a:ext>
                </a:extLst>
              </p:cNvPr>
              <p:cNvSpPr>
                <a:spLocks/>
              </p:cNvSpPr>
              <p:nvPr/>
            </p:nvSpPr>
            <p:spPr bwMode="auto">
              <a:xfrm>
                <a:off x="2139" y="3766"/>
                <a:ext cx="39" cy="43"/>
              </a:xfrm>
              <a:custGeom>
                <a:avLst/>
                <a:gdLst>
                  <a:gd name="T0" fmla="*/ 0 w 539"/>
                  <a:gd name="T1" fmla="*/ 0 h 602"/>
                  <a:gd name="T2" fmla="*/ 0 w 539"/>
                  <a:gd name="T3" fmla="*/ 0 h 602"/>
                  <a:gd name="T4" fmla="*/ 0 w 539"/>
                  <a:gd name="T5" fmla="*/ 0 h 602"/>
                  <a:gd name="T6" fmla="*/ 0 60000 65536"/>
                  <a:gd name="T7" fmla="*/ 0 60000 65536"/>
                  <a:gd name="T8" fmla="*/ 0 60000 65536"/>
                  <a:gd name="T9" fmla="*/ 0 w 539"/>
                  <a:gd name="T10" fmla="*/ 0 h 602"/>
                  <a:gd name="T11" fmla="*/ 539 w 539"/>
                  <a:gd name="T12" fmla="*/ 602 h 602"/>
                </a:gdLst>
                <a:ahLst/>
                <a:cxnLst>
                  <a:cxn ang="T6">
                    <a:pos x="T0" y="T1"/>
                  </a:cxn>
                  <a:cxn ang="T7">
                    <a:pos x="T2" y="T3"/>
                  </a:cxn>
                  <a:cxn ang="T8">
                    <a:pos x="T4" y="T5"/>
                  </a:cxn>
                </a:cxnLst>
                <a:rect l="T9" t="T10" r="T11" b="T12"/>
                <a:pathLst>
                  <a:path w="539" h="602">
                    <a:moveTo>
                      <a:pt x="0" y="127"/>
                    </a:moveTo>
                    <a:lnTo>
                      <a:pt x="398" y="602"/>
                    </a:lnTo>
                    <a:lnTo>
                      <a:pt x="539" y="0"/>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56" name="Freeform 112">
                <a:extLst>
                  <a:ext uri="{FF2B5EF4-FFF2-40B4-BE49-F238E27FC236}">
                    <a16:creationId xmlns:a16="http://schemas.microsoft.com/office/drawing/2014/main" id="{AE824A69-FEEA-FE77-F0D5-E322A4B96BFD}"/>
                  </a:ext>
                </a:extLst>
              </p:cNvPr>
              <p:cNvSpPr>
                <a:spLocks/>
              </p:cNvSpPr>
              <p:nvPr/>
            </p:nvSpPr>
            <p:spPr bwMode="auto">
              <a:xfrm>
                <a:off x="2199" y="3757"/>
                <a:ext cx="33" cy="41"/>
              </a:xfrm>
              <a:custGeom>
                <a:avLst/>
                <a:gdLst>
                  <a:gd name="T0" fmla="*/ 0 w 467"/>
                  <a:gd name="T1" fmla="*/ 0 h 569"/>
                  <a:gd name="T2" fmla="*/ 0 w 467"/>
                  <a:gd name="T3" fmla="*/ 0 h 569"/>
                  <a:gd name="T4" fmla="*/ 0 w 467"/>
                  <a:gd name="T5" fmla="*/ 0 h 569"/>
                  <a:gd name="T6" fmla="*/ 0 w 467"/>
                  <a:gd name="T7" fmla="*/ 0 h 569"/>
                  <a:gd name="T8" fmla="*/ 0 w 467"/>
                  <a:gd name="T9" fmla="*/ 0 h 569"/>
                  <a:gd name="T10" fmla="*/ 0 w 467"/>
                  <a:gd name="T11" fmla="*/ 0 h 569"/>
                  <a:gd name="T12" fmla="*/ 0 w 467"/>
                  <a:gd name="T13" fmla="*/ 0 h 569"/>
                  <a:gd name="T14" fmla="*/ 0 w 467"/>
                  <a:gd name="T15" fmla="*/ 0 h 569"/>
                  <a:gd name="T16" fmla="*/ 0 w 467"/>
                  <a:gd name="T17" fmla="*/ 0 h 5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7"/>
                  <a:gd name="T28" fmla="*/ 0 h 569"/>
                  <a:gd name="T29" fmla="*/ 467 w 467"/>
                  <a:gd name="T30" fmla="*/ 569 h 56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7" h="569">
                    <a:moveTo>
                      <a:pt x="365" y="537"/>
                    </a:moveTo>
                    <a:lnTo>
                      <a:pt x="230" y="569"/>
                    </a:lnTo>
                    <a:lnTo>
                      <a:pt x="63" y="467"/>
                    </a:lnTo>
                    <a:lnTo>
                      <a:pt x="0" y="198"/>
                    </a:lnTo>
                    <a:lnTo>
                      <a:pt x="103" y="31"/>
                    </a:lnTo>
                    <a:lnTo>
                      <a:pt x="237" y="0"/>
                    </a:lnTo>
                    <a:lnTo>
                      <a:pt x="404" y="101"/>
                    </a:lnTo>
                    <a:lnTo>
                      <a:pt x="467" y="371"/>
                    </a:lnTo>
                    <a:lnTo>
                      <a:pt x="365" y="537"/>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57" name="Line 113">
                <a:extLst>
                  <a:ext uri="{FF2B5EF4-FFF2-40B4-BE49-F238E27FC236}">
                    <a16:creationId xmlns:a16="http://schemas.microsoft.com/office/drawing/2014/main" id="{73537F6A-E8A7-1536-ACAD-48485488178B}"/>
                  </a:ext>
                </a:extLst>
              </p:cNvPr>
              <p:cNvSpPr>
                <a:spLocks noChangeShapeType="1"/>
              </p:cNvSpPr>
              <p:nvPr/>
            </p:nvSpPr>
            <p:spPr bwMode="auto">
              <a:xfrm>
                <a:off x="2232" y="3783"/>
                <a:ext cx="12" cy="8"/>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58" name="Line 114">
                <a:extLst>
                  <a:ext uri="{FF2B5EF4-FFF2-40B4-BE49-F238E27FC236}">
                    <a16:creationId xmlns:a16="http://schemas.microsoft.com/office/drawing/2014/main" id="{9C17B555-92EB-0ECF-249E-97752E437D03}"/>
                  </a:ext>
                </a:extLst>
              </p:cNvPr>
              <p:cNvSpPr>
                <a:spLocks noChangeShapeType="1"/>
              </p:cNvSpPr>
              <p:nvPr/>
            </p:nvSpPr>
            <p:spPr bwMode="auto">
              <a:xfrm flipH="1" flipV="1">
                <a:off x="2254" y="3748"/>
                <a:ext cx="10" cy="38"/>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59" name="Freeform 115">
                <a:extLst>
                  <a:ext uri="{FF2B5EF4-FFF2-40B4-BE49-F238E27FC236}">
                    <a16:creationId xmlns:a16="http://schemas.microsoft.com/office/drawing/2014/main" id="{63E38B61-1CCF-8A74-4A75-829980A2EBCD}"/>
                  </a:ext>
                </a:extLst>
              </p:cNvPr>
              <p:cNvSpPr>
                <a:spLocks/>
              </p:cNvSpPr>
              <p:nvPr/>
            </p:nvSpPr>
            <p:spPr bwMode="auto">
              <a:xfrm>
                <a:off x="2259" y="3741"/>
                <a:ext cx="43" cy="36"/>
              </a:xfrm>
              <a:custGeom>
                <a:avLst/>
                <a:gdLst>
                  <a:gd name="T0" fmla="*/ 0 w 602"/>
                  <a:gd name="T1" fmla="*/ 0 h 506"/>
                  <a:gd name="T2" fmla="*/ 0 w 602"/>
                  <a:gd name="T3" fmla="*/ 0 h 506"/>
                  <a:gd name="T4" fmla="*/ 0 w 602"/>
                  <a:gd name="T5" fmla="*/ 0 h 506"/>
                  <a:gd name="T6" fmla="*/ 0 w 602"/>
                  <a:gd name="T7" fmla="*/ 0 h 506"/>
                  <a:gd name="T8" fmla="*/ 0 w 602"/>
                  <a:gd name="T9" fmla="*/ 0 h 506"/>
                  <a:gd name="T10" fmla="*/ 0 60000 65536"/>
                  <a:gd name="T11" fmla="*/ 0 60000 65536"/>
                  <a:gd name="T12" fmla="*/ 0 60000 65536"/>
                  <a:gd name="T13" fmla="*/ 0 60000 65536"/>
                  <a:gd name="T14" fmla="*/ 0 60000 65536"/>
                  <a:gd name="T15" fmla="*/ 0 w 602"/>
                  <a:gd name="T16" fmla="*/ 0 h 506"/>
                  <a:gd name="T17" fmla="*/ 602 w 602"/>
                  <a:gd name="T18" fmla="*/ 506 h 506"/>
                </a:gdLst>
                <a:ahLst/>
                <a:cxnLst>
                  <a:cxn ang="T10">
                    <a:pos x="T0" y="T1"/>
                  </a:cxn>
                  <a:cxn ang="T11">
                    <a:pos x="T2" y="T3"/>
                  </a:cxn>
                  <a:cxn ang="T12">
                    <a:pos x="T4" y="T5"/>
                  </a:cxn>
                  <a:cxn ang="T13">
                    <a:pos x="T6" y="T7"/>
                  </a:cxn>
                  <a:cxn ang="T14">
                    <a:pos x="T8" y="T9"/>
                  </a:cxn>
                </a:cxnLst>
                <a:rect l="T15" t="T16" r="T17" b="T18"/>
                <a:pathLst>
                  <a:path w="602" h="506">
                    <a:moveTo>
                      <a:pt x="0" y="365"/>
                    </a:moveTo>
                    <a:lnTo>
                      <a:pt x="204" y="32"/>
                    </a:lnTo>
                    <a:lnTo>
                      <a:pt x="339" y="0"/>
                    </a:lnTo>
                    <a:lnTo>
                      <a:pt x="505" y="103"/>
                    </a:lnTo>
                    <a:lnTo>
                      <a:pt x="602" y="506"/>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60" name="Freeform 116">
                <a:extLst>
                  <a:ext uri="{FF2B5EF4-FFF2-40B4-BE49-F238E27FC236}">
                    <a16:creationId xmlns:a16="http://schemas.microsoft.com/office/drawing/2014/main" id="{D6E5A08A-5E86-73A3-FE92-9303AE9D0699}"/>
                  </a:ext>
                </a:extLst>
              </p:cNvPr>
              <p:cNvSpPr>
                <a:spLocks/>
              </p:cNvSpPr>
              <p:nvPr/>
            </p:nvSpPr>
            <p:spPr bwMode="auto">
              <a:xfrm>
                <a:off x="2314" y="3727"/>
                <a:ext cx="39" cy="43"/>
              </a:xfrm>
              <a:custGeom>
                <a:avLst/>
                <a:gdLst>
                  <a:gd name="T0" fmla="*/ 0 w 538"/>
                  <a:gd name="T1" fmla="*/ 0 h 602"/>
                  <a:gd name="T2" fmla="*/ 0 w 538"/>
                  <a:gd name="T3" fmla="*/ 0 h 602"/>
                  <a:gd name="T4" fmla="*/ 0 w 538"/>
                  <a:gd name="T5" fmla="*/ 0 h 602"/>
                  <a:gd name="T6" fmla="*/ 0 w 538"/>
                  <a:gd name="T7" fmla="*/ 0 h 602"/>
                  <a:gd name="T8" fmla="*/ 0 w 538"/>
                  <a:gd name="T9" fmla="*/ 0 h 602"/>
                  <a:gd name="T10" fmla="*/ 0 w 538"/>
                  <a:gd name="T11" fmla="*/ 0 h 602"/>
                  <a:gd name="T12" fmla="*/ 0 w 538"/>
                  <a:gd name="T13" fmla="*/ 0 h 602"/>
                  <a:gd name="T14" fmla="*/ 0 w 538"/>
                  <a:gd name="T15" fmla="*/ 0 h 602"/>
                  <a:gd name="T16" fmla="*/ 0 w 538"/>
                  <a:gd name="T17" fmla="*/ 0 h 60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38"/>
                  <a:gd name="T28" fmla="*/ 0 h 602"/>
                  <a:gd name="T29" fmla="*/ 538 w 538"/>
                  <a:gd name="T30" fmla="*/ 602 h 60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38" h="602">
                    <a:moveTo>
                      <a:pt x="31" y="364"/>
                    </a:moveTo>
                    <a:lnTo>
                      <a:pt x="435" y="269"/>
                    </a:lnTo>
                    <a:lnTo>
                      <a:pt x="538" y="103"/>
                    </a:lnTo>
                    <a:lnTo>
                      <a:pt x="372" y="0"/>
                    </a:lnTo>
                    <a:lnTo>
                      <a:pt x="102" y="63"/>
                    </a:lnTo>
                    <a:lnTo>
                      <a:pt x="0" y="230"/>
                    </a:lnTo>
                    <a:lnTo>
                      <a:pt x="63" y="499"/>
                    </a:lnTo>
                    <a:lnTo>
                      <a:pt x="229" y="602"/>
                    </a:lnTo>
                    <a:lnTo>
                      <a:pt x="499" y="538"/>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61" name="Freeform 117">
                <a:extLst>
                  <a:ext uri="{FF2B5EF4-FFF2-40B4-BE49-F238E27FC236}">
                    <a16:creationId xmlns:a16="http://schemas.microsoft.com/office/drawing/2014/main" id="{D69EC754-EEB7-7E5B-8C74-589458A5D70A}"/>
                  </a:ext>
                </a:extLst>
              </p:cNvPr>
              <p:cNvSpPr>
                <a:spLocks/>
              </p:cNvSpPr>
              <p:nvPr/>
            </p:nvSpPr>
            <p:spPr bwMode="auto">
              <a:xfrm>
                <a:off x="2372" y="3711"/>
                <a:ext cx="43" cy="48"/>
              </a:xfrm>
              <a:custGeom>
                <a:avLst/>
                <a:gdLst>
                  <a:gd name="T0" fmla="*/ 0 w 601"/>
                  <a:gd name="T1" fmla="*/ 0 h 666"/>
                  <a:gd name="T2" fmla="*/ 0 w 601"/>
                  <a:gd name="T3" fmla="*/ 0 h 666"/>
                  <a:gd name="T4" fmla="*/ 0 w 601"/>
                  <a:gd name="T5" fmla="*/ 0 h 666"/>
                  <a:gd name="T6" fmla="*/ 0 w 601"/>
                  <a:gd name="T7" fmla="*/ 0 h 666"/>
                  <a:gd name="T8" fmla="*/ 0 w 601"/>
                  <a:gd name="T9" fmla="*/ 0 h 666"/>
                  <a:gd name="T10" fmla="*/ 0 w 601"/>
                  <a:gd name="T11" fmla="*/ 0 h 666"/>
                  <a:gd name="T12" fmla="*/ 0 w 601"/>
                  <a:gd name="T13" fmla="*/ 0 h 666"/>
                  <a:gd name="T14" fmla="*/ 0 w 601"/>
                  <a:gd name="T15" fmla="*/ 0 h 666"/>
                  <a:gd name="T16" fmla="*/ 0 60000 65536"/>
                  <a:gd name="T17" fmla="*/ 0 60000 65536"/>
                  <a:gd name="T18" fmla="*/ 0 60000 65536"/>
                  <a:gd name="T19" fmla="*/ 0 60000 65536"/>
                  <a:gd name="T20" fmla="*/ 0 60000 65536"/>
                  <a:gd name="T21" fmla="*/ 0 60000 65536"/>
                  <a:gd name="T22" fmla="*/ 0 60000 65536"/>
                  <a:gd name="T23" fmla="*/ 0 60000 65536"/>
                  <a:gd name="T24" fmla="*/ 0 w 601"/>
                  <a:gd name="T25" fmla="*/ 0 h 666"/>
                  <a:gd name="T26" fmla="*/ 601 w 601"/>
                  <a:gd name="T27" fmla="*/ 666 h 66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01" h="666">
                    <a:moveTo>
                      <a:pt x="96" y="666"/>
                    </a:moveTo>
                    <a:lnTo>
                      <a:pt x="499" y="571"/>
                    </a:lnTo>
                    <a:lnTo>
                      <a:pt x="601" y="404"/>
                    </a:lnTo>
                    <a:lnTo>
                      <a:pt x="435" y="301"/>
                    </a:lnTo>
                    <a:lnTo>
                      <a:pt x="167" y="365"/>
                    </a:lnTo>
                    <a:lnTo>
                      <a:pt x="0" y="263"/>
                    </a:lnTo>
                    <a:lnTo>
                      <a:pt x="102" y="97"/>
                    </a:lnTo>
                    <a:lnTo>
                      <a:pt x="506" y="0"/>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62" name="Freeform 118">
                <a:extLst>
                  <a:ext uri="{FF2B5EF4-FFF2-40B4-BE49-F238E27FC236}">
                    <a16:creationId xmlns:a16="http://schemas.microsoft.com/office/drawing/2014/main" id="{91C2DD73-E7CD-D3CE-8B72-A8F01B48840D}"/>
                  </a:ext>
                </a:extLst>
              </p:cNvPr>
              <p:cNvSpPr>
                <a:spLocks/>
              </p:cNvSpPr>
              <p:nvPr/>
            </p:nvSpPr>
            <p:spPr bwMode="auto">
              <a:xfrm>
                <a:off x="2198" y="3934"/>
                <a:ext cx="48" cy="48"/>
              </a:xfrm>
              <a:custGeom>
                <a:avLst/>
                <a:gdLst>
                  <a:gd name="T0" fmla="*/ 0 w 668"/>
                  <a:gd name="T1" fmla="*/ 0 h 667"/>
                  <a:gd name="T2" fmla="*/ 0 w 668"/>
                  <a:gd name="T3" fmla="*/ 0 h 667"/>
                  <a:gd name="T4" fmla="*/ 0 w 668"/>
                  <a:gd name="T5" fmla="*/ 0 h 667"/>
                  <a:gd name="T6" fmla="*/ 0 w 668"/>
                  <a:gd name="T7" fmla="*/ 0 h 667"/>
                  <a:gd name="T8" fmla="*/ 0 w 668"/>
                  <a:gd name="T9" fmla="*/ 0 h 667"/>
                  <a:gd name="T10" fmla="*/ 0 w 668"/>
                  <a:gd name="T11" fmla="*/ 0 h 667"/>
                  <a:gd name="T12" fmla="*/ 0 60000 65536"/>
                  <a:gd name="T13" fmla="*/ 0 60000 65536"/>
                  <a:gd name="T14" fmla="*/ 0 60000 65536"/>
                  <a:gd name="T15" fmla="*/ 0 60000 65536"/>
                  <a:gd name="T16" fmla="*/ 0 60000 65536"/>
                  <a:gd name="T17" fmla="*/ 0 60000 65536"/>
                  <a:gd name="T18" fmla="*/ 0 w 668"/>
                  <a:gd name="T19" fmla="*/ 0 h 667"/>
                  <a:gd name="T20" fmla="*/ 668 w 668"/>
                  <a:gd name="T21" fmla="*/ 667 h 667"/>
                </a:gdLst>
                <a:ahLst/>
                <a:cxnLst>
                  <a:cxn ang="T12">
                    <a:pos x="T0" y="T1"/>
                  </a:cxn>
                  <a:cxn ang="T13">
                    <a:pos x="T2" y="T3"/>
                  </a:cxn>
                  <a:cxn ang="T14">
                    <a:pos x="T4" y="T5"/>
                  </a:cxn>
                  <a:cxn ang="T15">
                    <a:pos x="T6" y="T7"/>
                  </a:cxn>
                  <a:cxn ang="T16">
                    <a:pos x="T8" y="T9"/>
                  </a:cxn>
                  <a:cxn ang="T17">
                    <a:pos x="T10" y="T11"/>
                  </a:cxn>
                </a:cxnLst>
                <a:rect l="T18" t="T19" r="T20" b="T21"/>
                <a:pathLst>
                  <a:path w="668" h="667">
                    <a:moveTo>
                      <a:pt x="668" y="38"/>
                    </a:moveTo>
                    <a:lnTo>
                      <a:pt x="195" y="0"/>
                    </a:lnTo>
                    <a:lnTo>
                      <a:pt x="26" y="146"/>
                    </a:lnTo>
                    <a:lnTo>
                      <a:pt x="0" y="461"/>
                    </a:lnTo>
                    <a:lnTo>
                      <a:pt x="146" y="631"/>
                    </a:lnTo>
                    <a:lnTo>
                      <a:pt x="618" y="667"/>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63" name="Freeform 119">
                <a:extLst>
                  <a:ext uri="{FF2B5EF4-FFF2-40B4-BE49-F238E27FC236}">
                    <a16:creationId xmlns:a16="http://schemas.microsoft.com/office/drawing/2014/main" id="{ED0F6248-A4F4-6CFD-3BA6-4D7A18064016}"/>
                  </a:ext>
                </a:extLst>
              </p:cNvPr>
              <p:cNvSpPr>
                <a:spLocks/>
              </p:cNvSpPr>
              <p:nvPr/>
            </p:nvSpPr>
            <p:spPr bwMode="auto">
              <a:xfrm>
                <a:off x="2266" y="3940"/>
                <a:ext cx="35" cy="46"/>
              </a:xfrm>
              <a:custGeom>
                <a:avLst/>
                <a:gdLst>
                  <a:gd name="T0" fmla="*/ 0 w 497"/>
                  <a:gd name="T1" fmla="*/ 0 h 643"/>
                  <a:gd name="T2" fmla="*/ 0 w 497"/>
                  <a:gd name="T3" fmla="*/ 0 h 643"/>
                  <a:gd name="T4" fmla="*/ 0 w 497"/>
                  <a:gd name="T5" fmla="*/ 0 h 643"/>
                  <a:gd name="T6" fmla="*/ 0 w 497"/>
                  <a:gd name="T7" fmla="*/ 0 h 643"/>
                  <a:gd name="T8" fmla="*/ 0 w 497"/>
                  <a:gd name="T9" fmla="*/ 0 h 643"/>
                  <a:gd name="T10" fmla="*/ 0 w 497"/>
                  <a:gd name="T11" fmla="*/ 0 h 643"/>
                  <a:gd name="T12" fmla="*/ 0 w 497"/>
                  <a:gd name="T13" fmla="*/ 0 h 643"/>
                  <a:gd name="T14" fmla="*/ 0 w 497"/>
                  <a:gd name="T15" fmla="*/ 0 h 643"/>
                  <a:gd name="T16" fmla="*/ 0 w 497"/>
                  <a:gd name="T17" fmla="*/ 0 h 6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97"/>
                  <a:gd name="T28" fmla="*/ 0 h 643"/>
                  <a:gd name="T29" fmla="*/ 497 w 497"/>
                  <a:gd name="T30" fmla="*/ 643 h 64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97" h="643">
                    <a:moveTo>
                      <a:pt x="303" y="643"/>
                    </a:moveTo>
                    <a:lnTo>
                      <a:pt x="145" y="630"/>
                    </a:lnTo>
                    <a:lnTo>
                      <a:pt x="0" y="460"/>
                    </a:lnTo>
                    <a:lnTo>
                      <a:pt x="24" y="145"/>
                    </a:lnTo>
                    <a:lnTo>
                      <a:pt x="195" y="0"/>
                    </a:lnTo>
                    <a:lnTo>
                      <a:pt x="352" y="12"/>
                    </a:lnTo>
                    <a:lnTo>
                      <a:pt x="497" y="182"/>
                    </a:lnTo>
                    <a:lnTo>
                      <a:pt x="472" y="497"/>
                    </a:lnTo>
                    <a:lnTo>
                      <a:pt x="303" y="643"/>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64" name="Line 120">
                <a:extLst>
                  <a:ext uri="{FF2B5EF4-FFF2-40B4-BE49-F238E27FC236}">
                    <a16:creationId xmlns:a16="http://schemas.microsoft.com/office/drawing/2014/main" id="{4E95032B-1D6E-DD2E-4B64-BE3B034B4DEF}"/>
                  </a:ext>
                </a:extLst>
              </p:cNvPr>
              <p:cNvSpPr>
                <a:spLocks noChangeShapeType="1"/>
              </p:cNvSpPr>
              <p:nvPr/>
            </p:nvSpPr>
            <p:spPr bwMode="auto">
              <a:xfrm>
                <a:off x="2299" y="3975"/>
                <a:ext cx="11" cy="12"/>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65" name="Freeform 121">
                <a:extLst>
                  <a:ext uri="{FF2B5EF4-FFF2-40B4-BE49-F238E27FC236}">
                    <a16:creationId xmlns:a16="http://schemas.microsoft.com/office/drawing/2014/main" id="{F5A29381-1A66-EC00-F077-D517198DBA6A}"/>
                  </a:ext>
                </a:extLst>
              </p:cNvPr>
              <p:cNvSpPr>
                <a:spLocks/>
              </p:cNvSpPr>
              <p:nvPr/>
            </p:nvSpPr>
            <p:spPr bwMode="auto">
              <a:xfrm>
                <a:off x="2332" y="3945"/>
                <a:ext cx="49" cy="47"/>
              </a:xfrm>
              <a:custGeom>
                <a:avLst/>
                <a:gdLst>
                  <a:gd name="T0" fmla="*/ 0 w 680"/>
                  <a:gd name="T1" fmla="*/ 0 h 656"/>
                  <a:gd name="T2" fmla="*/ 0 w 680"/>
                  <a:gd name="T3" fmla="*/ 0 h 656"/>
                  <a:gd name="T4" fmla="*/ 0 w 680"/>
                  <a:gd name="T5" fmla="*/ 0 h 656"/>
                  <a:gd name="T6" fmla="*/ 0 w 680"/>
                  <a:gd name="T7" fmla="*/ 0 h 656"/>
                  <a:gd name="T8" fmla="*/ 0 w 680"/>
                  <a:gd name="T9" fmla="*/ 0 h 656"/>
                  <a:gd name="T10" fmla="*/ 0 w 680"/>
                  <a:gd name="T11" fmla="*/ 0 h 656"/>
                  <a:gd name="T12" fmla="*/ 0 w 680"/>
                  <a:gd name="T13" fmla="*/ 0 h 656"/>
                  <a:gd name="T14" fmla="*/ 0 w 680"/>
                  <a:gd name="T15" fmla="*/ 0 h 656"/>
                  <a:gd name="T16" fmla="*/ 0 60000 65536"/>
                  <a:gd name="T17" fmla="*/ 0 60000 65536"/>
                  <a:gd name="T18" fmla="*/ 0 60000 65536"/>
                  <a:gd name="T19" fmla="*/ 0 60000 65536"/>
                  <a:gd name="T20" fmla="*/ 0 60000 65536"/>
                  <a:gd name="T21" fmla="*/ 0 60000 65536"/>
                  <a:gd name="T22" fmla="*/ 0 60000 65536"/>
                  <a:gd name="T23" fmla="*/ 0 60000 65536"/>
                  <a:gd name="T24" fmla="*/ 0 w 680"/>
                  <a:gd name="T25" fmla="*/ 0 h 656"/>
                  <a:gd name="T26" fmla="*/ 680 w 680"/>
                  <a:gd name="T27" fmla="*/ 656 h 6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80" h="656">
                    <a:moveTo>
                      <a:pt x="0" y="618"/>
                    </a:moveTo>
                    <a:lnTo>
                      <a:pt x="472" y="656"/>
                    </a:lnTo>
                    <a:lnTo>
                      <a:pt x="642" y="510"/>
                    </a:lnTo>
                    <a:lnTo>
                      <a:pt x="497" y="340"/>
                    </a:lnTo>
                    <a:lnTo>
                      <a:pt x="182" y="315"/>
                    </a:lnTo>
                    <a:lnTo>
                      <a:pt x="37" y="146"/>
                    </a:lnTo>
                    <a:lnTo>
                      <a:pt x="206" y="0"/>
                    </a:lnTo>
                    <a:lnTo>
                      <a:pt x="680" y="38"/>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66" name="Line 122">
                <a:extLst>
                  <a:ext uri="{FF2B5EF4-FFF2-40B4-BE49-F238E27FC236}">
                    <a16:creationId xmlns:a16="http://schemas.microsoft.com/office/drawing/2014/main" id="{A13D6B15-671A-3DAF-AC1F-5CA48EAD5C5D}"/>
                  </a:ext>
                </a:extLst>
              </p:cNvPr>
              <p:cNvSpPr>
                <a:spLocks noChangeShapeType="1"/>
              </p:cNvSpPr>
              <p:nvPr/>
            </p:nvSpPr>
            <p:spPr bwMode="auto">
              <a:xfrm flipV="1">
                <a:off x="2400" y="3950"/>
                <a:ext cx="3" cy="44"/>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67" name="Line 123">
                <a:extLst>
                  <a:ext uri="{FF2B5EF4-FFF2-40B4-BE49-F238E27FC236}">
                    <a16:creationId xmlns:a16="http://schemas.microsoft.com/office/drawing/2014/main" id="{3CA38C68-169C-2E07-B8F6-78FCD19E1A71}"/>
                  </a:ext>
                </a:extLst>
              </p:cNvPr>
              <p:cNvSpPr>
                <a:spLocks noChangeShapeType="1"/>
              </p:cNvSpPr>
              <p:nvPr/>
            </p:nvSpPr>
            <p:spPr bwMode="auto">
              <a:xfrm flipV="1">
                <a:off x="2404" y="3927"/>
                <a:ext cx="1" cy="1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68" name="Line 124">
                <a:extLst>
                  <a:ext uri="{FF2B5EF4-FFF2-40B4-BE49-F238E27FC236}">
                    <a16:creationId xmlns:a16="http://schemas.microsoft.com/office/drawing/2014/main" id="{C610C3DD-B36B-649A-DE40-5D4EF43398F4}"/>
                  </a:ext>
                </a:extLst>
              </p:cNvPr>
              <p:cNvSpPr>
                <a:spLocks noChangeShapeType="1"/>
              </p:cNvSpPr>
              <p:nvPr/>
            </p:nvSpPr>
            <p:spPr bwMode="auto">
              <a:xfrm flipV="1">
                <a:off x="2422" y="3951"/>
                <a:ext cx="4" cy="45"/>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69" name="Freeform 125">
                <a:extLst>
                  <a:ext uri="{FF2B5EF4-FFF2-40B4-BE49-F238E27FC236}">
                    <a16:creationId xmlns:a16="http://schemas.microsoft.com/office/drawing/2014/main" id="{C1130D6E-C11F-1B09-1163-5332E3B29BBC}"/>
                  </a:ext>
                </a:extLst>
              </p:cNvPr>
              <p:cNvSpPr>
                <a:spLocks/>
              </p:cNvSpPr>
              <p:nvPr/>
            </p:nvSpPr>
            <p:spPr bwMode="auto">
              <a:xfrm>
                <a:off x="2424" y="3953"/>
                <a:ext cx="46" cy="47"/>
              </a:xfrm>
              <a:custGeom>
                <a:avLst/>
                <a:gdLst>
                  <a:gd name="T0" fmla="*/ 0 w 642"/>
                  <a:gd name="T1" fmla="*/ 0 h 656"/>
                  <a:gd name="T2" fmla="*/ 0 w 642"/>
                  <a:gd name="T3" fmla="*/ 0 h 656"/>
                  <a:gd name="T4" fmla="*/ 0 w 642"/>
                  <a:gd name="T5" fmla="*/ 0 h 656"/>
                  <a:gd name="T6" fmla="*/ 0 w 642"/>
                  <a:gd name="T7" fmla="*/ 0 h 656"/>
                  <a:gd name="T8" fmla="*/ 0 w 642"/>
                  <a:gd name="T9" fmla="*/ 0 h 656"/>
                  <a:gd name="T10" fmla="*/ 0 60000 65536"/>
                  <a:gd name="T11" fmla="*/ 0 60000 65536"/>
                  <a:gd name="T12" fmla="*/ 0 60000 65536"/>
                  <a:gd name="T13" fmla="*/ 0 60000 65536"/>
                  <a:gd name="T14" fmla="*/ 0 60000 65536"/>
                  <a:gd name="T15" fmla="*/ 0 w 642"/>
                  <a:gd name="T16" fmla="*/ 0 h 656"/>
                  <a:gd name="T17" fmla="*/ 642 w 642"/>
                  <a:gd name="T18" fmla="*/ 656 h 656"/>
                </a:gdLst>
                <a:ahLst/>
                <a:cxnLst>
                  <a:cxn ang="T10">
                    <a:pos x="T0" y="T1"/>
                  </a:cxn>
                  <a:cxn ang="T11">
                    <a:pos x="T2" y="T3"/>
                  </a:cxn>
                  <a:cxn ang="T12">
                    <a:pos x="T4" y="T5"/>
                  </a:cxn>
                  <a:cxn ang="T13">
                    <a:pos x="T6" y="T7"/>
                  </a:cxn>
                  <a:cxn ang="T14">
                    <a:pos x="T8" y="T9"/>
                  </a:cxn>
                </a:cxnLst>
                <a:rect l="T15" t="T16" r="T17" b="T18"/>
                <a:pathLst>
                  <a:path w="642" h="656">
                    <a:moveTo>
                      <a:pt x="0" y="291"/>
                    </a:moveTo>
                    <a:lnTo>
                      <a:pt x="339" y="0"/>
                    </a:lnTo>
                    <a:lnTo>
                      <a:pt x="497" y="13"/>
                    </a:lnTo>
                    <a:lnTo>
                      <a:pt x="642" y="183"/>
                    </a:lnTo>
                    <a:lnTo>
                      <a:pt x="605" y="656"/>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70" name="Freeform 126">
                <a:extLst>
                  <a:ext uri="{FF2B5EF4-FFF2-40B4-BE49-F238E27FC236}">
                    <a16:creationId xmlns:a16="http://schemas.microsoft.com/office/drawing/2014/main" id="{15729D1B-FA5F-5A45-F46D-50B7EB324BF1}"/>
                  </a:ext>
                </a:extLst>
              </p:cNvPr>
              <p:cNvSpPr>
                <a:spLocks/>
              </p:cNvSpPr>
              <p:nvPr/>
            </p:nvSpPr>
            <p:spPr bwMode="auto">
              <a:xfrm>
                <a:off x="2489" y="3957"/>
                <a:ext cx="49" cy="70"/>
              </a:xfrm>
              <a:custGeom>
                <a:avLst/>
                <a:gdLst>
                  <a:gd name="T0" fmla="*/ 0 w 680"/>
                  <a:gd name="T1" fmla="*/ 0 h 970"/>
                  <a:gd name="T2" fmla="*/ 0 w 680"/>
                  <a:gd name="T3" fmla="*/ 0 h 970"/>
                  <a:gd name="T4" fmla="*/ 0 w 680"/>
                  <a:gd name="T5" fmla="*/ 0 h 970"/>
                  <a:gd name="T6" fmla="*/ 0 w 680"/>
                  <a:gd name="T7" fmla="*/ 0 h 970"/>
                  <a:gd name="T8" fmla="*/ 0 w 680"/>
                  <a:gd name="T9" fmla="*/ 0 h 970"/>
                  <a:gd name="T10" fmla="*/ 0 w 680"/>
                  <a:gd name="T11" fmla="*/ 0 h 970"/>
                  <a:gd name="T12" fmla="*/ 0 w 680"/>
                  <a:gd name="T13" fmla="*/ 0 h 970"/>
                  <a:gd name="T14" fmla="*/ 0 w 680"/>
                  <a:gd name="T15" fmla="*/ 0 h 970"/>
                  <a:gd name="T16" fmla="*/ 0 w 680"/>
                  <a:gd name="T17" fmla="*/ 0 h 970"/>
                  <a:gd name="T18" fmla="*/ 0 w 680"/>
                  <a:gd name="T19" fmla="*/ 0 h 970"/>
                  <a:gd name="T20" fmla="*/ 0 w 680"/>
                  <a:gd name="T21" fmla="*/ 0 h 97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80"/>
                  <a:gd name="T34" fmla="*/ 0 h 970"/>
                  <a:gd name="T35" fmla="*/ 680 w 680"/>
                  <a:gd name="T36" fmla="*/ 970 h 97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80" h="970">
                    <a:moveTo>
                      <a:pt x="0" y="775"/>
                    </a:moveTo>
                    <a:lnTo>
                      <a:pt x="145" y="945"/>
                    </a:lnTo>
                    <a:lnTo>
                      <a:pt x="461" y="970"/>
                    </a:lnTo>
                    <a:lnTo>
                      <a:pt x="630" y="824"/>
                    </a:lnTo>
                    <a:lnTo>
                      <a:pt x="680" y="194"/>
                    </a:lnTo>
                    <a:lnTo>
                      <a:pt x="535" y="24"/>
                    </a:lnTo>
                    <a:lnTo>
                      <a:pt x="220" y="0"/>
                    </a:lnTo>
                    <a:lnTo>
                      <a:pt x="49" y="144"/>
                    </a:lnTo>
                    <a:lnTo>
                      <a:pt x="25" y="460"/>
                    </a:lnTo>
                    <a:lnTo>
                      <a:pt x="170" y="629"/>
                    </a:lnTo>
                    <a:lnTo>
                      <a:pt x="643" y="667"/>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71" name="Freeform 127">
                <a:extLst>
                  <a:ext uri="{FF2B5EF4-FFF2-40B4-BE49-F238E27FC236}">
                    <a16:creationId xmlns:a16="http://schemas.microsoft.com/office/drawing/2014/main" id="{43DD0860-B858-8A1A-8CDF-217C0C7FD5A8}"/>
                  </a:ext>
                </a:extLst>
              </p:cNvPr>
              <p:cNvSpPr>
                <a:spLocks/>
              </p:cNvSpPr>
              <p:nvPr/>
            </p:nvSpPr>
            <p:spPr bwMode="auto">
              <a:xfrm>
                <a:off x="1857" y="4130"/>
                <a:ext cx="64" cy="67"/>
              </a:xfrm>
              <a:custGeom>
                <a:avLst/>
                <a:gdLst>
                  <a:gd name="T0" fmla="*/ 0 w 887"/>
                  <a:gd name="T1" fmla="*/ 0 h 943"/>
                  <a:gd name="T2" fmla="*/ 0 w 887"/>
                  <a:gd name="T3" fmla="*/ 0 h 943"/>
                  <a:gd name="T4" fmla="*/ 0 w 887"/>
                  <a:gd name="T5" fmla="*/ 0 h 943"/>
                  <a:gd name="T6" fmla="*/ 0 w 887"/>
                  <a:gd name="T7" fmla="*/ 0 h 943"/>
                  <a:gd name="T8" fmla="*/ 0 w 887"/>
                  <a:gd name="T9" fmla="*/ 0 h 943"/>
                  <a:gd name="T10" fmla="*/ 0 w 887"/>
                  <a:gd name="T11" fmla="*/ 0 h 943"/>
                  <a:gd name="T12" fmla="*/ 0 w 887"/>
                  <a:gd name="T13" fmla="*/ 0 h 943"/>
                  <a:gd name="T14" fmla="*/ 0 w 887"/>
                  <a:gd name="T15" fmla="*/ 0 h 943"/>
                  <a:gd name="T16" fmla="*/ 0 60000 65536"/>
                  <a:gd name="T17" fmla="*/ 0 60000 65536"/>
                  <a:gd name="T18" fmla="*/ 0 60000 65536"/>
                  <a:gd name="T19" fmla="*/ 0 60000 65536"/>
                  <a:gd name="T20" fmla="*/ 0 60000 65536"/>
                  <a:gd name="T21" fmla="*/ 0 60000 65536"/>
                  <a:gd name="T22" fmla="*/ 0 60000 65536"/>
                  <a:gd name="T23" fmla="*/ 0 60000 65536"/>
                  <a:gd name="T24" fmla="*/ 0 w 887"/>
                  <a:gd name="T25" fmla="*/ 0 h 943"/>
                  <a:gd name="T26" fmla="*/ 887 w 887"/>
                  <a:gd name="T27" fmla="*/ 943 h 94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87" h="943">
                    <a:moveTo>
                      <a:pt x="388" y="915"/>
                    </a:moveTo>
                    <a:lnTo>
                      <a:pt x="609" y="943"/>
                    </a:lnTo>
                    <a:lnTo>
                      <a:pt x="859" y="749"/>
                    </a:lnTo>
                    <a:lnTo>
                      <a:pt x="887" y="527"/>
                    </a:lnTo>
                    <a:lnTo>
                      <a:pt x="0" y="417"/>
                    </a:lnTo>
                    <a:lnTo>
                      <a:pt x="27" y="195"/>
                    </a:lnTo>
                    <a:lnTo>
                      <a:pt x="276" y="0"/>
                    </a:lnTo>
                    <a:lnTo>
                      <a:pt x="498" y="28"/>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72" name="Line 128">
                <a:extLst>
                  <a:ext uri="{FF2B5EF4-FFF2-40B4-BE49-F238E27FC236}">
                    <a16:creationId xmlns:a16="http://schemas.microsoft.com/office/drawing/2014/main" id="{ADAAC2A4-F433-8FBC-F0D8-187D9AA60B05}"/>
                  </a:ext>
                </a:extLst>
              </p:cNvPr>
              <p:cNvSpPr>
                <a:spLocks noChangeShapeType="1"/>
              </p:cNvSpPr>
              <p:nvPr/>
            </p:nvSpPr>
            <p:spPr bwMode="auto">
              <a:xfrm flipH="1" flipV="1">
                <a:off x="1918" y="4127"/>
                <a:ext cx="41" cy="53"/>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73" name="Freeform 129">
                <a:extLst>
                  <a:ext uri="{FF2B5EF4-FFF2-40B4-BE49-F238E27FC236}">
                    <a16:creationId xmlns:a16="http://schemas.microsoft.com/office/drawing/2014/main" id="{E621F4F0-426C-0BE8-603D-C4B8E784FD7F}"/>
                  </a:ext>
                </a:extLst>
              </p:cNvPr>
              <p:cNvSpPr>
                <a:spLocks/>
              </p:cNvSpPr>
              <p:nvPr/>
            </p:nvSpPr>
            <p:spPr bwMode="auto">
              <a:xfrm>
                <a:off x="1925" y="4106"/>
                <a:ext cx="49" cy="56"/>
              </a:xfrm>
              <a:custGeom>
                <a:avLst/>
                <a:gdLst>
                  <a:gd name="T0" fmla="*/ 0 w 693"/>
                  <a:gd name="T1" fmla="*/ 0 h 791"/>
                  <a:gd name="T2" fmla="*/ 0 w 693"/>
                  <a:gd name="T3" fmla="*/ 0 h 791"/>
                  <a:gd name="T4" fmla="*/ 0 w 693"/>
                  <a:gd name="T5" fmla="*/ 0 h 791"/>
                  <a:gd name="T6" fmla="*/ 0 w 693"/>
                  <a:gd name="T7" fmla="*/ 0 h 791"/>
                  <a:gd name="T8" fmla="*/ 0 w 693"/>
                  <a:gd name="T9" fmla="*/ 0 h 791"/>
                  <a:gd name="T10" fmla="*/ 0 w 693"/>
                  <a:gd name="T11" fmla="*/ 0 h 791"/>
                  <a:gd name="T12" fmla="*/ 0 w 693"/>
                  <a:gd name="T13" fmla="*/ 0 h 791"/>
                  <a:gd name="T14" fmla="*/ 0 60000 65536"/>
                  <a:gd name="T15" fmla="*/ 0 60000 65536"/>
                  <a:gd name="T16" fmla="*/ 0 60000 65536"/>
                  <a:gd name="T17" fmla="*/ 0 60000 65536"/>
                  <a:gd name="T18" fmla="*/ 0 60000 65536"/>
                  <a:gd name="T19" fmla="*/ 0 60000 65536"/>
                  <a:gd name="T20" fmla="*/ 0 60000 65536"/>
                  <a:gd name="T21" fmla="*/ 0 w 693"/>
                  <a:gd name="T22" fmla="*/ 0 h 791"/>
                  <a:gd name="T23" fmla="*/ 693 w 693"/>
                  <a:gd name="T24" fmla="*/ 791 h 79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3" h="791">
                    <a:moveTo>
                      <a:pt x="0" y="417"/>
                    </a:moveTo>
                    <a:lnTo>
                      <a:pt x="28" y="195"/>
                    </a:lnTo>
                    <a:lnTo>
                      <a:pt x="278" y="0"/>
                    </a:lnTo>
                    <a:lnTo>
                      <a:pt x="499" y="28"/>
                    </a:lnTo>
                    <a:lnTo>
                      <a:pt x="693" y="278"/>
                    </a:lnTo>
                    <a:lnTo>
                      <a:pt x="667" y="499"/>
                    </a:lnTo>
                    <a:lnTo>
                      <a:pt x="292" y="79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74" name="Line 130">
                <a:extLst>
                  <a:ext uri="{FF2B5EF4-FFF2-40B4-BE49-F238E27FC236}">
                    <a16:creationId xmlns:a16="http://schemas.microsoft.com/office/drawing/2014/main" id="{DE64B5BE-0245-645D-D955-088ACAF01ABE}"/>
                  </a:ext>
                </a:extLst>
              </p:cNvPr>
              <p:cNvSpPr>
                <a:spLocks noChangeShapeType="1"/>
              </p:cNvSpPr>
              <p:nvPr/>
            </p:nvSpPr>
            <p:spPr bwMode="auto">
              <a:xfrm flipH="1" flipV="1">
                <a:off x="1971" y="4085"/>
                <a:ext cx="28" cy="36"/>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75" name="Line 131">
                <a:extLst>
                  <a:ext uri="{FF2B5EF4-FFF2-40B4-BE49-F238E27FC236}">
                    <a16:creationId xmlns:a16="http://schemas.microsoft.com/office/drawing/2014/main" id="{C694EE2E-EAAD-8386-7E38-175554B61DC6}"/>
                  </a:ext>
                </a:extLst>
              </p:cNvPr>
              <p:cNvSpPr>
                <a:spLocks noChangeShapeType="1"/>
              </p:cNvSpPr>
              <p:nvPr/>
            </p:nvSpPr>
            <p:spPr bwMode="auto">
              <a:xfrm flipH="1" flipV="1">
                <a:off x="1957" y="4067"/>
                <a:ext cx="7" cy="9"/>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76" name="Line 132">
                <a:extLst>
                  <a:ext uri="{FF2B5EF4-FFF2-40B4-BE49-F238E27FC236}">
                    <a16:creationId xmlns:a16="http://schemas.microsoft.com/office/drawing/2014/main" id="{366D9B00-C295-56F1-5414-ABEA8295040D}"/>
                  </a:ext>
                </a:extLst>
              </p:cNvPr>
              <p:cNvSpPr>
                <a:spLocks noChangeShapeType="1"/>
              </p:cNvSpPr>
              <p:nvPr/>
            </p:nvSpPr>
            <p:spPr bwMode="auto">
              <a:xfrm flipH="1" flipV="1">
                <a:off x="1989" y="4071"/>
                <a:ext cx="28" cy="36"/>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77" name="Freeform 133">
                <a:extLst>
                  <a:ext uri="{FF2B5EF4-FFF2-40B4-BE49-F238E27FC236}">
                    <a16:creationId xmlns:a16="http://schemas.microsoft.com/office/drawing/2014/main" id="{B563E0C8-B293-A53F-29AA-527C25E96C25}"/>
                  </a:ext>
                </a:extLst>
              </p:cNvPr>
              <p:cNvSpPr>
                <a:spLocks/>
              </p:cNvSpPr>
              <p:nvPr/>
            </p:nvSpPr>
            <p:spPr bwMode="auto">
              <a:xfrm>
                <a:off x="2003" y="4050"/>
                <a:ext cx="29" cy="39"/>
              </a:xfrm>
              <a:custGeom>
                <a:avLst/>
                <a:gdLst>
                  <a:gd name="T0" fmla="*/ 0 w 402"/>
                  <a:gd name="T1" fmla="*/ 0 h 541"/>
                  <a:gd name="T2" fmla="*/ 0 w 402"/>
                  <a:gd name="T3" fmla="*/ 0 h 541"/>
                  <a:gd name="T4" fmla="*/ 0 w 402"/>
                  <a:gd name="T5" fmla="*/ 0 h 541"/>
                  <a:gd name="T6" fmla="*/ 0 w 402"/>
                  <a:gd name="T7" fmla="*/ 0 h 541"/>
                  <a:gd name="T8" fmla="*/ 0 60000 65536"/>
                  <a:gd name="T9" fmla="*/ 0 60000 65536"/>
                  <a:gd name="T10" fmla="*/ 0 60000 65536"/>
                  <a:gd name="T11" fmla="*/ 0 60000 65536"/>
                  <a:gd name="T12" fmla="*/ 0 w 402"/>
                  <a:gd name="T13" fmla="*/ 0 h 541"/>
                  <a:gd name="T14" fmla="*/ 402 w 402"/>
                  <a:gd name="T15" fmla="*/ 541 h 541"/>
                </a:gdLst>
                <a:ahLst/>
                <a:cxnLst>
                  <a:cxn ang="T8">
                    <a:pos x="T0" y="T1"/>
                  </a:cxn>
                  <a:cxn ang="T9">
                    <a:pos x="T2" y="T3"/>
                  </a:cxn>
                  <a:cxn ang="T10">
                    <a:pos x="T4" y="T5"/>
                  </a:cxn>
                  <a:cxn ang="T11">
                    <a:pos x="T6" y="T7"/>
                  </a:cxn>
                </a:cxnLst>
                <a:rect l="T12" t="T13" r="T14" b="T15"/>
                <a:pathLst>
                  <a:path w="402" h="541">
                    <a:moveTo>
                      <a:pt x="0" y="541"/>
                    </a:moveTo>
                    <a:lnTo>
                      <a:pt x="56" y="97"/>
                    </a:lnTo>
                    <a:lnTo>
                      <a:pt x="180" y="0"/>
                    </a:lnTo>
                    <a:lnTo>
                      <a:pt x="402" y="28"/>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78" name="Freeform 134">
                <a:extLst>
                  <a:ext uri="{FF2B5EF4-FFF2-40B4-BE49-F238E27FC236}">
                    <a16:creationId xmlns:a16="http://schemas.microsoft.com/office/drawing/2014/main" id="{F70DF1C8-8D32-2D8C-557B-D0C2BE59DD16}"/>
                  </a:ext>
                </a:extLst>
              </p:cNvPr>
              <p:cNvSpPr>
                <a:spLocks/>
              </p:cNvSpPr>
              <p:nvPr/>
            </p:nvSpPr>
            <p:spPr bwMode="auto">
              <a:xfrm>
                <a:off x="2049" y="4016"/>
                <a:ext cx="41" cy="42"/>
              </a:xfrm>
              <a:custGeom>
                <a:avLst/>
                <a:gdLst>
                  <a:gd name="T0" fmla="*/ 0 w 569"/>
                  <a:gd name="T1" fmla="*/ 0 h 595"/>
                  <a:gd name="T2" fmla="*/ 0 w 569"/>
                  <a:gd name="T3" fmla="*/ 0 h 595"/>
                  <a:gd name="T4" fmla="*/ 0 w 569"/>
                  <a:gd name="T5" fmla="*/ 0 h 595"/>
                  <a:gd name="T6" fmla="*/ 0 w 569"/>
                  <a:gd name="T7" fmla="*/ 0 h 595"/>
                  <a:gd name="T8" fmla="*/ 0 w 569"/>
                  <a:gd name="T9" fmla="*/ 0 h 595"/>
                  <a:gd name="T10" fmla="*/ 0 w 569"/>
                  <a:gd name="T11" fmla="*/ 0 h 595"/>
                  <a:gd name="T12" fmla="*/ 0 w 569"/>
                  <a:gd name="T13" fmla="*/ 0 h 595"/>
                  <a:gd name="T14" fmla="*/ 0 w 569"/>
                  <a:gd name="T15" fmla="*/ 0 h 595"/>
                  <a:gd name="T16" fmla="*/ 0 w 569"/>
                  <a:gd name="T17" fmla="*/ 0 h 5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69"/>
                  <a:gd name="T28" fmla="*/ 0 h 595"/>
                  <a:gd name="T29" fmla="*/ 569 w 569"/>
                  <a:gd name="T30" fmla="*/ 595 h 59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69" h="595">
                    <a:moveTo>
                      <a:pt x="541" y="498"/>
                    </a:moveTo>
                    <a:lnTo>
                      <a:pt x="417" y="595"/>
                    </a:lnTo>
                    <a:lnTo>
                      <a:pt x="195" y="567"/>
                    </a:lnTo>
                    <a:lnTo>
                      <a:pt x="0" y="319"/>
                    </a:lnTo>
                    <a:lnTo>
                      <a:pt x="28" y="96"/>
                    </a:lnTo>
                    <a:lnTo>
                      <a:pt x="152" y="0"/>
                    </a:lnTo>
                    <a:lnTo>
                      <a:pt x="375" y="27"/>
                    </a:lnTo>
                    <a:lnTo>
                      <a:pt x="569" y="276"/>
                    </a:lnTo>
                    <a:lnTo>
                      <a:pt x="541" y="498"/>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79" name="Line 135">
                <a:extLst>
                  <a:ext uri="{FF2B5EF4-FFF2-40B4-BE49-F238E27FC236}">
                    <a16:creationId xmlns:a16="http://schemas.microsoft.com/office/drawing/2014/main" id="{FC0A180F-FF8A-4781-760B-1008CC477C4B}"/>
                  </a:ext>
                </a:extLst>
              </p:cNvPr>
              <p:cNvSpPr>
                <a:spLocks noChangeShapeType="1"/>
              </p:cNvSpPr>
              <p:nvPr/>
            </p:nvSpPr>
            <p:spPr bwMode="auto">
              <a:xfrm>
                <a:off x="2090" y="4035"/>
                <a:ext cx="16" cy="2"/>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80" name="Freeform 136">
                <a:extLst>
                  <a:ext uri="{FF2B5EF4-FFF2-40B4-BE49-F238E27FC236}">
                    <a16:creationId xmlns:a16="http://schemas.microsoft.com/office/drawing/2014/main" id="{16927E42-3C34-92D5-4212-DDFF99FEE273}"/>
                  </a:ext>
                </a:extLst>
              </p:cNvPr>
              <p:cNvSpPr>
                <a:spLocks/>
              </p:cNvSpPr>
              <p:nvPr/>
            </p:nvSpPr>
            <p:spPr bwMode="auto">
              <a:xfrm>
                <a:off x="2082" y="3970"/>
                <a:ext cx="51" cy="47"/>
              </a:xfrm>
              <a:custGeom>
                <a:avLst/>
                <a:gdLst>
                  <a:gd name="T0" fmla="*/ 0 w 707"/>
                  <a:gd name="T1" fmla="*/ 0 h 651"/>
                  <a:gd name="T2" fmla="*/ 0 w 707"/>
                  <a:gd name="T3" fmla="*/ 0 h 651"/>
                  <a:gd name="T4" fmla="*/ 0 w 707"/>
                  <a:gd name="T5" fmla="*/ 0 h 651"/>
                  <a:gd name="T6" fmla="*/ 0 60000 65536"/>
                  <a:gd name="T7" fmla="*/ 0 60000 65536"/>
                  <a:gd name="T8" fmla="*/ 0 60000 65536"/>
                  <a:gd name="T9" fmla="*/ 0 w 707"/>
                  <a:gd name="T10" fmla="*/ 0 h 651"/>
                  <a:gd name="T11" fmla="*/ 707 w 707"/>
                  <a:gd name="T12" fmla="*/ 651 h 651"/>
                </a:gdLst>
                <a:ahLst/>
                <a:cxnLst>
                  <a:cxn ang="T6">
                    <a:pos x="T0" y="T1"/>
                  </a:cxn>
                  <a:cxn ang="T7">
                    <a:pos x="T2" y="T3"/>
                  </a:cxn>
                  <a:cxn ang="T8">
                    <a:pos x="T4" y="T5"/>
                  </a:cxn>
                </a:cxnLst>
                <a:rect l="T9" t="T10" r="T11" b="T12"/>
                <a:pathLst>
                  <a:path w="707" h="651">
                    <a:moveTo>
                      <a:pt x="0" y="0"/>
                    </a:moveTo>
                    <a:lnTo>
                      <a:pt x="486" y="624"/>
                    </a:lnTo>
                    <a:lnTo>
                      <a:pt x="707" y="65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81" name="Freeform 137">
                <a:extLst>
                  <a:ext uri="{FF2B5EF4-FFF2-40B4-BE49-F238E27FC236}">
                    <a16:creationId xmlns:a16="http://schemas.microsoft.com/office/drawing/2014/main" id="{7964B9E6-4916-1070-8753-86C2689A1490}"/>
                  </a:ext>
                </a:extLst>
              </p:cNvPr>
              <p:cNvSpPr>
                <a:spLocks/>
              </p:cNvSpPr>
              <p:nvPr/>
            </p:nvSpPr>
            <p:spPr bwMode="auto">
              <a:xfrm>
                <a:off x="1844" y="3902"/>
                <a:ext cx="59" cy="66"/>
              </a:xfrm>
              <a:custGeom>
                <a:avLst/>
                <a:gdLst>
                  <a:gd name="T0" fmla="*/ 0 w 826"/>
                  <a:gd name="T1" fmla="*/ 0 h 925"/>
                  <a:gd name="T2" fmla="*/ 0 w 826"/>
                  <a:gd name="T3" fmla="*/ 0 h 925"/>
                  <a:gd name="T4" fmla="*/ 0 w 826"/>
                  <a:gd name="T5" fmla="*/ 0 h 925"/>
                  <a:gd name="T6" fmla="*/ 0 w 826"/>
                  <a:gd name="T7" fmla="*/ 0 h 925"/>
                  <a:gd name="T8" fmla="*/ 0 w 826"/>
                  <a:gd name="T9" fmla="*/ 0 h 925"/>
                  <a:gd name="T10" fmla="*/ 0 w 826"/>
                  <a:gd name="T11" fmla="*/ 0 h 925"/>
                  <a:gd name="T12" fmla="*/ 0 w 826"/>
                  <a:gd name="T13" fmla="*/ 0 h 925"/>
                  <a:gd name="T14" fmla="*/ 0 w 826"/>
                  <a:gd name="T15" fmla="*/ 0 h 925"/>
                  <a:gd name="T16" fmla="*/ 0 60000 65536"/>
                  <a:gd name="T17" fmla="*/ 0 60000 65536"/>
                  <a:gd name="T18" fmla="*/ 0 60000 65536"/>
                  <a:gd name="T19" fmla="*/ 0 60000 65536"/>
                  <a:gd name="T20" fmla="*/ 0 60000 65536"/>
                  <a:gd name="T21" fmla="*/ 0 60000 65536"/>
                  <a:gd name="T22" fmla="*/ 0 60000 65536"/>
                  <a:gd name="T23" fmla="*/ 0 60000 65536"/>
                  <a:gd name="T24" fmla="*/ 0 w 826"/>
                  <a:gd name="T25" fmla="*/ 0 h 925"/>
                  <a:gd name="T26" fmla="*/ 826 w 826"/>
                  <a:gd name="T27" fmla="*/ 925 h 9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26" h="925">
                    <a:moveTo>
                      <a:pt x="498" y="427"/>
                    </a:moveTo>
                    <a:lnTo>
                      <a:pt x="618" y="358"/>
                    </a:lnTo>
                    <a:lnTo>
                      <a:pt x="826" y="715"/>
                    </a:lnTo>
                    <a:lnTo>
                      <a:pt x="469" y="925"/>
                    </a:lnTo>
                    <a:lnTo>
                      <a:pt x="279" y="876"/>
                    </a:lnTo>
                    <a:lnTo>
                      <a:pt x="0" y="398"/>
                    </a:lnTo>
                    <a:lnTo>
                      <a:pt x="50" y="210"/>
                    </a:lnTo>
                    <a:lnTo>
                      <a:pt x="408" y="0"/>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82" name="Freeform 138">
                <a:extLst>
                  <a:ext uri="{FF2B5EF4-FFF2-40B4-BE49-F238E27FC236}">
                    <a16:creationId xmlns:a16="http://schemas.microsoft.com/office/drawing/2014/main" id="{9D05364D-A85E-3C3E-8A45-94D2A14F45AA}"/>
                  </a:ext>
                </a:extLst>
              </p:cNvPr>
              <p:cNvSpPr>
                <a:spLocks/>
              </p:cNvSpPr>
              <p:nvPr/>
            </p:nvSpPr>
            <p:spPr bwMode="auto">
              <a:xfrm>
                <a:off x="1900" y="3906"/>
                <a:ext cx="44" cy="32"/>
              </a:xfrm>
              <a:custGeom>
                <a:avLst/>
                <a:gdLst>
                  <a:gd name="T0" fmla="*/ 0 w 617"/>
                  <a:gd name="T1" fmla="*/ 0 h 448"/>
                  <a:gd name="T2" fmla="*/ 0 w 617"/>
                  <a:gd name="T3" fmla="*/ 0 h 448"/>
                  <a:gd name="T4" fmla="*/ 0 w 617"/>
                  <a:gd name="T5" fmla="*/ 0 h 448"/>
                  <a:gd name="T6" fmla="*/ 0 w 617"/>
                  <a:gd name="T7" fmla="*/ 0 h 448"/>
                  <a:gd name="T8" fmla="*/ 0 w 617"/>
                  <a:gd name="T9" fmla="*/ 0 h 448"/>
                  <a:gd name="T10" fmla="*/ 0 60000 65536"/>
                  <a:gd name="T11" fmla="*/ 0 60000 65536"/>
                  <a:gd name="T12" fmla="*/ 0 60000 65536"/>
                  <a:gd name="T13" fmla="*/ 0 60000 65536"/>
                  <a:gd name="T14" fmla="*/ 0 60000 65536"/>
                  <a:gd name="T15" fmla="*/ 0 w 617"/>
                  <a:gd name="T16" fmla="*/ 0 h 448"/>
                  <a:gd name="T17" fmla="*/ 617 w 617"/>
                  <a:gd name="T18" fmla="*/ 448 h 448"/>
                </a:gdLst>
                <a:ahLst/>
                <a:cxnLst>
                  <a:cxn ang="T10">
                    <a:pos x="T0" y="T1"/>
                  </a:cxn>
                  <a:cxn ang="T11">
                    <a:pos x="T2" y="T3"/>
                  </a:cxn>
                  <a:cxn ang="T12">
                    <a:pos x="T4" y="T5"/>
                  </a:cxn>
                  <a:cxn ang="T13">
                    <a:pos x="T6" y="T7"/>
                  </a:cxn>
                  <a:cxn ang="T14">
                    <a:pos x="T8" y="T9"/>
                  </a:cxn>
                </a:cxnLst>
                <a:rect l="T15" t="T16" r="T17" b="T18"/>
                <a:pathLst>
                  <a:path w="617" h="448">
                    <a:moveTo>
                      <a:pt x="0" y="40"/>
                    </a:moveTo>
                    <a:lnTo>
                      <a:pt x="210" y="398"/>
                    </a:lnTo>
                    <a:lnTo>
                      <a:pt x="399" y="448"/>
                    </a:lnTo>
                    <a:lnTo>
                      <a:pt x="518" y="378"/>
                    </a:lnTo>
                    <a:lnTo>
                      <a:pt x="617" y="0"/>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83" name="Line 139">
                <a:extLst>
                  <a:ext uri="{FF2B5EF4-FFF2-40B4-BE49-F238E27FC236}">
                    <a16:creationId xmlns:a16="http://schemas.microsoft.com/office/drawing/2014/main" id="{E642410C-BFFE-7312-544C-3647485022DE}"/>
                  </a:ext>
                </a:extLst>
              </p:cNvPr>
              <p:cNvSpPr>
                <a:spLocks noChangeShapeType="1"/>
              </p:cNvSpPr>
              <p:nvPr/>
            </p:nvSpPr>
            <p:spPr bwMode="auto">
              <a:xfrm>
                <a:off x="1934" y="3889"/>
                <a:ext cx="20" cy="34"/>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84" name="Line 140">
                <a:extLst>
                  <a:ext uri="{FF2B5EF4-FFF2-40B4-BE49-F238E27FC236}">
                    <a16:creationId xmlns:a16="http://schemas.microsoft.com/office/drawing/2014/main" id="{165252D6-6810-5687-E91D-4E2A59059D28}"/>
                  </a:ext>
                </a:extLst>
              </p:cNvPr>
              <p:cNvSpPr>
                <a:spLocks noChangeShapeType="1"/>
              </p:cNvSpPr>
              <p:nvPr/>
            </p:nvSpPr>
            <p:spPr bwMode="auto">
              <a:xfrm flipH="1" flipV="1">
                <a:off x="1952" y="3879"/>
                <a:ext cx="19" cy="34"/>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85" name="Line 141">
                <a:extLst>
                  <a:ext uri="{FF2B5EF4-FFF2-40B4-BE49-F238E27FC236}">
                    <a16:creationId xmlns:a16="http://schemas.microsoft.com/office/drawing/2014/main" id="{FD1F3693-6745-5273-8C0D-179049D44BF5}"/>
                  </a:ext>
                </a:extLst>
              </p:cNvPr>
              <p:cNvSpPr>
                <a:spLocks noChangeShapeType="1"/>
              </p:cNvSpPr>
              <p:nvPr/>
            </p:nvSpPr>
            <p:spPr bwMode="auto">
              <a:xfrm flipH="1" flipV="1">
                <a:off x="1941" y="3862"/>
                <a:ext cx="5" cy="8"/>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86" name="Freeform 142">
                <a:extLst>
                  <a:ext uri="{FF2B5EF4-FFF2-40B4-BE49-F238E27FC236}">
                    <a16:creationId xmlns:a16="http://schemas.microsoft.com/office/drawing/2014/main" id="{7C1D1CEC-9454-7B67-3050-A91F9B0B6EFE}"/>
                  </a:ext>
                </a:extLst>
              </p:cNvPr>
              <p:cNvSpPr>
                <a:spLocks/>
              </p:cNvSpPr>
              <p:nvPr/>
            </p:nvSpPr>
            <p:spPr bwMode="auto">
              <a:xfrm>
                <a:off x="1974" y="3859"/>
                <a:ext cx="39" cy="39"/>
              </a:xfrm>
              <a:custGeom>
                <a:avLst/>
                <a:gdLst>
                  <a:gd name="T0" fmla="*/ 0 w 546"/>
                  <a:gd name="T1" fmla="*/ 0 h 547"/>
                  <a:gd name="T2" fmla="*/ 0 w 546"/>
                  <a:gd name="T3" fmla="*/ 0 h 547"/>
                  <a:gd name="T4" fmla="*/ 0 w 546"/>
                  <a:gd name="T5" fmla="*/ 0 h 547"/>
                  <a:gd name="T6" fmla="*/ 0 w 546"/>
                  <a:gd name="T7" fmla="*/ 0 h 547"/>
                  <a:gd name="T8" fmla="*/ 0 w 546"/>
                  <a:gd name="T9" fmla="*/ 0 h 547"/>
                  <a:gd name="T10" fmla="*/ 0 w 546"/>
                  <a:gd name="T11" fmla="*/ 0 h 547"/>
                  <a:gd name="T12" fmla="*/ 0 w 546"/>
                  <a:gd name="T13" fmla="*/ 0 h 547"/>
                  <a:gd name="T14" fmla="*/ 0 w 546"/>
                  <a:gd name="T15" fmla="*/ 0 h 547"/>
                  <a:gd name="T16" fmla="*/ 0 60000 65536"/>
                  <a:gd name="T17" fmla="*/ 0 60000 65536"/>
                  <a:gd name="T18" fmla="*/ 0 60000 65536"/>
                  <a:gd name="T19" fmla="*/ 0 60000 65536"/>
                  <a:gd name="T20" fmla="*/ 0 60000 65536"/>
                  <a:gd name="T21" fmla="*/ 0 60000 65536"/>
                  <a:gd name="T22" fmla="*/ 0 60000 65536"/>
                  <a:gd name="T23" fmla="*/ 0 60000 65536"/>
                  <a:gd name="T24" fmla="*/ 0 w 546"/>
                  <a:gd name="T25" fmla="*/ 0 h 547"/>
                  <a:gd name="T26" fmla="*/ 546 w 546"/>
                  <a:gd name="T27" fmla="*/ 547 h 5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6" h="547">
                    <a:moveTo>
                      <a:pt x="546" y="99"/>
                    </a:moveTo>
                    <a:lnTo>
                      <a:pt x="447" y="477"/>
                    </a:lnTo>
                    <a:lnTo>
                      <a:pt x="328" y="547"/>
                    </a:lnTo>
                    <a:lnTo>
                      <a:pt x="139" y="497"/>
                    </a:lnTo>
                    <a:lnTo>
                      <a:pt x="0" y="259"/>
                    </a:lnTo>
                    <a:lnTo>
                      <a:pt x="49" y="70"/>
                    </a:lnTo>
                    <a:lnTo>
                      <a:pt x="168" y="0"/>
                    </a:lnTo>
                    <a:lnTo>
                      <a:pt x="546" y="99"/>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87" name="Line 143">
                <a:extLst>
                  <a:ext uri="{FF2B5EF4-FFF2-40B4-BE49-F238E27FC236}">
                    <a16:creationId xmlns:a16="http://schemas.microsoft.com/office/drawing/2014/main" id="{8C24E5DA-0BCC-5C9C-5EA9-AA5C9899122C}"/>
                  </a:ext>
                </a:extLst>
              </p:cNvPr>
              <p:cNvSpPr>
                <a:spLocks noChangeShapeType="1"/>
              </p:cNvSpPr>
              <p:nvPr/>
            </p:nvSpPr>
            <p:spPr bwMode="auto">
              <a:xfrm>
                <a:off x="1993" y="3832"/>
                <a:ext cx="30" cy="5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88" name="Freeform 144">
                <a:extLst>
                  <a:ext uri="{FF2B5EF4-FFF2-40B4-BE49-F238E27FC236}">
                    <a16:creationId xmlns:a16="http://schemas.microsoft.com/office/drawing/2014/main" id="{3EA66B21-7A11-11DD-224E-5F54F304AF01}"/>
                  </a:ext>
                </a:extLst>
              </p:cNvPr>
              <p:cNvSpPr>
                <a:spLocks/>
              </p:cNvSpPr>
              <p:nvPr/>
            </p:nvSpPr>
            <p:spPr bwMode="auto">
              <a:xfrm>
                <a:off x="2025" y="3824"/>
                <a:ext cx="40" cy="44"/>
              </a:xfrm>
              <a:custGeom>
                <a:avLst/>
                <a:gdLst>
                  <a:gd name="T0" fmla="*/ 0 w 568"/>
                  <a:gd name="T1" fmla="*/ 0 h 617"/>
                  <a:gd name="T2" fmla="*/ 0 w 568"/>
                  <a:gd name="T3" fmla="*/ 0 h 617"/>
                  <a:gd name="T4" fmla="*/ 0 w 568"/>
                  <a:gd name="T5" fmla="*/ 0 h 617"/>
                  <a:gd name="T6" fmla="*/ 0 w 568"/>
                  <a:gd name="T7" fmla="*/ 0 h 617"/>
                  <a:gd name="T8" fmla="*/ 0 w 568"/>
                  <a:gd name="T9" fmla="*/ 0 h 617"/>
                  <a:gd name="T10" fmla="*/ 0 w 568"/>
                  <a:gd name="T11" fmla="*/ 0 h 617"/>
                  <a:gd name="T12" fmla="*/ 0 w 568"/>
                  <a:gd name="T13" fmla="*/ 0 h 617"/>
                  <a:gd name="T14" fmla="*/ 0 w 568"/>
                  <a:gd name="T15" fmla="*/ 0 h 617"/>
                  <a:gd name="T16" fmla="*/ 0 w 568"/>
                  <a:gd name="T17" fmla="*/ 0 h 6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68"/>
                  <a:gd name="T28" fmla="*/ 0 h 617"/>
                  <a:gd name="T29" fmla="*/ 568 w 568"/>
                  <a:gd name="T30" fmla="*/ 617 h 6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68" h="617">
                    <a:moveTo>
                      <a:pt x="70" y="447"/>
                    </a:moveTo>
                    <a:lnTo>
                      <a:pt x="427" y="239"/>
                    </a:lnTo>
                    <a:lnTo>
                      <a:pt x="478" y="49"/>
                    </a:lnTo>
                    <a:lnTo>
                      <a:pt x="288" y="0"/>
                    </a:lnTo>
                    <a:lnTo>
                      <a:pt x="49" y="139"/>
                    </a:lnTo>
                    <a:lnTo>
                      <a:pt x="0" y="328"/>
                    </a:lnTo>
                    <a:lnTo>
                      <a:pt x="139" y="567"/>
                    </a:lnTo>
                    <a:lnTo>
                      <a:pt x="329" y="617"/>
                    </a:lnTo>
                    <a:lnTo>
                      <a:pt x="568" y="476"/>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89" name="Freeform 145">
                <a:extLst>
                  <a:ext uri="{FF2B5EF4-FFF2-40B4-BE49-F238E27FC236}">
                    <a16:creationId xmlns:a16="http://schemas.microsoft.com/office/drawing/2014/main" id="{D411B742-5377-8055-43E6-56D11E0D772C}"/>
                  </a:ext>
                </a:extLst>
              </p:cNvPr>
              <p:cNvSpPr>
                <a:spLocks/>
              </p:cNvSpPr>
              <p:nvPr/>
            </p:nvSpPr>
            <p:spPr bwMode="auto">
              <a:xfrm>
                <a:off x="2648" y="4102"/>
                <a:ext cx="41" cy="40"/>
              </a:xfrm>
              <a:custGeom>
                <a:avLst/>
                <a:gdLst>
                  <a:gd name="T0" fmla="*/ 0 w 581"/>
                  <a:gd name="T1" fmla="*/ 0 h 565"/>
                  <a:gd name="T2" fmla="*/ 0 w 581"/>
                  <a:gd name="T3" fmla="*/ 0 h 565"/>
                  <a:gd name="T4" fmla="*/ 0 w 581"/>
                  <a:gd name="T5" fmla="*/ 0 h 565"/>
                  <a:gd name="T6" fmla="*/ 0 w 581"/>
                  <a:gd name="T7" fmla="*/ 0 h 565"/>
                  <a:gd name="T8" fmla="*/ 0 w 581"/>
                  <a:gd name="T9" fmla="*/ 0 h 565"/>
                  <a:gd name="T10" fmla="*/ 0 w 581"/>
                  <a:gd name="T11" fmla="*/ 0 h 565"/>
                  <a:gd name="T12" fmla="*/ 0 w 581"/>
                  <a:gd name="T13" fmla="*/ 0 h 565"/>
                  <a:gd name="T14" fmla="*/ 0 w 581"/>
                  <a:gd name="T15" fmla="*/ 0 h 565"/>
                  <a:gd name="T16" fmla="*/ 0 w 581"/>
                  <a:gd name="T17" fmla="*/ 0 h 56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1"/>
                  <a:gd name="T28" fmla="*/ 0 h 565"/>
                  <a:gd name="T29" fmla="*/ 581 w 581"/>
                  <a:gd name="T30" fmla="*/ 565 h 56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1" h="565">
                    <a:moveTo>
                      <a:pt x="103" y="548"/>
                    </a:moveTo>
                    <a:lnTo>
                      <a:pt x="0" y="429"/>
                    </a:lnTo>
                    <a:lnTo>
                      <a:pt x="17" y="206"/>
                    </a:lnTo>
                    <a:lnTo>
                      <a:pt x="256" y="0"/>
                    </a:lnTo>
                    <a:lnTo>
                      <a:pt x="478" y="16"/>
                    </a:lnTo>
                    <a:lnTo>
                      <a:pt x="581" y="136"/>
                    </a:lnTo>
                    <a:lnTo>
                      <a:pt x="565" y="358"/>
                    </a:lnTo>
                    <a:lnTo>
                      <a:pt x="326" y="565"/>
                    </a:lnTo>
                    <a:lnTo>
                      <a:pt x="103" y="548"/>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90" name="Line 146">
                <a:extLst>
                  <a:ext uri="{FF2B5EF4-FFF2-40B4-BE49-F238E27FC236}">
                    <a16:creationId xmlns:a16="http://schemas.microsoft.com/office/drawing/2014/main" id="{A4A84FBF-2CC5-B06E-31AE-1CD27F745DDD}"/>
                  </a:ext>
                </a:extLst>
              </p:cNvPr>
              <p:cNvSpPr>
                <a:spLocks noChangeShapeType="1"/>
              </p:cNvSpPr>
              <p:nvPr/>
            </p:nvSpPr>
            <p:spPr bwMode="auto">
              <a:xfrm flipH="1">
                <a:off x="2670" y="4142"/>
                <a:ext cx="1" cy="16"/>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91" name="Line 147">
                <a:extLst>
                  <a:ext uri="{FF2B5EF4-FFF2-40B4-BE49-F238E27FC236}">
                    <a16:creationId xmlns:a16="http://schemas.microsoft.com/office/drawing/2014/main" id="{AA34A010-34D5-7509-C9CE-F85D0EEE3F45}"/>
                  </a:ext>
                </a:extLst>
              </p:cNvPr>
              <p:cNvSpPr>
                <a:spLocks noChangeShapeType="1"/>
              </p:cNvSpPr>
              <p:nvPr/>
            </p:nvSpPr>
            <p:spPr bwMode="auto">
              <a:xfrm flipV="1">
                <a:off x="2685" y="4146"/>
                <a:ext cx="34" cy="29"/>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92" name="Freeform 148">
                <a:extLst>
                  <a:ext uri="{FF2B5EF4-FFF2-40B4-BE49-F238E27FC236}">
                    <a16:creationId xmlns:a16="http://schemas.microsoft.com/office/drawing/2014/main" id="{11E34DBE-4D80-43D2-3AB0-B76EA85FE3EE}"/>
                  </a:ext>
                </a:extLst>
              </p:cNvPr>
              <p:cNvSpPr>
                <a:spLocks/>
              </p:cNvSpPr>
              <p:nvPr/>
            </p:nvSpPr>
            <p:spPr bwMode="auto">
              <a:xfrm>
                <a:off x="2702" y="4161"/>
                <a:ext cx="39" cy="49"/>
              </a:xfrm>
              <a:custGeom>
                <a:avLst/>
                <a:gdLst>
                  <a:gd name="T0" fmla="*/ 0 w 549"/>
                  <a:gd name="T1" fmla="*/ 0 h 684"/>
                  <a:gd name="T2" fmla="*/ 0 w 549"/>
                  <a:gd name="T3" fmla="*/ 0 h 684"/>
                  <a:gd name="T4" fmla="*/ 0 w 549"/>
                  <a:gd name="T5" fmla="*/ 0 h 684"/>
                  <a:gd name="T6" fmla="*/ 0 w 549"/>
                  <a:gd name="T7" fmla="*/ 0 h 684"/>
                  <a:gd name="T8" fmla="*/ 0 w 549"/>
                  <a:gd name="T9" fmla="*/ 0 h 684"/>
                  <a:gd name="T10" fmla="*/ 0 60000 65536"/>
                  <a:gd name="T11" fmla="*/ 0 60000 65536"/>
                  <a:gd name="T12" fmla="*/ 0 60000 65536"/>
                  <a:gd name="T13" fmla="*/ 0 60000 65536"/>
                  <a:gd name="T14" fmla="*/ 0 60000 65536"/>
                  <a:gd name="T15" fmla="*/ 0 w 549"/>
                  <a:gd name="T16" fmla="*/ 0 h 684"/>
                  <a:gd name="T17" fmla="*/ 549 w 549"/>
                  <a:gd name="T18" fmla="*/ 684 h 684"/>
                </a:gdLst>
                <a:ahLst/>
                <a:cxnLst>
                  <a:cxn ang="T10">
                    <a:pos x="T0" y="T1"/>
                  </a:cxn>
                  <a:cxn ang="T11">
                    <a:pos x="T2" y="T3"/>
                  </a:cxn>
                  <a:cxn ang="T12">
                    <a:pos x="T4" y="T5"/>
                  </a:cxn>
                  <a:cxn ang="T13">
                    <a:pos x="T6" y="T7"/>
                  </a:cxn>
                  <a:cxn ang="T14">
                    <a:pos x="T8" y="T9"/>
                  </a:cxn>
                </a:cxnLst>
                <a:rect l="T15" t="T16" r="T17" b="T18"/>
                <a:pathLst>
                  <a:path w="549" h="684">
                    <a:moveTo>
                      <a:pt x="0" y="0"/>
                    </a:moveTo>
                    <a:lnTo>
                      <a:pt x="446" y="32"/>
                    </a:lnTo>
                    <a:lnTo>
                      <a:pt x="549" y="152"/>
                    </a:lnTo>
                    <a:lnTo>
                      <a:pt x="533" y="375"/>
                    </a:lnTo>
                    <a:lnTo>
                      <a:pt x="174" y="684"/>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93" name="Freeform 149">
                <a:extLst>
                  <a:ext uri="{FF2B5EF4-FFF2-40B4-BE49-F238E27FC236}">
                    <a16:creationId xmlns:a16="http://schemas.microsoft.com/office/drawing/2014/main" id="{6E4A4177-EFBC-3FF8-CF45-CB817F97D1A7}"/>
                  </a:ext>
                </a:extLst>
              </p:cNvPr>
              <p:cNvSpPr>
                <a:spLocks/>
              </p:cNvSpPr>
              <p:nvPr/>
            </p:nvSpPr>
            <p:spPr bwMode="auto">
              <a:xfrm>
                <a:off x="2736" y="4205"/>
                <a:ext cx="42" cy="41"/>
              </a:xfrm>
              <a:custGeom>
                <a:avLst/>
                <a:gdLst>
                  <a:gd name="T0" fmla="*/ 0 w 581"/>
                  <a:gd name="T1" fmla="*/ 0 h 581"/>
                  <a:gd name="T2" fmla="*/ 0 w 581"/>
                  <a:gd name="T3" fmla="*/ 0 h 581"/>
                  <a:gd name="T4" fmla="*/ 0 w 581"/>
                  <a:gd name="T5" fmla="*/ 0 h 581"/>
                  <a:gd name="T6" fmla="*/ 0 w 581"/>
                  <a:gd name="T7" fmla="*/ 0 h 581"/>
                  <a:gd name="T8" fmla="*/ 0 w 581"/>
                  <a:gd name="T9" fmla="*/ 0 h 581"/>
                  <a:gd name="T10" fmla="*/ 0 w 581"/>
                  <a:gd name="T11" fmla="*/ 0 h 581"/>
                  <a:gd name="T12" fmla="*/ 0 w 581"/>
                  <a:gd name="T13" fmla="*/ 0 h 581"/>
                  <a:gd name="T14" fmla="*/ 0 w 581"/>
                  <a:gd name="T15" fmla="*/ 0 h 581"/>
                  <a:gd name="T16" fmla="*/ 0 60000 65536"/>
                  <a:gd name="T17" fmla="*/ 0 60000 65536"/>
                  <a:gd name="T18" fmla="*/ 0 60000 65536"/>
                  <a:gd name="T19" fmla="*/ 0 60000 65536"/>
                  <a:gd name="T20" fmla="*/ 0 60000 65536"/>
                  <a:gd name="T21" fmla="*/ 0 60000 65536"/>
                  <a:gd name="T22" fmla="*/ 0 60000 65536"/>
                  <a:gd name="T23" fmla="*/ 0 60000 65536"/>
                  <a:gd name="T24" fmla="*/ 0 w 581"/>
                  <a:gd name="T25" fmla="*/ 0 h 581"/>
                  <a:gd name="T26" fmla="*/ 581 w 581"/>
                  <a:gd name="T27" fmla="*/ 581 h 58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81" h="581">
                    <a:moveTo>
                      <a:pt x="548" y="581"/>
                    </a:moveTo>
                    <a:lnTo>
                      <a:pt x="103" y="548"/>
                    </a:lnTo>
                    <a:lnTo>
                      <a:pt x="0" y="428"/>
                    </a:lnTo>
                    <a:lnTo>
                      <a:pt x="16" y="205"/>
                    </a:lnTo>
                    <a:lnTo>
                      <a:pt x="255" y="0"/>
                    </a:lnTo>
                    <a:lnTo>
                      <a:pt x="478" y="16"/>
                    </a:lnTo>
                    <a:lnTo>
                      <a:pt x="581" y="136"/>
                    </a:lnTo>
                    <a:lnTo>
                      <a:pt x="548" y="58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94" name="Line 150">
                <a:extLst>
                  <a:ext uri="{FF2B5EF4-FFF2-40B4-BE49-F238E27FC236}">
                    <a16:creationId xmlns:a16="http://schemas.microsoft.com/office/drawing/2014/main" id="{5536DF71-4286-D431-D9A0-7AC5CCF10D0B}"/>
                  </a:ext>
                </a:extLst>
              </p:cNvPr>
              <p:cNvSpPr>
                <a:spLocks noChangeShapeType="1"/>
              </p:cNvSpPr>
              <p:nvPr/>
            </p:nvSpPr>
            <p:spPr bwMode="auto">
              <a:xfrm flipH="1">
                <a:off x="2759" y="4217"/>
                <a:ext cx="51" cy="44"/>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95" name="Freeform 151">
                <a:extLst>
                  <a:ext uri="{FF2B5EF4-FFF2-40B4-BE49-F238E27FC236}">
                    <a16:creationId xmlns:a16="http://schemas.microsoft.com/office/drawing/2014/main" id="{8F1AC420-95D7-85E4-2858-E9F6B6AD4026}"/>
                  </a:ext>
                </a:extLst>
              </p:cNvPr>
              <p:cNvSpPr>
                <a:spLocks/>
              </p:cNvSpPr>
              <p:nvPr/>
            </p:nvSpPr>
            <p:spPr bwMode="auto">
              <a:xfrm>
                <a:off x="2995" y="5208"/>
                <a:ext cx="33" cy="51"/>
              </a:xfrm>
              <a:custGeom>
                <a:avLst/>
                <a:gdLst>
                  <a:gd name="T0" fmla="*/ 0 w 475"/>
                  <a:gd name="T1" fmla="*/ 0 h 711"/>
                  <a:gd name="T2" fmla="*/ 0 w 475"/>
                  <a:gd name="T3" fmla="*/ 0 h 711"/>
                  <a:gd name="T4" fmla="*/ 0 w 475"/>
                  <a:gd name="T5" fmla="*/ 0 h 711"/>
                  <a:gd name="T6" fmla="*/ 0 w 475"/>
                  <a:gd name="T7" fmla="*/ 0 h 711"/>
                  <a:gd name="T8" fmla="*/ 0 w 475"/>
                  <a:gd name="T9" fmla="*/ 0 h 711"/>
                  <a:gd name="T10" fmla="*/ 0 w 475"/>
                  <a:gd name="T11" fmla="*/ 0 h 711"/>
                  <a:gd name="T12" fmla="*/ 0 w 475"/>
                  <a:gd name="T13" fmla="*/ 0 h 711"/>
                  <a:gd name="T14" fmla="*/ 0 w 475"/>
                  <a:gd name="T15" fmla="*/ 0 h 711"/>
                  <a:gd name="T16" fmla="*/ 0 w 475"/>
                  <a:gd name="T17" fmla="*/ 0 h 711"/>
                  <a:gd name="T18" fmla="*/ 0 w 475"/>
                  <a:gd name="T19" fmla="*/ 0 h 7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5"/>
                  <a:gd name="T31" fmla="*/ 0 h 711"/>
                  <a:gd name="T32" fmla="*/ 475 w 475"/>
                  <a:gd name="T33" fmla="*/ 711 h 7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5" h="711">
                    <a:moveTo>
                      <a:pt x="119" y="711"/>
                    </a:moveTo>
                    <a:lnTo>
                      <a:pt x="238" y="711"/>
                    </a:lnTo>
                    <a:lnTo>
                      <a:pt x="475" y="475"/>
                    </a:lnTo>
                    <a:lnTo>
                      <a:pt x="475" y="119"/>
                    </a:lnTo>
                    <a:lnTo>
                      <a:pt x="356" y="0"/>
                    </a:lnTo>
                    <a:lnTo>
                      <a:pt x="119" y="0"/>
                    </a:lnTo>
                    <a:lnTo>
                      <a:pt x="0" y="119"/>
                    </a:lnTo>
                    <a:lnTo>
                      <a:pt x="0" y="238"/>
                    </a:lnTo>
                    <a:lnTo>
                      <a:pt x="119" y="356"/>
                    </a:lnTo>
                    <a:lnTo>
                      <a:pt x="475" y="356"/>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96" name="Freeform 152">
                <a:extLst>
                  <a:ext uri="{FF2B5EF4-FFF2-40B4-BE49-F238E27FC236}">
                    <a16:creationId xmlns:a16="http://schemas.microsoft.com/office/drawing/2014/main" id="{04A78C68-4787-ED2D-A7EF-740D13EA8603}"/>
                  </a:ext>
                </a:extLst>
              </p:cNvPr>
              <p:cNvSpPr>
                <a:spLocks/>
              </p:cNvSpPr>
              <p:nvPr/>
            </p:nvSpPr>
            <p:spPr bwMode="auto">
              <a:xfrm>
                <a:off x="3045" y="5208"/>
                <a:ext cx="34" cy="51"/>
              </a:xfrm>
              <a:custGeom>
                <a:avLst/>
                <a:gdLst>
                  <a:gd name="T0" fmla="*/ 0 w 475"/>
                  <a:gd name="T1" fmla="*/ 0 h 711"/>
                  <a:gd name="T2" fmla="*/ 0 w 475"/>
                  <a:gd name="T3" fmla="*/ 0 h 711"/>
                  <a:gd name="T4" fmla="*/ 0 w 475"/>
                  <a:gd name="T5" fmla="*/ 0 h 711"/>
                  <a:gd name="T6" fmla="*/ 0 w 475"/>
                  <a:gd name="T7" fmla="*/ 0 h 711"/>
                  <a:gd name="T8" fmla="*/ 0 w 475"/>
                  <a:gd name="T9" fmla="*/ 0 h 711"/>
                  <a:gd name="T10" fmla="*/ 0 w 475"/>
                  <a:gd name="T11" fmla="*/ 0 h 711"/>
                  <a:gd name="T12" fmla="*/ 0 w 475"/>
                  <a:gd name="T13" fmla="*/ 0 h 711"/>
                  <a:gd name="T14" fmla="*/ 0 w 475"/>
                  <a:gd name="T15" fmla="*/ 0 h 711"/>
                  <a:gd name="T16" fmla="*/ 0 w 475"/>
                  <a:gd name="T17" fmla="*/ 0 h 7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5"/>
                  <a:gd name="T28" fmla="*/ 0 h 711"/>
                  <a:gd name="T29" fmla="*/ 475 w 475"/>
                  <a:gd name="T30" fmla="*/ 711 h 7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5" h="711">
                    <a:moveTo>
                      <a:pt x="0" y="594"/>
                    </a:moveTo>
                    <a:lnTo>
                      <a:pt x="119" y="711"/>
                    </a:lnTo>
                    <a:lnTo>
                      <a:pt x="356" y="711"/>
                    </a:lnTo>
                    <a:lnTo>
                      <a:pt x="475" y="594"/>
                    </a:lnTo>
                    <a:lnTo>
                      <a:pt x="475" y="356"/>
                    </a:lnTo>
                    <a:lnTo>
                      <a:pt x="356" y="238"/>
                    </a:lnTo>
                    <a:lnTo>
                      <a:pt x="0" y="238"/>
                    </a:lnTo>
                    <a:lnTo>
                      <a:pt x="0" y="0"/>
                    </a:lnTo>
                    <a:lnTo>
                      <a:pt x="475" y="0"/>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5997" name="Line 153">
                <a:extLst>
                  <a:ext uri="{FF2B5EF4-FFF2-40B4-BE49-F238E27FC236}">
                    <a16:creationId xmlns:a16="http://schemas.microsoft.com/office/drawing/2014/main" id="{6BF0A6C8-8AF8-5087-7993-4D63B2E1F392}"/>
                  </a:ext>
                </a:extLst>
              </p:cNvPr>
              <p:cNvSpPr>
                <a:spLocks noChangeShapeType="1"/>
              </p:cNvSpPr>
              <p:nvPr/>
            </p:nvSpPr>
            <p:spPr bwMode="auto">
              <a:xfrm>
                <a:off x="3037" y="5149"/>
                <a:ext cx="1" cy="17"/>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98" name="Line 154">
                <a:extLst>
                  <a:ext uri="{FF2B5EF4-FFF2-40B4-BE49-F238E27FC236}">
                    <a16:creationId xmlns:a16="http://schemas.microsoft.com/office/drawing/2014/main" id="{9848F190-C594-B06C-46E4-06F49137A1CF}"/>
                  </a:ext>
                </a:extLst>
              </p:cNvPr>
              <p:cNvSpPr>
                <a:spLocks noChangeShapeType="1"/>
              </p:cNvSpPr>
              <p:nvPr/>
            </p:nvSpPr>
            <p:spPr bwMode="auto">
              <a:xfrm>
                <a:off x="3249" y="5149"/>
                <a:ext cx="1" cy="34"/>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5999" name="Line 155">
                <a:extLst>
                  <a:ext uri="{FF2B5EF4-FFF2-40B4-BE49-F238E27FC236}">
                    <a16:creationId xmlns:a16="http://schemas.microsoft.com/office/drawing/2014/main" id="{E26C90E9-E4BB-5AF6-B53E-C3561D5EF353}"/>
                  </a:ext>
                </a:extLst>
              </p:cNvPr>
              <p:cNvSpPr>
                <a:spLocks noChangeShapeType="1"/>
              </p:cNvSpPr>
              <p:nvPr/>
            </p:nvSpPr>
            <p:spPr bwMode="auto">
              <a:xfrm>
                <a:off x="3249" y="5149"/>
                <a:ext cx="1" cy="34"/>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6000" name="Freeform 156">
                <a:extLst>
                  <a:ext uri="{FF2B5EF4-FFF2-40B4-BE49-F238E27FC236}">
                    <a16:creationId xmlns:a16="http://schemas.microsoft.com/office/drawing/2014/main" id="{E9058AC1-C809-24F1-5C88-45B82926FEF3}"/>
                  </a:ext>
                </a:extLst>
              </p:cNvPr>
              <p:cNvSpPr>
                <a:spLocks/>
              </p:cNvSpPr>
              <p:nvPr/>
            </p:nvSpPr>
            <p:spPr bwMode="auto">
              <a:xfrm>
                <a:off x="3206" y="5208"/>
                <a:ext cx="9" cy="51"/>
              </a:xfrm>
              <a:custGeom>
                <a:avLst/>
                <a:gdLst>
                  <a:gd name="T0" fmla="*/ 0 w 118"/>
                  <a:gd name="T1" fmla="*/ 0 h 711"/>
                  <a:gd name="T2" fmla="*/ 0 w 118"/>
                  <a:gd name="T3" fmla="*/ 0 h 711"/>
                  <a:gd name="T4" fmla="*/ 0 w 118"/>
                  <a:gd name="T5" fmla="*/ 0 h 711"/>
                  <a:gd name="T6" fmla="*/ 0 60000 65536"/>
                  <a:gd name="T7" fmla="*/ 0 60000 65536"/>
                  <a:gd name="T8" fmla="*/ 0 60000 65536"/>
                  <a:gd name="T9" fmla="*/ 0 w 118"/>
                  <a:gd name="T10" fmla="*/ 0 h 711"/>
                  <a:gd name="T11" fmla="*/ 118 w 118"/>
                  <a:gd name="T12" fmla="*/ 711 h 711"/>
                </a:gdLst>
                <a:ahLst/>
                <a:cxnLst>
                  <a:cxn ang="T6">
                    <a:pos x="T0" y="T1"/>
                  </a:cxn>
                  <a:cxn ang="T7">
                    <a:pos x="T2" y="T3"/>
                  </a:cxn>
                  <a:cxn ang="T8">
                    <a:pos x="T4" y="T5"/>
                  </a:cxn>
                </a:cxnLst>
                <a:rect l="T9" t="T10" r="T11" b="T12"/>
                <a:pathLst>
                  <a:path w="118" h="711">
                    <a:moveTo>
                      <a:pt x="0" y="119"/>
                    </a:moveTo>
                    <a:lnTo>
                      <a:pt x="118" y="0"/>
                    </a:lnTo>
                    <a:lnTo>
                      <a:pt x="118"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6001" name="Line 157">
                <a:extLst>
                  <a:ext uri="{FF2B5EF4-FFF2-40B4-BE49-F238E27FC236}">
                    <a16:creationId xmlns:a16="http://schemas.microsoft.com/office/drawing/2014/main" id="{144A5632-0C7A-A1A8-C5C6-6D2DF14AAD70}"/>
                  </a:ext>
                </a:extLst>
              </p:cNvPr>
              <p:cNvSpPr>
                <a:spLocks noChangeShapeType="1"/>
              </p:cNvSpPr>
              <p:nvPr/>
            </p:nvSpPr>
            <p:spPr bwMode="auto">
              <a:xfrm>
                <a:off x="3206" y="5259"/>
                <a:ext cx="17"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6002" name="Freeform 158">
                <a:extLst>
                  <a:ext uri="{FF2B5EF4-FFF2-40B4-BE49-F238E27FC236}">
                    <a16:creationId xmlns:a16="http://schemas.microsoft.com/office/drawing/2014/main" id="{FCA7B8EB-1343-2205-0E83-8DF9EB503FF1}"/>
                  </a:ext>
                </a:extLst>
              </p:cNvPr>
              <p:cNvSpPr>
                <a:spLocks/>
              </p:cNvSpPr>
              <p:nvPr/>
            </p:nvSpPr>
            <p:spPr bwMode="auto">
              <a:xfrm>
                <a:off x="3240" y="5208"/>
                <a:ext cx="25" cy="51"/>
              </a:xfrm>
              <a:custGeom>
                <a:avLst/>
                <a:gdLst>
                  <a:gd name="T0" fmla="*/ 0 w 356"/>
                  <a:gd name="T1" fmla="*/ 0 h 711"/>
                  <a:gd name="T2" fmla="*/ 0 w 356"/>
                  <a:gd name="T3" fmla="*/ 0 h 711"/>
                  <a:gd name="T4" fmla="*/ 0 w 356"/>
                  <a:gd name="T5" fmla="*/ 0 h 711"/>
                  <a:gd name="T6" fmla="*/ 0 w 356"/>
                  <a:gd name="T7" fmla="*/ 0 h 711"/>
                  <a:gd name="T8" fmla="*/ 0 w 356"/>
                  <a:gd name="T9" fmla="*/ 0 h 711"/>
                  <a:gd name="T10" fmla="*/ 0 w 356"/>
                  <a:gd name="T11" fmla="*/ 0 h 711"/>
                  <a:gd name="T12" fmla="*/ 0 w 356"/>
                  <a:gd name="T13" fmla="*/ 0 h 711"/>
                  <a:gd name="T14" fmla="*/ 0 w 356"/>
                  <a:gd name="T15" fmla="*/ 0 h 711"/>
                  <a:gd name="T16" fmla="*/ 0 w 356"/>
                  <a:gd name="T17" fmla="*/ 0 h 7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6"/>
                  <a:gd name="T28" fmla="*/ 0 h 711"/>
                  <a:gd name="T29" fmla="*/ 356 w 356"/>
                  <a:gd name="T30" fmla="*/ 711 h 7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6" h="711">
                    <a:moveTo>
                      <a:pt x="119" y="711"/>
                    </a:moveTo>
                    <a:lnTo>
                      <a:pt x="0" y="594"/>
                    </a:lnTo>
                    <a:lnTo>
                      <a:pt x="0" y="119"/>
                    </a:lnTo>
                    <a:lnTo>
                      <a:pt x="119" y="0"/>
                    </a:lnTo>
                    <a:lnTo>
                      <a:pt x="238" y="0"/>
                    </a:lnTo>
                    <a:lnTo>
                      <a:pt x="356" y="119"/>
                    </a:lnTo>
                    <a:lnTo>
                      <a:pt x="356" y="594"/>
                    </a:lnTo>
                    <a:lnTo>
                      <a:pt x="238" y="711"/>
                    </a:lnTo>
                    <a:lnTo>
                      <a:pt x="119"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6003" name="Freeform 159">
                <a:extLst>
                  <a:ext uri="{FF2B5EF4-FFF2-40B4-BE49-F238E27FC236}">
                    <a16:creationId xmlns:a16="http://schemas.microsoft.com/office/drawing/2014/main" id="{E7B049FD-B187-57DC-30F0-5A20F7934680}"/>
                  </a:ext>
                </a:extLst>
              </p:cNvPr>
              <p:cNvSpPr>
                <a:spLocks/>
              </p:cNvSpPr>
              <p:nvPr/>
            </p:nvSpPr>
            <p:spPr bwMode="auto">
              <a:xfrm>
                <a:off x="3282" y="5208"/>
                <a:ext cx="26" cy="51"/>
              </a:xfrm>
              <a:custGeom>
                <a:avLst/>
                <a:gdLst>
                  <a:gd name="T0" fmla="*/ 0 w 356"/>
                  <a:gd name="T1" fmla="*/ 0 h 711"/>
                  <a:gd name="T2" fmla="*/ 0 w 356"/>
                  <a:gd name="T3" fmla="*/ 0 h 711"/>
                  <a:gd name="T4" fmla="*/ 0 w 356"/>
                  <a:gd name="T5" fmla="*/ 0 h 711"/>
                  <a:gd name="T6" fmla="*/ 0 w 356"/>
                  <a:gd name="T7" fmla="*/ 0 h 711"/>
                  <a:gd name="T8" fmla="*/ 0 w 356"/>
                  <a:gd name="T9" fmla="*/ 0 h 711"/>
                  <a:gd name="T10" fmla="*/ 0 w 356"/>
                  <a:gd name="T11" fmla="*/ 0 h 711"/>
                  <a:gd name="T12" fmla="*/ 0 w 356"/>
                  <a:gd name="T13" fmla="*/ 0 h 711"/>
                  <a:gd name="T14" fmla="*/ 0 w 356"/>
                  <a:gd name="T15" fmla="*/ 0 h 711"/>
                  <a:gd name="T16" fmla="*/ 0 w 356"/>
                  <a:gd name="T17" fmla="*/ 0 h 7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6"/>
                  <a:gd name="T28" fmla="*/ 0 h 711"/>
                  <a:gd name="T29" fmla="*/ 356 w 356"/>
                  <a:gd name="T30" fmla="*/ 711 h 7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6" h="711">
                    <a:moveTo>
                      <a:pt x="118" y="711"/>
                    </a:moveTo>
                    <a:lnTo>
                      <a:pt x="0" y="594"/>
                    </a:lnTo>
                    <a:lnTo>
                      <a:pt x="0" y="119"/>
                    </a:lnTo>
                    <a:lnTo>
                      <a:pt x="118" y="0"/>
                    </a:lnTo>
                    <a:lnTo>
                      <a:pt x="237" y="0"/>
                    </a:lnTo>
                    <a:lnTo>
                      <a:pt x="356" y="119"/>
                    </a:lnTo>
                    <a:lnTo>
                      <a:pt x="356" y="594"/>
                    </a:lnTo>
                    <a:lnTo>
                      <a:pt x="237" y="711"/>
                    </a:lnTo>
                    <a:lnTo>
                      <a:pt x="118" y="711"/>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6004" name="Line 160">
                <a:extLst>
                  <a:ext uri="{FF2B5EF4-FFF2-40B4-BE49-F238E27FC236}">
                    <a16:creationId xmlns:a16="http://schemas.microsoft.com/office/drawing/2014/main" id="{D6B720CC-CE58-AAC6-DD88-CD023FA09A94}"/>
                  </a:ext>
                </a:extLst>
              </p:cNvPr>
              <p:cNvSpPr>
                <a:spLocks noChangeShapeType="1"/>
              </p:cNvSpPr>
              <p:nvPr/>
            </p:nvSpPr>
            <p:spPr bwMode="auto">
              <a:xfrm flipV="1">
                <a:off x="2997" y="4584"/>
                <a:ext cx="39" cy="22"/>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6005" name="Freeform 161">
                <a:extLst>
                  <a:ext uri="{FF2B5EF4-FFF2-40B4-BE49-F238E27FC236}">
                    <a16:creationId xmlns:a16="http://schemas.microsoft.com/office/drawing/2014/main" id="{64CA6933-1C4D-5530-0585-819424A1EF00}"/>
                  </a:ext>
                </a:extLst>
              </p:cNvPr>
              <p:cNvSpPr>
                <a:spLocks/>
              </p:cNvSpPr>
              <p:nvPr/>
            </p:nvSpPr>
            <p:spPr bwMode="auto">
              <a:xfrm>
                <a:off x="3016" y="4595"/>
                <a:ext cx="37" cy="34"/>
              </a:xfrm>
              <a:custGeom>
                <a:avLst/>
                <a:gdLst>
                  <a:gd name="T0" fmla="*/ 0 w 509"/>
                  <a:gd name="T1" fmla="*/ 0 h 472"/>
                  <a:gd name="T2" fmla="*/ 0 w 509"/>
                  <a:gd name="T3" fmla="*/ 0 h 472"/>
                  <a:gd name="T4" fmla="*/ 0 w 509"/>
                  <a:gd name="T5" fmla="*/ 0 h 472"/>
                  <a:gd name="T6" fmla="*/ 0 w 509"/>
                  <a:gd name="T7" fmla="*/ 0 h 472"/>
                  <a:gd name="T8" fmla="*/ 0 60000 65536"/>
                  <a:gd name="T9" fmla="*/ 0 60000 65536"/>
                  <a:gd name="T10" fmla="*/ 0 60000 65536"/>
                  <a:gd name="T11" fmla="*/ 0 60000 65536"/>
                  <a:gd name="T12" fmla="*/ 0 w 509"/>
                  <a:gd name="T13" fmla="*/ 0 h 472"/>
                  <a:gd name="T14" fmla="*/ 509 w 509"/>
                  <a:gd name="T15" fmla="*/ 472 h 472"/>
                </a:gdLst>
                <a:ahLst/>
                <a:cxnLst>
                  <a:cxn ang="T8">
                    <a:pos x="T0" y="T1"/>
                  </a:cxn>
                  <a:cxn ang="T9">
                    <a:pos x="T2" y="T3"/>
                  </a:cxn>
                  <a:cxn ang="T10">
                    <a:pos x="T4" y="T5"/>
                  </a:cxn>
                  <a:cxn ang="T11">
                    <a:pos x="T6" y="T7"/>
                  </a:cxn>
                </a:cxnLst>
                <a:rect l="T12" t="T13" r="T14" b="T15"/>
                <a:pathLst>
                  <a:path w="509" h="472">
                    <a:moveTo>
                      <a:pt x="0" y="0"/>
                    </a:moveTo>
                    <a:lnTo>
                      <a:pt x="432" y="119"/>
                    </a:lnTo>
                    <a:lnTo>
                      <a:pt x="509" y="257"/>
                    </a:lnTo>
                    <a:lnTo>
                      <a:pt x="450" y="472"/>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6006" name="Line 162">
                <a:extLst>
                  <a:ext uri="{FF2B5EF4-FFF2-40B4-BE49-F238E27FC236}">
                    <a16:creationId xmlns:a16="http://schemas.microsoft.com/office/drawing/2014/main" id="{FD78940E-90E4-11F4-797B-6D3047BD187A}"/>
                  </a:ext>
                </a:extLst>
              </p:cNvPr>
              <p:cNvSpPr>
                <a:spLocks noChangeShapeType="1"/>
              </p:cNvSpPr>
              <p:nvPr/>
            </p:nvSpPr>
            <p:spPr bwMode="auto">
              <a:xfrm flipV="1">
                <a:off x="3030" y="4643"/>
                <a:ext cx="39" cy="22"/>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6007" name="Line 163">
                <a:extLst>
                  <a:ext uri="{FF2B5EF4-FFF2-40B4-BE49-F238E27FC236}">
                    <a16:creationId xmlns:a16="http://schemas.microsoft.com/office/drawing/2014/main" id="{EFAF061F-B553-A731-C7C8-D58755B3425D}"/>
                  </a:ext>
                </a:extLst>
              </p:cNvPr>
              <p:cNvSpPr>
                <a:spLocks noChangeShapeType="1"/>
              </p:cNvSpPr>
              <p:nvPr/>
            </p:nvSpPr>
            <p:spPr bwMode="auto">
              <a:xfrm flipV="1">
                <a:off x="3079" y="4632"/>
                <a:ext cx="10" cy="5"/>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6008" name="Line 164">
                <a:extLst>
                  <a:ext uri="{FF2B5EF4-FFF2-40B4-BE49-F238E27FC236}">
                    <a16:creationId xmlns:a16="http://schemas.microsoft.com/office/drawing/2014/main" id="{865A9F51-2E3B-E5CB-0B81-2B825A9D6844}"/>
                  </a:ext>
                </a:extLst>
              </p:cNvPr>
              <p:cNvSpPr>
                <a:spLocks noChangeShapeType="1"/>
              </p:cNvSpPr>
              <p:nvPr/>
            </p:nvSpPr>
            <p:spPr bwMode="auto">
              <a:xfrm flipV="1">
                <a:off x="3041" y="4663"/>
                <a:ext cx="40" cy="22"/>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6009" name="Freeform 165">
                <a:extLst>
                  <a:ext uri="{FF2B5EF4-FFF2-40B4-BE49-F238E27FC236}">
                    <a16:creationId xmlns:a16="http://schemas.microsoft.com/office/drawing/2014/main" id="{FA3A1EAC-A7BC-E25D-2F9C-ABDB824AECE8}"/>
                  </a:ext>
                </a:extLst>
              </p:cNvPr>
              <p:cNvSpPr>
                <a:spLocks/>
              </p:cNvSpPr>
              <p:nvPr/>
            </p:nvSpPr>
            <p:spPr bwMode="auto">
              <a:xfrm>
                <a:off x="3061" y="4674"/>
                <a:ext cx="36" cy="50"/>
              </a:xfrm>
              <a:custGeom>
                <a:avLst/>
                <a:gdLst>
                  <a:gd name="T0" fmla="*/ 0 w 509"/>
                  <a:gd name="T1" fmla="*/ 0 h 706"/>
                  <a:gd name="T2" fmla="*/ 0 w 509"/>
                  <a:gd name="T3" fmla="*/ 0 h 706"/>
                  <a:gd name="T4" fmla="*/ 0 w 509"/>
                  <a:gd name="T5" fmla="*/ 0 h 706"/>
                  <a:gd name="T6" fmla="*/ 0 w 509"/>
                  <a:gd name="T7" fmla="*/ 0 h 706"/>
                  <a:gd name="T8" fmla="*/ 0 w 509"/>
                  <a:gd name="T9" fmla="*/ 0 h 706"/>
                  <a:gd name="T10" fmla="*/ 0 60000 65536"/>
                  <a:gd name="T11" fmla="*/ 0 60000 65536"/>
                  <a:gd name="T12" fmla="*/ 0 60000 65536"/>
                  <a:gd name="T13" fmla="*/ 0 60000 65536"/>
                  <a:gd name="T14" fmla="*/ 0 60000 65536"/>
                  <a:gd name="T15" fmla="*/ 0 w 509"/>
                  <a:gd name="T16" fmla="*/ 0 h 706"/>
                  <a:gd name="T17" fmla="*/ 509 w 509"/>
                  <a:gd name="T18" fmla="*/ 706 h 706"/>
                </a:gdLst>
                <a:ahLst/>
                <a:cxnLst>
                  <a:cxn ang="T10">
                    <a:pos x="T0" y="T1"/>
                  </a:cxn>
                  <a:cxn ang="T11">
                    <a:pos x="T2" y="T3"/>
                  </a:cxn>
                  <a:cxn ang="T12">
                    <a:pos x="T4" y="T5"/>
                  </a:cxn>
                  <a:cxn ang="T13">
                    <a:pos x="T6" y="T7"/>
                  </a:cxn>
                  <a:cxn ang="T14">
                    <a:pos x="T8" y="T9"/>
                  </a:cxn>
                </a:cxnLst>
                <a:rect l="T15" t="T16" r="T17" b="T18"/>
                <a:pathLst>
                  <a:path w="509" h="706">
                    <a:moveTo>
                      <a:pt x="0" y="0"/>
                    </a:moveTo>
                    <a:lnTo>
                      <a:pt x="431" y="119"/>
                    </a:lnTo>
                    <a:lnTo>
                      <a:pt x="509" y="256"/>
                    </a:lnTo>
                    <a:lnTo>
                      <a:pt x="450" y="471"/>
                    </a:lnTo>
                    <a:lnTo>
                      <a:pt x="37" y="706"/>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6010" name="Freeform 166">
                <a:extLst>
                  <a:ext uri="{FF2B5EF4-FFF2-40B4-BE49-F238E27FC236}">
                    <a16:creationId xmlns:a16="http://schemas.microsoft.com/office/drawing/2014/main" id="{E693E637-A0AB-62FC-42EB-D9E79175CC2A}"/>
                  </a:ext>
                </a:extLst>
              </p:cNvPr>
              <p:cNvSpPr>
                <a:spLocks/>
              </p:cNvSpPr>
              <p:nvPr/>
            </p:nvSpPr>
            <p:spPr bwMode="auto">
              <a:xfrm>
                <a:off x="3061" y="4727"/>
                <a:ext cx="70" cy="62"/>
              </a:xfrm>
              <a:custGeom>
                <a:avLst/>
                <a:gdLst>
                  <a:gd name="T0" fmla="*/ 0 w 981"/>
                  <a:gd name="T1" fmla="*/ 0 h 861"/>
                  <a:gd name="T2" fmla="*/ 0 w 981"/>
                  <a:gd name="T3" fmla="*/ 0 h 861"/>
                  <a:gd name="T4" fmla="*/ 0 w 981"/>
                  <a:gd name="T5" fmla="*/ 0 h 861"/>
                  <a:gd name="T6" fmla="*/ 0 w 981"/>
                  <a:gd name="T7" fmla="*/ 0 h 861"/>
                  <a:gd name="T8" fmla="*/ 0 w 981"/>
                  <a:gd name="T9" fmla="*/ 0 h 861"/>
                  <a:gd name="T10" fmla="*/ 0 w 981"/>
                  <a:gd name="T11" fmla="*/ 0 h 861"/>
                  <a:gd name="T12" fmla="*/ 0 w 981"/>
                  <a:gd name="T13" fmla="*/ 0 h 861"/>
                  <a:gd name="T14" fmla="*/ 0 w 981"/>
                  <a:gd name="T15" fmla="*/ 0 h 861"/>
                  <a:gd name="T16" fmla="*/ 0 w 981"/>
                  <a:gd name="T17" fmla="*/ 0 h 861"/>
                  <a:gd name="T18" fmla="*/ 0 w 981"/>
                  <a:gd name="T19" fmla="*/ 0 h 861"/>
                  <a:gd name="T20" fmla="*/ 0 w 981"/>
                  <a:gd name="T21" fmla="*/ 0 h 86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81"/>
                  <a:gd name="T34" fmla="*/ 0 h 861"/>
                  <a:gd name="T35" fmla="*/ 981 w 981"/>
                  <a:gd name="T36" fmla="*/ 861 h 86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81" h="861">
                    <a:moveTo>
                      <a:pt x="59" y="312"/>
                    </a:moveTo>
                    <a:lnTo>
                      <a:pt x="0" y="527"/>
                    </a:lnTo>
                    <a:lnTo>
                      <a:pt x="156" y="802"/>
                    </a:lnTo>
                    <a:lnTo>
                      <a:pt x="371" y="861"/>
                    </a:lnTo>
                    <a:lnTo>
                      <a:pt x="921" y="550"/>
                    </a:lnTo>
                    <a:lnTo>
                      <a:pt x="981" y="334"/>
                    </a:lnTo>
                    <a:lnTo>
                      <a:pt x="824" y="59"/>
                    </a:lnTo>
                    <a:lnTo>
                      <a:pt x="609" y="0"/>
                    </a:lnTo>
                    <a:lnTo>
                      <a:pt x="334" y="157"/>
                    </a:lnTo>
                    <a:lnTo>
                      <a:pt x="275" y="372"/>
                    </a:lnTo>
                    <a:lnTo>
                      <a:pt x="508" y="784"/>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6011" name="Line 167">
                <a:extLst>
                  <a:ext uri="{FF2B5EF4-FFF2-40B4-BE49-F238E27FC236}">
                    <a16:creationId xmlns:a16="http://schemas.microsoft.com/office/drawing/2014/main" id="{36ABB523-1AAC-E018-931A-E031E57AD79E}"/>
                  </a:ext>
                </a:extLst>
              </p:cNvPr>
              <p:cNvSpPr>
                <a:spLocks noChangeShapeType="1"/>
              </p:cNvSpPr>
              <p:nvPr/>
            </p:nvSpPr>
            <p:spPr bwMode="auto">
              <a:xfrm>
                <a:off x="2943" y="3602"/>
                <a:ext cx="45" cy="1"/>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6012" name="Freeform 168">
                <a:extLst>
                  <a:ext uri="{FF2B5EF4-FFF2-40B4-BE49-F238E27FC236}">
                    <a16:creationId xmlns:a16="http://schemas.microsoft.com/office/drawing/2014/main" id="{8CCE09D9-B884-C792-8A08-F090D7323468}"/>
                  </a:ext>
                </a:extLst>
              </p:cNvPr>
              <p:cNvSpPr>
                <a:spLocks/>
              </p:cNvSpPr>
              <p:nvPr/>
            </p:nvSpPr>
            <p:spPr bwMode="auto">
              <a:xfrm>
                <a:off x="2966" y="3580"/>
                <a:ext cx="22" cy="67"/>
              </a:xfrm>
              <a:custGeom>
                <a:avLst/>
                <a:gdLst>
                  <a:gd name="T0" fmla="*/ 0 w 316"/>
                  <a:gd name="T1" fmla="*/ 0 h 948"/>
                  <a:gd name="T2" fmla="*/ 0 w 316"/>
                  <a:gd name="T3" fmla="*/ 0 h 948"/>
                  <a:gd name="T4" fmla="*/ 0 w 316"/>
                  <a:gd name="T5" fmla="*/ 0 h 948"/>
                  <a:gd name="T6" fmla="*/ 0 w 316"/>
                  <a:gd name="T7" fmla="*/ 0 h 948"/>
                  <a:gd name="T8" fmla="*/ 0 60000 65536"/>
                  <a:gd name="T9" fmla="*/ 0 60000 65536"/>
                  <a:gd name="T10" fmla="*/ 0 60000 65536"/>
                  <a:gd name="T11" fmla="*/ 0 60000 65536"/>
                  <a:gd name="T12" fmla="*/ 0 w 316"/>
                  <a:gd name="T13" fmla="*/ 0 h 948"/>
                  <a:gd name="T14" fmla="*/ 316 w 316"/>
                  <a:gd name="T15" fmla="*/ 948 h 948"/>
                </a:gdLst>
                <a:ahLst/>
                <a:cxnLst>
                  <a:cxn ang="T8">
                    <a:pos x="T0" y="T1"/>
                  </a:cxn>
                  <a:cxn ang="T9">
                    <a:pos x="T2" y="T3"/>
                  </a:cxn>
                  <a:cxn ang="T10">
                    <a:pos x="T4" y="T5"/>
                  </a:cxn>
                  <a:cxn ang="T11">
                    <a:pos x="T6" y="T7"/>
                  </a:cxn>
                </a:cxnLst>
                <a:rect l="T12" t="T13" r="T14" b="T15"/>
                <a:pathLst>
                  <a:path w="316" h="948">
                    <a:moveTo>
                      <a:pt x="0" y="0"/>
                    </a:moveTo>
                    <a:lnTo>
                      <a:pt x="0" y="789"/>
                    </a:lnTo>
                    <a:lnTo>
                      <a:pt x="158" y="948"/>
                    </a:lnTo>
                    <a:lnTo>
                      <a:pt x="316" y="789"/>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6013" name="Freeform 169">
                <a:extLst>
                  <a:ext uri="{FF2B5EF4-FFF2-40B4-BE49-F238E27FC236}">
                    <a16:creationId xmlns:a16="http://schemas.microsoft.com/office/drawing/2014/main" id="{F032931F-CE35-F1B5-366A-30704BBCB360}"/>
                  </a:ext>
                </a:extLst>
              </p:cNvPr>
              <p:cNvSpPr>
                <a:spLocks/>
              </p:cNvSpPr>
              <p:nvPr/>
            </p:nvSpPr>
            <p:spPr bwMode="auto">
              <a:xfrm>
                <a:off x="3011" y="3602"/>
                <a:ext cx="45" cy="45"/>
              </a:xfrm>
              <a:custGeom>
                <a:avLst/>
                <a:gdLst>
                  <a:gd name="T0" fmla="*/ 0 w 632"/>
                  <a:gd name="T1" fmla="*/ 0 h 632"/>
                  <a:gd name="T2" fmla="*/ 0 w 632"/>
                  <a:gd name="T3" fmla="*/ 0 h 632"/>
                  <a:gd name="T4" fmla="*/ 0 w 632"/>
                  <a:gd name="T5" fmla="*/ 0 h 632"/>
                  <a:gd name="T6" fmla="*/ 0 w 632"/>
                  <a:gd name="T7" fmla="*/ 0 h 632"/>
                  <a:gd name="T8" fmla="*/ 0 w 632"/>
                  <a:gd name="T9" fmla="*/ 0 h 632"/>
                  <a:gd name="T10" fmla="*/ 0 60000 65536"/>
                  <a:gd name="T11" fmla="*/ 0 60000 65536"/>
                  <a:gd name="T12" fmla="*/ 0 60000 65536"/>
                  <a:gd name="T13" fmla="*/ 0 60000 65536"/>
                  <a:gd name="T14" fmla="*/ 0 60000 65536"/>
                  <a:gd name="T15" fmla="*/ 0 w 632"/>
                  <a:gd name="T16" fmla="*/ 0 h 632"/>
                  <a:gd name="T17" fmla="*/ 632 w 632"/>
                  <a:gd name="T18" fmla="*/ 632 h 632"/>
                </a:gdLst>
                <a:ahLst/>
                <a:cxnLst>
                  <a:cxn ang="T10">
                    <a:pos x="T0" y="T1"/>
                  </a:cxn>
                  <a:cxn ang="T11">
                    <a:pos x="T2" y="T3"/>
                  </a:cxn>
                  <a:cxn ang="T12">
                    <a:pos x="T4" y="T5"/>
                  </a:cxn>
                  <a:cxn ang="T13">
                    <a:pos x="T6" y="T7"/>
                  </a:cxn>
                  <a:cxn ang="T14">
                    <a:pos x="T8" y="T9"/>
                  </a:cxn>
                </a:cxnLst>
                <a:rect l="T15" t="T16" r="T17" b="T18"/>
                <a:pathLst>
                  <a:path w="632" h="632">
                    <a:moveTo>
                      <a:pt x="0" y="0"/>
                    </a:moveTo>
                    <a:lnTo>
                      <a:pt x="0" y="473"/>
                    </a:lnTo>
                    <a:lnTo>
                      <a:pt x="159" y="632"/>
                    </a:lnTo>
                    <a:lnTo>
                      <a:pt x="316" y="632"/>
                    </a:lnTo>
                    <a:lnTo>
                      <a:pt x="632" y="316"/>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6014" name="Line 170">
                <a:extLst>
                  <a:ext uri="{FF2B5EF4-FFF2-40B4-BE49-F238E27FC236}">
                    <a16:creationId xmlns:a16="http://schemas.microsoft.com/office/drawing/2014/main" id="{8A238B96-6E61-A27F-EDA4-7A9B3877EDD0}"/>
                  </a:ext>
                </a:extLst>
              </p:cNvPr>
              <p:cNvSpPr>
                <a:spLocks noChangeShapeType="1"/>
              </p:cNvSpPr>
              <p:nvPr/>
            </p:nvSpPr>
            <p:spPr bwMode="auto">
              <a:xfrm>
                <a:off x="3056" y="3602"/>
                <a:ext cx="1" cy="45"/>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6015" name="Line 171">
                <a:extLst>
                  <a:ext uri="{FF2B5EF4-FFF2-40B4-BE49-F238E27FC236}">
                    <a16:creationId xmlns:a16="http://schemas.microsoft.com/office/drawing/2014/main" id="{A6258853-EDEF-0C24-DC5C-2648617F3165}"/>
                  </a:ext>
                </a:extLst>
              </p:cNvPr>
              <p:cNvSpPr>
                <a:spLocks noChangeShapeType="1"/>
              </p:cNvSpPr>
              <p:nvPr/>
            </p:nvSpPr>
            <p:spPr bwMode="auto">
              <a:xfrm flipV="1">
                <a:off x="3079" y="3580"/>
                <a:ext cx="1" cy="67"/>
              </a:xfrm>
              <a:prstGeom prst="line">
                <a:avLst/>
              </a:prstGeom>
              <a:noFill/>
              <a:ln w="1270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IN"/>
              </a:p>
            </p:txBody>
          </p:sp>
          <p:sp>
            <p:nvSpPr>
              <p:cNvPr id="36016" name="Freeform 172">
                <a:extLst>
                  <a:ext uri="{FF2B5EF4-FFF2-40B4-BE49-F238E27FC236}">
                    <a16:creationId xmlns:a16="http://schemas.microsoft.com/office/drawing/2014/main" id="{A0B9D81C-67DE-47BA-6D79-8BEB41F9B8E7}"/>
                  </a:ext>
                </a:extLst>
              </p:cNvPr>
              <p:cNvSpPr>
                <a:spLocks/>
              </p:cNvSpPr>
              <p:nvPr/>
            </p:nvSpPr>
            <p:spPr bwMode="auto">
              <a:xfrm>
                <a:off x="3079" y="3602"/>
                <a:ext cx="45" cy="45"/>
              </a:xfrm>
              <a:custGeom>
                <a:avLst/>
                <a:gdLst>
                  <a:gd name="T0" fmla="*/ 0 w 633"/>
                  <a:gd name="T1" fmla="*/ 0 h 632"/>
                  <a:gd name="T2" fmla="*/ 0 w 633"/>
                  <a:gd name="T3" fmla="*/ 0 h 632"/>
                  <a:gd name="T4" fmla="*/ 0 w 633"/>
                  <a:gd name="T5" fmla="*/ 0 h 632"/>
                  <a:gd name="T6" fmla="*/ 0 w 633"/>
                  <a:gd name="T7" fmla="*/ 0 h 632"/>
                  <a:gd name="T8" fmla="*/ 0 w 633"/>
                  <a:gd name="T9" fmla="*/ 0 h 632"/>
                  <a:gd name="T10" fmla="*/ 0 w 633"/>
                  <a:gd name="T11" fmla="*/ 0 h 632"/>
                  <a:gd name="T12" fmla="*/ 0 w 633"/>
                  <a:gd name="T13" fmla="*/ 0 h 632"/>
                  <a:gd name="T14" fmla="*/ 0 w 633"/>
                  <a:gd name="T15" fmla="*/ 0 h 632"/>
                  <a:gd name="T16" fmla="*/ 0 60000 65536"/>
                  <a:gd name="T17" fmla="*/ 0 60000 65536"/>
                  <a:gd name="T18" fmla="*/ 0 60000 65536"/>
                  <a:gd name="T19" fmla="*/ 0 60000 65536"/>
                  <a:gd name="T20" fmla="*/ 0 60000 65536"/>
                  <a:gd name="T21" fmla="*/ 0 60000 65536"/>
                  <a:gd name="T22" fmla="*/ 0 60000 65536"/>
                  <a:gd name="T23" fmla="*/ 0 60000 65536"/>
                  <a:gd name="T24" fmla="*/ 0 w 633"/>
                  <a:gd name="T25" fmla="*/ 0 h 632"/>
                  <a:gd name="T26" fmla="*/ 633 w 633"/>
                  <a:gd name="T27" fmla="*/ 632 h 6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33" h="632">
                    <a:moveTo>
                      <a:pt x="0" y="316"/>
                    </a:moveTo>
                    <a:lnTo>
                      <a:pt x="317" y="0"/>
                    </a:lnTo>
                    <a:lnTo>
                      <a:pt x="475" y="0"/>
                    </a:lnTo>
                    <a:lnTo>
                      <a:pt x="633" y="157"/>
                    </a:lnTo>
                    <a:lnTo>
                      <a:pt x="633" y="473"/>
                    </a:lnTo>
                    <a:lnTo>
                      <a:pt x="475" y="632"/>
                    </a:lnTo>
                    <a:lnTo>
                      <a:pt x="317" y="632"/>
                    </a:lnTo>
                    <a:lnTo>
                      <a:pt x="0" y="316"/>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6017" name="Freeform 173">
                <a:extLst>
                  <a:ext uri="{FF2B5EF4-FFF2-40B4-BE49-F238E27FC236}">
                    <a16:creationId xmlns:a16="http://schemas.microsoft.com/office/drawing/2014/main" id="{EF1C41DE-FC1B-2C48-02D8-AEF2000D770F}"/>
                  </a:ext>
                </a:extLst>
              </p:cNvPr>
              <p:cNvSpPr>
                <a:spLocks/>
              </p:cNvSpPr>
              <p:nvPr/>
            </p:nvSpPr>
            <p:spPr bwMode="auto">
              <a:xfrm>
                <a:off x="3146" y="3602"/>
                <a:ext cx="45" cy="45"/>
              </a:xfrm>
              <a:custGeom>
                <a:avLst/>
                <a:gdLst>
                  <a:gd name="T0" fmla="*/ 0 w 632"/>
                  <a:gd name="T1" fmla="*/ 0 h 632"/>
                  <a:gd name="T2" fmla="*/ 0 w 632"/>
                  <a:gd name="T3" fmla="*/ 0 h 632"/>
                  <a:gd name="T4" fmla="*/ 0 w 632"/>
                  <a:gd name="T5" fmla="*/ 0 h 632"/>
                  <a:gd name="T6" fmla="*/ 0 w 632"/>
                  <a:gd name="T7" fmla="*/ 0 h 632"/>
                  <a:gd name="T8" fmla="*/ 0 w 632"/>
                  <a:gd name="T9" fmla="*/ 0 h 632"/>
                  <a:gd name="T10" fmla="*/ 0 w 632"/>
                  <a:gd name="T11" fmla="*/ 0 h 632"/>
                  <a:gd name="T12" fmla="*/ 0 w 632"/>
                  <a:gd name="T13" fmla="*/ 0 h 632"/>
                  <a:gd name="T14" fmla="*/ 0 w 632"/>
                  <a:gd name="T15" fmla="*/ 0 h 632"/>
                  <a:gd name="T16" fmla="*/ 0 w 632"/>
                  <a:gd name="T17" fmla="*/ 0 h 6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32"/>
                  <a:gd name="T28" fmla="*/ 0 h 632"/>
                  <a:gd name="T29" fmla="*/ 632 w 632"/>
                  <a:gd name="T30" fmla="*/ 632 h 6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32" h="632">
                    <a:moveTo>
                      <a:pt x="0" y="316"/>
                    </a:moveTo>
                    <a:lnTo>
                      <a:pt x="473" y="316"/>
                    </a:lnTo>
                    <a:lnTo>
                      <a:pt x="632" y="157"/>
                    </a:lnTo>
                    <a:lnTo>
                      <a:pt x="473" y="0"/>
                    </a:lnTo>
                    <a:lnTo>
                      <a:pt x="158" y="0"/>
                    </a:lnTo>
                    <a:lnTo>
                      <a:pt x="0" y="157"/>
                    </a:lnTo>
                    <a:lnTo>
                      <a:pt x="0" y="473"/>
                    </a:lnTo>
                    <a:lnTo>
                      <a:pt x="158" y="632"/>
                    </a:lnTo>
                    <a:lnTo>
                      <a:pt x="473" y="632"/>
                    </a:lnTo>
                  </a:path>
                </a:pathLst>
              </a:custGeom>
              <a:noFill/>
              <a:ln w="1270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IN"/>
              </a:p>
            </p:txBody>
          </p:sp>
        </p:grpSp>
        <p:sp>
          <p:nvSpPr>
            <p:cNvPr id="35846" name="Text Box 174">
              <a:extLst>
                <a:ext uri="{FF2B5EF4-FFF2-40B4-BE49-F238E27FC236}">
                  <a16:creationId xmlns:a16="http://schemas.microsoft.com/office/drawing/2014/main" id="{12F54705-D177-2EC9-D7C4-80FD864C5732}"/>
                </a:ext>
              </a:extLst>
            </p:cNvPr>
            <p:cNvSpPr txBox="1">
              <a:spLocks noChangeArrowheads="1"/>
            </p:cNvSpPr>
            <p:nvPr/>
          </p:nvSpPr>
          <p:spPr bwMode="auto">
            <a:xfrm rot="-5400000">
              <a:off x="587" y="3111"/>
              <a:ext cx="1223" cy="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2400"/>
                <a:t>Hydraulic Efficiency [%]</a:t>
              </a:r>
            </a:p>
          </p:txBody>
        </p:sp>
        <p:sp>
          <p:nvSpPr>
            <p:cNvPr id="35847" name="Text Box 175">
              <a:extLst>
                <a:ext uri="{FF2B5EF4-FFF2-40B4-BE49-F238E27FC236}">
                  <a16:creationId xmlns:a16="http://schemas.microsoft.com/office/drawing/2014/main" id="{43DD9F47-6371-03EE-1B19-203FA7D9634F}"/>
                </a:ext>
              </a:extLst>
            </p:cNvPr>
            <p:cNvSpPr txBox="1">
              <a:spLocks noChangeArrowheads="1"/>
            </p:cNvSpPr>
            <p:nvPr/>
          </p:nvSpPr>
          <p:spPr bwMode="auto">
            <a:xfrm>
              <a:off x="1814" y="3414"/>
              <a:ext cx="59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2000"/>
                <a:t>Output Energy</a:t>
              </a:r>
            </a:p>
          </p:txBody>
        </p:sp>
        <p:sp>
          <p:nvSpPr>
            <p:cNvPr id="35848" name="Text Box 176">
              <a:extLst>
                <a:ext uri="{FF2B5EF4-FFF2-40B4-BE49-F238E27FC236}">
                  <a16:creationId xmlns:a16="http://schemas.microsoft.com/office/drawing/2014/main" id="{BDAF6786-6A4F-99AE-7719-E58FBD262CE3}"/>
                </a:ext>
              </a:extLst>
            </p:cNvPr>
            <p:cNvSpPr txBox="1">
              <a:spLocks noChangeArrowheads="1"/>
            </p:cNvSpPr>
            <p:nvPr/>
          </p:nvSpPr>
          <p:spPr bwMode="auto">
            <a:xfrm>
              <a:off x="1968" y="4059"/>
              <a:ext cx="666"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a:t>Output  [%]</a:t>
              </a:r>
            </a:p>
          </p:txBody>
        </p:sp>
      </p:grpSp>
      <p:sp>
        <p:nvSpPr>
          <p:cNvPr id="35844" name="Line 177">
            <a:extLst>
              <a:ext uri="{FF2B5EF4-FFF2-40B4-BE49-F238E27FC236}">
                <a16:creationId xmlns:a16="http://schemas.microsoft.com/office/drawing/2014/main" id="{F38F8A33-3A70-4CF1-69D5-F4B295A153FE}"/>
              </a:ext>
            </a:extLst>
          </p:cNvPr>
          <p:cNvSpPr>
            <a:spLocks noChangeShapeType="1"/>
          </p:cNvSpPr>
          <p:nvPr/>
        </p:nvSpPr>
        <p:spPr bwMode="auto">
          <a:xfrm flipH="1">
            <a:off x="5257800" y="1413148"/>
            <a:ext cx="17656" cy="437805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en-IN"/>
          </a:p>
        </p:txBody>
      </p:sp>
      <p:grpSp>
        <p:nvGrpSpPr>
          <p:cNvPr id="2" name="Group 1">
            <a:extLst>
              <a:ext uri="{FF2B5EF4-FFF2-40B4-BE49-F238E27FC236}">
                <a16:creationId xmlns:a16="http://schemas.microsoft.com/office/drawing/2014/main" id="{43581AE7-D167-5417-A737-0926A614CA3E}"/>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25F51363-C55F-60DC-0917-3A004C15C4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4EA0BC3B-825C-D266-9640-8477B57DB9C6}"/>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9EBDA866-004D-E81B-7FF4-0DA6B34BEC98}"/>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8408A267-BFDA-2855-C76D-B6BC84C30E61}"/>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6D62094A-29EC-F967-2597-123B9899E449}"/>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32233984-BE40-4B51-1824-986A8B6FDBE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680FFB3-9299-1758-0844-231F913E0AA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D7C8504C-6C66-2C4D-32E0-EE63F0A5915D}"/>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33086592-5729-8D74-3992-6F7ACC444EC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63A4C7DE-3A15-7DD2-74B5-D436DF608B4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E35EEA3B-102F-0896-8660-027498BED598}"/>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5B59D44F-7D40-F001-34D8-9D0BCCEA3C6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3AC29391-23E9-6B76-3A4A-EEFBC3E0D84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A9CA13B8-2D61-4618-9AD9-4A7EB2548FD1}"/>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52C7C163-86A7-1A5A-2C09-24C75E9D534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AE0C94E9-1B6A-DBED-7D54-C7397816DBF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4F5649D9-75AE-FBD8-1D10-ADA89DD100EA}"/>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5741A6E8-CF4A-16E7-2E78-6CC8367E99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18199766-DE19-5151-D75A-985A0AE300E7}"/>
              </a:ext>
            </a:extLst>
          </p:cNvPr>
          <p:cNvSpPr>
            <a:spLocks noChangeArrowheads="1"/>
          </p:cNvSpPr>
          <p:nvPr/>
        </p:nvSpPr>
        <p:spPr bwMode="auto">
          <a:xfrm>
            <a:off x="1975318" y="202898"/>
            <a:ext cx="5679925" cy="1168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nb-NO" altLang="en-US" dirty="0">
                <a:solidFill>
                  <a:schemeClr val="tx2"/>
                </a:solidFill>
              </a:rPr>
              <a:t>Methodology to Infuse Machine Learning into Francis Turbine Desgin &amp; Operation</a:t>
            </a:r>
          </a:p>
        </p:txBody>
      </p:sp>
      <p:grpSp>
        <p:nvGrpSpPr>
          <p:cNvPr id="2" name="Group 1">
            <a:extLst>
              <a:ext uri="{FF2B5EF4-FFF2-40B4-BE49-F238E27FC236}">
                <a16:creationId xmlns:a16="http://schemas.microsoft.com/office/drawing/2014/main" id="{43581AE7-D167-5417-A737-0926A614CA3E}"/>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25F51363-C55F-60DC-0917-3A004C15C4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4EA0BC3B-825C-D266-9640-8477B57DB9C6}"/>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9EBDA866-004D-E81B-7FF4-0DA6B34BEC98}"/>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8408A267-BFDA-2855-C76D-B6BC84C30E61}"/>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6D62094A-29EC-F967-2597-123B9899E449}"/>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32233984-BE40-4B51-1824-986A8B6FDBE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680FFB3-9299-1758-0844-231F913E0AA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D7C8504C-6C66-2C4D-32E0-EE63F0A5915D}"/>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33086592-5729-8D74-3992-6F7ACC444EC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63A4C7DE-3A15-7DD2-74B5-D436DF608B4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E35EEA3B-102F-0896-8660-027498BED598}"/>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5B59D44F-7D40-F001-34D8-9D0BCCEA3C6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3AC29391-23E9-6B76-3A4A-EEFBC3E0D84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A9CA13B8-2D61-4618-9AD9-4A7EB2548FD1}"/>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52C7C163-86A7-1A5A-2C09-24C75E9D534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AE0C94E9-1B6A-DBED-7D54-C7397816DBF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4F5649D9-75AE-FBD8-1D10-ADA89DD100EA}"/>
                    </a:ext>
                  </a:extLst>
                </p:cNvPr>
                <p:cNvSpPr>
                  <a:spLocks noChangeArrowheads="1"/>
                </p:cNvSpPr>
                <p:nvPr/>
              </p:nvSpPr>
              <p:spPr bwMode="auto">
                <a:xfrm>
                  <a:off x="252334" y="13716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5741A6E8-CF4A-16E7-2E78-6CC8367E99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2" name="Picture 21">
            <a:extLst>
              <a:ext uri="{FF2B5EF4-FFF2-40B4-BE49-F238E27FC236}">
                <a16:creationId xmlns:a16="http://schemas.microsoft.com/office/drawing/2014/main" id="{5703F044-529F-8404-6BA5-7399B7BA0107}"/>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33000"/>
                    </a14:imgEffect>
                    <a14:imgEffect>
                      <a14:brightnessContrast bright="-31000" contrast="83000"/>
                    </a14:imgEffect>
                  </a14:imgLayer>
                </a14:imgProps>
              </a:ext>
            </a:extLst>
          </a:blip>
          <a:stretch>
            <a:fillRect/>
          </a:stretch>
        </p:blipFill>
        <p:spPr>
          <a:xfrm>
            <a:off x="311989" y="1494019"/>
            <a:ext cx="8595498" cy="4754381"/>
          </a:xfrm>
          <a:prstGeom prst="rect">
            <a:avLst/>
          </a:prstGeom>
        </p:spPr>
      </p:pic>
      <p:pic>
        <p:nvPicPr>
          <p:cNvPr id="24" name="Picture 23">
            <a:extLst>
              <a:ext uri="{FF2B5EF4-FFF2-40B4-BE49-F238E27FC236}">
                <a16:creationId xmlns:a16="http://schemas.microsoft.com/office/drawing/2014/main" id="{FD9B6D3C-264B-607F-873E-18EB2FBCCA65}"/>
              </a:ext>
            </a:extLst>
          </p:cNvPr>
          <p:cNvPicPr>
            <a:picLocks noChangeAspect="1"/>
          </p:cNvPicPr>
          <p:nvPr/>
        </p:nvPicPr>
        <p:blipFill>
          <a:blip r:embed="rId6"/>
          <a:stretch>
            <a:fillRect/>
          </a:stretch>
        </p:blipFill>
        <p:spPr>
          <a:xfrm>
            <a:off x="638475" y="2791812"/>
            <a:ext cx="7961403" cy="2389787"/>
          </a:xfrm>
          <a:prstGeom prst="rect">
            <a:avLst/>
          </a:prstGeom>
        </p:spPr>
      </p:pic>
    </p:spTree>
    <p:extLst>
      <p:ext uri="{BB962C8B-B14F-4D97-AF65-F5344CB8AC3E}">
        <p14:creationId xmlns:p14="http://schemas.microsoft.com/office/powerpoint/2010/main" val="2934807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circle(in)">
                                      <p:cBhvr>
                                        <p:cTn id="7" dur="75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1000" fill="hold"/>
                                        <p:tgtEl>
                                          <p:spTgt spid="24"/>
                                        </p:tgtEl>
                                        <p:attrNameLst>
                                          <p:attrName>ppt_w</p:attrName>
                                        </p:attrNameLst>
                                      </p:cBhvr>
                                      <p:tavLst>
                                        <p:tav tm="0">
                                          <p:val>
                                            <p:fltVal val="0"/>
                                          </p:val>
                                        </p:tav>
                                        <p:tav tm="100000">
                                          <p:val>
                                            <p:strVal val="#ppt_w"/>
                                          </p:val>
                                        </p:tav>
                                      </p:tavLst>
                                    </p:anim>
                                    <p:anim calcmode="lin" valueType="num">
                                      <p:cBhvr>
                                        <p:cTn id="13" dur="1000" fill="hold"/>
                                        <p:tgtEl>
                                          <p:spTgt spid="24"/>
                                        </p:tgtEl>
                                        <p:attrNameLst>
                                          <p:attrName>ppt_h</p:attrName>
                                        </p:attrNameLst>
                                      </p:cBhvr>
                                      <p:tavLst>
                                        <p:tav tm="0">
                                          <p:val>
                                            <p:fltVal val="0"/>
                                          </p:val>
                                        </p:tav>
                                        <p:tav tm="100000">
                                          <p:val>
                                            <p:strVal val="#ppt_h"/>
                                          </p:val>
                                        </p:tav>
                                      </p:tavLst>
                                    </p:anim>
                                    <p:anim calcmode="lin" valueType="num">
                                      <p:cBhvr>
                                        <p:cTn id="14" dur="1000" fill="hold"/>
                                        <p:tgtEl>
                                          <p:spTgt spid="24"/>
                                        </p:tgtEl>
                                        <p:attrNameLst>
                                          <p:attrName>style.rotation</p:attrName>
                                        </p:attrNameLst>
                                      </p:cBhvr>
                                      <p:tavLst>
                                        <p:tav tm="0">
                                          <p:val>
                                            <p:fltVal val="90"/>
                                          </p:val>
                                        </p:tav>
                                        <p:tav tm="100000">
                                          <p:val>
                                            <p:fltVal val="0"/>
                                          </p:val>
                                        </p:tav>
                                      </p:tavLst>
                                    </p:anim>
                                    <p:animEffect transition="in" filter="fade">
                                      <p:cBhvr>
                                        <p:cTn id="15"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18199766-DE19-5151-D75A-985A0AE300E7}"/>
              </a:ext>
            </a:extLst>
          </p:cNvPr>
          <p:cNvSpPr>
            <a:spLocks noChangeArrowheads="1"/>
          </p:cNvSpPr>
          <p:nvPr/>
        </p:nvSpPr>
        <p:spPr bwMode="auto">
          <a:xfrm>
            <a:off x="1975318" y="202898"/>
            <a:ext cx="5679925" cy="1168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nb-NO" altLang="en-US" dirty="0">
                <a:solidFill>
                  <a:schemeClr val="tx2"/>
                </a:solidFill>
              </a:rPr>
              <a:t>Methodology to Infuse Machine Learning into Francis Turbine Desgin &amp; Operation</a:t>
            </a:r>
          </a:p>
        </p:txBody>
      </p:sp>
      <p:grpSp>
        <p:nvGrpSpPr>
          <p:cNvPr id="2" name="Group 1">
            <a:extLst>
              <a:ext uri="{FF2B5EF4-FFF2-40B4-BE49-F238E27FC236}">
                <a16:creationId xmlns:a16="http://schemas.microsoft.com/office/drawing/2014/main" id="{43581AE7-D167-5417-A737-0926A614CA3E}"/>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25F51363-C55F-60DC-0917-3A004C15C4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4EA0BC3B-825C-D266-9640-8477B57DB9C6}"/>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9EBDA866-004D-E81B-7FF4-0DA6B34BEC98}"/>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8408A267-BFDA-2855-C76D-B6BC84C30E61}"/>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6D62094A-29EC-F967-2597-123B9899E449}"/>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32233984-BE40-4B51-1824-986A8B6FDBE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680FFB3-9299-1758-0844-231F913E0AA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D7C8504C-6C66-2C4D-32E0-EE63F0A5915D}"/>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33086592-5729-8D74-3992-6F7ACC444EC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63A4C7DE-3A15-7DD2-74B5-D436DF608B4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E35EEA3B-102F-0896-8660-027498BED598}"/>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5B59D44F-7D40-F001-34D8-9D0BCCEA3C6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3AC29391-23E9-6B76-3A4A-EEFBC3E0D84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A9CA13B8-2D61-4618-9AD9-4A7EB2548FD1}"/>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52C7C163-86A7-1A5A-2C09-24C75E9D534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AE0C94E9-1B6A-DBED-7D54-C7397816DBF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4F5649D9-75AE-FBD8-1D10-ADA89DD100EA}"/>
                    </a:ext>
                  </a:extLst>
                </p:cNvPr>
                <p:cNvSpPr>
                  <a:spLocks noChangeArrowheads="1"/>
                </p:cNvSpPr>
                <p:nvPr/>
              </p:nvSpPr>
              <p:spPr bwMode="auto">
                <a:xfrm>
                  <a:off x="252334" y="13716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5741A6E8-CF4A-16E7-2E78-6CC8367E99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3" name="Picture 22">
            <a:extLst>
              <a:ext uri="{FF2B5EF4-FFF2-40B4-BE49-F238E27FC236}">
                <a16:creationId xmlns:a16="http://schemas.microsoft.com/office/drawing/2014/main" id="{9693A132-F2DE-2B70-E4D4-F1582E253B6F}"/>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3000"/>
                    </a14:imgEffect>
                    <a14:imgEffect>
                      <a14:brightnessContrast bright="-27000" contrast="66000"/>
                    </a14:imgEffect>
                  </a14:imgLayer>
                </a14:imgProps>
              </a:ext>
            </a:extLst>
          </a:blip>
          <a:stretch>
            <a:fillRect/>
          </a:stretch>
        </p:blipFill>
        <p:spPr>
          <a:xfrm>
            <a:off x="304800" y="1524000"/>
            <a:ext cx="8626226" cy="4524668"/>
          </a:xfrm>
          <a:prstGeom prst="rect">
            <a:avLst/>
          </a:prstGeom>
        </p:spPr>
      </p:pic>
    </p:spTree>
    <p:extLst>
      <p:ext uri="{BB962C8B-B14F-4D97-AF65-F5344CB8AC3E}">
        <p14:creationId xmlns:p14="http://schemas.microsoft.com/office/powerpoint/2010/main" val="10901760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18199766-DE19-5151-D75A-985A0AE300E7}"/>
              </a:ext>
            </a:extLst>
          </p:cNvPr>
          <p:cNvSpPr>
            <a:spLocks noChangeArrowheads="1"/>
          </p:cNvSpPr>
          <p:nvPr/>
        </p:nvSpPr>
        <p:spPr bwMode="auto">
          <a:xfrm>
            <a:off x="1975318" y="202898"/>
            <a:ext cx="5679925" cy="1168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nb-NO" altLang="en-US" dirty="0">
                <a:solidFill>
                  <a:schemeClr val="tx2"/>
                </a:solidFill>
              </a:rPr>
              <a:t>Methodology to Infuse Machine Learning into Francis Turbine Desgin &amp; Operation</a:t>
            </a:r>
          </a:p>
        </p:txBody>
      </p:sp>
      <p:grpSp>
        <p:nvGrpSpPr>
          <p:cNvPr id="2" name="Group 1">
            <a:extLst>
              <a:ext uri="{FF2B5EF4-FFF2-40B4-BE49-F238E27FC236}">
                <a16:creationId xmlns:a16="http://schemas.microsoft.com/office/drawing/2014/main" id="{43581AE7-D167-5417-A737-0926A614CA3E}"/>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25F51363-C55F-60DC-0917-3A004C15C4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4EA0BC3B-825C-D266-9640-8477B57DB9C6}"/>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9EBDA866-004D-E81B-7FF4-0DA6B34BEC98}"/>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8408A267-BFDA-2855-C76D-B6BC84C30E61}"/>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6D62094A-29EC-F967-2597-123B9899E449}"/>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32233984-BE40-4B51-1824-986A8B6FDBE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680FFB3-9299-1758-0844-231F913E0AA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D7C8504C-6C66-2C4D-32E0-EE63F0A5915D}"/>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33086592-5729-8D74-3992-6F7ACC444EC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63A4C7DE-3A15-7DD2-74B5-D436DF608B4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E35EEA3B-102F-0896-8660-027498BED598}"/>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5B59D44F-7D40-F001-34D8-9D0BCCEA3C6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3AC29391-23E9-6B76-3A4A-EEFBC3E0D84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A9CA13B8-2D61-4618-9AD9-4A7EB2548FD1}"/>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52C7C163-86A7-1A5A-2C09-24C75E9D534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AE0C94E9-1B6A-DBED-7D54-C7397816DBF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4F5649D9-75AE-FBD8-1D10-ADA89DD100EA}"/>
                    </a:ext>
                  </a:extLst>
                </p:cNvPr>
                <p:cNvSpPr>
                  <a:spLocks noChangeArrowheads="1"/>
                </p:cNvSpPr>
                <p:nvPr/>
              </p:nvSpPr>
              <p:spPr bwMode="auto">
                <a:xfrm>
                  <a:off x="252334" y="13716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5741A6E8-CF4A-16E7-2E78-6CC8367E99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2" name="Picture 21">
            <a:extLst>
              <a:ext uri="{FF2B5EF4-FFF2-40B4-BE49-F238E27FC236}">
                <a16:creationId xmlns:a16="http://schemas.microsoft.com/office/drawing/2014/main" id="{D5E61F92-B3C9-DCD1-591E-FD422F1C2294}"/>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17000"/>
                    </a14:imgEffect>
                    <a14:imgEffect>
                      <a14:brightnessContrast bright="-12000" contrast="47000"/>
                    </a14:imgEffect>
                  </a14:imgLayer>
                </a14:imgProps>
              </a:ext>
            </a:extLst>
          </a:blip>
          <a:stretch>
            <a:fillRect/>
          </a:stretch>
        </p:blipFill>
        <p:spPr>
          <a:xfrm>
            <a:off x="388189" y="1454618"/>
            <a:ext cx="8298611" cy="5250982"/>
          </a:xfrm>
          <a:prstGeom prst="rect">
            <a:avLst/>
          </a:prstGeom>
        </p:spPr>
      </p:pic>
    </p:spTree>
    <p:extLst>
      <p:ext uri="{BB962C8B-B14F-4D97-AF65-F5344CB8AC3E}">
        <p14:creationId xmlns:p14="http://schemas.microsoft.com/office/powerpoint/2010/main" val="17241593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CD5B9A4-1185-FE73-5DDC-785015F45F01}"/>
              </a:ext>
            </a:extLst>
          </p:cNvPr>
          <p:cNvPicPr>
            <a:picLocks noChangeAspect="1"/>
          </p:cNvPicPr>
          <p:nvPr/>
        </p:nvPicPr>
        <p:blipFill>
          <a:blip r:embed="rId2"/>
          <a:stretch>
            <a:fillRect/>
          </a:stretch>
        </p:blipFill>
        <p:spPr>
          <a:xfrm>
            <a:off x="373483" y="1570219"/>
            <a:ext cx="8540017" cy="2583902"/>
          </a:xfrm>
          <a:prstGeom prst="rect">
            <a:avLst/>
          </a:prstGeom>
        </p:spPr>
      </p:pic>
      <p:sp>
        <p:nvSpPr>
          <p:cNvPr id="4" name="Title 3">
            <a:extLst>
              <a:ext uri="{FF2B5EF4-FFF2-40B4-BE49-F238E27FC236}">
                <a16:creationId xmlns:a16="http://schemas.microsoft.com/office/drawing/2014/main" id="{5C26A88C-1552-36CC-F0AA-48F0396430AE}"/>
              </a:ext>
            </a:extLst>
          </p:cNvPr>
          <p:cNvSpPr>
            <a:spLocks noGrp="1"/>
          </p:cNvSpPr>
          <p:nvPr>
            <p:ph type="title"/>
          </p:nvPr>
        </p:nvSpPr>
        <p:spPr>
          <a:xfrm>
            <a:off x="990600" y="152400"/>
            <a:ext cx="7772400" cy="1143000"/>
          </a:xfrm>
        </p:spPr>
        <p:txBody>
          <a:bodyPr/>
          <a:lstStyle/>
          <a:p>
            <a:r>
              <a:rPr lang="en-US" sz="2800" dirty="0"/>
              <a:t>Performance Predicted by ML Package</a:t>
            </a:r>
            <a:endParaRPr lang="en-IN" sz="2800" dirty="0"/>
          </a:p>
        </p:txBody>
      </p:sp>
      <p:grpSp>
        <p:nvGrpSpPr>
          <p:cNvPr id="5" name="Group 4">
            <a:extLst>
              <a:ext uri="{FF2B5EF4-FFF2-40B4-BE49-F238E27FC236}">
                <a16:creationId xmlns:a16="http://schemas.microsoft.com/office/drawing/2014/main" id="{AE324990-5367-E895-3FE8-D8A81567506E}"/>
              </a:ext>
            </a:extLst>
          </p:cNvPr>
          <p:cNvGrpSpPr/>
          <p:nvPr/>
        </p:nvGrpSpPr>
        <p:grpSpPr>
          <a:xfrm>
            <a:off x="0" y="0"/>
            <a:ext cx="9144000" cy="6858000"/>
            <a:chOff x="0" y="0"/>
            <a:chExt cx="9144000" cy="6858000"/>
          </a:xfrm>
        </p:grpSpPr>
        <p:pic>
          <p:nvPicPr>
            <p:cNvPr id="6" name="Picture 22" descr="Logo usage Guidelines">
              <a:extLst>
                <a:ext uri="{FF2B5EF4-FFF2-40B4-BE49-F238E27FC236}">
                  <a16:creationId xmlns:a16="http://schemas.microsoft.com/office/drawing/2014/main" id="{7372A511-9A3D-2247-4A39-E2C6125942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F7AA46A9-A425-40D3-68D9-2AE25CD7CFF3}"/>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7F85771C-93D7-27AE-6E8A-F267EE6F2FDB}"/>
                  </a:ext>
                </a:extLst>
              </p:cNvPr>
              <p:cNvGrpSpPr>
                <a:grpSpLocks/>
              </p:cNvGrpSpPr>
              <p:nvPr/>
            </p:nvGrpSpPr>
            <p:grpSpPr bwMode="auto">
              <a:xfrm>
                <a:off x="0" y="0"/>
                <a:ext cx="9144000" cy="6858000"/>
                <a:chOff x="0" y="0"/>
                <a:chExt cx="9144000" cy="6858000"/>
              </a:xfrm>
            </p:grpSpPr>
            <p:grpSp>
              <p:nvGrpSpPr>
                <p:cNvPr id="10" name="Group 9">
                  <a:extLst>
                    <a:ext uri="{FF2B5EF4-FFF2-40B4-BE49-F238E27FC236}">
                      <a16:creationId xmlns:a16="http://schemas.microsoft.com/office/drawing/2014/main" id="{3A861771-FA7B-9265-F154-7B137C95AFBC}"/>
                    </a:ext>
                  </a:extLst>
                </p:cNvPr>
                <p:cNvGrpSpPr>
                  <a:grpSpLocks/>
                </p:cNvGrpSpPr>
                <p:nvPr/>
              </p:nvGrpSpPr>
              <p:grpSpPr bwMode="auto">
                <a:xfrm>
                  <a:off x="0" y="0"/>
                  <a:ext cx="9144000" cy="6858000"/>
                  <a:chOff x="0" y="0"/>
                  <a:chExt cx="5760" cy="4320"/>
                </a:xfrm>
              </p:grpSpPr>
              <p:grpSp>
                <p:nvGrpSpPr>
                  <p:cNvPr id="12" name="Group 11">
                    <a:extLst>
                      <a:ext uri="{FF2B5EF4-FFF2-40B4-BE49-F238E27FC236}">
                        <a16:creationId xmlns:a16="http://schemas.microsoft.com/office/drawing/2014/main" id="{1938090C-E1FC-8B93-40AE-37F1A81D871D}"/>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32E8B1B7-998D-1C14-73FA-1BAD62599FE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D5B2ECFD-0536-6847-03D6-43157042C99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C83CC3A1-79F8-8437-0E95-2955D4ED6A8A}"/>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7F3E6FE0-5841-AC6C-4E73-461C1C1FDD5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03BA4C28-6F19-2C78-EDF8-1E1F7553BE4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7B0489B1-BB74-9108-4F22-3F26B854317A}"/>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FEF0A14B-9857-AB3B-70F6-28AE52E422F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3019379F-E44C-2D29-EAC7-6513897D8E3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40F5D401-ED5A-EFBA-BC8F-C7C9CEDB1D60}"/>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8283010E-3148-1299-4B7C-B5C33A94EAB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D03D888E-52E7-639F-6C3C-693A3BECF36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21">
                  <a:extLst>
                    <a:ext uri="{FF2B5EF4-FFF2-40B4-BE49-F238E27FC236}">
                      <a16:creationId xmlns:a16="http://schemas.microsoft.com/office/drawing/2014/main" id="{2456B706-87CF-3399-CDCC-FE300AD6E6EA}"/>
                    </a:ext>
                  </a:extLst>
                </p:cNvPr>
                <p:cNvSpPr>
                  <a:spLocks noChangeArrowheads="1"/>
                </p:cNvSpPr>
                <p:nvPr/>
              </p:nvSpPr>
              <p:spPr bwMode="auto">
                <a:xfrm>
                  <a:off x="252334" y="13716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9" name="Picture 42" descr="A picture containing shape&#10;&#10;Description automatically generated">
                <a:extLst>
                  <a:ext uri="{FF2B5EF4-FFF2-40B4-BE49-F238E27FC236}">
                    <a16:creationId xmlns:a16="http://schemas.microsoft.com/office/drawing/2014/main" id="{54D6352D-2D11-0ABD-BC3B-45A7C95A4F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7" name="Picture 26">
            <a:extLst>
              <a:ext uri="{FF2B5EF4-FFF2-40B4-BE49-F238E27FC236}">
                <a16:creationId xmlns:a16="http://schemas.microsoft.com/office/drawing/2014/main" id="{9D31CCC6-DEBA-406A-2FC3-FDB398BEDE69}"/>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65000"/>
                    </a14:imgEffect>
                    <a14:imgEffect>
                      <a14:brightnessContrast bright="-17000" contrast="55000"/>
                    </a14:imgEffect>
                  </a14:imgLayer>
                </a14:imgProps>
              </a:ext>
            </a:extLst>
          </a:blip>
          <a:stretch>
            <a:fillRect/>
          </a:stretch>
        </p:blipFill>
        <p:spPr>
          <a:xfrm>
            <a:off x="297287" y="2755910"/>
            <a:ext cx="8790153" cy="3873490"/>
          </a:xfrm>
          <a:prstGeom prst="rect">
            <a:avLst/>
          </a:prstGeom>
        </p:spPr>
      </p:pic>
    </p:spTree>
    <p:extLst>
      <p:ext uri="{BB962C8B-B14F-4D97-AF65-F5344CB8AC3E}">
        <p14:creationId xmlns:p14="http://schemas.microsoft.com/office/powerpoint/2010/main" val="21936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1000" fill="hold"/>
                                        <p:tgtEl>
                                          <p:spTgt spid="27"/>
                                        </p:tgtEl>
                                        <p:attrNameLst>
                                          <p:attrName>ppt_w</p:attrName>
                                        </p:attrNameLst>
                                      </p:cBhvr>
                                      <p:tavLst>
                                        <p:tav tm="0">
                                          <p:val>
                                            <p:fltVal val="0"/>
                                          </p:val>
                                        </p:tav>
                                        <p:tav tm="100000">
                                          <p:val>
                                            <p:strVal val="#ppt_w"/>
                                          </p:val>
                                        </p:tav>
                                      </p:tavLst>
                                    </p:anim>
                                    <p:anim calcmode="lin" valueType="num">
                                      <p:cBhvr>
                                        <p:cTn id="14" dur="1000" fill="hold"/>
                                        <p:tgtEl>
                                          <p:spTgt spid="27"/>
                                        </p:tgtEl>
                                        <p:attrNameLst>
                                          <p:attrName>ppt_h</p:attrName>
                                        </p:attrNameLst>
                                      </p:cBhvr>
                                      <p:tavLst>
                                        <p:tav tm="0">
                                          <p:val>
                                            <p:fltVal val="0"/>
                                          </p:val>
                                        </p:tav>
                                        <p:tav tm="100000">
                                          <p:val>
                                            <p:strVal val="#ppt_h"/>
                                          </p:val>
                                        </p:tav>
                                      </p:tavLst>
                                    </p:anim>
                                    <p:anim calcmode="lin" valueType="num">
                                      <p:cBhvr>
                                        <p:cTn id="15" dur="1000" fill="hold"/>
                                        <p:tgtEl>
                                          <p:spTgt spid="27"/>
                                        </p:tgtEl>
                                        <p:attrNameLst>
                                          <p:attrName>style.rotation</p:attrName>
                                        </p:attrNameLst>
                                      </p:cBhvr>
                                      <p:tavLst>
                                        <p:tav tm="0">
                                          <p:val>
                                            <p:fltVal val="90"/>
                                          </p:val>
                                        </p:tav>
                                        <p:tav tm="100000">
                                          <p:val>
                                            <p:fltVal val="0"/>
                                          </p:val>
                                        </p:tav>
                                      </p:tavLst>
                                    </p:anim>
                                    <p:animEffect transition="in" filter="fade">
                                      <p:cBhvr>
                                        <p:cTn id="16"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10803</TotalTime>
  <Words>528</Words>
  <Application>Microsoft Office PowerPoint</Application>
  <PresentationFormat>On-screen Show (4:3)</PresentationFormat>
  <Paragraphs>89</Paragraphs>
  <Slides>32</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2</vt:i4>
      </vt:variant>
      <vt:variant>
        <vt:lpstr>Slide Titles</vt:lpstr>
      </vt:variant>
      <vt:variant>
        <vt:i4>32</vt:i4>
      </vt:variant>
    </vt:vector>
  </HeadingPairs>
  <TitlesOfParts>
    <vt:vector size="42" baseType="lpstr">
      <vt:lpstr>Arial</vt:lpstr>
      <vt:lpstr>Cambria Math</vt:lpstr>
      <vt:lpstr>CommercialScript BT</vt:lpstr>
      <vt:lpstr>GreekC</vt:lpstr>
      <vt:lpstr>Harlow Solid Italic</vt:lpstr>
      <vt:lpstr>Tempus Sans ITC</vt:lpstr>
      <vt:lpstr>Times New Roman</vt:lpstr>
      <vt:lpstr>Default Design</vt:lpstr>
      <vt:lpstr>Equation</vt:lpstr>
      <vt:lpstr>Bitmap Image</vt:lpstr>
      <vt:lpstr> Francis Turbine </vt:lpstr>
      <vt:lpstr>PowerPoint Presentation</vt:lpstr>
      <vt:lpstr>Specific Speed Range of Francis Turbine</vt:lpstr>
      <vt:lpstr>Selection of Speed of A Francis Turbine</vt:lpstr>
      <vt:lpstr>The Francis Turbine</vt:lpstr>
      <vt:lpstr>3D Geometric Model of  A Francis Turbine</vt:lpstr>
      <vt:lpstr>The Francis Turbine</vt:lpstr>
      <vt:lpstr>The Francis Turbine</vt:lpstr>
      <vt:lpstr>The Francis Turbine</vt:lpstr>
      <vt:lpstr>The Francis Turbine</vt:lpstr>
      <vt:lpstr>The Francis Turbine</vt:lpstr>
      <vt:lpstr>The Francis Turbine</vt:lpstr>
      <vt:lpstr>Variations of Francis : SVARTISEN</vt:lpstr>
      <vt:lpstr>PowerPoint Presentation</vt:lpstr>
      <vt:lpstr>The Francis Installation</vt:lpstr>
      <vt:lpstr>Francis Turbine Power Plant : An Invariant Power Hydraulic Turbine</vt:lpstr>
      <vt:lpstr>Location of Francis Turbine </vt:lpstr>
      <vt:lpstr>PowerPoint Presentation</vt:lpstr>
      <vt:lpstr>Sectional Views of A Francis Turbine</vt:lpstr>
      <vt:lpstr>Absolute Path of the Water Parcel</vt:lpstr>
      <vt:lpstr>Inlet and Exit Velocity Triangles</vt:lpstr>
      <vt:lpstr>PowerPoint Presentation</vt:lpstr>
      <vt:lpstr>Operation of Guide Vanes for Best Performance </vt:lpstr>
      <vt:lpstr>PowerPoint Presentation</vt:lpstr>
      <vt:lpstr>PowerPoint Presentation</vt:lpstr>
      <vt:lpstr>Sankey Diagram</vt:lpstr>
      <vt:lpstr>Losses in Francis Turbines: Learning from the Machine</vt:lpstr>
      <vt:lpstr>PowerPoint Presentation</vt:lpstr>
      <vt:lpstr>PowerPoint Presentation</vt:lpstr>
      <vt:lpstr>PowerPoint Presentation</vt:lpstr>
      <vt:lpstr>PowerPoint Presentation</vt:lpstr>
      <vt:lpstr>Performance Predicted by ML Package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abc</dc:creator>
  <cp:lastModifiedBy>P M V Subbarao</cp:lastModifiedBy>
  <cp:revision>994</cp:revision>
  <dcterms:created xsi:type="dcterms:W3CDTF">2003-07-30T05:45:36Z</dcterms:created>
  <dcterms:modified xsi:type="dcterms:W3CDTF">2025-10-25T04:44:40Z</dcterms:modified>
</cp:coreProperties>
</file>