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561" r:id="rId2"/>
    <p:sldId id="562" r:id="rId3"/>
    <p:sldId id="592" r:id="rId4"/>
    <p:sldId id="642" r:id="rId5"/>
    <p:sldId id="847" r:id="rId6"/>
    <p:sldId id="430" r:id="rId7"/>
    <p:sldId id="646" r:id="rId8"/>
    <p:sldId id="942" r:id="rId9"/>
    <p:sldId id="431" r:id="rId10"/>
    <p:sldId id="432" r:id="rId11"/>
    <p:sldId id="434" r:id="rId12"/>
    <p:sldId id="435" r:id="rId13"/>
    <p:sldId id="669" r:id="rId14"/>
    <p:sldId id="455" r:id="rId15"/>
    <p:sldId id="456" r:id="rId16"/>
    <p:sldId id="481" r:id="rId17"/>
    <p:sldId id="660" r:id="rId18"/>
    <p:sldId id="661" r:id="rId19"/>
    <p:sldId id="662" r:id="rId20"/>
    <p:sldId id="663" r:id="rId21"/>
    <p:sldId id="689" r:id="rId22"/>
    <p:sldId id="665" r:id="rId23"/>
    <p:sldId id="668" r:id="rId24"/>
    <p:sldId id="81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703" autoAdjust="0"/>
    <p:restoredTop sz="95593" autoAdjust="0"/>
  </p:normalViewPr>
  <p:slideViewPr>
    <p:cSldViewPr>
      <p:cViewPr varScale="1">
        <p:scale>
          <a:sx n="70" d="100"/>
          <a:sy n="70" d="100"/>
        </p:scale>
        <p:origin x="3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062D471-3170-53A0-4E4C-45DEC674F6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8030D4D-73A1-F8C6-7D35-1A14111844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F1E0B0D-A312-1555-DFF8-3401B759FA3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39F3271C-F9EC-7FFE-50FD-8959E7325E2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FDF58B-E3AB-47DD-999F-B438FCE40D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8-27T06:07:35.02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33 0 7353,'-33'47'387,"33"-47"-387,0 0-387,0 0-1935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9-04T05:47:08.5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42 8 11352,'-27'-8'4386,"12"8"-2580,15 0-2451,0 0-3483,0 0-387,0 0-774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9-04T05:47:16.2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40 0 258,'-28'0'2064,"19"8"-2064,6 7-1419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6C22E451-DE45-7319-A339-86477A637B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75C8E418-B7E4-DAED-668A-D6622C288E2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272A5C9A-CFFA-D7DE-33D3-200E4C6D33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82926230-1E81-5DA8-97F2-161B23392AE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B751FA4B-800E-A0B7-82D5-1F81D9311C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0749EB38-6FC2-F443-305E-D454EAF2B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1FDCB3-45D2-403C-961B-66441DBED02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5ADDE6-D0DD-F9DE-803D-A98103B4D9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838044-FB0E-ADAA-D7EF-7E7078CCA4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21748A-D7D9-B59B-E8A6-99AE5D7D85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B8B73-DB61-4690-84B4-236E39A405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98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079648-19AB-125B-B711-A2E47A698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0C34F8-CBB2-54BD-D287-DDFB014FCA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052C6D-EC56-D9FC-DFEF-2744E07AD5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BCE4DD-1618-4298-84AD-E18A166F6D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9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9F13B6-1A65-8ECC-9D1D-F570224B01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235A98-D87D-4367-B06A-B2DCACDD0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D3C809-E585-33D9-24FD-079ACD84AA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08FE5D-8294-4E25-A1AC-20CE9F093E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762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84C5DC-DAA4-56DE-5A78-C66815CF06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3CE55-C689-2997-E0C6-7941BAD3F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529145-D7F5-7634-A359-3454EC6EB7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049E31-BF04-47C5-8F30-34F39DEB41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09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42CA8C-2349-7526-896A-E08F1308F0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8D56253-F851-F49A-12EA-1798328ABD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283D463-1167-D397-0231-8205E7042D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A4A73E-A750-4ED1-922B-237E7D8F0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28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4471073-E423-E795-6B44-C5DF57CB95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1DB8441-155B-4D88-52D7-04F150D2B0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018FDE5-81E2-BD9E-CDA7-581AEAC77A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FF95CB-613E-446D-903C-341ACF66C0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198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E1A8A29-829B-ABC3-7C8D-936C233CA1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6B64C91-FE10-D09C-8EAC-10852DD61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D04DE0-952D-5C14-BE9F-54EC30E27B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8FB327-068C-4D7F-BD10-6455C277AA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70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B6DD7A-203A-FB69-A1BC-F3D40CC7A6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5FEC90-A1F0-02F7-F89D-5D1A4B857B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53CB3-518D-C643-AF25-EB7AA8A90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96B92D-518E-42BA-950A-D9D331DDB4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56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57A4FB-9726-CC5A-D666-88484816A4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C28183-F902-CE19-D24F-ECE85374FD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FBB30-2318-F7A7-8976-80AB4FED54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A65200-36D2-4E56-9DF4-83F19B9C3F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25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C18792-4D39-CC4B-1AFE-B6EC35E94C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18349E-DF30-490A-9E46-03D3026032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246A50-6493-FD03-A4D0-99BEF66343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97F16D-D494-4B5B-AF4F-A9D9ECC5A1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62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141748-540A-0F6A-FDDD-97398002E8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65216-1F99-DF43-0E95-D03C93754E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BF31E2-F17C-F620-AE88-A686B22EA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191B00-33C1-4DFA-AF5B-12CE03226A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31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5DAC9ED-8E76-F55F-EB8F-BAC84776E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FFB3E23-76EB-AF39-7C6F-D716630F6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AC4F884-69A1-50E6-7D29-824277B73C1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95B250-33FC-E252-3FF3-4FE002CB1E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FB9B36-A92C-1E73-B65E-C9F6D923D10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4AEED6B-989C-4BAF-BDBC-E61B17F221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2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0.pn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5" Type="http://schemas.openxmlformats.org/officeDocument/2006/relationships/image" Target="../media/image22.png"/><Relationship Id="rId4" Type="http://schemas.openxmlformats.org/officeDocument/2006/relationships/image" Target="../media/image1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0.png"/><Relationship Id="rId7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.xml"/><Relationship Id="rId18" Type="http://schemas.microsoft.com/office/2007/relationships/hdphoto" Target="../media/hdphoto1.wdp"/><Relationship Id="rId3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34.png"/><Relationship Id="rId2" Type="http://schemas.openxmlformats.org/officeDocument/2006/relationships/image" Target="NULL"/><Relationship Id="rId16" Type="http://schemas.openxmlformats.org/officeDocument/2006/relationships/image" Target="../media/image4.png"/><Relationship Id="rId20" Type="http://schemas.openxmlformats.org/officeDocument/2006/relationships/image" Target="NULL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2.xml"/><Relationship Id="rId15" Type="http://schemas.openxmlformats.org/officeDocument/2006/relationships/image" Target="../media/image3.png"/><Relationship Id="rId1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NULL"/><Relationship Id="rId7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AD0E280-B350-0ACF-5B55-5AC1BB88351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Hydraulic Fluid Machines</a:t>
            </a:r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E3DBAD2F-AA90-CC5E-6640-355FDBAC3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30229D29-DB22-61D5-7553-A767A230F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11800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FF9900"/>
                </a:solidFill>
                <a:latin typeface="Harlow Solid Italic" panose="04030604020F02020D02" pitchFamily="82" charset="0"/>
              </a:rPr>
              <a:t>Machines working with Truly Incompressible Flows…….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5EBDFB05-B9DF-9A48-099F-BE06B6A41DE5}"/>
              </a:ext>
            </a:extLst>
          </p:cNvPr>
          <p:cNvSpPr txBox="1">
            <a:spLocks noChangeArrowheads="1"/>
          </p:cNvSpPr>
          <p:nvPr/>
        </p:nvSpPr>
        <p:spPr>
          <a:xfrm>
            <a:off x="1828800" y="3657600"/>
            <a:ext cx="6400800" cy="1066800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2400" b="1" kern="0" dirty="0">
                <a:latin typeface="Blackadder ITC" pitchFamily="82" charset="0"/>
              </a:rPr>
              <a:t> P M V </a:t>
            </a:r>
            <a:r>
              <a:rPr lang="en-US" sz="2400" b="1" kern="0" dirty="0" err="1">
                <a:latin typeface="Blackadder ITC" pitchFamily="82" charset="0"/>
              </a:rPr>
              <a:t>Subbarao</a:t>
            </a:r>
            <a:endParaRPr lang="en-US" sz="2400" b="1" kern="0" dirty="0">
              <a:latin typeface="Blackadder ITC" pitchFamily="82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2400" b="1" kern="0" dirty="0">
                <a:latin typeface="Blackadder ITC" pitchFamily="82" charset="0"/>
              </a:rPr>
              <a:t>Head &amp; Professor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2400" b="1" kern="0" dirty="0">
                <a:latin typeface="Blackadder ITC" pitchFamily="82" charset="0"/>
              </a:rPr>
              <a:t>Mechanical Engineering Department</a:t>
            </a:r>
          </a:p>
        </p:txBody>
      </p:sp>
      <p:grpSp>
        <p:nvGrpSpPr>
          <p:cNvPr id="12294" name="Group 8">
            <a:extLst>
              <a:ext uri="{FF2B5EF4-FFF2-40B4-BE49-F238E27FC236}">
                <a16:creationId xmlns:a16="http://schemas.microsoft.com/office/drawing/2014/main" id="{AA4B49AE-F8C4-3380-7514-12A7AE9641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2296" name="Group 9">
              <a:extLst>
                <a:ext uri="{FF2B5EF4-FFF2-40B4-BE49-F238E27FC236}">
                  <a16:creationId xmlns:a16="http://schemas.microsoft.com/office/drawing/2014/main" id="{BB61B6FE-B71E-F2AC-BD99-FA68F64166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2306" name="Rectangle 10">
                <a:extLst>
                  <a:ext uri="{FF2B5EF4-FFF2-40B4-BE49-F238E27FC236}">
                    <a16:creationId xmlns:a16="http://schemas.microsoft.com/office/drawing/2014/main" id="{56320BFE-ECAD-87C6-8EAA-EC09B4170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  <p:sp>
            <p:nvSpPr>
              <p:cNvPr id="12307" name="Rectangle 11">
                <a:extLst>
                  <a:ext uri="{FF2B5EF4-FFF2-40B4-BE49-F238E27FC236}">
                    <a16:creationId xmlns:a16="http://schemas.microsoft.com/office/drawing/2014/main" id="{6E3EAA3F-9268-7338-967C-2CB34A5CE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</p:grpSp>
        <p:grpSp>
          <p:nvGrpSpPr>
            <p:cNvPr id="12297" name="Group 12">
              <a:extLst>
                <a:ext uri="{FF2B5EF4-FFF2-40B4-BE49-F238E27FC236}">
                  <a16:creationId xmlns:a16="http://schemas.microsoft.com/office/drawing/2014/main" id="{2FAECEFE-19B4-F4AF-BCBF-65CFCAB68D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2304" name="Rectangle 13">
                <a:extLst>
                  <a:ext uri="{FF2B5EF4-FFF2-40B4-BE49-F238E27FC236}">
                    <a16:creationId xmlns:a16="http://schemas.microsoft.com/office/drawing/2014/main" id="{887BD232-21F5-1044-640D-F55ABFBAE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  <p:sp>
            <p:nvSpPr>
              <p:cNvPr id="12305" name="Rectangle 14">
                <a:extLst>
                  <a:ext uri="{FF2B5EF4-FFF2-40B4-BE49-F238E27FC236}">
                    <a16:creationId xmlns:a16="http://schemas.microsoft.com/office/drawing/2014/main" id="{CE410F44-BC0A-70B7-CE6C-05A5159C1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</p:grpSp>
        <p:grpSp>
          <p:nvGrpSpPr>
            <p:cNvPr id="12298" name="Group 15">
              <a:extLst>
                <a:ext uri="{FF2B5EF4-FFF2-40B4-BE49-F238E27FC236}">
                  <a16:creationId xmlns:a16="http://schemas.microsoft.com/office/drawing/2014/main" id="{6A5163CC-DC82-A4B2-81C6-12A743201A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2302" name="Rectangle 16">
                <a:extLst>
                  <a:ext uri="{FF2B5EF4-FFF2-40B4-BE49-F238E27FC236}">
                    <a16:creationId xmlns:a16="http://schemas.microsoft.com/office/drawing/2014/main" id="{FF8F7ED1-8F56-7AB8-55AC-5F3B4838C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  <p:sp>
            <p:nvSpPr>
              <p:cNvPr id="12303" name="Rectangle 17">
                <a:extLst>
                  <a:ext uri="{FF2B5EF4-FFF2-40B4-BE49-F238E27FC236}">
                    <a16:creationId xmlns:a16="http://schemas.microsoft.com/office/drawing/2014/main" id="{780ED322-BDEB-46E6-7E98-4D6B0C7A0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</p:grpSp>
        <p:grpSp>
          <p:nvGrpSpPr>
            <p:cNvPr id="12299" name="Group 18">
              <a:extLst>
                <a:ext uri="{FF2B5EF4-FFF2-40B4-BE49-F238E27FC236}">
                  <a16:creationId xmlns:a16="http://schemas.microsoft.com/office/drawing/2014/main" id="{21EE20AF-0290-8801-8560-4049307B3E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2300" name="Rectangle 19">
                <a:extLst>
                  <a:ext uri="{FF2B5EF4-FFF2-40B4-BE49-F238E27FC236}">
                    <a16:creationId xmlns:a16="http://schemas.microsoft.com/office/drawing/2014/main" id="{53B451C5-35C1-B709-2C27-A1A38679C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  <p:sp>
            <p:nvSpPr>
              <p:cNvPr id="12301" name="Rectangle 20">
                <a:extLst>
                  <a:ext uri="{FF2B5EF4-FFF2-40B4-BE49-F238E27FC236}">
                    <a16:creationId xmlns:a16="http://schemas.microsoft.com/office/drawing/2014/main" id="{346D7643-573A-2BC7-7437-073D5A78C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US" altLang="en-US"/>
              </a:p>
            </p:txBody>
          </p:sp>
        </p:grpSp>
      </p:grpSp>
      <p:pic>
        <p:nvPicPr>
          <p:cNvPr id="35" name="Rectangle 19458">
            <a:extLst>
              <a:ext uri="{FF2B5EF4-FFF2-40B4-BE49-F238E27FC236}">
                <a16:creationId xmlns:a16="http://schemas.microsoft.com/office/drawing/2014/main" id="{7D2F7150-24A7-BBC3-E8AA-538BE80C4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91830D2-E2AD-01B8-E311-5C576867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A Two-Way Welfare for the Globe </a:t>
            </a:r>
            <a:endParaRPr lang="en-IN" altLang="en-US" sz="2800" dirty="0"/>
          </a:p>
        </p:txBody>
      </p:sp>
      <p:pic>
        <p:nvPicPr>
          <p:cNvPr id="13315" name="Picture 2" descr="I:\Athirappilly%20water%20falls.jpg">
            <a:extLst>
              <a:ext uri="{FF2B5EF4-FFF2-40B4-BE49-F238E27FC236}">
                <a16:creationId xmlns:a16="http://schemas.microsoft.com/office/drawing/2014/main" id="{A398879B-1512-C1D1-E023-1BFC1EF15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3187"/>
            <a:ext cx="743108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3BF818F-8895-7247-0AD7-E17CE3F9DDD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D61844C-A515-E7E8-B829-A77A42E6D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730555E-07AD-D9ED-A454-8A47172946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160EF44-ABF0-1C1F-0584-80ED302FDF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E1567D6-A42E-E706-8A40-E4A3447325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DF42B5A-832D-F52D-6CE3-8D19648CF5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FA76B3D-BA09-E5BE-5567-B27A400C0F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7E621BC-3AA6-A807-1EF7-38EFDFF384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32111D8-9192-656B-0053-83878C843B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B176D61-D3F5-4511-6A28-A9EA0B66E0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97C4195-8527-DE56-E19F-22E4BD8850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FC5F61E-5A19-AB03-0448-2BA7A7EB30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5EC61EE-65A9-5F91-6CF3-3E52D6CD76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74D00C5-571D-A2AC-5E56-C6A39161BA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712D53F-BD4D-3DE1-9D59-1B3A94A3AD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B49B44A-D727-8620-3D1E-81D5BC4C5B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DAA68DC-4784-3E20-1C90-F2769502DA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4ECE6C0-DC6A-7F26-6F15-7E42332CC3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0F6212E-F57E-CD47-4A74-788BB7F23D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7831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A2568AB3-197E-DF4A-B74A-0C99BE854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/>
              <a:t>A Two-Way Welfare for the Globe </a:t>
            </a:r>
            <a:endParaRPr lang="en-IN" altLang="en-US" sz="2800"/>
          </a:p>
        </p:txBody>
      </p:sp>
      <p:pic>
        <p:nvPicPr>
          <p:cNvPr id="55298" name="Picture 2" descr="http://s21.postimg.org/6n3nqjc53/20130518_175928.jpg">
            <a:extLst>
              <a:ext uri="{FF2B5EF4-FFF2-40B4-BE49-F238E27FC236}">
                <a16:creationId xmlns:a16="http://schemas.microsoft.com/office/drawing/2014/main" id="{060B4709-725E-9E7E-EE08-FA45D1795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371600"/>
            <a:ext cx="4673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4" descr="http://www.teara.govt.nz/files/p19790pc.jpg">
            <a:extLst>
              <a:ext uri="{FF2B5EF4-FFF2-40B4-BE49-F238E27FC236}">
                <a16:creationId xmlns:a16="http://schemas.microsoft.com/office/drawing/2014/main" id="{E844BE2C-9DA8-F2E2-E0C5-5C376994F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124200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50725F8-2742-AB43-AAA6-3948B06CD6E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912494D-2516-34EB-4913-08115E4A83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B0D993B-FA0E-7467-0D3A-233558B04A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CE1D409-CED5-A2C3-B9E0-0FCD2CB23B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B34D55F-D137-F488-D17D-62A31C49E8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88455E3-8717-8D31-9E68-F8E6D5A667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DE1590B-FC7E-B6EB-2087-C6572BA859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BEAA08D-2A93-89ED-89F7-9776D591D3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3A5CCEF-D6BC-3C87-8F3B-15CA70C043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419A6FE-53AF-0C7D-1D0F-026425BD67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AA27658-AAFC-2E49-E203-D858851FA2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C256071-5B08-81F7-0E7E-A5E563F35D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6FB877C-EE0E-6153-5C18-622D2F1C9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9C0C126-4035-7E4F-3FF2-AC4F9E9429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6372E4E-B227-395E-AFBF-C8FB8FC721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29F1E53-BF01-B8E2-E227-7B5C237BDF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B50E8C2-5679-5ACE-34AC-7CAC30A347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E0CD53F-927E-A7F3-E581-9704EE63C8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B3F682-2BFB-A203-90F6-027C2AC3CC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2703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http://www.hindu.com/mag/2005/12/18/images/2005121800150201.jpg">
            <a:extLst>
              <a:ext uri="{FF2B5EF4-FFF2-40B4-BE49-F238E27FC236}">
                <a16:creationId xmlns:a16="http://schemas.microsoft.com/office/drawing/2014/main" id="{FAC6ED0C-8F46-28C8-C7AB-66124B01E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314952"/>
            <a:ext cx="7239000" cy="486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1CE7BFC-9577-E67D-BACE-908DA792DC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2A7BD09-BC9C-E7B1-BA50-646D77FE0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4F1DB3E-FD7C-BE77-CC90-3F2EE601A4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3A88344-A113-0C63-9DFA-29EE205660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35AE87C-2FA2-ABB7-7197-F89D653316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66C4782-5799-18DB-AE7C-352F2D644E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73B81C5-6E1A-B8A6-ECA7-34AC481BAA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EA57521-EB58-5D34-E89B-89F97563D1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806587A-84DC-9A2B-8133-323642F373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D3966A2-E9C9-AC95-C818-E31A907967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112D7CC-A568-771E-7FB1-27E9487487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0414BEB-7DCE-9F13-A292-D21C884922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CFE5C35-2D5C-D07A-73F3-B2DD608940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588E74E-5C8C-4116-6C61-6454AA2FC4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CBCF73-2C00-E639-A226-4B4729859B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8597020-6514-909B-DB42-2A59A98ED7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ACF43A0-FB21-BF3E-85D8-EC7B568AB0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6FA63AE-1D5F-07C7-44C2-C4947568DF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A289FA6-1E9F-A797-01C3-C1A55BB227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27E2054-E03E-3C24-9062-C8236D7B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dirty="0"/>
              <a:t>Reservoir Created using A DAM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1744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84E4B-F4F3-1A6B-7650-112A3E8A5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98B5555-C393-5259-A752-40670DDF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A Two-Way Welfare for the Globe 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7DC8DB-E07B-5BD6-969B-5CCE391F463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6D200E4-A02B-C7E2-22B4-B5D3F1EC3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ED24E74-CDDE-0B05-0E18-07361A2D7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157BCEC-928E-D918-A9F5-DC33F89C8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AEFD980-DEBE-D66A-113B-93C299B79C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ECAC050-12A9-5434-B673-E631A359CB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9BFDB84-73CC-8415-A6E9-DE7565F48E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E46EAF7-C845-FB3F-5266-225658BF5F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4345361-B1F1-0C61-FF6F-D7B6A6C564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8EC964B-96EA-253C-4598-B55D9CE4E6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1E7BC7E-BBC7-C193-C5F2-38472117E4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818480F-7FFF-6973-1D24-78B2249F25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FDB499C-DA21-F59E-52A2-F18B13E599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4FB7BCE-0414-FD95-8C5F-8378B37072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E71291F-9646-0416-9C89-1FC8A95050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753EAA8-4F14-85E6-65D1-4F7056C26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816A548-3E45-C681-38C9-75EA7908C4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CFE3556-7525-A014-08F5-771225E090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3895CB-1D79-6D1B-62A8-B88E1D833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Water Turbines - an overview | ScienceDirect Topics">
            <a:extLst>
              <a:ext uri="{FF2B5EF4-FFF2-40B4-BE49-F238E27FC236}">
                <a16:creationId xmlns:a16="http://schemas.microsoft.com/office/drawing/2014/main" id="{EC59E6B8-9AB4-E8D8-BBD0-C8327442E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91" y="1531937"/>
            <a:ext cx="84963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Francis turbine - Wikipedia">
            <a:extLst>
              <a:ext uri="{FF2B5EF4-FFF2-40B4-BE49-F238E27FC236}">
                <a16:creationId xmlns:a16="http://schemas.microsoft.com/office/drawing/2014/main" id="{7B177655-0C90-6A1B-D9B9-2736C618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395" y="1249180"/>
            <a:ext cx="6823977" cy="526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81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FC0CE8D-2F78-6CF9-9ED3-CFD06ED5EF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6858000" cy="1143000"/>
          </a:xfrm>
        </p:spPr>
        <p:txBody>
          <a:bodyPr/>
          <a:lstStyle/>
          <a:p>
            <a:r>
              <a:rPr lang="en-US" altLang="en-US" sz="2800" dirty="0"/>
              <a:t>Identification of Resources</a:t>
            </a:r>
          </a:p>
        </p:txBody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543C3B18-A6C9-703B-727D-B914FE0A92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Primary characteristics of a </a:t>
            </a:r>
            <a:r>
              <a:rPr lang="en-US" altLang="en-US" sz="2400" dirty="0" err="1"/>
              <a:t>Hydo</a:t>
            </a:r>
            <a:r>
              <a:rPr lang="en-US" altLang="en-US" sz="2400" dirty="0"/>
              <a:t>-source and need.</a:t>
            </a:r>
          </a:p>
          <a:p>
            <a:r>
              <a:rPr lang="en-US" altLang="en-US" sz="2400" dirty="0"/>
              <a:t>The strength of a source: Head, </a:t>
            </a:r>
            <a:r>
              <a:rPr lang="en-US" altLang="en-US" sz="2400" i="1" dirty="0"/>
              <a:t>H (m) or </a:t>
            </a:r>
            <a:r>
              <a:rPr lang="en-US" altLang="en-US" sz="2400" i="1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p</a:t>
            </a:r>
            <a:endParaRPr lang="en-US" altLang="en-US" sz="2400" i="1" dirty="0"/>
          </a:p>
          <a:p>
            <a:r>
              <a:rPr lang="en-US" altLang="en-US" sz="2400" dirty="0"/>
              <a:t>The Capacity: Discharge </a:t>
            </a:r>
            <a:r>
              <a:rPr lang="en-US" altLang="en-US" sz="2400" i="1" dirty="0"/>
              <a:t>Q (m</a:t>
            </a:r>
            <a:r>
              <a:rPr lang="en-US" altLang="en-US" sz="2400" i="1" baseline="30000" dirty="0"/>
              <a:t>3</a:t>
            </a:r>
            <a:r>
              <a:rPr lang="en-US" altLang="en-US" sz="2400" i="1" dirty="0"/>
              <a:t>/s) </a:t>
            </a:r>
            <a:r>
              <a:rPr lang="en-US" altLang="en-US" sz="2400" dirty="0"/>
              <a:t>or Power, </a:t>
            </a:r>
            <a:r>
              <a:rPr lang="en-US" altLang="en-US" sz="2400" i="1" dirty="0"/>
              <a:t>P (kg.m</a:t>
            </a:r>
            <a:r>
              <a:rPr lang="en-US" altLang="en-US" sz="2400" i="1" baseline="30000" dirty="0"/>
              <a:t>2</a:t>
            </a:r>
            <a:r>
              <a:rPr lang="en-US" altLang="en-US" sz="2400" i="1" dirty="0"/>
              <a:t>/s</a:t>
            </a:r>
            <a:r>
              <a:rPr lang="en-US" altLang="en-US" sz="2400" i="1" baseline="30000" dirty="0"/>
              <a:t>3</a:t>
            </a:r>
            <a:r>
              <a:rPr lang="en-US" altLang="en-US" sz="2400" i="1" dirty="0"/>
              <a:t> )</a:t>
            </a:r>
            <a:r>
              <a:rPr lang="en-US" altLang="en-US" sz="2400" dirty="0"/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FBC5D5-4A46-F7A3-D727-E2F191B3823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A03849A-7168-91D0-2C8D-63BD82F79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A815EA2-492C-BD85-CD4A-E51D5D9D42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EA7752C-6D1B-6ABD-B762-A8DC01E669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42A7CCB-769C-36FA-1281-32CBD65311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025B8B8-818A-39DD-D817-E809379757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96ED3A7-42C6-0467-A169-7FC2446ED6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988DA4F-D5E5-2592-7233-F98182C32F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0E65774-5F79-3460-7A21-564FEE8ACC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CFA6360-A009-53FC-D08F-9EDC42254F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D42F8B0-E8B2-6DEE-8C22-FADDA4A41D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87949DC-48CB-38FC-AF54-D7D6275D08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B51D01E-F7EA-0799-1FAA-CEBB1DC5AC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2357499-EC04-9BE8-6E00-6F4B68FA92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447AD6F-9129-D18C-543D-B58D82165D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0F1AEED-DA12-B957-E009-D0212386B3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EBE575F-2FB5-9B4F-CEB9-D33B9E0EEE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21237DA-94C2-D821-1E70-1189B9C6C1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191AB5C-CA2E-59AC-53CE-7E43329E5A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839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B71BE0E7-83EA-25F6-2D05-0D987B00E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 sz="2800" dirty="0"/>
              <a:t>The Powerhouse</a:t>
            </a:r>
          </a:p>
        </p:txBody>
      </p:sp>
      <p:sp>
        <p:nvSpPr>
          <p:cNvPr id="6150" name="AutoShape 2" descr="http://www.google.co.in/url?sa=i&amp;source=images&amp;cd=&amp;docid=7nftEr9Zh7E6jM&amp;tbnid=nv1-vYL2j__sSM:&amp;ved=0CAUQjBwwAA&amp;url=http%3A%2F%2Fwww.opg.com%2Fpower%2Fimages%2Fhydrohow.jpg&amp;ei=XHMZUvyCAciGrgeN84D4Dw&amp;psig=AFQjCNE-U9hQ_5dUdGO4sBb-gdem78VvTg&amp;ust=1377486044108070">
            <a:extLst>
              <a:ext uri="{FF2B5EF4-FFF2-40B4-BE49-F238E27FC236}">
                <a16:creationId xmlns:a16="http://schemas.microsoft.com/office/drawing/2014/main" id="{C11E5105-7D2A-9D9B-2A24-3460850FD5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900" y="-212725"/>
            <a:ext cx="86487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1" name="AutoShape 4" descr="http://www.google.co.in/url?sa=i&amp;source=images&amp;cd=&amp;docid=7nftEr9Zh7E6jM&amp;tbnid=nv1-vYL2j__sSM:&amp;ved=0CAUQjBwwAA&amp;url=http%3A%2F%2Fwww.opg.com%2Fpower%2Fimages%2Fhydrohow.jpg&amp;ei=XHMZUvyCAciGrgeN84D4Dw&amp;psig=AFQjCNE-U9hQ_5dUdGO4sBb-gdem78VvTg&amp;ust=1377486044108070">
            <a:extLst>
              <a:ext uri="{FF2B5EF4-FFF2-40B4-BE49-F238E27FC236}">
                <a16:creationId xmlns:a16="http://schemas.microsoft.com/office/drawing/2014/main" id="{48AB6359-BE48-FB43-3967-24A39A575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900" y="-212725"/>
            <a:ext cx="86487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152" name="Picture 5">
            <a:extLst>
              <a:ext uri="{FF2B5EF4-FFF2-40B4-BE49-F238E27FC236}">
                <a16:creationId xmlns:a16="http://schemas.microsoft.com/office/drawing/2014/main" id="{147AA341-87DF-C8C1-8B33-EACC548DF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4" y="1291816"/>
            <a:ext cx="8448676" cy="548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F0E00B1-8DEA-8AA7-CD65-D0F8016C243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1407E78-79AA-17E5-4266-9B0F6BB941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E708865-D918-C998-F43C-A413BD08E7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8314900-F21A-E4B2-50C0-DF1A51612D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4F5AE4C-71ED-63F7-09CA-FAA86A1C67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C44021B-15ED-537C-24F2-D82C9A4EEA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BB63821-10A0-CB5B-7AB3-9D2B0B87A4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DA950EB-AF89-1261-3D41-1059F9072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74FBA42-7CD1-FBEC-24A3-06DFC74741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86C2BD2-60C6-F69C-D2F9-41BAE99023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551AFC0-B0A2-AB26-3791-5E6813FDA5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8B501F6-411A-4A7B-775E-8A364A35B7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9601B16-57BF-E5F0-99C3-DCC4E82D36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291A36E-912F-F0DB-DD5C-B450E0ACD4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4BBBFD5-A9C6-F88C-37A9-8992AE7FBB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F628A89-4D8C-8436-7C66-DEF1BC1B42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ADC87E7-8BD6-8B9E-2503-CAE7089EA4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4D79D50-7584-487D-27B8-4CB36801DF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5A83355-180B-6ADC-812C-4CD9275F09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D367281-29F9-09E0-4116-141672E4E7F7}"/>
              </a:ext>
            </a:extLst>
          </p:cNvPr>
          <p:cNvSpPr txBox="1"/>
          <p:nvPr/>
        </p:nvSpPr>
        <p:spPr>
          <a:xfrm>
            <a:off x="1143000" y="2855893"/>
            <a:ext cx="66294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to select Right Principle of Operation for the Turbine in a HEPP??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348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3DAF6-3BEE-79DD-DC68-0156906DA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C2829144-EB49-B57C-AF1B-45B7DDD3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endParaRPr lang="en-US" altLang="en-US" sz="2800" dirty="0"/>
          </a:p>
        </p:txBody>
      </p:sp>
      <p:sp>
        <p:nvSpPr>
          <p:cNvPr id="6150" name="AutoShape 2" descr="http://www.google.co.in/url?sa=i&amp;source=images&amp;cd=&amp;docid=7nftEr9Zh7E6jM&amp;tbnid=nv1-vYL2j__sSM:&amp;ved=0CAUQjBwwAA&amp;url=http%3A%2F%2Fwww.opg.com%2Fpower%2Fimages%2Fhydrohow.jpg&amp;ei=XHMZUvyCAciGrgeN84D4Dw&amp;psig=AFQjCNE-U9hQ_5dUdGO4sBb-gdem78VvTg&amp;ust=1377486044108070">
            <a:extLst>
              <a:ext uri="{FF2B5EF4-FFF2-40B4-BE49-F238E27FC236}">
                <a16:creationId xmlns:a16="http://schemas.microsoft.com/office/drawing/2014/main" id="{044FB87F-1E39-5A2C-3A76-EA07613091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900" y="-212725"/>
            <a:ext cx="86487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1" name="AutoShape 4" descr="http://www.google.co.in/url?sa=i&amp;source=images&amp;cd=&amp;docid=7nftEr9Zh7E6jM&amp;tbnid=nv1-vYL2j__sSM:&amp;ved=0CAUQjBwwAA&amp;url=http%3A%2F%2Fwww.opg.com%2Fpower%2Fimages%2Fhydrohow.jpg&amp;ei=XHMZUvyCAciGrgeN84D4Dw&amp;psig=AFQjCNE-U9hQ_5dUdGO4sBb-gdem78VvTg&amp;ust=1377486044108070">
            <a:extLst>
              <a:ext uri="{FF2B5EF4-FFF2-40B4-BE49-F238E27FC236}">
                <a16:creationId xmlns:a16="http://schemas.microsoft.com/office/drawing/2014/main" id="{C187CA4A-B70A-84EB-025C-D34F6751BE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900" y="-212725"/>
            <a:ext cx="86487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6C83FA-141A-96C1-C06B-0F6F8D5E27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81369E7-681D-4181-1B98-C08C260C9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FB0FCD-8724-82A4-1169-ADF51CE293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C7C4806-1498-7801-CFDF-D159BDF0A5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434744C-2B27-BC67-D086-EDB9BA52E4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9E5696F-AC39-0F31-6289-005E1B393E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CD0943B-2240-01E6-3018-DD1A8FEB54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8FB5752-ABCE-919C-4C16-3F22D9802C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8C061AA-38DB-C598-F8E3-37578A0E10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44C8C51-9BDE-B3FD-61C3-00A27CFA88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E94FDA5-8194-3F2C-5B1F-0C4DD184A9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C52A0AE-50BB-4E7C-F23A-DEAACAFD58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24602FB-0D9B-8557-650B-808D7EAD4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4E5AD22-6701-4C7D-C489-566A96F25F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075CE90-85B1-8757-D187-FC45124830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D7BB678-31A9-B0DF-21CC-7EF5B32EE9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251ABDF-C17D-17AA-66D3-69233FFEB3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43BD2E9-E8FF-AFB8-9A3B-1868E33D7D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76FBA16-4630-7167-7339-91DCE676AF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6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6B9DB37-E63C-9CD6-08CE-3085C2EF8FE0}"/>
              </a:ext>
            </a:extLst>
          </p:cNvPr>
          <p:cNvSpPr txBox="1"/>
          <p:nvPr/>
        </p:nvSpPr>
        <p:spPr>
          <a:xfrm>
            <a:off x="406400" y="2152650"/>
            <a:ext cx="84328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Challenge: </a:t>
            </a:r>
            <a:r>
              <a:rPr lang="en-US" dirty="0"/>
              <a:t>Development of Customized Mega Scale Dams and Mega Capacity Hydro Turbines !!!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BAF57A-C09E-6B5A-4DFF-475439CE3255}"/>
              </a:ext>
            </a:extLst>
          </p:cNvPr>
          <p:cNvSpPr txBox="1"/>
          <p:nvPr/>
        </p:nvSpPr>
        <p:spPr>
          <a:xfrm>
            <a:off x="449262" y="3718272"/>
            <a:ext cx="8432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A Novel Philosophy of Creation: Principle of Similitude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DF3192-7F21-BF45-74BD-48F10A167BAC}"/>
              </a:ext>
            </a:extLst>
          </p:cNvPr>
          <p:cNvSpPr txBox="1"/>
          <p:nvPr/>
        </p:nvSpPr>
        <p:spPr>
          <a:xfrm>
            <a:off x="377031" y="4944780"/>
            <a:ext cx="84328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B050"/>
                </a:solidFill>
              </a:rPr>
              <a:t>Every Maga Scale System can be Modelled as a Tiny System, with same </a:t>
            </a:r>
            <a:r>
              <a:rPr lang="en-US" i="1" dirty="0" err="1">
                <a:solidFill>
                  <a:srgbClr val="00B050"/>
                </a:solidFill>
              </a:rPr>
              <a:t>Natrual</a:t>
            </a:r>
            <a:r>
              <a:rPr lang="en-US" i="1" dirty="0">
                <a:solidFill>
                  <a:srgbClr val="00B050"/>
                </a:solidFill>
              </a:rPr>
              <a:t> Characteristics.</a:t>
            </a:r>
            <a:endParaRPr lang="en-IN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65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Box 1">
            <a:extLst>
              <a:ext uri="{FF2B5EF4-FFF2-40B4-BE49-F238E27FC236}">
                <a16:creationId xmlns:a16="http://schemas.microsoft.com/office/drawing/2014/main" id="{35068A7E-CE54-B51B-8DF1-E6A37B1C5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082" y="228600"/>
            <a:ext cx="653431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/>
              <a:t>A Matching Parameter for a Euler’s Machine with The Resource</a:t>
            </a:r>
            <a:endParaRPr lang="en-I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346" name="Object 2">
                <a:extLst>
                  <a:ext uri="{FF2B5EF4-FFF2-40B4-BE49-F238E27FC236}">
                    <a16:creationId xmlns:a16="http://schemas.microsoft.com/office/drawing/2014/main" id="{04FEFAE8-0CB6-C2D0-DF0F-58111B6EF056}"/>
                  </a:ext>
                </a:extLst>
              </p:cNvPr>
              <p:cNvSpPr txBox="1"/>
              <p:nvPr/>
            </p:nvSpPr>
            <p:spPr bwMode="auto">
              <a:xfrm>
                <a:off x="5086063" y="2027273"/>
                <a:ext cx="3505200" cy="577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346" name="Object 2">
                <a:extLst>
                  <a:ext uri="{FF2B5EF4-FFF2-40B4-BE49-F238E27FC236}">
                    <a16:creationId xmlns:a16="http://schemas.microsoft.com/office/drawing/2014/main" id="{04FEFAE8-0CB6-C2D0-DF0F-58111B6EF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6063" y="2027273"/>
                <a:ext cx="3505200" cy="5778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66F39D2-A8DB-8231-8CD4-A48BBD4BD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31" y="2064780"/>
            <a:ext cx="46794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hydraulic power Resources</a:t>
            </a:r>
            <a:endParaRPr lang="en-I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E0E16BB6-170A-1CCB-62C2-520557CC11FE}"/>
                  </a:ext>
                </a:extLst>
              </p:cNvPr>
              <p:cNvSpPr txBox="1"/>
              <p:nvPr/>
            </p:nvSpPr>
            <p:spPr bwMode="auto">
              <a:xfrm>
                <a:off x="762000" y="4419600"/>
                <a:ext cx="3048000" cy="544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E0E16BB6-170A-1CCB-62C2-520557CC1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419600"/>
                <a:ext cx="3048000" cy="5445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D55E269-94D0-9552-ED4E-28C429E67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191000"/>
            <a:ext cx="4114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compressible  power Generating fluid resources</a:t>
            </a:r>
            <a:endParaRPr lang="en-I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id="{06B62287-7854-E3AF-EA90-86E20503FBF3}"/>
                  </a:ext>
                </a:extLst>
              </p:cNvPr>
              <p:cNvSpPr txBox="1"/>
              <p:nvPr/>
            </p:nvSpPr>
            <p:spPr bwMode="auto">
              <a:xfrm>
                <a:off x="533400" y="5562600"/>
                <a:ext cx="3276600" cy="57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id="{06B62287-7854-E3AF-EA90-86E20503F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5562600"/>
                <a:ext cx="3276600" cy="579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9FAF9855-C2D9-97B4-CB39-6F5B12705590}"/>
                  </a:ext>
                </a:extLst>
              </p:cNvPr>
              <p:cNvSpPr txBox="1"/>
              <p:nvPr/>
            </p:nvSpPr>
            <p:spPr bwMode="auto">
              <a:xfrm>
                <a:off x="4635107" y="2867230"/>
                <a:ext cx="3733800" cy="6159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9FAF9855-C2D9-97B4-CB39-6F5B1270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5107" y="2867230"/>
                <a:ext cx="3733800" cy="615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04A4487-D11B-1682-83C3-5B6042ECD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48" y="2845069"/>
            <a:ext cx="410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hydraulic power Needs</a:t>
            </a:r>
            <a:endParaRPr lang="en-IN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482B20-9189-2373-89C3-9C79DA669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294313"/>
            <a:ext cx="4343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compressible  power Consuming fluid needs</a:t>
            </a:r>
            <a:endParaRPr lang="en-IN" alt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B9A37A-9520-D7DA-0DC2-8B49584CA81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94CE6E5-68C8-4CF7-579A-D7E71B9F80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24029B70-5428-6B0A-8DCF-5AB94AF82F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61286C01-69F7-4393-2475-B8167480F9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400B7189-4378-3C28-3DA7-7A5ABA7E6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DB42FE78-FC51-8FFE-FDE7-B250834DC2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997716B8-9FF6-66F4-4848-1413A0EE59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C0B59BC5-950E-57DD-4B72-3C24F44F25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2">
                    <a:extLst>
                      <a:ext uri="{FF2B5EF4-FFF2-40B4-BE49-F238E27FC236}">
                        <a16:creationId xmlns:a16="http://schemas.microsoft.com/office/drawing/2014/main" id="{71EF6D84-F245-A927-0349-DF180ECE6A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3278CFE0-A965-6A65-4CD6-989412109A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FFFF01EA-DD8E-F750-168D-88CB29392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8F9E8AF4-6F2C-47B6-936F-F60978F62F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CD92B5F6-3D0C-7F8D-3E2F-D5A7E79915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ECB5856B-AD02-039D-592F-CA67226AA5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F2F004EE-D6E1-C5E9-E155-208CBA252E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8A77CCF-2E37-7368-3B85-CF036ACBB8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E65C21D9-391C-30A8-9C42-4662342333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E8C46327-94B5-CC15-6A8D-2400470BB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C4FBF84-A4A8-AF40-5F96-BD42A4E289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10C19CD-D7FD-B3A8-D18F-92DACBBCEC67}"/>
              </a:ext>
            </a:extLst>
          </p:cNvPr>
          <p:cNvSpPr txBox="1"/>
          <p:nvPr/>
        </p:nvSpPr>
        <p:spPr>
          <a:xfrm>
            <a:off x="127485" y="1228991"/>
            <a:ext cx="8749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exist a Matching Parameter with Reduced/no dimensions: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4" grpId="0"/>
      <p:bldP spid="5" grpId="0"/>
      <p:bldP spid="6" grpId="0"/>
      <p:bldP spid="8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1">
            <a:extLst>
              <a:ext uri="{FF2B5EF4-FFF2-40B4-BE49-F238E27FC236}">
                <a16:creationId xmlns:a16="http://schemas.microsoft.com/office/drawing/2014/main" id="{1F64D137-DA95-A6F1-ADBF-2C30C8A7B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457200"/>
            <a:ext cx="61782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 Machine-Resource Matching Parameter: </a:t>
            </a:r>
            <a:endParaRPr lang="en-IN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F48068-AC81-7202-BB66-3F2218D18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334" y="1194415"/>
            <a:ext cx="49888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 Hydraulic Power Resource:</a:t>
            </a:r>
            <a:endParaRPr lang="en-IN" alt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630C28-0B17-13B9-D5AC-BB15D70E6B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E0BF04C-C21C-4845-394E-401730112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F53F0E7-D8FD-17C2-FC31-D85FA55A06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23F686A2-C337-4EE3-1D76-D74C650BD4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630E4F7-F196-14E6-7E58-1FA77EFC80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D9BE0C1-F1FB-8224-7CB4-7A9F007341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B54EFD3-AEB9-80F9-D1C4-AA18BFC0BD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ECAFDE1-A097-7848-BB33-73B6738188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A2736FA6-1521-9898-091C-29D33A224A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1466D8F-4CA9-53C0-6322-7AE62D776D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CADC0B1-9C82-87F3-957D-625A569D1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6BBC6184-868D-6437-79B8-61860701D1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3BACF27-A574-E20B-9EED-EA57E6B01E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E62E10A-5839-DE2F-51A1-E4B5D3AD6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1C10026-B2F6-3BA8-00AD-08E4860743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6369AA5-FDF9-4B95-991D-44FBFB6D8B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0AF2CBB-BAE4-000B-224B-0C0B247115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DA4D7F1-3831-7CF2-E500-F57CD11B6F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6AF807-B400-6738-76A2-18C7293195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AAB7BD6E-8323-DB82-2503-314A4749E8CF}"/>
                  </a:ext>
                </a:extLst>
              </p:cNvPr>
              <p:cNvSpPr txBox="1"/>
              <p:nvPr/>
            </p:nvSpPr>
            <p:spPr bwMode="auto">
              <a:xfrm>
                <a:off x="5470246" y="1228259"/>
                <a:ext cx="3505200" cy="577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AAB7BD6E-8323-DB82-2503-314A4749E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0246" y="1228259"/>
                <a:ext cx="3505200" cy="577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ECA58960-2104-79B1-B35B-D2D6D986C4F7}"/>
                  </a:ext>
                </a:extLst>
              </p:cNvPr>
              <p:cNvSpPr txBox="1"/>
              <p:nvPr/>
            </p:nvSpPr>
            <p:spPr bwMode="auto">
              <a:xfrm>
                <a:off x="772240" y="2504831"/>
                <a:ext cx="3886200" cy="752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𝑔𝐻</m:t>
                              </m:r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ECA58960-2104-79B1-B35B-D2D6D986C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240" y="2504831"/>
                <a:ext cx="3886200" cy="752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C2CB9ACE-1752-744D-C6AD-19D1D79A1115}"/>
                  </a:ext>
                </a:extLst>
              </p:cNvPr>
              <p:cNvSpPr txBox="1"/>
              <p:nvPr/>
            </p:nvSpPr>
            <p:spPr bwMode="auto">
              <a:xfrm>
                <a:off x="827960" y="3679874"/>
                <a:ext cx="5410201" cy="1600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𝑘𝐽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𝑘𝑔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C2CB9ACE-1752-744D-C6AD-19D1D79A1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960" y="3679874"/>
                <a:ext cx="5410201" cy="1600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3A02979B-8F45-F462-E842-1BE09BE555EC}"/>
                  </a:ext>
                </a:extLst>
              </p:cNvPr>
              <p:cNvSpPr txBox="1"/>
              <p:nvPr/>
            </p:nvSpPr>
            <p:spPr bwMode="auto">
              <a:xfrm>
                <a:off x="5181600" y="2350325"/>
                <a:ext cx="3048000" cy="1477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𝑔𝐻</m:t>
                              </m:r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3A02979B-8F45-F462-E842-1BE09BE55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2350325"/>
                <a:ext cx="3048000" cy="14779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027F56B6-08E0-C36A-B032-704402C02EEC}"/>
                  </a:ext>
                </a:extLst>
              </p:cNvPr>
              <p:cNvSpPr txBox="1"/>
              <p:nvPr/>
            </p:nvSpPr>
            <p:spPr bwMode="auto">
              <a:xfrm>
                <a:off x="1968129" y="4935853"/>
                <a:ext cx="5410201" cy="1600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𝑘𝑔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e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𝑘𝑔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027F56B6-08E0-C36A-B032-704402C02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8129" y="4935853"/>
                <a:ext cx="5410201" cy="1600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5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9252" name="Object 2">
                <a:extLst>
                  <a:ext uri="{FF2B5EF4-FFF2-40B4-BE49-F238E27FC236}">
                    <a16:creationId xmlns:a16="http://schemas.microsoft.com/office/drawing/2014/main" id="{0772FEB1-CE56-0E26-7826-C31787FF3108}"/>
                  </a:ext>
                </a:extLst>
              </p:cNvPr>
              <p:cNvSpPr txBox="1"/>
              <p:nvPr/>
            </p:nvSpPr>
            <p:spPr bwMode="auto">
              <a:xfrm>
                <a:off x="2825750" y="1268412"/>
                <a:ext cx="2736850" cy="10937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3000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309252" name="Object 2">
                <a:extLst>
                  <a:ext uri="{FF2B5EF4-FFF2-40B4-BE49-F238E27FC236}">
                    <a16:creationId xmlns:a16="http://schemas.microsoft.com/office/drawing/2014/main" id="{0772FEB1-CE56-0E26-7826-C31787FF3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5750" y="1268412"/>
                <a:ext cx="2736850" cy="10937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9253" name="Object 3">
                <a:extLst>
                  <a:ext uri="{FF2B5EF4-FFF2-40B4-BE49-F238E27FC236}">
                    <a16:creationId xmlns:a16="http://schemas.microsoft.com/office/drawing/2014/main" id="{B2D43CEF-9FE8-D41D-3ACC-2DAED8EF53C8}"/>
                  </a:ext>
                </a:extLst>
              </p:cNvPr>
              <p:cNvSpPr txBox="1"/>
              <p:nvPr/>
            </p:nvSpPr>
            <p:spPr bwMode="auto">
              <a:xfrm>
                <a:off x="2908300" y="2514600"/>
                <a:ext cx="297497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3000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309253" name="Object 3">
                <a:extLst>
                  <a:ext uri="{FF2B5EF4-FFF2-40B4-BE49-F238E27FC236}">
                    <a16:creationId xmlns:a16="http://schemas.microsoft.com/office/drawing/2014/main" id="{B2D43CEF-9FE8-D41D-3ACC-2DAED8EF5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8300" y="2514600"/>
                <a:ext cx="2974975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9254" name="Text Box 6">
            <a:extLst>
              <a:ext uri="{FF2B5EF4-FFF2-40B4-BE49-F238E27FC236}">
                <a16:creationId xmlns:a16="http://schemas.microsoft.com/office/drawing/2014/main" id="{AAEB6E8B-C795-EAD3-A0BD-9C26B4D05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047875"/>
            <a:ext cx="2065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Take </a:t>
            </a:r>
            <a:r>
              <a:rPr lang="en-US" altLang="en-US" i="1" dirty="0"/>
              <a:t>j = -5/2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9255" name="Object 4">
                <a:extLst>
                  <a:ext uri="{FF2B5EF4-FFF2-40B4-BE49-F238E27FC236}">
                    <a16:creationId xmlns:a16="http://schemas.microsoft.com/office/drawing/2014/main" id="{A840F138-F787-94D9-79B5-D8482FD6F907}"/>
                  </a:ext>
                </a:extLst>
              </p:cNvPr>
              <p:cNvSpPr txBox="1"/>
              <p:nvPr/>
            </p:nvSpPr>
            <p:spPr bwMode="auto">
              <a:xfrm>
                <a:off x="2819400" y="4419600"/>
                <a:ext cx="2438400" cy="976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3000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309255" name="Object 4">
                <a:extLst>
                  <a:ext uri="{FF2B5EF4-FFF2-40B4-BE49-F238E27FC236}">
                    <a16:creationId xmlns:a16="http://schemas.microsoft.com/office/drawing/2014/main" id="{A840F138-F787-94D9-79B5-D8482FD6F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4419600"/>
                <a:ext cx="2438400" cy="9763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D45B4F2-1A6D-2494-215C-2D110CC17B7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D0F1E96-B072-DDE9-546A-C958315760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72739A2-DE31-91B5-2D6E-EC705C4D93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F35B71F-FA3B-1D4E-3049-15A0D3FFE6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1DBD97C-85C7-999D-F8DE-AFE038D28A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2014B30-ED5F-06DE-D097-5C899170DE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9D3C4EF-4627-05D0-9984-2D2E46B46C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F7BEFA0-6BE5-8C53-0251-3F6C9D1162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55B6160-FCE4-4616-F8C1-AE384C5AA3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055156E-EEEA-8697-425A-46A3DCC47E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CB8D704-60F4-01AD-024E-86AFF65176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C67F820-1C37-7851-029B-BE65458264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36EA08C-4267-0725-A05C-AC176BDFB0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7840120-4284-39DB-08E9-6A0BBFE51B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3A160D6-5BE5-AB18-1994-CCDECA0AFD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9529472-FA77-6224-7579-731652EEC8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D8B2DF0-A66A-BF3F-525C-F44E40AB94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E362BF6-BCFE-C891-239C-CC3A3BBD9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8CEF2CB-E9F3-7878-8B28-1F03E18DE0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4">
            <a:extLst>
              <a:ext uri="{FF2B5EF4-FFF2-40B4-BE49-F238E27FC236}">
                <a16:creationId xmlns:a16="http://schemas.microsoft.com/office/drawing/2014/main" id="{74912A46-3283-6BD2-1E71-C5A5D32B43AE}"/>
              </a:ext>
            </a:extLst>
          </p:cNvPr>
          <p:cNvSpPr txBox="1">
            <a:spLocks/>
          </p:cNvSpPr>
          <p:nvPr/>
        </p:nvSpPr>
        <p:spPr>
          <a:xfrm>
            <a:off x="1797050" y="152400"/>
            <a:ext cx="574675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/>
              <a:t>Step by Step Elimination of Fundamental Dimensions</a:t>
            </a:r>
            <a:endParaRPr lang="en-US" altLang="en-US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9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2" grpId="0"/>
      <p:bldP spid="309253" grpId="0"/>
      <p:bldP spid="309254" grpId="0"/>
      <p:bldP spid="3092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6" name="Text Box 4">
            <a:extLst>
              <a:ext uri="{FF2B5EF4-FFF2-40B4-BE49-F238E27FC236}">
                <a16:creationId xmlns:a16="http://schemas.microsoft.com/office/drawing/2014/main" id="{6889B0D5-257B-F4E5-5964-D7C1662F9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359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Take </a:t>
            </a:r>
            <a:r>
              <a:rPr lang="en-US" altLang="en-US" i="1" dirty="0" err="1"/>
              <a:t>i</a:t>
            </a:r>
            <a:r>
              <a:rPr lang="en-US" altLang="en-US" i="1" dirty="0"/>
              <a:t> = 1/2 </a:t>
            </a:r>
            <a:r>
              <a:rPr lang="en-US" altLang="en-US" dirty="0"/>
              <a:t> &amp; </a:t>
            </a:r>
            <a:r>
              <a:rPr lang="en-US" altLang="en-US" i="1" dirty="0"/>
              <a:t>j = -5/4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0277" name="Object 2">
                <a:extLst>
                  <a:ext uri="{FF2B5EF4-FFF2-40B4-BE49-F238E27FC236}">
                    <a16:creationId xmlns:a16="http://schemas.microsoft.com/office/drawing/2014/main" id="{DC7A79EE-B5AB-76B0-9EFB-EA7F55A5AFF6}"/>
                  </a:ext>
                </a:extLst>
              </p:cNvPr>
              <p:cNvSpPr txBox="1"/>
              <p:nvPr/>
            </p:nvSpPr>
            <p:spPr bwMode="auto">
              <a:xfrm>
                <a:off x="457200" y="1752600"/>
                <a:ext cx="3819525" cy="1528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3000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310277" name="Object 2">
                <a:extLst>
                  <a:ext uri="{FF2B5EF4-FFF2-40B4-BE49-F238E27FC236}">
                    <a16:creationId xmlns:a16="http://schemas.microsoft.com/office/drawing/2014/main" id="{DC7A79EE-B5AB-76B0-9EFB-EA7F55A5A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752600"/>
                <a:ext cx="3819525" cy="15287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0278" name="Object 3">
                <a:extLst>
                  <a:ext uri="{FF2B5EF4-FFF2-40B4-BE49-F238E27FC236}">
                    <a16:creationId xmlns:a16="http://schemas.microsoft.com/office/drawing/2014/main" id="{55755FFB-D278-402B-83AC-A27AA4AF41DB}"/>
                  </a:ext>
                </a:extLst>
              </p:cNvPr>
              <p:cNvSpPr txBox="1"/>
              <p:nvPr/>
            </p:nvSpPr>
            <p:spPr bwMode="auto">
              <a:xfrm>
                <a:off x="4216400" y="3733800"/>
                <a:ext cx="4241800" cy="1392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𝑔𝐻</m:t>
                              </m:r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0278" name="Object 3">
                <a:extLst>
                  <a:ext uri="{FF2B5EF4-FFF2-40B4-BE49-F238E27FC236}">
                    <a16:creationId xmlns:a16="http://schemas.microsoft.com/office/drawing/2014/main" id="{55755FFB-D278-402B-83AC-A27AA4AF4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6400" y="3733800"/>
                <a:ext cx="4241800" cy="1392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0279" name="Object 4">
                <a:extLst>
                  <a:ext uri="{FF2B5EF4-FFF2-40B4-BE49-F238E27FC236}">
                    <a16:creationId xmlns:a16="http://schemas.microsoft.com/office/drawing/2014/main" id="{E5BFC813-7DA5-297A-67FC-19237F99FFD8}"/>
                  </a:ext>
                </a:extLst>
              </p:cNvPr>
              <p:cNvSpPr txBox="1"/>
              <p:nvPr/>
            </p:nvSpPr>
            <p:spPr bwMode="auto">
              <a:xfrm>
                <a:off x="3294063" y="4876800"/>
                <a:ext cx="2730500" cy="18684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</m:e>
                              </m:d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𝑔𝐻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0279" name="Object 4">
                <a:extLst>
                  <a:ext uri="{FF2B5EF4-FFF2-40B4-BE49-F238E27FC236}">
                    <a16:creationId xmlns:a16="http://schemas.microsoft.com/office/drawing/2014/main" id="{E5BFC813-7DA5-297A-67FC-19237F99F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4063" y="4876800"/>
                <a:ext cx="2730500" cy="18684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0280" name="Object 5">
                <a:extLst>
                  <a:ext uri="{FF2B5EF4-FFF2-40B4-BE49-F238E27FC236}">
                    <a16:creationId xmlns:a16="http://schemas.microsoft.com/office/drawing/2014/main" id="{4A6BB64A-6AB2-710A-70EE-6F1F3C74A081}"/>
                  </a:ext>
                </a:extLst>
              </p:cNvPr>
              <p:cNvSpPr txBox="1"/>
              <p:nvPr/>
            </p:nvSpPr>
            <p:spPr bwMode="auto">
              <a:xfrm>
                <a:off x="5334000" y="1752600"/>
                <a:ext cx="2803525" cy="1392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310280" name="Object 5">
                <a:extLst>
                  <a:ext uri="{FF2B5EF4-FFF2-40B4-BE49-F238E27FC236}">
                    <a16:creationId xmlns:a16="http://schemas.microsoft.com/office/drawing/2014/main" id="{4A6BB64A-6AB2-710A-70EE-6F1F3C74A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1752600"/>
                <a:ext cx="2803525" cy="13922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EADF5996-6269-00C2-E62E-5E38C32F7672}"/>
                  </a:ext>
                </a:extLst>
              </p:cNvPr>
              <p:cNvSpPr txBox="1"/>
              <p:nvPr/>
            </p:nvSpPr>
            <p:spPr bwMode="auto">
              <a:xfrm>
                <a:off x="685800" y="3733800"/>
                <a:ext cx="1855788" cy="6445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EADF5996-6269-00C2-E62E-5E38C32F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733800"/>
                <a:ext cx="1855788" cy="644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750DF63-DF65-43BB-1C93-BD69E290F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276600"/>
            <a:ext cx="4344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Time demanded by resource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5D72088-1862-BF2A-19A4-3DD348BF6E9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66A158F-7D10-51BA-F681-102B646324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ADAC82B-C7B3-605D-5811-666644827A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12056B6-0DAA-B07C-B14C-ECAC608C93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E39D471-B343-7D8C-A77B-3B1EF2565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95E6C10-EAC6-AA02-CA64-82517A391C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EFE040A-838F-BCB1-E3D0-52E84E1AA8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201A4CC5-20D2-155D-903F-DDFC4740D0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0D5BE5DE-C30A-BAEF-7D3C-5611DAA6BE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5E0E1C6-0649-AED1-9726-EC1AFD1849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7D636B6-2D78-1206-8471-DFD181F6EB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6CFD1561-EEC1-A3DD-0DBE-4D54B73BC0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F472774-4B05-225C-26D3-020AD6CF77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65482CD-9918-4F86-E0D4-74535B1D33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56BAC46-276D-46E7-B5B5-5A205CE180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5443141-BB6B-F66C-7843-FA7A2A617A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63150B1-4624-DCF6-128E-084AFF5580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1B9536B-1DC9-BE9A-FB20-CB6F97D3BA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BF9A9AC-23DB-D049-9254-2FF0AFB4B5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itle 4">
            <a:extLst>
              <a:ext uri="{FF2B5EF4-FFF2-40B4-BE49-F238E27FC236}">
                <a16:creationId xmlns:a16="http://schemas.microsoft.com/office/drawing/2014/main" id="{502E7A14-7405-6AB5-7DAB-28C9BC199B65}"/>
              </a:ext>
            </a:extLst>
          </p:cNvPr>
          <p:cNvSpPr txBox="1">
            <a:spLocks/>
          </p:cNvSpPr>
          <p:nvPr/>
        </p:nvSpPr>
        <p:spPr>
          <a:xfrm>
            <a:off x="1797050" y="152400"/>
            <a:ext cx="574675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/>
              <a:t>Step by Step Elimination of Fundamental Dimensions</a:t>
            </a:r>
            <a:endParaRPr lang="en-US" altLang="en-US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0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6" grpId="0"/>
      <p:bldP spid="310277" grpId="0"/>
      <p:bldP spid="310278" grpId="0"/>
      <p:bldP spid="310279" grpId="0"/>
      <p:bldP spid="310280" grpId="0"/>
      <p:bldP spid="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80" name="Picture 4">
            <a:extLst>
              <a:ext uri="{FF2B5EF4-FFF2-40B4-BE49-F238E27FC236}">
                <a16:creationId xmlns:a16="http://schemas.microsoft.com/office/drawing/2014/main" id="{C7357B5C-CE4A-868E-61D6-2C6C55146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9144000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5">
            <a:extLst>
              <a:ext uri="{FF2B5EF4-FFF2-40B4-BE49-F238E27FC236}">
                <a16:creationId xmlns:a16="http://schemas.microsoft.com/office/drawing/2014/main" id="{8B91E83F-8EAD-C337-51A2-A1BB8828D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762000"/>
          </a:xfrm>
        </p:spPr>
        <p:txBody>
          <a:bodyPr/>
          <a:lstStyle/>
          <a:p>
            <a:r>
              <a:rPr lang="en-US" altLang="en-US" sz="2800"/>
              <a:t>Selection of Speed of A Turbo Machine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27E139-1CD2-D6A6-4EF8-989CDCF0F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524000"/>
            <a:ext cx="4846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impact of Nationalism…….</a:t>
            </a:r>
            <a:endParaRPr lang="en-I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214712-9B4B-223B-2C05-F53029D11AA9}"/>
              </a:ext>
            </a:extLst>
          </p:cNvPr>
          <p:cNvSpPr/>
          <p:nvPr/>
        </p:nvSpPr>
        <p:spPr>
          <a:xfrm>
            <a:off x="1524000" y="2286000"/>
            <a:ext cx="1600200" cy="3962400"/>
          </a:xfrm>
          <a:prstGeom prst="rect">
            <a:avLst/>
          </a:prstGeom>
          <a:noFill/>
          <a:ln w="47625">
            <a:gradFill flip="none" rotWithShape="1">
              <a:gsLst>
                <a:gs pos="0">
                  <a:srgbClr val="FF0000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1"/>
              <a:tileRect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1ABFA5-EF74-3D01-9345-CA876326B891}"/>
              </a:ext>
            </a:extLst>
          </p:cNvPr>
          <p:cNvSpPr/>
          <p:nvPr/>
        </p:nvSpPr>
        <p:spPr>
          <a:xfrm>
            <a:off x="6019800" y="2286000"/>
            <a:ext cx="1600200" cy="3962400"/>
          </a:xfrm>
          <a:prstGeom prst="rect">
            <a:avLst/>
          </a:prstGeom>
          <a:noFill/>
          <a:ln w="47625">
            <a:gradFill flip="none" rotWithShape="1">
              <a:gsLst>
                <a:gs pos="0">
                  <a:srgbClr val="FF0000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1"/>
              <a:tileRect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09E8AC-FF57-0B62-9691-0F6D111B028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B113B08-0AE2-C1D5-9BE3-6E0959619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20A5458B-23AF-3955-FDBF-DB62E1BFF1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661754D3-619B-E9C9-1966-5FB64AF634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0990235-2B71-5A9E-3473-F724E17628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AD74FCE-6F7C-1005-5651-93DCE4FB61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4921167A-11AB-8ECA-EE92-F5E2E4AD53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6284B278-E097-8AC1-9F83-9EAF56C154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FAB6D70-DE11-EE33-1ED7-5A5CDA67A3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0F01A63-876C-121A-0D70-F1F5F7C184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C516FC89-E448-1359-FFFE-F8FB2AC442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B18C4DEA-0B5C-CBAD-5F69-82F7E52249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3E68899-6AC1-50C1-5B05-88AF1F8D7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8576A85-BF58-8AD4-4728-34D48E50A9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001D4C6A-2CBD-EA0C-3C2B-5F03699A45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E70C69F5-E337-8449-CA25-FF5D7DFB49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72E94398-B03C-D571-6259-AB0F10DBC3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995D00E0-23F2-10E7-55EC-3A4070965A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62584C4-CB95-824C-D105-B9D041D18C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6657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4">
            <a:extLst>
              <a:ext uri="{FF2B5EF4-FFF2-40B4-BE49-F238E27FC236}">
                <a16:creationId xmlns:a16="http://schemas.microsoft.com/office/drawing/2014/main" id="{D9567C22-0566-2BC0-B609-2E5039DFB2E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228600"/>
            <a:ext cx="6390137" cy="838200"/>
          </a:xfrm>
        </p:spPr>
        <p:txBody>
          <a:bodyPr/>
          <a:lstStyle/>
          <a:p>
            <a:r>
              <a:rPr lang="en-US" altLang="en-US" sz="2800" dirty="0"/>
              <a:t>Matching of a Hydraulic Turbine to a Hydraulic Resource</a:t>
            </a:r>
          </a:p>
        </p:txBody>
      </p:sp>
      <p:sp>
        <p:nvSpPr>
          <p:cNvPr id="311301" name="Text Box 5">
            <a:extLst>
              <a:ext uri="{FF2B5EF4-FFF2-40B4-BE49-F238E27FC236}">
                <a16:creationId xmlns:a16="http://schemas.microsoft.com/office/drawing/2014/main" id="{1469AA52-0E97-8C64-1431-233DE5C1A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76400"/>
            <a:ext cx="3917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Speed: </a:t>
            </a:r>
            <a:r>
              <a:rPr lang="en-US" altLang="en-US" i="1"/>
              <a:t>N (rpm)  or n (rps)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1307" name="Object 2">
                <a:extLst>
                  <a:ext uri="{FF2B5EF4-FFF2-40B4-BE49-F238E27FC236}">
                    <a16:creationId xmlns:a16="http://schemas.microsoft.com/office/drawing/2014/main" id="{79FBE5FD-8809-75BF-44A2-6211571DEDA6}"/>
                  </a:ext>
                </a:extLst>
              </p:cNvPr>
              <p:cNvSpPr txBox="1"/>
              <p:nvPr/>
            </p:nvSpPr>
            <p:spPr bwMode="auto">
              <a:xfrm>
                <a:off x="1447800" y="2271713"/>
                <a:ext cx="6096000" cy="796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Dimensionless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time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scale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Resource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Time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Scale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Machine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Time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Scale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1307" name="Object 2">
                <a:extLst>
                  <a:ext uri="{FF2B5EF4-FFF2-40B4-BE49-F238E27FC236}">
                    <a16:creationId xmlns:a16="http://schemas.microsoft.com/office/drawing/2014/main" id="{79FBE5FD-8809-75BF-44A2-6211571DE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2271713"/>
                <a:ext cx="6096000" cy="796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1308" name="Object 3">
                <a:extLst>
                  <a:ext uri="{FF2B5EF4-FFF2-40B4-BE49-F238E27FC236}">
                    <a16:creationId xmlns:a16="http://schemas.microsoft.com/office/drawing/2014/main" id="{B2C3E730-7BB9-7320-305D-E064076B0FDF}"/>
                  </a:ext>
                </a:extLst>
              </p:cNvPr>
              <p:cNvSpPr txBox="1"/>
              <p:nvPr/>
            </p:nvSpPr>
            <p:spPr bwMode="auto">
              <a:xfrm>
                <a:off x="479425" y="3606800"/>
                <a:ext cx="4216400" cy="1054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Non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Dimension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time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scale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𝑟𝑠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1308" name="Object 3">
                <a:extLst>
                  <a:ext uri="{FF2B5EF4-FFF2-40B4-BE49-F238E27FC236}">
                    <a16:creationId xmlns:a16="http://schemas.microsoft.com/office/drawing/2014/main" id="{B2C3E730-7BB9-7320-305D-E064076B0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425" y="3606800"/>
                <a:ext cx="4216400" cy="1054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1309" name="Text Box 13">
            <a:extLst>
              <a:ext uri="{FF2B5EF4-FFF2-40B4-BE49-F238E27FC236}">
                <a16:creationId xmlns:a16="http://schemas.microsoft.com/office/drawing/2014/main" id="{03B6100E-3182-D685-9E97-F1F68851C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5003800"/>
            <a:ext cx="52784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This is named as Specific Speed, </a:t>
            </a:r>
            <a:r>
              <a:rPr lang="en-US" altLang="en-US" i="1" dirty="0"/>
              <a:t>N</a:t>
            </a:r>
            <a:r>
              <a:rPr lang="en-US" altLang="en-US" i="1" baseline="-25000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1310" name="Object 4">
                <a:extLst>
                  <a:ext uri="{FF2B5EF4-FFF2-40B4-BE49-F238E27FC236}">
                    <a16:creationId xmlns:a16="http://schemas.microsoft.com/office/drawing/2014/main" id="{C189A7E5-C144-C275-DC25-780C14BEB0D4}"/>
                  </a:ext>
                </a:extLst>
              </p:cNvPr>
              <p:cNvSpPr txBox="1"/>
              <p:nvPr/>
            </p:nvSpPr>
            <p:spPr bwMode="auto">
              <a:xfrm>
                <a:off x="6163055" y="4735694"/>
                <a:ext cx="2286000" cy="193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</m:e>
                              </m:d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𝑔𝐻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1310" name="Object 4">
                <a:extLst>
                  <a:ext uri="{FF2B5EF4-FFF2-40B4-BE49-F238E27FC236}">
                    <a16:creationId xmlns:a16="http://schemas.microsoft.com/office/drawing/2014/main" id="{C189A7E5-C144-C275-DC25-780C14BEB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63055" y="4735694"/>
                <a:ext cx="2286000" cy="193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1311" name="Object 5">
                <a:extLst>
                  <a:ext uri="{FF2B5EF4-FFF2-40B4-BE49-F238E27FC236}">
                    <a16:creationId xmlns:a16="http://schemas.microsoft.com/office/drawing/2014/main" id="{7C45432D-3029-A222-8A9E-1064EEC864CA}"/>
                  </a:ext>
                </a:extLst>
              </p:cNvPr>
              <p:cNvSpPr txBox="1"/>
              <p:nvPr/>
            </p:nvSpPr>
            <p:spPr bwMode="auto">
              <a:xfrm>
                <a:off x="5656263" y="3251200"/>
                <a:ext cx="2297112" cy="1527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</m:e>
                              </m:d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𝑔𝐻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1311" name="Object 5">
                <a:extLst>
                  <a:ext uri="{FF2B5EF4-FFF2-40B4-BE49-F238E27FC236}">
                    <a16:creationId xmlns:a16="http://schemas.microsoft.com/office/drawing/2014/main" id="{7C45432D-3029-A222-8A9E-1064EEC86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6263" y="3251200"/>
                <a:ext cx="2297112" cy="15271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id="{0E7E18A6-13A6-654B-3BF0-5D8046DEADFC}"/>
                  </a:ext>
                </a:extLst>
              </p:cNvPr>
              <p:cNvSpPr txBox="1"/>
              <p:nvPr/>
            </p:nvSpPr>
            <p:spPr bwMode="auto">
              <a:xfrm>
                <a:off x="2971800" y="1231900"/>
                <a:ext cx="3613150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id="{0E7E18A6-13A6-654B-3BF0-5D8046DEA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1231900"/>
                <a:ext cx="3613150" cy="5969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AB914F6-1976-BA60-7BC0-27687D0C9F0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2BC571B-0C77-B0DF-84F4-0FC2CC6EB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7258530-64A7-5C1F-1991-16E5AB332B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FE9BDE5-86F4-ABA1-B17E-4A7F8942CF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A24617D-5E13-CF91-7110-7B7885F2F3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BF0BBFA-4985-C410-4514-7819CCD26A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4C73A57-43CF-6263-862B-DF9DF505A9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FF0DEC0-78E2-ED93-3992-5C1E68840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8B99BC5-2895-7AB4-94DF-DCA8328C03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412E7D4-C774-D6F1-162A-1B007FEB4C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491A556-EC4D-8F80-5A09-5F87DAE7AE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E4E2DCC-C7D6-F0FE-5291-D84F7B24B3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AC31D70-1E30-1AEB-979D-9ACC1F1C7B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1C9A3A0-1228-09CA-53DD-39A67BB55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0E45878-A632-3999-CED3-A8AF5BA97C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EAA4184-9998-BBA6-2FFD-043CDD003E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7D158E6-31B0-BAF6-589A-866F868A7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023CBF3-5AE8-6765-B192-AE206B2C13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42696E-1C70-2A78-1DE6-7E30C420E2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1507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1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1" grpId="0"/>
      <p:bldP spid="311307" grpId="0"/>
      <p:bldP spid="311308" grpId="0"/>
      <p:bldP spid="311309" grpId="0"/>
      <p:bldP spid="311310" grpId="0"/>
      <p:bldP spid="3113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44" name="Object 2">
                <a:extLst>
                  <a:ext uri="{FF2B5EF4-FFF2-40B4-BE49-F238E27FC236}">
                    <a16:creationId xmlns:a16="http://schemas.microsoft.com/office/drawing/2014/main" id="{63426756-6985-76D6-B329-4F4C3A7993D1}"/>
                  </a:ext>
                </a:extLst>
              </p:cNvPr>
              <p:cNvSpPr txBox="1"/>
              <p:nvPr/>
            </p:nvSpPr>
            <p:spPr bwMode="auto">
              <a:xfrm>
                <a:off x="3276600" y="1239837"/>
                <a:ext cx="2057400" cy="15795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</m:e>
                              </m:d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𝑔𝐻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17444" name="Object 2">
                <a:extLst>
                  <a:ext uri="{FF2B5EF4-FFF2-40B4-BE49-F238E27FC236}">
                    <a16:creationId xmlns:a16="http://schemas.microsoft.com/office/drawing/2014/main" id="{63426756-6985-76D6-B329-4F4C3A799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1239837"/>
                <a:ext cx="2057400" cy="15795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45" name="Text Box 5">
            <a:extLst>
              <a:ext uri="{FF2B5EF4-FFF2-40B4-BE49-F238E27FC236}">
                <a16:creationId xmlns:a16="http://schemas.microsoft.com/office/drawing/2014/main" id="{4D413B12-3FA0-F1C4-CED9-C6F5B00EF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28600"/>
            <a:ext cx="5638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/>
              <a:t>Popular Definitions for Hydraulic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46" name="Object 3">
                <a:extLst>
                  <a:ext uri="{FF2B5EF4-FFF2-40B4-BE49-F238E27FC236}">
                    <a16:creationId xmlns:a16="http://schemas.microsoft.com/office/drawing/2014/main" id="{C35171FB-7A8F-E850-D899-56863DF094B5}"/>
                  </a:ext>
                </a:extLst>
              </p:cNvPr>
              <p:cNvSpPr txBox="1"/>
              <p:nvPr/>
            </p:nvSpPr>
            <p:spPr bwMode="auto">
              <a:xfrm>
                <a:off x="1776694" y="3275806"/>
                <a:ext cx="1589088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</m:e>
                              </m:d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𝑔𝐻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446" name="Object 3">
                <a:extLst>
                  <a:ext uri="{FF2B5EF4-FFF2-40B4-BE49-F238E27FC236}">
                    <a16:creationId xmlns:a16="http://schemas.microsoft.com/office/drawing/2014/main" id="{C35171FB-7A8F-E850-D899-56863DF09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6694" y="3275806"/>
                <a:ext cx="1589088" cy="1304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447" name="Object 4">
                <a:extLst>
                  <a:ext uri="{FF2B5EF4-FFF2-40B4-BE49-F238E27FC236}">
                    <a16:creationId xmlns:a16="http://schemas.microsoft.com/office/drawing/2014/main" id="{4BE4C424-8E7A-205F-3C2F-60D5140E202B}"/>
                  </a:ext>
                </a:extLst>
              </p:cNvPr>
              <p:cNvSpPr txBox="1"/>
              <p:nvPr/>
            </p:nvSpPr>
            <p:spPr bwMode="auto">
              <a:xfrm>
                <a:off x="4575048" y="3421857"/>
                <a:ext cx="2832100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17447" name="Object 4">
                <a:extLst>
                  <a:ext uri="{FF2B5EF4-FFF2-40B4-BE49-F238E27FC236}">
                    <a16:creationId xmlns:a16="http://schemas.microsoft.com/office/drawing/2014/main" id="{4BE4C424-8E7A-205F-3C2F-60D5140E2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5048" y="3421857"/>
                <a:ext cx="2832100" cy="1012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49" name="Rectangle 9">
            <a:extLst>
              <a:ext uri="{FF2B5EF4-FFF2-40B4-BE49-F238E27FC236}">
                <a16:creationId xmlns:a16="http://schemas.microsoft.com/office/drawing/2014/main" id="{70728A69-18F2-CB68-D4AA-9DDF3FC05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430" y="4919663"/>
            <a:ext cx="8345569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2400" dirty="0"/>
              <a:t>The specific speed, usually represented by </a:t>
            </a:r>
            <a:r>
              <a:rPr lang="en-GB" altLang="en-US" sz="2400" i="1" dirty="0"/>
              <a:t>N</a:t>
            </a:r>
            <a:r>
              <a:rPr lang="en-GB" altLang="en-US" sz="2400" i="1" baseline="-25000" dirty="0"/>
              <a:t>s</a:t>
            </a:r>
            <a:r>
              <a:rPr lang="en-GB" altLang="en-US" sz="2400" dirty="0"/>
              <a:t>, also denominated as </a:t>
            </a:r>
            <a:r>
              <a:rPr lang="en-GB" altLang="en-US" sz="2400" b="1" dirty="0"/>
              <a:t>absolute specific speed</a:t>
            </a:r>
            <a:r>
              <a:rPr lang="en-GB" altLang="en-US" sz="2400" dirty="0"/>
              <a:t> or </a:t>
            </a:r>
            <a:r>
              <a:rPr lang="en-GB" altLang="en-US" sz="2400" b="1" dirty="0"/>
              <a:t>specific angular speed.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6A052A-9A32-240C-83CB-9BB8F9AB444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B1314-6EFD-34D2-0D8C-C120636765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C982D3C-A0AF-ABCF-F8A9-66D52A463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7C8766-7F5C-5829-AD44-47878B015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3E72226-5845-C72A-E0DA-CC91BBF33E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B78EDC9-41FB-B88C-1432-F1FCB83DDC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7BCD954-0351-5FA3-391E-E655B591EF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B5AE1BF-68E8-CA1A-4C50-78D518E716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E3ABC91-8E96-4027-4BF3-69D064408F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0EEDB5A-0CC7-715E-C5E8-52E508616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81C78B6-33E3-34D0-4CB9-B2A87C1AEA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CAD5C73-18D2-188E-C437-14E0DB1743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6C0C51B-82E6-CF96-3C51-99BE37336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498C4D-AEDD-6A11-A339-5E9BCEAB71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6564B1B-04FB-86BB-321C-82D28E3019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F0694B5-0FFC-F155-B69B-085E3C95E1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6C25582-7220-8019-013B-40185285A6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9D89E14-3FFB-0161-F035-4184CB9C29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57F6388-F62B-FE48-32D8-48B98E308C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7484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6" grpId="0"/>
      <p:bldP spid="317447" grpId="0"/>
      <p:bldP spid="3174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4CEF149A-34BA-E010-5AF7-F6AD7D94A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10" y="1181099"/>
            <a:ext cx="8084890" cy="551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C37053C-631D-C769-8387-9271DF043A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4DD7EB7-130D-FAB3-541A-86B0F4DEE4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208BB9A-1C72-D4E0-5F68-ED9A2EF2A7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6DAB51C-119D-8D8F-10DA-ACBE9E6873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E70FCEE-01A6-2DA6-FCC0-699BEDBF6D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4A11309-650A-4D63-3DD9-8CCC328BF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0CCD74B-8F50-EAAE-A390-7F61C6D8B4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CF50DA3-881A-0F13-E2E6-CEF81A46D9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3AE0BF6-6967-11C2-7CEF-EE78BD102F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C8B9380-71B3-4678-DB09-039A5B6F0E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D615AE8-03A9-893F-F714-D4DFF3E11A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446CC49-1CBF-9AE9-EE80-F617934B44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B9BD516-686F-77F0-58FB-674916BD30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1BD906B-8CB1-B333-C29A-31881B77A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519F3B0-3DBC-98DE-CBCC-917F5865EF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8C20FEF-ABFE-08A2-1833-CBBE16AD81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F615CCB-44D3-4A03-0AD3-A3CEB46E0B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2F2145C-D331-CD11-85AC-07D8481E86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50D3F4-CB9E-37AE-F950-5A2C1A942B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B467DE3B-F67C-01D6-2CD2-C3874DDFCD5B}"/>
              </a:ext>
            </a:extLst>
          </p:cNvPr>
          <p:cNvSpPr txBox="1">
            <a:spLocks/>
          </p:cNvSpPr>
          <p:nvPr/>
        </p:nvSpPr>
        <p:spPr>
          <a:xfrm>
            <a:off x="2208259" y="158719"/>
            <a:ext cx="5411741" cy="8723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Speed Vs Type of Best Suitable Hydraulic Turbine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74BA15-B518-07E7-0EAD-C33191EC91BE}"/>
              </a:ext>
            </a:extLst>
          </p:cNvPr>
          <p:cNvSpPr/>
          <p:nvPr/>
        </p:nvSpPr>
        <p:spPr>
          <a:xfrm>
            <a:off x="353228" y="1597814"/>
            <a:ext cx="7648594" cy="4548492"/>
          </a:xfrm>
          <a:custGeom>
            <a:avLst/>
            <a:gdLst>
              <a:gd name="connsiteX0" fmla="*/ 369148 w 7648594"/>
              <a:gd name="connsiteY0" fmla="*/ 121258 h 4548492"/>
              <a:gd name="connsiteX1" fmla="*/ 5919556 w 7648594"/>
              <a:gd name="connsiteY1" fmla="*/ 112114 h 4548492"/>
              <a:gd name="connsiteX2" fmla="*/ 6404188 w 7648594"/>
              <a:gd name="connsiteY2" fmla="*/ 944218 h 4548492"/>
              <a:gd name="connsiteX3" fmla="*/ 6404188 w 7648594"/>
              <a:gd name="connsiteY3" fmla="*/ 2169514 h 4548492"/>
              <a:gd name="connsiteX4" fmla="*/ 7547188 w 7648594"/>
              <a:gd name="connsiteY4" fmla="*/ 2516986 h 4548492"/>
              <a:gd name="connsiteX5" fmla="*/ 7574620 w 7648594"/>
              <a:gd name="connsiteY5" fmla="*/ 3477106 h 4548492"/>
              <a:gd name="connsiteX6" fmla="*/ 7391740 w 7648594"/>
              <a:gd name="connsiteY6" fmla="*/ 3906874 h 4548492"/>
              <a:gd name="connsiteX7" fmla="*/ 5590372 w 7648594"/>
              <a:gd name="connsiteY7" fmla="*/ 4492090 h 4548492"/>
              <a:gd name="connsiteX8" fmla="*/ 2984332 w 7648594"/>
              <a:gd name="connsiteY8" fmla="*/ 4428082 h 4548492"/>
              <a:gd name="connsiteX9" fmla="*/ 2682580 w 7648594"/>
              <a:gd name="connsiteY9" fmla="*/ 3632554 h 4548492"/>
              <a:gd name="connsiteX10" fmla="*/ 2682580 w 7648594"/>
              <a:gd name="connsiteY10" fmla="*/ 2379826 h 4548492"/>
              <a:gd name="connsiteX11" fmla="*/ 1466428 w 7648594"/>
              <a:gd name="connsiteY11" fmla="*/ 1721458 h 4548492"/>
              <a:gd name="connsiteX12" fmla="*/ 625180 w 7648594"/>
              <a:gd name="connsiteY12" fmla="*/ 1154530 h 4548492"/>
              <a:gd name="connsiteX13" fmla="*/ 369148 w 7648594"/>
              <a:gd name="connsiteY13" fmla="*/ 121258 h 4548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48594" h="4548492">
                <a:moveTo>
                  <a:pt x="369148" y="121258"/>
                </a:moveTo>
                <a:cubicBezTo>
                  <a:pt x="1251544" y="-52478"/>
                  <a:pt x="4913716" y="-25046"/>
                  <a:pt x="5919556" y="112114"/>
                </a:cubicBezTo>
                <a:cubicBezTo>
                  <a:pt x="6925396" y="249274"/>
                  <a:pt x="6323416" y="601318"/>
                  <a:pt x="6404188" y="944218"/>
                </a:cubicBezTo>
                <a:cubicBezTo>
                  <a:pt x="6484960" y="1287118"/>
                  <a:pt x="6213688" y="1907386"/>
                  <a:pt x="6404188" y="2169514"/>
                </a:cubicBezTo>
                <a:cubicBezTo>
                  <a:pt x="6594688" y="2431642"/>
                  <a:pt x="7352116" y="2299054"/>
                  <a:pt x="7547188" y="2516986"/>
                </a:cubicBezTo>
                <a:cubicBezTo>
                  <a:pt x="7742260" y="2734918"/>
                  <a:pt x="7600528" y="3245458"/>
                  <a:pt x="7574620" y="3477106"/>
                </a:cubicBezTo>
                <a:cubicBezTo>
                  <a:pt x="7548712" y="3708754"/>
                  <a:pt x="7722448" y="3737710"/>
                  <a:pt x="7391740" y="3906874"/>
                </a:cubicBezTo>
                <a:cubicBezTo>
                  <a:pt x="7061032" y="4076038"/>
                  <a:pt x="6324940" y="4405222"/>
                  <a:pt x="5590372" y="4492090"/>
                </a:cubicBezTo>
                <a:cubicBezTo>
                  <a:pt x="4855804" y="4578958"/>
                  <a:pt x="3468964" y="4571338"/>
                  <a:pt x="2984332" y="4428082"/>
                </a:cubicBezTo>
                <a:cubicBezTo>
                  <a:pt x="2499700" y="4284826"/>
                  <a:pt x="2732872" y="3973930"/>
                  <a:pt x="2682580" y="3632554"/>
                </a:cubicBezTo>
                <a:cubicBezTo>
                  <a:pt x="2632288" y="3291178"/>
                  <a:pt x="2885272" y="2698342"/>
                  <a:pt x="2682580" y="2379826"/>
                </a:cubicBezTo>
                <a:cubicBezTo>
                  <a:pt x="2479888" y="2061310"/>
                  <a:pt x="1809328" y="1925674"/>
                  <a:pt x="1466428" y="1721458"/>
                </a:cubicBezTo>
                <a:cubicBezTo>
                  <a:pt x="1123528" y="1517242"/>
                  <a:pt x="811108" y="1418182"/>
                  <a:pt x="625180" y="1154530"/>
                </a:cubicBezTo>
                <a:cubicBezTo>
                  <a:pt x="439252" y="890878"/>
                  <a:pt x="-513248" y="294994"/>
                  <a:pt x="369148" y="1212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A871061-C3D8-A679-8710-3A2944CC35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2033" y="194436"/>
            <a:ext cx="5369042" cy="1011023"/>
          </a:xfrm>
        </p:spPr>
        <p:txBody>
          <a:bodyPr/>
          <a:lstStyle/>
          <a:p>
            <a:r>
              <a:rPr lang="en-US" altLang="en-US" sz="2800" dirty="0"/>
              <a:t>Pelton Turbine: The First Titled Impulse Turbine </a:t>
            </a:r>
          </a:p>
        </p:txBody>
      </p:sp>
      <p:sp>
        <p:nvSpPr>
          <p:cNvPr id="473091" name="Rectangle 3">
            <a:extLst>
              <a:ext uri="{FF2B5EF4-FFF2-40B4-BE49-F238E27FC236}">
                <a16:creationId xmlns:a16="http://schemas.microsoft.com/office/drawing/2014/main" id="{C8BA80CC-4FF0-1C2F-5B00-F2513C461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5638800" cy="5410200"/>
          </a:xfrm>
        </p:spPr>
        <p:txBody>
          <a:bodyPr/>
          <a:lstStyle/>
          <a:p>
            <a:r>
              <a:rPr lang="en-US" altLang="en-US" sz="2400" dirty="0"/>
              <a:t>Lester Allan Pelton, considered to be the father of modern-day hydroelectric power, was born in Vermilion Township, Erie County, in Ohio, on September 5, 1829.</a:t>
            </a:r>
          </a:p>
          <a:p>
            <a:r>
              <a:rPr lang="en-US" altLang="en-US" sz="2400" dirty="0"/>
              <a:t>Pelton embarked on an adventure in search of gold. </a:t>
            </a:r>
          </a:p>
          <a:p>
            <a:r>
              <a:rPr lang="en-US" altLang="en-US" sz="2400" dirty="0"/>
              <a:t>Shifted to California from Ohio in 1850, he was 21 years old.</a:t>
            </a:r>
          </a:p>
          <a:p>
            <a:r>
              <a:rPr lang="en-US" altLang="en-US" sz="2400" dirty="0"/>
              <a:t>After a failed quest for gold, he joined in the gold mines as a millwright, and carpenter at </a:t>
            </a:r>
            <a:r>
              <a:rPr lang="en-US" altLang="en-US" sz="2400" dirty="0" err="1"/>
              <a:t>Camptonville</a:t>
            </a:r>
            <a:r>
              <a:rPr lang="en-US" altLang="en-US" sz="2400" dirty="0"/>
              <a:t>, Yuba County, California in  1864 .  </a:t>
            </a:r>
          </a:p>
        </p:txBody>
      </p:sp>
      <p:pic>
        <p:nvPicPr>
          <p:cNvPr id="12292" name="Picture 5" descr="http://www.vermilionohio.org/lap1900vv.jpg">
            <a:extLst>
              <a:ext uri="{FF2B5EF4-FFF2-40B4-BE49-F238E27FC236}">
                <a16:creationId xmlns:a16="http://schemas.microsoft.com/office/drawing/2014/main" id="{AEF3F5F1-155C-1656-12A0-8E5AB6171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24000"/>
            <a:ext cx="2827338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FE9796-522A-6E71-4D9A-4C9971F2D76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CA607BC-5904-F2FF-2417-19A43F58F0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BC2B389-9B19-9212-F7BA-B55404795F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A0099CC-B833-23F5-0D2A-7475948EE8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C719129-85C0-25E6-5941-0D2FD38F0E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4B14E5E-F0A1-107B-C73F-1552EA6AF1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E69EC41-6BA6-9C4F-822B-FA5844090A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B56CE38-F999-8B00-A870-0B04E36CA3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EE17CB3-8E87-CC87-5035-66C418A965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6808A8D-B0A1-D9DC-C50A-5D6F2DEC50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F23BD34-3509-C973-D31D-FF607C09F4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C14E29A-9CD9-D461-ADEC-866670A21C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0019FD5-FA91-B0CF-B41D-4853FDD90A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0194B46-1F10-D72E-CA7D-C3121B2855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75C737D-1E0C-B616-064A-58460196D3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DA1AA37-92D8-75A7-1478-E325646FA9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429CEA0-9FEB-B111-A53C-37BC09D5F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C0B4D26-0DDC-44E5-0FA9-507A81A47F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304244-DFEB-B531-61B5-A9AEFDA280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3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3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3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09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CA108A18-925F-5D87-6D2A-44DE94D47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2800"/>
              <a:t>Captonville</a:t>
            </a:r>
            <a:endParaRPr lang="en-IN" altLang="en-US" sz="2800"/>
          </a:p>
        </p:txBody>
      </p:sp>
      <p:pic>
        <p:nvPicPr>
          <p:cNvPr id="13315" name="Picture 2" descr="I:\Camptonville.jpg">
            <a:extLst>
              <a:ext uri="{FF2B5EF4-FFF2-40B4-BE49-F238E27FC236}">
                <a16:creationId xmlns:a16="http://schemas.microsoft.com/office/drawing/2014/main" id="{C62EC5DD-15BE-BB51-8BE0-D8D5EC5E5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3429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 descr="I:\california-gold-districts-featured.jpg">
            <a:extLst>
              <a:ext uri="{FF2B5EF4-FFF2-40B4-BE49-F238E27FC236}">
                <a16:creationId xmlns:a16="http://schemas.microsoft.com/office/drawing/2014/main" id="{BE83F715-9400-9409-28F2-DC3B80A3C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71600"/>
            <a:ext cx="50927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C4A609-3CE1-8678-27FF-39663EC644E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818862C-256D-7F7B-E288-8388ABA9E3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3F65775-CFA7-0F8E-8F3D-41CA556E5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756348E-769D-626F-A27B-E204B8892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C0AF246-3CE0-18DB-A925-226ECA2A2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0B79C23-F4A7-4C2D-13F5-2234C6FC4D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18014F9-55F1-59D5-3C94-7CA6363207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A596397-72FB-2C62-E724-6394B1319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282FB0C-1729-5C8D-1EBA-F4355042F4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7DCB62E-A8ED-258F-E6CA-8673CAF154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1F57FC4-7F69-FD09-41DC-802BDD10C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A85A282-67D7-0C27-F02A-6BA21EA55B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1090509-E550-1F2D-2CD0-6D35E8607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46D092F-BCCF-26BE-46AA-847CE97CF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25B7624-4945-4B88-338C-207B7AF803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A695D00-CBC6-6DDB-6EBA-6334A11877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E2A6815-D860-63B7-E892-E368A451D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8E56BBE-30CF-E98F-C95F-B4C4AA085F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A06B25A-467C-0FC6-B1A3-AB9DA69854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609FD66-415C-E96E-D7C2-738BC2201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226044" y="2811162"/>
            <a:ext cx="5509918" cy="2021193"/>
          </a:xfrm>
          <a:prstGeom prst="rect">
            <a:avLst/>
          </a:prstGeom>
        </p:spPr>
      </p:pic>
      <p:sp>
        <p:nvSpPr>
          <p:cNvPr id="9220" name="Title 2">
            <a:extLst>
              <a:ext uri="{FF2B5EF4-FFF2-40B4-BE49-F238E27FC236}">
                <a16:creationId xmlns:a16="http://schemas.microsoft.com/office/drawing/2014/main" id="{52C5DC2A-5E85-C3D6-E1EE-94A6481C4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04800"/>
            <a:ext cx="6172200" cy="762000"/>
          </a:xfrm>
        </p:spPr>
        <p:txBody>
          <a:bodyPr/>
          <a:lstStyle/>
          <a:p>
            <a:r>
              <a:rPr lang="en-US" altLang="en-US" sz="2800" dirty="0"/>
              <a:t>Campton Ville Gold Mine : </a:t>
            </a:r>
            <a:br>
              <a:rPr lang="en-US" altLang="en-US" sz="2800" dirty="0"/>
            </a:br>
            <a:r>
              <a:rPr lang="en-US" altLang="en-US" sz="2800" dirty="0"/>
              <a:t>Use of Hydro Power Unit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090C3-AD1B-9C9C-4CB5-D36ED31E7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7772400" cy="2362200"/>
          </a:xfrm>
        </p:spPr>
        <p:txBody>
          <a:bodyPr/>
          <a:lstStyle/>
          <a:p>
            <a:r>
              <a:rPr lang="en-US" altLang="en-US" sz="2400" dirty="0"/>
              <a:t>Water wheels were being used to provide mechanical power for all things mining, air compressors, pumps, stamp mills and operating other machines.  </a:t>
            </a:r>
          </a:p>
          <a:p>
            <a:r>
              <a:rPr lang="en-US" altLang="en-US" sz="2400" dirty="0"/>
              <a:t>The energy to drive these wheels was supplied by powerful jets of water which struck the base of the wheel with flat-faced vanes.  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72FFFC3-83B0-3D89-0A7D-E529AE54E115}"/>
              </a:ext>
            </a:extLst>
          </p:cNvPr>
          <p:cNvSpPr txBox="1">
            <a:spLocks/>
          </p:cNvSpPr>
          <p:nvPr/>
        </p:nvSpPr>
        <p:spPr bwMode="auto">
          <a:xfrm>
            <a:off x="381000" y="3428999"/>
            <a:ext cx="6781800" cy="315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 These vanes eventually evolved into hemispherical cups, with the jet striking at the center of the cup on the wheel. 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 err="1">
                <a:latin typeface="+mn-lt"/>
              </a:rPr>
              <a:t>Pelton</a:t>
            </a:r>
            <a:r>
              <a:rPr lang="en-US" sz="2400" kern="0" dirty="0">
                <a:latin typeface="+mn-lt"/>
              </a:rPr>
              <a:t> observed that one of the water wheels appeared to be rotating faster than other similar machines.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It turned out initially that this was due to the wheel had come loose and moved a little on its axle.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218" name="Ink 6">
                <a:extLst>
                  <a:ext uri="{FF2B5EF4-FFF2-40B4-BE49-F238E27FC236}">
                    <a16:creationId xmlns:a16="http://schemas.microsoft.com/office/drawing/2014/main" id="{6D4C67D2-78D4-9040-7A12-13B1E30E260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43975" y="3305175"/>
              <a:ext cx="12700" cy="17463"/>
            </p14:xfrm>
          </p:contentPart>
        </mc:Choice>
        <mc:Fallback xmlns="">
          <p:pic>
            <p:nvPicPr>
              <p:cNvPr id="9218" name="Ink 6">
                <a:extLst>
                  <a:ext uri="{FF2B5EF4-FFF2-40B4-BE49-F238E27FC236}">
                    <a16:creationId xmlns:a16="http://schemas.microsoft.com/office/drawing/2014/main" id="{6D4C67D2-78D4-9040-7A12-13B1E30E260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34263" y="3295716"/>
                <a:ext cx="32124" cy="3638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CBE217B-3B9A-3E33-EDA9-E61516BE4B6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0E25700-3CBA-022F-B330-E3959B0AD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E7C4018-06C7-1736-7BE5-9D1F68FF0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18D8CAD-72C6-F803-A511-C6AE7659EF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47423CB-CB99-E7A2-F03E-3061363C4A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C30E90E-9796-FBBA-EF1B-F8A7E9A6B2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6D75C6E-9A9C-7323-5C9D-AA8F3261A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C388DDD-0891-2703-0C89-373DE5289A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4A36B4AD-9BB8-526B-F25D-EBC4DD1E52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DE6BBAA-A78A-2928-27B1-06C01027ED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7F532F6-A983-74EC-2B0B-70CE067872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D9AFE11-19E7-319E-5E92-2D57FA68D0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CE2FCF0-40C8-2D1E-9307-E23F61FE8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14329B8-A1F2-2669-4430-EF4144CC24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A144E46-09E9-AC25-28AF-F494465B34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28F0BDD-E6A7-0EBF-074F-CE91374E2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48994BC-12E4-6055-B8E6-912D040332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4E1452AC-2EBF-0B68-C2A8-60AE37581A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D55EF2B-36FA-26B4-5C0A-E8AAEF3336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F0F1F39F-C34A-6464-B677-4F84A5D10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Damaged Wheel is A Better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917D5-4CF3-5A7C-D308-9292DC6D4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08125"/>
            <a:ext cx="7772400" cy="4664075"/>
          </a:xfrm>
        </p:spPr>
        <p:txBody>
          <a:bodyPr/>
          <a:lstStyle/>
          <a:p>
            <a:r>
              <a:rPr lang="en-US" altLang="en-US" sz="2400" dirty="0"/>
              <a:t>He noticed the jet was striking the inside edge of the cups and exiting the other side of the cup.  </a:t>
            </a:r>
          </a:p>
          <a:p>
            <a:r>
              <a:rPr lang="en-US" altLang="en-US" sz="2400" dirty="0"/>
              <a:t>His quest for improvement resulted in an innovation.  </a:t>
            </a:r>
          </a:p>
          <a:p>
            <a:r>
              <a:rPr lang="en-US" altLang="en-US" sz="2400" dirty="0"/>
              <a:t>Pelton reconstructed the wheel, with the cups off center only to find again that it rotated more rapidly.  </a:t>
            </a:r>
          </a:p>
          <a:p>
            <a:r>
              <a:rPr lang="en-US" altLang="en-US" sz="2400" dirty="0"/>
              <a:t>Pelton also found that using split cups enhanced the effect. By 1879 he had tested a prototype at the University of California, which was successful. </a:t>
            </a:r>
          </a:p>
          <a:p>
            <a:r>
              <a:rPr lang="en-US" altLang="en-US" sz="2400" dirty="0"/>
              <a:t>He was granted his first patent in 1880. </a:t>
            </a:r>
          </a:p>
          <a:p>
            <a:r>
              <a:rPr lang="en-US" altLang="en-US" sz="2400" dirty="0"/>
              <a:t>By 1890, Pelton turbines were in operation, developing thousands of horsepower, powering all kinds of equipment.</a:t>
            </a:r>
          </a:p>
          <a:p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588239-FB6F-6B93-AECE-799CBE1514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0C4D907-57A8-2D09-B955-01C1EB9F41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55F9464-8A42-665F-E3DD-3AD6628970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039DE47-D9D5-389D-B29F-3703DD3E8A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F5277BF-C08B-BE2E-BFCC-47D2023BD9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0BA2DEA-3B4F-26FB-60FC-00BCAF4E79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FD4C4EA-286B-D4FA-FC71-B5C64E7C9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C17BD12-E269-2BBC-1858-B51F49FB57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DF30F3BB-1D7F-83B1-27D7-5C41D31416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D2A695B-37CC-2022-0E11-55D045A5A8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FE1BDD0-7F47-E8BD-5600-D82E7677B1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488AFF2-BA53-036C-339F-CAE6876A08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7364ACC-2F7C-1880-7715-E075115E2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83DF21D-F7F7-D028-8E9A-8F0C2D624A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93E7B1B-BCE7-076D-FDA3-AB1BAABB62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C01875B-AD55-01C3-C701-9029C39D7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C4C66C6-A15A-7832-FFEE-AF066D2620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9BF8343-3D59-1082-29CB-162B51B180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6C9C3AB-BF3B-1824-AF0A-62742C47F1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A8BDF5D-4CF5-1866-182C-6A9FC3AA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Hydro Power Plant using Pelton Wheel</a:t>
            </a:r>
          </a:p>
        </p:txBody>
      </p:sp>
      <p:pic>
        <p:nvPicPr>
          <p:cNvPr id="15363" name="Picture 2" descr="Pelton">
            <a:extLst>
              <a:ext uri="{FF2B5EF4-FFF2-40B4-BE49-F238E27FC236}">
                <a16:creationId xmlns:a16="http://schemas.microsoft.com/office/drawing/2014/main" id="{DA14965C-3E8C-1890-36D5-C6D1CE7A3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2850"/>
            <a:ext cx="9144000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3">
            <a:extLst>
              <a:ext uri="{FF2B5EF4-FFF2-40B4-BE49-F238E27FC236}">
                <a16:creationId xmlns:a16="http://schemas.microsoft.com/office/drawing/2014/main" id="{AF9C8E81-4D7C-6949-B5B6-EC5554A07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86400"/>
            <a:ext cx="64008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egoe Script" panose="030B0504020000000003" pitchFamily="66" charset="0"/>
              </a:rPr>
              <a:t>The Pelton wheel was first used at the Mayflower Mine in Nevada City, California in 1878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B40CE9-0F57-703D-2070-42340EAA27FB}"/>
              </a:ext>
            </a:extLst>
          </p:cNvPr>
          <p:cNvSpPr/>
          <p:nvPr/>
        </p:nvSpPr>
        <p:spPr>
          <a:xfrm>
            <a:off x="6400800" y="3733800"/>
            <a:ext cx="26670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D4DCD3-DE61-9CC2-50BB-92AD5C274DE9}"/>
              </a:ext>
            </a:extLst>
          </p:cNvPr>
          <p:cNvSpPr/>
          <p:nvPr/>
        </p:nvSpPr>
        <p:spPr>
          <a:xfrm>
            <a:off x="0" y="838200"/>
            <a:ext cx="63246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92FF27-C464-801E-2733-12D500FCFC5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398BD51-C541-54FC-886D-E854394D0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30984A4-1C47-DBFD-50F6-D7E7F1F58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7BB96DA-F131-B8D3-1758-676C3DB0A0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6484750-C1A2-1311-C199-84C8761143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26111D9-9DAD-D978-F7F6-45AF724B22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8F48B53-E1C7-ED4E-40F0-3C65156201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C0F0FA04-1820-53CC-F956-801D5324FB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6BF09527-F87A-7DA3-95AC-4BDABE7608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9D7545E-EE56-EC0A-26AE-8FB6BF4D27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755EA8F-6432-2319-A1BE-0644BA2AE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2008D32-D0EF-5216-AC34-AF2B5FC041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D9D2ADF-F113-3BFE-CA4D-315B7269FF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7DAE378-2403-C0A4-1709-A2FF2C1D9C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8FF4CA8-E099-F1C1-3968-E5946700A9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BD452CA-709E-8D07-C6AB-ED688520CF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11A1187-A49A-B399-270F-B353DAB0B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26E77CE-5790-4BED-AA8D-C3D73F4F19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D737FA-A807-2606-6C14-96D2042895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3D38D31F-6AA1-1E97-B422-593D77A2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 Patent on Water Wheel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4D47AC6B-467A-4D00-69C0-4B4D85EDD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5214922" cy="5105400"/>
          </a:xfrm>
        </p:spPr>
        <p:txBody>
          <a:bodyPr/>
          <a:lstStyle/>
          <a:p>
            <a:r>
              <a:rPr lang="en-US" altLang="en-US" sz="2400" dirty="0"/>
              <a:t>In 1880 Pelton was granted a patent with the following text. </a:t>
            </a:r>
          </a:p>
          <a:p>
            <a:r>
              <a:rPr lang="en-US" altLang="en-US" sz="2400" dirty="0"/>
              <a:t> "Pelton water turbine or wheel is a rotor driven by the impulse of a jet of water upon curved buckets fixed to its periphery; </a:t>
            </a:r>
          </a:p>
          <a:p>
            <a:r>
              <a:rPr lang="en-US" altLang="en-US" sz="2400" dirty="0"/>
              <a:t>each bucket is divided in half by a splitter edge that divides the water into two streams. </a:t>
            </a:r>
          </a:p>
          <a:p>
            <a:r>
              <a:rPr lang="en-US" altLang="en-US" sz="2400" dirty="0"/>
              <a:t>The buckets have a two-curved section which completely reverses the direction of the water jet striking them."</a:t>
            </a:r>
            <a:br>
              <a:rPr lang="en-US" altLang="en-US" sz="2400" dirty="0"/>
            </a:br>
            <a:endParaRPr lang="en-US" altLang="en-US" sz="2400" dirty="0"/>
          </a:p>
        </p:txBody>
      </p:sp>
      <p:pic>
        <p:nvPicPr>
          <p:cNvPr id="96258" name="Picture 2" descr="http://www.eoearth.org/files/121501_121600/121559/179px-Pelton-turbine.jpg">
            <a:extLst>
              <a:ext uri="{FF2B5EF4-FFF2-40B4-BE49-F238E27FC236}">
                <a16:creationId xmlns:a16="http://schemas.microsoft.com/office/drawing/2014/main" id="{D0D569E1-8424-9D7E-0905-5B41A8CD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76" y="2190122"/>
            <a:ext cx="3240024" cy="337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5B13DB-B3E1-1AB9-8F48-1FE23DF1325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BD17AC0-CFBD-2D90-9CDE-F687A8EA36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9D3653D-4F27-D51E-BE45-7FC2B2CB28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B3C71C8-E1A8-A9F0-BAB1-D6502A65B7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9DF68F4-5903-F803-09D2-85D71E54FA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2713827-A8BC-7F78-C3C6-D32D14D89A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0E5BBC0-2F2E-69F2-AE34-5B1F2160EC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68321BD-75AA-0E88-9EDF-BAAAC7BDC2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AEE7E84-6CFA-DF03-50A4-4F26416A44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08DDA78-5029-A500-BC10-BF3E1719DD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EF36732-277F-785D-BC33-CB437EE318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9421176-0142-D7FD-D4C6-AA785004D7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6ED63AB-B3B5-CC0E-3FF9-CF596D4842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B8F2373-E9DB-603E-7C5A-BFB1499B17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298A16E-55FD-2F22-7C02-1D408DA6AC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06E6493-A066-F3EE-A884-8945FAEF66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D574099-7C13-34BE-FC8B-1C2E80FFEB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51FD7C2-DE33-D9FF-EBB5-734C6DEF1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F750F45-1902-9BAA-7D84-57A199D351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7" name="Title 1">
            <a:extLst>
              <a:ext uri="{FF2B5EF4-FFF2-40B4-BE49-F238E27FC236}">
                <a16:creationId xmlns:a16="http://schemas.microsoft.com/office/drawing/2014/main" id="{7BF31ECA-A441-8064-12F7-3F1A6D5C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919" y="152400"/>
            <a:ext cx="6482881" cy="1143000"/>
          </a:xfrm>
        </p:spPr>
        <p:txBody>
          <a:bodyPr/>
          <a:lstStyle/>
          <a:p>
            <a:r>
              <a:rPr lang="en-US" altLang="en-US" sz="2800" dirty="0"/>
              <a:t>Kinematics of Flow for Actual Bucket in flow plane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28F044E-1124-ECDB-FBA3-A96765C5A5CC}"/>
              </a:ext>
            </a:extLst>
          </p:cNvPr>
          <p:cNvSpPr/>
          <p:nvPr/>
        </p:nvSpPr>
        <p:spPr>
          <a:xfrm>
            <a:off x="3327400" y="4449763"/>
            <a:ext cx="4098925" cy="1914525"/>
          </a:xfrm>
          <a:custGeom>
            <a:avLst/>
            <a:gdLst>
              <a:gd name="connsiteX0" fmla="*/ 1914659 w 4099775"/>
              <a:gd name="connsiteY0" fmla="*/ 315532 h 1914659"/>
              <a:gd name="connsiteX1" fmla="*/ 2146479 w 4099775"/>
              <a:gd name="connsiteY1" fmla="*/ 328411 h 1914659"/>
              <a:gd name="connsiteX2" fmla="*/ 2545724 w 4099775"/>
              <a:gd name="connsiteY2" fmla="*/ 160986 h 1914659"/>
              <a:gd name="connsiteX3" fmla="*/ 3524519 w 4099775"/>
              <a:gd name="connsiteY3" fmla="*/ 96591 h 1914659"/>
              <a:gd name="connsiteX4" fmla="*/ 3988158 w 4099775"/>
              <a:gd name="connsiteY4" fmla="*/ 740535 h 1914659"/>
              <a:gd name="connsiteX5" fmla="*/ 2854817 w 4099775"/>
              <a:gd name="connsiteY5" fmla="*/ 1745087 h 1914659"/>
              <a:gd name="connsiteX6" fmla="*/ 549499 w 4099775"/>
              <a:gd name="connsiteY6" fmla="*/ 1757966 h 1914659"/>
              <a:gd name="connsiteX7" fmla="*/ 8586 w 4099775"/>
              <a:gd name="connsiteY7" fmla="*/ 817808 h 1914659"/>
              <a:gd name="connsiteX8" fmla="*/ 601014 w 4099775"/>
              <a:gd name="connsiteY8" fmla="*/ 637504 h 1914659"/>
              <a:gd name="connsiteX9" fmla="*/ 1438141 w 4099775"/>
              <a:gd name="connsiteY9" fmla="*/ 457200 h 1914659"/>
              <a:gd name="connsiteX10" fmla="*/ 2172237 w 4099775"/>
              <a:gd name="connsiteY10" fmla="*/ 341290 h 1914659"/>
              <a:gd name="connsiteX11" fmla="*/ 2416935 w 4099775"/>
              <a:gd name="connsiteY11" fmla="*/ 212501 h 191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99775" h="1914659">
                <a:moveTo>
                  <a:pt x="1914659" y="315532"/>
                </a:moveTo>
                <a:cubicBezTo>
                  <a:pt x="1977980" y="334850"/>
                  <a:pt x="2041302" y="354169"/>
                  <a:pt x="2146479" y="328411"/>
                </a:cubicBezTo>
                <a:cubicBezTo>
                  <a:pt x="2251656" y="302653"/>
                  <a:pt x="2316051" y="199623"/>
                  <a:pt x="2545724" y="160986"/>
                </a:cubicBezTo>
                <a:cubicBezTo>
                  <a:pt x="2775397" y="122349"/>
                  <a:pt x="3284113" y="0"/>
                  <a:pt x="3524519" y="96591"/>
                </a:cubicBezTo>
                <a:cubicBezTo>
                  <a:pt x="3764925" y="193182"/>
                  <a:pt x="4099775" y="465786"/>
                  <a:pt x="3988158" y="740535"/>
                </a:cubicBezTo>
                <a:cubicBezTo>
                  <a:pt x="3876541" y="1015284"/>
                  <a:pt x="3427927" y="1575515"/>
                  <a:pt x="2854817" y="1745087"/>
                </a:cubicBezTo>
                <a:cubicBezTo>
                  <a:pt x="2281707" y="1914659"/>
                  <a:pt x="1023871" y="1912513"/>
                  <a:pt x="549499" y="1757966"/>
                </a:cubicBezTo>
                <a:cubicBezTo>
                  <a:pt x="75127" y="1603419"/>
                  <a:pt x="0" y="1004552"/>
                  <a:pt x="8586" y="817808"/>
                </a:cubicBezTo>
                <a:cubicBezTo>
                  <a:pt x="17172" y="631064"/>
                  <a:pt x="362755" y="697605"/>
                  <a:pt x="601014" y="637504"/>
                </a:cubicBezTo>
                <a:cubicBezTo>
                  <a:pt x="839273" y="577403"/>
                  <a:pt x="1176271" y="506569"/>
                  <a:pt x="1438141" y="457200"/>
                </a:cubicBezTo>
                <a:cubicBezTo>
                  <a:pt x="1700011" y="407831"/>
                  <a:pt x="2009105" y="382073"/>
                  <a:pt x="2172237" y="341290"/>
                </a:cubicBezTo>
                <a:cubicBezTo>
                  <a:pt x="2335369" y="300507"/>
                  <a:pt x="2416935" y="212501"/>
                  <a:pt x="2416935" y="21250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1AB792-9E32-F423-033F-65D277B81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2" y="6172200"/>
            <a:ext cx="3481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Euler torque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id="{664886BB-D7DC-1534-5258-C72EDE7221D3}"/>
                  </a:ext>
                </a:extLst>
              </p:cNvPr>
              <p:cNvSpPr txBox="1"/>
              <p:nvPr/>
            </p:nvSpPr>
            <p:spPr bwMode="auto">
              <a:xfrm>
                <a:off x="4829175" y="6172200"/>
                <a:ext cx="3400425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id="{664886BB-D7DC-1534-5258-C72EDE722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9175" y="6172200"/>
                <a:ext cx="3400425" cy="609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733" name="Object 5">
                <a:extLst>
                  <a:ext uri="{FF2B5EF4-FFF2-40B4-BE49-F238E27FC236}">
                    <a16:creationId xmlns:a16="http://schemas.microsoft.com/office/drawing/2014/main" id="{BF0D459F-C63F-52A3-3672-B3FF0CED8CEB}"/>
                  </a:ext>
                </a:extLst>
              </p:cNvPr>
              <p:cNvSpPr txBox="1"/>
              <p:nvPr/>
            </p:nvSpPr>
            <p:spPr bwMode="auto">
              <a:xfrm>
                <a:off x="1143000" y="2209800"/>
                <a:ext cx="272573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3733" name="Object 5">
                <a:extLst>
                  <a:ext uri="{FF2B5EF4-FFF2-40B4-BE49-F238E27FC236}">
                    <a16:creationId xmlns:a16="http://schemas.microsoft.com/office/drawing/2014/main" id="{BF0D459F-C63F-52A3-3672-B3FF0CED8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209800"/>
                <a:ext cx="2725738" cy="609600"/>
              </a:xfrm>
              <a:prstGeom prst="rect">
                <a:avLst/>
              </a:prstGeom>
              <a:blipFill>
                <a:blip r:embed="rId3"/>
                <a:stretch>
                  <a:fillRect l="-6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734" name="Object 6">
                <a:extLst>
                  <a:ext uri="{FF2B5EF4-FFF2-40B4-BE49-F238E27FC236}">
                    <a16:creationId xmlns:a16="http://schemas.microsoft.com/office/drawing/2014/main" id="{565CC65E-C6C4-908B-A4D8-8841D2F80AFC}"/>
                  </a:ext>
                </a:extLst>
              </p:cNvPr>
              <p:cNvSpPr txBox="1"/>
              <p:nvPr/>
            </p:nvSpPr>
            <p:spPr bwMode="auto">
              <a:xfrm>
                <a:off x="4191000" y="5638800"/>
                <a:ext cx="464978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180−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3734" name="Object 6">
                <a:extLst>
                  <a:ext uri="{FF2B5EF4-FFF2-40B4-BE49-F238E27FC236}">
                    <a16:creationId xmlns:a16="http://schemas.microsoft.com/office/drawing/2014/main" id="{565CC65E-C6C4-908B-A4D8-8841D2F80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5638800"/>
                <a:ext cx="4649788" cy="609600"/>
              </a:xfrm>
              <a:prstGeom prst="rect">
                <a:avLst/>
              </a:prstGeom>
              <a:blipFill>
                <a:blip r:embed="rId4"/>
                <a:stretch>
                  <a:fillRect l="-3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03" name="Ink 13">
                <a:extLst>
                  <a:ext uri="{FF2B5EF4-FFF2-40B4-BE49-F238E27FC236}">
                    <a16:creationId xmlns:a16="http://schemas.microsoft.com/office/drawing/2014/main" id="{E9DF1966-11B9-D9DD-771F-EF9CDDC1A8D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63738" y="1682750"/>
              <a:ext cx="15875" cy="3175"/>
            </p14:xfrm>
          </p:contentPart>
        </mc:Choice>
        <mc:Fallback xmlns="">
          <p:pic>
            <p:nvPicPr>
              <p:cNvPr id="4103" name="Ink 13">
                <a:extLst>
                  <a:ext uri="{FF2B5EF4-FFF2-40B4-BE49-F238E27FC236}">
                    <a16:creationId xmlns:a16="http://schemas.microsoft.com/office/drawing/2014/main" id="{E9DF1966-11B9-D9DD-771F-EF9CDDC1A8D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54139" y="1673578"/>
                <a:ext cx="35073" cy="21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109" name="Ink 19">
                <a:extLst>
                  <a:ext uri="{FF2B5EF4-FFF2-40B4-BE49-F238E27FC236}">
                    <a16:creationId xmlns:a16="http://schemas.microsoft.com/office/drawing/2014/main" id="{F79D78D1-AC64-E527-B676-CE8C9A6B059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70413" y="2501900"/>
              <a:ext cx="14287" cy="7938"/>
            </p14:xfrm>
          </p:contentPart>
        </mc:Choice>
        <mc:Fallback xmlns="">
          <p:pic>
            <p:nvPicPr>
              <p:cNvPr id="4109" name="Ink 19">
                <a:extLst>
                  <a:ext uri="{FF2B5EF4-FFF2-40B4-BE49-F238E27FC236}">
                    <a16:creationId xmlns:a16="http://schemas.microsoft.com/office/drawing/2014/main" id="{F79D78D1-AC64-E527-B676-CE8C9A6B059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61353" y="2493300"/>
                <a:ext cx="32407" cy="2513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ADF57C4-DA4E-9725-1499-68A0F2941C2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A8D0279-046E-6E78-A95E-3EF2D1EA7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A4194DF-F452-6A0C-22F9-347A3F3731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B63E3F5-7060-ACE0-5645-FA992D2EDF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3C291013-1FF3-60B6-209B-5DEB99C000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D36AB7AC-BF2C-A34D-A89B-C817BC0C93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47E5EDEB-1A96-04C5-0530-829A81FD21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AF262637-1A66-1B7D-D124-8A29E5FEC7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8C866274-59BF-9E01-32CD-8028D9BE95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D1DCC5D6-4486-8BD2-BC7D-5E98D66536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70F3DBEE-B401-6196-9D76-13A68BD23D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E63BBAE-74A2-B8A5-3781-6E5906A27D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EAB7B74-4DC7-C2F2-2267-FDC72A6431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D61C94C-71C4-5773-428E-3BF0544D09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DF5AFB9E-C4A4-4249-38C0-2C14A2A93C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D64E3614-16BC-BA14-FC2E-70D8A716CD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CBE0508E-F889-65ED-FF34-8D8C77B53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27594F8D-AF34-C439-832E-2AC8211A4C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7A9D708-2626-F4EB-11A9-F058CDD81D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A44C9D9-B276-C92C-52EE-9B80425731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4000"/>
                    </a14:imgEffect>
                    <a14:imgEffect>
                      <a14:brightnessContrast bright="-10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6440" y="1709946"/>
            <a:ext cx="3476104" cy="403136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95A204-DDF6-57B0-F6F6-C78B96E1E8BC}"/>
              </a:ext>
            </a:extLst>
          </p:cNvPr>
          <p:cNvCxnSpPr>
            <a:cxnSpLocks/>
          </p:cNvCxnSpPr>
          <p:nvPr/>
        </p:nvCxnSpPr>
        <p:spPr>
          <a:xfrm flipH="1" flipV="1">
            <a:off x="1752600" y="3586019"/>
            <a:ext cx="2606518" cy="147781"/>
          </a:xfrm>
          <a:prstGeom prst="line">
            <a:avLst/>
          </a:prstGeom>
          <a:ln w="762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30" name="Straight Connector 73729">
            <a:extLst>
              <a:ext uri="{FF2B5EF4-FFF2-40B4-BE49-F238E27FC236}">
                <a16:creationId xmlns:a16="http://schemas.microsoft.com/office/drawing/2014/main" id="{C3E3D234-4695-E6B2-EBD0-67F259837994}"/>
              </a:ext>
            </a:extLst>
          </p:cNvPr>
          <p:cNvCxnSpPr>
            <a:cxnSpLocks/>
          </p:cNvCxnSpPr>
          <p:nvPr/>
        </p:nvCxnSpPr>
        <p:spPr>
          <a:xfrm flipV="1">
            <a:off x="5068731" y="5181600"/>
            <a:ext cx="1560669" cy="358847"/>
          </a:xfrm>
          <a:prstGeom prst="line">
            <a:avLst/>
          </a:prstGeom>
          <a:ln w="762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732" name="Object 5">
                <a:extLst>
                  <a:ext uri="{FF2B5EF4-FFF2-40B4-BE49-F238E27FC236}">
                    <a16:creationId xmlns:a16="http://schemas.microsoft.com/office/drawing/2014/main" id="{0B9BAE9D-CAF4-7784-0D1B-5794879E6BC5}"/>
                  </a:ext>
                </a:extLst>
              </p:cNvPr>
              <p:cNvSpPr txBox="1"/>
              <p:nvPr/>
            </p:nvSpPr>
            <p:spPr bwMode="auto">
              <a:xfrm>
                <a:off x="1295400" y="3810000"/>
                <a:ext cx="1828800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732" name="Object 5">
                <a:extLst>
                  <a:ext uri="{FF2B5EF4-FFF2-40B4-BE49-F238E27FC236}">
                    <a16:creationId xmlns:a16="http://schemas.microsoft.com/office/drawing/2014/main" id="{0B9BAE9D-CAF4-7784-0D1B-5794879E6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810000"/>
                <a:ext cx="1828800" cy="6096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735" name="Object 5">
                <a:extLst>
                  <a:ext uri="{FF2B5EF4-FFF2-40B4-BE49-F238E27FC236}">
                    <a16:creationId xmlns:a16="http://schemas.microsoft.com/office/drawing/2014/main" id="{C37DE666-BC01-63CA-C653-A8A205DF49D5}"/>
                  </a:ext>
                </a:extLst>
              </p:cNvPr>
              <p:cNvSpPr txBox="1"/>
              <p:nvPr/>
            </p:nvSpPr>
            <p:spPr bwMode="auto">
              <a:xfrm rot="20018689">
                <a:off x="4643470" y="4877361"/>
                <a:ext cx="826787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3735" name="Object 5">
                <a:extLst>
                  <a:ext uri="{FF2B5EF4-FFF2-40B4-BE49-F238E27FC236}">
                    <a16:creationId xmlns:a16="http://schemas.microsoft.com/office/drawing/2014/main" id="{C37DE666-BC01-63CA-C653-A8A205DF4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0018689">
                <a:off x="4643470" y="4877361"/>
                <a:ext cx="826787" cy="6096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73733" grpId="0"/>
      <p:bldP spid="73734" grpId="0"/>
      <p:bldP spid="73732" grpId="0"/>
      <p:bldP spid="737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FC9014-924C-D561-1D64-1B16B938D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9200"/>
            <a:ext cx="45480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 a real flow past a bucket: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54" name="Object 2">
                <a:extLst>
                  <a:ext uri="{FF2B5EF4-FFF2-40B4-BE49-F238E27FC236}">
                    <a16:creationId xmlns:a16="http://schemas.microsoft.com/office/drawing/2014/main" id="{9226743C-C8D5-6ABD-A70B-704BF92804FB}"/>
                  </a:ext>
                </a:extLst>
              </p:cNvPr>
              <p:cNvSpPr txBox="1"/>
              <p:nvPr/>
            </p:nvSpPr>
            <p:spPr bwMode="auto">
              <a:xfrm>
                <a:off x="4983163" y="1295400"/>
                <a:ext cx="4008437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4754" name="Object 2">
                <a:extLst>
                  <a:ext uri="{FF2B5EF4-FFF2-40B4-BE49-F238E27FC236}">
                    <a16:creationId xmlns:a16="http://schemas.microsoft.com/office/drawing/2014/main" id="{9226743C-C8D5-6ABD-A70B-704BF9280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3163" y="1295400"/>
                <a:ext cx="4008437" cy="609600"/>
              </a:xfrm>
              <a:prstGeom prst="rect">
                <a:avLst/>
              </a:prstGeom>
              <a:blipFill>
                <a:blip r:embed="rId2"/>
                <a:stretch>
                  <a:fillRect l="-30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55" name="Object 3">
                <a:extLst>
                  <a:ext uri="{FF2B5EF4-FFF2-40B4-BE49-F238E27FC236}">
                    <a16:creationId xmlns:a16="http://schemas.microsoft.com/office/drawing/2014/main" id="{49D34DAA-258D-134F-68A4-2CBD597EB0B3}"/>
                  </a:ext>
                </a:extLst>
              </p:cNvPr>
              <p:cNvSpPr txBox="1"/>
              <p:nvPr/>
            </p:nvSpPr>
            <p:spPr bwMode="auto">
              <a:xfrm>
                <a:off x="1503362" y="2057400"/>
                <a:ext cx="535463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180−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4755" name="Object 3">
                <a:extLst>
                  <a:ext uri="{FF2B5EF4-FFF2-40B4-BE49-F238E27FC236}">
                    <a16:creationId xmlns:a16="http://schemas.microsoft.com/office/drawing/2014/main" id="{49D34DAA-258D-134F-68A4-2CBD597EB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3362" y="2057400"/>
                <a:ext cx="5354638" cy="609600"/>
              </a:xfrm>
              <a:prstGeom prst="rect">
                <a:avLst/>
              </a:prstGeom>
              <a:blipFill>
                <a:blip r:embed="rId3"/>
                <a:stretch>
                  <a:fillRect l="-34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56" name="Object 4">
                <a:extLst>
                  <a:ext uri="{FF2B5EF4-FFF2-40B4-BE49-F238E27FC236}">
                    <a16:creationId xmlns:a16="http://schemas.microsoft.com/office/drawing/2014/main" id="{CE0E0871-AB13-AA04-3C36-86BF21ECB821}"/>
                  </a:ext>
                </a:extLst>
              </p:cNvPr>
              <p:cNvSpPr txBox="1"/>
              <p:nvPr/>
            </p:nvSpPr>
            <p:spPr bwMode="auto">
              <a:xfrm>
                <a:off x="2492375" y="2743200"/>
                <a:ext cx="3527425" cy="1155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4756" name="Object 4">
                <a:extLst>
                  <a:ext uri="{FF2B5EF4-FFF2-40B4-BE49-F238E27FC236}">
                    <a16:creationId xmlns:a16="http://schemas.microsoft.com/office/drawing/2014/main" id="{CE0E0871-AB13-AA04-3C36-86BF21EC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2375" y="2743200"/>
                <a:ext cx="3527425" cy="1155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57" name="Object 5">
                <a:extLst>
                  <a:ext uri="{FF2B5EF4-FFF2-40B4-BE49-F238E27FC236}">
                    <a16:creationId xmlns:a16="http://schemas.microsoft.com/office/drawing/2014/main" id="{2C8472FC-9A0A-863E-0E00-F8AFC1538F99}"/>
                  </a:ext>
                </a:extLst>
              </p:cNvPr>
              <p:cNvSpPr txBox="1"/>
              <p:nvPr/>
            </p:nvSpPr>
            <p:spPr bwMode="auto">
              <a:xfrm>
                <a:off x="444500" y="3810000"/>
                <a:ext cx="85471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𝑗𝑒𝑡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×</m:t>
                                      </m:r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fun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func>
                                    </m:den>
                                  </m:f>
                                </m:e>
                              </m:d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180−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4757" name="Object 5">
                <a:extLst>
                  <a:ext uri="{FF2B5EF4-FFF2-40B4-BE49-F238E27FC236}">
                    <a16:creationId xmlns:a16="http://schemas.microsoft.com/office/drawing/2014/main" id="{2C8472FC-9A0A-863E-0E00-F8AFC1538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500" y="3810000"/>
                <a:ext cx="8547100" cy="1143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58" name="Object 6">
                <a:extLst>
                  <a:ext uri="{FF2B5EF4-FFF2-40B4-BE49-F238E27FC236}">
                    <a16:creationId xmlns:a16="http://schemas.microsoft.com/office/drawing/2014/main" id="{5962D494-F74A-1A8D-F91C-D814D58143FE}"/>
                  </a:ext>
                </a:extLst>
              </p:cNvPr>
              <p:cNvSpPr txBox="1"/>
              <p:nvPr/>
            </p:nvSpPr>
            <p:spPr bwMode="auto">
              <a:xfrm>
                <a:off x="381000" y="5514975"/>
                <a:ext cx="8812212" cy="1038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func>
                            <m:func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𝑗𝑒𝑡</m:t>
                                          </m:r>
                                        </m:sub>
                                      </m:s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×</m:t>
                                      </m:r>
                                      <m:func>
                                        <m:func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sz="2000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sSub>
                                            <m:sSubPr>
                                              <m:ctrlP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func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b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func>
                                        <m:func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sz="2000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sSub>
                                            <m:sSubPr>
                                              <m:ctrlP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func>
                                    </m:den>
                                  </m:f>
                                </m:e>
                              </m:d>
                              <m:func>
                                <m:func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sz="20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180−</m:t>
                                      </m:r>
                                      <m:sSub>
                                        <m:sSub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d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74758" name="Object 6">
                <a:extLst>
                  <a:ext uri="{FF2B5EF4-FFF2-40B4-BE49-F238E27FC236}">
                    <a16:creationId xmlns:a16="http://schemas.microsoft.com/office/drawing/2014/main" id="{5962D494-F74A-1A8D-F91C-D814D5814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514975"/>
                <a:ext cx="8812212" cy="1038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D346F71-954E-FB2F-966C-BEE30EDDE82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DDF4B68-DB57-2DD7-646F-BDAC9E6D21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BE78F57-DB03-8879-AFEF-A119CD50C9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F5694AE4-5B16-1AE6-BE56-10DDD61FAE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D094D08-C4D8-7935-82B1-E8D7EE3223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7C8592E-ADD3-FFD5-CC13-B21422D693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3829CA2-51FF-D565-3343-5F79795993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1293809-EF4B-4777-8BD3-BA1C5244D5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B3ECC97-218C-6095-2367-DB4663E877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C64D1CC-5852-06B2-E4EC-10D87AF410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F10F6ED-E2ED-4561-AB90-31E55642D2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FD1D983-9BCE-48FA-BB5F-C05C520E0B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49B1593-7D94-4399-8C2E-D8392CD6D3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4ECBAE2-497B-CB79-5E72-D60DB4A0A6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2645654-3F21-124F-B671-079948CF5E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006C6DA-FC9A-A430-66AD-8EA29373F1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5618A55-7BAD-54FC-F1A4-2CDD4BE44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A17631D-C626-4674-E697-CE1E679F45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630BBE3-8A57-9C78-B604-5D1CFC592E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itle 21">
            <a:extLst>
              <a:ext uri="{FF2B5EF4-FFF2-40B4-BE49-F238E27FC236}">
                <a16:creationId xmlns:a16="http://schemas.microsoft.com/office/drawing/2014/main" id="{3D843E77-C9A6-859D-7B5F-84D857084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/>
              <a:t>Frictional Flow Past A Bucket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4754" grpId="0"/>
      <p:bldP spid="74755" grpId="0"/>
      <p:bldP spid="74756" grpId="0"/>
      <p:bldP spid="74757" grpId="0"/>
      <p:bldP spid="74758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10144</TotalTime>
  <Words>940</Words>
  <Application>Microsoft Office PowerPoint</Application>
  <PresentationFormat>On-screen Show (4:3)</PresentationFormat>
  <Paragraphs>104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Blackadder ITC</vt:lpstr>
      <vt:lpstr>Cambria Math</vt:lpstr>
      <vt:lpstr>Harlow Solid Italic</vt:lpstr>
      <vt:lpstr>Segoe Script</vt:lpstr>
      <vt:lpstr>Symbol</vt:lpstr>
      <vt:lpstr>Times New Roman</vt:lpstr>
      <vt:lpstr>Default Design</vt:lpstr>
      <vt:lpstr>Hydraulic Fluid Machines</vt:lpstr>
      <vt:lpstr>A Two-Way Welfare for the Globe </vt:lpstr>
      <vt:lpstr>A Two-Way Welfare for the Globe </vt:lpstr>
      <vt:lpstr>Reservoir Created using A DAM</vt:lpstr>
      <vt:lpstr>A Two-Way Welfare for the Globe </vt:lpstr>
      <vt:lpstr>Identification of Resources</vt:lpstr>
      <vt:lpstr>The Powerhouse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Selection of Speed of A Turbo Machine</vt:lpstr>
      <vt:lpstr>Matching of a Hydraulic Turbine to a Hydraulic Resource</vt:lpstr>
      <vt:lpstr>PowerPoint Presentation</vt:lpstr>
      <vt:lpstr>PowerPoint Presentation</vt:lpstr>
      <vt:lpstr>Pelton Turbine: The First Titled Impulse Turbine </vt:lpstr>
      <vt:lpstr>Captonville</vt:lpstr>
      <vt:lpstr>Campton Ville Gold Mine :  Use of Hydro Power Unit</vt:lpstr>
      <vt:lpstr>Damaged Wheel is A Better Design</vt:lpstr>
      <vt:lpstr>Hydro Power Plant using Pelton Wheel</vt:lpstr>
      <vt:lpstr>A Patent on Water Wheel</vt:lpstr>
      <vt:lpstr>Kinematics of Flow for Actual Bucket in flow plane</vt:lpstr>
      <vt:lpstr>Frictional Flow Past A Bucket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930</cp:revision>
  <dcterms:created xsi:type="dcterms:W3CDTF">2003-07-30T05:45:36Z</dcterms:created>
  <dcterms:modified xsi:type="dcterms:W3CDTF">2025-10-15T06:47:07Z</dcterms:modified>
</cp:coreProperties>
</file>