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520" r:id="rId2"/>
    <p:sldId id="621" r:id="rId3"/>
    <p:sldId id="615" r:id="rId4"/>
    <p:sldId id="532" r:id="rId5"/>
    <p:sldId id="545" r:id="rId6"/>
    <p:sldId id="588" r:id="rId7"/>
    <p:sldId id="616" r:id="rId8"/>
    <p:sldId id="617" r:id="rId9"/>
    <p:sldId id="622" r:id="rId10"/>
    <p:sldId id="624" r:id="rId11"/>
    <p:sldId id="625" r:id="rId12"/>
    <p:sldId id="623" r:id="rId13"/>
    <p:sldId id="558" r:id="rId14"/>
    <p:sldId id="560" r:id="rId15"/>
    <p:sldId id="618" r:id="rId16"/>
    <p:sldId id="562" r:id="rId17"/>
    <p:sldId id="563" r:id="rId18"/>
    <p:sldId id="564" r:id="rId19"/>
    <p:sldId id="565" r:id="rId20"/>
    <p:sldId id="626" r:id="rId21"/>
    <p:sldId id="359" r:id="rId22"/>
    <p:sldId id="566" r:id="rId23"/>
    <p:sldId id="567" r:id="rId24"/>
    <p:sldId id="619" r:id="rId25"/>
    <p:sldId id="568" r:id="rId26"/>
    <p:sldId id="627" r:id="rId27"/>
    <p:sldId id="569" r:id="rId28"/>
    <p:sldId id="570" r:id="rId29"/>
    <p:sldId id="572" r:id="rId30"/>
    <p:sldId id="57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55" autoAdjust="0"/>
    <p:restoredTop sz="94576" autoAdjust="0"/>
  </p:normalViewPr>
  <p:slideViewPr>
    <p:cSldViewPr>
      <p:cViewPr varScale="1">
        <p:scale>
          <a:sx n="70" d="100"/>
          <a:sy n="70" d="100"/>
        </p:scale>
        <p:origin x="117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5:12:13.8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5720 0,'0'0</inkml:trace>
  <inkml:trace contextRef="#ctx0" brushRef="#br0" timeOffset="56222">0 561,'0'0,"0"0,0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3T03:36:53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5T10:31:45.0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70 312,'0'0,"0"0,0 0,0 0,0 0,0 0,0 0,0 0,0 0,0 0,0 0,0 0,0 0,0 0,0 0,0 0,0 0,0 0,0 0,0 0,0 0,0 0,0 0,0 0,0 0,0 0,0 0,-55-266,55 266,0 0,0 0,-9-25,9 25,0 0,-6-21,6 21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0-11-12T05:14:58.8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1" timeString="2010-11-12T05:15:05.359"/>
    </inkml:context>
  </inkml:definitions>
  <inkml:trace contextRef="#ctx0" brushRef="#br0">740 369 3612,'0'0'4515,"0"0"-516,-37 41-903,37-41-516,0 0-645,0 0-903,0 0-516,0 0-258,-16-48-387,16 48-387,0 0-516,0 0-1419,0 0-1677,0 0 0,-2 46-516,2-46 130</inkml:trace>
  <inkml:trace contextRef="#ctx1" brushRef="#br0">99 408</inkml:trace>
  <inkml:trace contextRef="#ctx1" brushRef="#br0" timeOffset="905">0 25,'24'-25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05:43:27.7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12434 16388 277 0,'0'0'9'0,"0"0"13"15,0 0-23-15,0 0 13 0,0 0-5 0,-2 0 10 0,1 0-1 0,0-1-5 0,0 0 12 0,0 0-11 0,0 0-2 0,0 0 21 0,1 0-5 0,-2 0 14 32,1 0 19-32,0 0 1 0,0 0 8 0,0 0-6 0,0 0-14 0,0 0 10 0,1 0-15 0,-1 0 16 0,-1 0-8 0,1 1-18 0,0 0 8 0,0 0-14 0,0 0-20 0,1 0 15 0,0 0-14 0,0 0 15 0,0-1-9 0,0 0-4 15,0 0 6-15,1 0-7 0,0 0-5 0,0 0 19 16,0 0-3-16,1 0 12 0,25-24-1 0,-20 22 6 15,0 0-3-15,-1 0 2 0,1-1-25 0,1 1 8 16,0-1-12-16,3 1 10 0,0-1-14 0,-2 0-2 16,1 1-1-16,-1 0-3 0,1 1-6 0,1 0 13 15,-3 1 60-15,4 0-33 0,0 0-41 0,-3 1 21 16,0 0-62-16,1 0 64 0,4 2-5 0,-3 0 2 16,4 1-8-16,-6 1 7 0,-2 0-6 0,2 1-3 15,-7 1 1-15,3 0-1 0,3 1-7 0,-1 4 14 16,-1-2-9-16,2 3 10 0,-4-2-6 0,3 1 0 15,-1 1 7-15,-3 0-6 0,0 0 4 0,1 2-5 16,0 0-1-16,0-1-1 0,-2 0 4 0,-3-1-4 16,-4 0 5-16,1 2-5 0,-1-1 5 0,4-3-3 15,-1-1 1-15,0-2 0 0,0 4 9 0,-2 0-8 16,-7-1 5-16,5-3-5 16,-2-2 4-16,0 0-4 0,9 1-1 0,-4-1-1 0,-1-3 0 15,3 1-3-15,-7 1 4 0,6-4-4 0,2 0-3 16,0 0-2-16,0 0-10 0,0 0 7 0,-8-11 6 15,6 6-6-15,0 1 11 0,3-5-9 0,-1 4 10 16,-1-3-9-16,3-3 11 0,-2 5-9 16,0-4 6-16,0-2-2 0,-3 4-7 0,5-3 5 15,-1 0 2-15,3 1 3 0,-1 2 1 16,-2-4 0-16,5 3-6 0,0 1 2 0,2-3-1 16,0 2 3-16,-1-1 4 0,-2-1-6 0,8 1-2 0,-2 1-2 15,2 0 9-15,3 0-3 0,-3 0 3 16,1 0-6-16,3 0-10 0,-2 0 11 0,-1 0-7 0,-1-1 7 15,-3 3-7-15,2 1 4 0,-3 1 3 0,0 1 0 16,-1 1-4-16,-1 0 6 0,2 2-5 16,-2 1 6-16,1 0 4 0,-3 1-2 15,1 0 7-15,-1 2-8 0,0-2-3 0,0 2 0 16,2 0-1-16,-3 1 0 0,0 1 2 0,-1 0-5 0,0 0 2 0,-1 3-3 16,0-2 10-16,0 2-9 0,0-1-3 15,1 1-3-15,-3 1 16 0,0-1-4 0,0 3 9 16,-4-2-9-16,3-1 16 0,-1 3-11 0,-3-3 14 15,2 0-13-15,-2 1 5 0,1 0 6 16,-1 1-8-16,1-2 10 0,-4 4 4 16,7-10 1-16,-5 3-34 0,4-3 16 0,-2 1 0 15,2 0 6-15,2-3-3 16,0 0-2-16,0 0 0 0,0 0-10 0,0-1 8 0,0 0 8 0,-1-19-15 16,4 14 12-16,1-2-13 15,0-2 9-15,1-2-9 0,2-1-1 0,1-1-1 16,-2 1 1-16,2-1-2 0,3 1 3 0,-2 1-3 0,-1 0 0 0,4 2 1 15,-5-3 0-15,2 4 1 0,0 1 1 16,0 1-9-16,3 1 4 0,-3 2-5 0,6-1 0 0,-7 2 10 16,3 1-9-16,-3 2 10 0,1-1-3 0,0 2-10 15,2 1 10-15,0 1-9 0,-6 0 9 16,6 1 2-16,-3 1 0 0,-3 0 1 0,7 1 4 0,-6 0-2 16,-1 1 2-16,4 1-1 0,-3 0 6 0,1 2-10 15,0 0 3-15,-6 2-5 0,1 1 3 0,-3 2 0 16,0 1 2-16,-4 2-1 0,-2-1-4 0,1 2 14 15,1-1-6-15,-5-2 11 0,3 2-2 16,-1 1-15-16,-2 0 2 0,3-1-5 0,1-5 0 16,-3-1 5-1,0 0-9-15,6-3 8 0,-8 1-7 0,7-7-20 0,-1 0-2 0,1-3-9 16,0 2-13-16,0-3-13 16,3-4-20-16,-6-2 1 0,-2-4-39 0,0-4-51 0,-1-1 0 0,1-5-33 15,1-4-96-15</inkml:trace>
  <inkml:trace contextRef="#ctx0" brushRef="#br0" timeOffset="476.94">12846 16045 574 0,'2'3'332'0,"-2"-3"-133"0,0 0-84 0,0 1 17 0,0 1-103 0,1-1-21 0,0 0 2 16,19 10-7-16,-12-11-4 0,-4-3-7 0,1-1-8 0,-2-1 3 0,1 5 3 0,-3-3 9 0,2 0 3 0,-2-3-1 0,-1-2-11 0,0 3 14 0,-2-1-11 15,0 1 12-15,1 0-8 0,-3 1 2 0,2 0 8 16,1 2-7-16,1 2-12 0,0 0 17 0,0 0-17 16,-1 0 17-16,-1 0-16 0,1 0-2 0,0 0 7 15,0 0-5-15,-25 10 6 0,24-1 6 16,-2 2-2-16,1-3 4 0,1-1 6 0,0 1-3 16,2-3 8-16,0 2-5 0,3-3 3 0,-3 2 13 0,1-2-10 15,2-1 13-15,1 1-3 0,-3-3 6 16,-1-1 5-16,0 0-3 0,0 0-7 0,0 0 9 15,0 0-1-15,0 0 5 0,0-1-17 0,0 0-6 16,7-17-10-16,-11 10 6 0,3 4-12 0,0-1-2 16,-1-2-14-16,0 3 5 0,0 1-28 0,2 3-26 15,0 0-11-15,-5 3-9 0,3 2-41 0,0 6-20 16,1-2-30-16,0 5 2 0,0 0-35 0</inkml:trace>
  <inkml:trace contextRef="#ctx0" brushRef="#br0" timeOffset="1063.2">12480 16887 1234 0,'0'7'178'0,"0"-1"-77"0,1 0-46 0,1 0 10 0,-1-4-42 0,1 1-17 0,0 2 6 0,2-4-9 0,-1 1 11 15,0 2-16-15,1-4 5 0,-1 3-6 0,1 0 17 0,-1-3-3 0,2 1 6 0,-2-1-3 16,2 0 0-16,0-1 10 0,-1-1-4 0,0-2 7 16,1 1-12-16,1 0-4 0,0 1-2 0,4 1 1 0,-2-1-10 15,3-1 4-15,3-2-9 0,-1 1 8 16,3 0-3-16,0 3-7 0,1 0 6 0,0-2-7 15,7 1 4-15,-2 1 1 0,3 1 0 0,4 0 1 16,-1 0 2-16,-1 1-1 0,2 1-2 0,0 0 0 16,-2-1 9-16,0 0-2 0,0 0 5 0,1 0-5 15,0-1 0-15,4 1 2 0,1-1-2 0,0 0 3 16,3 0-3-16,-3-2-4 0,-2 1-4 0,1-1 1 16,-6-1 4-16,-1 2-4 0,-2-2 5 0,-2 3-6 15,-1 0-3-15,-7-2 3 16,0 2-9-16,-4 0 7 0,-3-1-7 0,-1-1-14 15,-2 2-2-15,-2 0-7 0,-1 0-11 0,0 0-42 16,0 0-12-16,0 0-14 0,0 0-37 0,-10 1-10 0,3-1-67 0,-2 0 19 16,-3-2-149-16</inkml:trace>
  <inkml:trace contextRef="#ctx0" brushRef="#br0" timeOffset="1508.92">12699 17255 1152 0,'-6'6'335'0,"4"-2"-179"0,0 0-36 0,2-4-37 16,1-1-74-16,-1-5-16 0,2-1 0 0,1-2-6 0,2-3 7 0,0 0 4 0,4 0 4 0,-1-1 1 0,0 0 16 0,1 0-14 16,-1 1 2-16,0 0-6 0,0 0 5 0,-3 2-6 15,4 0 2-15,-2 5-2 0,-2 1-5 0,2 3 1 16,-2 1-6-16,-1-1 5 0,-1 3-6 0,1 3-25 16,-1 1-2-16,2 5-10 0,-3 0-9 0,1 4 5 15,-2 0 3-15,2 4 1 0,0 0 26 0,-2 2 13 16,-1 1 10-16,0-1-1 0,-2 2 13 0,2-1-3 15,-1 0 1-15,1 1 0 0,0 1 21 0,0-1-7 16,0 0 13-16,0 0-8 0,1-1 25 0,0-2 8 16,1-2 9-16,1-4-1 0,2-1 7 0,2-2-22 15,0-3-4-15,3-3-2 0,3-1-14 0,-2-4-22 16,5 0-3-16,-1-4-4 0,3-4 3 0,3-1-5 16,1-3 3-16,0-1-4 0,1-1-2 0,2-1-15 15,-1-2-14-15,-3-2-2 0,0 3-34 0,-5 0-56 16,5-2-45-16,-1 2-6 0,-3-2-104 0,3 2-206 15</inkml:trace>
  <inkml:trace contextRef="#ctx0" brushRef="#br0" timeOffset="2237.87">14121 15834 705 0,'-2'2'339'0,"-4"-1"-170"0,2-1-61 0,-2 0-9 0,6 0-82 0,0 0-13 0,0 0-8 0,0 0 2 0,0 0-12 15,0-1 14-15,0 0-6 0,0 0 9 0,-9-10-2 16,4 8 1-16,3 0 6 0,3 1-3 15,-1 2 9-15,0 0 12 0,0 0-5 0,0 0 7 16,0 0 0-16,0 0-6 0,0 0 4 0,0 0-6 16,0 0-7-16,-7 4 6 0,1 1-11 0,5 5 10 15,-2 2-5 1,2 3 1-16,-3 2 4 0,-1 1-5 0,1 3-21 0,-2 0 13 0,6 5-6 0,0 1 10 16,-1 1 0-16,1 5-6 0,1-1 1 0,-4 1-3 15,3 6 1-15,-2-1-2 0,-1 2 2 0,6 4-2 16,-3-5 4-16,0 3 7 0,-3 1 6 0,-5 3 0 15,5 1 14-15,-2 5 9 0,1 0 6 0,2 1 0 16,-5-2 2-16,0 1-5 0,3-2-7 0,1-1 3 16,3 1-14-16,-2-3-5 0,1 0 1 15,-5-1-2-15,3-2-4 0,3 0-2 16,3-2-3-16,5 0 2 0,-3-5 2 0,-1 1-11 16,1-3 6-16,3-3-7 0,-2 0 2 0,1 0 1 15,2-3-3-15,1-3 2 0,-2 1-1 0,-3-2-3 0,2-3 0 16,-2 0-1-16,5-2 2 0,-1-3-7 15,2-2 3 1,-2-2-5-16,2-2 8 0,-3-2-21 0,1-1 3 16,2-1-11-16,-1-2 4 0,1-2-16 0,0-2-6 15,0-1-4-15,1 0-14 0,0-2-11 0,0-1-15 16,0-3-1-16,0-1-36 0,-1-2-45 16,-1-2-37-16,1-5-10 0,-1 0-112 0</inkml:trace>
  <inkml:trace contextRef="#ctx0" brushRef="#br0" timeOffset="2841.66">14346 16376 901 0,'-4'5'157'0,"4"-2"56"0,-1 1-32 0,2 0 17 0,2-1-155 0,-2-1-23 0,3-1-12 0,1 0-1 0,-5-1-11 0,4-1-3 0,-1 0 2 0,-2-1-2 0,-1 2 2 0,0 0 7 16,0 0 8-16,0 0-2 0,0 0 5 15,0 0 8-15,2 0-7 0,-1 0 8 0,-1 0 1 16,1 0-6-16,0 0 6 0,11 12-6 0,-8-5 3 0,0 0-18 16,3 2 0-16,2 4-5 0,-1-2 3 15,-1 6 0-15,1-3 5 0,-2 5-2 0,3 1 5 16,1 4 1-16,-2-1 3 0,-1 2-1 16,3 5 11-16,4-1-2 0,-3 4 6 0,7 0-4 15,-7-2-4-15,-1 3 10 0,3 0-9 0,-8-1 9 16,1-2-12-16,1 2-1 0,2-6 0 0,-2 0 0 15,-1-2-1-15,-2-4-1 0,0 2 3 0,1-7 0 16,0 0 11-16,-1-4 2 0,0-2 0 0,-2-3 2 16,0-2-9-16,1-2-8 0,-1-3 0 0,2 1-2 15,0-1 2-15,1-4-10 0,-1-1 4 0,4-6-5 16,-1-1 11-16,-1-2 1 16,1-2-1-16,1-3 1 0,-1-2-12 0,-1 0-1 0,0-1-1 0,0-4 2 15,0-2-5-15,2-4 1 0,-1-2-7 16,0 0 7-16,1 1-3 0,-2-3-10 0,3 0 1 0,2 1-5 15,1-3 2-15,2-1-20 0,-4-1 4 0,3 1-12 16,1 4-4-16,-2 3-13 0,3 1-4 16,-2 2-1-16,-3 2 8 0,1 3-15 0,0 0-8 0,-5 4-5 15,4 1-28-15,0 4-37 0,-3 0-13 0,2 3-14 16,-4-1-48-16,1 2-70 0</inkml:trace>
  <inkml:trace contextRef="#ctx0" brushRef="#br0" timeOffset="3539.91">15144 17084 1265 0,'0'0'246'0,"0"0"-137"0,0 0-32 0,0 0-19 0,0-7-28 0,0 0-11 15,0 0-2-15,0 1-1 0,0-2-2 0,0 1-9 0,-1 0-1 0,1-2-3 0,-1 2-2 0,0 0 4 16,0 2-1-16,1-2 3 0,-1 2-5 0,0 0 8 16,-3 1-7-16,2 3 8 0,1-1 2 0,-3 1 1 15,1-2 0-15,-1 0-1 0,0-1 3 0,1 1-16 16,-2 1 9-16,2 1-11 0,-2 1-2 0,-1 2 6 16,1 0-4-16,-1-2 5 0,-1 1-7 0,1 0 6 15,1 3-2-15,-3 0 4 0,1 1-1 0,-1-1-3 16,3 2 4-16,0 0-4 0,-3 4 2 0,3 1 4 15,-2-3 0-15,3 3 2 0,-4 0 0 0,3-1-4 16,-3 4-3-16,4 0 1 0,-2 1-11 0,4 2 14 16,-1-1-3-16,-2 0 6 0,5 0-5 0,-3-3-9 15,3 2 2-15,3-4-4 0,-2 1 17 16,0-1-13-16,0-2-2 0,1 2-6 0,0-2 7 16,3 1 4-16,2-1 6 0,0-3-3 0,1 2 1 15,0-3 3-15,-1-1-7 0,3-1 3 0,4 0 1 16,-5-3-6-16,7-3 6 0,-3-1-8 0,-1-3 0 15,0 2 7-15,0-3 0 0,-2-3 2 16,0 0-2-16,-1-1 1 0,0 0 1 0,-3-1 3 16,1 0 15-16,-1 0-5 0,-3-3 2 0,0 3-3 15,0-1 1-15,-3 0-12 0,0 0 7 0,0 0-8 16,-3 0 6-16,0 0-8 0,1 2-6 0,-3 3 3 16,-1-1 8-16,1 3-10 0,-2 2 7 0,1 0-9 15,1 2-1-15,-2 0 6 0,-1 2-7 0,0 0 6 16,1 1-12-16,-2 1-26 0,0 0-16 0,0 2-5 15,-1-1-52-15,2-1-59 0,-2-1-34 0,4-3-17 16,-4 1-140-16</inkml:trace>
  <inkml:trace contextRef="#ctx0" brushRef="#br0" timeOffset="4380.76">15214 15847 393 0,'0'0'255'0,"0"0"-133"0,0 0 47 16,0 1-85-16,0 0-7 0,0 0-35 0,1 0-9 0,0 0-8 0,0 0-30 0,0-1 8 0,1 1-10 0,-1-1 11 0,-1 0-3 0,1 0 4 15,0 0 7-15,0 0-4 0,0 0-4 0,0 0 12 31,1 0-5-31,-1 0 9 0,-1 0 6 0,0 0 2 0,0 0 9 0,0 0-4 0,0 0 4 0,0 0 6 16,0 0-5-16,0 0 8 0,0 0-2 0,0-1-10 16,0 0 4-16,0 0-6 15,0 0-4-15,0 0-9 0,0 0-9 0,0 0 3 0,0 0 2 16,0 0-11-16,1 0 7 0,12-16-10 0,-5 15 0 16,0 1-6-16,1-1 0 0,2 2-5 15,-1 1-7-15,-1 0 3 0,1 2 1 0,-2 1 1 0,-4 0-8 16,4 1 11-16,-3 2-10 0,-3 1 9 0,1 3-9 15,-3 3-12-15,-2-1 1 0,2 4-6 0,-4 2-4 32,0-1 28-32,-5 3-1 0,-2 0 11 0,1 1 14 15,-1 0-1-15,2 2 16 0,-1 0-9 0,-2-3 25 16,5 2 9-16,0 0-2 0,5-6 6 16,1-1-8-16,1-6 0 0,0-1 2 0,0-1 0 15,3-3-14-15,1 1-8 0,2-2-14 0,-2-1 7 16,4-1-23-16,3-2-2 0,1 0-2 0,1-3 1 15,0-2 5-15,1-1-8 0,-3-3 7 0,4 1-8 16,-2 1 10-16,3 3-3 0,4 1 1 0,-2 2-4 16,1-2-7-16,-3 0 13 0,1 3-4 0,-1-1 8 15,1 2 5-15,0-1-13 0,0 0 1 0,2 0-8 16,-2 0-4-16,0 0-10 0,1-1-9 0,2-1 1 16,-1 3-12-16,3-4-27 0,1 1-19 0,1-1-6 15,1-2-50-15,-4 3-99 0,-3-3-77 0</inkml:trace>
  <inkml:trace contextRef="#ctx0" brushRef="#br0" timeOffset="6301.39">15687 16658 587 0,'-4'11'91'15,"2"-2"198"-15,-5-1 57 0,0-2-184 0,-1-1-116 0,2-1-29 0,2-2-12 0,-1 2-2 0,-1-1-14 0,1 0 17 16,0 3-2-16,1-3 10 0,0 0 6 0,1-1 18 16,1 0 14-16,-1 0-1 15,3-2 15-15,0 0-13 0,0 0-10 0,0 0 5 0,0 0-14 0,0 0-11 16,0 0 0-16,0 0-4 0,0 0 9 0,0 0-9 31,0 0 9-31,0 0-9 0,0 0-2 0,0 0-12 16,0 0-3-16,0 0-1 0,1 0-3 0,1 0 6 15,16 0-1-15,-11 0 4 0,1 1-4 0,0 1 3 16,1-1-3-16,3 1 5 0,1 1 8 0,5 1-15 16,2 0 10-16,0 1-11 0,3 2 2 0,-3-2 3 15,2 0-7-15,3 0 6 0,-1-1-5 0,0 1-1 16,2-1 2-16,-6 1-2 0,2 0 3 0,-2 0-3 16,0 0 3-16,-3 2-2 0,0-1-6 0,-2-2 6 15,-2 0-8-15,-1-1 7 0,-2 0-13 0,-2 0-16 16,-2 1-13-16,3 0 0 0,-6-2-24 0,0-2-36 15,1 0-19-15,-4 0-8 0,0 0-23 16,0 0-28-16,0-1-67 0,-1-12 4 0,1 3-183 16</inkml:trace>
  <inkml:trace contextRef="#ctx0" brushRef="#br0" timeOffset="7093.32">16383 16382 584 0,'1'4'100'0,"-1"-1"132"0,-1 1 0 0,0-2-34 0,0 2-114 0,1-2-53 0,0 1-3 0,0-3-16 0,0 0-14 0,0 0-1 0,0 0-5 0,0 1 4 16,0 0 1-16,0 0 8 0,-1 0 5 0,1 0 1 16,-1 0 20-16,-1 1 9 0,-16 28 2 0,15-27 2 15,-2 0 0-15,3 0-9 0,0-1-2 0,-3 2-2 16,3 0-13-16,1 0-13 0,-3 1 5 0,2 1-8 16,0 0 4-16,-2 4 6 0,5-3 3 15,-1 3 3-15,3 1 17 0,-1 2-15 0,1 2 2 16,0 0-6-16,1 2 9 0,2 1-8 0,0 0 2 0,-2 2-5 15,1 0-4-15,-1-2-6 0,0 3 6 16,-1-1-6-16,1-1 3 0,-2 0-2 0,3-1-1 16,0 1 2-16,1 0 11 0,0-2-8 15,0-1 9-15,0-3-8 0,0 0 9 0,0-1-5 16,1 0-2-16,0-3 1 0,0 2 4 0,0-4-15 16,0-2 4-16,-1-1-7 0,4-1 0 0,-1-2-7 0,0-2-4 15,2-2 0-15,-1-3 4 0,3-2-12 16,1-2 3-16,-2-3-6 0,0-1 4 0,1-2 8 15,-4-2 2-15,0 0 1 0,3-2 7 0,-5 0-2 16,3 2 5-16,-2 0-2 0,-4 0 0 0,4 1 0 16,-4 0-7-16,-1 1 6 0,1-1-2 0,-4-1 1 15,3 4 4-15,0 1-2 0,0 4 8 0,3-1-8 16,-7 0 0-16,1 2-1 0,0 8 5 0,0-1-9 16,0 0 5-16,1 0-8 0,1 0 9 0,-1 0-1 15,-1 0-2-15,1 0-2 0,0 0 0 0,0 0-5 16,0 0 2-16,0 0-3 0,1 0-8 0,-1 1-3 15,17-6-5-15,-15 9 2 0,3-1-2 0,-4 1-2 16,-2 3 7-16,0 0-4 0,3 2 12 0,-3 3 10 16,2 1 3-16,-1 3 3 0,-2 0 7 0,1 2 0 15,0 0-3-15,1 2 3 0,-1 1 2 0,0 2-5 16,-1 0 4-16,1 2-4 0,2 1 8 0,-2 2-1 16,0 0 3-16,2-1-1 15,-3 1 10-15,5-1-7 0,-2 0 4 0,0-2-5 0,-2 0-8 0,1-4-1 16,2-1-6-16,-1-5 3 15,0 1-7-15,-1-2-4 0,1-4-9 0,0 1 4 16,0-4-14-16,2-2-12 0,-3-3-4 0,3 1-4 0,4-2-12 16,1 0-14-16,1-3-15 0,1-5-1 0,-2-1-34 15,3-6-47-15,-2 0-45 0,0 0-3 0,1-3-89 16</inkml:trace>
  <inkml:trace contextRef="#ctx0" brushRef="#br0" timeOffset="7331.35">16956 16949 746 0,'0'8'134'0,"3"0"164"16,-2 0-102-16,0-2-83 0,2 1-24 0,-2 0-10 0,-1-6-43 0,1 5-6 0,-1 0-7 0,1-1 3 0,-1 4-18 0,0-3 9 0,0 1-1 0,-1 3 5 16,2 1 5-16,0 0-9 0,-1 1-4 0,0 0-1 15,0 1-10-15,2 2 1 0,-2 0-1 0,0 0 0 16,2 1-2-16,-2-1-12 0,0 2-5 0,0 0-4 15,1-2-13-15,-1 1-20 16,0 1-8 0,0 0-3-16,-1 0-10 0,2-4-7 0,-1 1-22 15,-1-7 5-15,2 0-35 0,-1-7-17 0,0 0-91 0</inkml:trace>
  <inkml:trace contextRef="#ctx0" brushRef="#br0" timeOffset="7934.46">16910 16123 643 0,'0'0'88'0,"0"0"126"0,0 0-129 0,0 0-40 0,0 0-25 0,0 0 5 0,0 0-24 16,0 0-5-16,-2-8-1 0,4 2-3 0,2 3 4 0,1-4 14 0,1 3 3 0,2 2 4 0,-1-3-6 0,0 2-10 15,2 3-1-15,-3-1-3 0,1 1-15 0,-2 4-3 16,-2-4-5-16,1 3 5 0,-1 4 9 0,1 1-3 15,-3 1 5-15,1 8-7 0,-5-3-17 0,0 5 11 16,1 4-5-16,-4-2 10 0,4 4 23 0,-4 0 23 16,1-1 14-16,-2 0 0 0,0 1 17 0,4 0 22 15,0-2-3-15,3-2 14 0,0-3 0 16,3-1 7-16,1-2 0 0,1-3 4 0,1-1-21 16,1 0-8-16,2-4-16 0,1-1 7 0,-1-4-42 15,7-2-17-15,-2-1-6 0,6-2-3 0,-2-6-7 16,0-3-16-16,2 0-7 0,-7-5-4 15,7 1-7-15,-3-2-16 0,-5-1-4 0,4 1-8 16,-2-1-18-16,1 0-39 0,2 0-39 0,0 1-8 16,-1 1-155-16</inkml:trace>
  <inkml:trace contextRef="#ctx0" brushRef="#br0" timeOffset="8394.54">17232 15763 1041 0,'6'-1'239'15,"1"0"-91"-15,1-1-25 0,1 2-14 0,0-1-70 0,4 3-29 0,-3-1-4 0,1-1-6 0,1 5-5 0,-2-2 2 0,0 0 0 0,0 3 3 0,1-2 11 0,-1 4-3 0,1 2 10 0,2 1-4 31,0 2 25-31,0 0-6 16,4 1 3-16,5 3-3 0,-2 2 2 0,2 3-7 0,2 3 4 16,-7 4-4-16,7 0-10 0,-3 5-2 0,3 4-7 15,2 5 5-15,-6 4-7 0,-2 3-4 16,-4 4 0-16,-2-1-1 0,-4 5 1 0,-2 1-10 0,-4 1 2 16,-2 3-6-16,-4-2 8 0,-3 4-7 15,-4 1 2-15,-3-1-2 0,-9 0 4 0,-7 0-24 16,0-3-11-16,-13 2-6 0,1-2-42 0,-4-6-92 15,-6 2-85-15,1-4-11 0,-2 0-280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9T05:56:17.2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4789 12005 1767 0,'-15'33'6'0,"-2"2"-1"0,0 2 0 0,0-1 6 0,-8 2-3 16,1 1 2-16,0 5-3 0,-4 5 4 0,-2-1 0 0,1 4 6 0,-5 6-5 0,-1-3-3 0,-3 3 0 0,-5 0-8 0,3-2 5 0,-3 1-10 0,2-3 4 0,6-3-1 0,-3 0 1 0,6-1 5 0,-2-1-22 0,-1-1-4 0,-1 0-10 0,-1-3-26 16,-2-1-11-16,2-1-10 0,-2-3 0 0,5 1-8 0,3-4-27 0,0-1-25 0,3-3-4 0,-1-3-70 0,3 1-59 0</inkml:trace>
  <inkml:trace contextRef="#ctx0" brushRef="#br0" timeOffset="1394.81">21017 12000 764 0,'1'0'109'0,"-1"0"166"0,0 0 142 0,0 0-350 0,0-1 7 0,0 0-43 0,0 0-18 0,0 0 1 0,7-12-9 0,-4 12-4 15,1 0 5-15,-6 0-7 0,2 1-18 0,0 0 10 0,0 0-3 0,0 0 7 0,0 0-10 0,0 0 14 0,0 0-5 0,0 0 9 0,0 0 6 0,0 0-7 0,0 0-2 16,-4 0 0-16,4 0 2 0,0 0-7 15,0 0 8-15,0 0-10 0,0 0-5 0,-1 10 15 0,-4-4-6 0,3 4 10 16,0 2-6-16,-1 5-2 16,4 5-1-16,-5 1-1 0,2 5 4 0,-4 3-1 0,-1 3-7 0,0 3 2 15,0 3 4-15,4 1 3 0,-4 4 9 0,1 1-5 16,1 3 14-16,-3 3-4 0,-1 2 9 0,-1 3-8 16,-1 3 5-16,0 4 6 0,-1 0-1 0,0 4 3 15,-2-1 2-15,-2 3-17 0,-1 6 5 0,-2 0-8 16,1 0 2-16,-5-2-8 0,1-3-3 0,0 0 0 0,-5 0-1 15,3-2-2-15,2 1 0 0,-6-5 0 0,0-5 0 16,2-3-29-16,-5-2-16 0,5-3-6 16,2 2-40-16,2-5-56 0,-2-2-38 0,2-10-6 0,-1-1-70 0</inkml:trace>
  <inkml:trace contextRef="#ctx0" brushRef="#br0" timeOffset="3396.88">8595 11543 360 0,'0'-2'264'0,"0"2"-90"0,0 0-125 0,0 0-1 0,0 0-42 0,0-1-1 0,0 1-13 0,0 0 10 0,0-1 7 0,0 1-8 0,0 0 10 0,0 0-11 16,0 0-8-16,0 0 21 0,0 0-10 0,0 0 17 0,0 0 5 0,0 0-8 15,0 0 16-15,0 0-15 0,0 0 5 0,0 0 3 16,-1 0-18-16,-1 0 15 0,1 0-5 0,0 0-11 16,0 0 11-16,-1 0-13 0,-26 4 3 0,23 2 3 15,-1-1-4-15,-1 2 6 0,0-1 10 0,-1 5-14 0,0-2 14 16,0 1-16-16,-2 3-1 0,-1-1 9 16,1 0-14-16,-2 5 14 0,1 3-5 0,-1 6-1 0,-1 1 2 15,-2 1-3-15,-2 0-1 0,-3-1 3 0,1 4-4 16,-3 3 2-16,1 2 0 0,2 2-8 0,-3 3 7 15,0 0-8-15,-3 4-6 0,-4 5 12 0,2 3-10 0,0 3 10 16,-1 0-6-16,0-2 2 0,-2-1 3 0,-2 4-3 16,1-1-5-16,-4 4 4 0,-1 0-5 0,1 0 6 15,1 4 7-15,1-6-8 0,1 4 7 0,-2-2-9 16,0-2 5-16,3 5-3 0,1-3 0 0,1-4 0 16,4 0 4-16,-3-8-2 0,-1-1 5 0,4-5-5 15,-1-2-1-15,-2-1 7 0,7-6-10 0,1-1 9 0,0-4-1 16,-1-3-5-16,0-1 8 0,-4-5-9 0,5-3-2 15,2-1 5-15,3-3-4 0,3 0 4 0,-3-2-5 0,5 1-14 16,-3-4 0-16,3-1-7 0,1-2-34 0,1 0-7 16,-1-4-28-16,1 1 14 0,1-1-35 0,-1-1-26 15,3-1-26-15,0-1-3 0,-1 0-57 0</inkml:trace>
  <inkml:trace contextRef="#ctx0" brushRef="#br0" timeOffset="4657.64">14144 11805 721 0,'-8'-5'99'0,"7"3"147"0,1 2 102 0,0 0-309 0,0 0-39 0,0 0-11 0,0 0-5 0,0 0-1 16,0 1 2-16,0 0 8 0,-4 16-3 0,1-11 3 0,-1 2 4 0,0-2 2 0,0-1 4 16,1 1-4-16,2 1-11 0,-4-1 19 0,0 1-16 0,2 0 16 15,-1-1-8-15,1 3-1 0,1-1 6 0,-2 2-6 16,-1 1-12-16,3 2 18 0,-4 1-12 0,3 4 12 0,-2 1-12 16,-1 3 4-16,3 4 3 0,1 4-4 0,1 3-13 15,-5 10 16-15,-3 5-10 0,2 5 12 0,-1 9 1 0,-2 3-5 16,0 8 3-16,-8 8-8 0,-2 7-17 0,-3 6-8 15,-4 7-19-15,1 9 8 0,-2 5-16 0,-1 6 19 16,-8 2 15-16,0 5-5 0,-5-3 16 0,-5 0 19 16,-1 2-8-16,-4-9 12 0,2-1 1 0,1-6-8 15,-3-3 12-15,2-1-15 0,-2-5-28 0,-2-4-202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10T06:16:33.58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8-01-19T03:52:17.8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19755 16345 0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7-27T05:22:16.9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68 138 10320,'-48'-63'4386,"48"63"-129,0 0-645,-36-69-2451,36 69-645,0 0-774,0 0-1290,0 0-1935,0 0-516,0 0-516,49-6-129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11T06:48:55.1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0-14T05:44:13.4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1290,'0'0'2322,"0"0"-387,0 0 258,0 0-1032,0 0-387,0 0-129,0 0-129,0 0-258,0 0-129,0 0 0,0 0-129,0 0 0,0 0 0,0 0 258,0 0-129,0 0 258,0 0 129,0 0 258,0 0 0,0 0-129,0 0-129,0 0 129,0 0-129,0 0-387,0 0-129,0 0-129,0 0 0,0 0 129,0 0-258,0 0 516,0 0-129,0 0 0,0 0 0,0 0 129,0 0 0,0 0-129,0 0 0,0 0 0,0 0 0,0 0-129,0 0-129,0 0 129,0 0 0,0 0 0,0 0 0,0 0 0,0 0 129,0 0-129,0 0 129,0 0 0,0 0-129,0 0 129,0 0-129,0 0 129,0 0-129,0 0 0,0 0 0,0 0 0,0 0 0,0 0 0,0 0 0,0 0 0,0 0 129,0 0-129,0 0 258,0 0 0,0 0-129,0 0 129,0 0-129,0 0-516,0 0-1032,0 0-2064,0 0-516,0 0-129,0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27T06:23:23.9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2-8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7F9CA-4A37-4942-98F1-F224CEF7A84F}" type="datetimeFigureOut">
              <a:rPr lang="en-IN" smtClean="0"/>
              <a:t>13-10-2025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C6ED3-840C-45C3-B529-5BD3A85DA8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033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5C6ED3-840C-45C3-B529-5BD3A85DA8D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32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34F68DCB-95B2-0669-882A-EC03F8FC72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59E17DD6-0B69-9A09-B7EC-5F35504B7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AEA7528B-B893-750D-E443-327FA7525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1C191B-BBC5-49BC-BE6B-E9E2F7C598BD}" type="slidenum">
              <a:rPr lang="en-I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I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E22A81-2297-03C4-E59A-EDD449DDD8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3425C4-70E7-3FE0-4095-B6C21DF1E8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6628052-1704-0282-7227-64207467B7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8B5828-7D72-4C08-ABB2-9415D451C6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45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0E185B-B4C4-C5E9-9F1D-40E5AA2703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5F5A5E-A816-7B70-B76A-36B29F11A0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F2C0BD-2689-0848-C7F6-EA0549E56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BF091-E755-4E19-B2E0-4702763030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44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8DC4A2-B4C8-8B72-F91D-4AA44E72D9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AD3F01-937A-93D5-C433-2356DF724F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EFA7DB-54F9-D238-FA8F-FFC719B91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41F953-1350-4150-9B55-320B82288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3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249EE-1C2C-C735-89E9-13E5FB237F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F9F058-D9A6-AA97-582B-60340A0137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8C6E24-1151-3D97-A812-C0B7106021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69EC1-04C1-4F74-81FE-335D5B399B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12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7FBD7E-6E01-E0C2-EEF7-4359458D87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76A563-7A28-E45A-3896-14259E9E7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7E90B19-BC7F-F256-1C81-0AD453021B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814A47-3E57-4D16-84BF-8342D1EDFB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33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8D39AF-7240-F865-4450-2D2FD7EB8A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C7E131C-3222-3406-44BC-ABCDEA5E3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5D4BF49-ADB8-8487-DB30-974819828E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59CCB-8989-452F-B17C-F098A7CE36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297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8CE17E7-5D11-142A-CEB4-7B1D896A1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14F95D-11F9-FE58-88C8-EB22EA6C71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E36CBE-91D5-1893-70D6-4278E27568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FA315-3B96-4105-8E16-4ABEF56817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01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3ECF0D-9E48-4EA9-80BF-50F3CE7507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A19052-3D5E-E6BD-D319-317C5F92BE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908DFC-2F1A-EF75-D8B4-D4FB54BEC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CE1690-E733-4AEA-95C1-A9D1289435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48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142D5-5CEA-B8DE-841F-2231310B04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28B60D-D0F8-E0F1-24B3-9F6078BDD9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BC76C0-07CF-F386-6513-063FB3A76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B29B9-9CF7-4F99-9A30-0D25E3E7C4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59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19984D-6674-9172-F55A-134D15064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58ED6-7D79-752A-5563-74646A46CF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D50D1BA-8F1E-FE2D-9322-C8AE424A58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D7C3B-C9B6-4C12-88AE-28F03E5E8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530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B8D34A-DD6C-E495-83A2-C0A17FFB4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53E07C-0D3D-A0AE-5290-CDA219DE99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3F7BD3-4CA5-89CA-0CD7-8164B79FB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DCB74-CF59-49C5-AB98-58C13BBC95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425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230145-1ACA-2E59-27CA-0A0403B09B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70B5E0-53ED-FB67-070D-B0BF1F3393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7BA5C-02B1-293F-2574-6892C5446D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404948-1734-44C0-AFD5-5A9ED787E4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86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3C2A0E9-8EA3-1278-C6FA-45754E5A54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5F6AFD3-BFE8-BCEF-5CBE-07D48FC3E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FD768D1-ECA3-C62E-F840-786BACB633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7BA18DD-4F04-7B6A-9EAA-DAD0D15500B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4895016-F98D-9DE8-A36E-6E07D47B1C6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86E4200-F90B-4828-8D38-84C50CA098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2.wmf"/><Relationship Id="rId5" Type="http://schemas.openxmlformats.org/officeDocument/2006/relationships/image" Target="../media/image240.png"/><Relationship Id="rId10" Type="http://schemas.openxmlformats.org/officeDocument/2006/relationships/oleObject" Target="../embeddings/oleObject1.bin"/><Relationship Id="rId4" Type="http://schemas.openxmlformats.org/officeDocument/2006/relationships/customXml" Target="../ink/ink4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oleObject" Target="../embeddings/oleObject2.bin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11" Type="http://schemas.openxmlformats.org/officeDocument/2006/relationships/customXml" Target="../ink/ink6.xml"/><Relationship Id="rId5" Type="http://schemas.openxmlformats.org/officeDocument/2006/relationships/customXml" Target="../ink/ink5.xml"/><Relationship Id="rId10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6.wmf"/><Relationship Id="rId3" Type="http://schemas.openxmlformats.org/officeDocument/2006/relationships/oleObject" Target="../embeddings/oleObject3.bin"/><Relationship Id="rId7" Type="http://schemas.openxmlformats.org/officeDocument/2006/relationships/image" Target="../media/image14.png"/><Relationship Id="rId12" Type="http://schemas.openxmlformats.org/officeDocument/2006/relationships/oleObject" Target="../embeddings/oleObject6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png"/><Relationship Id="rId4" Type="http://schemas.openxmlformats.org/officeDocument/2006/relationships/image" Target="../media/image12.wmf"/><Relationship Id="rId9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customXml" Target="../ink/ink7.xml"/><Relationship Id="rId3" Type="http://schemas.openxmlformats.org/officeDocument/2006/relationships/image" Target="../media/image16.wmf"/><Relationship Id="rId7" Type="http://schemas.openxmlformats.org/officeDocument/2006/relationships/image" Target="../media/image3.png"/><Relationship Id="rId12" Type="http://schemas.openxmlformats.org/officeDocument/2006/relationships/image" Target="../media/image27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6.png"/><Relationship Id="rId7" Type="http://schemas.openxmlformats.org/officeDocument/2006/relationships/oleObject" Target="../embeddings/oleObject7.bin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wmf"/><Relationship Id="rId7" Type="http://schemas.openxmlformats.org/officeDocument/2006/relationships/image" Target="../media/image32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6.png"/><Relationship Id="rId5" Type="http://schemas.openxmlformats.org/officeDocument/2006/relationships/image" Target="../media/image30.wmf"/><Relationship Id="rId10" Type="http://schemas.openxmlformats.org/officeDocument/2006/relationships/image" Target="../media/image35.wmf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oleObject" Target="../embeddings/oleObject12.bin"/><Relationship Id="rId7" Type="http://schemas.openxmlformats.org/officeDocument/2006/relationships/customXml" Target="../ink/ink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.png"/><Relationship Id="rId4" Type="http://schemas.openxmlformats.org/officeDocument/2006/relationships/image" Target="../media/image37.wmf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3.png"/><Relationship Id="rId7" Type="http://schemas.openxmlformats.org/officeDocument/2006/relationships/image" Target="../media/image41.w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11.bin"/><Relationship Id="rId3" Type="http://schemas.openxmlformats.org/officeDocument/2006/relationships/image" Target="../media/image42.wmf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46.pn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wmf"/><Relationship Id="rId11" Type="http://schemas.openxmlformats.org/officeDocument/2006/relationships/image" Target="../media/image45.png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47.png"/><Relationship Id="rId10" Type="http://schemas.openxmlformats.org/officeDocument/2006/relationships/image" Target="../media/image3.png"/><Relationship Id="rId4" Type="http://schemas.openxmlformats.org/officeDocument/2006/relationships/image" Target="../media/image44.png"/><Relationship Id="rId9" Type="http://schemas.openxmlformats.org/officeDocument/2006/relationships/image" Target="../media/image6.png"/><Relationship Id="rId14" Type="http://schemas.openxmlformats.org/officeDocument/2006/relationships/image" Target="../media/image3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8.bin"/><Relationship Id="rId7" Type="http://schemas.openxmlformats.org/officeDocument/2006/relationships/image" Target="../media/image45.wmf"/><Relationship Id="rId12" Type="http://schemas.openxmlformats.org/officeDocument/2006/relationships/customXml" Target="../ink/ink9.xml"/><Relationship Id="rId17" Type="http://schemas.openxmlformats.org/officeDocument/2006/relationships/image" Target="../media/image3.png"/><Relationship Id="rId2" Type="http://schemas.openxmlformats.org/officeDocument/2006/relationships/image" Target="../media/image48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47.wmf"/><Relationship Id="rId5" Type="http://schemas.openxmlformats.org/officeDocument/2006/relationships/image" Target="../media/image50.png"/><Relationship Id="rId15" Type="http://schemas.openxmlformats.org/officeDocument/2006/relationships/image" Target="../media/image2.png"/><Relationship Id="rId10" Type="http://schemas.openxmlformats.org/officeDocument/2006/relationships/oleObject" Target="../embeddings/oleObject21.bin"/><Relationship Id="rId4" Type="http://schemas.openxmlformats.org/officeDocument/2006/relationships/image" Target="../media/image44.wmf"/><Relationship Id="rId9" Type="http://schemas.openxmlformats.org/officeDocument/2006/relationships/image" Target="../media/image4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25.bin"/><Relationship Id="rId7" Type="http://schemas.openxmlformats.org/officeDocument/2006/relationships/customXml" Target="../ink/ink1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customXml" Target="../ink/ink11.xml"/><Relationship Id="rId4" Type="http://schemas.openxmlformats.org/officeDocument/2006/relationships/image" Target="../media/image58.wmf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5717D9-F7C3-C6B3-1C45-97CD966203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8911" y="521521"/>
            <a:ext cx="8458200" cy="838200"/>
          </a:xfrm>
        </p:spPr>
        <p:txBody>
          <a:bodyPr/>
          <a:lstStyle/>
          <a:p>
            <a:r>
              <a:rPr lang="en-US" altLang="en-US" sz="2800" dirty="0"/>
              <a:t> Betz Analysis of Wind Turbines</a:t>
            </a:r>
          </a:p>
        </p:txBody>
      </p:sp>
      <p:sp>
        <p:nvSpPr>
          <p:cNvPr id="3075" name="Rectangle 10">
            <a:extLst>
              <a:ext uri="{FF2B5EF4-FFF2-40B4-BE49-F238E27FC236}">
                <a16:creationId xmlns:a16="http://schemas.microsoft.com/office/drawing/2014/main" id="{1A1E9E57-CD09-0B55-3F40-D98E28E30AA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9972" y="3483394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altLang="en-US" sz="1600" i="1"/>
          </a:p>
          <a:p>
            <a:pPr eaLnBrk="1" hangingPunct="1"/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/>
              <a:t>Professor</a:t>
            </a:r>
          </a:p>
          <a:p>
            <a:pPr eaLnBrk="1" hangingPunct="1"/>
            <a:r>
              <a:rPr lang="en-US" altLang="en-US" sz="1600" i="1"/>
              <a:t>Mechanical Engineering Department</a:t>
            </a:r>
          </a:p>
          <a:p>
            <a:pPr eaLnBrk="1" hangingPunct="1"/>
            <a:r>
              <a:rPr lang="en-US" altLang="en-US" sz="1600" i="1"/>
              <a:t>I I T Delhi</a:t>
            </a:r>
          </a:p>
        </p:txBody>
      </p:sp>
      <p:pic>
        <p:nvPicPr>
          <p:cNvPr id="46089" name="Rectangle 19458">
            <a:extLst>
              <a:ext uri="{FF2B5EF4-FFF2-40B4-BE49-F238E27FC236}">
                <a16:creationId xmlns:a16="http://schemas.microsoft.com/office/drawing/2014/main" id="{482C3F57-2C57-FC22-2EAE-10EFC825B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785" y="189356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7" name="Group 7">
            <a:extLst>
              <a:ext uri="{FF2B5EF4-FFF2-40B4-BE49-F238E27FC236}">
                <a16:creationId xmlns:a16="http://schemas.microsoft.com/office/drawing/2014/main" id="{95DF176B-982D-431C-6033-7E62D5D522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0" name="Group 8">
              <a:extLst>
                <a:ext uri="{FF2B5EF4-FFF2-40B4-BE49-F238E27FC236}">
                  <a16:creationId xmlns:a16="http://schemas.microsoft.com/office/drawing/2014/main" id="{DC3763A4-5AC7-431C-A047-41C60071AC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0" name="Rectangle 9">
                <a:extLst>
                  <a:ext uri="{FF2B5EF4-FFF2-40B4-BE49-F238E27FC236}">
                    <a16:creationId xmlns:a16="http://schemas.microsoft.com/office/drawing/2014/main" id="{9807AA84-D8A6-FEF0-F92F-FD0B5A2F8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B47B87B-38F3-E1F8-FB98-3419ABAE6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1" name="Group 11">
              <a:extLst>
                <a:ext uri="{FF2B5EF4-FFF2-40B4-BE49-F238E27FC236}">
                  <a16:creationId xmlns:a16="http://schemas.microsoft.com/office/drawing/2014/main" id="{044A9708-E65B-8B49-7AC7-DD9089966E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8" name="Rectangle 12">
                <a:extLst>
                  <a:ext uri="{FF2B5EF4-FFF2-40B4-BE49-F238E27FC236}">
                    <a16:creationId xmlns:a16="http://schemas.microsoft.com/office/drawing/2014/main" id="{378EB77E-3034-DC00-C3EC-75BAC6AEB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9F8B4B48-E604-FCAE-880F-8FEBD5322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2" name="Group 14">
              <a:extLst>
                <a:ext uri="{FF2B5EF4-FFF2-40B4-BE49-F238E27FC236}">
                  <a16:creationId xmlns:a16="http://schemas.microsoft.com/office/drawing/2014/main" id="{269FE822-5B39-AB7A-38AA-854D99FB8C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6" name="Rectangle 15">
                <a:extLst>
                  <a:ext uri="{FF2B5EF4-FFF2-40B4-BE49-F238E27FC236}">
                    <a16:creationId xmlns:a16="http://schemas.microsoft.com/office/drawing/2014/main" id="{D603BF12-B7C8-0326-2500-5258D739C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C2673A97-59E8-4BA9-184E-F3AEBF7FC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3" name="Group 17">
              <a:extLst>
                <a:ext uri="{FF2B5EF4-FFF2-40B4-BE49-F238E27FC236}">
                  <a16:creationId xmlns:a16="http://schemas.microsoft.com/office/drawing/2014/main" id="{90FE48F4-EC59-B147-149D-461E06F75D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4" name="Rectangle 18">
                <a:extLst>
                  <a:ext uri="{FF2B5EF4-FFF2-40B4-BE49-F238E27FC236}">
                    <a16:creationId xmlns:a16="http://schemas.microsoft.com/office/drawing/2014/main" id="{F570D6B4-2A0D-FD97-3D28-13E1CFED1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730629FD-600C-9F41-081D-39D9E12AE4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sp>
        <p:nvSpPr>
          <p:cNvPr id="2" name="TextBox 18">
            <a:extLst>
              <a:ext uri="{FF2B5EF4-FFF2-40B4-BE49-F238E27FC236}">
                <a16:creationId xmlns:a16="http://schemas.microsoft.com/office/drawing/2014/main" id="{417FC409-5CCF-9EA3-7AFF-CCB4C231E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99498"/>
            <a:ext cx="83337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B050"/>
                </a:solidFill>
                <a:latin typeface="Script MT Bold" panose="03040602040607080904" pitchFamily="66" charset="0"/>
              </a:rPr>
              <a:t>Scientific Modelling for Guaranteed Power…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>
                <a:extLst>
                  <a:ext uri="{FF2B5EF4-FFF2-40B4-BE49-F238E27FC236}">
                    <a16:creationId xmlns:a16="http://schemas.microsoft.com/office/drawing/2014/main" id="{2393CD90-B964-F6D3-A2A4-95B76E4FAEA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>
                <a:extLst>
                  <a:ext uri="{FF2B5EF4-FFF2-40B4-BE49-F238E27FC236}">
                    <a16:creationId xmlns:a16="http://schemas.microsoft.com/office/drawing/2014/main" id="{2393CD90-B964-F6D3-A2A4-95B76E4FAEA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1129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8D02586-53E8-147E-0DD9-3E59D2938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The Power in the Wind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B6D0EC48-A6BC-D91B-9627-5AA7CC2BA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25146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The power in the wind is proportional to: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area of windmill being swept by the wind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cube of the wind speed</a:t>
            </a:r>
          </a:p>
          <a:p>
            <a:pPr lvl="1">
              <a:defRPr/>
            </a:pPr>
            <a:r>
              <a:rPr lang="en-US" sz="2000" dirty="0">
                <a:ea typeface="+mn-ea"/>
                <a:cs typeface="+mn-cs"/>
              </a:rPr>
              <a:t>the air density - which varies with altitude</a:t>
            </a:r>
          </a:p>
          <a:p>
            <a:pPr>
              <a:defRPr/>
            </a:pPr>
            <a:r>
              <a:rPr lang="en-US" sz="2400" dirty="0"/>
              <a:t>The formula used for calculating the power in the wind is shown below:</a:t>
            </a:r>
          </a:p>
        </p:txBody>
      </p:sp>
      <p:graphicFrame>
        <p:nvGraphicFramePr>
          <p:cNvPr id="176142" name="Object 9">
            <a:extLst>
              <a:ext uri="{FF2B5EF4-FFF2-40B4-BE49-F238E27FC236}">
                <a16:creationId xmlns:a16="http://schemas.microsoft.com/office/drawing/2014/main" id="{85623810-1AB6-1CEC-08CB-B2ED1E52DC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733800"/>
          <a:ext cx="2546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392" imgH="393529" progId="Equation.3">
                  <p:embed/>
                </p:oleObj>
              </mc:Choice>
              <mc:Fallback>
                <p:oleObj name="Equation" r:id="rId2" imgW="939392" imgH="393529" progId="Equation.3">
                  <p:embed/>
                  <p:pic>
                    <p:nvPicPr>
                      <p:cNvPr id="176142" name="Object 9">
                        <a:extLst>
                          <a:ext uri="{FF2B5EF4-FFF2-40B4-BE49-F238E27FC236}">
                            <a16:creationId xmlns:a16="http://schemas.microsoft.com/office/drawing/2014/main" id="{85623810-1AB6-1CEC-08CB-B2ED1E52DC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733800"/>
                        <a:ext cx="2546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D64673A-B099-ECF6-D20B-0E82A72D7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054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where, P is power in watts (</a:t>
            </a:r>
            <a:r>
              <a:rPr lang="en-US" altLang="en-US" sz="2400" i="1" dirty="0"/>
              <a:t>W</a:t>
            </a:r>
            <a:r>
              <a:rPr lang="en-US" altLang="en-US" sz="2400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ρ is the air density in kilograms per cubic </a:t>
            </a:r>
            <a:r>
              <a:rPr lang="en-US" altLang="en-US" sz="2400" dirty="0" err="1"/>
              <a:t>metre</a:t>
            </a:r>
            <a:r>
              <a:rPr lang="en-US" altLang="en-US" sz="2400" dirty="0"/>
              <a:t> (</a:t>
            </a:r>
            <a:r>
              <a:rPr lang="en-US" altLang="en-US" sz="2400" i="1" dirty="0"/>
              <a:t>kg/m</a:t>
            </a:r>
            <a:r>
              <a:rPr lang="en-US" altLang="en-US" sz="2400" i="1" baseline="30000" dirty="0"/>
              <a:t>3</a:t>
            </a:r>
            <a:r>
              <a:rPr lang="en-US" altLang="en-US" sz="2400" dirty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A is the swept rotor area in square </a:t>
            </a:r>
            <a:r>
              <a:rPr lang="en-US" altLang="en-US" sz="2400" dirty="0" err="1"/>
              <a:t>metres</a:t>
            </a:r>
            <a:r>
              <a:rPr lang="en-US" altLang="en-US" sz="2400" dirty="0"/>
              <a:t> (</a:t>
            </a:r>
            <a:r>
              <a:rPr lang="en-US" altLang="en-US" sz="2400" i="1" dirty="0"/>
              <a:t>m</a:t>
            </a:r>
            <a:r>
              <a:rPr lang="en-US" altLang="en-US" sz="2400" i="1" baseline="30000" dirty="0"/>
              <a:t>2</a:t>
            </a:r>
            <a:r>
              <a:rPr lang="en-US" altLang="en-US" sz="2400" dirty="0"/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47" name="Ink 10">
                <a:extLst>
                  <a:ext uri="{FF2B5EF4-FFF2-40B4-BE49-F238E27FC236}">
                    <a16:creationId xmlns:a16="http://schemas.microsoft.com/office/drawing/2014/main" id="{B7E10165-C389-6AA8-8A85-AEA4C14E93C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29375" y="6505575"/>
              <a:ext cx="2060575" cy="201613"/>
            </p14:xfrm>
          </p:contentPart>
        </mc:Choice>
        <mc:Fallback xmlns="">
          <p:pic>
            <p:nvPicPr>
              <p:cNvPr id="6147" name="Ink 10">
                <a:extLst>
                  <a:ext uri="{FF2B5EF4-FFF2-40B4-BE49-F238E27FC236}">
                    <a16:creationId xmlns:a16="http://schemas.microsoft.com/office/drawing/2014/main" id="{B7E10165-C389-6AA8-8A85-AEA4C14E93C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0010" y="6496248"/>
                <a:ext cx="2079304" cy="220268"/>
              </a:xfrm>
              <a:prstGeom prst="rect">
                <a:avLst/>
              </a:prstGeom>
            </p:spPr>
          </p:pic>
        </mc:Fallback>
      </mc:AlternateContent>
      <p:grpSp>
        <p:nvGrpSpPr>
          <p:cNvPr id="23559" name="Group 38">
            <a:extLst>
              <a:ext uri="{FF2B5EF4-FFF2-40B4-BE49-F238E27FC236}">
                <a16:creationId xmlns:a16="http://schemas.microsoft.com/office/drawing/2014/main" id="{EC89307C-C86A-73D3-F637-4441B7A8E1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0" name="Group 19">
              <a:extLst>
                <a:ext uri="{FF2B5EF4-FFF2-40B4-BE49-F238E27FC236}">
                  <a16:creationId xmlns:a16="http://schemas.microsoft.com/office/drawing/2014/main" id="{DE0F861D-EDAD-5959-38BE-04431F8546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2" name="Group 8">
                <a:extLst>
                  <a:ext uri="{FF2B5EF4-FFF2-40B4-BE49-F238E27FC236}">
                    <a16:creationId xmlns:a16="http://schemas.microsoft.com/office/drawing/2014/main" id="{33ACCF8A-70ED-41DA-FDF6-1E4756C18D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4" name="Group 9">
                  <a:extLst>
                    <a:ext uri="{FF2B5EF4-FFF2-40B4-BE49-F238E27FC236}">
                      <a16:creationId xmlns:a16="http://schemas.microsoft.com/office/drawing/2014/main" id="{2DEFE806-8B07-EBA5-33F1-B1A9E587C5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4" name="Rectangle 10">
                    <a:extLst>
                      <a:ext uri="{FF2B5EF4-FFF2-40B4-BE49-F238E27FC236}">
                        <a16:creationId xmlns:a16="http://schemas.microsoft.com/office/drawing/2014/main" id="{ADAC0AA1-23CB-E043-8C47-6FA7CA36E8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5" name="Rectangle 11">
                    <a:extLst>
                      <a:ext uri="{FF2B5EF4-FFF2-40B4-BE49-F238E27FC236}">
                        <a16:creationId xmlns:a16="http://schemas.microsoft.com/office/drawing/2014/main" id="{F75372FB-CA46-E436-2A91-5EACDF3003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5" name="Group 12">
                  <a:extLst>
                    <a:ext uri="{FF2B5EF4-FFF2-40B4-BE49-F238E27FC236}">
                      <a16:creationId xmlns:a16="http://schemas.microsoft.com/office/drawing/2014/main" id="{54715652-06A0-81EE-812D-1B485EC5CE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2" name="Rectangle 13">
                    <a:extLst>
                      <a:ext uri="{FF2B5EF4-FFF2-40B4-BE49-F238E27FC236}">
                        <a16:creationId xmlns:a16="http://schemas.microsoft.com/office/drawing/2014/main" id="{BD45656E-0E9B-DA92-6E17-1F489651E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3" name="Rectangle 14">
                    <a:extLst>
                      <a:ext uri="{FF2B5EF4-FFF2-40B4-BE49-F238E27FC236}">
                        <a16:creationId xmlns:a16="http://schemas.microsoft.com/office/drawing/2014/main" id="{6CC1CF81-583E-81A5-62BD-F30EB7D41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6" name="Group 15">
                  <a:extLst>
                    <a:ext uri="{FF2B5EF4-FFF2-40B4-BE49-F238E27FC236}">
                      <a16:creationId xmlns:a16="http://schemas.microsoft.com/office/drawing/2014/main" id="{9DF38627-43DD-30B5-39A5-BFBD63C4E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0" name="Rectangle 16">
                    <a:extLst>
                      <a:ext uri="{FF2B5EF4-FFF2-40B4-BE49-F238E27FC236}">
                        <a16:creationId xmlns:a16="http://schemas.microsoft.com/office/drawing/2014/main" id="{41F74C88-5FA9-0865-A611-9241E3B0C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71" name="Rectangle 17">
                    <a:extLst>
                      <a:ext uri="{FF2B5EF4-FFF2-40B4-BE49-F238E27FC236}">
                        <a16:creationId xmlns:a16="http://schemas.microsoft.com/office/drawing/2014/main" id="{71AD561D-72E5-EC19-B968-F2A7CBC9C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3567" name="Group 18">
                  <a:extLst>
                    <a:ext uri="{FF2B5EF4-FFF2-40B4-BE49-F238E27FC236}">
                      <a16:creationId xmlns:a16="http://schemas.microsoft.com/office/drawing/2014/main" id="{88735159-28F1-DA3A-20DD-821715AFF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8" name="Rectangle 19">
                    <a:extLst>
                      <a:ext uri="{FF2B5EF4-FFF2-40B4-BE49-F238E27FC236}">
                        <a16:creationId xmlns:a16="http://schemas.microsoft.com/office/drawing/2014/main" id="{F33CD821-A077-38BE-D1A5-29B5FF2B8D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569" name="Rectangle 20">
                    <a:extLst>
                      <a:ext uri="{FF2B5EF4-FFF2-40B4-BE49-F238E27FC236}">
                        <a16:creationId xmlns:a16="http://schemas.microsoft.com/office/drawing/2014/main" id="{229DF05D-715A-4127-15EA-DBF2D50B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E4C757A7-D21C-A9F1-C6ED-A051B0B71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B2B4E0-0155-B060-C0AF-F1E3DF13F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>
            <a:extLst>
              <a:ext uri="{FF2B5EF4-FFF2-40B4-BE49-F238E27FC236}">
                <a16:creationId xmlns:a16="http://schemas.microsoft.com/office/drawing/2014/main" id="{CB24C11B-EF49-786F-E16C-4E66C4E3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0062" y="88900"/>
            <a:ext cx="5886618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Who are Contiguous  to A Wind Turbine?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146" name="Ink 22">
                <a:extLst>
                  <a:ext uri="{FF2B5EF4-FFF2-40B4-BE49-F238E27FC236}">
                    <a16:creationId xmlns:a16="http://schemas.microsoft.com/office/drawing/2014/main" id="{E8B679E0-10DF-35B7-996C-26D67A60429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72313" y="6527800"/>
              <a:ext cx="1587" cy="1588"/>
            </p14:xfrm>
          </p:contentPart>
        </mc:Choice>
        <mc:Fallback xmlns="">
          <p:pic>
            <p:nvPicPr>
              <p:cNvPr id="6146" name="Ink 22">
                <a:extLst>
                  <a:ext uri="{FF2B5EF4-FFF2-40B4-BE49-F238E27FC236}">
                    <a16:creationId xmlns:a16="http://schemas.microsoft.com/office/drawing/2014/main" id="{E8B679E0-10DF-35B7-996C-26D67A60429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31051" y="64865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66" name="Ink 38">
                <a:extLst>
                  <a:ext uri="{FF2B5EF4-FFF2-40B4-BE49-F238E27FC236}">
                    <a16:creationId xmlns:a16="http://schemas.microsoft.com/office/drawing/2014/main" id="{45E6F1B7-41FE-2687-8F31-36D833E5D57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688513" y="6583363"/>
              <a:ext cx="25400" cy="112712"/>
            </p14:xfrm>
          </p:contentPart>
        </mc:Choice>
        <mc:Fallback xmlns="">
          <p:pic>
            <p:nvPicPr>
              <p:cNvPr id="6166" name="Ink 38">
                <a:extLst>
                  <a:ext uri="{FF2B5EF4-FFF2-40B4-BE49-F238E27FC236}">
                    <a16:creationId xmlns:a16="http://schemas.microsoft.com/office/drawing/2014/main" id="{45E6F1B7-41FE-2687-8F31-36D833E5D57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9212" y="6574000"/>
                <a:ext cx="44003" cy="13143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BB66691-545B-DE43-8C54-DD5DB01B3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01333">
            <a:off x="2738121" y="3038446"/>
            <a:ext cx="2819400" cy="3489354"/>
          </a:xfrm>
          <a:prstGeom prst="rect">
            <a:avLst/>
          </a:prstGeom>
          <a:scene3d>
            <a:camera prst="orthographicFront">
              <a:rot lat="0" lon="2400000" rev="0"/>
            </a:camera>
            <a:lightRig rig="threePt" dir="t"/>
          </a:scene3d>
        </p:spPr>
      </p:pic>
      <p:pic>
        <p:nvPicPr>
          <p:cNvPr id="41986" name="Picture 2">
            <a:extLst>
              <a:ext uri="{FF2B5EF4-FFF2-40B4-BE49-F238E27FC236}">
                <a16:creationId xmlns:a16="http://schemas.microsoft.com/office/drawing/2014/main" id="{E6301469-4743-B9BD-C26A-1EAC8F768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32000"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85925"/>
            <a:ext cx="8023225" cy="4410075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21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n 3">
            <a:extLst>
              <a:ext uri="{FF2B5EF4-FFF2-40B4-BE49-F238E27FC236}">
                <a16:creationId xmlns:a16="http://schemas.microsoft.com/office/drawing/2014/main" id="{E0555DC1-ED2A-0EF2-1DDA-37B55E387B28}"/>
              </a:ext>
            </a:extLst>
          </p:cNvPr>
          <p:cNvSpPr/>
          <p:nvPr/>
        </p:nvSpPr>
        <p:spPr bwMode="auto">
          <a:xfrm rot="4371016">
            <a:off x="2945059" y="430248"/>
            <a:ext cx="4195694" cy="6842776"/>
          </a:xfrm>
          <a:prstGeom prst="can">
            <a:avLst/>
          </a:prstGeom>
          <a:noFill/>
          <a:ln w="50800" cap="flat" cmpd="sng" algn="ctr">
            <a:solidFill>
              <a:srgbClr val="0070C0"/>
            </a:solidFill>
            <a:prstDash val="sysDot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E36F38-DCE6-A105-B6DF-AF3DA5023E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DC7C612A-098E-14BC-1841-AD70D30A7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2D99CB77-CA19-05B1-382F-8B1D3D5F12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C7282532-EB6A-2AE3-9AD0-CC7DB266C0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6778F5D-2833-7485-55D2-E8F58E2757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3998A09-4B6F-E342-F2EB-92329C046D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DB7EE472-8485-BEF6-6F57-23DD547837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A9AB8159-B95F-F1AC-8F0F-EEADC4A267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A7FFD33-35A9-5B88-0054-B57F660558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C9347D7-D1FC-0F88-F40C-64A356E67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D73C8C74-2FE4-0E6A-3576-8BC4570A1E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0D88405D-160F-AE92-418D-AEF753947D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D136447-2FB8-3D92-20D2-08B60FF74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2A8E41F-0DD4-6DC7-FF41-A2A96639C0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414424E0-953C-8155-1477-96FA52F44F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27968012-F54E-964D-8095-D0D7902582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6773BFCE-AED5-93B3-A939-404765E545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86933A0-40CB-81A2-81A2-EBE3F97D3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15A891-BE09-FDA0-8003-DCD2661ED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" name="Object 9">
            <a:extLst>
              <a:ext uri="{FF2B5EF4-FFF2-40B4-BE49-F238E27FC236}">
                <a16:creationId xmlns:a16="http://schemas.microsoft.com/office/drawing/2014/main" id="{D2AE3791-5EBC-D9A8-78BA-17A45EFD54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3032365"/>
              </p:ext>
            </p:extLst>
          </p:nvPr>
        </p:nvGraphicFramePr>
        <p:xfrm>
          <a:off x="762000" y="1219200"/>
          <a:ext cx="2546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39392" imgH="393529" progId="Equation.3">
                  <p:embed/>
                </p:oleObj>
              </mc:Choice>
              <mc:Fallback>
                <p:oleObj name="Equation" r:id="rId10" imgW="939392" imgH="393529" progId="Equation.3">
                  <p:embed/>
                  <p:pic>
                    <p:nvPicPr>
                      <p:cNvPr id="176142" name="Object 9">
                        <a:extLst>
                          <a:ext uri="{FF2B5EF4-FFF2-40B4-BE49-F238E27FC236}">
                            <a16:creationId xmlns:a16="http://schemas.microsoft.com/office/drawing/2014/main" id="{85623810-1AB6-1CEC-08CB-B2ED1E52DC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219200"/>
                        <a:ext cx="2546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445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31">
            <a:extLst>
              <a:ext uri="{FF2B5EF4-FFF2-40B4-BE49-F238E27FC236}">
                <a16:creationId xmlns:a16="http://schemas.microsoft.com/office/drawing/2014/main" id="{AF9ABC49-EBFB-FE26-5703-D2AFBCC39C08}"/>
              </a:ext>
            </a:extLst>
          </p:cNvPr>
          <p:cNvGrpSpPr>
            <a:grpSpLocks/>
          </p:cNvGrpSpPr>
          <p:nvPr/>
        </p:nvGrpSpPr>
        <p:grpSpPr bwMode="auto">
          <a:xfrm>
            <a:off x="206375" y="1143000"/>
            <a:ext cx="8251825" cy="5184775"/>
            <a:chOff x="206375" y="1143000"/>
            <a:chExt cx="8251825" cy="5184775"/>
          </a:xfrm>
        </p:grpSpPr>
        <p:pic>
          <p:nvPicPr>
            <p:cNvPr id="14384" name="Picture 16">
              <a:extLst>
                <a:ext uri="{FF2B5EF4-FFF2-40B4-BE49-F238E27FC236}">
                  <a16:creationId xmlns:a16="http://schemas.microsoft.com/office/drawing/2014/main" id="{BAB31823-F519-8F0A-ACB3-EF64B2E0B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375" y="1143000"/>
              <a:ext cx="8251825" cy="51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D4F8F33-50C4-91DB-8DE7-171BFA427E4D}"/>
                </a:ext>
              </a:extLst>
            </p:cNvPr>
            <p:cNvSpPr/>
            <p:nvPr/>
          </p:nvSpPr>
          <p:spPr>
            <a:xfrm>
              <a:off x="1295400" y="2133600"/>
              <a:ext cx="636588" cy="369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IN" i="1" dirty="0" err="1">
                  <a:cs typeface="Times New Roman" pitchFamily="18" charset="0"/>
                </a:rPr>
                <a:t>A</a:t>
              </a:r>
              <a:r>
                <a:rPr lang="en-IN" i="1" baseline="-25000" dirty="0" err="1">
                  <a:cs typeface="Times New Roman" pitchFamily="18" charset="0"/>
                </a:rPr>
                <a:t>rotor</a:t>
              </a:r>
              <a:endParaRPr lang="en-IN" dirty="0">
                <a:latin typeface="Arial" charset="0"/>
              </a:endParaRPr>
            </a:p>
          </p:txBody>
        </p:sp>
      </p:grpSp>
      <p:sp>
        <p:nvSpPr>
          <p:cNvPr id="14339" name="Title 2">
            <a:extLst>
              <a:ext uri="{FF2B5EF4-FFF2-40B4-BE49-F238E27FC236}">
                <a16:creationId xmlns:a16="http://schemas.microsoft.com/office/drawing/2014/main" id="{EF2EE9DD-25B8-DA13-594A-414AC31A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25" y="76200"/>
            <a:ext cx="5857875" cy="1143000"/>
          </a:xfrm>
        </p:spPr>
        <p:txBody>
          <a:bodyPr/>
          <a:lstStyle/>
          <a:p>
            <a:r>
              <a:rPr lang="en-US" altLang="en-US" sz="2800" dirty="0"/>
              <a:t>Support from Surroundings of A Donating Stream Tube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65AA06-BFCB-C9CB-4ED1-2A6FF898DE7D}"/>
              </a:ext>
            </a:extLst>
          </p:cNvPr>
          <p:cNvSpPr/>
          <p:nvPr/>
        </p:nvSpPr>
        <p:spPr>
          <a:xfrm>
            <a:off x="4267200" y="3429000"/>
            <a:ext cx="381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CA62A-3EC7-2205-9473-6F4151497526}"/>
              </a:ext>
            </a:extLst>
          </p:cNvPr>
          <p:cNvSpPr/>
          <p:nvPr/>
        </p:nvSpPr>
        <p:spPr>
          <a:xfrm>
            <a:off x="3962400" y="1219200"/>
            <a:ext cx="4038600" cy="220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54">
            <a:extLst>
              <a:ext uri="{FF2B5EF4-FFF2-40B4-BE49-F238E27FC236}">
                <a16:creationId xmlns:a16="http://schemas.microsoft.com/office/drawing/2014/main" id="{A5F9CB61-AFF6-A726-0F1B-56B77E0322D9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905000"/>
            <a:ext cx="1447800" cy="914400"/>
            <a:chOff x="76200" y="1905000"/>
            <a:chExt cx="1447800" cy="914400"/>
          </a:xfrm>
        </p:grpSpPr>
        <p:cxnSp>
          <p:nvCxnSpPr>
            <p:cNvPr id="14377" name="Straight Arrow Connector 6">
              <a:extLst>
                <a:ext uri="{FF2B5EF4-FFF2-40B4-BE49-F238E27FC236}">
                  <a16:creationId xmlns:a16="http://schemas.microsoft.com/office/drawing/2014/main" id="{A6BDA20A-B861-E6CE-F7AD-08A3EC0DB94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8" name="Straight Arrow Connector 8">
              <a:extLst>
                <a:ext uri="{FF2B5EF4-FFF2-40B4-BE49-F238E27FC236}">
                  <a16:creationId xmlns:a16="http://schemas.microsoft.com/office/drawing/2014/main" id="{2CCB3A66-58CF-9E60-3C1C-FFE960353B2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9" name="Straight Arrow Connector 9">
              <a:extLst>
                <a:ext uri="{FF2B5EF4-FFF2-40B4-BE49-F238E27FC236}">
                  <a16:creationId xmlns:a16="http://schemas.microsoft.com/office/drawing/2014/main" id="{A2AF07D6-8F4B-0A70-1CCB-8C8294EB04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0" name="Straight Arrow Connector 10">
              <a:extLst>
                <a:ext uri="{FF2B5EF4-FFF2-40B4-BE49-F238E27FC236}">
                  <a16:creationId xmlns:a16="http://schemas.microsoft.com/office/drawing/2014/main" id="{1122EA78-D1E9-D6BA-3EEE-10BA4F598E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1" name="Straight Arrow Connector 11">
              <a:extLst>
                <a:ext uri="{FF2B5EF4-FFF2-40B4-BE49-F238E27FC236}">
                  <a16:creationId xmlns:a16="http://schemas.microsoft.com/office/drawing/2014/main" id="{0734506E-4293-78FA-CB52-B90A8E7E26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2" name="Straight Arrow Connector 12">
              <a:extLst>
                <a:ext uri="{FF2B5EF4-FFF2-40B4-BE49-F238E27FC236}">
                  <a16:creationId xmlns:a16="http://schemas.microsoft.com/office/drawing/2014/main" id="{E93F9FA7-813C-8F40-D61E-CC2D9090BD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3" name="Straight Arrow Connector 13">
              <a:extLst>
                <a:ext uri="{FF2B5EF4-FFF2-40B4-BE49-F238E27FC236}">
                  <a16:creationId xmlns:a16="http://schemas.microsoft.com/office/drawing/2014/main" id="{CE018276-4233-2C44-44A3-76139F3D9D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>
            <a:extLst>
              <a:ext uri="{FF2B5EF4-FFF2-40B4-BE49-F238E27FC236}">
                <a16:creationId xmlns:a16="http://schemas.microsoft.com/office/drawing/2014/main" id="{23D21A1D-DDBB-AB34-D617-110D1F595F3F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1447800"/>
            <a:ext cx="533400" cy="1828800"/>
            <a:chOff x="3505200" y="1447800"/>
            <a:chExt cx="533400" cy="1828800"/>
          </a:xfrm>
        </p:grpSpPr>
        <p:cxnSp>
          <p:nvCxnSpPr>
            <p:cNvPr id="14364" name="Straight Arrow Connector 6">
              <a:extLst>
                <a:ext uri="{FF2B5EF4-FFF2-40B4-BE49-F238E27FC236}">
                  <a16:creationId xmlns:a16="http://schemas.microsoft.com/office/drawing/2014/main" id="{9861C4C9-0FEE-9DE1-5EDD-9672C6352D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5" name="Straight Arrow Connector 71">
              <a:extLst>
                <a:ext uri="{FF2B5EF4-FFF2-40B4-BE49-F238E27FC236}">
                  <a16:creationId xmlns:a16="http://schemas.microsoft.com/office/drawing/2014/main" id="{29F079E5-40EE-D7E6-901A-651D2DA423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6" name="Straight Arrow Connector 72">
              <a:extLst>
                <a:ext uri="{FF2B5EF4-FFF2-40B4-BE49-F238E27FC236}">
                  <a16:creationId xmlns:a16="http://schemas.microsoft.com/office/drawing/2014/main" id="{CD2AF8EE-2769-4CBE-7886-9DD98115436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7" name="Straight Arrow Connector 73">
              <a:extLst>
                <a:ext uri="{FF2B5EF4-FFF2-40B4-BE49-F238E27FC236}">
                  <a16:creationId xmlns:a16="http://schemas.microsoft.com/office/drawing/2014/main" id="{AC1665AB-4550-1C8E-EC20-3659217884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8" name="Straight Arrow Connector 74">
              <a:extLst>
                <a:ext uri="{FF2B5EF4-FFF2-40B4-BE49-F238E27FC236}">
                  <a16:creationId xmlns:a16="http://schemas.microsoft.com/office/drawing/2014/main" id="{071C4893-2183-8756-5F63-9DA585926E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9" name="Straight Arrow Connector 75">
              <a:extLst>
                <a:ext uri="{FF2B5EF4-FFF2-40B4-BE49-F238E27FC236}">
                  <a16:creationId xmlns:a16="http://schemas.microsoft.com/office/drawing/2014/main" id="{E9331CF8-BB00-C103-05F8-A5C6FF995B6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0" name="Straight Arrow Connector 76">
              <a:extLst>
                <a:ext uri="{FF2B5EF4-FFF2-40B4-BE49-F238E27FC236}">
                  <a16:creationId xmlns:a16="http://schemas.microsoft.com/office/drawing/2014/main" id="{09F04B91-F6B9-DA6C-D9A4-28DD578727A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1" name="Straight Arrow Connector 148">
              <a:extLst>
                <a:ext uri="{FF2B5EF4-FFF2-40B4-BE49-F238E27FC236}">
                  <a16:creationId xmlns:a16="http://schemas.microsoft.com/office/drawing/2014/main" id="{8D1C1526-5440-20CE-3ED3-F5F5632AF8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2" name="Straight Arrow Connector 149">
              <a:extLst>
                <a:ext uri="{FF2B5EF4-FFF2-40B4-BE49-F238E27FC236}">
                  <a16:creationId xmlns:a16="http://schemas.microsoft.com/office/drawing/2014/main" id="{4F3E46D2-5119-95F8-A238-D3F2C57EC0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Straight Arrow Connector 150">
              <a:extLst>
                <a:ext uri="{FF2B5EF4-FFF2-40B4-BE49-F238E27FC236}">
                  <a16:creationId xmlns:a16="http://schemas.microsoft.com/office/drawing/2014/main" id="{34373A2B-3B54-4538-3C6B-9DF2926AE1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Straight Arrow Connector 151">
              <a:extLst>
                <a:ext uri="{FF2B5EF4-FFF2-40B4-BE49-F238E27FC236}">
                  <a16:creationId xmlns:a16="http://schemas.microsoft.com/office/drawing/2014/main" id="{2DD9137C-6A94-F6F2-BBBB-74FD361688D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5" name="Straight Arrow Connector 152">
              <a:extLst>
                <a:ext uri="{FF2B5EF4-FFF2-40B4-BE49-F238E27FC236}">
                  <a16:creationId xmlns:a16="http://schemas.microsoft.com/office/drawing/2014/main" id="{D9185612-ADA5-0373-76E6-CCB552CA5D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6" name="Straight Arrow Connector 153">
              <a:extLst>
                <a:ext uri="{FF2B5EF4-FFF2-40B4-BE49-F238E27FC236}">
                  <a16:creationId xmlns:a16="http://schemas.microsoft.com/office/drawing/2014/main" id="{116A3DFD-DE7E-8391-99CD-FEFB6F8F1B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54A5B37-5667-385B-D2AA-62BC600BFF70}"/>
              </a:ext>
            </a:extLst>
          </p:cNvPr>
          <p:cNvSpPr/>
          <p:nvPr/>
        </p:nvSpPr>
        <p:spPr>
          <a:xfrm>
            <a:off x="609600" y="3352800"/>
            <a:ext cx="7620000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A3C87B81-3BFF-F229-4D9E-B2D6153BE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276600"/>
            <a:ext cx="868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The Mach number is small and the air density is thus constant and the axial velocity must decrease continuously from </a:t>
            </a:r>
            <a:r>
              <a:rPr lang="en-IN" altLang="en-US" sz="2400" i="1" dirty="0">
                <a:cs typeface="Times New Roman" panose="02020603050405020304" pitchFamily="18" charset="0"/>
              </a:rPr>
              <a:t>V</a:t>
            </a:r>
            <a:r>
              <a:rPr lang="en-IN" altLang="en-US" sz="2400" i="1" baseline="-25000" dirty="0">
                <a:cs typeface="Times New Roman" panose="02020603050405020304" pitchFamily="18" charset="0"/>
              </a:rPr>
              <a:t>o</a:t>
            </a:r>
            <a:r>
              <a:rPr lang="en-IN" altLang="en-US" sz="2400" i="1" dirty="0">
                <a:cs typeface="Times New Roman" panose="02020603050405020304" pitchFamily="18" charset="0"/>
              </a:rPr>
              <a:t> to u</a:t>
            </a:r>
            <a:r>
              <a:rPr lang="en-IN" altLang="en-US" sz="2400" i="1" baseline="-25000" dirty="0">
                <a:cs typeface="Times New Roman" panose="02020603050405020304" pitchFamily="18" charset="0"/>
              </a:rPr>
              <a:t>1</a:t>
            </a:r>
            <a:r>
              <a:rPr lang="en-IN" altLang="en-US" sz="2400" i="1" dirty="0">
                <a:cs typeface="Times New Roman" panose="02020603050405020304" pitchFamily="18" charset="0"/>
              </a:rPr>
              <a:t>.</a:t>
            </a:r>
            <a:endParaRPr lang="en-IN" altLang="en-US" sz="2400" dirty="0">
              <a:cs typeface="Times New Roman" panose="02020603050405020304" pitchFamily="18" charset="0"/>
            </a:endParaRPr>
          </a:p>
        </p:txBody>
      </p:sp>
      <p:pic>
        <p:nvPicPr>
          <p:cNvPr id="17443" name="Picture 35">
            <a:extLst>
              <a:ext uri="{FF2B5EF4-FFF2-40B4-BE49-F238E27FC236}">
                <a16:creationId xmlns:a16="http://schemas.microsoft.com/office/drawing/2014/main" id="{678C31B7-40C0-F48C-1D5C-4CC5D863C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1295400"/>
            <a:ext cx="5724525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6EB73D4-9EAB-CC37-FCEE-EB5DE080AB4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0D97E6A6-9A42-D096-FBCD-8B3AEDD80D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0F774724-FF72-96FE-FB98-B35452638C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3782E0F0-8A07-6712-38A1-CF08354E36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C073C2E-0955-0B6E-6F52-716977A481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48D2402D-04E0-36D4-902A-3810C70646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CDC9003-DC1A-8237-6A03-DE4DF4D7E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9BEB0F28-61C7-E4B1-558D-382B9F376C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A05A39C4-AA87-9822-8695-8C1FB2D03C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83E11A45-43CB-3C8D-22D8-F54369E39A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2E115D2-BCAA-F6DC-9A03-F5CC728755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5394DF7-D93C-9BC8-ECE4-2B65FA6CD0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787624C-CEE4-B8B0-3491-002D321C16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59D33394-F182-05B5-5148-A449273D9A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7D7F8B6E-DC10-D2D5-12A6-0B27CE0ADF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A6DA422F-4876-CBE9-0DA2-D9E84E57D2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3B4ADCDC-418E-D068-1E6B-C8B20BF2EF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A855B6AB-090C-8849-0F36-8E80B5D9CE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B6E227D-28B7-44F3-9828-0C0CCBBDE6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8" grpId="0" animBg="1"/>
      <p:bldP spid="157" grpId="0"/>
      <p:bldP spid="15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D86E2B5A-BB46-D64C-E38D-25A99CA18B21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90501316"/>
              </p:ext>
            </p:extLst>
          </p:nvPr>
        </p:nvGraphicFramePr>
        <p:xfrm>
          <a:off x="1236662" y="1265237"/>
          <a:ext cx="6934200" cy="358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704762" imgH="1914286" progId="Paint.Picture">
                  <p:embed/>
                </p:oleObj>
              </mc:Choice>
              <mc:Fallback>
                <p:oleObj name="Bitmap Image" r:id="rId3" imgW="3704762" imgH="1914286" progId="Paint.Picture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D86E2B5A-BB46-D64C-E38D-25A99CA18B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2" y="1265237"/>
                        <a:ext cx="6934200" cy="358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Rectangle 2">
            <a:extLst>
              <a:ext uri="{FF2B5EF4-FFF2-40B4-BE49-F238E27FC236}">
                <a16:creationId xmlns:a16="http://schemas.microsoft.com/office/drawing/2014/main" id="{98FC2DCB-76E0-693F-75AD-BE1700E985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6418262" cy="838200"/>
          </a:xfrm>
        </p:spPr>
        <p:txBody>
          <a:bodyPr/>
          <a:lstStyle/>
          <a:p>
            <a:pPr eaLnBrk="1" hangingPunct="1"/>
            <a:r>
              <a:rPr lang="en-US" altLang="en-US" sz="2800"/>
              <a:t>Thermodynamic Description of Flow Past A Working Wind Turbine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3A2C91-DAD0-2D7C-86E0-67874A86059B}"/>
              </a:ext>
            </a:extLst>
          </p:cNvPr>
          <p:cNvCxnSpPr/>
          <p:nvPr/>
        </p:nvCxnSpPr>
        <p:spPr>
          <a:xfrm>
            <a:off x="4495800" y="1066800"/>
            <a:ext cx="0" cy="5105400"/>
          </a:xfrm>
          <a:prstGeom prst="line">
            <a:avLst/>
          </a:prstGeom>
          <a:ln w="41275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AutoShape 8" descr="Related image">
            <a:extLst>
              <a:ext uri="{FF2B5EF4-FFF2-40B4-BE49-F238E27FC236}">
                <a16:creationId xmlns:a16="http://schemas.microsoft.com/office/drawing/2014/main" id="{961FB687-3A83-F59A-B593-B84A189E7B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500" y="-136525"/>
            <a:ext cx="44481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49BE78-E073-9210-7D4C-DC22BC5F9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2" y="1568450"/>
            <a:ext cx="4911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>
                <a:cs typeface="Times New Roman" panose="02020603050405020304" pitchFamily="18" charset="0"/>
              </a:rPr>
              <a:t>Front view of Stream Tube for HAWT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1FD340-CA4A-7D5A-938A-42CB06053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776662"/>
            <a:ext cx="8458200" cy="1754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The rotor disc acts as an energy extractor slowing the wind speed from V</a:t>
            </a:r>
            <a:r>
              <a:rPr lang="en-IN" altLang="en-US" sz="3600" baseline="-250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0 </a:t>
            </a: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 far upstream of the rotor to u at the rotor plane and to u</a:t>
            </a:r>
            <a:r>
              <a:rPr lang="en-IN" altLang="en-US" sz="3600" baseline="-250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1</a:t>
            </a:r>
            <a:r>
              <a:rPr lang="en-IN" altLang="en-US" sz="3600">
                <a:solidFill>
                  <a:srgbClr val="FF0000"/>
                </a:solidFill>
                <a:latin typeface="Blackadder ITC" panose="04020505051007020D02" pitchFamily="82" charset="0"/>
                <a:cs typeface="Times New Roman" panose="02020603050405020304" pitchFamily="18" charset="0"/>
              </a:rPr>
              <a:t> in the wake.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47" name="Ink 9">
                <a:extLst>
                  <a:ext uri="{FF2B5EF4-FFF2-40B4-BE49-F238E27FC236}">
                    <a16:creationId xmlns:a16="http://schemas.microsoft.com/office/drawing/2014/main" id="{C58BDBC1-B75F-F934-ACB0-97E2A6EBBB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62913" y="6330950"/>
              <a:ext cx="266700" cy="144463"/>
            </p14:xfrm>
          </p:contentPart>
        </mc:Choice>
        <mc:Fallback xmlns="">
          <p:pic>
            <p:nvPicPr>
              <p:cNvPr id="6147" name="Ink 9">
                <a:extLst>
                  <a:ext uri="{FF2B5EF4-FFF2-40B4-BE49-F238E27FC236}">
                    <a16:creationId xmlns:a16="http://schemas.microsoft.com/office/drawing/2014/main" id="{C58BDBC1-B75F-F934-ACB0-97E2A6EBBB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53555" y="6321767"/>
                <a:ext cx="285416" cy="16283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96EE6A4-0F76-EF17-2A04-4A0082B9F95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F7FD7F1-71AE-B5E1-44BB-A7B2083CE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94E1AAD-68F5-1D9B-B47D-42ED7F2867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9B87F9B-490E-EA08-9400-33FC94A87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AF7ADB6-9F8A-0A96-9907-584476FD6E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114F8856-AE1A-FC72-01D1-4E1BF6AE31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" name="Rectangle 10">
                      <a:extLst>
                        <a:ext uri="{FF2B5EF4-FFF2-40B4-BE49-F238E27FC236}">
                          <a16:creationId xmlns:a16="http://schemas.microsoft.com/office/drawing/2014/main" id="{D01E62BC-BC20-D094-F48F-DBD2850BA0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6D75A878-6FB2-552B-5E52-55B52DE123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2">
                    <a:extLst>
                      <a:ext uri="{FF2B5EF4-FFF2-40B4-BE49-F238E27FC236}">
                        <a16:creationId xmlns:a16="http://schemas.microsoft.com/office/drawing/2014/main" id="{50CDF040-267C-D930-810E-73C72EB5D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805929CF-6CA6-105D-F834-09E518016D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4">
                      <a:extLst>
                        <a:ext uri="{FF2B5EF4-FFF2-40B4-BE49-F238E27FC236}">
                          <a16:creationId xmlns:a16="http://schemas.microsoft.com/office/drawing/2014/main" id="{CA0EB960-996A-A367-25C8-F7F91D98B1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5">
                    <a:extLst>
                      <a:ext uri="{FF2B5EF4-FFF2-40B4-BE49-F238E27FC236}">
                        <a16:creationId xmlns:a16="http://schemas.microsoft.com/office/drawing/2014/main" id="{0302B3B2-7899-E365-FDF8-E20386DCAE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A48F69BB-F4F0-6FE0-22D7-45B43EE998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146CA180-0F94-03BB-5EE3-80A73B118A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CD8F0378-3634-7FB6-67EF-534B30805F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8AFA43D9-DAD6-733D-3068-803A8D3AAA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FDD1A401-46DA-F916-6903-8FEF51AF98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822BE123-085E-0053-9B61-F95CEEAE23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40FF455-9C31-9A7A-031C-D88841B45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1448C6-F4A3-F1B8-F920-AAC9172BAE43}"/>
                  </a:ext>
                </a:extLst>
              </p14:cNvPr>
              <p14:cNvContentPartPr/>
              <p14:nvPr/>
            </p14:nvContentPartPr>
            <p14:xfrm>
              <a:off x="4467960" y="5672880"/>
              <a:ext cx="1909800" cy="693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1448C6-F4A3-F1B8-F920-AAC9172BAE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58600" y="5663520"/>
                <a:ext cx="1928520" cy="711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E451F67F-7603-188D-FFFD-4FC26E60A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14300"/>
            <a:ext cx="6705600" cy="1143000"/>
          </a:xfrm>
        </p:spPr>
        <p:txBody>
          <a:bodyPr/>
          <a:lstStyle/>
          <a:p>
            <a:r>
              <a:rPr lang="en-IN" altLang="en-US" sz="2800" dirty="0"/>
              <a:t>Basic Assumptions to Identify the Important Design Parameter: Betz</a:t>
            </a:r>
          </a:p>
        </p:txBody>
      </p:sp>
      <p:sp>
        <p:nvSpPr>
          <p:cNvPr id="5131" name="Content Placeholder 2">
            <a:extLst>
              <a:ext uri="{FF2B5EF4-FFF2-40B4-BE49-F238E27FC236}">
                <a16:creationId xmlns:a16="http://schemas.microsoft.com/office/drawing/2014/main" id="{8035AD83-C6DB-00F3-2AAC-146DC9ED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analysis uses the following assumptions: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Homogenous, incompressible, steady state fluid flow;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No frictional drag;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An infinite number of blades;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Uniform thrust over the disc or rotor area;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A non–rotating wake;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The static pressure far upstream and far downstream of the rotor is equal to the undisturbed ambient static pressure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89EA7F-13D5-3957-D3F1-F307D854100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B64A52F-88DA-C63F-89DA-8B38718B3B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E5B5495-E54F-F03D-BC89-621DD61BCD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1F6F748-0263-477F-DAE2-1526488AC3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1B8A145-7BE7-91B8-2006-B83D1AA94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71D9DE5-6689-EDA9-5213-7047F38692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3280226-0EC6-B065-6257-44FCD23A43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CFEBE32-0A2F-9B94-6197-C1D1EAA957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B253657-81F2-E952-1E38-9B8783CBD3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AF44BBA-F8E4-6860-E8E3-20E0B73B54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A82425F-A3C7-5201-0EEA-F267728998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CB2294F-0A0F-67CA-DB2B-5A87A1039B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F542E49-CCC7-7092-F02A-2C1156A9F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9F9517C-4097-300D-4935-FE127B9049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7FF22E3-3019-7BBD-584A-EF6D7BD89B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E07AA5F-06D3-4B63-39B6-E451B61D19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10EE68A-2AA7-7BCA-B94A-AF62DBC198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9D54615-D932-F288-BCF3-7F9DE905FC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9201C9-9D02-B347-40A0-4CA9FEA8D7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>
            <a:extLst>
              <a:ext uri="{FF2B5EF4-FFF2-40B4-BE49-F238E27FC236}">
                <a16:creationId xmlns:a16="http://schemas.microsoft.com/office/drawing/2014/main" id="{BCA1A9E7-C4B4-A897-4AEA-35E70BDDE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57300"/>
            <a:ext cx="59531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itle 7">
            <a:extLst>
              <a:ext uri="{FF2B5EF4-FFF2-40B4-BE49-F238E27FC236}">
                <a16:creationId xmlns:a16="http://schemas.microsoft.com/office/drawing/2014/main" id="{B11113C0-E2F5-F0CD-52BB-51BEB1FC0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98438"/>
            <a:ext cx="6032871" cy="868362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Conservation Mass Across Double Boundaries</a:t>
            </a:r>
          </a:p>
        </p:txBody>
      </p:sp>
      <p:graphicFrame>
        <p:nvGraphicFramePr>
          <p:cNvPr id="169994" name="Object 10">
            <a:extLst>
              <a:ext uri="{FF2B5EF4-FFF2-40B4-BE49-F238E27FC236}">
                <a16:creationId xmlns:a16="http://schemas.microsoft.com/office/drawing/2014/main" id="{FB15F05E-C984-0C8E-CC5E-4E8F0ABB04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088413"/>
              </p:ext>
            </p:extLst>
          </p:nvPr>
        </p:nvGraphicFramePr>
        <p:xfrm>
          <a:off x="1493838" y="4513262"/>
          <a:ext cx="58674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63800" imgH="241300" progId="Equation.3">
                  <p:embed/>
                </p:oleObj>
              </mc:Choice>
              <mc:Fallback>
                <p:oleObj name="Equation" r:id="rId3" imgW="2463800" imgH="241300" progId="Equation.3">
                  <p:embed/>
                  <p:pic>
                    <p:nvPicPr>
                      <p:cNvPr id="169994" name="Object 10">
                        <a:extLst>
                          <a:ext uri="{FF2B5EF4-FFF2-40B4-BE49-F238E27FC236}">
                            <a16:creationId xmlns:a16="http://schemas.microsoft.com/office/drawing/2014/main" id="{FB15F05E-C984-0C8E-CC5E-4E8F0ABB04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4513262"/>
                        <a:ext cx="58674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060" name="Object 4">
            <a:extLst>
              <a:ext uri="{FF2B5EF4-FFF2-40B4-BE49-F238E27FC236}">
                <a16:creationId xmlns:a16="http://schemas.microsoft.com/office/drawing/2014/main" id="{81CF010E-34D2-A939-574E-C1781BE5BF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32607"/>
              </p:ext>
            </p:extLst>
          </p:nvPr>
        </p:nvGraphicFramePr>
        <p:xfrm>
          <a:off x="3214751" y="5109273"/>
          <a:ext cx="25908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588" imgH="241195" progId="Equation.3">
                  <p:embed/>
                </p:oleObj>
              </mc:Choice>
              <mc:Fallback>
                <p:oleObj name="Equation" r:id="rId5" imgW="1180588" imgH="241195" progId="Equation.3">
                  <p:embed/>
                  <p:pic>
                    <p:nvPicPr>
                      <p:cNvPr id="173060" name="Object 4">
                        <a:extLst>
                          <a:ext uri="{FF2B5EF4-FFF2-40B4-BE49-F238E27FC236}">
                            <a16:creationId xmlns:a16="http://schemas.microsoft.com/office/drawing/2014/main" id="{81CF010E-34D2-A939-574E-C1781BE5BF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751" y="5109273"/>
                        <a:ext cx="25908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9" name="Picture 13">
            <a:extLst>
              <a:ext uri="{FF2B5EF4-FFF2-40B4-BE49-F238E27FC236}">
                <a16:creationId xmlns:a16="http://schemas.microsoft.com/office/drawing/2014/main" id="{727F34ED-82C2-F3D8-5CE8-2FF4B0B6A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43000"/>
            <a:ext cx="5905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5">
            <a:extLst>
              <a:ext uri="{FF2B5EF4-FFF2-40B4-BE49-F238E27FC236}">
                <a16:creationId xmlns:a16="http://schemas.microsoft.com/office/drawing/2014/main" id="{D47E77F0-B90F-23E0-6B23-3C1B02967B8B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3124200"/>
            <a:ext cx="1373124" cy="1097442"/>
            <a:chOff x="3429000" y="3733800"/>
            <a:chExt cx="1373124" cy="1097442"/>
          </a:xfrm>
        </p:grpSpPr>
        <p:sp>
          <p:nvSpPr>
            <p:cNvPr id="13" name="Curved Left Arrow 12">
              <a:extLst>
                <a:ext uri="{FF2B5EF4-FFF2-40B4-BE49-F238E27FC236}">
                  <a16:creationId xmlns:a16="http://schemas.microsoft.com/office/drawing/2014/main" id="{7FE9F867-13CF-9629-3A5C-5C5A6D9E1310}"/>
                </a:ext>
              </a:extLst>
            </p:cNvPr>
            <p:cNvSpPr/>
            <p:nvPr/>
          </p:nvSpPr>
          <p:spPr>
            <a:xfrm>
              <a:off x="3429000" y="3733800"/>
              <a:ext cx="609600" cy="1066800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>
                <a:solidFill>
                  <a:schemeClr val="tx1"/>
                </a:solidFill>
              </a:endParaRPr>
            </a:p>
          </p:txBody>
        </p:sp>
        <p:graphicFrame>
          <p:nvGraphicFramePr>
            <p:cNvPr id="6174" name="Object 28">
              <a:extLst>
                <a:ext uri="{FF2B5EF4-FFF2-40B4-BE49-F238E27FC236}">
                  <a16:creationId xmlns:a16="http://schemas.microsoft.com/office/drawing/2014/main" id="{F5074679-E4F7-9E97-8C16-F4E26517558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6088250"/>
                </p:ext>
              </p:extLst>
            </p:nvPr>
          </p:nvGraphicFramePr>
          <p:xfrm>
            <a:off x="4040124" y="4259742"/>
            <a:ext cx="762000" cy="57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04668" imgH="228501" progId="Equation.3">
                    <p:embed/>
                  </p:oleObj>
                </mc:Choice>
                <mc:Fallback>
                  <p:oleObj name="Equation" r:id="rId8" imgW="304668" imgH="228501" progId="Equation.3">
                    <p:embed/>
                    <p:pic>
                      <p:nvPicPr>
                        <p:cNvPr id="6174" name="Object 28">
                          <a:extLst>
                            <a:ext uri="{FF2B5EF4-FFF2-40B4-BE49-F238E27FC236}">
                              <a16:creationId xmlns:a16="http://schemas.microsoft.com/office/drawing/2014/main" id="{F5074679-E4F7-9E97-8C16-F4E2651755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0124" y="4259742"/>
                          <a:ext cx="762000" cy="571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BBF6251-C36B-4684-8329-0922E4C809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C04DB252-FF09-8C37-F02F-1C6E926A55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F712D98E-E025-7BC5-54F7-6237C56375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2E84FF2-637D-845B-3770-9C8A7B70F7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CC262C-C835-0586-A2B3-D087336F93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57A6787-F443-F460-B83F-712FC9814E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27DBD89-D9AE-6279-5F5D-2B4D74BF41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8D260DBB-8670-5704-D02F-EA0BBDBDF3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3EE010C1-449B-9E98-D482-B7FBE70608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4BB4A1E4-E67A-3FEC-54CB-941026B550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AAABCF2A-5044-3608-D375-208CF3982D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9E001CFD-F6D6-B78F-6BCD-DC20D52E06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8B6E9A2-645E-8F91-12F2-BF8F704987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E69462E-29A4-A89B-816B-BD89D0D810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A55C3485-C44B-2913-C5B6-B1A243D8DA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03594203-38CA-4525-FDA4-95EA21949F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451FCFFB-CC4E-6153-0574-C9C90092DE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02A940A0-F2CD-C40A-8FF8-E4C4E7C129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DD01F4-B10B-21C1-D352-9AF325F12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9162C45-5524-94F1-CDC3-637C142424DC}"/>
              </a:ext>
            </a:extLst>
          </p:cNvPr>
          <p:cNvSpPr/>
          <p:nvPr/>
        </p:nvSpPr>
        <p:spPr>
          <a:xfrm>
            <a:off x="1447800" y="1295400"/>
            <a:ext cx="5486400" cy="2438400"/>
          </a:xfrm>
          <a:prstGeom prst="rect">
            <a:avLst/>
          </a:prstGeom>
          <a:noFill/>
          <a:ln w="539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5">
            <a:extLst>
              <a:ext uri="{FF2B5EF4-FFF2-40B4-BE49-F238E27FC236}">
                <a16:creationId xmlns:a16="http://schemas.microsoft.com/office/drawing/2014/main" id="{1F54D67F-30A4-626B-DA66-F63A77359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77396"/>
            <a:ext cx="8610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conservation of mass for the donor CV gives a relationship between </a:t>
            </a:r>
            <a:r>
              <a:rPr lang="en-US" altLang="en-US" sz="2400" i="1" dirty="0"/>
              <a:t>A </a:t>
            </a:r>
            <a:r>
              <a:rPr lang="en-US" altLang="en-US" sz="2400" dirty="0"/>
              <a:t>and </a:t>
            </a:r>
            <a:r>
              <a:rPr lang="en-US" altLang="en-US" sz="2400" i="1" dirty="0"/>
              <a:t>A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</a:t>
            </a:r>
            <a:r>
              <a:rPr lang="en-US" altLang="en-US" sz="2400" dirty="0"/>
              <a:t>as:</a:t>
            </a:r>
          </a:p>
        </p:txBody>
      </p:sp>
      <p:graphicFrame>
        <p:nvGraphicFramePr>
          <p:cNvPr id="26" name="Object 6">
            <a:extLst>
              <a:ext uri="{FF2B5EF4-FFF2-40B4-BE49-F238E27FC236}">
                <a16:creationId xmlns:a16="http://schemas.microsoft.com/office/drawing/2014/main" id="{72765229-42D2-ECE1-8F6D-9A9FBCEB53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004193"/>
              </p:ext>
            </p:extLst>
          </p:nvPr>
        </p:nvGraphicFramePr>
        <p:xfrm>
          <a:off x="4038600" y="6182518"/>
          <a:ext cx="3779837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87500" imgH="228600" progId="Equation.3">
                  <p:embed/>
                </p:oleObj>
              </mc:Choice>
              <mc:Fallback>
                <p:oleObj name="Equation" r:id="rId12" imgW="1587500" imgH="228600" progId="Equation.3">
                  <p:embed/>
                  <p:pic>
                    <p:nvPicPr>
                      <p:cNvPr id="173062" name="Object 6">
                        <a:extLst>
                          <a:ext uri="{FF2B5EF4-FFF2-40B4-BE49-F238E27FC236}">
                            <a16:creationId xmlns:a16="http://schemas.microsoft.com/office/drawing/2014/main" id="{075E5FB3-084A-A8FF-2F80-DA549F9542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6182518"/>
                        <a:ext cx="3779837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5">
            <a:extLst>
              <a:ext uri="{FF2B5EF4-FFF2-40B4-BE49-F238E27FC236}">
                <a16:creationId xmlns:a16="http://schemas.microsoft.com/office/drawing/2014/main" id="{F132C2F1-3B53-89AB-5AFF-34ACB00BD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21150"/>
            <a:ext cx="8534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conservation of mass for entire participating wind (outer CV):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7D68D63B-7415-548B-CAFC-CA750D000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2401"/>
            <a:ext cx="5257800" cy="96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ea typeface="+mj-ea"/>
                <a:cs typeface="+mj-cs"/>
              </a:rPr>
              <a:t>Axial Momentum Balance for an Ideal Wind Turbine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A608FEC5-5539-506C-35C2-B45BA98F6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153" y="1484075"/>
            <a:ext cx="6092904" cy="299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7BA758E-3641-E671-7D26-BC7AB9BCE9E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2542AE6-81FF-E2B7-2117-A46160F080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C69676-FC2C-5A6C-144F-ECA90BED59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0564848-C493-5748-FEE5-D533409C3C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0704F08-4819-1FAB-8095-3FFC79DA38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06C9592-2145-754A-F2E0-DDAB8074CD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A037EF-6EC0-CDD9-F3E7-A3718547B6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884D206-1F19-D533-BA9E-2CDC57302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9DB8EC1-C86F-DE78-0983-79CB1A5093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B694315-9DED-7B4A-68CB-68E69CF13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35C806E-2BA9-20E0-3884-BF2D770A0B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774C63E-900E-5AE1-2C44-0655FBBAF9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2D1DF0E-197C-2779-2C9B-211C3D3039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F745A73-3B2E-4833-37A0-897AC2D343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534B2E0-576F-F383-1EF9-4ABFDFBA2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0971CB3-B6A9-B270-DA8C-E484291025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D92524F-6AF8-A53A-D5B9-68AA560E11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20D2D2E-4A82-1190-FC1E-842C7740BC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CDF8AF7-F2B1-2331-2ACB-CA86408D5A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197" name="Rectangle 8">
            <a:extLst>
              <a:ext uri="{FF2B5EF4-FFF2-40B4-BE49-F238E27FC236}">
                <a16:creationId xmlns:a16="http://schemas.microsoft.com/office/drawing/2014/main" id="{5469A5BC-8CC1-43B5-7B47-576B65E16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1143000"/>
            <a:ext cx="85185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axial momentum equation using the simplified assumptions of an ideal rotor in a control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93" name="Object 9">
                <a:extLst>
                  <a:ext uri="{FF2B5EF4-FFF2-40B4-BE49-F238E27FC236}">
                    <a16:creationId xmlns:a16="http://schemas.microsoft.com/office/drawing/2014/main" id="{C7DC3D50-B08B-B58B-F5B9-3924ABFEE256}"/>
                  </a:ext>
                </a:extLst>
              </p:cNvPr>
              <p:cNvSpPr txBox="1"/>
              <p:nvPr/>
            </p:nvSpPr>
            <p:spPr bwMode="auto">
              <a:xfrm>
                <a:off x="284557" y="5474362"/>
                <a:ext cx="5785095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𝑠𝑖𝑑𝑒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9993" name="Object 9">
                <a:extLst>
                  <a:ext uri="{FF2B5EF4-FFF2-40B4-BE49-F238E27FC236}">
                    <a16:creationId xmlns:a16="http://schemas.microsoft.com/office/drawing/2014/main" id="{C7DC3D50-B08B-B58B-F5B9-3924ABFEE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557" y="5474362"/>
                <a:ext cx="5785095" cy="620338"/>
              </a:xfrm>
              <a:prstGeom prst="rect">
                <a:avLst/>
              </a:prstGeom>
              <a:blipFill>
                <a:blip r:embed="rId7"/>
                <a:stretch>
                  <a:fillRect l="-316" t="-98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7703753-3483-3AC6-CAEA-6B63A56219C1}"/>
              </a:ext>
            </a:extLst>
          </p:cNvPr>
          <p:cNvSpPr txBox="1"/>
          <p:nvPr/>
        </p:nvSpPr>
        <p:spPr>
          <a:xfrm>
            <a:off x="304800" y="4554512"/>
            <a:ext cx="6194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momentum entering the Outer boundary: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02D4F5-7419-7AD5-215D-8C45699D2EA1}"/>
              </a:ext>
            </a:extLst>
          </p:cNvPr>
          <p:cNvSpPr txBox="1"/>
          <p:nvPr/>
        </p:nvSpPr>
        <p:spPr>
          <a:xfrm>
            <a:off x="252334" y="5116171"/>
            <a:ext cx="6194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Rate of momentum Leaving the Outer boundary: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D7EDB2-6619-78B3-33CB-F38548F1066B}"/>
                  </a:ext>
                </a:extLst>
              </p:cNvPr>
              <p:cNvSpPr txBox="1"/>
              <p:nvPr/>
            </p:nvSpPr>
            <p:spPr>
              <a:xfrm>
                <a:off x="6254916" y="4502726"/>
                <a:ext cx="2794050" cy="5367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D7EDB2-6619-78B3-33CB-F38548F10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916" y="4502726"/>
                <a:ext cx="2794050" cy="5367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4">
                <a:extLst>
                  <a:ext uri="{FF2B5EF4-FFF2-40B4-BE49-F238E27FC236}">
                    <a16:creationId xmlns:a16="http://schemas.microsoft.com/office/drawing/2014/main" id="{2F5349CB-85B0-4716-1F3E-47FD14FCC49F}"/>
                  </a:ext>
                </a:extLst>
              </p:cNvPr>
              <p:cNvSpPr txBox="1"/>
              <p:nvPr/>
            </p:nvSpPr>
            <p:spPr bwMode="auto">
              <a:xfrm>
                <a:off x="4722670" y="4200060"/>
                <a:ext cx="2350490" cy="5286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𝑠𝑖𝑑𝑒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Object 4">
                <a:extLst>
                  <a:ext uri="{FF2B5EF4-FFF2-40B4-BE49-F238E27FC236}">
                    <a16:creationId xmlns:a16="http://schemas.microsoft.com/office/drawing/2014/main" id="{2F5349CB-85B0-4716-1F3E-47FD14FCC4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2670" y="4200060"/>
                <a:ext cx="2350490" cy="5286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9">
                <a:extLst>
                  <a:ext uri="{FF2B5EF4-FFF2-40B4-BE49-F238E27FC236}">
                    <a16:creationId xmlns:a16="http://schemas.microsoft.com/office/drawing/2014/main" id="{47750AAA-F367-775E-EAC6-7EA7B8D63948}"/>
                  </a:ext>
                </a:extLst>
              </p:cNvPr>
              <p:cNvSpPr txBox="1"/>
              <p:nvPr/>
            </p:nvSpPr>
            <p:spPr bwMode="auto">
              <a:xfrm>
                <a:off x="1615001" y="6028595"/>
                <a:ext cx="5785095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Object 9">
                <a:extLst>
                  <a:ext uri="{FF2B5EF4-FFF2-40B4-BE49-F238E27FC236}">
                    <a16:creationId xmlns:a16="http://schemas.microsoft.com/office/drawing/2014/main" id="{47750AAA-F367-775E-EAC6-7EA7B8D63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5001" y="6028595"/>
                <a:ext cx="5785095" cy="62033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169993" grpId="0"/>
      <p:bldP spid="31" grpId="0"/>
      <p:bldP spid="35" grpId="0"/>
      <p:bldP spid="37" grpId="0"/>
      <p:bldP spid="38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BFA52-EF40-E8FF-99AE-D442EB90E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5">
            <a:extLst>
              <a:ext uri="{FF2B5EF4-FFF2-40B4-BE49-F238E27FC236}">
                <a16:creationId xmlns:a16="http://schemas.microsoft.com/office/drawing/2014/main" id="{DFBFA3E4-9372-45B2-B179-2068D3E4A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5411765"/>
            <a:ext cx="861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Donor Wind stream needs to satisfy:</a:t>
            </a:r>
          </a:p>
        </p:txBody>
      </p:sp>
      <p:graphicFrame>
        <p:nvGraphicFramePr>
          <p:cNvPr id="173062" name="Object 6">
            <a:extLst>
              <a:ext uri="{FF2B5EF4-FFF2-40B4-BE49-F238E27FC236}">
                <a16:creationId xmlns:a16="http://schemas.microsoft.com/office/drawing/2014/main" id="{075E5FB3-084A-A8FF-2F80-DA549F954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057136"/>
              </p:ext>
            </p:extLst>
          </p:nvPr>
        </p:nvGraphicFramePr>
        <p:xfrm>
          <a:off x="4878605" y="5419715"/>
          <a:ext cx="3779837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7500" imgH="228600" progId="Equation.3">
                  <p:embed/>
                </p:oleObj>
              </mc:Choice>
              <mc:Fallback>
                <p:oleObj name="Equation" r:id="rId2" imgW="1587500" imgH="228600" progId="Equation.3">
                  <p:embed/>
                  <p:pic>
                    <p:nvPicPr>
                      <p:cNvPr id="173062" name="Object 6">
                        <a:extLst>
                          <a:ext uri="{FF2B5EF4-FFF2-40B4-BE49-F238E27FC236}">
                            <a16:creationId xmlns:a16="http://schemas.microsoft.com/office/drawing/2014/main" id="{FC19ECC4-5B1D-EC94-EA81-0938BFF4A7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605" y="5419715"/>
                        <a:ext cx="3779837" cy="544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3063" name="Object 7">
                <a:extLst>
                  <a:ext uri="{FF2B5EF4-FFF2-40B4-BE49-F238E27FC236}">
                    <a16:creationId xmlns:a16="http://schemas.microsoft.com/office/drawing/2014/main" id="{5066BB6D-95F7-EDA8-76D6-C8B5CED51C3D}"/>
                  </a:ext>
                </a:extLst>
              </p:cNvPr>
              <p:cNvSpPr txBox="1"/>
              <p:nvPr/>
            </p:nvSpPr>
            <p:spPr bwMode="auto">
              <a:xfrm>
                <a:off x="2000414" y="6032383"/>
                <a:ext cx="5118471" cy="60134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3063" name="Object 7">
                <a:extLst>
                  <a:ext uri="{FF2B5EF4-FFF2-40B4-BE49-F238E27FC236}">
                    <a16:creationId xmlns:a16="http://schemas.microsoft.com/office/drawing/2014/main" id="{5066BB6D-95F7-EDA8-76D6-C8B5CED51C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414" y="6032383"/>
                <a:ext cx="5118471" cy="601342"/>
              </a:xfrm>
              <a:prstGeom prst="rect">
                <a:avLst/>
              </a:prstGeom>
              <a:blipFill>
                <a:blip r:embed="rId4"/>
                <a:stretch>
                  <a:fillRect l="-23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>
            <a:extLst>
              <a:ext uri="{FF2B5EF4-FFF2-40B4-BE49-F238E27FC236}">
                <a16:creationId xmlns:a16="http://schemas.microsoft.com/office/drawing/2014/main" id="{60AF7CCA-A7CE-9370-508F-FCF3AF1D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2401"/>
            <a:ext cx="5257800" cy="96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ea typeface="+mj-ea"/>
                <a:cs typeface="+mj-cs"/>
              </a:rPr>
              <a:t>Axial Momentum Balance for an Ideal Wind Turbine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11D922E2-A9AC-3A54-FFD6-CF6899933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58419"/>
            <a:ext cx="4393049" cy="2156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174DF2D-7A8E-E0E2-8D99-F50381FC9A7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6DF8695-DB7C-F965-5C6D-454612978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88A2C4C-534A-628C-A80C-CA2A9CD78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0C889DD-74C0-429F-3FC9-298D0D2F3B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65F92FC-C538-D52F-4D50-3F10DAE420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DC0FC4-DA5B-B142-2809-BCE0F8EA9D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0DFD896-C426-F033-49E6-AF2B0FA1FF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B9D1B08-7F0D-04C4-BA24-B76DCC1D3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A4351E64-CB45-209F-2156-64DDA4549F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D82DD5C-3DAB-AEA5-2293-E8B99E9C33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22543A3-CBD5-930C-106B-97D9FC30F7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21A4BF3-0440-5426-E05A-1997A51863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A1C7274-2D0F-977D-F13A-4AEAFED82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14F5FB4-F575-65CB-83D5-DDA5127010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9973BEF-D23C-E428-4FBD-BCD4A44DFD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6FADE40-260F-6284-A9E2-F13660E208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C97AE98-4F2A-1877-62CC-39CC0999FC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35CFADB-6F9A-DC55-442D-20922BF43E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784C071-6EDA-9843-6E0B-272813383D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29F2186-24AB-A3A4-E75A-0DBFBBF86FC3}"/>
              </a:ext>
            </a:extLst>
          </p:cNvPr>
          <p:cNvSpPr txBox="1"/>
          <p:nvPr/>
        </p:nvSpPr>
        <p:spPr>
          <a:xfrm>
            <a:off x="352849" y="1141903"/>
            <a:ext cx="7259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Thrust 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generated by the wind turbine on wind  = Change in Rate of Momentum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DE378C2A-2A7F-AB83-ACB7-5D4E5C044E17}"/>
                  </a:ext>
                </a:extLst>
              </p:cNvPr>
              <p:cNvSpPr txBox="1"/>
              <p:nvPr/>
            </p:nvSpPr>
            <p:spPr bwMode="auto">
              <a:xfrm>
                <a:off x="1295400" y="2102608"/>
                <a:ext cx="3058604" cy="544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Object 7">
                <a:extLst>
                  <a:ext uri="{FF2B5EF4-FFF2-40B4-BE49-F238E27FC236}">
                    <a16:creationId xmlns:a16="http://schemas.microsoft.com/office/drawing/2014/main" id="{DE378C2A-2A7F-AB83-ACB7-5D4E5C044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2102608"/>
                <a:ext cx="3058604" cy="544512"/>
              </a:xfrm>
              <a:prstGeom prst="rect">
                <a:avLst/>
              </a:prstGeom>
              <a:blipFill>
                <a:blip r:embed="rId8"/>
                <a:stretch>
                  <a:fillRect l="-599" t="-112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9">
                <a:extLst>
                  <a:ext uri="{FF2B5EF4-FFF2-40B4-BE49-F238E27FC236}">
                    <a16:creationId xmlns:a16="http://schemas.microsoft.com/office/drawing/2014/main" id="{2E0A6178-17E2-E8EC-FBAE-948F4FD7BCB9}"/>
                  </a:ext>
                </a:extLst>
              </p:cNvPr>
              <p:cNvSpPr txBox="1"/>
              <p:nvPr/>
            </p:nvSpPr>
            <p:spPr bwMode="auto">
              <a:xfrm>
                <a:off x="635355" y="3591177"/>
                <a:ext cx="7674476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Object 9">
                <a:extLst>
                  <a:ext uri="{FF2B5EF4-FFF2-40B4-BE49-F238E27FC236}">
                    <a16:creationId xmlns:a16="http://schemas.microsoft.com/office/drawing/2014/main" id="{2E0A6178-17E2-E8EC-FBAE-948F4FD7B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55" y="3591177"/>
                <a:ext cx="7674476" cy="620338"/>
              </a:xfrm>
              <a:prstGeom prst="rect">
                <a:avLst/>
              </a:prstGeom>
              <a:blipFill>
                <a:blip r:embed="rId9"/>
                <a:stretch>
                  <a:fillRect l="-1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9">
                <a:extLst>
                  <a:ext uri="{FF2B5EF4-FFF2-40B4-BE49-F238E27FC236}">
                    <a16:creationId xmlns:a16="http://schemas.microsoft.com/office/drawing/2014/main" id="{D14F6D0D-3E64-F721-AC93-4247DA0A95C2}"/>
                  </a:ext>
                </a:extLst>
              </p:cNvPr>
              <p:cNvSpPr txBox="1"/>
              <p:nvPr/>
            </p:nvSpPr>
            <p:spPr bwMode="auto">
              <a:xfrm>
                <a:off x="635355" y="4274628"/>
                <a:ext cx="7674476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Object 9">
                <a:extLst>
                  <a:ext uri="{FF2B5EF4-FFF2-40B4-BE49-F238E27FC236}">
                    <a16:creationId xmlns:a16="http://schemas.microsoft.com/office/drawing/2014/main" id="{D14F6D0D-3E64-F721-AC93-4247DA0A95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55" y="4274628"/>
                <a:ext cx="7674476" cy="620338"/>
              </a:xfrm>
              <a:prstGeom prst="rect">
                <a:avLst/>
              </a:prstGeom>
              <a:blipFill>
                <a:blip r:embed="rId10"/>
                <a:stretch>
                  <a:fillRect l="-7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9">
                <a:extLst>
                  <a:ext uri="{FF2B5EF4-FFF2-40B4-BE49-F238E27FC236}">
                    <a16:creationId xmlns:a16="http://schemas.microsoft.com/office/drawing/2014/main" id="{390881D9-4FEB-60F5-9DE7-84EE4F5DAFB5}"/>
                  </a:ext>
                </a:extLst>
              </p:cNvPr>
              <p:cNvSpPr txBox="1"/>
              <p:nvPr/>
            </p:nvSpPr>
            <p:spPr bwMode="auto">
              <a:xfrm>
                <a:off x="1140059" y="4834367"/>
                <a:ext cx="3369319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Object 9">
                <a:extLst>
                  <a:ext uri="{FF2B5EF4-FFF2-40B4-BE49-F238E27FC236}">
                    <a16:creationId xmlns:a16="http://schemas.microsoft.com/office/drawing/2014/main" id="{390881D9-4FEB-60F5-9DE7-84EE4F5DA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0059" y="4834367"/>
                <a:ext cx="3369319" cy="620338"/>
              </a:xfrm>
              <a:prstGeom prst="rect">
                <a:avLst/>
              </a:prstGeom>
              <a:blipFill>
                <a:blip r:embed="rId11"/>
                <a:stretch>
                  <a:fillRect l="-3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9">
                <a:extLst>
                  <a:ext uri="{FF2B5EF4-FFF2-40B4-BE49-F238E27FC236}">
                    <a16:creationId xmlns:a16="http://schemas.microsoft.com/office/drawing/2014/main" id="{487109B7-D3F7-12BA-9F86-0BEA25DB5880}"/>
                  </a:ext>
                </a:extLst>
              </p:cNvPr>
              <p:cNvSpPr txBox="1"/>
              <p:nvPr/>
            </p:nvSpPr>
            <p:spPr bwMode="auto">
              <a:xfrm>
                <a:off x="4724945" y="4852171"/>
                <a:ext cx="3369319" cy="620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Object 9">
                <a:extLst>
                  <a:ext uri="{FF2B5EF4-FFF2-40B4-BE49-F238E27FC236}">
                    <a16:creationId xmlns:a16="http://schemas.microsoft.com/office/drawing/2014/main" id="{487109B7-D3F7-12BA-9F86-0BEA25DB5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945" y="4852171"/>
                <a:ext cx="3369319" cy="620338"/>
              </a:xfrm>
              <a:prstGeom prst="rect">
                <a:avLst/>
              </a:prstGeom>
              <a:blipFill>
                <a:blip r:embed="rId12"/>
                <a:stretch>
                  <a:fillRect l="-3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362CA1E-AAEF-897C-E215-77514B09F968}"/>
                  </a:ext>
                </a:extLst>
              </p14:cNvPr>
              <p14:cNvContentPartPr/>
              <p14:nvPr/>
            </p14:nvContentPartPr>
            <p14:xfrm>
              <a:off x="1349280" y="4154040"/>
              <a:ext cx="6222600" cy="10796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362CA1E-AAEF-897C-E215-77514B09F96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339920" y="4144680"/>
                <a:ext cx="6241320" cy="10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07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173063" grpId="0"/>
      <p:bldP spid="23" grpId="0"/>
      <p:bldP spid="25" grpId="0"/>
      <p:bldP spid="29" grpId="0"/>
      <p:bldP spid="30" grpId="0"/>
      <p:bldP spid="31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E85F6-2BBF-C7A8-2D13-3D522A73C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178F628-318B-14DF-E3E4-2D760E0F4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80" y="1071560"/>
            <a:ext cx="4048690" cy="5277587"/>
          </a:xfrm>
          <a:prstGeom prst="rect">
            <a:avLst/>
          </a:prstGeom>
        </p:spPr>
      </p:pic>
      <p:sp>
        <p:nvSpPr>
          <p:cNvPr id="14339" name="Title 2">
            <a:extLst>
              <a:ext uri="{FF2B5EF4-FFF2-40B4-BE49-F238E27FC236}">
                <a16:creationId xmlns:a16="http://schemas.microsoft.com/office/drawing/2014/main" id="{342F7ABB-782C-674B-D337-0391AC771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25" y="76200"/>
            <a:ext cx="5857875" cy="1143000"/>
          </a:xfrm>
        </p:spPr>
        <p:txBody>
          <a:bodyPr/>
          <a:lstStyle/>
          <a:p>
            <a:r>
              <a:rPr lang="en-US" altLang="en-US" sz="2800" dirty="0"/>
              <a:t>Velocity &amp; Pressure Field Generated in the Donor Stream</a:t>
            </a:r>
          </a:p>
        </p:txBody>
      </p:sp>
      <p:grpSp>
        <p:nvGrpSpPr>
          <p:cNvPr id="3" name="Group 154">
            <a:extLst>
              <a:ext uri="{FF2B5EF4-FFF2-40B4-BE49-F238E27FC236}">
                <a16:creationId xmlns:a16="http://schemas.microsoft.com/office/drawing/2014/main" id="{D67C59E7-24F2-3F07-B06B-44C211DD0810}"/>
              </a:ext>
            </a:extLst>
          </p:cNvPr>
          <p:cNvGrpSpPr>
            <a:grpSpLocks/>
          </p:cNvGrpSpPr>
          <p:nvPr/>
        </p:nvGrpSpPr>
        <p:grpSpPr bwMode="auto">
          <a:xfrm>
            <a:off x="95902" y="1809540"/>
            <a:ext cx="1447800" cy="914400"/>
            <a:chOff x="76200" y="1905000"/>
            <a:chExt cx="1447800" cy="914400"/>
          </a:xfrm>
        </p:grpSpPr>
        <p:cxnSp>
          <p:nvCxnSpPr>
            <p:cNvPr id="14377" name="Straight Arrow Connector 6">
              <a:extLst>
                <a:ext uri="{FF2B5EF4-FFF2-40B4-BE49-F238E27FC236}">
                  <a16:creationId xmlns:a16="http://schemas.microsoft.com/office/drawing/2014/main" id="{E559A977-7DB8-97E9-9BEB-E097B504ED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8" name="Straight Arrow Connector 8">
              <a:extLst>
                <a:ext uri="{FF2B5EF4-FFF2-40B4-BE49-F238E27FC236}">
                  <a16:creationId xmlns:a16="http://schemas.microsoft.com/office/drawing/2014/main" id="{E5C16DF7-A83A-F78C-6E59-1F24E7CF06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9" name="Straight Arrow Connector 9">
              <a:extLst>
                <a:ext uri="{FF2B5EF4-FFF2-40B4-BE49-F238E27FC236}">
                  <a16:creationId xmlns:a16="http://schemas.microsoft.com/office/drawing/2014/main" id="{FB7ECE5E-C896-7481-560C-E127B7113CA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0" name="Straight Arrow Connector 10">
              <a:extLst>
                <a:ext uri="{FF2B5EF4-FFF2-40B4-BE49-F238E27FC236}">
                  <a16:creationId xmlns:a16="http://schemas.microsoft.com/office/drawing/2014/main" id="{4F488782-A35F-3CB4-CF9B-0662A49F8F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1" name="Straight Arrow Connector 11">
              <a:extLst>
                <a:ext uri="{FF2B5EF4-FFF2-40B4-BE49-F238E27FC236}">
                  <a16:creationId xmlns:a16="http://schemas.microsoft.com/office/drawing/2014/main" id="{98A60546-CBF4-6A20-9976-F1023930632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2" name="Straight Arrow Connector 12">
              <a:extLst>
                <a:ext uri="{FF2B5EF4-FFF2-40B4-BE49-F238E27FC236}">
                  <a16:creationId xmlns:a16="http://schemas.microsoft.com/office/drawing/2014/main" id="{9A1D7906-FFAA-8201-3E6B-578030DEC0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3" name="Straight Arrow Connector 13">
              <a:extLst>
                <a:ext uri="{FF2B5EF4-FFF2-40B4-BE49-F238E27FC236}">
                  <a16:creationId xmlns:a16="http://schemas.microsoft.com/office/drawing/2014/main" id="{93637742-7E36-4528-120B-C0F2EDFC0E5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>
            <a:extLst>
              <a:ext uri="{FF2B5EF4-FFF2-40B4-BE49-F238E27FC236}">
                <a16:creationId xmlns:a16="http://schemas.microsoft.com/office/drawing/2014/main" id="{2DE204DC-C524-EBDC-41BD-8E804A375F40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1371600"/>
            <a:ext cx="533400" cy="1828800"/>
            <a:chOff x="3505200" y="1447800"/>
            <a:chExt cx="533400" cy="1828800"/>
          </a:xfrm>
        </p:grpSpPr>
        <p:cxnSp>
          <p:nvCxnSpPr>
            <p:cNvPr id="14364" name="Straight Arrow Connector 6">
              <a:extLst>
                <a:ext uri="{FF2B5EF4-FFF2-40B4-BE49-F238E27FC236}">
                  <a16:creationId xmlns:a16="http://schemas.microsoft.com/office/drawing/2014/main" id="{41EC1B18-BDA4-F639-A3DD-B3DED06460B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5" name="Straight Arrow Connector 71">
              <a:extLst>
                <a:ext uri="{FF2B5EF4-FFF2-40B4-BE49-F238E27FC236}">
                  <a16:creationId xmlns:a16="http://schemas.microsoft.com/office/drawing/2014/main" id="{C2E87FA2-90B7-C140-E24B-91C83DF9D3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6" name="Straight Arrow Connector 72">
              <a:extLst>
                <a:ext uri="{FF2B5EF4-FFF2-40B4-BE49-F238E27FC236}">
                  <a16:creationId xmlns:a16="http://schemas.microsoft.com/office/drawing/2014/main" id="{4F522C3F-F5A6-B0DC-245E-9C0BBAD0F6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7" name="Straight Arrow Connector 73">
              <a:extLst>
                <a:ext uri="{FF2B5EF4-FFF2-40B4-BE49-F238E27FC236}">
                  <a16:creationId xmlns:a16="http://schemas.microsoft.com/office/drawing/2014/main" id="{25F130BC-5170-9C7B-CE74-8405E047029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8" name="Straight Arrow Connector 74">
              <a:extLst>
                <a:ext uri="{FF2B5EF4-FFF2-40B4-BE49-F238E27FC236}">
                  <a16:creationId xmlns:a16="http://schemas.microsoft.com/office/drawing/2014/main" id="{474CFD00-0F79-D94E-03B0-D4A2219BE6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9" name="Straight Arrow Connector 75">
              <a:extLst>
                <a:ext uri="{FF2B5EF4-FFF2-40B4-BE49-F238E27FC236}">
                  <a16:creationId xmlns:a16="http://schemas.microsoft.com/office/drawing/2014/main" id="{5C1BDAAB-BD91-8B43-F214-0C0723A660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0" name="Straight Arrow Connector 76">
              <a:extLst>
                <a:ext uri="{FF2B5EF4-FFF2-40B4-BE49-F238E27FC236}">
                  <a16:creationId xmlns:a16="http://schemas.microsoft.com/office/drawing/2014/main" id="{45B2DF71-84A9-4C39-1AA1-B8A60C27D4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1" name="Straight Arrow Connector 148">
              <a:extLst>
                <a:ext uri="{FF2B5EF4-FFF2-40B4-BE49-F238E27FC236}">
                  <a16:creationId xmlns:a16="http://schemas.microsoft.com/office/drawing/2014/main" id="{041DA273-227A-56E8-D6F4-A7C9F2BDFB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2" name="Straight Arrow Connector 149">
              <a:extLst>
                <a:ext uri="{FF2B5EF4-FFF2-40B4-BE49-F238E27FC236}">
                  <a16:creationId xmlns:a16="http://schemas.microsoft.com/office/drawing/2014/main" id="{4BA3790B-C59C-B928-8B23-5F637D7407E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Straight Arrow Connector 150">
              <a:extLst>
                <a:ext uri="{FF2B5EF4-FFF2-40B4-BE49-F238E27FC236}">
                  <a16:creationId xmlns:a16="http://schemas.microsoft.com/office/drawing/2014/main" id="{959AB799-2F9A-0D04-9DC8-6E03658B55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Straight Arrow Connector 151">
              <a:extLst>
                <a:ext uri="{FF2B5EF4-FFF2-40B4-BE49-F238E27FC236}">
                  <a16:creationId xmlns:a16="http://schemas.microsoft.com/office/drawing/2014/main" id="{7CBA7CC4-4A2D-3FF2-CACF-B1206B586B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5" name="Straight Arrow Connector 152">
              <a:extLst>
                <a:ext uri="{FF2B5EF4-FFF2-40B4-BE49-F238E27FC236}">
                  <a16:creationId xmlns:a16="http://schemas.microsoft.com/office/drawing/2014/main" id="{BCC0B539-75E8-D830-8230-0C1B9786BA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6" name="Straight Arrow Connector 153">
              <a:extLst>
                <a:ext uri="{FF2B5EF4-FFF2-40B4-BE49-F238E27FC236}">
                  <a16:creationId xmlns:a16="http://schemas.microsoft.com/office/drawing/2014/main" id="{655F9DFA-D240-A897-4C30-0846F84CF2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57B06AF-8C32-492A-FFC0-360908D089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82B215E1-D9D6-7B26-7DE6-A84DFFA94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CC192D13-80D5-3241-BC6D-D68BA924D1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4FDCAF13-39EC-BB13-2733-91D8B40EEF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D04212E4-3747-E40F-D34A-71B027711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57602995-EBE8-0EA6-AC1D-FAD36E0C6D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6FE387F0-DB24-E1BE-6210-344D8D9834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19A778D5-328A-7199-701D-EC6C859FE5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9B901FA3-07F2-401B-E7BE-74233D7D04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B3520734-F2DA-3E41-A65D-73D3F17D2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05116881-43FD-1991-EFC9-9DB0722F7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6DFAD08-44E3-922E-A5EC-EAF6FF081B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044AD29-7572-DBF0-23AA-3B41FE839F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3539F1B-F794-46B1-4E3E-A9067E6132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41479A74-2F4E-9A96-C13A-D982AFC7CE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5D7C5E29-523B-98E7-2450-F17BDCBA83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5FFF0F88-20D0-4E67-0D0C-D9902F4196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36026A34-8B17-4EEA-D28C-06F83D4677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2F8689-570A-C10F-8E71-6B9F176439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9A300FA-3824-9DCA-CFDC-EDF498B4EB63}"/>
              </a:ext>
            </a:extLst>
          </p:cNvPr>
          <p:cNvSpPr txBox="1"/>
          <p:nvPr/>
        </p:nvSpPr>
        <p:spPr>
          <a:xfrm>
            <a:off x="5813425" y="1153800"/>
            <a:ext cx="3330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Axial Force Generated by Pressure filed on the Wind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E1DAC8AA-46E2-7F06-65BD-3F22AB0821C6}"/>
                  </a:ext>
                </a:extLst>
              </p:cNvPr>
              <p:cNvSpPr txBox="1"/>
              <p:nvPr/>
            </p:nvSpPr>
            <p:spPr bwMode="auto">
              <a:xfrm>
                <a:off x="6102350" y="2575878"/>
                <a:ext cx="2441575" cy="4873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𝑎𝑥𝑖𝑎𝑙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E1DAC8AA-46E2-7F06-65BD-3F22AB082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2350" y="2575878"/>
                <a:ext cx="2441575" cy="487362"/>
              </a:xfrm>
              <a:prstGeom prst="rect">
                <a:avLst/>
              </a:prstGeom>
              <a:blipFill>
                <a:blip r:embed="rId5"/>
                <a:stretch>
                  <a:fillRect l="-499" b="-625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9">
                <a:extLst>
                  <a:ext uri="{FF2B5EF4-FFF2-40B4-BE49-F238E27FC236}">
                    <a16:creationId xmlns:a16="http://schemas.microsoft.com/office/drawing/2014/main" id="{02E3EEFE-BB6D-6817-B540-934D7A5532DF}"/>
                  </a:ext>
                </a:extLst>
              </p:cNvPr>
              <p:cNvSpPr txBox="1"/>
              <p:nvPr/>
            </p:nvSpPr>
            <p:spPr bwMode="auto">
              <a:xfrm>
                <a:off x="5562600" y="4790619"/>
                <a:ext cx="3270083" cy="10374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Object 9">
                <a:extLst>
                  <a:ext uri="{FF2B5EF4-FFF2-40B4-BE49-F238E27FC236}">
                    <a16:creationId xmlns:a16="http://schemas.microsoft.com/office/drawing/2014/main" id="{02E3EEFE-BB6D-6817-B540-934D7A553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4790619"/>
                <a:ext cx="3270083" cy="10374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E626275-6C9B-2A7D-D175-A01005C351D8}"/>
                  </a:ext>
                </a:extLst>
              </p:cNvPr>
              <p:cNvSpPr txBox="1"/>
              <p:nvPr/>
            </p:nvSpPr>
            <p:spPr>
              <a:xfrm>
                <a:off x="4814289" y="3328124"/>
                <a:ext cx="4162957" cy="8510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𝑢𝑝𝑠𝑡𝑟𝑒𝑎𝑚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𝑑𝑜𝑤𝑛𝑠𝑡𝑟𝑒𝑎𝑚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E626275-6C9B-2A7D-D175-A01005C35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289" y="3328124"/>
                <a:ext cx="4162957" cy="851002"/>
              </a:xfrm>
              <a:prstGeom prst="rect">
                <a:avLst/>
              </a:prstGeom>
              <a:blipFill>
                <a:blip r:embed="rId7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165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F153D-656C-0D51-5F3F-E27736BD5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1280870-58D5-0F55-819F-D190AEC9D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80" y="1071560"/>
            <a:ext cx="4048690" cy="5277587"/>
          </a:xfrm>
          <a:prstGeom prst="rect">
            <a:avLst/>
          </a:prstGeom>
        </p:spPr>
      </p:pic>
      <p:sp>
        <p:nvSpPr>
          <p:cNvPr id="14339" name="Title 2">
            <a:extLst>
              <a:ext uri="{FF2B5EF4-FFF2-40B4-BE49-F238E27FC236}">
                <a16:creationId xmlns:a16="http://schemas.microsoft.com/office/drawing/2014/main" id="{B0832DA5-BA76-1368-9BE1-6CFA441C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25" y="76200"/>
            <a:ext cx="5857875" cy="1143000"/>
          </a:xfrm>
        </p:spPr>
        <p:txBody>
          <a:bodyPr/>
          <a:lstStyle/>
          <a:p>
            <a:r>
              <a:rPr lang="en-US" altLang="en-US" sz="2800" dirty="0"/>
              <a:t>Stable Operation of Wind Turbine</a:t>
            </a:r>
          </a:p>
        </p:txBody>
      </p:sp>
      <p:grpSp>
        <p:nvGrpSpPr>
          <p:cNvPr id="3" name="Group 154">
            <a:extLst>
              <a:ext uri="{FF2B5EF4-FFF2-40B4-BE49-F238E27FC236}">
                <a16:creationId xmlns:a16="http://schemas.microsoft.com/office/drawing/2014/main" id="{E8B1DAB9-B50D-3C94-4668-C29B752A10AB}"/>
              </a:ext>
            </a:extLst>
          </p:cNvPr>
          <p:cNvGrpSpPr>
            <a:grpSpLocks/>
          </p:cNvGrpSpPr>
          <p:nvPr/>
        </p:nvGrpSpPr>
        <p:grpSpPr bwMode="auto">
          <a:xfrm>
            <a:off x="95902" y="1809540"/>
            <a:ext cx="1447800" cy="914400"/>
            <a:chOff x="76200" y="1905000"/>
            <a:chExt cx="1447800" cy="914400"/>
          </a:xfrm>
        </p:grpSpPr>
        <p:cxnSp>
          <p:nvCxnSpPr>
            <p:cNvPr id="14377" name="Straight Arrow Connector 6">
              <a:extLst>
                <a:ext uri="{FF2B5EF4-FFF2-40B4-BE49-F238E27FC236}">
                  <a16:creationId xmlns:a16="http://schemas.microsoft.com/office/drawing/2014/main" id="{5229ED12-DB2F-657E-B05E-420771B1E6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1905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8" name="Straight Arrow Connector 8">
              <a:extLst>
                <a:ext uri="{FF2B5EF4-FFF2-40B4-BE49-F238E27FC236}">
                  <a16:creationId xmlns:a16="http://schemas.microsoft.com/office/drawing/2014/main" id="{0AD7BE6F-B9C8-2D53-3D86-50AA3D94F3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057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9" name="Straight Arrow Connector 9">
              <a:extLst>
                <a:ext uri="{FF2B5EF4-FFF2-40B4-BE49-F238E27FC236}">
                  <a16:creationId xmlns:a16="http://schemas.microsoft.com/office/drawing/2014/main" id="{7C4A396A-24F0-6F51-866A-665B948CDE0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2098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0" name="Straight Arrow Connector 10">
              <a:extLst>
                <a:ext uri="{FF2B5EF4-FFF2-40B4-BE49-F238E27FC236}">
                  <a16:creationId xmlns:a16="http://schemas.microsoft.com/office/drawing/2014/main" id="{7FF495EC-C90E-A3D1-41E1-B3197AA677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3622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1" name="Straight Arrow Connector 11">
              <a:extLst>
                <a:ext uri="{FF2B5EF4-FFF2-40B4-BE49-F238E27FC236}">
                  <a16:creationId xmlns:a16="http://schemas.microsoft.com/office/drawing/2014/main" id="{D6A3BB80-54DB-4A41-6B6B-B4D4A15B5A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5146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2" name="Straight Arrow Connector 12">
              <a:extLst>
                <a:ext uri="{FF2B5EF4-FFF2-40B4-BE49-F238E27FC236}">
                  <a16:creationId xmlns:a16="http://schemas.microsoft.com/office/drawing/2014/main" id="{12E42D93-CE89-9F71-54C2-83850DEB1D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6670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83" name="Straight Arrow Connector 13">
              <a:extLst>
                <a:ext uri="{FF2B5EF4-FFF2-40B4-BE49-F238E27FC236}">
                  <a16:creationId xmlns:a16="http://schemas.microsoft.com/office/drawing/2014/main" id="{50DE8222-6754-67BB-5F74-1D03D6EFE4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200" y="2819400"/>
              <a:ext cx="14478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155">
            <a:extLst>
              <a:ext uri="{FF2B5EF4-FFF2-40B4-BE49-F238E27FC236}">
                <a16:creationId xmlns:a16="http://schemas.microsoft.com/office/drawing/2014/main" id="{4C699CE1-68B5-167D-78C7-A10A7D34E640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1371600"/>
            <a:ext cx="533400" cy="1828800"/>
            <a:chOff x="3505200" y="1447800"/>
            <a:chExt cx="533400" cy="1828800"/>
          </a:xfrm>
        </p:grpSpPr>
        <p:cxnSp>
          <p:nvCxnSpPr>
            <p:cNvPr id="14364" name="Straight Arrow Connector 6">
              <a:extLst>
                <a:ext uri="{FF2B5EF4-FFF2-40B4-BE49-F238E27FC236}">
                  <a16:creationId xmlns:a16="http://schemas.microsoft.com/office/drawing/2014/main" id="{97FE4DAA-E4EA-D058-6C65-0B18B7926A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447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5" name="Straight Arrow Connector 71">
              <a:extLst>
                <a:ext uri="{FF2B5EF4-FFF2-40B4-BE49-F238E27FC236}">
                  <a16:creationId xmlns:a16="http://schemas.microsoft.com/office/drawing/2014/main" id="{F71FA748-7E15-337D-5055-436D027ED7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600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6" name="Straight Arrow Connector 72">
              <a:extLst>
                <a:ext uri="{FF2B5EF4-FFF2-40B4-BE49-F238E27FC236}">
                  <a16:creationId xmlns:a16="http://schemas.microsoft.com/office/drawing/2014/main" id="{4989FD8B-7286-E10F-0DBA-8CBF7904591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752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7" name="Straight Arrow Connector 73">
              <a:extLst>
                <a:ext uri="{FF2B5EF4-FFF2-40B4-BE49-F238E27FC236}">
                  <a16:creationId xmlns:a16="http://schemas.microsoft.com/office/drawing/2014/main" id="{BFE5F2E9-A6B3-E263-7DDD-E88F249B8F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1905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8" name="Straight Arrow Connector 74">
              <a:extLst>
                <a:ext uri="{FF2B5EF4-FFF2-40B4-BE49-F238E27FC236}">
                  <a16:creationId xmlns:a16="http://schemas.microsoft.com/office/drawing/2014/main" id="{B973755C-0C12-1978-BC39-A8B65DB0FE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057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69" name="Straight Arrow Connector 75">
              <a:extLst>
                <a:ext uri="{FF2B5EF4-FFF2-40B4-BE49-F238E27FC236}">
                  <a16:creationId xmlns:a16="http://schemas.microsoft.com/office/drawing/2014/main" id="{4098DF10-2E4B-4A7B-8069-ACA104439A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209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0" name="Straight Arrow Connector 76">
              <a:extLst>
                <a:ext uri="{FF2B5EF4-FFF2-40B4-BE49-F238E27FC236}">
                  <a16:creationId xmlns:a16="http://schemas.microsoft.com/office/drawing/2014/main" id="{875C1A76-9709-E35B-CDCB-413B9CE64B8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362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1" name="Straight Arrow Connector 148">
              <a:extLst>
                <a:ext uri="{FF2B5EF4-FFF2-40B4-BE49-F238E27FC236}">
                  <a16:creationId xmlns:a16="http://schemas.microsoft.com/office/drawing/2014/main" id="{139D1025-6202-456D-E8DB-0C42512896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514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2" name="Straight Arrow Connector 149">
              <a:extLst>
                <a:ext uri="{FF2B5EF4-FFF2-40B4-BE49-F238E27FC236}">
                  <a16:creationId xmlns:a16="http://schemas.microsoft.com/office/drawing/2014/main" id="{9B93DC65-5FED-2377-D744-1830CE49A3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6670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Straight Arrow Connector 150">
              <a:extLst>
                <a:ext uri="{FF2B5EF4-FFF2-40B4-BE49-F238E27FC236}">
                  <a16:creationId xmlns:a16="http://schemas.microsoft.com/office/drawing/2014/main" id="{6315D435-5E97-C6BC-262C-01058ABE1A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8194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Straight Arrow Connector 151">
              <a:extLst>
                <a:ext uri="{FF2B5EF4-FFF2-40B4-BE49-F238E27FC236}">
                  <a16:creationId xmlns:a16="http://schemas.microsoft.com/office/drawing/2014/main" id="{B87D0F80-B5AF-DFA1-EE78-11402EE18E3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29718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5" name="Straight Arrow Connector 152">
              <a:extLst>
                <a:ext uri="{FF2B5EF4-FFF2-40B4-BE49-F238E27FC236}">
                  <a16:creationId xmlns:a16="http://schemas.microsoft.com/office/drawing/2014/main" id="{C9C03B5B-7AEB-A877-C8CD-5E23B1ED0A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1242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6" name="Straight Arrow Connector 153">
              <a:extLst>
                <a:ext uri="{FF2B5EF4-FFF2-40B4-BE49-F238E27FC236}">
                  <a16:creationId xmlns:a16="http://schemas.microsoft.com/office/drawing/2014/main" id="{A19E6568-E842-7772-2B33-83AE765253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200" y="3276600"/>
              <a:ext cx="533400" cy="0"/>
            </a:xfrm>
            <a:prstGeom prst="straightConnector1">
              <a:avLst/>
            </a:prstGeom>
            <a:noFill/>
            <a:ln w="22225" algn="ctr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9D9BDC-5077-7486-2D4D-905CA62F69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7F5EC631-5023-8FC0-7FDF-A3CA9FEFF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4978982D-66F3-2019-0D05-E0C36D7C02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8AF7D897-923B-E80F-5447-34D1055DA6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B0BB7ED-FBE4-AC82-5BAE-7FCA171B0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4EEE09A-EBE0-2ACA-0D37-EF780EEEBA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D4F3C5B8-3EEF-2AF1-2DE4-7F8D126DB9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90BDEA99-7AC2-1809-7B62-30C4B68CA2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119F3D06-9E1C-4594-6119-13A594DC76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0B6CD5C6-E67B-4C4E-4AB1-F15730DB46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9A0A23BC-0171-6C5C-7653-88BAFFAFBE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CB65A0F-F981-1A30-2FD8-E03061B4BF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96A3CB1-665D-4FD4-0203-B688CD261B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70ACD4A-D9DB-CC60-9EA9-82C375E153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3A1ABB3-71BB-B0CE-260B-2FE3142CA6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0B08D2C5-9114-DE41-93D0-81EBCA5F8D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E21CE6E5-E896-9525-FA7E-3BC8D19E0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D825997C-72AB-57D5-091A-97705A0314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675DA6-6677-0E17-F3A2-4B4E70CCD6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29B2B74-C2F6-F3D7-82E6-E4C736491A34}"/>
              </a:ext>
            </a:extLst>
          </p:cNvPr>
          <p:cNvSpPr txBox="1"/>
          <p:nvPr/>
        </p:nvSpPr>
        <p:spPr>
          <a:xfrm>
            <a:off x="5817788" y="1495829"/>
            <a:ext cx="3330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Stable operation of wind turbine structure the Axial Force must equal and opposite to Thrust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3198A974-043B-CF72-4FE0-1291DC8D6AA8}"/>
                  </a:ext>
                </a:extLst>
              </p:cNvPr>
              <p:cNvSpPr txBox="1"/>
              <p:nvPr/>
            </p:nvSpPr>
            <p:spPr bwMode="auto">
              <a:xfrm>
                <a:off x="6155268" y="3354807"/>
                <a:ext cx="2441575" cy="4873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𝑎𝑥𝑖𝑎𝑙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Object 8">
                <a:extLst>
                  <a:ext uri="{FF2B5EF4-FFF2-40B4-BE49-F238E27FC236}">
                    <a16:creationId xmlns:a16="http://schemas.microsoft.com/office/drawing/2014/main" id="{3198A974-043B-CF72-4FE0-1291DC8D6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5268" y="3354807"/>
                <a:ext cx="2441575" cy="487362"/>
              </a:xfrm>
              <a:prstGeom prst="rect">
                <a:avLst/>
              </a:prstGeom>
              <a:blipFill>
                <a:blip r:embed="rId5"/>
                <a:stretch>
                  <a:fillRect l="-75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9">
                <a:extLst>
                  <a:ext uri="{FF2B5EF4-FFF2-40B4-BE49-F238E27FC236}">
                    <a16:creationId xmlns:a16="http://schemas.microsoft.com/office/drawing/2014/main" id="{2B1669B5-1EB0-E3A9-A93B-CB36DE27BAEE}"/>
                  </a:ext>
                </a:extLst>
              </p:cNvPr>
              <p:cNvSpPr txBox="1"/>
              <p:nvPr/>
            </p:nvSpPr>
            <p:spPr bwMode="auto">
              <a:xfrm>
                <a:off x="4369386" y="4654649"/>
                <a:ext cx="4561641" cy="7223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Object 9">
                <a:extLst>
                  <a:ext uri="{FF2B5EF4-FFF2-40B4-BE49-F238E27FC236}">
                    <a16:creationId xmlns:a16="http://schemas.microsoft.com/office/drawing/2014/main" id="{2B1669B5-1EB0-E3A9-A93B-CB36DE27B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9386" y="4654649"/>
                <a:ext cx="4561641" cy="722313"/>
              </a:xfrm>
              <a:prstGeom prst="rect">
                <a:avLst/>
              </a:prstGeom>
              <a:blipFill>
                <a:blip r:embed="rId6"/>
                <a:stretch>
                  <a:fillRect b="-16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10">
            <a:extLst>
              <a:ext uri="{FF2B5EF4-FFF2-40B4-BE49-F238E27FC236}">
                <a16:creationId xmlns:a16="http://schemas.microsoft.com/office/drawing/2014/main" id="{56A61EFD-E91F-E6BB-FAF8-E3A498A26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7819362"/>
              </p:ext>
            </p:extLst>
          </p:nvPr>
        </p:nvGraphicFramePr>
        <p:xfrm>
          <a:off x="5492501" y="5512693"/>
          <a:ext cx="2413433" cy="1038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14400" imgH="393700" progId="Equation.3">
                  <p:embed/>
                </p:oleObj>
              </mc:Choice>
              <mc:Fallback>
                <p:oleObj name="Equation" r:id="rId7" imgW="914400" imgH="393700" progId="Equation.3">
                  <p:embed/>
                  <p:pic>
                    <p:nvPicPr>
                      <p:cNvPr id="173066" name="Object 10">
                        <a:extLst>
                          <a:ext uri="{FF2B5EF4-FFF2-40B4-BE49-F238E27FC236}">
                            <a16:creationId xmlns:a16="http://schemas.microsoft.com/office/drawing/2014/main" id="{22623002-0D6B-149D-9249-6A24EF6D5F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501" y="5512693"/>
                        <a:ext cx="2413433" cy="1038894"/>
                      </a:xfrm>
                      <a:prstGeom prst="rect">
                        <a:avLst/>
                      </a:prstGeom>
                      <a:noFill/>
                      <a:ln w="76200" cmpd="dbl">
                        <a:solidFill>
                          <a:srgbClr val="0070C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216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B038C-FF4C-07FB-8E7A-3AB8AAF2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3066" name="Object 10">
            <a:extLst>
              <a:ext uri="{FF2B5EF4-FFF2-40B4-BE49-F238E27FC236}">
                <a16:creationId xmlns:a16="http://schemas.microsoft.com/office/drawing/2014/main" id="{22623002-0D6B-149D-9249-6A24EF6D5F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431617"/>
              </p:ext>
            </p:extLst>
          </p:nvPr>
        </p:nvGraphicFramePr>
        <p:xfrm>
          <a:off x="3306092" y="3489018"/>
          <a:ext cx="1677988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393700" progId="Equation.3">
                  <p:embed/>
                </p:oleObj>
              </mc:Choice>
              <mc:Fallback>
                <p:oleObj name="Equation" r:id="rId2" imgW="914400" imgH="393700" progId="Equation.3">
                  <p:embed/>
                  <p:pic>
                    <p:nvPicPr>
                      <p:cNvPr id="173066" name="Object 10">
                        <a:extLst>
                          <a:ext uri="{FF2B5EF4-FFF2-40B4-BE49-F238E27FC236}">
                            <a16:creationId xmlns:a16="http://schemas.microsoft.com/office/drawing/2014/main" id="{E69EB0FB-458C-7734-6E72-EF2BFAEFA8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6092" y="3489018"/>
                        <a:ext cx="1677988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Rectangle 11">
            <a:extLst>
              <a:ext uri="{FF2B5EF4-FFF2-40B4-BE49-F238E27FC236}">
                <a16:creationId xmlns:a16="http://schemas.microsoft.com/office/drawing/2014/main" id="{F4C415FA-065C-E1EC-14F7-00E852634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770256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</a:rPr>
              <a:t>It is seen that the velocity in the rotor plane is the mean of the wind speed </a:t>
            </a:r>
            <a:r>
              <a:rPr lang="en-US" altLang="en-US" sz="2400" i="1" dirty="0">
                <a:solidFill>
                  <a:srgbClr val="0070C0"/>
                </a:solidFill>
              </a:rPr>
              <a:t>V</a:t>
            </a:r>
            <a:r>
              <a:rPr lang="en-US" altLang="en-US" sz="2400" i="1" baseline="-25000" dirty="0">
                <a:solidFill>
                  <a:srgbClr val="0070C0"/>
                </a:solidFill>
              </a:rPr>
              <a:t>o </a:t>
            </a:r>
            <a:r>
              <a:rPr lang="en-US" altLang="en-US" sz="2400" dirty="0">
                <a:solidFill>
                  <a:srgbClr val="0070C0"/>
                </a:solidFill>
              </a:rPr>
              <a:t>and the unused wind speed in the wake </a:t>
            </a:r>
            <a:r>
              <a:rPr lang="en-US" altLang="en-US" sz="2400" i="1" dirty="0">
                <a:solidFill>
                  <a:srgbClr val="0070C0"/>
                </a:solidFill>
              </a:rPr>
              <a:t>u</a:t>
            </a:r>
            <a:r>
              <a:rPr lang="en-US" altLang="en-US" sz="2400" i="1" baseline="-25000" dirty="0">
                <a:solidFill>
                  <a:srgbClr val="0070C0"/>
                </a:solidFill>
              </a:rPr>
              <a:t>1</a:t>
            </a:r>
            <a:r>
              <a:rPr lang="en-US" altLang="en-US" sz="24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FC5DB9E-7C02-4014-5260-1B4C04E55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2401"/>
            <a:ext cx="5257800" cy="96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ea typeface="+mj-ea"/>
                <a:cs typeface="+mj-cs"/>
              </a:rPr>
              <a:t>Axial Momentum Balance for an Ideal Wind Turbine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D6D6CF7D-19A4-3011-78E7-C309A4486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99" y="1113019"/>
            <a:ext cx="40354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EA0DF2-A58C-DC7F-43E5-92EE4F9F0D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30502BB-61AF-215D-438C-899513A9AF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115F107-2D98-933F-93F9-0EDFDCAF7C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05208F8-7704-7659-718B-A70EF50625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B22769C-A922-0AEA-54C7-681439BA9A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9B85FB5-F800-BD50-164A-69F64CE40F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9474EC4-9E3D-3C90-1ECF-212D867719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CABC937-A89E-C585-265A-EAFA97075F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948EC16-353D-8BCE-FFF2-8DA7590BCD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154704A-8C71-1717-E34C-2EDCAB8F23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88E903C-DF57-F1D3-D4BA-2BCFF0B47B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D385568-E3BD-4185-EC5B-E14493BFAB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96B82D9-F8B0-D814-7642-6E930738CB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C8591A6-364B-D57A-3666-46A7BDACB0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E536FC6-0FB8-D119-BE72-8DA783BE41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7034606-4E45-AA75-F7D3-D0F576479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B936F4C-6BE2-75DF-823A-712AC3499E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6C7623-6D65-29F1-94CE-48ECC726D5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C70FAA-9457-D42C-12A5-043FCA46DE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7032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3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4">
            <a:extLst>
              <a:ext uri="{FF2B5EF4-FFF2-40B4-BE49-F238E27FC236}">
                <a16:creationId xmlns:a16="http://schemas.microsoft.com/office/drawing/2014/main" id="{2F65A9B6-9DCF-6876-9FFB-65B7971B3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109913"/>
            <a:ext cx="661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Define a design parameter as  axial induction factor:</a:t>
            </a:r>
          </a:p>
        </p:txBody>
      </p:sp>
      <p:graphicFrame>
        <p:nvGraphicFramePr>
          <p:cNvPr id="176133" name="Object 5">
            <a:extLst>
              <a:ext uri="{FF2B5EF4-FFF2-40B4-BE49-F238E27FC236}">
                <a16:creationId xmlns:a16="http://schemas.microsoft.com/office/drawing/2014/main" id="{991F10E8-137F-88F9-58FC-3B47B08CC3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813955"/>
              </p:ext>
            </p:extLst>
          </p:nvPr>
        </p:nvGraphicFramePr>
        <p:xfrm>
          <a:off x="7052592" y="2833687"/>
          <a:ext cx="1633538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85800" imgH="457200" progId="Equation.3">
                  <p:embed/>
                </p:oleObj>
              </mc:Choice>
              <mc:Fallback>
                <p:oleObj name="Equation" r:id="rId2" imgW="685800" imgH="457200" progId="Equation.3">
                  <p:embed/>
                  <p:pic>
                    <p:nvPicPr>
                      <p:cNvPr id="176133" name="Object 5">
                        <a:extLst>
                          <a:ext uri="{FF2B5EF4-FFF2-40B4-BE49-F238E27FC236}">
                            <a16:creationId xmlns:a16="http://schemas.microsoft.com/office/drawing/2014/main" id="{991F10E8-137F-88F9-58FC-3B47B08CC3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2592" y="2833687"/>
                        <a:ext cx="1633538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4" name="Object 6">
            <a:extLst>
              <a:ext uri="{FF2B5EF4-FFF2-40B4-BE49-F238E27FC236}">
                <a16:creationId xmlns:a16="http://schemas.microsoft.com/office/drawing/2014/main" id="{28B0E1EF-3E83-3E8E-1315-D561F2CBBD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524270"/>
              </p:ext>
            </p:extLst>
          </p:nvPr>
        </p:nvGraphicFramePr>
        <p:xfrm>
          <a:off x="4783109" y="3869165"/>
          <a:ext cx="1677987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393700" progId="Equation.3">
                  <p:embed/>
                </p:oleObj>
              </mc:Choice>
              <mc:Fallback>
                <p:oleObj name="Equation" r:id="rId4" imgW="914400" imgH="393700" progId="Equation.3">
                  <p:embed/>
                  <p:pic>
                    <p:nvPicPr>
                      <p:cNvPr id="176134" name="Object 6">
                        <a:extLst>
                          <a:ext uri="{FF2B5EF4-FFF2-40B4-BE49-F238E27FC236}">
                            <a16:creationId xmlns:a16="http://schemas.microsoft.com/office/drawing/2014/main" id="{28B0E1EF-3E83-3E8E-1315-D561F2CBBD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09" y="3869165"/>
                        <a:ext cx="1677987" cy="722312"/>
                      </a:xfrm>
                      <a:prstGeom prst="rect">
                        <a:avLst/>
                      </a:prstGeom>
                      <a:noFill/>
                      <a:ln w="88900" cmpd="dbl"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6" name="Object 8">
            <a:extLst>
              <a:ext uri="{FF2B5EF4-FFF2-40B4-BE49-F238E27FC236}">
                <a16:creationId xmlns:a16="http://schemas.microsoft.com/office/drawing/2014/main" id="{1C73DA9D-0903-DC99-8D82-2DD14DAC98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162550"/>
          <a:ext cx="21764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241300" progId="Equation.3">
                  <p:embed/>
                </p:oleObj>
              </mc:Choice>
              <mc:Fallback>
                <p:oleObj name="Equation" r:id="rId6" imgW="914400" imgH="241300" progId="Equation.3">
                  <p:embed/>
                  <p:pic>
                    <p:nvPicPr>
                      <p:cNvPr id="176136" name="Object 8">
                        <a:extLst>
                          <a:ext uri="{FF2B5EF4-FFF2-40B4-BE49-F238E27FC236}">
                            <a16:creationId xmlns:a16="http://schemas.microsoft.com/office/drawing/2014/main" id="{1C73DA9D-0903-DC99-8D82-2DD14DAC98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162550"/>
                        <a:ext cx="217646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15">
            <a:extLst>
              <a:ext uri="{FF2B5EF4-FFF2-40B4-BE49-F238E27FC236}">
                <a16:creationId xmlns:a16="http://schemas.microsoft.com/office/drawing/2014/main" id="{B20F5846-4D5C-3110-A912-F19929EF73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01612"/>
            <a:ext cx="6019800" cy="9413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Characteristic Design Parameter of A Wind Turbine Rotor</a:t>
            </a:r>
          </a:p>
        </p:txBody>
      </p:sp>
      <p:pic>
        <p:nvPicPr>
          <p:cNvPr id="8199" name="Picture 5">
            <a:extLst>
              <a:ext uri="{FF2B5EF4-FFF2-40B4-BE49-F238E27FC236}">
                <a16:creationId xmlns:a16="http://schemas.microsoft.com/office/drawing/2014/main" id="{D728C6CA-4B2A-CF37-705B-22D067635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19200"/>
            <a:ext cx="38100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Object 5">
            <a:extLst>
              <a:ext uri="{FF2B5EF4-FFF2-40B4-BE49-F238E27FC236}">
                <a16:creationId xmlns:a16="http://schemas.microsoft.com/office/drawing/2014/main" id="{40D0E661-7048-BDF0-B8BF-0D377C8ECD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528832"/>
              </p:ext>
            </p:extLst>
          </p:nvPr>
        </p:nvGraphicFramePr>
        <p:xfrm>
          <a:off x="2428924" y="3907631"/>
          <a:ext cx="19050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99753" imgH="241195" progId="Equation.3">
                  <p:embed/>
                </p:oleObj>
              </mc:Choice>
              <mc:Fallback>
                <p:oleObj name="Equation" r:id="rId9" imgW="799753" imgH="241195" progId="Equation.3">
                  <p:embed/>
                  <p:pic>
                    <p:nvPicPr>
                      <p:cNvPr id="26" name="Object 5">
                        <a:extLst>
                          <a:ext uri="{FF2B5EF4-FFF2-40B4-BE49-F238E27FC236}">
                            <a16:creationId xmlns:a16="http://schemas.microsoft.com/office/drawing/2014/main" id="{40D0E661-7048-BDF0-B8BF-0D377C8ECD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924" y="3907631"/>
                        <a:ext cx="1905000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748C20D-B3DC-7ED0-30A7-42BA7611BB5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02D7FAC-F89A-0471-7F94-DF26F5EA3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75370F4-D946-1627-5498-5309ABD7A6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F8341EC-537C-28F8-8294-37C9150078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A4CF280-7E0D-7007-251C-49464FD069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F9AFCB1-2C3B-4A06-DD57-8158FA2EE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9B1B4DD-BFCC-15B1-CA21-4F5D2B898B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BD9B4D4-6E0E-E781-95F1-DAF7C379FA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6B43819-0BE7-D026-45FB-AFF07095B4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16B4CC1-00DA-89BC-E1A5-902FEA655E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76A7C73-8E98-44B7-9F52-4436DB817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9747A54-1F29-B7D2-AA2D-6B07848A65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7FA93BE-55C4-3947-0474-131409C4D1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A4A6A4-FED2-C9C5-CD00-FCCE2501A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529DD10-BDA9-BFED-622E-6E4DCA732B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59F4076-9842-434D-7B27-234DCAE6FD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BF6B5E4-9A60-BD19-E58E-918D556295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6DC6785-4260-5FB9-464B-FBB127836E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5B88CB-19C8-70F0-6FE0-503B54A6CD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4">
            <a:extLst>
              <a:ext uri="{FF2B5EF4-FFF2-40B4-BE49-F238E27FC236}">
                <a16:creationId xmlns:a16="http://schemas.microsoft.com/office/drawing/2014/main" id="{57011459-9C90-E575-6992-D051944B0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22350"/>
            <a:ext cx="65913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6">
            <a:extLst>
              <a:ext uri="{FF2B5EF4-FFF2-40B4-BE49-F238E27FC236}">
                <a16:creationId xmlns:a16="http://schemas.microsoft.com/office/drawing/2014/main" id="{8EFEC69F-1C59-0E77-DADF-AC7E4AA31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4910138"/>
            <a:ext cx="7332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There is no heat transfer across the boundary of CV.</a:t>
            </a:r>
          </a:p>
        </p:txBody>
      </p:sp>
      <p:sp>
        <p:nvSpPr>
          <p:cNvPr id="9220" name="Title 6">
            <a:extLst>
              <a:ext uri="{FF2B5EF4-FFF2-40B4-BE49-F238E27FC236}">
                <a16:creationId xmlns:a16="http://schemas.microsoft.com/office/drawing/2014/main" id="{E0849740-B80D-6018-2F6B-E8A50E878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88" y="274637"/>
            <a:ext cx="5218112" cy="792163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First Law Analysis of SSSF past a Wind turbine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57A0A9B9-9AEB-A351-0F58-B0BD3198A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4011613"/>
            <a:ext cx="1535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First Law :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F77CAD52-7A09-D6E0-228B-38A40C3F23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09875" y="3976688"/>
          <a:ext cx="52371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36800" imgH="330200" progId="Equation.3">
                  <p:embed/>
                </p:oleObj>
              </mc:Choice>
              <mc:Fallback>
                <p:oleObj name="Equation" r:id="rId3" imgW="2336800" imgH="330200" progId="Equation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F77CAD52-7A09-D6E0-228B-38A40C3F23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75" y="3976688"/>
                        <a:ext cx="523716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9">
            <a:extLst>
              <a:ext uri="{FF2B5EF4-FFF2-40B4-BE49-F238E27FC236}">
                <a16:creationId xmlns:a16="http://schemas.microsoft.com/office/drawing/2014/main" id="{0BCF377F-1EB2-D62C-0F1D-64C5A7BF01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5486400"/>
          <a:ext cx="466883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68500" imgH="330200" progId="Equation.3">
                  <p:embed/>
                </p:oleObj>
              </mc:Choice>
              <mc:Fallback>
                <p:oleObj name="Equation" r:id="rId5" imgW="1968500" imgH="330200" progId="Equation.3">
                  <p:embed/>
                  <p:pic>
                    <p:nvPicPr>
                      <p:cNvPr id="2" name="Object 19">
                        <a:extLst>
                          <a:ext uri="{FF2B5EF4-FFF2-40B4-BE49-F238E27FC236}">
                            <a16:creationId xmlns:a16="http://schemas.microsoft.com/office/drawing/2014/main" id="{0BCF377F-1EB2-D62C-0F1D-64C5A7BF01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486400"/>
                        <a:ext cx="466883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92" name="Ink 20">
                <a:extLst>
                  <a:ext uri="{FF2B5EF4-FFF2-40B4-BE49-F238E27FC236}">
                    <a16:creationId xmlns:a16="http://schemas.microsoft.com/office/drawing/2014/main" id="{D96B2AEF-EE16-296A-0126-11ADADE31B4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927600" y="6773863"/>
              <a:ext cx="1588" cy="1587"/>
            </p14:xfrm>
          </p:contentPart>
        </mc:Choice>
        <mc:Fallback xmlns="">
          <p:pic>
            <p:nvPicPr>
              <p:cNvPr id="12292" name="Ink 20">
                <a:extLst>
                  <a:ext uri="{FF2B5EF4-FFF2-40B4-BE49-F238E27FC236}">
                    <a16:creationId xmlns:a16="http://schemas.microsoft.com/office/drawing/2014/main" id="{D96B2AEF-EE16-296A-0126-11ADADE31B4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86312" y="67326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96F06EE-6074-3973-763B-350617BBFE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467449C7-C6E4-7869-1160-E15641DB93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9F675C2-F68E-C66E-C0B6-1540095FA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DA4FB3C-B552-7EFC-D58C-A52B7CE7CD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5E78FF31-E541-717F-297F-12CF3F6907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B523284-3D10-22F5-86B3-D284ADD89C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9A0E19A-79D9-A6A8-B39A-C286091F26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4D1222A-2EE9-380F-3B70-0A5DBEF15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80599D22-3665-2ECD-3C5F-B6A2486665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BD456967-C92E-2E46-C450-11684666F0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3222E32-CF75-9398-38BC-2EEEE4E288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8EA7955-D86B-23C2-AEBE-E11C0C9D3A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30D00A7-6994-8B08-D755-7F81F2718E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DDD9836-65FB-93CF-0032-342A268659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4A8D73F-394E-B1FF-9934-17A5549EB0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F6057FCE-9FB8-34F6-5157-7AB9E7B1DC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6E2A5B29-6141-D1B1-3D77-F023171023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29E3E172-B399-248C-E01D-D395D46335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A3D36F-8176-66F0-A733-301E088718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  <p:bldP spid="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1220CA0-2917-A3AF-369A-5A310B6FC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25" y="205491"/>
            <a:ext cx="5694363" cy="862896"/>
          </a:xfrm>
        </p:spPr>
        <p:txBody>
          <a:bodyPr/>
          <a:lstStyle/>
          <a:p>
            <a:r>
              <a:rPr lang="en-IN" altLang="en-US" sz="2800"/>
              <a:t>Frictionless Low Mach Number Flow Past a WT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ECF6C7C9-27CB-8891-E2E2-AE8FC0308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52" y="3018463"/>
            <a:ext cx="43386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latin typeface="+mj-lt"/>
              </a:rPr>
              <a:t>SSSF: Conservation of mass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AAEF4B4-BEE4-3794-8433-D7BE2D384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1042988"/>
            <a:ext cx="44354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54E8D8-839A-250E-02DC-7BF0F438A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663" y="4765675"/>
            <a:ext cx="83661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The flow is assumed to be isothermal, frictionless, no change in potential energy.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013C7D60-40CD-AD00-2E93-6A57C1F5C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69" y="4079508"/>
            <a:ext cx="43386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SSSF: First Law: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8" name="Object 1">
                <a:extLst>
                  <a:ext uri="{FF2B5EF4-FFF2-40B4-BE49-F238E27FC236}">
                    <a16:creationId xmlns:a16="http://schemas.microsoft.com/office/drawing/2014/main" id="{32F7B3B5-95DC-0CC4-4EE4-9A434579AD4C}"/>
                  </a:ext>
                </a:extLst>
              </p:cNvPr>
              <p:cNvSpPr txBox="1"/>
              <p:nvPr/>
            </p:nvSpPr>
            <p:spPr bwMode="auto">
              <a:xfrm>
                <a:off x="3934206" y="3363084"/>
                <a:ext cx="5184775" cy="768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𝑟𝑜𝑡𝑜𝑟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𝑝𝑙𝑎𝑛𝑒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𝑒𝑥𝑖𝑡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248" name="Object 1">
                <a:extLst>
                  <a:ext uri="{FF2B5EF4-FFF2-40B4-BE49-F238E27FC236}">
                    <a16:creationId xmlns:a16="http://schemas.microsoft.com/office/drawing/2014/main" id="{32F7B3B5-95DC-0CC4-4EE4-9A434579A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4206" y="3363084"/>
                <a:ext cx="5184775" cy="768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" name="Object 19">
            <a:extLst>
              <a:ext uri="{FF2B5EF4-FFF2-40B4-BE49-F238E27FC236}">
                <a16:creationId xmlns:a16="http://schemas.microsoft.com/office/drawing/2014/main" id="{98B7176D-35E7-A23D-557A-D7BA6B2738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997417"/>
              </p:ext>
            </p:extLst>
          </p:nvPr>
        </p:nvGraphicFramePr>
        <p:xfrm>
          <a:off x="3460148" y="3977169"/>
          <a:ext cx="35687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0300" imgH="228600" progId="Equation.3">
                  <p:embed/>
                </p:oleObj>
              </mc:Choice>
              <mc:Fallback>
                <p:oleObj name="Equation" r:id="rId4" imgW="1130300" imgH="228600" progId="Equation.3">
                  <p:embed/>
                  <p:pic>
                    <p:nvPicPr>
                      <p:cNvPr id="43" name="Object 19">
                        <a:extLst>
                          <a:ext uri="{FF2B5EF4-FFF2-40B4-BE49-F238E27FC236}">
                            <a16:creationId xmlns:a16="http://schemas.microsoft.com/office/drawing/2014/main" id="{98B7176D-35E7-A23D-557A-D7BA6B273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148" y="3977169"/>
                        <a:ext cx="3568700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19">
            <a:extLst>
              <a:ext uri="{FF2B5EF4-FFF2-40B4-BE49-F238E27FC236}">
                <a16:creationId xmlns:a16="http://schemas.microsoft.com/office/drawing/2014/main" id="{29A0420E-3C8C-FFC8-97FA-8451D4666A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56000" y="5300663"/>
          <a:ext cx="3076575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449" imgH="533169" progId="Equation.3">
                  <p:embed/>
                </p:oleObj>
              </mc:Choice>
              <mc:Fallback>
                <p:oleObj name="Equation" r:id="rId6" imgW="1269449" imgH="533169" progId="Equation.3">
                  <p:embed/>
                  <p:pic>
                    <p:nvPicPr>
                      <p:cNvPr id="44" name="Object 19">
                        <a:extLst>
                          <a:ext uri="{FF2B5EF4-FFF2-40B4-BE49-F238E27FC236}">
                            <a16:creationId xmlns:a16="http://schemas.microsoft.com/office/drawing/2014/main" id="{29A0420E-3C8C-FFC8-97FA-8451D4666A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5300663"/>
                        <a:ext cx="3076575" cy="133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A22074B-A726-D9E3-22A5-71293B573A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72B336D-D47A-8173-A245-AA0C74058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D3090F2-0F38-F5F6-B8E8-338809D62D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5D612CE-D970-DA6B-327A-33578E7483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B639110-FDAB-1869-B602-09CD499F66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0A5B06C-7F9A-946C-130D-AFF8ACF85A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C069C83-46EB-F36F-DE30-B29F065DD0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41BD33AE-922E-6B45-5D88-3C2437EEB6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79D16C6-295E-7E04-CAD2-F3A8F97EAF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3B9C6EA8-1F67-22E9-46D3-DD120312A4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BCA3A0E-838A-BAAE-5928-59E9A15CD9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58CB86B6-9397-78FB-2D46-A361F6E839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F9B222A-A11B-8B03-2F78-62639AF7F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9103ED9-1D65-906C-F4CE-531BD9998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8CCD2116-6E21-856F-D322-27C883D7B2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82B2F7E7-222D-F685-89E4-A089DDF44F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064C474F-AEA7-99D8-DD1D-B3CF2A1E9F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10802F0-A3F4-6393-866E-BAED481B41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F4C775-0454-AE46-B50C-36288A858D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9" grpId="0"/>
      <p:bldP spid="25" grpId="0" autoUpdateAnimBg="0"/>
      <p:bldP spid="102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D339D8D-0FF2-9D87-E0A9-0D0888F91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141" y="304800"/>
            <a:ext cx="6172200" cy="856194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Generated by an Ideal Wind Turbine</a:t>
            </a:r>
          </a:p>
        </p:txBody>
      </p:sp>
      <p:graphicFrame>
        <p:nvGraphicFramePr>
          <p:cNvPr id="175113" name="Object 9">
            <a:extLst>
              <a:ext uri="{FF2B5EF4-FFF2-40B4-BE49-F238E27FC236}">
                <a16:creationId xmlns:a16="http://schemas.microsoft.com/office/drawing/2014/main" id="{065BEFB5-9D61-95AC-2923-FC459ED6AD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8188" y="1436688"/>
          <a:ext cx="28638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100" imgH="482600" progId="Equation.3">
                  <p:embed/>
                </p:oleObj>
              </mc:Choice>
              <mc:Fallback>
                <p:oleObj name="Equation" r:id="rId2" imgW="1562100" imgH="482600" progId="Equation.3">
                  <p:embed/>
                  <p:pic>
                    <p:nvPicPr>
                      <p:cNvPr id="175113" name="Object 9">
                        <a:extLst>
                          <a:ext uri="{FF2B5EF4-FFF2-40B4-BE49-F238E27FC236}">
                            <a16:creationId xmlns:a16="http://schemas.microsoft.com/office/drawing/2014/main" id="{065BEFB5-9D61-95AC-2923-FC459ED6AD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8188" y="1436688"/>
                        <a:ext cx="28638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11">
                <a:extLst>
                  <a:ext uri="{FF2B5EF4-FFF2-40B4-BE49-F238E27FC236}">
                    <a16:creationId xmlns:a16="http://schemas.microsoft.com/office/drawing/2014/main" id="{384F51D3-A155-4A07-A51C-82B88246AD41}"/>
                  </a:ext>
                </a:extLst>
              </p:cNvPr>
              <p:cNvSpPr txBox="1"/>
              <p:nvPr/>
            </p:nvSpPr>
            <p:spPr bwMode="auto">
              <a:xfrm>
                <a:off x="1518022" y="4154121"/>
                <a:ext cx="5791200" cy="925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𝐼𝑊𝑇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𝑟𝑜𝑡𝑜𝑟</m:t>
                          </m:r>
                        </m:sub>
                      </m:sSub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19" name="Object 11">
                <a:extLst>
                  <a:ext uri="{FF2B5EF4-FFF2-40B4-BE49-F238E27FC236}">
                    <a16:creationId xmlns:a16="http://schemas.microsoft.com/office/drawing/2014/main" id="{384F51D3-A155-4A07-A51C-82B88246A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18022" y="4154121"/>
                <a:ext cx="5791200" cy="9255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3">
            <a:extLst>
              <a:ext uri="{FF2B5EF4-FFF2-40B4-BE49-F238E27FC236}">
                <a16:creationId xmlns:a16="http://schemas.microsoft.com/office/drawing/2014/main" id="{7BD47505-04BF-7D90-1E29-334C76817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366" y="5688362"/>
            <a:ext cx="76739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available power in a cross-section equal to the swept area </a:t>
            </a:r>
            <a:r>
              <a:rPr lang="en-US" altLang="en-US" sz="2400" i="1" dirty="0"/>
              <a:t>A </a:t>
            </a:r>
            <a:r>
              <a:rPr lang="en-US" altLang="en-US" sz="2400" dirty="0"/>
              <a:t>by the rotor is:</a:t>
            </a:r>
          </a:p>
        </p:txBody>
      </p:sp>
      <p:graphicFrame>
        <p:nvGraphicFramePr>
          <p:cNvPr id="21" name="Object 14">
            <a:extLst>
              <a:ext uri="{FF2B5EF4-FFF2-40B4-BE49-F238E27FC236}">
                <a16:creationId xmlns:a16="http://schemas.microsoft.com/office/drawing/2014/main" id="{F3D0E86C-711C-DD4C-61C0-91B76ACB54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3728679"/>
              </p:ext>
            </p:extLst>
          </p:nvPr>
        </p:nvGraphicFramePr>
        <p:xfrm>
          <a:off x="4309881" y="6077516"/>
          <a:ext cx="20494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17115" imgH="393529" progId="Equation.3">
                  <p:embed/>
                </p:oleObj>
              </mc:Choice>
              <mc:Fallback>
                <p:oleObj name="Equation" r:id="rId5" imgW="1117115" imgH="393529" progId="Equation.3">
                  <p:embed/>
                  <p:pic>
                    <p:nvPicPr>
                      <p:cNvPr id="21" name="Object 14">
                        <a:extLst>
                          <a:ext uri="{FF2B5EF4-FFF2-40B4-BE49-F238E27FC236}">
                            <a16:creationId xmlns:a16="http://schemas.microsoft.com/office/drawing/2014/main" id="{F3D0E86C-711C-DD4C-61C0-91B76ACB54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881" y="6077516"/>
                        <a:ext cx="204946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9">
            <a:extLst>
              <a:ext uri="{FF2B5EF4-FFF2-40B4-BE49-F238E27FC236}">
                <a16:creationId xmlns:a16="http://schemas.microsoft.com/office/drawing/2014/main" id="{84C0440D-619D-F464-7707-FD7F168D8C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266825"/>
          <a:ext cx="26431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69449" imgH="533169" progId="Equation.3">
                  <p:embed/>
                </p:oleObj>
              </mc:Choice>
              <mc:Fallback>
                <p:oleObj name="Equation" r:id="rId7" imgW="1269449" imgH="533169" progId="Equation.3">
                  <p:embed/>
                  <p:pic>
                    <p:nvPicPr>
                      <p:cNvPr id="28" name="Object 19">
                        <a:extLst>
                          <a:ext uri="{FF2B5EF4-FFF2-40B4-BE49-F238E27FC236}">
                            <a16:creationId xmlns:a16="http://schemas.microsoft.com/office/drawing/2014/main" id="{84C0440D-619D-F464-7707-FD7F168D8C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266825"/>
                        <a:ext cx="2643188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CD3251E-BC49-A6E9-15AC-B5ACBC2475B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ABC2FFE-3EC2-2D9D-A642-7D750D8E1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C0BEFDA-DEE8-D82D-B881-EE846DF779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15CC9C5-03B5-95EC-20D4-38E25BAD0B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F3E3D8C-07A0-356A-AABC-4FF260116C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80F26CE-C1CD-F893-6BA2-50055100C8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7E743F4D-226B-8D7F-29C0-58CA3F0925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88E70C5-73A9-DEF5-577E-BC22DF007E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B91EA35-8AFF-5840-B320-E479879187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CB06E0B-1BBD-BB7B-63D6-61DA33409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EDBC3BCE-50A0-B5F4-21EF-80700093E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4C5F4A1-9175-6D47-B1EA-831AFC5E3E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882E8E0-73F1-D34B-1433-12EE3AFBD4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456BCDF-EB62-A62D-46BA-FDC4D5702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DC8DD3E-85C0-6A28-A1D7-7A8E15108D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D46F351-7402-8EBE-FCF7-B8E181A517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4CB6C8E-FB3E-2D00-4ED0-90B13E86C0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CF72C23-EA0C-89B9-1186-3BECAE67CC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6ABAE5-F09F-F12A-94A3-8622BB8AF8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8">
                <a:extLst>
                  <a:ext uri="{FF2B5EF4-FFF2-40B4-BE49-F238E27FC236}">
                    <a16:creationId xmlns:a16="http://schemas.microsoft.com/office/drawing/2014/main" id="{B567EB71-3A9E-B78C-0E40-BEF21087A9C9}"/>
                  </a:ext>
                </a:extLst>
              </p:cNvPr>
              <p:cNvSpPr txBox="1"/>
              <p:nvPr/>
            </p:nvSpPr>
            <p:spPr bwMode="auto">
              <a:xfrm>
                <a:off x="3852681" y="2581563"/>
                <a:ext cx="2506663" cy="574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Object 8">
                <a:extLst>
                  <a:ext uri="{FF2B5EF4-FFF2-40B4-BE49-F238E27FC236}">
                    <a16:creationId xmlns:a16="http://schemas.microsoft.com/office/drawing/2014/main" id="{B567EB71-3A9E-B78C-0E40-BEF21087A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2681" y="2581563"/>
                <a:ext cx="2506663" cy="5746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F7830C54-C1B7-53E7-6CC0-1FA46879820B}"/>
                  </a:ext>
                </a:extLst>
              </p:cNvPr>
              <p:cNvSpPr txBox="1"/>
              <p:nvPr/>
            </p:nvSpPr>
            <p:spPr bwMode="auto">
              <a:xfrm>
                <a:off x="961149" y="3156238"/>
                <a:ext cx="7060799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𝐼𝑊𝑇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𝑟𝑜𝑡𝑜𝑟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1−2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F7830C54-C1B7-53E7-6CC0-1FA468798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1149" y="3156238"/>
                <a:ext cx="7060799" cy="10334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2DF730BC-8A0B-DC76-BE39-1611E1534F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422285"/>
              </p:ext>
            </p:extLst>
          </p:nvPr>
        </p:nvGraphicFramePr>
        <p:xfrm>
          <a:off x="1989465" y="2613061"/>
          <a:ext cx="1600200" cy="48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99753" imgH="241195" progId="Equation.3">
                  <p:embed/>
                </p:oleObj>
              </mc:Choice>
              <mc:Fallback>
                <p:oleObj name="Equation" r:id="rId13" imgW="799753" imgH="241195" progId="Equation.3">
                  <p:embed/>
                  <p:pic>
                    <p:nvPicPr>
                      <p:cNvPr id="26" name="Object 5">
                        <a:extLst>
                          <a:ext uri="{FF2B5EF4-FFF2-40B4-BE49-F238E27FC236}">
                            <a16:creationId xmlns:a16="http://schemas.microsoft.com/office/drawing/2014/main" id="{40D0E661-7048-BDF0-B8BF-0D377C8ECD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9465" y="2613061"/>
                        <a:ext cx="1600200" cy="4827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11">
                <a:extLst>
                  <a:ext uri="{FF2B5EF4-FFF2-40B4-BE49-F238E27FC236}">
                    <a16:creationId xmlns:a16="http://schemas.microsoft.com/office/drawing/2014/main" id="{AD19FC04-76AA-8BA8-8DB9-0F50B2D8D02A}"/>
                  </a:ext>
                </a:extLst>
              </p:cNvPr>
              <p:cNvSpPr txBox="1"/>
              <p:nvPr/>
            </p:nvSpPr>
            <p:spPr bwMode="auto">
              <a:xfrm>
                <a:off x="1595948" y="5041713"/>
                <a:ext cx="5791200" cy="64664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𝐼𝑊𝑇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𝑟𝑜𝑡𝑜𝑟</m:t>
                          </m:r>
                        </m:sub>
                      </m:sSub>
                      <m:sSubSup>
                        <m:sSub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5" name="Object 11">
                <a:extLst>
                  <a:ext uri="{FF2B5EF4-FFF2-40B4-BE49-F238E27FC236}">
                    <a16:creationId xmlns:a16="http://schemas.microsoft.com/office/drawing/2014/main" id="{AD19FC04-76AA-8BA8-8DB9-0F50B2D8D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5948" y="5041713"/>
                <a:ext cx="5791200" cy="64664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5" grpId="0"/>
      <p:bldP spid="2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4">
            <a:extLst>
              <a:ext uri="{FF2B5EF4-FFF2-40B4-BE49-F238E27FC236}">
                <a16:creationId xmlns:a16="http://schemas.microsoft.com/office/drawing/2014/main" id="{89CB484F-6A1A-423C-CF17-921528144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27137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absorbed power</a:t>
            </a:r>
            <a:r>
              <a:rPr lang="en-US" altLang="en-US" sz="2400" i="1" dirty="0"/>
              <a:t> </a:t>
            </a:r>
            <a:r>
              <a:rPr lang="en-US" altLang="en-US" sz="2400" dirty="0"/>
              <a:t>is often non-</a:t>
            </a:r>
            <a:r>
              <a:rPr lang="en-US" altLang="en-US" sz="2400" dirty="0" err="1"/>
              <a:t>dimensionalized</a:t>
            </a:r>
            <a:r>
              <a:rPr lang="en-US" altLang="en-US" sz="2400" dirty="0"/>
              <a:t> with respect to </a:t>
            </a:r>
            <a:r>
              <a:rPr lang="en-US" altLang="en-US" sz="2400" i="1" dirty="0" err="1"/>
              <a:t>P</a:t>
            </a:r>
            <a:r>
              <a:rPr lang="en-US" altLang="en-US" sz="2400" i="1" baseline="-25000" dirty="0" err="1"/>
              <a:t>avail</a:t>
            </a:r>
            <a:r>
              <a:rPr lang="en-US" altLang="en-US" sz="2400" i="1" dirty="0"/>
              <a:t> </a:t>
            </a:r>
            <a:r>
              <a:rPr lang="en-US" altLang="en-US" sz="2400" dirty="0"/>
              <a:t>as a power coefficient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P</a:t>
            </a:r>
            <a:r>
              <a:rPr lang="en-US" alt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157" name="Object 5">
                <a:extLst>
                  <a:ext uri="{FF2B5EF4-FFF2-40B4-BE49-F238E27FC236}">
                    <a16:creationId xmlns:a16="http://schemas.microsoft.com/office/drawing/2014/main" id="{F79F1015-3F4B-240D-6249-ADFED64DF64C}"/>
                  </a:ext>
                </a:extLst>
              </p:cNvPr>
              <p:cNvSpPr txBox="1"/>
              <p:nvPr/>
            </p:nvSpPr>
            <p:spPr bwMode="auto">
              <a:xfrm>
                <a:off x="4267201" y="1667565"/>
                <a:ext cx="4054476" cy="13009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𝐼𝑊𝑇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7157" name="Object 5">
                <a:extLst>
                  <a:ext uri="{FF2B5EF4-FFF2-40B4-BE49-F238E27FC236}">
                    <a16:creationId xmlns:a16="http://schemas.microsoft.com/office/drawing/2014/main" id="{F79F1015-3F4B-240D-6249-ADFED64DF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1" y="1667565"/>
                <a:ext cx="4054476" cy="13009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4" name="Rectangle 6">
            <a:extLst>
              <a:ext uri="{FF2B5EF4-FFF2-40B4-BE49-F238E27FC236}">
                <a16:creationId xmlns:a16="http://schemas.microsoft.com/office/drawing/2014/main" id="{FB0F009F-0CCC-76A6-A236-3999D1E48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31048"/>
            <a:ext cx="5850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Similarly, a thrust coefficient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T</a:t>
            </a:r>
            <a:r>
              <a:rPr lang="en-US" altLang="en-US" sz="2400" i="1" dirty="0"/>
              <a:t> </a:t>
            </a:r>
            <a:r>
              <a:rPr lang="en-US" altLang="en-US" sz="2400" dirty="0"/>
              <a:t>is defined as:</a:t>
            </a:r>
          </a:p>
        </p:txBody>
      </p:sp>
      <p:graphicFrame>
        <p:nvGraphicFramePr>
          <p:cNvPr id="177159" name="Object 7">
            <a:extLst>
              <a:ext uri="{FF2B5EF4-FFF2-40B4-BE49-F238E27FC236}">
                <a16:creationId xmlns:a16="http://schemas.microsoft.com/office/drawing/2014/main" id="{C644C295-6027-B52C-998A-C4EEE673D4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472585"/>
              </p:ext>
            </p:extLst>
          </p:nvPr>
        </p:nvGraphicFramePr>
        <p:xfrm>
          <a:off x="6287293" y="2611478"/>
          <a:ext cx="1630363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614" imgH="583947" progId="Equation.3">
                  <p:embed/>
                </p:oleObj>
              </mc:Choice>
              <mc:Fallback>
                <p:oleObj name="Equation" r:id="rId3" imgW="888614" imgH="583947" progId="Equation.3">
                  <p:embed/>
                  <p:pic>
                    <p:nvPicPr>
                      <p:cNvPr id="177159" name="Object 7">
                        <a:extLst>
                          <a:ext uri="{FF2B5EF4-FFF2-40B4-BE49-F238E27FC236}">
                            <a16:creationId xmlns:a16="http://schemas.microsoft.com/office/drawing/2014/main" id="{C644C295-6027-B52C-998A-C4EEE673D4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7293" y="2611478"/>
                        <a:ext cx="1630363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Rectangle 8">
            <a:extLst>
              <a:ext uri="{FF2B5EF4-FFF2-40B4-BE49-F238E27FC236}">
                <a16:creationId xmlns:a16="http://schemas.microsoft.com/office/drawing/2014/main" id="{867AC33F-7E66-FBD0-3A25-D926004C3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5205675"/>
            <a:ext cx="830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power and thrust coefficients for the ideal wind turbine using 1-D analysis may be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7161" name="Object 9">
                <a:extLst>
                  <a:ext uri="{FF2B5EF4-FFF2-40B4-BE49-F238E27FC236}">
                    <a16:creationId xmlns:a16="http://schemas.microsoft.com/office/drawing/2014/main" id="{91AE6045-6214-E221-E649-A56FBA1A6E3E}"/>
                  </a:ext>
                </a:extLst>
              </p:cNvPr>
              <p:cNvSpPr txBox="1"/>
              <p:nvPr/>
            </p:nvSpPr>
            <p:spPr bwMode="auto">
              <a:xfrm>
                <a:off x="1995264" y="5896201"/>
                <a:ext cx="5408612" cy="669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&amp;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7161" name="Object 9">
                <a:extLst>
                  <a:ext uri="{FF2B5EF4-FFF2-40B4-BE49-F238E27FC236}">
                    <a16:creationId xmlns:a16="http://schemas.microsoft.com/office/drawing/2014/main" id="{91AE6045-6214-E221-E649-A56FBA1A6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5264" y="5896201"/>
                <a:ext cx="5408612" cy="669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Object 7">
            <a:extLst>
              <a:ext uri="{FF2B5EF4-FFF2-40B4-BE49-F238E27FC236}">
                <a16:creationId xmlns:a16="http://schemas.microsoft.com/office/drawing/2014/main" id="{D92E4F01-7ACF-3CCD-69FE-A1F054523D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237136"/>
              </p:ext>
            </p:extLst>
          </p:nvPr>
        </p:nvGraphicFramePr>
        <p:xfrm>
          <a:off x="553847" y="4125538"/>
          <a:ext cx="2449512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700" imgH="228600" progId="Equation.3">
                  <p:embed/>
                </p:oleObj>
              </mc:Choice>
              <mc:Fallback>
                <p:oleObj name="Equation" r:id="rId6" imgW="1028700" imgH="228600" progId="Equation.3">
                  <p:embed/>
                  <p:pic>
                    <p:nvPicPr>
                      <p:cNvPr id="22" name="Object 7">
                        <a:extLst>
                          <a:ext uri="{FF2B5EF4-FFF2-40B4-BE49-F238E27FC236}">
                            <a16:creationId xmlns:a16="http://schemas.microsoft.com/office/drawing/2014/main" id="{D92E4F01-7ACF-3CCD-69FE-A1F054523D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847" y="4125538"/>
                        <a:ext cx="2449512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7">
            <a:extLst>
              <a:ext uri="{FF2B5EF4-FFF2-40B4-BE49-F238E27FC236}">
                <a16:creationId xmlns:a16="http://schemas.microsoft.com/office/drawing/2014/main" id="{922B4C28-FD30-8E9A-4E94-F09F7E949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045215"/>
              </p:ext>
            </p:extLst>
          </p:nvPr>
        </p:nvGraphicFramePr>
        <p:xfrm>
          <a:off x="3586766" y="3890642"/>
          <a:ext cx="207168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29810" imgH="583947" progId="Equation.3">
                  <p:embed/>
                </p:oleObj>
              </mc:Choice>
              <mc:Fallback>
                <p:oleObj name="Equation" r:id="rId8" imgW="1129810" imgH="583947" progId="Equation.3">
                  <p:embed/>
                  <p:pic>
                    <p:nvPicPr>
                      <p:cNvPr id="23" name="Object 7">
                        <a:extLst>
                          <a:ext uri="{FF2B5EF4-FFF2-40B4-BE49-F238E27FC236}">
                            <a16:creationId xmlns:a16="http://schemas.microsoft.com/office/drawing/2014/main" id="{922B4C28-FD30-8E9A-4E94-F09F7E9494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766" y="3890642"/>
                        <a:ext cx="2071687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7">
            <a:extLst>
              <a:ext uri="{FF2B5EF4-FFF2-40B4-BE49-F238E27FC236}">
                <a16:creationId xmlns:a16="http://schemas.microsoft.com/office/drawing/2014/main" id="{088C7361-55F2-3A75-D6E6-3675B97FEC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9390789"/>
              </p:ext>
            </p:extLst>
          </p:nvPr>
        </p:nvGraphicFramePr>
        <p:xfrm>
          <a:off x="5989006" y="3991406"/>
          <a:ext cx="207327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29810" imgH="482391" progId="Equation.3">
                  <p:embed/>
                </p:oleObj>
              </mc:Choice>
              <mc:Fallback>
                <p:oleObj name="Equation" r:id="rId10" imgW="1129810" imgH="482391" progId="Equation.3">
                  <p:embed/>
                  <p:pic>
                    <p:nvPicPr>
                      <p:cNvPr id="24" name="Object 7">
                        <a:extLst>
                          <a:ext uri="{FF2B5EF4-FFF2-40B4-BE49-F238E27FC236}">
                            <a16:creationId xmlns:a16="http://schemas.microsoft.com/office/drawing/2014/main" id="{088C7361-55F2-3A75-D6E6-3675B97FEC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006" y="3991406"/>
                        <a:ext cx="2073275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Title 1">
            <a:extLst>
              <a:ext uri="{FF2B5EF4-FFF2-40B4-BE49-F238E27FC236}">
                <a16:creationId xmlns:a16="http://schemas.microsoft.com/office/drawing/2014/main" id="{7CE1E5AF-DA37-BDDE-1364-391BAF60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1312"/>
            <a:ext cx="7772400" cy="573088"/>
          </a:xfrm>
        </p:spPr>
        <p:txBody>
          <a:bodyPr/>
          <a:lstStyle/>
          <a:p>
            <a:r>
              <a:rPr lang="en-I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Non-dimensional Capacity Factor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2E0C54-EA14-2B21-E184-C4D8E8BAC7EC}"/>
                  </a:ext>
                </a:extLst>
              </p14:cNvPr>
              <p14:cNvContentPartPr/>
              <p14:nvPr/>
            </p14:nvContentPartPr>
            <p14:xfrm>
              <a:off x="7111800" y="58842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2E0C54-EA14-2B21-E184-C4D8E8BAC7E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02440" y="5874840"/>
                <a:ext cx="1908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CA4FAF7-6B0C-DF4E-DDC5-5E138D4576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45079DC2-CACF-C521-A3AD-782774F0B7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1AE2B4F6-01D6-AAE4-CDD1-44A61EC96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879E4993-1A1B-C0D9-908C-00BE059FA4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1134324-9769-8ADE-BB32-47B01867AB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D9354AD-98B2-2659-767B-25BDD0D8D0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F4CEA53-7802-53B2-3860-FC2CAD69B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4D9BA8B2-754F-7CF7-E7BA-91B3B2FC62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2134EEBE-15FE-585B-0CFB-1882BC78B3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D4CC21F-1ECD-9232-D4FD-E2D84B172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C25C0F1-3D50-2148-C2D6-62283F6830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4F08E63-1A8E-549F-BF99-666A62CF0D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A672601-CC74-DECE-333A-1D07955BAF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A2D6AEE-7065-BC98-0916-DABDC3AF95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D9CA6FA-1E17-CE3F-8A79-D724CEB51D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7BEF416-DB0D-19D0-2693-2ABBFBE377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7121EB4-BADF-000D-C8A9-212A855ED5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1BBDCDB-EFD6-A1B9-0398-B8FB71D68E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87BACA7-9871-AF98-A1C3-A04A6E7E28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/>
      <p:bldP spid="1229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6521900-A442-EBC1-EFD7-E60404874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80" y="1456582"/>
            <a:ext cx="6954220" cy="5325218"/>
          </a:xfrm>
          <a:prstGeom prst="rect">
            <a:avLst/>
          </a:prstGeom>
        </p:spPr>
      </p:pic>
      <p:sp>
        <p:nvSpPr>
          <p:cNvPr id="13315" name="Title 5">
            <a:extLst>
              <a:ext uri="{FF2B5EF4-FFF2-40B4-BE49-F238E27FC236}">
                <a16:creationId xmlns:a16="http://schemas.microsoft.com/office/drawing/2014/main" id="{F79A4177-9E8F-113A-EDEF-7A37266B4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2250"/>
            <a:ext cx="8229600" cy="838200"/>
          </a:xfrm>
        </p:spPr>
        <p:txBody>
          <a:bodyPr/>
          <a:lstStyle/>
          <a:p>
            <a:r>
              <a:rPr lang="en-US" altLang="en-US" sz="2800" dirty="0"/>
              <a:t>The Compact Ideal Wind Turbine</a:t>
            </a:r>
          </a:p>
        </p:txBody>
      </p:sp>
      <p:sp>
        <p:nvSpPr>
          <p:cNvPr id="13318" name="TextBox 1">
            <a:extLst>
              <a:ext uri="{FF2B5EF4-FFF2-40B4-BE49-F238E27FC236}">
                <a16:creationId xmlns:a16="http://schemas.microsoft.com/office/drawing/2014/main" id="{0927D19F-E01C-7715-FE0F-FBCC2DD2F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208713"/>
            <a:ext cx="204788" cy="492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i="1"/>
              <a:t>a</a:t>
            </a:r>
            <a:endParaRPr lang="en-IN" alt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DFDF89-5B26-75AC-20B0-91AA7212F1B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DEB3E18-B4C7-BA27-E199-53545674FC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1B69A0D-DB9B-4FE3-1AD5-37B27032E7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399BF58-F659-B150-320B-962E79CA28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8F026C8-B0AA-8F12-1C68-6657BB2F00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296349C-56A5-6849-370B-63B796EAEE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BEA2498-8373-13AE-57B6-0F793856BF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65460858-F64B-49F5-4AB5-A36DD1B112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73632B8-A1A7-294A-CC32-1C6344DC2A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4B24D0C-A314-BEDA-4717-05357F54B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F5AD5EC-DF85-866F-585B-128639122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9AAF5C2B-B3D8-5A82-A766-559ABA32C0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7DE133E-DB42-3517-C42D-4EE8C34BCA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5C5F06C-6DB1-8CD2-E502-F2CB37D63B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3B4B483F-A26F-9F7D-20D8-33E54FD9E1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126F3A0-7610-B955-6459-9E2578A8C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4EF04875-E4F6-00AF-985B-000DE5727F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0248FFEC-C5AA-2FF5-77FA-12F9D19901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A80F47E-BE15-2293-FE54-B4B07C0B38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C43388-5CDE-9707-F342-B5CB44EDB2DA}"/>
              </a:ext>
            </a:extLst>
          </p:cNvPr>
          <p:cNvSpPr/>
          <p:nvPr/>
        </p:nvSpPr>
        <p:spPr>
          <a:xfrm>
            <a:off x="2176272" y="3423409"/>
            <a:ext cx="5422392" cy="2547623"/>
          </a:xfrm>
          <a:custGeom>
            <a:avLst/>
            <a:gdLst>
              <a:gd name="connsiteX0" fmla="*/ 0 w 5422392"/>
              <a:gd name="connsiteY0" fmla="*/ 2547623 h 2547623"/>
              <a:gd name="connsiteX1" fmla="*/ 246888 w 5422392"/>
              <a:gd name="connsiteY1" fmla="*/ 1797815 h 2547623"/>
              <a:gd name="connsiteX2" fmla="*/ 530352 w 5422392"/>
              <a:gd name="connsiteY2" fmla="*/ 1230887 h 2547623"/>
              <a:gd name="connsiteX3" fmla="*/ 886968 w 5422392"/>
              <a:gd name="connsiteY3" fmla="*/ 590807 h 2547623"/>
              <a:gd name="connsiteX4" fmla="*/ 1252728 w 5422392"/>
              <a:gd name="connsiteY4" fmla="*/ 188471 h 2547623"/>
              <a:gd name="connsiteX5" fmla="*/ 1618488 w 5422392"/>
              <a:gd name="connsiteY5" fmla="*/ 14735 h 2547623"/>
              <a:gd name="connsiteX6" fmla="*/ 1773936 w 5422392"/>
              <a:gd name="connsiteY6" fmla="*/ 14735 h 2547623"/>
              <a:gd name="connsiteX7" fmla="*/ 2194560 w 5422392"/>
              <a:gd name="connsiteY7" fmla="*/ 60455 h 2547623"/>
              <a:gd name="connsiteX8" fmla="*/ 2670048 w 5422392"/>
              <a:gd name="connsiteY8" fmla="*/ 371351 h 2547623"/>
              <a:gd name="connsiteX9" fmla="*/ 3209544 w 5422392"/>
              <a:gd name="connsiteY9" fmla="*/ 810263 h 2547623"/>
              <a:gd name="connsiteX10" fmla="*/ 3694176 w 5422392"/>
              <a:gd name="connsiteY10" fmla="*/ 1349759 h 2547623"/>
              <a:gd name="connsiteX11" fmla="*/ 4114800 w 5422392"/>
              <a:gd name="connsiteY11" fmla="*/ 1779527 h 2547623"/>
              <a:gd name="connsiteX12" fmla="*/ 4626864 w 5422392"/>
              <a:gd name="connsiteY12" fmla="*/ 2218439 h 2547623"/>
              <a:gd name="connsiteX13" fmla="*/ 4901184 w 5422392"/>
              <a:gd name="connsiteY13" fmla="*/ 2410463 h 2547623"/>
              <a:gd name="connsiteX14" fmla="*/ 5422392 w 5422392"/>
              <a:gd name="connsiteY14" fmla="*/ 2547623 h 254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2392" h="2547623">
                <a:moveTo>
                  <a:pt x="0" y="2547623"/>
                </a:moveTo>
                <a:cubicBezTo>
                  <a:pt x="79248" y="2282447"/>
                  <a:pt x="158496" y="2017271"/>
                  <a:pt x="246888" y="1797815"/>
                </a:cubicBezTo>
                <a:cubicBezTo>
                  <a:pt x="335280" y="1578359"/>
                  <a:pt x="423672" y="1432055"/>
                  <a:pt x="530352" y="1230887"/>
                </a:cubicBezTo>
                <a:cubicBezTo>
                  <a:pt x="637032" y="1029719"/>
                  <a:pt x="766572" y="764543"/>
                  <a:pt x="886968" y="590807"/>
                </a:cubicBezTo>
                <a:cubicBezTo>
                  <a:pt x="1007364" y="417071"/>
                  <a:pt x="1130808" y="284483"/>
                  <a:pt x="1252728" y="188471"/>
                </a:cubicBezTo>
                <a:cubicBezTo>
                  <a:pt x="1374648" y="92459"/>
                  <a:pt x="1531620" y="43691"/>
                  <a:pt x="1618488" y="14735"/>
                </a:cubicBezTo>
                <a:cubicBezTo>
                  <a:pt x="1705356" y="-14221"/>
                  <a:pt x="1677924" y="7115"/>
                  <a:pt x="1773936" y="14735"/>
                </a:cubicBezTo>
                <a:cubicBezTo>
                  <a:pt x="1869948" y="22355"/>
                  <a:pt x="2045208" y="1019"/>
                  <a:pt x="2194560" y="60455"/>
                </a:cubicBezTo>
                <a:cubicBezTo>
                  <a:pt x="2343912" y="119891"/>
                  <a:pt x="2500884" y="246383"/>
                  <a:pt x="2670048" y="371351"/>
                </a:cubicBezTo>
                <a:cubicBezTo>
                  <a:pt x="2839212" y="496319"/>
                  <a:pt x="3038856" y="647195"/>
                  <a:pt x="3209544" y="810263"/>
                </a:cubicBezTo>
                <a:cubicBezTo>
                  <a:pt x="3380232" y="973331"/>
                  <a:pt x="3543300" y="1188215"/>
                  <a:pt x="3694176" y="1349759"/>
                </a:cubicBezTo>
                <a:cubicBezTo>
                  <a:pt x="3845052" y="1511303"/>
                  <a:pt x="3959352" y="1634747"/>
                  <a:pt x="4114800" y="1779527"/>
                </a:cubicBezTo>
                <a:cubicBezTo>
                  <a:pt x="4270248" y="1924307"/>
                  <a:pt x="4495800" y="2113283"/>
                  <a:pt x="4626864" y="2218439"/>
                </a:cubicBezTo>
                <a:cubicBezTo>
                  <a:pt x="4757928" y="2323595"/>
                  <a:pt x="4768596" y="2355599"/>
                  <a:pt x="4901184" y="2410463"/>
                </a:cubicBezTo>
                <a:cubicBezTo>
                  <a:pt x="5033772" y="2465327"/>
                  <a:pt x="5228082" y="2506475"/>
                  <a:pt x="5422392" y="2547623"/>
                </a:cubicBezTo>
              </a:path>
            </a:pathLst>
          </a:cu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BF1E261-F10A-7C34-E74F-84F2288B6A52}"/>
              </a:ext>
            </a:extLst>
          </p:cNvPr>
          <p:cNvSpPr/>
          <p:nvPr/>
        </p:nvSpPr>
        <p:spPr>
          <a:xfrm>
            <a:off x="2176272" y="1716088"/>
            <a:ext cx="5441899" cy="4252100"/>
          </a:xfrm>
          <a:custGeom>
            <a:avLst/>
            <a:gdLst>
              <a:gd name="connsiteX0" fmla="*/ 0 w 5441899"/>
              <a:gd name="connsiteY0" fmla="*/ 4272978 h 4279278"/>
              <a:gd name="connsiteX1" fmla="*/ 576072 w 5441899"/>
              <a:gd name="connsiteY1" fmla="*/ 2700210 h 4279278"/>
              <a:gd name="connsiteX2" fmla="*/ 1005840 w 5441899"/>
              <a:gd name="connsiteY2" fmla="*/ 1721802 h 4279278"/>
              <a:gd name="connsiteX3" fmla="*/ 1472184 w 5441899"/>
              <a:gd name="connsiteY3" fmla="*/ 880554 h 4279278"/>
              <a:gd name="connsiteX4" fmla="*/ 2084832 w 5441899"/>
              <a:gd name="connsiteY4" fmla="*/ 240474 h 4279278"/>
              <a:gd name="connsiteX5" fmla="*/ 2395728 w 5441899"/>
              <a:gd name="connsiteY5" fmla="*/ 66738 h 4279278"/>
              <a:gd name="connsiteX6" fmla="*/ 2542032 w 5441899"/>
              <a:gd name="connsiteY6" fmla="*/ 11874 h 4279278"/>
              <a:gd name="connsiteX7" fmla="*/ 2706624 w 5441899"/>
              <a:gd name="connsiteY7" fmla="*/ 2730 h 4279278"/>
              <a:gd name="connsiteX8" fmla="*/ 2990088 w 5441899"/>
              <a:gd name="connsiteY8" fmla="*/ 48450 h 4279278"/>
              <a:gd name="connsiteX9" fmla="*/ 3557016 w 5441899"/>
              <a:gd name="connsiteY9" fmla="*/ 331914 h 4279278"/>
              <a:gd name="connsiteX10" fmla="*/ 4160520 w 5441899"/>
              <a:gd name="connsiteY10" fmla="*/ 1200594 h 4279278"/>
              <a:gd name="connsiteX11" fmla="*/ 4709160 w 5441899"/>
              <a:gd name="connsiteY11" fmla="*/ 2224722 h 4279278"/>
              <a:gd name="connsiteX12" fmla="*/ 5358384 w 5441899"/>
              <a:gd name="connsiteY12" fmla="*/ 3962082 h 4279278"/>
              <a:gd name="connsiteX13" fmla="*/ 5413248 w 5441899"/>
              <a:gd name="connsiteY13" fmla="*/ 4272978 h 4279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441899" h="4279278">
                <a:moveTo>
                  <a:pt x="0" y="4272978"/>
                </a:moveTo>
                <a:cubicBezTo>
                  <a:pt x="204216" y="3699192"/>
                  <a:pt x="408432" y="3125406"/>
                  <a:pt x="576072" y="2700210"/>
                </a:cubicBezTo>
                <a:cubicBezTo>
                  <a:pt x="743712" y="2275014"/>
                  <a:pt x="856488" y="2025078"/>
                  <a:pt x="1005840" y="1721802"/>
                </a:cubicBezTo>
                <a:cubicBezTo>
                  <a:pt x="1155192" y="1418526"/>
                  <a:pt x="1292352" y="1127442"/>
                  <a:pt x="1472184" y="880554"/>
                </a:cubicBezTo>
                <a:cubicBezTo>
                  <a:pt x="1652016" y="633666"/>
                  <a:pt x="1930908" y="376110"/>
                  <a:pt x="2084832" y="240474"/>
                </a:cubicBezTo>
                <a:cubicBezTo>
                  <a:pt x="2238756" y="104838"/>
                  <a:pt x="2319528" y="104838"/>
                  <a:pt x="2395728" y="66738"/>
                </a:cubicBezTo>
                <a:cubicBezTo>
                  <a:pt x="2471928" y="28638"/>
                  <a:pt x="2490216" y="22542"/>
                  <a:pt x="2542032" y="11874"/>
                </a:cubicBezTo>
                <a:cubicBezTo>
                  <a:pt x="2593848" y="1206"/>
                  <a:pt x="2631948" y="-3366"/>
                  <a:pt x="2706624" y="2730"/>
                </a:cubicBezTo>
                <a:cubicBezTo>
                  <a:pt x="2781300" y="8826"/>
                  <a:pt x="2848356" y="-6414"/>
                  <a:pt x="2990088" y="48450"/>
                </a:cubicBezTo>
                <a:cubicBezTo>
                  <a:pt x="3131820" y="103314"/>
                  <a:pt x="3361944" y="139890"/>
                  <a:pt x="3557016" y="331914"/>
                </a:cubicBezTo>
                <a:cubicBezTo>
                  <a:pt x="3752088" y="523938"/>
                  <a:pt x="3968496" y="885126"/>
                  <a:pt x="4160520" y="1200594"/>
                </a:cubicBezTo>
                <a:cubicBezTo>
                  <a:pt x="4352544" y="1516062"/>
                  <a:pt x="4509516" y="1764474"/>
                  <a:pt x="4709160" y="2224722"/>
                </a:cubicBezTo>
                <a:cubicBezTo>
                  <a:pt x="4908804" y="2684970"/>
                  <a:pt x="5241036" y="3620706"/>
                  <a:pt x="5358384" y="3962082"/>
                </a:cubicBezTo>
                <a:cubicBezTo>
                  <a:pt x="5475732" y="4303458"/>
                  <a:pt x="5444490" y="4288218"/>
                  <a:pt x="5413248" y="4272978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22FC14-569B-4883-E426-2ECC11D92AEA}"/>
              </a:ext>
            </a:extLst>
          </p:cNvPr>
          <p:cNvCxnSpPr>
            <a:cxnSpLocks/>
          </p:cNvCxnSpPr>
          <p:nvPr/>
        </p:nvCxnSpPr>
        <p:spPr>
          <a:xfrm>
            <a:off x="3810000" y="3352800"/>
            <a:ext cx="76200" cy="2667000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0885487-C263-D71C-5A8E-7241E15DDE62}"/>
              </a:ext>
            </a:extLst>
          </p:cNvPr>
          <p:cNvCxnSpPr>
            <a:cxnSpLocks/>
          </p:cNvCxnSpPr>
          <p:nvPr/>
        </p:nvCxnSpPr>
        <p:spPr>
          <a:xfrm>
            <a:off x="4953000" y="1695451"/>
            <a:ext cx="0" cy="432434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FB334F5-ED26-1E08-D578-0769BCE255C9}"/>
              </a:ext>
            </a:extLst>
          </p:cNvPr>
          <p:cNvSpPr txBox="1"/>
          <p:nvPr/>
        </p:nvSpPr>
        <p:spPr>
          <a:xfrm>
            <a:off x="4197097" y="292411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EE68790-DB8D-5B43-B3EC-BD179E88608B}"/>
              </a:ext>
            </a:extLst>
          </p:cNvPr>
          <p:cNvSpPr txBox="1"/>
          <p:nvPr/>
        </p:nvSpPr>
        <p:spPr>
          <a:xfrm>
            <a:off x="6248400" y="2362200"/>
            <a:ext cx="56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B68A893-9F3A-6ABB-FABF-9CC2ECAAAA12}"/>
              </a:ext>
            </a:extLst>
          </p:cNvPr>
          <p:cNvCxnSpPr>
            <a:cxnSpLocks/>
          </p:cNvCxnSpPr>
          <p:nvPr/>
        </p:nvCxnSpPr>
        <p:spPr>
          <a:xfrm>
            <a:off x="3848100" y="4686300"/>
            <a:ext cx="1104900" cy="10920"/>
          </a:xfrm>
          <a:prstGeom prst="straightConnector1">
            <a:avLst/>
          </a:prstGeom>
          <a:ln w="539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6E291D72-AE7D-F0A3-4CA0-2E8C812F1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2076450"/>
            <a:ext cx="5380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Differentiating </a:t>
            </a:r>
            <a:r>
              <a:rPr lang="en-US" altLang="en-US" sz="2400" i="1"/>
              <a:t>C</a:t>
            </a:r>
            <a:r>
              <a:rPr lang="en-US" altLang="en-US" sz="2400" i="1" baseline="-25000"/>
              <a:t>P</a:t>
            </a:r>
            <a:r>
              <a:rPr lang="en-US" altLang="en-US" sz="2400" i="1"/>
              <a:t> </a:t>
            </a:r>
            <a:r>
              <a:rPr lang="en-US" altLang="en-US" sz="2400"/>
              <a:t>with respect to </a:t>
            </a:r>
            <a:r>
              <a:rPr lang="en-US" altLang="en-US" sz="2400" i="1"/>
              <a:t>a </a:t>
            </a:r>
            <a:r>
              <a:rPr lang="en-US" altLang="en-US" sz="2400"/>
              <a:t>yields:</a:t>
            </a:r>
          </a:p>
        </p:txBody>
      </p:sp>
      <p:graphicFrame>
        <p:nvGraphicFramePr>
          <p:cNvPr id="178181" name="Object 5">
            <a:extLst>
              <a:ext uri="{FF2B5EF4-FFF2-40B4-BE49-F238E27FC236}">
                <a16:creationId xmlns:a16="http://schemas.microsoft.com/office/drawing/2014/main" id="{340D9E5E-83FD-4814-56B7-99E22578BF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1900" y="2563813"/>
          <a:ext cx="333692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440" imgH="393480" progId="Equation.3">
                  <p:embed/>
                </p:oleObj>
              </mc:Choice>
              <mc:Fallback>
                <p:oleObj name="Equation" r:id="rId2" imgW="1333440" imgH="393480" progId="Equation.3">
                  <p:embed/>
                  <p:pic>
                    <p:nvPicPr>
                      <p:cNvPr id="178181" name="Object 5">
                        <a:extLst>
                          <a:ext uri="{FF2B5EF4-FFF2-40B4-BE49-F238E27FC236}">
                            <a16:creationId xmlns:a16="http://schemas.microsoft.com/office/drawing/2014/main" id="{340D9E5E-83FD-4814-56B7-99E22578BF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2563813"/>
                        <a:ext cx="3336925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6">
            <a:extLst>
              <a:ext uri="{FF2B5EF4-FFF2-40B4-BE49-F238E27FC236}">
                <a16:creationId xmlns:a16="http://schemas.microsoft.com/office/drawing/2014/main" id="{9CCCB65B-1961-11E1-C89C-9D1CBEEE6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1250"/>
            <a:ext cx="611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It is easily seen that </a:t>
            </a:r>
            <a:r>
              <a:rPr lang="en-US" altLang="en-US" sz="2400" i="1"/>
              <a:t>C</a:t>
            </a:r>
            <a:r>
              <a:rPr lang="en-US" altLang="en-US" sz="2400" i="1" baseline="-25000"/>
              <a:t>P</a:t>
            </a:r>
            <a:r>
              <a:rPr lang="en-US" altLang="en-US" sz="2400" i="1"/>
              <a:t>, max </a:t>
            </a:r>
            <a:r>
              <a:rPr lang="en-US" altLang="en-US" sz="2400"/>
              <a:t>= 16/27 for </a:t>
            </a:r>
            <a:r>
              <a:rPr lang="en-US" altLang="en-US" sz="2400" i="1"/>
              <a:t>a </a:t>
            </a:r>
            <a:r>
              <a:rPr lang="en-US" altLang="en-US" sz="2400"/>
              <a:t>= 1/3.</a:t>
            </a:r>
          </a:p>
        </p:txBody>
      </p:sp>
      <p:sp>
        <p:nvSpPr>
          <p:cNvPr id="13317" name="Rectangle 7">
            <a:extLst>
              <a:ext uri="{FF2B5EF4-FFF2-40B4-BE49-F238E27FC236}">
                <a16:creationId xmlns:a16="http://schemas.microsoft.com/office/drawing/2014/main" id="{DE92BDD1-43FE-6A92-FE60-ACF5004AE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4795838"/>
            <a:ext cx="670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This theoretical maximum for an ideal wind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turbine is known as the Betz limit (59.3%).</a:t>
            </a:r>
          </a:p>
        </p:txBody>
      </p:sp>
      <p:sp>
        <p:nvSpPr>
          <p:cNvPr id="14342" name="Title 2">
            <a:extLst>
              <a:ext uri="{FF2B5EF4-FFF2-40B4-BE49-F238E27FC236}">
                <a16:creationId xmlns:a16="http://schemas.microsoft.com/office/drawing/2014/main" id="{E0E931DD-6C10-BF89-E541-22F1E917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0638"/>
            <a:ext cx="7772400" cy="1143000"/>
          </a:xfrm>
        </p:spPr>
        <p:txBody>
          <a:bodyPr/>
          <a:lstStyle/>
          <a:p>
            <a:r>
              <a:rPr lang="en-IN" altLang="en-US" sz="2800" dirty="0"/>
              <a:t>Maximum Feasible Axial Induction</a:t>
            </a:r>
          </a:p>
        </p:txBody>
      </p:sp>
      <p:graphicFrame>
        <p:nvGraphicFramePr>
          <p:cNvPr id="14344" name="Object 9">
            <a:extLst>
              <a:ext uri="{FF2B5EF4-FFF2-40B4-BE49-F238E27FC236}">
                <a16:creationId xmlns:a16="http://schemas.microsoft.com/office/drawing/2014/main" id="{D3805C43-23DF-7398-7277-C3912AF35A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2325" y="1239838"/>
          <a:ext cx="5408613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5800" imgH="241300" progId="Equation.3">
                  <p:embed/>
                </p:oleObj>
              </mc:Choice>
              <mc:Fallback>
                <p:oleObj name="Equation" r:id="rId4" imgW="1955800" imgH="241300" progId="Equation.3">
                  <p:embed/>
                  <p:pic>
                    <p:nvPicPr>
                      <p:cNvPr id="14344" name="Object 9">
                        <a:extLst>
                          <a:ext uri="{FF2B5EF4-FFF2-40B4-BE49-F238E27FC236}">
                            <a16:creationId xmlns:a16="http://schemas.microsoft.com/office/drawing/2014/main" id="{D3805C43-23DF-7398-7277-C3912AF35A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1239838"/>
                        <a:ext cx="5408613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44A8411-F2CF-34F6-8A23-43F9DAA887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1B58878-533C-AAA2-D906-95C9CB8791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191CD45-977F-6140-398A-7E49C2BBE1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E98DDA3-64BC-0AC6-EDD3-D0BDBB4CB0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BEEE43-E697-844C-5ED7-5FFCBEDDCA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03ED309-DF39-ABC8-BDAF-735DB48D64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8BB5961-9C59-A452-46FE-1A0F2B29F9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92DA824-E632-62DE-DFE6-104EC67B3F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5E5C61D-861D-C467-99E3-3EC89F2166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37A1999-71FE-FB15-2700-F76212DCA6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D813FF3-DE75-8B1B-DC22-4A148F5FD6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62D33F8-BF79-9B35-2807-1F56C89895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3FD501D-7064-1B65-4CF0-67AAB14D3D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343D81E-B170-F919-9F39-0A7D7BCDD4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C000B53-6127-2FD1-FC5E-F7107DC2CF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6790A5E-F65D-8A0F-34A3-C268628E0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6D63909-0E9B-C707-239E-5F560127E2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0CB7FEF-8CD8-BE6B-BA0E-8118A11C3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E48686-00B8-041F-869F-23BC941304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91C96-24DE-BC3A-FE80-EE7D23030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AC10C431-BB0B-4B7F-1508-26BAB75D4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79513"/>
            <a:ext cx="6400800" cy="536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4CCBF9D-69D4-585D-1C93-5A1293DB9EF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41111FC-C63D-B938-D4A7-BACE8469F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17C3892-FE2F-41D6-785F-BE3ADA816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786B7F1-B8F6-44B0-BA4B-8BF3118B0A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A5EFA97-B8D0-B68F-EB10-30DF37D38F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DF526DA-1D21-AF92-79D9-2BAF415A6E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206913F-0C18-0DA1-252A-A94CFD4309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B70BC26-9754-12D4-69F0-8082D9E480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52BE2F4-710F-26DC-6372-AECB51BB7C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393DA10-F186-5F6B-A7DF-0D94F8737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510A25A-3908-879E-89BF-5D43E2A019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887DA97-61FF-2624-963B-C68622DEEC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4001BE5-8564-61D5-B517-FFDD13DDE5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D149B75-919A-0A59-DFC9-C221A9168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75C7461-9E61-D8DF-A765-3771FCA486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2CF10D2-59A5-B67B-A010-F3FAB373C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BCF77ED-51BE-EFF8-7FFF-3A2CCA1D3D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BCBF0A5-9B06-EE77-7EAA-C2F8C32880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397BE2D-EA62-3FF9-A439-6D7772E3B5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164012A5-5EDB-856E-E62D-F61663E1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72363"/>
          </a:xfrm>
        </p:spPr>
        <p:txBody>
          <a:bodyPr/>
          <a:lstStyle/>
          <a:p>
            <a:r>
              <a:rPr lang="en-US" sz="2800" dirty="0"/>
              <a:t>Actual Performance of WTs</a:t>
            </a:r>
          </a:p>
        </p:txBody>
      </p:sp>
    </p:spTree>
    <p:extLst>
      <p:ext uri="{BB962C8B-B14F-4D97-AF65-F5344CB8AC3E}">
        <p14:creationId xmlns:p14="http://schemas.microsoft.com/office/powerpoint/2010/main" val="479954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2" name="Title 3">
            <a:extLst>
              <a:ext uri="{FF2B5EF4-FFF2-40B4-BE49-F238E27FC236}">
                <a16:creationId xmlns:a16="http://schemas.microsoft.com/office/drawing/2014/main" id="{2BF9FBEB-7BFD-0CCA-7287-05E1E5B5F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212" y="59531"/>
            <a:ext cx="6248400" cy="1143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cs typeface="Times New Roman" panose="02020603050405020304" pitchFamily="18" charset="0"/>
              </a:rPr>
              <a:t>Wind Turbine : Actual Power Extraction Analysis</a:t>
            </a:r>
          </a:p>
        </p:txBody>
      </p:sp>
      <p:pic>
        <p:nvPicPr>
          <p:cNvPr id="14353" name="Picture 4">
            <a:extLst>
              <a:ext uri="{FF2B5EF4-FFF2-40B4-BE49-F238E27FC236}">
                <a16:creationId xmlns:a16="http://schemas.microsoft.com/office/drawing/2014/main" id="{4F278758-7597-0A25-7A58-B651A134C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38200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3A36C8-48E5-3C30-6C30-21094E161DD6}"/>
              </a:ext>
            </a:extLst>
          </p:cNvPr>
          <p:cNvSpPr/>
          <p:nvPr/>
        </p:nvSpPr>
        <p:spPr>
          <a:xfrm>
            <a:off x="1981200" y="1524000"/>
            <a:ext cx="27432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B60DF5-F507-D4D3-3D8C-82F858BA3547}"/>
              </a:ext>
            </a:extLst>
          </p:cNvPr>
          <p:cNvSpPr/>
          <p:nvPr/>
        </p:nvSpPr>
        <p:spPr>
          <a:xfrm>
            <a:off x="4724400" y="1600200"/>
            <a:ext cx="19050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656039-DF0A-C6EC-6A84-4712222CA572}"/>
              </a:ext>
            </a:extLst>
          </p:cNvPr>
          <p:cNvSpPr/>
          <p:nvPr/>
        </p:nvSpPr>
        <p:spPr>
          <a:xfrm>
            <a:off x="6629400" y="1524000"/>
            <a:ext cx="20574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338" name="Ink 7">
                <a:extLst>
                  <a:ext uri="{FF2B5EF4-FFF2-40B4-BE49-F238E27FC236}">
                    <a16:creationId xmlns:a16="http://schemas.microsoft.com/office/drawing/2014/main" id="{E4D6BD47-3C61-3085-70DB-E2943B0CCF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538663" y="401638"/>
              <a:ext cx="31750" cy="50800"/>
            </p14:xfrm>
          </p:contentPart>
        </mc:Choice>
        <mc:Fallback xmlns="">
          <p:pic>
            <p:nvPicPr>
              <p:cNvPr id="14338" name="Ink 7">
                <a:extLst>
                  <a:ext uri="{FF2B5EF4-FFF2-40B4-BE49-F238E27FC236}">
                    <a16:creationId xmlns:a16="http://schemas.microsoft.com/office/drawing/2014/main" id="{E4D6BD47-3C61-3085-70DB-E2943B0CCF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26699" y="392136"/>
                <a:ext cx="55678" cy="6980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2E839CB-71FB-7983-8A28-2413B0E3980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1D6DBEB-176F-6769-8F22-8FE00C0E4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ABBDE8E-45F7-D32B-80FE-E026B0E73B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F1CF363C-D713-A908-F0B6-CD83CE8CC4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B32BA34-99D0-BCC0-BC5E-47ED866E48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D92DAA2-1F84-4E3F-3E0D-785B6825C6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D37CAEC3-AF7A-0B04-60EE-B093C8BCB3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96E2E02D-5DA8-6F23-C9B0-CDAD34D03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C131373-53D1-3523-F612-782323A847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457CF0D-EC13-D9F2-31F6-C34588E293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76262A44-BEF2-709A-590F-0FAC538DF3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3E142927-0BA3-A972-E934-29CABFE033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5AE367-131D-D16C-3762-26C88B67B1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D955841-583D-3CCC-63E0-9DFB6A66C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710B175-7F92-0636-ACC8-7E6D87496E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56A1DDE-B0FE-957D-A7B7-F0C1B8D2F3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1C3E880-A0C5-0CEE-7299-61A49A129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C7C8AD1-96C8-CDB1-B570-CC40695ACA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D35B40A-52FF-62A0-6C91-FA1EAA2907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5505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6002A55-414D-586C-31EF-947A1CCF9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3363"/>
            <a:ext cx="7772400" cy="1143000"/>
          </a:xfrm>
        </p:spPr>
        <p:txBody>
          <a:bodyPr/>
          <a:lstStyle/>
          <a:p>
            <a:r>
              <a:rPr lang="en-IN" altLang="en-US" sz="2800"/>
              <a:t>Discussion of Betz Anlaysis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97046-38DE-1AF6-D9F9-756F13AB0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362200"/>
          </a:xfrm>
        </p:spPr>
        <p:txBody>
          <a:bodyPr/>
          <a:lstStyle/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 have shown that the assumptions of an ideal wind turbine (in agreements with Betz thrust equation are only valid for an axial induction factor, </a:t>
            </a:r>
            <a:r>
              <a:rPr lang="en-I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of 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than approximately 0.4. </a:t>
            </a:r>
          </a:p>
          <a:p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</a:t>
            </a:r>
            <a:r>
              <a:rPr lang="en-I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momentum theory were valid for higher values of </a:t>
            </a:r>
            <a:r>
              <a:rPr lang="en-I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a, the </a:t>
            </a:r>
            <a:r>
              <a:rPr lang="en-I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velocity in the wake would become negative as can readily be seen by equation</a:t>
            </a:r>
          </a:p>
        </p:txBody>
      </p:sp>
      <p:graphicFrame>
        <p:nvGraphicFramePr>
          <p:cNvPr id="176136" name="Object 8">
            <a:extLst>
              <a:ext uri="{FF2B5EF4-FFF2-40B4-BE49-F238E27FC236}">
                <a16:creationId xmlns:a16="http://schemas.microsoft.com/office/drawing/2014/main" id="{1EB387BB-3BD7-2240-3E0F-F9E6390EDD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4191000"/>
          <a:ext cx="288607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41300" progId="Equation.3">
                  <p:embed/>
                </p:oleObj>
              </mc:Choice>
              <mc:Fallback>
                <p:oleObj name="Equation" r:id="rId2" imgW="914400" imgH="241300" progId="Equation.3">
                  <p:embed/>
                  <p:pic>
                    <p:nvPicPr>
                      <p:cNvPr id="176136" name="Object 8">
                        <a:extLst>
                          <a:ext uri="{FF2B5EF4-FFF2-40B4-BE49-F238E27FC236}">
                            <a16:creationId xmlns:a16="http://schemas.microsoft.com/office/drawing/2014/main" id="{1EB387BB-3BD7-2240-3E0F-F9E6390EDD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191000"/>
                        <a:ext cx="288607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322BD70-85DB-E785-0D49-F2D152ACCA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7880364-A0D0-9C22-47D4-76E6497F1E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0342750-2AC8-B4E1-6119-254485E9CA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042524F-569E-31EE-99DE-135783AEE2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AA6D151-C837-0334-0204-0155FA691F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C2698A6-BE0C-D7E0-CD05-644BA5B7C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65A31AC-319C-FD62-D7A7-66D4B66BD1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86CF68C-E296-400E-AD17-A5BCF22CC6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4AC7B47-BFB9-88C0-F560-AF5541230D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9EF9402-921D-F28B-2C9F-9DC59F0E25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4DFBD0C-26EB-F7A7-8FD4-83CA4F6F29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AC14F00-7577-EE88-5843-DB4A54402A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8062EF2-776D-9C48-190A-EC3538A1FC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DABC44D-CD7A-0DCD-123E-C6ADCCB8C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D88B005-3233-4E73-017D-7377EF8B89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253335A-0D73-1EA4-C8BF-E45E1108C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C1808B5-E356-9C0C-9466-26FBB1D821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A4174EE-2927-BED5-31B4-6801947C8D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848184D-332A-6464-1CB1-17AEEE093B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5">
            <a:extLst>
              <a:ext uri="{FF2B5EF4-FFF2-40B4-BE49-F238E27FC236}">
                <a16:creationId xmlns:a16="http://schemas.microsoft.com/office/drawing/2014/main" id="{BABD53BE-1CE0-9BA7-D9DE-AD8D1CC5A25B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628650"/>
            <a:ext cx="8353425" cy="6229350"/>
            <a:chOff x="395288" y="552450"/>
            <a:chExt cx="8353425" cy="6229350"/>
          </a:xfrm>
        </p:grpSpPr>
        <p:pic>
          <p:nvPicPr>
            <p:cNvPr id="16410" name="Picture 3">
              <a:extLst>
                <a:ext uri="{FF2B5EF4-FFF2-40B4-BE49-F238E27FC236}">
                  <a16:creationId xmlns:a16="http://schemas.microsoft.com/office/drawing/2014/main" id="{979E4A6A-B507-E50F-FFA7-6E27F8C1F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552450"/>
              <a:ext cx="8353425" cy="622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C829E9C-F59C-85D6-2307-EE8B465DA793}"/>
                </a:ext>
              </a:extLst>
            </p:cNvPr>
            <p:cNvSpPr/>
            <p:nvPr/>
          </p:nvSpPr>
          <p:spPr>
            <a:xfrm>
              <a:off x="4017963" y="3602038"/>
              <a:ext cx="1843087" cy="1801812"/>
            </a:xfrm>
            <a:custGeom>
              <a:avLst/>
              <a:gdLst>
                <a:gd name="connsiteX0" fmla="*/ 0 w 1842655"/>
                <a:gd name="connsiteY0" fmla="*/ 0 h 1801091"/>
                <a:gd name="connsiteX1" fmla="*/ 374073 w 1842655"/>
                <a:gd name="connsiteY1" fmla="*/ 83127 h 1801091"/>
                <a:gd name="connsiteX2" fmla="*/ 872837 w 1842655"/>
                <a:gd name="connsiteY2" fmla="*/ 443345 h 1801091"/>
                <a:gd name="connsiteX3" fmla="*/ 1343891 w 1842655"/>
                <a:gd name="connsiteY3" fmla="*/ 1025236 h 1801091"/>
                <a:gd name="connsiteX4" fmla="*/ 1842655 w 1842655"/>
                <a:gd name="connsiteY4" fmla="*/ 1801091 h 180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2655" h="1801091">
                  <a:moveTo>
                    <a:pt x="0" y="0"/>
                  </a:moveTo>
                  <a:cubicBezTo>
                    <a:pt x="114300" y="4618"/>
                    <a:pt x="228600" y="9236"/>
                    <a:pt x="374073" y="83127"/>
                  </a:cubicBezTo>
                  <a:cubicBezTo>
                    <a:pt x="519546" y="157018"/>
                    <a:pt x="711201" y="286327"/>
                    <a:pt x="872837" y="443345"/>
                  </a:cubicBezTo>
                  <a:cubicBezTo>
                    <a:pt x="1034473" y="600363"/>
                    <a:pt x="1182255" y="798945"/>
                    <a:pt x="1343891" y="1025236"/>
                  </a:cubicBezTo>
                  <a:cubicBezTo>
                    <a:pt x="1505527" y="1251527"/>
                    <a:pt x="1674091" y="1526309"/>
                    <a:pt x="1842655" y="1801091"/>
                  </a:cubicBezTo>
                </a:path>
              </a:pathLst>
            </a:custGeom>
            <a:ln w="444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16387" name="Title 1">
            <a:extLst>
              <a:ext uri="{FF2B5EF4-FFF2-40B4-BE49-F238E27FC236}">
                <a16:creationId xmlns:a16="http://schemas.microsoft.com/office/drawing/2014/main" id="{184D643B-6A35-0104-CD4F-8DECFA022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212" y="76200"/>
            <a:ext cx="6158160" cy="1143000"/>
          </a:xfrm>
        </p:spPr>
        <p:txBody>
          <a:bodyPr/>
          <a:lstStyle/>
          <a:p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Measured </a:t>
            </a:r>
            <a:r>
              <a:rPr lang="en-IN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 function of the </a:t>
            </a:r>
            <a:r>
              <a:rPr lang="en-IN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E41B5178-9575-F593-9BEB-29F892414880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676400"/>
            <a:ext cx="1524000" cy="5029200"/>
            <a:chOff x="609600" y="1676400"/>
            <a:chExt cx="1524000" cy="50292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95E947-53E9-88C8-96C5-68CD743D6F36}"/>
                </a:ext>
              </a:extLst>
            </p:cNvPr>
            <p:cNvSpPr/>
            <p:nvPr/>
          </p:nvSpPr>
          <p:spPr>
            <a:xfrm>
              <a:off x="609600" y="1676400"/>
              <a:ext cx="1371600" cy="3733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8EA1F4-5563-236D-CF82-8E80E1EF80A3}"/>
                </a:ext>
              </a:extLst>
            </p:cNvPr>
            <p:cNvSpPr/>
            <p:nvPr/>
          </p:nvSpPr>
          <p:spPr>
            <a:xfrm>
              <a:off x="838200" y="5562600"/>
              <a:ext cx="1295400" cy="1143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8CE1D39-39A6-27AE-8F6D-CBAC5F0306E3}"/>
              </a:ext>
            </a:extLst>
          </p:cNvPr>
          <p:cNvSpPr/>
          <p:nvPr/>
        </p:nvSpPr>
        <p:spPr>
          <a:xfrm>
            <a:off x="2209800" y="1600200"/>
            <a:ext cx="1752600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FE1CD-8FF2-8BA2-A6BE-9E167AFE537B}"/>
              </a:ext>
            </a:extLst>
          </p:cNvPr>
          <p:cNvSpPr/>
          <p:nvPr/>
        </p:nvSpPr>
        <p:spPr>
          <a:xfrm>
            <a:off x="4038600" y="3657600"/>
            <a:ext cx="1752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F93689-30F3-CDF1-8ADF-F7281EB4992B}"/>
              </a:ext>
            </a:extLst>
          </p:cNvPr>
          <p:cNvSpPr/>
          <p:nvPr/>
        </p:nvSpPr>
        <p:spPr>
          <a:xfrm>
            <a:off x="5943600" y="990600"/>
            <a:ext cx="27432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D070B4-91B2-4E2A-D00D-7E1BC38E80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DE95D272-3468-2632-9DA2-4932C07255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2E804094-CAB9-F9F5-0D64-723B5AE31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5E82D7A4-547E-B71A-B57B-C3B49957B2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EBA555DD-346D-6070-F597-6F3435E700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EE7E5BFE-15B4-9CED-812F-1B4FBB9A1E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5FA69D4A-B3D1-9D8E-5A55-273038A339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5B0E5B27-A7AB-9284-F196-C7B3C387AA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5A587C58-30C7-715F-90D1-95DE729177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F47C50BF-3192-FEC3-E18A-379E38AC5C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7DDDB04A-B5C5-5A1E-DF37-E1DAE6A8B2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A1F9709C-EBAE-A80C-1F80-84F4C147AE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CF50E5DE-97B3-1C89-F3D6-C111648E82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662B896C-60B4-B5A2-2973-91DD3366A7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368A8A28-4AF8-5791-10A6-05B48D51D2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4087658-762C-6623-5AF1-556A5DB697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BB8F1173-45AE-6D4D-A017-47BFB8423C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7C99AE68-2497-E8E9-4637-4688A6366A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BFCA8B6-1DC4-5E36-EA1A-43EF541844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C0EDC3D1-6ABA-8B69-E580-B52C89E4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605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Construction of Stream Tube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F8D1F4A1-BD21-ED95-8A24-8F9F7FF3A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47" y="1086936"/>
            <a:ext cx="7657765" cy="405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94760181-FB13-92A8-2BD3-79A91E515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24125"/>
            <a:ext cx="13525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0FC0CB3-79B3-B7EA-141E-6F1EEEA86A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F53C7DD-2387-94E4-4BD8-E7FCC7D6D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78417CC-C21C-DCE2-75E3-3544468A11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AE2B52C-088E-1A0F-BBEC-BFAD6C8E28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1A2A59B-DCA8-88E4-7D9A-BF36AE0CC9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99AF614-4A67-6749-1ADA-0AD8916B75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A707F0E-E844-C94D-B74E-ACDECD9C0E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51A0D153-5360-3747-5990-20F4173A63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0425608-A658-CB33-7755-77CD823ED9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3A39BDA-D8E3-0F26-670D-1547D01757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67AEA72-D904-C710-D6AA-7CC22B3B2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58CA5A9-42D1-2F52-4D6C-157CCD3A81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1B4873F-C8CF-A719-CFCA-28AB4BAF68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716276C-F8CE-C56C-F486-749FAE02C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FFA2CB2-6DC3-0365-80D1-F4C3C48B81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4D4A64E7-DC32-117B-3765-79E9D8E5DC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81E5D22-110D-89C0-2ABF-AAE567DCCA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BABD24B-FC1D-D666-52B3-1351316646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8E7C5E-EE2C-6695-5B9A-77C6613C6B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E75416-AA4E-6432-456F-94ACE410D4DB}"/>
                  </a:ext>
                </a:extLst>
              </p:cNvPr>
              <p:cNvSpPr txBox="1"/>
              <p:nvPr/>
            </p:nvSpPr>
            <p:spPr>
              <a:xfrm>
                <a:off x="1573221" y="4991694"/>
                <a:ext cx="7106891" cy="13955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4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E75416-AA4E-6432-456F-94ACE410D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221" y="4991694"/>
                <a:ext cx="7106891" cy="13955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0B75CBC-9C1E-BD83-70D0-8EB1A03BCD41}"/>
              </a:ext>
            </a:extLst>
          </p:cNvPr>
          <p:cNvSpPr txBox="1"/>
          <p:nvPr/>
        </p:nvSpPr>
        <p:spPr>
          <a:xfrm>
            <a:off x="771432" y="4455227"/>
            <a:ext cx="2305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Ideal Flow: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A2BD6FFA-21BA-B363-F35D-A02C7D412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74738"/>
            <a:ext cx="64198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2">
            <a:extLst>
              <a:ext uri="{FF2B5EF4-FFF2-40B4-BE49-F238E27FC236}">
                <a16:creationId xmlns:a16="http://schemas.microsoft.com/office/drawing/2014/main" id="{89681D5C-6513-5D7C-CF95-83F2646E0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04800"/>
            <a:ext cx="5775325" cy="762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Structure of Wake Vs Capacity of A Wind Turbine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889AFB80-3DD2-6C30-BA58-8FD7434965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800" y="3733800"/>
          <a:ext cx="15335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586" imgH="431613" progId="Equation.3">
                  <p:embed/>
                </p:oleObj>
              </mc:Choice>
              <mc:Fallback>
                <p:oleObj name="Equation" r:id="rId3" imgW="723586" imgH="431613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889AFB80-3DD2-6C30-BA58-8FD7434965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3733800"/>
                        <a:ext cx="15335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267" name="Ink 7">
                <a:extLst>
                  <a:ext uri="{FF2B5EF4-FFF2-40B4-BE49-F238E27FC236}">
                    <a16:creationId xmlns:a16="http://schemas.microsoft.com/office/drawing/2014/main" id="{77AF11D7-5A84-9F84-9FE3-1268C2A6E7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26488" y="6161088"/>
              <a:ext cx="1587" cy="1587"/>
            </p14:xfrm>
          </p:contentPart>
        </mc:Choice>
        <mc:Fallback xmlns="">
          <p:pic>
            <p:nvPicPr>
              <p:cNvPr id="11267" name="Ink 7">
                <a:extLst>
                  <a:ext uri="{FF2B5EF4-FFF2-40B4-BE49-F238E27FC236}">
                    <a16:creationId xmlns:a16="http://schemas.microsoft.com/office/drawing/2014/main" id="{77AF11D7-5A84-9F84-9FE3-1268C2A6E7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85226" y="61198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268" name="Ink 9">
                <a:extLst>
                  <a:ext uri="{FF2B5EF4-FFF2-40B4-BE49-F238E27FC236}">
                    <a16:creationId xmlns:a16="http://schemas.microsoft.com/office/drawing/2014/main" id="{987FBDA4-CE97-5247-4B87-B6729EB5199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76838" y="3879850"/>
              <a:ext cx="1587" cy="1588"/>
            </p14:xfrm>
          </p:contentPart>
        </mc:Choice>
        <mc:Fallback xmlns="">
          <p:pic>
            <p:nvPicPr>
              <p:cNvPr id="11268" name="Ink 9">
                <a:extLst>
                  <a:ext uri="{FF2B5EF4-FFF2-40B4-BE49-F238E27FC236}">
                    <a16:creationId xmlns:a16="http://schemas.microsoft.com/office/drawing/2014/main" id="{987FBDA4-CE97-5247-4B87-B6729EB5199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35576" y="383856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4E21EB6-8D46-DC76-E48E-BD9A639E97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0FE0FAF-B9B0-A0FE-C59A-0326176D9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220EE0D-D6B0-75B1-E090-B1D2012921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516F4B0-8657-BA43-790E-3278DFD025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8178507-AB6A-000C-137C-0E41BDB27E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5595915-9DD2-8BB8-8146-1273AEB908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1D57961-0ACA-FFF3-2282-A9964E6737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D1B0DF5-EE7D-89B8-696C-0CEEC2705D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0545E1A-DC3B-765D-EE03-E2C8B4142D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AAE6F18-D68C-57FF-3111-8414071F8A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C807E80-906E-6856-F6E8-94A0F64923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AEC849D-0F3F-D27A-9BB9-DC0C1BF25E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D05BB68-ADCE-C4CE-7431-80B9B57CFC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CECB785-5E0A-4D4D-275B-E47F67B13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AA21B78-30EC-0A35-10BC-DBA3335DDA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2D0A0DDD-123D-C0CF-6F1F-8F8D2F5378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F8CB39D-2ED5-0515-AA75-88844C9E3B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8B69FA6-D255-2705-5F06-25F334DA34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91F39D-F7AB-595E-D44E-4C6D8FA518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B036-6723-BC12-2E9A-4A634F470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>
            <a:extLst>
              <a:ext uri="{FF2B5EF4-FFF2-40B4-BE49-F238E27FC236}">
                <a16:creationId xmlns:a16="http://schemas.microsoft.com/office/drawing/2014/main" id="{30591EDB-2E01-11D7-BD0E-09921774A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606" y="228600"/>
            <a:ext cx="6169194" cy="872363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Turbulent-wake state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E7CBAE75-2119-8C2E-B5C7-EB4338F8F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57412"/>
            <a:ext cx="8001000" cy="454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314" name="Ink 4">
                <a:extLst>
                  <a:ext uri="{FF2B5EF4-FFF2-40B4-BE49-F238E27FC236}">
                    <a16:creationId xmlns:a16="http://schemas.microsoft.com/office/drawing/2014/main" id="{3B43B614-DB22-FE99-EFA9-6F82D7F745A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11400" y="5988050"/>
              <a:ext cx="1588" cy="1588"/>
            </p14:xfrm>
          </p:contentPart>
        </mc:Choice>
        <mc:Fallback xmlns="">
          <p:pic>
            <p:nvPicPr>
              <p:cNvPr id="13314" name="Ink 4">
                <a:extLst>
                  <a:ext uri="{FF2B5EF4-FFF2-40B4-BE49-F238E27FC236}">
                    <a16:creationId xmlns:a16="http://schemas.microsoft.com/office/drawing/2014/main" id="{6A5F54C1-D40E-176F-8453-7DF530FA0C4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0112" y="59467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1A16F4E-1C0E-638F-F414-CD0C51AE7BC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1AACEC-998A-7E7D-597C-AACADB46C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A22FD1D-3ECB-77A2-202C-F86735A118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F5022C8-F6D4-FC4E-56B8-03162E1423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039A5AD-19A7-2494-D9C5-557771493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F06CC77-0331-58BC-4FE3-E7771D3B2D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608254F-C253-A40C-E9A1-64209A3700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EF7BDA7-461F-CE27-74BE-98A83AA6BB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5EE3620-A3DF-C356-AED3-15DEDB8A47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EFC7C72-BCE8-72B3-2ECF-41104D3A2D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AB47AAA-C42B-4A58-0C48-2CF3DB5D24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11A8159-371A-2AF7-33FD-A434DDE8A5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83F7A2D-93F8-26C8-EAD3-69F4C7D3E5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BC71B3E-34EF-1B51-1A47-687DA699C1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2F80D4E-483C-16B4-18E8-2815E6DCD5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30DA720-372D-CD5A-33F5-D4196CC11A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AC7176C-1D9F-0F69-C4DF-20366E18BB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7608558-B0F2-F7B5-A474-5FD77B02A7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D7E750-A2BA-ED12-E656-00414ED312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B3FA225-E112-18AC-1144-EC57CF999556}"/>
              </a:ext>
            </a:extLst>
          </p:cNvPr>
          <p:cNvSpPr txBox="1"/>
          <p:nvPr/>
        </p:nvSpPr>
        <p:spPr>
          <a:xfrm>
            <a:off x="685800" y="1447800"/>
            <a:ext cx="6934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Induced by the unstable shear flow at the edge of the wake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31782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589F5465-A699-DE1E-95EE-44D4A3A7D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12750"/>
            <a:ext cx="8229600" cy="6096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Domain of Invalidity of Betz Theory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7A5A5C-9B28-19A5-3756-69F1FBC7F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19213"/>
            <a:ext cx="8763000" cy="4114800"/>
          </a:xfrm>
        </p:spPr>
        <p:txBody>
          <a:bodyPr/>
          <a:lstStyle/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For a wind turbine, a high thrust coefficient 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and thus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high axial induction factor 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a, 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 present at low wind speeds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simple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momentum theory is not valid for values of 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greater than approximately 0.4.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The reason is that the free shear layer at the edge of the wake becomes unstable when the velocity jump 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IN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– u</a:t>
            </a:r>
            <a:r>
              <a:rPr lang="en-IN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becomes too high.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instability leads to formation of eddies, which transport momentum from the outer flow into the wake. </a:t>
            </a:r>
          </a:p>
          <a:p>
            <a:r>
              <a:rPr lang="en-I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situation is called the state of Turbulent-Wake.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36A5D3-E459-1B3D-41ED-9F00B071F25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98872F1-3441-6E10-8559-059FC26DF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2AF7852-8FBC-E036-BD52-A9A9272105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51C43B9-9105-EA95-46E7-03B8749609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A40FE87-E3A4-8F2C-F9E9-5A46991E2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68E4BCA-EB95-2F29-B5B4-D7851984D4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D7A0982-227F-C934-666B-999707096A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C9D22C5-6163-DD3E-4E23-1A14F38F7E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375ACCA-1B0D-6ED5-363E-B51F7068A5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607AA16-E380-FF11-2D93-6DF707F412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055012A-97A5-119F-493A-1314AB80A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DB1A14A-E572-76A3-5BBB-5BF1766DCE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8C256A0-0E17-671D-B791-FEF7F36B9D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BB09639-776D-56EA-63F9-B91C45F41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53CA13C-C6B1-B586-A389-6D710EAD27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0CD14D2-9956-71C3-F1B1-71CEF0AE78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77A9D0F-87E4-960E-CF9D-35D5D8A091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FFB54BB-49E6-B424-1CEE-880AEBE677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F45BEB-9A95-FE8D-DF1B-DBB7C3A9F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A8117AA2-D8E3-7041-C8DA-A202CB9DB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1143000"/>
            <a:ext cx="7485062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3">
            <a:extLst>
              <a:ext uri="{FF2B5EF4-FFF2-40B4-BE49-F238E27FC236}">
                <a16:creationId xmlns:a16="http://schemas.microsoft.com/office/drawing/2014/main" id="{49C8E49A-E3B9-0910-295D-DB424562C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685800"/>
          </a:xfrm>
        </p:spPr>
        <p:txBody>
          <a:bodyPr/>
          <a:lstStyle/>
          <a:p>
            <a:r>
              <a:rPr lang="en-IN" altLang="en-US" sz="2800"/>
              <a:t>State of Turbulent wake</a:t>
            </a:r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7BD85C4-1F39-50C5-2E7D-086A8A374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208088"/>
            <a:ext cx="3886200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E481E4-10AF-7453-6EE9-4E61EDD84A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FE19176-FECF-3B09-65C7-AEBD6646D8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94F797A-976E-35DD-0BF3-005F4A639B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7C59813-834A-06AE-C7B0-B84271C68E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DB46AF3-928C-33AE-8AE2-547FFC5880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2331444-F189-C520-301D-46ED078477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D3A295F-1F64-B01E-A63A-FC8312A34E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BCF5D86-C501-40AC-6C7F-DE37ADAC1D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6B0D4D0-52E1-7A94-95A4-C90299B3E0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F969F3D-B05A-DA65-38C6-BD1DFC0F5D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AC820E0-A2A4-34B5-38FB-2C0B2071F9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61B7D25-8612-1FBB-DF01-5D2D4D7A4D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6DE7035-4E72-541B-A628-8826FBC54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61CBCA2-1EBA-9047-F59A-45677D31BF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C2669E4-3A94-BE3A-F588-BAAAC0B60E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85F034C-BC2F-4CEC-8C31-6AA411F9DB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300EB37-E3B7-E2AE-D0C4-5BD76FAD46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B24838D-F360-1F4D-8B1F-517DE49D4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C7DEC3-0BBA-B1F7-D9B8-F7203112D1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AC7B2449-BE0F-F9FF-D929-2CF3D95D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775" y="304800"/>
            <a:ext cx="5762625" cy="792163"/>
          </a:xfrm>
        </p:spPr>
        <p:txBody>
          <a:bodyPr/>
          <a:lstStyle/>
          <a:p>
            <a:r>
              <a:rPr lang="en-US" altLang="en-US" sz="2400"/>
              <a:t>Optimum Available Power due to Non-ideal Wake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C856688E-FF82-8EE2-9898-2E3078BEA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52800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Box 3">
            <a:extLst>
              <a:ext uri="{FF2B5EF4-FFF2-40B4-BE49-F238E27FC236}">
                <a16:creationId xmlns:a16="http://schemas.microsoft.com/office/drawing/2014/main" id="{F5AC615C-8FEC-BA63-2CD0-A921423F7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013" y="1325563"/>
            <a:ext cx="259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Fraction of Betz Limit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80C710D-ED3F-0DAD-A81E-4BC68BA910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90AE042-18C7-2C76-C03F-7CD7A3202D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0CDF052-78A3-ED8E-D249-7E575E3DE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08312E-0717-7AE8-AFF0-6E79ABB09E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9F1B9F2-D8C4-8D50-F946-50B3E4A4DB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DFA2DCB-B451-4D58-6483-8B9C433DEA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9E61DC0-0A85-1E5C-BD60-07936BB09B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F962DCC-3CA0-BBE3-5E95-3993E22A27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3D3A546-384A-70FC-6536-CC0C3D97EC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5FF204E-B681-C652-5245-EC3AA66967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BA01220-B0A7-3EB1-FC94-31C7F85AF2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9BFE508-3EA6-095E-BF66-A443F073C5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4FC921F-AF93-A70A-3199-3E709D4D43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92246FF-299F-5B17-E592-0146203F99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60922AA-7B2C-6D74-7571-F2DD1EFFCE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08A5D94-76B3-FDEE-AEC0-3DEAD5898B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F1FCDEA-BF89-7EFD-3A21-754E52BB36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B0086AD-174C-29F4-950F-EBF6A4FF56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95EC850-1458-2611-1467-55E3257F11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>
            <a:extLst>
              <a:ext uri="{FF2B5EF4-FFF2-40B4-BE49-F238E27FC236}">
                <a16:creationId xmlns:a16="http://schemas.microsoft.com/office/drawing/2014/main" id="{896A5F2B-BFEB-29E6-592D-67974A5A6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759746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2">
            <a:extLst>
              <a:ext uri="{FF2B5EF4-FFF2-40B4-BE49-F238E27FC236}">
                <a16:creationId xmlns:a16="http://schemas.microsoft.com/office/drawing/2014/main" id="{7602ACCE-BB7E-7E05-9A9E-5754C76C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Creative Designs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2EF5C2-BDA8-099C-029E-83AB69BFC6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41FC9F9-B692-5DD6-B443-468ADC515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A783C4A-2CB0-AF84-F805-D5081D34B9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0F3E24D-A9AF-A692-B012-001297B34E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22E4892-0A6E-3F46-A0D4-DA5E259FBF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890FB74-1CA8-6D1F-CA19-0241B5250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D89B067-A66B-620D-9867-076CD05C13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BCEE9AD-59B8-72E6-7704-6949048399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9106EE5-5EDB-1198-02BD-483FB9E03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9573F13-1C15-75F4-F675-314DAF64CD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B34873A-DA21-65C7-0BEB-AB91B1E2C5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7CD65DE-E3D9-314B-0110-ACFC0B7330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41EDFF5-957C-D01C-8598-C665F69657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CD21EAD-B068-8C6E-8F0C-A71C194492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EA06CD9-EBE2-D5C6-C2F5-F5B812FA38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06367DB-5D6C-6D74-9542-770238015D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E29377E-0CFE-3786-FA4B-44EA01C21E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2335CB7-5350-D924-1DA4-AB57543AB7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E08F92-E61C-9A0F-6E9B-D0F4053E89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3158</TotalTime>
  <Words>1091</Words>
  <Application>Microsoft Office PowerPoint</Application>
  <PresentationFormat>On-screen Show (4:3)</PresentationFormat>
  <Paragraphs>117</Paragraphs>
  <Slides>30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Arial</vt:lpstr>
      <vt:lpstr>Blackadder ITC</vt:lpstr>
      <vt:lpstr>Cambria Math</vt:lpstr>
      <vt:lpstr>Script MT Bold</vt:lpstr>
      <vt:lpstr>Times New Roman</vt:lpstr>
      <vt:lpstr>Default Design</vt:lpstr>
      <vt:lpstr>Equation</vt:lpstr>
      <vt:lpstr>Bitmap Image</vt:lpstr>
      <vt:lpstr> Betz Analysis of Wind Turbines</vt:lpstr>
      <vt:lpstr>The Power in the Wind</vt:lpstr>
      <vt:lpstr>Who are Contiguous  to A Wind Turbine?</vt:lpstr>
      <vt:lpstr>Support from Surroundings of A Donating Stream Tube</vt:lpstr>
      <vt:lpstr>Thermodynamic Description of Flow Past A Working Wind Turbine</vt:lpstr>
      <vt:lpstr>Basic Assumptions to Identify the Important Design Parameter: Betz</vt:lpstr>
      <vt:lpstr>Conservation Mass Across Double Boundaries</vt:lpstr>
      <vt:lpstr>PowerPoint Presentation</vt:lpstr>
      <vt:lpstr>PowerPoint Presentation</vt:lpstr>
      <vt:lpstr>Velocity &amp; Pressure Field Generated in the Donor Stream</vt:lpstr>
      <vt:lpstr>Stable Operation of Wind Turbine</vt:lpstr>
      <vt:lpstr>PowerPoint Presentation</vt:lpstr>
      <vt:lpstr>Characteristic Design Parameter of A Wind Turbine Rotor</vt:lpstr>
      <vt:lpstr>First Law Analysis of SSSF past a Wind turbine</vt:lpstr>
      <vt:lpstr>Frictionless Low Mach Number Flow Past a WT</vt:lpstr>
      <vt:lpstr>Power Generated by an Ideal Wind Turbine</vt:lpstr>
      <vt:lpstr>Non-dimensional Capacity Factor</vt:lpstr>
      <vt:lpstr>The Compact Ideal Wind Turbine</vt:lpstr>
      <vt:lpstr>Maximum Feasible Axial Induction</vt:lpstr>
      <vt:lpstr>Actual Performance of WTs</vt:lpstr>
      <vt:lpstr>Wind Turbine : Actual Power Extraction Analysis</vt:lpstr>
      <vt:lpstr>Discussion of Betz Anlaysis</vt:lpstr>
      <vt:lpstr>The Measured CT as a function of the a</vt:lpstr>
      <vt:lpstr>Construction of Stream Tube</vt:lpstr>
      <vt:lpstr>Structure of Wake Vs Capacity of A Wind Turbine</vt:lpstr>
      <vt:lpstr>Turbulent-wake state</vt:lpstr>
      <vt:lpstr>Domain of Invalidity of Betz Theory</vt:lpstr>
      <vt:lpstr>State of Turbulent wake</vt:lpstr>
      <vt:lpstr>Optimum Available Power due to Non-ideal Wake</vt:lpstr>
      <vt:lpstr>Creative Designs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302</cp:revision>
  <dcterms:created xsi:type="dcterms:W3CDTF">2005-03-30T16:54:51Z</dcterms:created>
  <dcterms:modified xsi:type="dcterms:W3CDTF">2025-10-13T04:19:14Z</dcterms:modified>
</cp:coreProperties>
</file>