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20" r:id="rId2"/>
    <p:sldId id="378" r:id="rId3"/>
    <p:sldId id="423" r:id="rId4"/>
    <p:sldId id="424" r:id="rId5"/>
    <p:sldId id="425" r:id="rId6"/>
    <p:sldId id="426" r:id="rId7"/>
    <p:sldId id="427" r:id="rId8"/>
    <p:sldId id="428" r:id="rId9"/>
    <p:sldId id="430" r:id="rId10"/>
    <p:sldId id="431" r:id="rId11"/>
    <p:sldId id="620" r:id="rId12"/>
    <p:sldId id="587" r:id="rId13"/>
    <p:sldId id="448" r:id="rId14"/>
    <p:sldId id="621" r:id="rId15"/>
    <p:sldId id="586" r:id="rId16"/>
    <p:sldId id="447" r:id="rId17"/>
    <p:sldId id="496" r:id="rId18"/>
    <p:sldId id="584" r:id="rId19"/>
    <p:sldId id="585" r:id="rId20"/>
    <p:sldId id="576" r:id="rId21"/>
    <p:sldId id="578" r:id="rId22"/>
    <p:sldId id="580" r:id="rId23"/>
    <p:sldId id="544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55" autoAdjust="0"/>
    <p:restoredTop sz="94576" autoAdjust="0"/>
  </p:normalViewPr>
  <p:slideViewPr>
    <p:cSldViewPr>
      <p:cViewPr varScale="1">
        <p:scale>
          <a:sx n="70" d="100"/>
          <a:sy n="70" d="100"/>
        </p:scale>
        <p:origin x="117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8-23T08:53:31.48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0 409</inkml:trace>
  <inkml:trace contextRef="#ctx0" brushRef="#br0" timeOffset="109">2601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05:44:28.6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10086 18570 1432 0,'-9'-2'13'0,"7"0"-24"0,-35 2 9 0,35 0 10 0,2 0-6 0,0 0 16 0,0 0-17 0,0 0-3 0,9 6 0 0,-3-3 7 0,1 1-1 0,-2-2 4 16,2-1-2-16,2 0 16 0,5 1-16 0,1 1 5 0,-1 2-10 0,1-2 3 0,0 0 8 0,4-3-2 0,0-1 3 0,6 2-18 0,-6-1 9 0,3 1-7 0,-1-1 7 0,1 0 0 0,2 0-9 0,-1 1 10 0,2-1-9 0,0 0 9 0,2-1-7 0,-1-1-3 0,3 2 0 0,1-1-2 0,6 1 8 0,0 0 1 0,2 1 2 0,-3 2-2 0,0-3 0 0,2 2-7 0,-3-4 5 0,6-3 1 0,0 4-2 0,-3-5 9 0,11 5-8 0,1-2 2 0,2-2-2 0,3 4-3 0,-6-2 3 15,-5 2 14-15,5 1-13 0,-2-2 11 0,1-1-12 16,5 1 2-16,2-2 13 0,-2 1-1 0,3 1 4 15,-4-1-15-15,-4 0-1 0,2-6-6 0,1-4 4 16,3 4 1-16,8-4-1 0,-2 8-3 0,0 1 1 16,0-4 4-16,-5 4-3 0,1-3 6 0,-1 1-6 15,4 1 6-15,4 0-8 0,-4 2 3 0,-1 3-4 16,-4 0 5-16,-2 0 0 0,-3 2-1 0,2-2 0 16,3 3 0-16,7 0 3 0,3 0-3 15,-3 0 3-15,-1 2 3 0,-6 0-2 0,2 2 9 16,-2 1-9-16,0-3-2 0,11 2 9 0,-6-3-8 15,7 7 10-15,-4-2 0 0,-4 0-6 16,-2 4 4-16,5-8-5 0,3 2 0 0,2 0 12 0,3-2-10 16,-5 3 11-16,-2-1-3 0,-1 2-9 15,0-2 10-15,6-1-12 0,-3 4 1 0,1-5-1 16,-1 2-5-16,-6-2 4 0,3 0-2 0,5 0-4 16,0 2 1-16,7-3-4 0,-2-4 3 0,-4 0-1 15,-1 0 3-15,-1-1-2 0,4 1-4 0,2 3 3 16,-1-2-1-16,-4-1 2 0,-5 2-3 0,-3-3 6 15,-1 0-4-15,2 8 5 0,6-3-1 0,0 8-2 16,-3-6 2-16,-2-1-2 0,-6 2 4 16,2-7 1-16,0 10-4 0,1 3 2 0,3-6 0 0,-3 8 3 15,1-3 2-15,-6-10-2 0,-2 8-1 0,0-5-4 16,-2-1 0-16,6 4-1 0,1 0 7 0,4 6-4 16,1-3 10-16,-4-1-9 0,-3 0 4 0,0-3-7 15,4-1-3-15,-4-1 0 0,3 6 8 0,2-4-5 16,-5-5 0-16,3 3-4 15,-3-7 2-15,3 4-13 0,-5 0 2 0,4-3-8 16,0 2-1-16,0-2-6 0,3 0 2 0,-6-1-4 16,-1 2 9-16,-2 2-5 0,0 1 1 0,-7-2-1 0,2-1 10 0,-5 1 9 15,-4 3 2-15,1 2 1 0,-3-1-9 16,-4-1 7-16,1 1-16 0,-6-1 13 0,-4 0-1 0,1 3-9 16,-1-4 9-16,-4 1-14 0,0 0-24 15,-3 1-21 1,-2-3-32-16,3-2 3 0,-7-1-78 0,3 2-47 0</inkml:trace>
  <inkml:trace contextRef="#ctx0" brushRef="#br0" timeOffset="3763.45">11831 18294 623 0,'3'9'103'0,"-3"-6"224"0,1-4-254 0,-2-2-56 0,2-3-12 16,1 5-7-16,-1 4-7 0,-1-3 14 0,0 0-12 0,0 0 12 0,0 0 2 0,0 0-2 0,0 0 11 0,0 0-11 16,1 0 1-16,0 0 19 0,1 0-6 0,-1 0 13 0,-1 0 11 0,0 0-11 0,0 0 9 0,0-1-10 15,0 0-1-15,0 1-1 16,0 0-3-16,0 0 2 0,0 0 0 0,0 0-7 16,0 0 0-16,0 0-2 0,0 0-12 0,0 0 1 0,0 0-5 0,8-2 5 15,1 2 1 1,0-3-8-16,1 2 4 0,3-2-5 0,-1-5 4 15,2 7-5-15,3-7 6 0,0 2-5 0,0-2 0 16,0-2-6-16,1-1 0 0,3-3-1 16,-1-1-9-16,2-4 18 0,1-2-9 0,2-6 13 15,0 4-8-15,3-2-2 0,-1-1 1 0,3-1-1 16,1-1-2-16,7-4 11 0,1-1-5 0,-1 1 8 0,2-1 4 16,-7-3-2-16,3-1 3 0,0-3-4 15,-2-2 3-15,4 0-5 0,-2-1 2 0,8 2-4 0,4-2-3 0,3-2 4 16,2 0 0-16,-7-3 2 15,-1-2-9-15,-4 0 5 0,-2-1-3 0,0 1 7 0,0 0-3 0,2-1-2 16,4-3 3 0,0 3-2-16,0-2-2 0,-1-1 2 0,-7 2 2 0,1-2 1 0,-6-1 7 15,4-1-5 1,4 0 0-16,-5-3-2 0,3-1-7 0,2 0 11 0,-5 0 1 16,9-1 5-16,0 4-11 0,-5-6-5 0,0 0-1 15,-2-3 0-15,-6-1 10 0,4 2-15 16,-1 1 3-16,1-4-7 0,2-1 5 0,-1-2 0 15,2-2-4-15,0 4 3 0,-1-2-2 0,-2 1-7 16,-2-2 0-16,-6 0-2 0,1 0 11 0,-3-3-1 16,-1 2 7-16,1-2-4 0,-1 0-5 0,2-1 9 15,-4 1-7-15,-1 1 9 0,2 1 0 0,1 1 2 16,3 3 6-16,-1-3-4 0,-1-2 14 0,1 0-8 16,-4 3 4-16,1-3-4 0,0-1 4 15,-2-3-5-15,2 1-2 0,0 3 1 0,-3 1-1 16,2 3-7-16,-2-5 2 0,0 1-4 0,-3-3 3 15,3-2-3-15,1 5 0 0,-2 2-1 0,3 1 0 16,-9-4-2-16,-1 3 5 0,1 2-3 0,-2 1 5 16,5 2-3-16,-6 0 1 0,2 1 0 15,-1 0-3-15,-2-1 1 0,1 3 0 0,-1 4 2 16,1-1-3-16,-2 0 1 0,0-1-2 0,1 0 2 16,-1 1-6-16,0 0 7 0,0 3-2 0,0 5 5 15,0-1-8-15,-1-3-4 0,-1 2-2 0,-1 0 1 16,-1 2 8-16,0 3-17 0,-1 2 5 0,0 2-10 15,-2 1-5-15,2 2 11 0,-2 3 0 0,-1 3 6 16,0-1 8-16,-3 6-1 0,0 3-9 0,1 1 5 16,-2 3 4-16,-1-2 0 0,1 2 3 0,0 0-3 15,-3 3-3-15,3 2-15 0,-1 1 9 0,1 1-10 16,0 1 19-16,-1-1-6 0,2 0-1 16,-3-1-3-16,3 1-16 0,-3-5 13 0,0 0-7 15,2 0 10-15,-4 1 7 0,2 3 4 16,3 3 2-16,-5-1-1 0,2 0-3 0,0 0 5 0,-2 0-3 15,3 3 3-15,-3-2 1 0,-1 0-4 16,-2 0 5-16,1 1-6 0,-1-1-11 0,3 1 17 0,-4 2-3 16,3 2 9-16,-4 1-9 0,2 2-1 15,7 1 3-15,-3 1 0 0,2 0 3 0,-2-1 5 16,1 2-10-16,0 1 10 0,4-1 3 0,-3 4-9 16,3-1 7-16,-3-1-8 0,0 2 9 0,2-2-7 15,-2 2 0-15,2 1-2 0,5-1 3 0,-2 1-3 16,0 0 7-16,-7-6-4 0,-2 4 6 0,5 0-15 0,4 2-1 15,0 0-5-15,-1 0 9 0,0 0 2 16,0 0 4-16,0 0-2 0,1 0-4 16,-2-1 13-16,0 0-2 0,-29-10 8 0,31 11-10 15,0 0 1-15,-1 0-3 0,0 0 4 0,0 0-7 16,1 0-2-16,-1 0-7 0,0 0 5 0,1 0 7 0,-1 0-10 16,-1 0 6-16,1 0-9 0,0 0 3 15,0 0-2-15,0 0-6 0,-1 0 2 0,2 0 6 0,0 0-3 16,-1 0 9-16,-1 1-8 15,1 0-7-15,0 0 9 0,0 0-11 0,0 0 9 16,0 0-8-16,0 0-13 0,1 0 1 0,-2 0-8 16,0 0-8-16,0 1 8 0,0 0-12 0,0 0 9 15,0 0-12-15,0 0-25 0,-25 32-2 0,27-34-13 0,0 0-6 0,0 1 8 16,0 0-13-16,0 0 5 16,0 0-20-16,0 1 14 0,1 27 13 15,0-23-8-15,0 2-5 0</inkml:trace>
  <inkml:trace contextRef="#ctx0" brushRef="#br0" timeOffset="5687.95">9812 14874 437 0,'0'-9'495'0,"0"2"-193"0,2 1-294 0,0 4 3 0,2-3-14 0,-1 3-1 0,2-2 4 0,-1-1-4 16,4 4-8-16,-2-4 9 0,1 4-10 0,-3-1 10 15,1 1 1-15,2-1-3 0,-1 1 11 0,0-1-8 16,1 1-1-16,-1 1-1 0,-1-1-8 16,3 1 6-16,-3 0-1 0,3 0-2 0,0 0 5 15,2 2-6-15,0 3-3 0,2 3 4 0,1 0-6 16,-1 1 5-16,5 1-6 0,1-1 8 16,4 4-5-16,3 0 4 0,0-1 1 0,4 2-1 15,1-1 2-15,1 1-2 0,-2 1 15 0,3 0-10 16,2 2 8-16,2 1-11 0,-1-2 5 0,5 0 1 15,4-1-12-15,2 0 9 0,6-1 4 0,0 1-2 16,-1 0 6-16,-1-2-8 0,-1 2 9 0,-2 1 2 16,5-2-3-16,6 2 1 0,2-1-9 0,8-1 10 15,2-4 10-15,-4 1-2 0,0 1-14 0,1-1 4 16,1 2-13-16,3-1 11 0,2-4 3 0,-3 3-5 16,-2 0 3-16,-2-2-4 0,3 2-7 0,8-7 10 15,1 3-6-15,-1-1 6 0,-2-1-3 0,2 1 1 16,1-2 2-16,3-3-2 0,0 0-14 15,-2-1 3-15,-3-2-10 0,5 0 8 0,2-1 2 0,5 0 4 16,-4 0 7-16,-7-2-4 0,-3 3-14 0,8-3 25 16,0 0-11-16,0 0 17 0,-1-6 0 15,-6 5-13-15,1-3 8 0,7-1-8 0,4 2 7 16,-3-7-7-16,1-1-6 0,0-1 1 16,2-5 11-16,3 2-9 0,-3-2 10 0,-5 3-13 0,-2 2-3 0,4-2 9 15,1 0-6-15,-5-1 7 16,-1 2 4-16,-6 3-5 0,4 1 9 0,-2-1-9 0,1 1 2 15,-5-2 5-15,-11 2-9 0,-2 1 9 0,-3 2 11 16,6 1 5-16,1 2 8 0,-2 1-5 16,2 0-11-16,-11 1 7 0,-3 2-13 0,-7 2 10 15,-5 2-12-15,2 0 10 0,-6 3 7 0,-1 0-3 16,2 0-1-16,-4 2 6 0,-5-2-11 0,-4 0 9 16,1 1-11-16,-3-1-12 0,-1 2 1 15,-5-1-5-15,-2-1-8 0,-4 0-14 0,0 0-14 0,0 1 2 16,0-2-10-16,-3 3 13 0,-2-4 6 0,-1-1-3 15,0 0-15-15,0 0 20 0,0 1-26 16,0 0 21-16,0 0-14 0,-1 0 0 0,0 0-3 0,0 0-5 16,1 0-58-16,-24 16-8 0,17-15-16 0</inkml:trace>
  <inkml:trace contextRef="#ctx0" brushRef="#br0" timeOffset="6763.21">11095 18451 467 0,'27'-1'62'0,"2"-2"126"0,1 1-135 0,0-1-28 0,3-1-10 0,7 0-3 0,6 2-12 0,2-4 7 0,-2 1 13 0,0 2-5 0,-3-3-1 0,-1 6 19 16,1 0-18-16,-5 0 19 0,4 0-14 0,-1-1 3 15,1 1 7-15,8-4-3 16,2 7-8-16,1-5 16 0,0-1-20 0,-6 7 19 0,1-1-16 0,-4 2-11 15,3 1 11-15,2-3-12 16,3 0 5-16,3 2 4 0,-1 0-4 0,-1 3 4 16,-3 0 7-16,-1-2-13 0,2-3 4 0,2 0-10 0,11 2-10 15,3 1 10-15,1-2-3 0,-1 0 7 16,-5-4-2-16,3 0-4 0,5 2-1 0,1-2-1 16,3-1-10-16,0 0 15 0,-8-1-6 0,-2-5 8 15,0 4-4-15,7 1 3 0,1-4 3 0,-1 6-3 16,2 0-2-16,-5-1-3 0,3 0 1 0,-2 1-1 15,4 0 8-15,0 3-1 16,-6 3 8-16,-7 1-7 0,-3-3-1 0,3 4 18 0,0 1-11 16,4 4 13-16,-3 4-9 0,-2-2-2 0,-3-1 2 15,-7-4-2-15,0 1-14 0,3 0 9 16,-7 6-10-16,5 2 10 0,-1 0-8 0,-5 0 2 16,5-9 3-16,-11 1-3 0,-2 1-5 0,-1-1 0 0,-4 2 1 0,0-3 1 15,0-4 12-15,-1-4-9 16,2 9 3-16,-4-4-5 0,-2 4 2 0,-2 5-1 0,-3-12-4 0,1-5 1 15,0 3 1-15,-6 2-3 16,-3 2 3-16,-2-1-3 0,-2-4 3 0,0 0-11 0,-2-4-3 16,-1 5-4-16,-1-3 3 0,2-1 0 0,-4 3 3 15,1-8-4-15,-1 6 3 0,0-1-14 16,0-1-1-16,-1 4-6 0,1-7 1 16,0-4-20-16,-1-2-7 0,0-5-9 0,1 3-32 0,-2 4-34 15,-1-6-54-15,0 1 14 0,-1-4-36 16</inkml:trace>
  <inkml:trace contextRef="#ctx0" brushRef="#br0" timeOffset="7434.56">14714 15165 514 0,'-2'-4'321'0,"-2"1"-163"0,4 3-58 0,0 0-10 0,0 0-72 0,-1-1 3 0,0 0-7 0,0 0 7 16,0 0 1-16,1 0-7 0,-1 0 11 0,-1 0-8 15,1 0 6-15,0 0 1 0,0 0-15 0,0 0 12 16,0 0-7-16,0 0-8 0,1 0 8 0,-2 0-10 16,1 0-10-16,1 0 3 0,-1 0-10 0,0 0 9 15,0 0-2-15,0 0-10 0,0 0 8 0,-17-10-11 16,13 18-12-16,0 6 10 0,0 1-14 0,-2 10 12 15,-1 9-6-15,-1 7-5 0,0 8 6 0,-6 5-8 16,0 0 4-16,-5 5 8 0,3 2-24 0,-5 2 13 16,-6 1-50-16,7-1-27 0,-3-2-37 0,6-10 2 15,6-5-62-15</inkml:trace>
  <inkml:trace contextRef="#ctx0" brushRef="#br0" timeOffset="7750.12">14690 15125 848 0,'5'0'124'0,"0"0"284"0,2 0-368 0,1 0-30 15,2 1-30-15,2 1 17 0,0 4-9 0,2 2-3 0,3 3 0 16,1 4-3-16,-1 0-12 0,0 6 6 16,3 6-15-16,-4 6 11 0,5 5-12 0,-1 5-1 15,-7-1 8-15,6 4-10 0,-5 5-5 0,0 3 21 16,0 3-12-16,-2 1 16 0,0 0 4 0,-1-2-28 16,0-6 9-16,-4-3-21 0,2-4-15 0,-3-4-14 15,0 0-9-15,0-9 2 0,-2 3 21 0,2-8 13 16,-3-1-1-16</inkml:trace>
  <inkml:trace contextRef="#ctx0" brushRef="#br0" timeOffset="8224.85">14571 15198 1211 0,'0'-3'215'0,"0"0"-101"0,0 3-23 0,0 0 10 15,0 0-101-15,0 0 7 0,0 0-7 0,0 0 6 0,0 2-7 16,0-2-10-16,0 0 3 0,0 1-5 15,10 16 13-15,-2-5-10 0,0 2 4 0,-1-4-10 16,-5 2-10-16,4-3-11 0,-2 2-6 0,1 6 0 16,0-4-2-16,-1 3 22 0,0 1-3 0,-1-2 9 15,1 2 2-15,-2 4-1 0,1 0 1 0,-2 4-3 16,0 1-1-16,1 7 8 0,2 1-3 0,-2 5 3 16,0 4 5-16,2 3-24 0,-2 5 2 0,0 4-15 15,2-1-22-15,-4 4-1 0,1 1-20 0,0 0 12 16,-1 2-11-16,-1 3-19 0,0 2 14 0,-2 2-19 15,-1-3 20-15,0-2 65 16,-1 2-2-16,0-3 22 0,-1 3 2 0,0 0 2 16,-1-7 6-16,1 0-4 0,3-2-5 0,-2-1 8 0,2 4-10 0,2 2 11 0,-5 1 0 15,4 3-7-15,-3-6 5 0,0 0-8 0,1 1-5 0,-2 6-1 16,1 0-28-16,-6 3 14 0,3 0-41 0</inkml:trace>
  <inkml:trace contextRef="#ctx0" brushRef="#br0" timeOffset="8382.07">14423 18491 126 0,'-2'41'114'0,"0"-3"-41"0,2-1 31 0,-3-6-32 0,-4 6 1 0,2-6-34 16,1-2-27-16,1-2 13 0,1-5-10 0,-5 1 10 15,3 6 2-15,-2-11-1 0,1-6-13 0,2-4 3 16,1-4-13-16,2-1 6 0,0-1-32 0,-2-6-32 16,2 4-10-16,0 0-8 0,-5-9-25 0,2 3 35 15,-1-11 4-15,-1 1 9 0,-1 3 25 16,0 5-1-16,2 2 1 0,1-6-6 0,-2-1-23 0</inkml:trace>
  <inkml:trace contextRef="#ctx0" brushRef="#br0" timeOffset="8652.2">13967 18079 1263 0,'-7'10'206'0,"5"2"-51"16,1-2-39-16,3 3 33 0,-4-2-123 0,8 2-30 15,0 2-12-15,-2-2-6 0,11 0-25 0,-3 1-27 16,3 0-3-16,5-1-15 0,0 4-27 0,0-3-9 15,0-2-23-15,2 2 7 0,-3-1-25 0,2 0-31 16,-1 1 22-16,-1 1-26 0,1-4 56 0</inkml:trace>
  <inkml:trace contextRef="#ctx0" brushRef="#br0" timeOffset="8874.86">14645 18178 1130 0,'-8'10'173'16,"-4"1"-108"-16,1 3-26 0,-3-1-17 0,-1-1-53 0,-1-1-108 15,-1-7-29-15,1-4-37 0,-3 0-163 0</inkml:trace>
  <inkml:trace contextRef="#ctx0" brushRef="#br0" timeOffset="14240.24">12039 11952 677 0,'-2'-4'121'0,"0"-2"254"0,1 1-299 0,1 1-37 0,2 1-37 0,4 2 16 0,1-2-20 0,4 2 5 0,2-1 9 0,2 0-6 15,-1 1-11-15,2 0 10 0,-2 0-11 0,2 1 13 16,0 0 1-16,1 0-7 0,1-1 13 0,3 1-12 0,-4-1 10 0,4 1 3 15,6 0-8-15,2-1 7 0,1 0-7 0,2 0 1 16,-5 0 3-16,4 0-3 0,1 1-3 16,3 0 0-16,-2-1-1 15,6 0 2-15,-4 1 4 0,9 0-5 0,5 0-4 0,4-1 0 0,5 0-12 16,-6 1 17-16,0 0-6 16,-5 0 8-16,3 2-11 0,-3-1 3 0,5 1 3 0,10-1-2 0,-4 2-10 15,4-1 13-15,-3 1-10 0,-12-1 11 16,3 0 0-16,-2-2-5 0,3 0 6 15,9-2-6-15,-4-1-9 0,-1-2 16 0,-3 0-7 16,-8 1 9-16,2-1-9 0,-3 0 2 0,-1-3 5 0,2 1-2 16,5 0 3-16,0-3-11 0,0 2-4 0,-5-2-4 15,-4 0-7-15,-5 1-17 0,-1-1-6 0,-2 0-5 16,-4 0-17-16,6-1-12 0,-3-1-15 16,1-2-1-16,0 3-28 0,-5-4-47 0,2 1-7 0,-3 0-19 15,-4-4 5-15</inkml:trace>
  <inkml:trace contextRef="#ctx0" brushRef="#br0" timeOffset="14493.87">14226 11566 634 0,'-8'-1'110'0,"1"0"45"0,-1-2-4 0,4 2-29 0,4 1-109 0,0 0-12 0,0 0-18 16,-4 5 7-1,11 1-1-15,2 4 6 0,3-3 7 0,2 0-5 0,4 0-1 16,2 0 5-16,2 1-3 0,4-2 4 0,1 2 6 0,3-5-35 16,6-2 3-16,-1 6-21 0,4-5-16 0,2 2 19 0,-4 0-6 31,-4-3 8-31,-3 4-7 0,-7-1-7 16,-4 0 7-16,-3 7-8 0,-4-5 5 0,-5 6 6 15,-3 3-16-15,-7-3 12 0,-2 7 10 0,-7 1-60 16,-6 2 14-16</inkml:trace>
  <inkml:trace contextRef="#ctx0" brushRef="#br0" timeOffset="15109.88">12943 12408 189 0,'-5'2'34'0,"-1"0"4"0,1 0-28 0,-3 2 46 0,0-1-49 0,0 0-6 0,0 2 7 0,1 2-8 0,-2-3-6 15,0 0 5-15,-2 2-13 16,0-2 13-16,1 3 3 0,1-1 8 0,-3-2 15 0,2-1-8 15,1-1 1-15,-1 0 67 0,4 1-8 0,-2 1 32 16,1-3-15-16,3 0-20 0,0-1 0 0,1-1-6 16,2 1-29-16,1 0-20 0,0 1-11 0,8 0 5 15,3 4 21-15,7-3 10 0,3 0 15 0,3 2-8 16,2 0-9-16,3 0-7 0,2 0-6 0,3 0 4 16,3-3-18-16,4 0-8 15,3-1-6-15,7 0 2 0,1 0-12 0,0 1 17 0,3 1-10 0,-9 0 14 16,4 1-3-16,-6-3 4 0,1-3 4 15,6 3-2-15,5-1-5 0,6 2 9 0,-3 1-5 0,-2-6 6 16,-2 3-10-16,-4-2-7 0,-2-1 0 0,6 4-2 16,3-3 2-16,1 2 0 0,1-1-10 0,-7-2 3 15,-4 2-22-15,-5-5-33 0,1 1-29 0,1-1-4 16,2 0-73-16,3-2-42 0,-2 1-23 16,-9-5-7-16,-1 1 19 0</inkml:trace>
  <inkml:trace contextRef="#ctx0" brushRef="#br0" timeOffset="15395.08">14205 12342 323 0,'-28'3'218'0,"0"2"-114"0,-2 0 25 16,-1 1-60 0,4 0-26-16,4 0 12 0,6-1-8 0,-3 0 12 0,8-1-11 0,3-1-11 15,2 0-6-15,7-3 0 0,0 0-10 16,0 0 20-16,0 0-8 0,0 0 11 0,0 0-28 0,6 4 1 15,7-4-4-15,8 0 1 0,0-1-22 0,11 0 9 16,-6-1-10-16,3 1 9 0,-1 1-8 0,-6 3-13 16,0-1 3-16,-2 2-7 15,-4 1-9-15,-1 0 21 0,-2 3-12 0,-3 1 14 0,-1 1 5 0,-4 2-9 16,0-1 11-16,-3 2-14 0,-2 5 1 0,-2-1 17 16,-3 3-5-16,0 4 8 0,-4-6-3 0,-2 5-23 15,-1 3-2-15,-1-3-10 0,1 0-10 0,-3-2-25 16,1-3-24-16,1-1-4 0,-2-2-99 0</inkml:trace>
  <inkml:trace contextRef="#ctx0" brushRef="#br0" timeOffset="15864.39">12558 13479 904 0,'-4'-5'51'0,"1"0"-33"0,2 2-27 0,0-4 9 0,1 5-9 0,2-5-6 16,0 0 11-16,3 4-12 0,-1-6 2 0,2 3 14 0,0 2-6 0,2-2 9 15,1 2 0-15,-2 1 18 0,-2-3 7 0,3 2 1 16,0 3-4-16,2-5 18 0,2 3-11 0,2-3 14 16,-5 1-11-16,7 2-15 0,2 0 0 0,1 1-6 31,7 0-2-31,2 0-5 0,-1 1-3 0,0 1-1 16,1 1 2-16,1 1-8 0,0 1 7 0,3 0-7 15,2-2 2-15,1 2 9 0,1-1-13 0,7 1 11 16,1-1 1-16,7 0-7 0,0 1 12 0,1-1-12 15,-6 2-5-15,1 1 6 0,-4-3-6 0,11 2 6 16,-4-2 4-16,12-3-5 0,1 3 2 16,-6-2-5-16,1 1-12 0,-12 1 5 0,3-3-6 15,-7 0 7-15,-1-4 6 0,-1-2-2 0,0 5 6 16,-1-5-4-16,3 2-9 0,-4-1-13 0,-5-3-29 16,-2 3 11-16,-6-3-46 0,-1-1-53 0,-4 2-30 15,-5-2-10-15,0 1-45 0</inkml:trace>
  <inkml:trace contextRef="#ctx0" brushRef="#br0" timeOffset="16188.05">13621 13278 1324 0,'-14'0'162'0,"-3"2"-108"16,11 1-32-16,-4-1-9 0,4-2-7 0,4 3-12 15,-3-3 5-15,0 1-10 0,9 0 0 0,0 1 3 16,6-1 2-16,1 2-1 0,2-1-2 0,1-1 6 16,2-1-2-16,7 0 5 0,-5 0 3 15,5-3-4-15,-5 2 7 0,5-1-6 0,-6 1 0 0,-1 0-2 16,1-1-8-16,-4 2 6 0,1 0-13 16,0 2 17-16,-4 2-19 0,-1 2 16 0,-2 1-33 0,-3 2 4 15,-1 1 0-15,-3 2-2 16,-5 3-9-16,-1 2 15 0,-4 0-8 0,-2 6 11 15,-6 3 18-15,-4 5-2 0,-1 4 10 0,-4 0-11 0,-2-1-18 0,-5-2 2 16,-2 0-22-16,-1-3 12 0,2-2-28 0,7-3-23 16,1-2-42-16,5-4 2 0,-3-1-130 15</inkml:trace>
  <inkml:trace contextRef="#ctx0" brushRef="#br0" timeOffset="16712.98">12604 14414 744 0,'-2'-10'130'0,"0"2"-13"0,1 0-15 0,1 8-1 0,0 0-66 0,0-1-23 0,-4-18 9 0,8 11-16 0,4 1-3 0,-3-1-1 0,7-1-7 0,3 0 6 15,-6 0 6-15,4-3 2 16,8 7 12-16,-2-2-8 0,11 0 3 0,4 3 15 0,0-3-13 0,1 1 13 15,-5 3-22-15,2 0-8 0,1-1 5 0,0 0-5 16,2 0 10-16,4 0-16 0,1 1-1 0,8-1-5 16,3 1 8-16,1 2 1 15,4 0 5-15,-5 0-2 0,-4 0-6 0,-3-2 9 16,3 2-7-16,0-1 9 0,3 0-2 0,7-1-5 0,-3 0 8 0,1-1-7 16,-5 2 0-16,-7-2 4 0,1 1-3 0,-2-2 6 15,1 0 2-15,5 0-9 0,2-1 1 0,-2 0-3 31,1 1-6-31,-7 1-12 0,-7-1-17 16,-8 1 5-16,-2 1-22 0,-6-1 1 0,-3 0 12 16,-7 1-10-16,-3-1 8 0,2 0-12 0,-2 0-30 0,-4 0 8 15,0-1-50-15,-5 0-14 0,-1 0-9 16,-4-2-6-16,-1-1 0 0</inkml:trace>
  <inkml:trace contextRef="#ctx0" brushRef="#br0" timeOffset="16982.12">13555 14061 1192 0,'-8'-4'186'0,"-1"2"-87"16,6 0-16-16,-2 0-19 0,0 1-36 0,2-1-19 16,-5 1 3-16,5 1-7 0,5 0 9 0,-2-2-14 15,6 2-4-15,-2-2-2 0,0 0 3 0,4 2-13 16,3-3 4-16,3 2-9 0,4 0 10 0,1-3 1 15,-1 2 5-15,5 2-3 0,-6-1 5 0,1 1-20 16,1 1-2-16,-6 2-6 0,-2 0 7 0,1 2-3 16,-3 1 10-16,-3 0-9 0,1 4 9 0,-4 4-4 15,-2 2-13-15,-2 5 5 0,-3 4-22 0,-9 7-8 16,-4 1 18-16,-5 4-13 0,-4-1 32 0,-6 3 15 16,-4 5-12-16,-3 0 13 0,0 2-8 0,2-1-39 15,3 0-4-15,1-2-20 0,-1 3-58 0,-1 0-58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7-28T05:14:52.784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  <inkml:context xml:id="ctx1">
      <inkml:inkSource xml:id="inkSrc1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4-07-28T05:14:54.767"/>
    </inkml:context>
  </inkml:definitions>
  <inkml:trace contextRef="#ctx0" brushRef="#br0">8214 13916,'0'0,"0"0,0 0,0 0,0 0,0 0,0 0,0 0,0 0,0 0,0 0,0 0,0 0,0 0,0 0,0 0,0 0,0 0,0 0,0 0,0 0</inkml:trace>
  <inkml:trace contextRef="#ctx1" brushRef="#br0">18-3 5160,'-14'-4'4386,"1"3"-387,13 1 129,0 0-1548,0 0-5289,13 14-645,-13-14-645,19 2-516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7T05:12:13.8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5720 0,'0'0</inkml:trace>
  <inkml:trace contextRef="#ctx0" brushRef="#br0" timeOffset="56222">0 561,'0'0,"0"0,0 0,0 0,0 0,0 0,0 0,0 0,0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7F9CA-4A37-4942-98F1-F224CEF7A84F}" type="datetimeFigureOut">
              <a:rPr lang="en-IN" smtClean="0"/>
              <a:t>13-10-2025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C6ED3-840C-45C3-B529-5BD3A85DA8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033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5C6ED3-840C-45C3-B529-5BD3A85DA8D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432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E22A81-2297-03C4-E59A-EDD449DDD8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3425C4-70E7-3FE0-4095-B6C21DF1E8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628052-1704-0282-7227-64207467B7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8B5828-7D72-4C08-ABB2-9415D451C6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45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0E185B-B4C4-C5E9-9F1D-40E5AA2703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5F5A5E-A816-7B70-B76A-36B29F11A0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F2C0BD-2689-0848-C7F6-EA0549E563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BF091-E755-4E19-B2E0-4702763030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44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8DC4A2-B4C8-8B72-F91D-4AA44E72D9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AD3F01-937A-93D5-C433-2356DF724F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EFA7DB-54F9-D238-FA8F-FFC719B919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41F953-1350-4150-9B55-320B822881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931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249EE-1C2C-C735-89E9-13E5FB237F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F9F058-D9A6-AA97-582B-60340A0137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8C6E24-1151-3D97-A812-C0B7106021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69EC1-04C1-4F74-81FE-335D5B399B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12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7FBD7E-6E01-E0C2-EEF7-4359458D87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76A563-7A28-E45A-3896-14259E9E79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7E90B19-BC7F-F256-1C81-0AD453021B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814A47-3E57-4D16-84BF-8342D1EDFB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33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D8D39AF-7240-F865-4450-2D2FD7EB8A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C7E131C-3222-3406-44BC-ABCDEA5E3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5D4BF49-ADB8-8487-DB30-974819828E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59CCB-8989-452F-B17C-F098A7CE36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97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CE17E7-5D11-142A-CEB4-7B1D896A15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14F95D-11F9-FE58-88C8-EB22EA6C71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E36CBE-91D5-1893-70D6-4278E27568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EFA315-3B96-4105-8E16-4ABEF56817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01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3ECF0D-9E48-4EA9-80BF-50F3CE7507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A19052-3D5E-E6BD-D319-317C5F92BE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908DFC-2F1A-EF75-D8B4-D4FB54BEC3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CE1690-E733-4AEA-95C1-A9D1289435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48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D142D5-5CEA-B8DE-841F-2231310B04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28B60D-D0F8-E0F1-24B3-9F6078BDD9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BC76C0-07CF-F386-6513-063FB3A76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B29B9-9CF7-4F99-9A30-0D25E3E7C4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59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19984D-6674-9172-F55A-134D150642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58ED6-7D79-752A-5563-74646A46CF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50D1BA-8F1E-FE2D-9322-C8AE424A58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D7C3B-C9B6-4C12-88AE-28F03E5E8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253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B8D34A-DD6C-E495-83A2-C0A17FFB46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653E07C-0D3D-A0AE-5290-CDA219DE99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3F7BD3-4CA5-89CA-0CD7-8164B79FB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DCB74-CF59-49C5-AB98-58C13BBC95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425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230145-1ACA-2E59-27CA-0A0403B09B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0B5E0-53ED-FB67-070D-B0BF1F3393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7BA5C-02B1-293F-2574-6892C5446D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04948-1734-44C0-AFD5-5A9ED787E4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3863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3C2A0E9-8EA3-1278-C6FA-45754E5A54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5F6AFD3-BFE8-BCEF-5CBE-07D48FC3E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FD768D1-ECA3-C62E-F840-786BACB6338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7BA18DD-4F04-7B6A-9EAA-DAD0D15500B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4895016-F98D-9DE8-A36E-6E07D47B1C6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86E4200-F90B-4828-8D38-84C50CA098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customXml" Target="../ink/ink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6.xml"/><Relationship Id="rId7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0.png"/><Relationship Id="rId5" Type="http://schemas.openxmlformats.org/officeDocument/2006/relationships/customXml" Target="../ink/ink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5717D9-F7C3-C6B3-1C45-97CD966203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8911" y="521521"/>
            <a:ext cx="8458200" cy="838200"/>
          </a:xfrm>
        </p:spPr>
        <p:txBody>
          <a:bodyPr/>
          <a:lstStyle/>
          <a:p>
            <a:r>
              <a:rPr lang="en-US" altLang="en-US" sz="2800" dirty="0"/>
              <a:t> Analysis of Wind Turbines</a:t>
            </a:r>
          </a:p>
        </p:txBody>
      </p:sp>
      <p:sp>
        <p:nvSpPr>
          <p:cNvPr id="3075" name="Rectangle 10">
            <a:extLst>
              <a:ext uri="{FF2B5EF4-FFF2-40B4-BE49-F238E27FC236}">
                <a16:creationId xmlns:a16="http://schemas.microsoft.com/office/drawing/2014/main" id="{1A1E9E57-CD09-0B55-3F40-D98E28E30AA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9972" y="3483394"/>
            <a:ext cx="6400800" cy="1447800"/>
          </a:xfrm>
          <a:noFill/>
        </p:spPr>
        <p:txBody>
          <a:bodyPr/>
          <a:lstStyle/>
          <a:p>
            <a:pPr eaLnBrk="1" hangingPunct="1"/>
            <a:endParaRPr lang="en-US" altLang="en-US" sz="1600" i="1"/>
          </a:p>
          <a:p>
            <a:pPr eaLnBrk="1" hangingPunct="1"/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/>
              <a:t>Professor</a:t>
            </a:r>
          </a:p>
          <a:p>
            <a:pPr eaLnBrk="1" hangingPunct="1"/>
            <a:r>
              <a:rPr lang="en-US" altLang="en-US" sz="1600" i="1"/>
              <a:t>Mechanical Engineering Department</a:t>
            </a:r>
          </a:p>
          <a:p>
            <a:pPr eaLnBrk="1" hangingPunct="1"/>
            <a:r>
              <a:rPr lang="en-US" altLang="en-US" sz="1600" i="1"/>
              <a:t>I I T Delhi</a:t>
            </a:r>
          </a:p>
        </p:txBody>
      </p:sp>
      <p:pic>
        <p:nvPicPr>
          <p:cNvPr id="46089" name="Rectangle 19458">
            <a:extLst>
              <a:ext uri="{FF2B5EF4-FFF2-40B4-BE49-F238E27FC236}">
                <a16:creationId xmlns:a16="http://schemas.microsoft.com/office/drawing/2014/main" id="{482C3F57-2C57-FC22-2EAE-10EFC825B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785" y="189356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7" name="Group 7">
            <a:extLst>
              <a:ext uri="{FF2B5EF4-FFF2-40B4-BE49-F238E27FC236}">
                <a16:creationId xmlns:a16="http://schemas.microsoft.com/office/drawing/2014/main" id="{95DF176B-982D-431C-6033-7E62D5D522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8">
              <a:extLst>
                <a:ext uri="{FF2B5EF4-FFF2-40B4-BE49-F238E27FC236}">
                  <a16:creationId xmlns:a16="http://schemas.microsoft.com/office/drawing/2014/main" id="{DC3763A4-5AC7-431C-A047-41C60071AC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9">
                <a:extLst>
                  <a:ext uri="{FF2B5EF4-FFF2-40B4-BE49-F238E27FC236}">
                    <a16:creationId xmlns:a16="http://schemas.microsoft.com/office/drawing/2014/main" id="{9807AA84-D8A6-FEF0-F92F-FD0B5A2F8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B47B87B-38F3-E1F8-FB98-3419ABAE6D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1" name="Group 11">
              <a:extLst>
                <a:ext uri="{FF2B5EF4-FFF2-40B4-BE49-F238E27FC236}">
                  <a16:creationId xmlns:a16="http://schemas.microsoft.com/office/drawing/2014/main" id="{044A9708-E65B-8B49-7AC7-DD9089966E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2">
                <a:extLst>
                  <a:ext uri="{FF2B5EF4-FFF2-40B4-BE49-F238E27FC236}">
                    <a16:creationId xmlns:a16="http://schemas.microsoft.com/office/drawing/2014/main" id="{378EB77E-3034-DC00-C3EC-75BAC6AEBE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9F8B4B48-E604-FCAE-880F-8FEBD5322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2" name="Group 14">
              <a:extLst>
                <a:ext uri="{FF2B5EF4-FFF2-40B4-BE49-F238E27FC236}">
                  <a16:creationId xmlns:a16="http://schemas.microsoft.com/office/drawing/2014/main" id="{269FE822-5B39-AB7A-38AA-854D99FB8C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5">
                <a:extLst>
                  <a:ext uri="{FF2B5EF4-FFF2-40B4-BE49-F238E27FC236}">
                    <a16:creationId xmlns:a16="http://schemas.microsoft.com/office/drawing/2014/main" id="{D603BF12-B7C8-0326-2500-5258D739C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C2673A97-59E8-4BA9-184E-F3AEBF7FC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3" name="Group 17">
              <a:extLst>
                <a:ext uri="{FF2B5EF4-FFF2-40B4-BE49-F238E27FC236}">
                  <a16:creationId xmlns:a16="http://schemas.microsoft.com/office/drawing/2014/main" id="{90FE48F4-EC59-B147-149D-461E06F75D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8">
                <a:extLst>
                  <a:ext uri="{FF2B5EF4-FFF2-40B4-BE49-F238E27FC236}">
                    <a16:creationId xmlns:a16="http://schemas.microsoft.com/office/drawing/2014/main" id="{F570D6B4-2A0D-FD97-3D28-13E1CFED1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730629FD-600C-9F41-081D-39D9E12AE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sp>
        <p:nvSpPr>
          <p:cNvPr id="2" name="TextBox 18">
            <a:extLst>
              <a:ext uri="{FF2B5EF4-FFF2-40B4-BE49-F238E27FC236}">
                <a16:creationId xmlns:a16="http://schemas.microsoft.com/office/drawing/2014/main" id="{417FC409-5CCF-9EA3-7AFF-CCB4C231E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99" y="5162340"/>
            <a:ext cx="833371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FF0000"/>
                </a:solidFill>
                <a:latin typeface="Script MT Bold" panose="03040602040607080904" pitchFamily="66" charset="0"/>
              </a:rPr>
              <a:t>Incompressible Turbo-machine using Compressible Fluid…..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00B050"/>
                </a:solidFill>
                <a:latin typeface="Script MT Bold" panose="03040602040607080904" pitchFamily="66" charset="0"/>
              </a:rPr>
              <a:t>Resource is Local &amp; Green…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>
                <a:extLst>
                  <a:ext uri="{FF2B5EF4-FFF2-40B4-BE49-F238E27FC236}">
                    <a16:creationId xmlns:a16="http://schemas.microsoft.com/office/drawing/2014/main" id="{2393CD90-B964-F6D3-A2A4-95B76E4FAEA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>
                <a:extLst>
                  <a:ext uri="{FF2B5EF4-FFF2-40B4-BE49-F238E27FC236}">
                    <a16:creationId xmlns:a16="http://schemas.microsoft.com/office/drawing/2014/main" id="{2393CD90-B964-F6D3-A2A4-95B76E4FAEA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129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>
            <a:extLst>
              <a:ext uri="{FF2B5EF4-FFF2-40B4-BE49-F238E27FC236}">
                <a16:creationId xmlns:a16="http://schemas.microsoft.com/office/drawing/2014/main" id="{11A557B9-255B-32AE-7FEC-C618060775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7" y="256461"/>
            <a:ext cx="5667499" cy="829973"/>
          </a:xfrm>
        </p:spPr>
        <p:txBody>
          <a:bodyPr/>
          <a:lstStyle/>
          <a:p>
            <a:r>
              <a:rPr lang="en-US" altLang="en-US" sz="2800" dirty="0"/>
              <a:t>Primitive WINDMILLS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172841-AA19-8510-E0DC-CAECFE61BC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FDF7BA4-4CE2-A669-0980-5DA0E98BE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C4D01D-D7A8-0ECF-DC1A-AB6BF7F4CA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A768D16-E5C1-69FA-D4B9-0E95F570CC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A16CB5B-75A4-47AB-CDDD-5C4C618577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4CE84F5B-148E-068F-7441-03DCBD862D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BFFEAB3-43B8-1DFD-BCB2-21A5E5F95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F1111A3-1C70-70AF-1C63-207F9F960C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B680CEF-6DC6-19B3-E657-DC5B9DB980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E3A8A4D-43B2-C594-9724-B40D774BB5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F1A02D6-6441-D9D6-E721-DC50205801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074DACB-1AB8-6270-AA7E-2BE67D45FB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E60A8BF-8682-8B17-BE69-7E6E659C95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E09779D-4F2D-D21E-95CF-D30B39AE7E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F88F165-CEE5-D65E-3C98-6967CDD10B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350132A-1B2C-359E-723C-96E336F0A4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C279656-23B6-DC04-1E1F-00DB1642A4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952E7AD-A446-E0C2-E46C-820D8F136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EC1D30-AED2-3AB8-2FD6-315BE8BA63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EA932D16-C51C-0952-4402-D87697E46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1000"/>
                    </a14:imgEffect>
                    <a14:imgEffect>
                      <a14:brightnessContrast bright="-31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1296" y="1249181"/>
            <a:ext cx="8421704" cy="4770618"/>
          </a:xfr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0EA4041-F8AA-7745-BE49-9187BA00CB98}"/>
              </a:ext>
            </a:extLst>
          </p:cNvPr>
          <p:cNvSpPr txBox="1"/>
          <p:nvPr/>
        </p:nvSpPr>
        <p:spPr>
          <a:xfrm>
            <a:off x="1275908" y="6019800"/>
            <a:ext cx="6625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Nearly 1000 years of struggle by Local Inventors….</a:t>
            </a:r>
            <a:endParaRPr lang="en-IN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8D442F-D0E2-FFC8-6539-30BBB1C8E9D2}"/>
              </a:ext>
            </a:extLst>
          </p:cNvPr>
          <p:cNvSpPr txBox="1"/>
          <p:nvPr/>
        </p:nvSpPr>
        <p:spPr>
          <a:xfrm>
            <a:off x="685800" y="1447800"/>
            <a:ext cx="2373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Working fluid is Air….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35D6AD-D896-4211-431F-A03A40E41470}"/>
              </a:ext>
            </a:extLst>
          </p:cNvPr>
          <p:cNvSpPr txBox="1"/>
          <p:nvPr/>
        </p:nvSpPr>
        <p:spPr>
          <a:xfrm>
            <a:off x="3200400" y="1371600"/>
            <a:ext cx="514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Flow is nearly incompressible and Isothermal….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8CB480D-BFAB-5509-71E3-486DDEFCC9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266700"/>
            <a:ext cx="7772400" cy="838200"/>
          </a:xfrm>
        </p:spPr>
        <p:txBody>
          <a:bodyPr/>
          <a:lstStyle/>
          <a:p>
            <a:r>
              <a:rPr lang="en-US" altLang="en-US" sz="2800"/>
              <a:t>History of Wind Power 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02E8017-C88E-7C70-FDBB-8B1DAADC5A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5" y="1447800"/>
            <a:ext cx="86868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is a clean, safe, renewable form of energy.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wind power in sailing vessels appeared in antiquity.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earliest mentions of the use of wind power come from the East: India, Tibet, Afghanistan, Persia.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widespread use of wind power for grinding grain and pumping water was delayed until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7th century in Persia,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12th century in England, and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15th century in Holland.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17th century, Leibniz proposed using windmills and waterwheels together to pump water from mines in the Harz Mountains.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Dutch settlers brought Dutch mills to America in the 18th century.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led to the development of a multiblade wind turbine that was used to pump water for livestock.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0" name="Ink 4">
                <a:extLst>
                  <a:ext uri="{FF2B5EF4-FFF2-40B4-BE49-F238E27FC236}">
                    <a16:creationId xmlns:a16="http://schemas.microsoft.com/office/drawing/2014/main" id="{D21090A1-5118-7FB9-6917-D935DF23127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43438" y="1395413"/>
              <a:ext cx="936625" cy="147637"/>
            </p14:xfrm>
          </p:contentPart>
        </mc:Choice>
        <mc:Fallback xmlns="">
          <p:pic>
            <p:nvPicPr>
              <p:cNvPr id="2050" name="Ink 4">
                <a:extLst>
                  <a:ext uri="{FF2B5EF4-FFF2-40B4-BE49-F238E27FC236}">
                    <a16:creationId xmlns:a16="http://schemas.microsoft.com/office/drawing/2014/main" id="{D21090A1-5118-7FB9-6917-D935DF23127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34079" y="1386051"/>
                <a:ext cx="955343" cy="166362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1F27907-EDBC-1979-4169-D486BD1F4A0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655C624-C039-0659-2CFB-145A8E8AD1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CF5EDE8-FA88-71DB-E81C-A0DE3CAB3A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612F63F-75BA-F9AE-2540-59330A0BFA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77A35FA-E307-EB93-74A7-061F3B0809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F5D6684-05E2-E0E5-4195-3584A4FBA4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EB1FD87-FAA9-5CD2-61F5-6BFE0586CA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3785A36-CAEF-2C95-471D-73640336B0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8ED3788-7A08-3EA7-64BD-EDCE02AE5B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9F04A23-916F-CC03-0F95-C5B6B58923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66B4EAF-2207-6DD4-37D7-0820BDE2E2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4AEF0F2-1C9E-B4E2-E08B-4CE1E08DBA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BF70C48-E702-924B-B864-4D2573E926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4FAA989-92B4-1727-E973-8535CA1651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22589BB-CDF5-FB69-0B39-0E7CB9ADE6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ABCB21B-C905-34DB-C25D-C83537C691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7ED05E0-E29E-6B43-DDCE-499CA1C11A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29166CE-FA91-3DE4-D2BF-D1E5F0ED6E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9CFE10-FD8F-D6AD-7F3C-313F21FD23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>
            <a:extLst>
              <a:ext uri="{FF2B5EF4-FFF2-40B4-BE49-F238E27FC236}">
                <a16:creationId xmlns:a16="http://schemas.microsoft.com/office/drawing/2014/main" id="{5CF00412-9CCD-6DEF-2CAA-E7756D2B9E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27000"/>
            <a:ext cx="5943600" cy="914400"/>
          </a:xfrm>
        </p:spPr>
        <p:txBody>
          <a:bodyPr/>
          <a:lstStyle/>
          <a:p>
            <a:r>
              <a:rPr lang="en-IN" altLang="en-US" sz="2800" dirty="0"/>
              <a:t>A Persian vertical-axis windmill in </a:t>
            </a:r>
            <a:r>
              <a:rPr lang="en-IN" altLang="en-US" sz="2800" dirty="0" err="1"/>
              <a:t>Sıstan</a:t>
            </a:r>
            <a:endParaRPr lang="en-IN" altLang="en-US" sz="2800" dirty="0"/>
          </a:p>
        </p:txBody>
      </p:sp>
      <p:sp>
        <p:nvSpPr>
          <p:cNvPr id="39939" name="Content Placeholder 5">
            <a:extLst>
              <a:ext uri="{FF2B5EF4-FFF2-40B4-BE49-F238E27FC236}">
                <a16:creationId xmlns:a16="http://schemas.microsoft.com/office/drawing/2014/main" id="{4C1D86BC-0699-B88C-422E-797E7B5B8D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05200" y="1066800"/>
            <a:ext cx="5410200" cy="5715000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</a:t>
            </a:r>
            <a:r>
              <a:rPr lang="en-IN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storied,walled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structure had millstones at the top and a rotor at the bottom.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latter consisting of a spoked reel with 6 to 12 upright ribs, each covered with cloth to form separate sails.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sketch shows the bellying of the cloth coverings as they catch the wind and push the reel around.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wall had an offset opening the height of the rotor, with its perimeter </a:t>
            </a:r>
            <a:r>
              <a:rPr lang="en-IN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beveled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decrease the free area through the thickness of the wall and hence accelerate the wind from any direction.</a:t>
            </a:r>
          </a:p>
        </p:txBody>
      </p:sp>
      <p:pic>
        <p:nvPicPr>
          <p:cNvPr id="39940" name="Picture 2">
            <a:extLst>
              <a:ext uri="{FF2B5EF4-FFF2-40B4-BE49-F238E27FC236}">
                <a16:creationId xmlns:a16="http://schemas.microsoft.com/office/drawing/2014/main" id="{84591DE8-8595-00D7-BA0C-DCEFF295F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292225"/>
            <a:ext cx="3317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41F90A-794E-BB72-25D1-EE74E1A2B69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04355B0-DA67-368E-FBD1-9F4DEDC39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9928E48-11B6-90A5-1C64-12642CEC64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D96EF2C-BCB0-F14D-15D4-46883898FC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2ACFD79-EB21-A016-BDEE-F18141AB5D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2178F50-55F1-020A-979B-7876D50A6D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088BA6A-4818-F3B1-091C-89D077EAAE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0D180FC-C0F0-A9AC-4281-95BBC5E1F9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56FF649-DBDA-E5E5-7503-3D42EBDD5F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C977BEB-6F8C-CAC1-AD4E-4EB54BDD86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F0DC953-D576-B1D7-D221-F042D9CA7E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9A95C8DC-4174-081B-8C2C-4EC9F285DB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C284232-5416-5219-2B25-7DE7731D7F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7431A87-A398-3501-2D14-693021A254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527C6D5-0AC2-B8F3-8A05-F1B8B6A5C0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3B6CAB5-6E0B-DC77-C3C8-17E94BA3C3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FEE4FBC-7110-7627-7A47-9A9DF5DCAD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C502B07-B9AC-41E3-D220-831896EA0C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FDE0177-5867-3552-AE5A-938C677818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C3E9115-5A2D-959F-8F7B-7A4F285EE4F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304800"/>
            <a:ext cx="7772400" cy="533400"/>
          </a:xfrm>
        </p:spPr>
        <p:txBody>
          <a:bodyPr/>
          <a:lstStyle/>
          <a:p>
            <a:r>
              <a:rPr lang="en-IN" altLang="en-US" sz="2800"/>
              <a:t>The Windmills of Neh</a:t>
            </a:r>
          </a:p>
        </p:txBody>
      </p:sp>
      <p:pic>
        <p:nvPicPr>
          <p:cNvPr id="49154" name="Picture 2">
            <a:extLst>
              <a:ext uri="{FF2B5EF4-FFF2-40B4-BE49-F238E27FC236}">
                <a16:creationId xmlns:a16="http://schemas.microsoft.com/office/drawing/2014/main" id="{34A4372D-6D83-356F-A44F-865BA5830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33800"/>
            <a:ext cx="24765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>
            <a:extLst>
              <a:ext uri="{FF2B5EF4-FFF2-40B4-BE49-F238E27FC236}">
                <a16:creationId xmlns:a16="http://schemas.microsoft.com/office/drawing/2014/main" id="{8EEB92D8-A445-D3E4-1625-1B3E2E62E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2684463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>
            <a:extLst>
              <a:ext uri="{FF2B5EF4-FFF2-40B4-BE49-F238E27FC236}">
                <a16:creationId xmlns:a16="http://schemas.microsoft.com/office/drawing/2014/main" id="{47FE4FC9-4605-A5CF-436A-1358BD91A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38600"/>
            <a:ext cx="19018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>
            <a:extLst>
              <a:ext uri="{FF2B5EF4-FFF2-40B4-BE49-F238E27FC236}">
                <a16:creationId xmlns:a16="http://schemas.microsoft.com/office/drawing/2014/main" id="{107AF9CC-3AB9-2C31-006B-C58F4081D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8" y="1143000"/>
            <a:ext cx="2005012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FCF726F-CEDD-987B-142F-101BBC1439A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A74F776-0742-41C5-43D5-A49E4A679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1C5BF2D-2821-3290-3B50-686F06E8F8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C989489-1C04-7B1A-EC89-D2797C50DF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DA7FFD4-6A3D-AAC5-F678-B236EDB27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F785BE6-B7C2-8101-CA63-A1120692F7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08AB159-93FF-DF5B-D408-332F08B371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F7B8D8E-A602-2FF0-CD1F-35140C5445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BF5F8C1-CF36-1BCD-AA5A-E92C79DD73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A3A6454-BB2D-4EAE-8F77-D6147D2DA8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C263F82-A146-79DB-8B43-6ECD356C85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49D4BAEC-7D85-88EB-82CD-818BE9473B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199903C-AC27-AA44-5265-599FA10F1F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0A155BC-C43D-C86C-6F01-F67DCE3305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F43F350-4079-D39C-BE98-B8EF212BA9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F803CF3-8E49-3C89-D321-F8EDF9019A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D80B412-BD0A-8B8A-AD15-724CE032BB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150A249-E036-1C42-DA13-62052C9E12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91EF54C-DE6E-3865-FC71-FAE6CAC1AC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4D7B0F3-806F-4846-C4CE-A6A857932B6C}"/>
                  </a:ext>
                </a:extLst>
              </p14:cNvPr>
              <p14:cNvContentPartPr/>
              <p14:nvPr/>
            </p14:nvContentPartPr>
            <p14:xfrm>
              <a:off x="3532320" y="3774960"/>
              <a:ext cx="2905560" cy="30495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4D7B0F3-806F-4846-C4CE-A6A857932B6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22960" y="3765600"/>
                <a:ext cx="2924280" cy="3068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C795880B-85C1-5E9E-CE40-EFF486EF57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77800"/>
            <a:ext cx="7772400" cy="952500"/>
          </a:xfrm>
        </p:spPr>
        <p:txBody>
          <a:bodyPr/>
          <a:lstStyle/>
          <a:p>
            <a:r>
              <a:rPr lang="en-IN" altLang="en-US" sz="2800" dirty="0"/>
              <a:t>Performance of Persian Mills : 1963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C5D89-46B1-C1A2-0BE5-A4AFB28FE3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458200" cy="4419600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1963, 50 mills were still operating.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milled an average of a ton of grain in 24 hours, so in a 120day windy season, they were said to produce a total output of 6,000 tons.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a wind speed of about 30 m/s, an effective exposure at any time of 1.5 blades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mill efficiency was of 50 percent, with a power output of about 75 hp per mill.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difficult to accept this high figure!!!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basic design of these primitive vertical axis mills has lasted at least 1,000 years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7D90AA-EE07-307E-5258-680AEDE6358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BCC7D13-30A9-8E39-B743-43CE3FEFBE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C25F95B-BAE4-349D-4CB8-6F038B504F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949B5D4-13D7-EB95-592F-8A9FBACA19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FD199F7-AFA1-D7C5-3D65-69D09FAD7A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2ADB9DB-3C80-E729-5702-7BE63AA077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A8527BA4-8E14-8955-6276-D979FE6BE9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2FEAF08-6CDD-B7A4-EBF9-AB921CB225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65A3870F-E5D3-1753-0C8D-7D06A702CD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C110F269-55F0-65FF-7EC8-7B05030066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86A7EED-5C78-5B22-18E3-E664B0B79A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3094525B-B887-9490-AF8C-527BFB1CE2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469304D-FD49-84B6-E7BA-0585DE43A7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FAD84CD-A110-E976-71CE-01C74E6921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FA4974A-4CFC-E7E3-9E5C-F25140384C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EFEE7C2-0463-35F3-4B42-E92AE11361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D414EB3-7D73-47D3-034E-94507388A6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9F4C7EC-0106-A702-C748-8379ECCDE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503E219-8D71-AEF3-63AB-B3CEA31C9D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E2AB6AB5-A64A-5EA7-CC21-53FC59D83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92100"/>
            <a:ext cx="7772400" cy="693738"/>
          </a:xfrm>
        </p:spPr>
        <p:txBody>
          <a:bodyPr/>
          <a:lstStyle/>
          <a:p>
            <a:r>
              <a:rPr lang="en-IN" altLang="en-US" sz="2800" dirty="0"/>
              <a:t>The vertical-axis Chinese windmill</a:t>
            </a:r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81C2481B-BF03-EEF0-4B2F-D44F35609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65250"/>
            <a:ext cx="71628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0DF7A50-1FB3-61F8-AB39-230B98A8BB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FEADE34-4845-FE26-7942-2191F19455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BDC3106-F230-362C-C659-AF59922BFA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4664BEF-4CC7-0E6B-4900-2CA1C8F6BE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0FC4A85-6BA5-666B-D325-D226029985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4D325AB-E591-5D48-19FB-7FB19B2315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9045B7D-5671-C2E1-61F3-5C04D90A4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1DCCE70-701C-4610-AFFB-0FB762F903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BD3A03C3-6794-352E-16FB-CBD7646F02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A0E7158-8D91-794C-FCAD-83E3C9B398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51ED70E-0338-0759-D79C-F552B5A808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645B38AC-A7AA-8CF7-4323-B1A224AE9D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E5D6DF3-3792-693A-ADAD-30680E7CF5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459951E-6441-78FC-1CB5-D3B0030301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F67A8F3-CB3E-2C3B-BD19-681495BFA2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F11A0FF2-6EEF-95AE-64B6-3657CD259B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B1C8ED4-BE33-0343-8082-36228F94E5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77E0ED8-A4E9-2E0C-C350-E9B146BF1B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9C6A62-61A4-9451-08A4-7B36D2BA89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1F83FC59-7472-0136-9587-4D08ADF8E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6172200" cy="762000"/>
          </a:xfrm>
        </p:spPr>
        <p:txBody>
          <a:bodyPr/>
          <a:lstStyle/>
          <a:p>
            <a:r>
              <a:rPr lang="en-IN" altLang="en-US" sz="2800" dirty="0"/>
              <a:t>The Horizontal-Axis European Windmill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322B9C-AA70-C776-25AE-A5377C4230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67944" y="1258739"/>
            <a:ext cx="4953000" cy="5257800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Conversion of the Roman watermill with its horizontal wheel shaft to the ordinary windmill with a horizontal shaft.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essentials of a windmill were ready to hand except the sails which replace the blades and rim on the water wheel.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mechanism is </a:t>
            </a:r>
            <a:r>
              <a:rPr lang="en-IN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 that of an early watermill turned upside down,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watermill drive being from below upwards and the windmill drive from above downwards.</a:t>
            </a:r>
          </a:p>
        </p:txBody>
      </p:sp>
      <p:pic>
        <p:nvPicPr>
          <p:cNvPr id="4106" name="Picture 2">
            <a:extLst>
              <a:ext uri="{FF2B5EF4-FFF2-40B4-BE49-F238E27FC236}">
                <a16:creationId xmlns:a16="http://schemas.microsoft.com/office/drawing/2014/main" id="{B65BC7EB-6FCE-704D-924B-9FD59B296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33766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5AC8ACB-DA73-EC1E-EBE0-1B215EE994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F5E2A4C-0E54-F4C1-29DC-74AF8308B7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9B6C375-87A6-11DC-5BB5-1615933FF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95028E4-3DBA-D1DC-04BB-C2F8F8EE0D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606F49C-7876-DFB7-EC6D-CD54FBF142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63CF022-B1ED-406F-51FC-3755AFA57A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9754934-6C11-7507-552C-A45469C28C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510911B-B703-9D67-E393-32A9359FAC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AACBB81-7FA4-B42C-8833-ECE2DC2604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D727438-C0F6-3A20-21A4-01A75D6A49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B7BDE9B-C5DF-3163-803E-D2AF532156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A4ABD04-DFAE-F1C9-A8AC-07810BA0A9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B370839-94E8-78CF-23E7-805AA5146F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388EF80-1124-377B-5BF0-BF09E22042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E5D48133-374B-277C-7393-C5408AA790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8CC8626E-8ABD-0321-B4C4-440754A7F5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7EE8541-5AAF-1BD9-6E2C-AEFFDC59E9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BA343DB-BF26-4435-76E9-34C9640971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EAA9E3-B19A-B266-50BC-B94CA9A923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DB15BD9A-A91A-56D0-ED47-ABF64D922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60350"/>
            <a:ext cx="7772400" cy="609600"/>
          </a:xfrm>
        </p:spPr>
        <p:txBody>
          <a:bodyPr/>
          <a:lstStyle/>
          <a:p>
            <a:r>
              <a:rPr lang="en-IN" altLang="en-US" sz="2800"/>
              <a:t>A Story of A Native Power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F2664-6F86-4C79-5ACB-70AADB6CDD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1447800"/>
            <a:ext cx="8458200" cy="5105400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many countries, fossil energy is transported/imported.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history of wind power in Denmark, provides a salutary lesson on the importance of “Nativity of a Technology”.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1900 to 1910, many Danish wind driven electricity plants were in use.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Diesel engines were beginning to give them some stiff competition by 1910 to 1914 because of their convenience and economy.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World War I, oil supplies to the country were virtually shut off and wind power was resurrected.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20 to 35kW capacity new wind turbine plants were built at that time.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ACEF0F-2DDD-A5AD-DA1D-176CCE1EBA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2289368-9A50-1836-22A0-DEAF8AFEA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686ADA1-C4A0-E4BE-4D30-67826A916B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7B6E59D-71CA-E7FB-94F0-F093C51D36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71D9C29-68B9-832E-D601-FAFC8950E7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0DD6031-D8F4-BE90-8A42-8D3FD80DE0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1B7C113-8CE3-B98C-D677-6DFAEB47A7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0221ADC-8234-3C0E-DF58-DFE71A2472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C5F8B6D-8982-24EE-3ACD-795DE60C69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E30F6BB-06B5-6EF0-6786-AD41BEAA07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9FE5AD9-E83B-0B61-A3DB-283D3D5060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B60DCCA-65E8-6E07-A243-F242C0300A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2ADB3D0-D4F0-1369-43C1-02875E9F3F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45472FB-8E4C-DF1E-21BE-5E4485EED8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5448FC4-2715-9375-4DF8-3F71D25EF5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8471E89-2D51-3854-5BE5-4B8197A910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A29F265-E961-B4F2-6C82-5E5A3AE559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AC343CB-4479-BE5E-21C8-B156889628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D2E0B8-79D9-740F-1E3F-E70EB415BD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5B9A0AC-853D-635B-3258-C5C8D38CB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IN" altLang="en-US" sz="2800"/>
              <a:t>The Ups &amp; Downs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08B08-5DB7-3CEE-934F-C0C4EDCECE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6413" y="1295400"/>
            <a:ext cx="8104187" cy="4876800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war, electrification took place throughout the country, and once more the windmill languished.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1939, World War II caused another cutoff in fuel supplies, and wind power was once more called upon to the fullest extent possible.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hostilities ended, further rapid, extensive electrification took place, but this time the utility of wind power was not discounted.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research program was begun to consider it as a supplement to the large, central plants.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period after 1945, there were developments not only in Denmark, but in France, Germany, and Britain as well.</a:t>
            </a:r>
          </a:p>
          <a:p>
            <a:endParaRPr lang="en-I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DB3B5F-D705-C1E4-E7C2-8E20D6C90D9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7B54ABE-15FE-1ACE-E6DC-EA3FC70A0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3DF0B00-8DE7-74A7-0AE6-A40D287A2E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8FBA964-23FC-A824-D5FB-E1704ADDE8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FDCB78E-FCBE-6A08-B3C7-E836518081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BFCB009-2A81-564C-DA7B-81E7CCC57D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5577542-04F6-66BB-1FE1-D86548BEAC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7DBAE64-57CF-DA45-372E-68708EADC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993E5281-F311-3B93-8F10-E7A556CD92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F2C4221-8287-33C4-1B9A-ADEF8952CD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2699499-3D8C-1033-0CE0-93C489DE4D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045CFC6-538F-B1CD-0724-422ED22274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E8FD072-D3D2-E047-07C9-F2624D0452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2F917B0-3005-38DD-3BE4-47037BB5ED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E0EC4B9-1FBA-3F81-69FE-FC3624C019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BBD483A-A1F2-C2CD-CA1F-FA652696C2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C803116-0235-4A61-FDF4-F5D50B514F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F7A66AB-37FA-E62B-E38F-85F57F9CA5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6B54DAB-1AE6-8F28-586A-70DB3DE098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D62C905-FFF0-9DCD-2BF4-A3E999E91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55588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Wind Turbine 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1EB4E5F-C065-D0FD-628D-08102AB8C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3" y="1546225"/>
            <a:ext cx="8153400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>
                <a:cs typeface="Times New Roman" panose="02020603050405020304" pitchFamily="18" charset="0"/>
              </a:rPr>
              <a:t> 7th century in Persia.</a:t>
            </a:r>
          </a:p>
          <a:p>
            <a:endParaRPr lang="en-US" altLang="en-US" sz="2400">
              <a:cs typeface="Times New Roman" panose="02020603050405020304" pitchFamily="18" charset="0"/>
            </a:endParaRPr>
          </a:p>
          <a:p>
            <a:endParaRPr lang="en-US" altLang="en-US" sz="2400">
              <a:cs typeface="Times New Roman" panose="02020603050405020304" pitchFamily="18" charset="0"/>
            </a:endParaRPr>
          </a:p>
          <a:p>
            <a:endParaRPr lang="en-US" altLang="en-US" sz="2400">
              <a:cs typeface="Times New Roman" panose="02020603050405020304" pitchFamily="18" charset="0"/>
            </a:endParaRPr>
          </a:p>
          <a:p>
            <a:r>
              <a:rPr lang="en-IN" altLang="en-US" sz="2400"/>
              <a:t>44% Wind — Denmark Set New Wind Energy Record In 2017 : News on 6</a:t>
            </a:r>
            <a:r>
              <a:rPr lang="en-IN" altLang="en-US" sz="2400" baseline="30000"/>
              <a:t>th</a:t>
            </a:r>
            <a:r>
              <a:rPr lang="en-IN" altLang="en-US" sz="2400"/>
              <a:t> Jan 2018</a:t>
            </a:r>
            <a:r>
              <a:rPr lang="en-US" altLang="en-US" sz="2400"/>
              <a:t> </a:t>
            </a:r>
          </a:p>
          <a:p>
            <a:endParaRPr lang="en-US" alt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196" name="Ink 9">
                <a:extLst>
                  <a:ext uri="{FF2B5EF4-FFF2-40B4-BE49-F238E27FC236}">
                    <a16:creationId xmlns:a16="http://schemas.microsoft.com/office/drawing/2014/main" id="{ED074502-9B51-107A-2041-E8C80AB70BC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772025" y="658813"/>
              <a:ext cx="2957513" cy="5010150"/>
            </p14:xfrm>
          </p:contentPart>
        </mc:Choice>
        <mc:Fallback xmlns="">
          <p:pic>
            <p:nvPicPr>
              <p:cNvPr id="8196" name="Ink 9">
                <a:extLst>
                  <a:ext uri="{FF2B5EF4-FFF2-40B4-BE49-F238E27FC236}">
                    <a16:creationId xmlns:a16="http://schemas.microsoft.com/office/drawing/2014/main" id="{ED074502-9B51-107A-2041-E8C80AB70BC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2670" y="649457"/>
                <a:ext cx="2976222" cy="5028862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Rectangle 6">
            <a:extLst>
              <a:ext uri="{FF2B5EF4-FFF2-40B4-BE49-F238E27FC236}">
                <a16:creationId xmlns:a16="http://schemas.microsoft.com/office/drawing/2014/main" id="{FA0599BA-E222-9FF9-DC7A-660226372815}"/>
              </a:ext>
            </a:extLst>
          </p:cNvPr>
          <p:cNvSpPr txBox="1">
            <a:spLocks noChangeArrowheads="1"/>
          </p:cNvSpPr>
          <p:nvPr/>
        </p:nvSpPr>
        <p:spPr>
          <a:xfrm>
            <a:off x="517525" y="4576763"/>
            <a:ext cx="8229600" cy="147161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sz="2800" kern="0"/>
              <a:t>An Ancient Technology….</a:t>
            </a:r>
            <a:br>
              <a:rPr lang="en-US" altLang="en-US" sz="2800" kern="0"/>
            </a:br>
            <a:br>
              <a:rPr lang="en-US" altLang="en-US" sz="2800" kern="0"/>
            </a:br>
            <a:r>
              <a:rPr lang="en-US" altLang="en-US" sz="2800" kern="0"/>
              <a:t>Why So much Delay…..</a:t>
            </a:r>
            <a:endParaRPr lang="en-US" altLang="en-US" sz="2800" kern="0" dirty="0"/>
          </a:p>
        </p:txBody>
      </p:sp>
      <p:grpSp>
        <p:nvGrpSpPr>
          <p:cNvPr id="22534" name="Group 38">
            <a:extLst>
              <a:ext uri="{FF2B5EF4-FFF2-40B4-BE49-F238E27FC236}">
                <a16:creationId xmlns:a16="http://schemas.microsoft.com/office/drawing/2014/main" id="{5D5B4826-90D8-646B-0338-03C3C800CB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5" name="Group 19">
              <a:extLst>
                <a:ext uri="{FF2B5EF4-FFF2-40B4-BE49-F238E27FC236}">
                  <a16:creationId xmlns:a16="http://schemas.microsoft.com/office/drawing/2014/main" id="{EC770542-5D3D-54B2-20DD-47B5E22ED7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37" name="Group 8">
                <a:extLst>
                  <a:ext uri="{FF2B5EF4-FFF2-40B4-BE49-F238E27FC236}">
                    <a16:creationId xmlns:a16="http://schemas.microsoft.com/office/drawing/2014/main" id="{9D2BD41D-023D-BA6C-0077-BC6036569D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39" name="Group 9">
                  <a:extLst>
                    <a:ext uri="{FF2B5EF4-FFF2-40B4-BE49-F238E27FC236}">
                      <a16:creationId xmlns:a16="http://schemas.microsoft.com/office/drawing/2014/main" id="{F58563CE-17D6-223F-574D-B3306D4395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49" name="Rectangle 10">
                    <a:extLst>
                      <a:ext uri="{FF2B5EF4-FFF2-40B4-BE49-F238E27FC236}">
                        <a16:creationId xmlns:a16="http://schemas.microsoft.com/office/drawing/2014/main" id="{5EC9A54E-1F20-C251-B262-2A7965068C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50" name="Rectangle 11">
                    <a:extLst>
                      <a:ext uri="{FF2B5EF4-FFF2-40B4-BE49-F238E27FC236}">
                        <a16:creationId xmlns:a16="http://schemas.microsoft.com/office/drawing/2014/main" id="{E930829F-55BD-8A13-A895-CB8BD9E18E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2540" name="Group 12">
                  <a:extLst>
                    <a:ext uri="{FF2B5EF4-FFF2-40B4-BE49-F238E27FC236}">
                      <a16:creationId xmlns:a16="http://schemas.microsoft.com/office/drawing/2014/main" id="{B3855178-AE38-36ED-299C-9FA9333F1E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47" name="Rectangle 13">
                    <a:extLst>
                      <a:ext uri="{FF2B5EF4-FFF2-40B4-BE49-F238E27FC236}">
                        <a16:creationId xmlns:a16="http://schemas.microsoft.com/office/drawing/2014/main" id="{7A0D0595-CC61-FD0D-2D13-21DA87E753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8" name="Rectangle 14">
                    <a:extLst>
                      <a:ext uri="{FF2B5EF4-FFF2-40B4-BE49-F238E27FC236}">
                        <a16:creationId xmlns:a16="http://schemas.microsoft.com/office/drawing/2014/main" id="{CC0CA7E7-81A4-8E4F-DF0F-418467BB72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2541" name="Group 15">
                  <a:extLst>
                    <a:ext uri="{FF2B5EF4-FFF2-40B4-BE49-F238E27FC236}">
                      <a16:creationId xmlns:a16="http://schemas.microsoft.com/office/drawing/2014/main" id="{816F8BCC-988B-6A00-F1F2-0914950610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5" name="Rectangle 16">
                    <a:extLst>
                      <a:ext uri="{FF2B5EF4-FFF2-40B4-BE49-F238E27FC236}">
                        <a16:creationId xmlns:a16="http://schemas.microsoft.com/office/drawing/2014/main" id="{8F19D638-69DA-45F9-EDA9-99E822306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6" name="Rectangle 17">
                    <a:extLst>
                      <a:ext uri="{FF2B5EF4-FFF2-40B4-BE49-F238E27FC236}">
                        <a16:creationId xmlns:a16="http://schemas.microsoft.com/office/drawing/2014/main" id="{2D23C345-8BA6-8BFC-B875-FB3D88FBD5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2542" name="Group 18">
                  <a:extLst>
                    <a:ext uri="{FF2B5EF4-FFF2-40B4-BE49-F238E27FC236}">
                      <a16:creationId xmlns:a16="http://schemas.microsoft.com/office/drawing/2014/main" id="{72A6CBD0-7AAB-DE37-1D73-D44DAF3D11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3" name="Rectangle 19">
                    <a:extLst>
                      <a:ext uri="{FF2B5EF4-FFF2-40B4-BE49-F238E27FC236}">
                        <a16:creationId xmlns:a16="http://schemas.microsoft.com/office/drawing/2014/main" id="{B2DB01F0-532B-0C3C-A95E-4A2ED2B9D3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544" name="Rectangle 20">
                    <a:extLst>
                      <a:ext uri="{FF2B5EF4-FFF2-40B4-BE49-F238E27FC236}">
                        <a16:creationId xmlns:a16="http://schemas.microsoft.com/office/drawing/2014/main" id="{F17252D0-A856-090B-9D55-F202FE00F8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A7BCA467-14E0-4CC4-9F4A-C505AD6B0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764CA94-D9A6-8B2F-A058-AFA7D7AB1F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85368B17-5B76-CD5F-BA02-A8B50F849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3397"/>
            <a:ext cx="7772400" cy="703403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Ingenuity vs Empathy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7B3DC-9F08-8077-6A7D-F9B92D299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985" y="1889126"/>
            <a:ext cx="4496463" cy="4206874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 of Euler Theory: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Arabelle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steam turbine: The largest steam turbine ever 1,770 MW.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will care the Ecology &amp; Remote Poor Community?</a:t>
            </a:r>
          </a:p>
        </p:txBody>
      </p:sp>
      <p:grpSp>
        <p:nvGrpSpPr>
          <p:cNvPr id="20" name="Group 46">
            <a:extLst>
              <a:ext uri="{FF2B5EF4-FFF2-40B4-BE49-F238E27FC236}">
                <a16:creationId xmlns:a16="http://schemas.microsoft.com/office/drawing/2014/main" id="{61B906D5-6B18-567B-E9A3-31E0E11F27BC}"/>
              </a:ext>
            </a:extLst>
          </p:cNvPr>
          <p:cNvGrpSpPr>
            <a:grpSpLocks/>
          </p:cNvGrpSpPr>
          <p:nvPr/>
        </p:nvGrpSpPr>
        <p:grpSpPr bwMode="auto">
          <a:xfrm>
            <a:off x="5410201" y="1524000"/>
            <a:ext cx="3352800" cy="4419600"/>
            <a:chOff x="6619047" y="-337325"/>
            <a:chExt cx="2444827" cy="7227573"/>
          </a:xfrm>
        </p:grpSpPr>
        <p:pic>
          <p:nvPicPr>
            <p:cNvPr id="4102" name="Picture 2" descr="D:\AshokDocuments\Biz_SunMoksha\NanoPower\Concept Note Presentations\swaraj-VillageSwaraj_large.jpg">
              <a:extLst>
                <a:ext uri="{FF2B5EF4-FFF2-40B4-BE49-F238E27FC236}">
                  <a16:creationId xmlns:a16="http://schemas.microsoft.com/office/drawing/2014/main" id="{FCFCE9C7-E770-9920-9666-50C668E6CF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9047" y="-337325"/>
              <a:ext cx="2444827" cy="570321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17FE299-4065-11C5-CEAB-CDAA6EC03EB4}"/>
                </a:ext>
              </a:extLst>
            </p:cNvPr>
            <p:cNvSpPr/>
            <p:nvPr/>
          </p:nvSpPr>
          <p:spPr>
            <a:xfrm>
              <a:off x="6619047" y="5732610"/>
              <a:ext cx="2444827" cy="115763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n-IN" sz="2000" b="1" i="1" dirty="0">
                  <a:solidFill>
                    <a:schemeClr val="tx1"/>
                  </a:solidFill>
                  <a:latin typeface="Calibri" panose="020F0502020204030204" pitchFamily="34" charset="0"/>
                </a:rPr>
                <a:t>Not only mass production, but also production by masses.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6F34ACD-C882-B571-B50E-D98AE35D5C8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2" descr="Logo usage Guidelines">
              <a:extLst>
                <a:ext uri="{FF2B5EF4-FFF2-40B4-BE49-F238E27FC236}">
                  <a16:creationId xmlns:a16="http://schemas.microsoft.com/office/drawing/2014/main" id="{76AA647E-9D19-1169-206A-57B51E880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A6E6EEE2-D7CF-EA50-D646-D365F67C5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2648F086-E876-CB9F-0406-E1F30BDFBB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1E3102B4-17EF-7495-0FC6-116DD50C00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096" name="Group 4095">
                    <a:extLst>
                      <a:ext uri="{FF2B5EF4-FFF2-40B4-BE49-F238E27FC236}">
                        <a16:creationId xmlns:a16="http://schemas.microsoft.com/office/drawing/2014/main" id="{59A232D0-5C96-7AA9-039C-5CA8536CA0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23" name="Rectangle 10">
                      <a:extLst>
                        <a:ext uri="{FF2B5EF4-FFF2-40B4-BE49-F238E27FC236}">
                          <a16:creationId xmlns:a16="http://schemas.microsoft.com/office/drawing/2014/main" id="{F74CE714-770D-7798-BF8C-4A518693F1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24" name="Rectangle 11">
                      <a:extLst>
                        <a:ext uri="{FF2B5EF4-FFF2-40B4-BE49-F238E27FC236}">
                          <a16:creationId xmlns:a16="http://schemas.microsoft.com/office/drawing/2014/main" id="{5BC77DA7-EAD0-A0C5-5527-440E0A8960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7" name="Group 12">
                    <a:extLst>
                      <a:ext uri="{FF2B5EF4-FFF2-40B4-BE49-F238E27FC236}">
                        <a16:creationId xmlns:a16="http://schemas.microsoft.com/office/drawing/2014/main" id="{294DCAFB-B7FC-BA8C-A61C-0F75603831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21" name="Rectangle 13">
                      <a:extLst>
                        <a:ext uri="{FF2B5EF4-FFF2-40B4-BE49-F238E27FC236}">
                          <a16:creationId xmlns:a16="http://schemas.microsoft.com/office/drawing/2014/main" id="{3951ED5D-913E-61BD-39D9-3402DEF971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22" name="Rectangle 14">
                      <a:extLst>
                        <a:ext uri="{FF2B5EF4-FFF2-40B4-BE49-F238E27FC236}">
                          <a16:creationId xmlns:a16="http://schemas.microsoft.com/office/drawing/2014/main" id="{5FA4F3D5-23B5-0B16-9781-D791FF4F0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9" name="Group 15">
                    <a:extLst>
                      <a:ext uri="{FF2B5EF4-FFF2-40B4-BE49-F238E27FC236}">
                        <a16:creationId xmlns:a16="http://schemas.microsoft.com/office/drawing/2014/main" id="{CAB35B2E-D7A3-0002-86F9-4769AFE487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19" name="Rectangle 4118">
                      <a:extLst>
                        <a:ext uri="{FF2B5EF4-FFF2-40B4-BE49-F238E27FC236}">
                          <a16:creationId xmlns:a16="http://schemas.microsoft.com/office/drawing/2014/main" id="{4AF1F06A-9CC5-DA92-8F2F-82586EDF2B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20" name="Rectangle 4119">
                      <a:extLst>
                        <a:ext uri="{FF2B5EF4-FFF2-40B4-BE49-F238E27FC236}">
                          <a16:creationId xmlns:a16="http://schemas.microsoft.com/office/drawing/2014/main" id="{024DE992-A9E8-0750-EF50-8921AFBE1C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01" name="Group 18">
                    <a:extLst>
                      <a:ext uri="{FF2B5EF4-FFF2-40B4-BE49-F238E27FC236}">
                        <a16:creationId xmlns:a16="http://schemas.microsoft.com/office/drawing/2014/main" id="{327A3611-025E-D64B-9955-BCB238D6FF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103" name="Rectangle 19">
                      <a:extLst>
                        <a:ext uri="{FF2B5EF4-FFF2-40B4-BE49-F238E27FC236}">
                          <a16:creationId xmlns:a16="http://schemas.microsoft.com/office/drawing/2014/main" id="{9EB74C4A-BD75-384E-60C0-B4EE1FD4DE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6" name="Rectangle 20">
                      <a:extLst>
                        <a:ext uri="{FF2B5EF4-FFF2-40B4-BE49-F238E27FC236}">
                          <a16:creationId xmlns:a16="http://schemas.microsoft.com/office/drawing/2014/main" id="{2A8E2928-6C95-078B-E6A7-3B8ACFE30E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678EDB4A-31A8-5883-3349-65000BD5C2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C87819-E01C-1707-14BA-2DF0E134EA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03576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52F4DDEF-188F-0193-0535-F20DCB5F4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513" y="38100"/>
            <a:ext cx="6732587" cy="1143000"/>
          </a:xfrm>
        </p:spPr>
        <p:txBody>
          <a:bodyPr/>
          <a:lstStyle/>
          <a:p>
            <a:r>
              <a:rPr lang="en-US" altLang="en-US" sz="2800"/>
              <a:t>Gram Swaraj : A pivotal concept in Mahatama Gandhi's thinking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7C63D832-0861-50E7-4DA9-BDF162FD31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The fundamental concept of Gram swaraj is that every village should be its own republic,</a:t>
            </a:r>
          </a:p>
          <a:p>
            <a:r>
              <a:rPr lang="en-US" altLang="en-US" sz="2400"/>
              <a:t> "independent of its neighbours for its own vital wants and yet interdependent for many others in which dependence is necessary," according to Gandhi, writing in 1942. </a:t>
            </a:r>
          </a:p>
          <a:p>
            <a:r>
              <a:rPr lang="en-US" altLang="en-US" sz="2400"/>
              <a:t>Each village should be basically self-reliant, making provision for all necessities of life - food, clothing, clean water, sanitation, housing, education and so on …. </a:t>
            </a:r>
            <a:br>
              <a:rPr lang="en-US" altLang="en-US" sz="2400"/>
            </a:br>
            <a:endParaRPr lang="en-US" altLang="en-US" sz="2400"/>
          </a:p>
        </p:txBody>
      </p:sp>
      <p:pic>
        <p:nvPicPr>
          <p:cNvPr id="7173" name="Picture 5" descr="http://www.ekalavvya.com/wp-content/uploads/2012/10/gramswaraj.jpg">
            <a:extLst>
              <a:ext uri="{FF2B5EF4-FFF2-40B4-BE49-F238E27FC236}">
                <a16:creationId xmlns:a16="http://schemas.microsoft.com/office/drawing/2014/main" id="{F7A4001A-297D-9F82-1B57-91F5A17C9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00213"/>
            <a:ext cx="5472113" cy="472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AD2C58-B80F-14DB-F624-A897BE6A8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789363"/>
            <a:ext cx="8208963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i="1">
                <a:solidFill>
                  <a:srgbClr val="00B050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Wind  Energy Systems are  the Requirement of Gram Swaraj……</a:t>
            </a:r>
          </a:p>
        </p:txBody>
      </p:sp>
      <p:sp>
        <p:nvSpPr>
          <p:cNvPr id="7174" name="Text Box 4">
            <a:extLst>
              <a:ext uri="{FF2B5EF4-FFF2-40B4-BE49-F238E27FC236}">
                <a16:creationId xmlns:a16="http://schemas.microsoft.com/office/drawing/2014/main" id="{3D109EF6-BDE1-6E45-216D-8113B4535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5116513"/>
            <a:ext cx="8704262" cy="1311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IN" altLang="en-US" sz="3600">
                <a:solidFill>
                  <a:srgbClr val="FF9900"/>
                </a:solidFill>
                <a:latin typeface="STXingkai" panose="02010800040101010101" pitchFamily="2" charset="-122"/>
                <a:ea typeface="STXingkai" panose="02010800040101010101" pitchFamily="2" charset="-122"/>
                <a:cs typeface="Times New Roman" panose="02020603050405020304" pitchFamily="18" charset="0"/>
              </a:rPr>
              <a:t> “HamAri Urja Hamare SAth aur </a:t>
            </a:r>
          </a:p>
          <a:p>
            <a:pPr algn="ctr">
              <a:buFontTx/>
              <a:buNone/>
            </a:pPr>
            <a:r>
              <a:rPr lang="en-IN" altLang="en-US" sz="3600">
                <a:solidFill>
                  <a:srgbClr val="FF9900"/>
                </a:solidFill>
                <a:latin typeface="STXingkai" panose="02010800040101010101" pitchFamily="2" charset="-122"/>
                <a:ea typeface="STXingkai" panose="02010800040101010101" pitchFamily="2" charset="-122"/>
                <a:cs typeface="Times New Roman" panose="02020603050405020304" pitchFamily="18" charset="0"/>
              </a:rPr>
              <a:t>HamAre HAth JagannAdh"</a:t>
            </a:r>
            <a:endParaRPr lang="en-IN" altLang="en-US" sz="3600">
              <a:solidFill>
                <a:srgbClr val="FF9900"/>
              </a:solidFill>
              <a:latin typeface="STXingkai" panose="02010800040101010101" pitchFamily="2" charset="-122"/>
              <a:ea typeface="STXingkai" panose="02010800040101010101" pitchFamily="2" charset="-122"/>
              <a:cs typeface="Arial Unicode MS"/>
            </a:endParaRPr>
          </a:p>
        </p:txBody>
      </p:sp>
      <p:grpSp>
        <p:nvGrpSpPr>
          <p:cNvPr id="7175" name="Group 38">
            <a:extLst>
              <a:ext uri="{FF2B5EF4-FFF2-40B4-BE49-F238E27FC236}">
                <a16:creationId xmlns:a16="http://schemas.microsoft.com/office/drawing/2014/main" id="{69895001-0B9C-3314-D156-39081862CF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6" name="Group 19">
              <a:extLst>
                <a:ext uri="{FF2B5EF4-FFF2-40B4-BE49-F238E27FC236}">
                  <a16:creationId xmlns:a16="http://schemas.microsoft.com/office/drawing/2014/main" id="{1F8EBDEC-0E7E-304A-B1E6-CB6A54A28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78" name="Group 8">
                <a:extLst>
                  <a:ext uri="{FF2B5EF4-FFF2-40B4-BE49-F238E27FC236}">
                    <a16:creationId xmlns:a16="http://schemas.microsoft.com/office/drawing/2014/main" id="{E96CC4DA-9326-6C89-FD84-FA4AD1A548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0" name="Group 9">
                  <a:extLst>
                    <a:ext uri="{FF2B5EF4-FFF2-40B4-BE49-F238E27FC236}">
                      <a16:creationId xmlns:a16="http://schemas.microsoft.com/office/drawing/2014/main" id="{8363B493-034D-63FD-4A52-EDB17B91B1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0" name="Rectangle 10">
                    <a:extLst>
                      <a:ext uri="{FF2B5EF4-FFF2-40B4-BE49-F238E27FC236}">
                        <a16:creationId xmlns:a16="http://schemas.microsoft.com/office/drawing/2014/main" id="{E0F3697C-6E46-304E-B11F-A170CF3C77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91" name="Rectangle 11">
                    <a:extLst>
                      <a:ext uri="{FF2B5EF4-FFF2-40B4-BE49-F238E27FC236}">
                        <a16:creationId xmlns:a16="http://schemas.microsoft.com/office/drawing/2014/main" id="{D47931BB-291C-6D79-4A6D-56D816EAAF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1" name="Group 12">
                  <a:extLst>
                    <a:ext uri="{FF2B5EF4-FFF2-40B4-BE49-F238E27FC236}">
                      <a16:creationId xmlns:a16="http://schemas.microsoft.com/office/drawing/2014/main" id="{90FB0F02-A62B-CBC2-D515-D805FA6609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88" name="Rectangle 13">
                    <a:extLst>
                      <a:ext uri="{FF2B5EF4-FFF2-40B4-BE49-F238E27FC236}">
                        <a16:creationId xmlns:a16="http://schemas.microsoft.com/office/drawing/2014/main" id="{70180210-7E99-99E7-79F8-1E6DF1A14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9" name="Rectangle 14">
                    <a:extLst>
                      <a:ext uri="{FF2B5EF4-FFF2-40B4-BE49-F238E27FC236}">
                        <a16:creationId xmlns:a16="http://schemas.microsoft.com/office/drawing/2014/main" id="{55BA0D95-75F5-DFFB-6020-24AABED1C9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2" name="Group 15">
                  <a:extLst>
                    <a:ext uri="{FF2B5EF4-FFF2-40B4-BE49-F238E27FC236}">
                      <a16:creationId xmlns:a16="http://schemas.microsoft.com/office/drawing/2014/main" id="{482AE6FC-89B7-DC87-5344-1A6A103E9F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6" name="Rectangle 16">
                    <a:extLst>
                      <a:ext uri="{FF2B5EF4-FFF2-40B4-BE49-F238E27FC236}">
                        <a16:creationId xmlns:a16="http://schemas.microsoft.com/office/drawing/2014/main" id="{1AFFF793-604D-5458-5A94-F25C56F522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7" name="Rectangle 17">
                    <a:extLst>
                      <a:ext uri="{FF2B5EF4-FFF2-40B4-BE49-F238E27FC236}">
                        <a16:creationId xmlns:a16="http://schemas.microsoft.com/office/drawing/2014/main" id="{C36914ED-4FD3-4D78-D6FC-91C3CE5205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7183" name="Group 18">
                  <a:extLst>
                    <a:ext uri="{FF2B5EF4-FFF2-40B4-BE49-F238E27FC236}">
                      <a16:creationId xmlns:a16="http://schemas.microsoft.com/office/drawing/2014/main" id="{4D5E8BE7-B1D2-1E72-79E8-272CF0BB51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4" name="Rectangle 19">
                    <a:extLst>
                      <a:ext uri="{FF2B5EF4-FFF2-40B4-BE49-F238E27FC236}">
                        <a16:creationId xmlns:a16="http://schemas.microsoft.com/office/drawing/2014/main" id="{51C376C3-F9A1-213A-E78B-3CD3586E47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185" name="Rectangle 20">
                    <a:extLst>
                      <a:ext uri="{FF2B5EF4-FFF2-40B4-BE49-F238E27FC236}">
                        <a16:creationId xmlns:a16="http://schemas.microsoft.com/office/drawing/2014/main" id="{D6E3FBE2-0E77-52CA-DC4E-74F99DB2E4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08CAF1DE-80C4-C7BE-392C-8DB9947FF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7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3116C2-1846-97CF-D3EF-408B567198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378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8D02586-53E8-147E-0DD9-3E59D2938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2800"/>
              <a:t>The power in the wind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B6D0EC48-A6BC-D91B-9627-5AA7CC2BA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25146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The power in the wind is proportional to:</a:t>
            </a:r>
          </a:p>
          <a:p>
            <a:pPr lvl="1">
              <a:defRPr/>
            </a:pPr>
            <a:r>
              <a:rPr lang="en-US" sz="2000" dirty="0">
                <a:ea typeface="+mn-ea"/>
                <a:cs typeface="+mn-cs"/>
              </a:rPr>
              <a:t>the area of windmill being swept by the wind</a:t>
            </a:r>
          </a:p>
          <a:p>
            <a:pPr lvl="1">
              <a:defRPr/>
            </a:pPr>
            <a:r>
              <a:rPr lang="en-US" sz="2000" dirty="0">
                <a:ea typeface="+mn-ea"/>
                <a:cs typeface="+mn-cs"/>
              </a:rPr>
              <a:t>the cube of the wind speed</a:t>
            </a:r>
          </a:p>
          <a:p>
            <a:pPr lvl="1">
              <a:defRPr/>
            </a:pPr>
            <a:r>
              <a:rPr lang="en-US" sz="2000" dirty="0">
                <a:ea typeface="+mn-ea"/>
                <a:cs typeface="+mn-cs"/>
              </a:rPr>
              <a:t>the air density - which varies with altitude</a:t>
            </a:r>
          </a:p>
          <a:p>
            <a:pPr>
              <a:defRPr/>
            </a:pPr>
            <a:r>
              <a:rPr lang="en-US" sz="2400" dirty="0"/>
              <a:t>The formula used for calculating the power in the wind is shown below:</a:t>
            </a:r>
          </a:p>
        </p:txBody>
      </p:sp>
      <p:graphicFrame>
        <p:nvGraphicFramePr>
          <p:cNvPr id="176142" name="Object 9">
            <a:extLst>
              <a:ext uri="{FF2B5EF4-FFF2-40B4-BE49-F238E27FC236}">
                <a16:creationId xmlns:a16="http://schemas.microsoft.com/office/drawing/2014/main" id="{85623810-1AB6-1CEC-08CB-B2ED1E52DC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3733800"/>
          <a:ext cx="2546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392" imgH="393529" progId="Equation.3">
                  <p:embed/>
                </p:oleObj>
              </mc:Choice>
              <mc:Fallback>
                <p:oleObj name="Equation" r:id="rId2" imgW="939392" imgH="393529" progId="Equation.3">
                  <p:embed/>
                  <p:pic>
                    <p:nvPicPr>
                      <p:cNvPr id="176142" name="Object 9">
                        <a:extLst>
                          <a:ext uri="{FF2B5EF4-FFF2-40B4-BE49-F238E27FC236}">
                            <a16:creationId xmlns:a16="http://schemas.microsoft.com/office/drawing/2014/main" id="{85623810-1AB6-1CEC-08CB-B2ED1E52DC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733800"/>
                        <a:ext cx="25463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D64673A-B099-ECF6-D20B-0E82A72D7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05400"/>
            <a:ext cx="792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where, P is power in watts (</a:t>
            </a:r>
            <a:r>
              <a:rPr lang="en-US" altLang="en-US" sz="2400" i="1"/>
              <a:t>W</a:t>
            </a:r>
            <a:r>
              <a:rPr lang="en-US" altLang="en-US" sz="240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ρ is the air density in kilograms per cubic metre (</a:t>
            </a:r>
            <a:r>
              <a:rPr lang="en-US" altLang="en-US" sz="2400" i="1"/>
              <a:t>kg/m</a:t>
            </a:r>
            <a:r>
              <a:rPr lang="en-US" altLang="en-US" sz="2400" i="1" baseline="30000"/>
              <a:t>3</a:t>
            </a:r>
            <a:r>
              <a:rPr lang="en-US" altLang="en-US" sz="240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A is the swept rotor area in square metres (</a:t>
            </a:r>
            <a:r>
              <a:rPr lang="en-US" altLang="en-US" sz="2400" i="1"/>
              <a:t>m</a:t>
            </a:r>
            <a:r>
              <a:rPr lang="en-US" altLang="en-US" sz="2400" i="1" baseline="30000"/>
              <a:t>2</a:t>
            </a:r>
            <a:r>
              <a:rPr lang="en-US" altLang="en-US" sz="2400"/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47" name="Ink 10">
                <a:extLst>
                  <a:ext uri="{FF2B5EF4-FFF2-40B4-BE49-F238E27FC236}">
                    <a16:creationId xmlns:a16="http://schemas.microsoft.com/office/drawing/2014/main" id="{B7E10165-C389-6AA8-8A85-AEA4C14E93C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29375" y="6505575"/>
              <a:ext cx="2060575" cy="201613"/>
            </p14:xfrm>
          </p:contentPart>
        </mc:Choice>
        <mc:Fallback xmlns="">
          <p:pic>
            <p:nvPicPr>
              <p:cNvPr id="6147" name="Ink 10">
                <a:extLst>
                  <a:ext uri="{FF2B5EF4-FFF2-40B4-BE49-F238E27FC236}">
                    <a16:creationId xmlns:a16="http://schemas.microsoft.com/office/drawing/2014/main" id="{B7E10165-C389-6AA8-8A85-AEA4C14E93C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20010" y="6496248"/>
                <a:ext cx="2079304" cy="220268"/>
              </a:xfrm>
              <a:prstGeom prst="rect">
                <a:avLst/>
              </a:prstGeom>
            </p:spPr>
          </p:pic>
        </mc:Fallback>
      </mc:AlternateContent>
      <p:grpSp>
        <p:nvGrpSpPr>
          <p:cNvPr id="23559" name="Group 38">
            <a:extLst>
              <a:ext uri="{FF2B5EF4-FFF2-40B4-BE49-F238E27FC236}">
                <a16:creationId xmlns:a16="http://schemas.microsoft.com/office/drawing/2014/main" id="{EC89307C-C86A-73D3-F637-4441B7A8E1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0" name="Group 19">
              <a:extLst>
                <a:ext uri="{FF2B5EF4-FFF2-40B4-BE49-F238E27FC236}">
                  <a16:creationId xmlns:a16="http://schemas.microsoft.com/office/drawing/2014/main" id="{DE0F861D-EDAD-5959-38BE-04431F8546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2" name="Group 8">
                <a:extLst>
                  <a:ext uri="{FF2B5EF4-FFF2-40B4-BE49-F238E27FC236}">
                    <a16:creationId xmlns:a16="http://schemas.microsoft.com/office/drawing/2014/main" id="{33ACCF8A-70ED-41DA-FDF6-1E4756C18D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4" name="Group 9">
                  <a:extLst>
                    <a:ext uri="{FF2B5EF4-FFF2-40B4-BE49-F238E27FC236}">
                      <a16:creationId xmlns:a16="http://schemas.microsoft.com/office/drawing/2014/main" id="{2DEFE806-8B07-EBA5-33F1-B1A9E587C5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4" name="Rectangle 10">
                    <a:extLst>
                      <a:ext uri="{FF2B5EF4-FFF2-40B4-BE49-F238E27FC236}">
                        <a16:creationId xmlns:a16="http://schemas.microsoft.com/office/drawing/2014/main" id="{ADAC0AA1-23CB-E043-8C47-6FA7CA36E8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5" name="Rectangle 11">
                    <a:extLst>
                      <a:ext uri="{FF2B5EF4-FFF2-40B4-BE49-F238E27FC236}">
                        <a16:creationId xmlns:a16="http://schemas.microsoft.com/office/drawing/2014/main" id="{F75372FB-CA46-E436-2A91-5EACDF3003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5" name="Group 12">
                  <a:extLst>
                    <a:ext uri="{FF2B5EF4-FFF2-40B4-BE49-F238E27FC236}">
                      <a16:creationId xmlns:a16="http://schemas.microsoft.com/office/drawing/2014/main" id="{54715652-06A0-81EE-812D-1B485EC5CE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2" name="Rectangle 13">
                    <a:extLst>
                      <a:ext uri="{FF2B5EF4-FFF2-40B4-BE49-F238E27FC236}">
                        <a16:creationId xmlns:a16="http://schemas.microsoft.com/office/drawing/2014/main" id="{BD45656E-0E9B-DA92-6E17-1F489651E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3" name="Rectangle 14">
                    <a:extLst>
                      <a:ext uri="{FF2B5EF4-FFF2-40B4-BE49-F238E27FC236}">
                        <a16:creationId xmlns:a16="http://schemas.microsoft.com/office/drawing/2014/main" id="{6CC1CF81-583E-81A5-62BD-F30EB7D414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6" name="Group 15">
                  <a:extLst>
                    <a:ext uri="{FF2B5EF4-FFF2-40B4-BE49-F238E27FC236}">
                      <a16:creationId xmlns:a16="http://schemas.microsoft.com/office/drawing/2014/main" id="{9DF38627-43DD-30B5-39A5-BFBD63C4E6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0" name="Rectangle 16">
                    <a:extLst>
                      <a:ext uri="{FF2B5EF4-FFF2-40B4-BE49-F238E27FC236}">
                        <a16:creationId xmlns:a16="http://schemas.microsoft.com/office/drawing/2014/main" id="{41F74C88-5FA9-0865-A611-9241E3B0C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1" name="Rectangle 17">
                    <a:extLst>
                      <a:ext uri="{FF2B5EF4-FFF2-40B4-BE49-F238E27FC236}">
                        <a16:creationId xmlns:a16="http://schemas.microsoft.com/office/drawing/2014/main" id="{71AD561D-72E5-EC19-B968-F2A7CBC9CD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7" name="Group 18">
                  <a:extLst>
                    <a:ext uri="{FF2B5EF4-FFF2-40B4-BE49-F238E27FC236}">
                      <a16:creationId xmlns:a16="http://schemas.microsoft.com/office/drawing/2014/main" id="{88735159-28F1-DA3A-20DD-821715AFFE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8" name="Rectangle 19">
                    <a:extLst>
                      <a:ext uri="{FF2B5EF4-FFF2-40B4-BE49-F238E27FC236}">
                        <a16:creationId xmlns:a16="http://schemas.microsoft.com/office/drawing/2014/main" id="{F33CD821-A077-38BE-D1A5-29B5FF2B8D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69" name="Rectangle 20">
                    <a:extLst>
                      <a:ext uri="{FF2B5EF4-FFF2-40B4-BE49-F238E27FC236}">
                        <a16:creationId xmlns:a16="http://schemas.microsoft.com/office/drawing/2014/main" id="{229DF05D-715A-4127-15EA-DBF2D50BB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E4C757A7-D21C-A9F1-C6ED-A051B0B71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B2B4E0-0155-B060-C0AF-F1E3DF13F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6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8">
            <a:extLst>
              <a:ext uri="{FF2B5EF4-FFF2-40B4-BE49-F238E27FC236}">
                <a16:creationId xmlns:a16="http://schemas.microsoft.com/office/drawing/2014/main" id="{FC9BF17A-E690-4DB6-6411-BE519400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3850"/>
            <a:ext cx="7772400" cy="711200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Mills Beyond Business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47F07D-8F8F-8AC9-E27C-C43756A21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762" y="1233487"/>
            <a:ext cx="6624638" cy="3916545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wind turbines, in a plan to establish German rural population in the east, replacing the Slavic population.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1936, Prof. Betz  succeeded Ludwig Prandtl as director of the </a:t>
            </a:r>
            <a:r>
              <a:rPr lang="en-IN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Aerodynamische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Versuchsanstalt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(AVA, aerodynamics laboratory).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received the </a:t>
            </a:r>
            <a:r>
              <a:rPr lang="en-IN" alt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Ludwig-Prandtl-Ring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German Society for Aeronautics and Astronautics for "</a:t>
            </a:r>
            <a:r>
              <a:rPr lang="en-I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outstanding contribution in the field of aerospace engineering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in 1958.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0745ED-9EFA-7EC2-DAD3-60A4A59D4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902" y="1143000"/>
            <a:ext cx="1869498" cy="284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Content Placeholder 19">
            <a:extLst>
              <a:ext uri="{FF2B5EF4-FFF2-40B4-BE49-F238E27FC236}">
                <a16:creationId xmlns:a16="http://schemas.microsoft.com/office/drawing/2014/main" id="{13A35DAC-D428-30DA-7E5E-AA5EEB77E98B}"/>
              </a:ext>
            </a:extLst>
          </p:cNvPr>
          <p:cNvSpPr txBox="1">
            <a:spLocks/>
          </p:cNvSpPr>
          <p:nvPr/>
        </p:nvSpPr>
        <p:spPr bwMode="auto">
          <a:xfrm>
            <a:off x="419100" y="5272088"/>
            <a:ext cx="8458200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IN" sz="24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Prof.</a:t>
            </a:r>
            <a:r>
              <a:rPr lang="en-IN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Albert Betz.</a:t>
            </a:r>
          </a:p>
          <a:p>
            <a:pPr marL="0" indent="0" algn="ctr">
              <a:buFontTx/>
              <a:buNone/>
              <a:defRPr/>
            </a:pPr>
            <a:r>
              <a:rPr lang="en-I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1920 paper "</a:t>
            </a:r>
            <a:r>
              <a:rPr lang="en-IN" sz="2400" b="1" i="1" kern="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Theoretical Limit for Best Utilization of Wind by Wind Motors</a:t>
            </a:r>
            <a:r>
              <a:rPr lang="en-IN" sz="2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245041-3C65-BB76-1115-C24275D5DF9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EABAA30-2162-768C-D799-23DD3896C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37A638A-8B76-FCB7-FF2D-208EBBCB37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BC1CADE-FD10-AEDA-77D7-BE334E9DC2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6B41A66-D668-5D29-B866-24F7791676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8865226-07E9-E1AD-B24E-73D3FEE6FD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00E2550-D759-B8BD-62A2-57968ABF25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343F6C43-653A-5048-F43B-C52E836CA6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D7F86973-E12E-324B-D5AD-90726D89C5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DBA7ADC-52BC-43ED-607A-8F54D7BEC7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FFF65D4-5B0B-A209-CC0E-E5FB5830CB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4C8436B-9B4A-D8D8-EC18-BCDFB06F53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EB75499-10D2-B00D-9EE3-3E3FE5B65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8596B65-71A6-A7E5-A947-176BCABF16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3F6688D-9162-1AB2-D591-BFA1D29005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9DE6D39-CA97-4B69-4466-52064627D7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F6BA484-ADA3-E814-3C1F-7E972C01A5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8CC6CEA-B085-A9AA-84C1-6EF4DCEB28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A6B9681-608C-E242-D046-779161CB10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976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785984FD-239C-51A5-1757-3A8DDA896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33575" y="76200"/>
            <a:ext cx="5686425" cy="1143000"/>
          </a:xfrm>
        </p:spPr>
        <p:txBody>
          <a:bodyPr/>
          <a:lstStyle/>
          <a:p>
            <a:r>
              <a:rPr lang="en-IN" altLang="en-US" sz="2800" dirty="0"/>
              <a:t>Denmark is Heading Towards 60% Wind Energy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FB217C31-EDBA-12CD-62A6-4C9E618945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7350" y="1600200"/>
            <a:ext cx="8494713" cy="4114800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green energy in the electricity grid.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44% Wind — Denmark Set New Wind Energy Record In 2017 : News on 6</a:t>
            </a:r>
            <a:r>
              <a:rPr lang="en-IN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Jan 2018.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Denmark to construct three new offshore wind farms by 2030 : 29</a:t>
            </a:r>
            <a:r>
              <a:rPr lang="en-IN" alt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June 2018.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deal also includes a target for 55 per cent of the country's energy to be supplied from renewable sources by 2030, up from a previous goal of 50 percent set by the current government.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9B0C07-7209-246C-B006-8ECC75D94E8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67AD3B2-A868-ED22-0FA2-166BDAD5BF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EAB641C-B97F-64C7-8D0C-68373A071D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9A731CE-615D-1380-9CA6-5DB88ECD1B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FB60D40-DAAC-A606-B710-D15FEA9D7A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2C14A9B-B775-4F87-3818-65C22C1376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B54EB34-5A23-26A0-0385-50A5CD6282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14A0B1C-E9CA-151B-81CE-93D28E6080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67B8EB4-EF0C-3D60-0DE6-B2858E437B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F07FBDD-A2C1-18BA-7176-BAFF241A58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89F9598-6DFE-372B-F0D0-70A53C8B54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5BF0120-6CA7-3E68-8F64-61F1BFFC0F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B873782-69F3-88C1-3AF3-D1C819D253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40B335B-4F76-60D3-693A-DC3D8BC019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DA7AC71-AC98-8405-79B7-EF9BA899B7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822E87E-CDC9-E084-DC6F-5A25561E34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F098C49-985C-CFD1-1251-799A978139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AE63347-508C-42A0-CFF2-AF5C5AE05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0AEDD39-D725-ACFC-6234-E1524933CC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81216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>
            <a:extLst>
              <a:ext uri="{FF2B5EF4-FFF2-40B4-BE49-F238E27FC236}">
                <a16:creationId xmlns:a16="http://schemas.microsoft.com/office/drawing/2014/main" id="{CA9E6D8A-1469-8493-8FD3-C88AC9F6D9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7712" y="318164"/>
            <a:ext cx="4836265" cy="761184"/>
          </a:xfrm>
        </p:spPr>
        <p:txBody>
          <a:bodyPr/>
          <a:lstStyle/>
          <a:p>
            <a:pPr eaLnBrk="1" hangingPunct="1"/>
            <a:r>
              <a:rPr kumimoji="1" lang="en-US" altLang="en-US" sz="2800" dirty="0">
                <a:solidFill>
                  <a:srgbClr val="171B41"/>
                </a:solidFill>
              </a:rPr>
              <a:t>Schematics of Modern Wind Turbines</a:t>
            </a:r>
          </a:p>
        </p:txBody>
      </p:sp>
      <p:pic>
        <p:nvPicPr>
          <p:cNvPr id="2052" name="Picture 9">
            <a:extLst>
              <a:ext uri="{FF2B5EF4-FFF2-40B4-BE49-F238E27FC236}">
                <a16:creationId xmlns:a16="http://schemas.microsoft.com/office/drawing/2014/main" id="{3C3DF726-F6CD-12B1-95BE-0653699E65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19200"/>
            <a:ext cx="9144000" cy="5562600"/>
          </a:xfrm>
        </p:spPr>
      </p:pic>
      <p:grpSp>
        <p:nvGrpSpPr>
          <p:cNvPr id="2" name="Group 3">
            <a:extLst>
              <a:ext uri="{FF2B5EF4-FFF2-40B4-BE49-F238E27FC236}">
                <a16:creationId xmlns:a16="http://schemas.microsoft.com/office/drawing/2014/main" id="{2852ABCA-57C0-30BE-A3C3-5409E325AC2E}"/>
              </a:ext>
            </a:extLst>
          </p:cNvPr>
          <p:cNvGrpSpPr>
            <a:grpSpLocks/>
          </p:cNvGrpSpPr>
          <p:nvPr/>
        </p:nvGrpSpPr>
        <p:grpSpPr bwMode="auto">
          <a:xfrm>
            <a:off x="-685800" y="2362200"/>
            <a:ext cx="4953000" cy="2057400"/>
            <a:chOff x="1488" y="864"/>
            <a:chExt cx="3120" cy="1296"/>
          </a:xfrm>
          <a:scene3d>
            <a:camera prst="orthographicFront">
              <a:rot lat="2400000" lon="3000000" rev="16200000"/>
            </a:camera>
            <a:lightRig rig="threePt" dir="t"/>
          </a:scene3d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993D03-1908-724C-8226-34BDB187BF5C}"/>
                </a:ext>
              </a:extLst>
            </p:cNvPr>
            <p:cNvSpPr>
              <a:spLocks/>
            </p:cNvSpPr>
            <p:nvPr/>
          </p:nvSpPr>
          <p:spPr bwMode="auto">
            <a:xfrm rot="-300000">
              <a:off x="1584" y="1008"/>
              <a:ext cx="1504" cy="664"/>
            </a:xfrm>
            <a:custGeom>
              <a:avLst/>
              <a:gdLst>
                <a:gd name="T0" fmla="*/ 1296 w 1504"/>
                <a:gd name="T1" fmla="*/ 592 h 664"/>
                <a:gd name="T2" fmla="*/ 96 w 1504"/>
                <a:gd name="T3" fmla="*/ 64 h 664"/>
                <a:gd name="T4" fmla="*/ 720 w 1504"/>
                <a:gd name="T5" fmla="*/ 208 h 664"/>
                <a:gd name="T6" fmla="*/ 1056 w 1504"/>
                <a:gd name="T7" fmla="*/ 352 h 664"/>
                <a:gd name="T8" fmla="*/ 1344 w 1504"/>
                <a:gd name="T9" fmla="*/ 496 h 664"/>
                <a:gd name="T10" fmla="*/ 1296 w 1504"/>
                <a:gd name="T11" fmla="*/ 592 h 6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04"/>
                <a:gd name="T19" fmla="*/ 0 h 664"/>
                <a:gd name="T20" fmla="*/ 1504 w 1504"/>
                <a:gd name="T21" fmla="*/ 664 h 6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04" h="664">
                  <a:moveTo>
                    <a:pt x="1296" y="592"/>
                  </a:moveTo>
                  <a:cubicBezTo>
                    <a:pt x="1088" y="520"/>
                    <a:pt x="192" y="128"/>
                    <a:pt x="96" y="64"/>
                  </a:cubicBezTo>
                  <a:cubicBezTo>
                    <a:pt x="0" y="0"/>
                    <a:pt x="560" y="160"/>
                    <a:pt x="720" y="208"/>
                  </a:cubicBezTo>
                  <a:cubicBezTo>
                    <a:pt x="880" y="256"/>
                    <a:pt x="952" y="304"/>
                    <a:pt x="1056" y="352"/>
                  </a:cubicBezTo>
                  <a:cubicBezTo>
                    <a:pt x="1160" y="400"/>
                    <a:pt x="1304" y="456"/>
                    <a:pt x="1344" y="496"/>
                  </a:cubicBezTo>
                  <a:cubicBezTo>
                    <a:pt x="1384" y="536"/>
                    <a:pt x="1504" y="664"/>
                    <a:pt x="1296" y="59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B7EA9C31-A201-96C5-77C7-E2640EEF87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104"/>
              <a:ext cx="153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703E160B-1868-1483-2F8F-20F8BD9A90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104"/>
              <a:ext cx="20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lg" len="lg"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CC9DD477-DD5C-3785-8D0B-EC7682D7AA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" y="1104"/>
              <a:ext cx="0" cy="10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8349A380-03FB-BA3D-7E19-31EB35D162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593"/>
              <a:ext cx="9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cs typeface="Arial" charset="0"/>
                </a:rPr>
                <a:t>Wind = V</a:t>
              </a:r>
              <a:r>
                <a:rPr lang="en-US" baseline="-25000">
                  <a:latin typeface="Arial" charset="0"/>
                  <a:cs typeface="Arial" charset="0"/>
                </a:rPr>
                <a:t>0</a:t>
              </a:r>
            </a:p>
          </p:txBody>
        </p:sp>
        <p:sp>
          <p:nvSpPr>
            <p:cNvPr id="10" name="Text Box 9">
              <a:extLst>
                <a:ext uri="{FF2B5EF4-FFF2-40B4-BE49-F238E27FC236}">
                  <a16:creationId xmlns:a16="http://schemas.microsoft.com/office/drawing/2014/main" id="{82965C34-62DA-8C6A-8C84-B0ABD50BF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864"/>
              <a:ext cx="158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cs typeface="Arial" charset="0"/>
                </a:rPr>
                <a:t>Rotation = r </a:t>
              </a:r>
              <a:r>
                <a:rPr lang="en-US" sz="2800" baseline="-10000">
                  <a:latin typeface="Arial" charset="0"/>
                  <a:cs typeface="Arial" charset="0"/>
                </a:rPr>
                <a:t>*</a:t>
              </a:r>
              <a:r>
                <a:rPr lang="en-US">
                  <a:latin typeface="Arial" charset="0"/>
                  <a:cs typeface="Arial" charset="0"/>
                </a:rPr>
                <a:t> </a:t>
              </a:r>
              <a:r>
                <a:rPr lang="en-US">
                  <a:latin typeface="Symbol" pitchFamily="18" charset="2"/>
                  <a:cs typeface="Arial" charset="0"/>
                </a:rPr>
                <a:t>W</a:t>
              </a:r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9117214D-1C19-FC13-6D4A-BD743F5B1C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80" y="1152"/>
              <a:ext cx="2016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2" name="Text Box 11">
              <a:extLst>
                <a:ext uri="{FF2B5EF4-FFF2-40B4-BE49-F238E27FC236}">
                  <a16:creationId xmlns:a16="http://schemas.microsoft.com/office/drawing/2014/main" id="{3656080B-FDC4-0722-1700-A75EE1E99C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1689"/>
              <a:ext cx="13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cs typeface="Arial" charset="0"/>
                </a:rPr>
                <a:t>Relative Wind = V</a:t>
              </a:r>
              <a:r>
                <a:rPr lang="en-US" baseline="-25000">
                  <a:latin typeface="Arial" charset="0"/>
                  <a:cs typeface="Arial" charset="0"/>
                </a:rPr>
                <a:t>r</a:t>
              </a: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BFD9F787-CB51-4352-E7A8-E1181BA6A5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4" y="1584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4" name="Text Box 13">
              <a:extLst>
                <a:ext uri="{FF2B5EF4-FFF2-40B4-BE49-F238E27FC236}">
                  <a16:creationId xmlns:a16="http://schemas.microsoft.com/office/drawing/2014/main" id="{0362F00F-2175-B379-B683-6CE0E73C4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163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Symbol" pitchFamily="18" charset="2"/>
                  <a:cs typeface="Arial" charset="0"/>
                </a:rPr>
                <a:t>a</a:t>
              </a:r>
            </a:p>
          </p:txBody>
        </p:sp>
      </p:grpSp>
      <p:pic>
        <p:nvPicPr>
          <p:cNvPr id="54279" name="Rectangle 19458">
            <a:extLst>
              <a:ext uri="{FF2B5EF4-FFF2-40B4-BE49-F238E27FC236}">
                <a16:creationId xmlns:a16="http://schemas.microsoft.com/office/drawing/2014/main" id="{A1AC6484-81B8-270B-7DF4-9DAE1F7D2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152400"/>
            <a:ext cx="18891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DE941A3-AA07-3D81-2D15-6CE18ED8B19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Picture 22" descr="Logo usage Guidelines">
              <a:extLst>
                <a:ext uri="{FF2B5EF4-FFF2-40B4-BE49-F238E27FC236}">
                  <a16:creationId xmlns:a16="http://schemas.microsoft.com/office/drawing/2014/main" id="{CC0D0BF3-5E61-DAF5-0CEB-1F4298FBB2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38">
              <a:extLst>
                <a:ext uri="{FF2B5EF4-FFF2-40B4-BE49-F238E27FC236}">
                  <a16:creationId xmlns:a16="http://schemas.microsoft.com/office/drawing/2014/main" id="{C7317103-C6AA-1DE7-CCE6-32D1D4CB8E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9">
                <a:extLst>
                  <a:ext uri="{FF2B5EF4-FFF2-40B4-BE49-F238E27FC236}">
                    <a16:creationId xmlns:a16="http://schemas.microsoft.com/office/drawing/2014/main" id="{B6DBAE52-E96E-6884-E788-B823770D73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98B505D6-CAF9-AC3E-D0BB-4B562BD47D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8B0C19CE-6CF1-9590-627D-52AD204982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48" name="Rectangle 10">
                      <a:extLst>
                        <a:ext uri="{FF2B5EF4-FFF2-40B4-BE49-F238E27FC236}">
                          <a16:creationId xmlns:a16="http://schemas.microsoft.com/office/drawing/2014/main" id="{CC255853-8B73-4C98-2989-FD1F1F727E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9" name="Rectangle 11">
                      <a:extLst>
                        <a:ext uri="{FF2B5EF4-FFF2-40B4-BE49-F238E27FC236}">
                          <a16:creationId xmlns:a16="http://schemas.microsoft.com/office/drawing/2014/main" id="{B3230412-8937-125E-FAA6-9B12FE494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2">
                    <a:extLst>
                      <a:ext uri="{FF2B5EF4-FFF2-40B4-BE49-F238E27FC236}">
                        <a16:creationId xmlns:a16="http://schemas.microsoft.com/office/drawing/2014/main" id="{D02A10E0-032B-B875-7B76-1EAAAEE277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" name="Rectangle 13">
                      <a:extLst>
                        <a:ext uri="{FF2B5EF4-FFF2-40B4-BE49-F238E27FC236}">
                          <a16:creationId xmlns:a16="http://schemas.microsoft.com/office/drawing/2014/main" id="{6CD9EA15-A275-5F3E-AD38-88EEB57278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4">
                      <a:extLst>
                        <a:ext uri="{FF2B5EF4-FFF2-40B4-BE49-F238E27FC236}">
                          <a16:creationId xmlns:a16="http://schemas.microsoft.com/office/drawing/2014/main" id="{97F45C79-C8C9-EC4C-4FFD-C6A6E27A83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5">
                    <a:extLst>
                      <a:ext uri="{FF2B5EF4-FFF2-40B4-BE49-F238E27FC236}">
                        <a16:creationId xmlns:a16="http://schemas.microsoft.com/office/drawing/2014/main" id="{BE2BEED1-E574-1BEE-DC0D-E987533902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BCD16315-D8BD-C7FD-8B61-DAD1DFCCC9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E48CB7CF-379F-B7FB-436A-3DACA8AB79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8">
                    <a:extLst>
                      <a:ext uri="{FF2B5EF4-FFF2-40B4-BE49-F238E27FC236}">
                        <a16:creationId xmlns:a16="http://schemas.microsoft.com/office/drawing/2014/main" id="{73ABDFB7-EC07-6008-F7BE-90F8BE3003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" name="Rectangle 19">
                      <a:extLst>
                        <a:ext uri="{FF2B5EF4-FFF2-40B4-BE49-F238E27FC236}">
                          <a16:creationId xmlns:a16="http://schemas.microsoft.com/office/drawing/2014/main" id="{A6C02C0E-4C84-C815-F065-D468AD624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0">
                      <a:extLst>
                        <a:ext uri="{FF2B5EF4-FFF2-40B4-BE49-F238E27FC236}">
                          <a16:creationId xmlns:a16="http://schemas.microsoft.com/office/drawing/2014/main" id="{D20B45EB-F1F0-B0A1-AB57-49FE3068A4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" name="Rectangle 21">
                  <a:extLst>
                    <a:ext uri="{FF2B5EF4-FFF2-40B4-BE49-F238E27FC236}">
                      <a16:creationId xmlns:a16="http://schemas.microsoft.com/office/drawing/2014/main" id="{F76C3125-E481-D4A6-B620-F01E28658F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AD2E72D-79BB-3FCB-BAB4-CA1855DB82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2733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484F926-4B9E-2EA7-959B-F42A71447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0837"/>
            <a:ext cx="8229600" cy="639763"/>
          </a:xfrm>
        </p:spPr>
        <p:txBody>
          <a:bodyPr/>
          <a:lstStyle/>
          <a:p>
            <a:r>
              <a:rPr lang="en-US" altLang="en-US" sz="2800"/>
              <a:t>Layout of An Offshore Wind Farm</a:t>
            </a:r>
          </a:p>
        </p:txBody>
      </p:sp>
      <p:pic>
        <p:nvPicPr>
          <p:cNvPr id="5123" name="Picture 7" descr="http://jojotanks.co.za/blog/wp-content/uploads/2013/07/Offshore-Wind-Farm-wind-energy.png">
            <a:extLst>
              <a:ext uri="{FF2B5EF4-FFF2-40B4-BE49-F238E27FC236}">
                <a16:creationId xmlns:a16="http://schemas.microsoft.com/office/drawing/2014/main" id="{7C6BB536-364D-89F0-45DE-1E891CD28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34827"/>
            <a:ext cx="6797675" cy="509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956037-1251-526E-7E40-FD28FF3EABAA}"/>
              </a:ext>
            </a:extLst>
          </p:cNvPr>
          <p:cNvSpPr txBox="1"/>
          <p:nvPr/>
        </p:nvSpPr>
        <p:spPr>
          <a:xfrm>
            <a:off x="3200400" y="4808538"/>
            <a:ext cx="3408363" cy="7080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4000" b="1" dirty="0">
                <a:solidFill>
                  <a:srgbClr val="00B050"/>
                </a:solidFill>
                <a:latin typeface="Vladimir Script" panose="03050402040407070305" pitchFamily="66" charset="0"/>
              </a:rPr>
              <a:t>I am </a:t>
            </a:r>
            <a:r>
              <a:rPr lang="en-IN" sz="4000" b="1" dirty="0" err="1">
                <a:solidFill>
                  <a:srgbClr val="00B050"/>
                </a:solidFill>
                <a:latin typeface="Vladimir Script" panose="03050402040407070305" pitchFamily="66" charset="0"/>
              </a:rPr>
              <a:t>Gandhian</a:t>
            </a:r>
            <a:r>
              <a:rPr lang="en-IN" sz="4000" b="1" dirty="0">
                <a:solidFill>
                  <a:srgbClr val="00B050"/>
                </a:solidFill>
                <a:latin typeface="Vladimir Script" panose="03050402040407070305" pitchFamily="66" charset="0"/>
              </a:rPr>
              <a:t> !!!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B9128E-5877-82A8-ED4B-9B87DCBA9F9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2" descr="Logo usage Guidelines">
              <a:extLst>
                <a:ext uri="{FF2B5EF4-FFF2-40B4-BE49-F238E27FC236}">
                  <a16:creationId xmlns:a16="http://schemas.microsoft.com/office/drawing/2014/main" id="{CC77F8D8-CD6B-9134-9166-32B88C0073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DD46BE77-6733-B3C6-5D36-96CF416614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9AF498C8-2211-43FB-FAA9-2FC3C070AE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DD8149FE-8080-2B2D-D716-5EC8BDCE35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AF3E381-3F4C-3F17-5FE8-A81447E080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145" name="Rectangle 10">
                      <a:extLst>
                        <a:ext uri="{FF2B5EF4-FFF2-40B4-BE49-F238E27FC236}">
                          <a16:creationId xmlns:a16="http://schemas.microsoft.com/office/drawing/2014/main" id="{8F1365AC-3B59-AE2B-A1C5-A6EC9968E5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46" name="Rectangle 11">
                      <a:extLst>
                        <a:ext uri="{FF2B5EF4-FFF2-40B4-BE49-F238E27FC236}">
                          <a16:creationId xmlns:a16="http://schemas.microsoft.com/office/drawing/2014/main" id="{30CF3D76-B45E-C22C-7FF6-235C6B7B27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2">
                    <a:extLst>
                      <a:ext uri="{FF2B5EF4-FFF2-40B4-BE49-F238E27FC236}">
                        <a16:creationId xmlns:a16="http://schemas.microsoft.com/office/drawing/2014/main" id="{0D34AC87-BBBD-F8B8-7AC7-6FBB9F1658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143" name="Rectangle 13">
                      <a:extLst>
                        <a:ext uri="{FF2B5EF4-FFF2-40B4-BE49-F238E27FC236}">
                          <a16:creationId xmlns:a16="http://schemas.microsoft.com/office/drawing/2014/main" id="{ECDD06FD-510D-4C52-A7C5-CFF3788CB5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44" name="Rectangle 14">
                      <a:extLst>
                        <a:ext uri="{FF2B5EF4-FFF2-40B4-BE49-F238E27FC236}">
                          <a16:creationId xmlns:a16="http://schemas.microsoft.com/office/drawing/2014/main" id="{7666612D-646E-760A-70E8-31285E8793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0" name="Group 15">
                    <a:extLst>
                      <a:ext uri="{FF2B5EF4-FFF2-40B4-BE49-F238E27FC236}">
                        <a16:creationId xmlns:a16="http://schemas.microsoft.com/office/drawing/2014/main" id="{0FCD3822-00A1-469F-C87C-EBD803E014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141" name="Rectangle 5140">
                      <a:extLst>
                        <a:ext uri="{FF2B5EF4-FFF2-40B4-BE49-F238E27FC236}">
                          <a16:creationId xmlns:a16="http://schemas.microsoft.com/office/drawing/2014/main" id="{03F4F506-083E-D936-3D4A-1E5EAF1AEE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42" name="Rectangle 5141">
                      <a:extLst>
                        <a:ext uri="{FF2B5EF4-FFF2-40B4-BE49-F238E27FC236}">
                          <a16:creationId xmlns:a16="http://schemas.microsoft.com/office/drawing/2014/main" id="{1F565CFD-06EF-6EDF-1A35-0D66FAB639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1" name="Group 18">
                    <a:extLst>
                      <a:ext uri="{FF2B5EF4-FFF2-40B4-BE49-F238E27FC236}">
                        <a16:creationId xmlns:a16="http://schemas.microsoft.com/office/drawing/2014/main" id="{371B157C-EBE0-EAE1-1756-7C5C34C20F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125" name="Rectangle 19">
                      <a:extLst>
                        <a:ext uri="{FF2B5EF4-FFF2-40B4-BE49-F238E27FC236}">
                          <a16:creationId xmlns:a16="http://schemas.microsoft.com/office/drawing/2014/main" id="{5F6E097E-2AE8-9296-4CE2-10B6207777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8" name="Rectangle 20">
                      <a:extLst>
                        <a:ext uri="{FF2B5EF4-FFF2-40B4-BE49-F238E27FC236}">
                          <a16:creationId xmlns:a16="http://schemas.microsoft.com/office/drawing/2014/main" id="{777D187F-15F9-F714-AF6E-E5DC635086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3B431BB-3419-90DF-EEFF-6375D3AA8A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BDFF164-CD9B-7389-1C0A-ECB04A2C13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43D23B37-D37F-7C08-ACAA-49435FC8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62000"/>
          </a:xfrm>
        </p:spPr>
        <p:txBody>
          <a:bodyPr/>
          <a:lstStyle/>
          <a:p>
            <a:r>
              <a:rPr lang="en-US" altLang="en-US" sz="2800"/>
              <a:t>Structure of Offshore Wind Farms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3F6780-62B0-4B1D-7CAE-48CF1B8779EA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447800"/>
          <a:ext cx="8686800" cy="51198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4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1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8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4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86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9991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Name of Wind Farm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Horns Rev. 1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Nysted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Scorby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Sands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Egmond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aan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Zee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597">
                <a:tc>
                  <a:txBody>
                    <a:bodyPr/>
                    <a:lstStyle/>
                    <a:p>
                      <a:r>
                        <a:rPr lang="en-US" sz="1800" dirty="0"/>
                        <a:t>Available</a:t>
                      </a:r>
                      <a:r>
                        <a:rPr lang="en-US" sz="1800" baseline="0" dirty="0"/>
                        <a:t> site at </a:t>
                      </a:r>
                      <a:r>
                        <a:rPr lang="en-US" sz="1800" baseline="0" dirty="0" err="1"/>
                        <a:t>harbour</a:t>
                      </a:r>
                      <a:r>
                        <a:rPr lang="en-US" sz="1800" baseline="0" dirty="0"/>
                        <a:t> (km)</a:t>
                      </a:r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 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64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93">
                <a:tc>
                  <a:txBody>
                    <a:bodyPr/>
                    <a:lstStyle/>
                    <a:p>
                      <a:r>
                        <a:rPr lang="en-US" sz="1800" dirty="0"/>
                        <a:t>Project Capacity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160 MW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165.6 MW 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60 MW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108 MW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93">
                <a:tc>
                  <a:txBody>
                    <a:bodyPr/>
                    <a:lstStyle/>
                    <a:p>
                      <a:r>
                        <a:rPr lang="en-US" sz="1800" dirty="0"/>
                        <a:t>Turbine Capacity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 MW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2.3 MW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 MW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 MW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93">
                <a:tc>
                  <a:txBody>
                    <a:bodyPr/>
                    <a:lstStyle/>
                    <a:p>
                      <a:r>
                        <a:rPr lang="en-US" sz="1800" dirty="0"/>
                        <a:t>Number of Turbines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72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30 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93">
                <a:tc>
                  <a:txBody>
                    <a:bodyPr/>
                    <a:lstStyle/>
                    <a:p>
                      <a:r>
                        <a:rPr lang="en-US" sz="1800" dirty="0"/>
                        <a:t>Total Turbine Height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110 m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110m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100 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115 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693">
                <a:tc>
                  <a:txBody>
                    <a:bodyPr/>
                    <a:lstStyle/>
                    <a:p>
                      <a:r>
                        <a:rPr lang="en-US" sz="1800" dirty="0"/>
                        <a:t>Hub Height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 m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69 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lain" startAt="60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70 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693">
                <a:tc>
                  <a:txBody>
                    <a:bodyPr/>
                    <a:lstStyle/>
                    <a:p>
                      <a:r>
                        <a:rPr lang="en-US" sz="1800" dirty="0"/>
                        <a:t>Rotor Diameter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80 m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82 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80 m 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90 m</a:t>
                      </a:r>
                    </a:p>
                  </a:txBody>
                  <a:tcPr marT="45697" marB="4569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69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CO</a:t>
                      </a:r>
                      <a:r>
                        <a:rPr lang="en-US" sz="2400" baseline="-25000" dirty="0">
                          <a:solidFill>
                            <a:srgbClr val="00B050"/>
                          </a:solidFill>
                        </a:rPr>
                        <a:t>2</a:t>
                      </a:r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 reduced per year (tons)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b="1" i="1" baseline="0" dirty="0">
                          <a:solidFill>
                            <a:srgbClr val="00B050"/>
                          </a:solidFill>
                        </a:rPr>
                        <a:t>  187135</a:t>
                      </a:r>
                      <a:endParaRPr lang="en-US" sz="24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1" dirty="0">
                          <a:solidFill>
                            <a:srgbClr val="00B050"/>
                          </a:solidFill>
                        </a:rPr>
                        <a:t>180806</a:t>
                      </a:r>
                    </a:p>
                  </a:txBody>
                  <a:tcPr marT="45697" marB="456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1" dirty="0">
                        <a:solidFill>
                          <a:srgbClr val="00B050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>
                          <a:solidFill>
                            <a:srgbClr val="00B050"/>
                          </a:solidFill>
                        </a:rPr>
                        <a:t>67802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i="1" dirty="0">
                        <a:solidFill>
                          <a:srgbClr val="00B050"/>
                        </a:solidFill>
                      </a:endParaRPr>
                    </a:p>
                  </a:txBody>
                  <a:tcPr marT="45697" marB="456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1" dirty="0">
                          <a:solidFill>
                            <a:srgbClr val="00B050"/>
                          </a:solidFill>
                        </a:rPr>
                        <a:t>122044</a:t>
                      </a:r>
                    </a:p>
                  </a:txBody>
                  <a:tcPr marT="45697" marB="4569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C08BBFF-3D1B-3118-03A6-770B6FB7B50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31B758B-9875-EDAC-4419-CB5126F15F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00C0C7C-ACED-F691-743E-B2BF08C135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9A87FDC-4B17-1C0B-6B76-B4BAD6BD8B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140A247-FF91-329F-AF12-04C0B5630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6EB8652-4986-A71E-D476-D2C08D85B7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8BB0306-E1F3-2AC4-2091-2EDC41FB81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66EBBF6-B3C9-1B0C-9FC7-D5C0599375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661F2B9-A12E-F774-59AD-6C13C92FC5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F76BBE6-ED80-1886-2EBD-84AF1AF4F7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8B2B0A2-5F8D-C1F7-1D75-56FA2284F4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F3C8A30-A682-F322-334B-749664B8B4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D7AEDEC-DCB0-78CD-4B3E-B843EC5F25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18E7D1E-EB3C-3A9F-AD47-50709B37A7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397FED0-333F-7490-DF51-BB64230A4E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746CD37-CF7E-5B75-3E11-0817BC6420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CBEF015-6362-CE45-C4E5-DDBEB8C7D8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D444171-4C10-409C-2040-F52EC785DC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FBC278E-205C-7FD5-5DD4-CDDE5FD204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83F800B3-A528-A302-CB97-9F2B6E904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5488" y="236538"/>
            <a:ext cx="5716834" cy="947737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Flow Past A Locked Wind Turbine</a:t>
            </a:r>
          </a:p>
        </p:txBody>
      </p:sp>
      <p:pic>
        <p:nvPicPr>
          <p:cNvPr id="114691" name="Picture 3">
            <a:extLst>
              <a:ext uri="{FF2B5EF4-FFF2-40B4-BE49-F238E27FC236}">
                <a16:creationId xmlns:a16="http://schemas.microsoft.com/office/drawing/2014/main" id="{9115E4AB-F5B2-BF3C-ADA8-560555869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09675"/>
            <a:ext cx="3505200" cy="549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2" name="Picture 4">
            <a:extLst>
              <a:ext uri="{FF2B5EF4-FFF2-40B4-BE49-F238E27FC236}">
                <a16:creationId xmlns:a16="http://schemas.microsoft.com/office/drawing/2014/main" id="{6AD1481E-114A-E4FD-544B-F1EA1B2AE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066800"/>
            <a:ext cx="251460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7B1A10EE-DCE1-32C5-D6E9-A9F8A828D00F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293813"/>
            <a:ext cx="3384550" cy="3741737"/>
            <a:chOff x="4114798" y="1294227"/>
            <a:chExt cx="3383874" cy="3742007"/>
          </a:xfrm>
        </p:grpSpPr>
        <p:grpSp>
          <p:nvGrpSpPr>
            <p:cNvPr id="9225" name="Group 32">
              <a:extLst>
                <a:ext uri="{FF2B5EF4-FFF2-40B4-BE49-F238E27FC236}">
                  <a16:creationId xmlns:a16="http://schemas.microsoft.com/office/drawing/2014/main" id="{29E7724E-9629-64B2-D6A4-4CCA36E70F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4798" y="1350498"/>
              <a:ext cx="3383874" cy="3685736"/>
              <a:chOff x="6095999" y="1350498"/>
              <a:chExt cx="1866965" cy="3685736"/>
            </a:xfrm>
          </p:grpSpPr>
          <p:cxnSp>
            <p:nvCxnSpPr>
              <p:cNvPr id="9227" name="Straight Arrow Connector 6">
                <a:extLst>
                  <a:ext uri="{FF2B5EF4-FFF2-40B4-BE49-F238E27FC236}">
                    <a16:creationId xmlns:a16="http://schemas.microsoft.com/office/drawing/2014/main" id="{3C82CB35-2E10-0B7F-85B3-40F9608F36C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6096000" y="1350498"/>
                <a:ext cx="1738132" cy="21102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8" name="Straight Arrow Connector 8">
                <a:extLst>
                  <a:ext uri="{FF2B5EF4-FFF2-40B4-BE49-F238E27FC236}">
                    <a16:creationId xmlns:a16="http://schemas.microsoft.com/office/drawing/2014/main" id="{485559AC-74BB-1B0C-5A45-29842888D1D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524000"/>
                <a:ext cx="1738132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29" name="Straight Arrow Connector 9">
                <a:extLst>
                  <a:ext uri="{FF2B5EF4-FFF2-40B4-BE49-F238E27FC236}">
                    <a16:creationId xmlns:a16="http://schemas.microsoft.com/office/drawing/2014/main" id="{2F394318-92CD-830D-5AE8-2B72FB06F04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676400"/>
                <a:ext cx="1648372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0" name="Straight Arrow Connector 10">
                <a:extLst>
                  <a:ext uri="{FF2B5EF4-FFF2-40B4-BE49-F238E27FC236}">
                    <a16:creationId xmlns:a16="http://schemas.microsoft.com/office/drawing/2014/main" id="{990B5E53-8046-426C-9D05-545CDA84800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5999" y="1814732"/>
                <a:ext cx="1555532" cy="31652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1" name="Straight Arrow Connector 11">
                <a:extLst>
                  <a:ext uri="{FF2B5EF4-FFF2-40B4-BE49-F238E27FC236}">
                    <a16:creationId xmlns:a16="http://schemas.microsoft.com/office/drawing/2014/main" id="{FB49B394-64AC-3C26-BF2F-E951B119237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981200"/>
                <a:ext cx="1648372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2" name="Straight Arrow Connector 12">
                <a:extLst>
                  <a:ext uri="{FF2B5EF4-FFF2-40B4-BE49-F238E27FC236}">
                    <a16:creationId xmlns:a16="http://schemas.microsoft.com/office/drawing/2014/main" id="{E224E8E8-795F-AF73-3C22-FFF8D255769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133600"/>
                <a:ext cx="1738133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3" name="Straight Arrow Connector 13">
                <a:extLst>
                  <a:ext uri="{FF2B5EF4-FFF2-40B4-BE49-F238E27FC236}">
                    <a16:creationId xmlns:a16="http://schemas.microsoft.com/office/drawing/2014/main" id="{4F8D1DA2-ED99-3BB3-1CB8-530C9D137A4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286000"/>
                <a:ext cx="1738133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4" name="Straight Arrow Connector 14">
                <a:extLst>
                  <a:ext uri="{FF2B5EF4-FFF2-40B4-BE49-F238E27FC236}">
                    <a16:creationId xmlns:a16="http://schemas.microsoft.com/office/drawing/2014/main" id="{78172192-053D-BAF0-29D8-F8E8F5A93F9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438400"/>
                <a:ext cx="1866964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5" name="Straight Arrow Connector 15">
                <a:extLst>
                  <a:ext uri="{FF2B5EF4-FFF2-40B4-BE49-F238E27FC236}">
                    <a16:creationId xmlns:a16="http://schemas.microsoft.com/office/drawing/2014/main" id="{765116B6-237D-55DB-DE3D-5885D11D628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590800"/>
                <a:ext cx="1866964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6" name="Straight Arrow Connector 16">
                <a:extLst>
                  <a:ext uri="{FF2B5EF4-FFF2-40B4-BE49-F238E27FC236}">
                    <a16:creationId xmlns:a16="http://schemas.microsoft.com/office/drawing/2014/main" id="{4BDBCCBF-1A31-4E92-9A94-8E3C51155D0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743200"/>
                <a:ext cx="1738133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7" name="Straight Arrow Connector 17">
                <a:extLst>
                  <a:ext uri="{FF2B5EF4-FFF2-40B4-BE49-F238E27FC236}">
                    <a16:creationId xmlns:a16="http://schemas.microsoft.com/office/drawing/2014/main" id="{5CE0FA70-5C16-9CA1-27D6-4468041DA8A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895600"/>
                <a:ext cx="1555531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8" name="Straight Arrow Connector 20">
                <a:extLst>
                  <a:ext uri="{FF2B5EF4-FFF2-40B4-BE49-F238E27FC236}">
                    <a16:creationId xmlns:a16="http://schemas.microsoft.com/office/drawing/2014/main" id="{FC5399C4-F567-91DD-E928-8BB164713BE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6096000" y="3276600"/>
                <a:ext cx="1471448" cy="7620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39" name="Straight Arrow Connector 21">
                <a:extLst>
                  <a:ext uri="{FF2B5EF4-FFF2-40B4-BE49-F238E27FC236}">
                    <a16:creationId xmlns:a16="http://schemas.microsoft.com/office/drawing/2014/main" id="{58B23403-698C-0E16-E7CE-246EC817333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6096000" y="3485522"/>
                <a:ext cx="1471448" cy="19678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0" name="Straight Arrow Connector 22">
                <a:extLst>
                  <a:ext uri="{FF2B5EF4-FFF2-40B4-BE49-F238E27FC236}">
                    <a16:creationId xmlns:a16="http://schemas.microsoft.com/office/drawing/2014/main" id="{6084B1F7-8196-3E2D-E855-1A6C4728B87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657600"/>
                <a:ext cx="1648372" cy="35169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1" name="Straight Arrow Connector 23">
                <a:extLst>
                  <a:ext uri="{FF2B5EF4-FFF2-40B4-BE49-F238E27FC236}">
                    <a16:creationId xmlns:a16="http://schemas.microsoft.com/office/drawing/2014/main" id="{092B7D2C-4BD4-4CC6-DEAB-F0302CCC3F3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810000"/>
                <a:ext cx="1648372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2" name="Straight Arrow Connector 24">
                <a:extLst>
                  <a:ext uri="{FF2B5EF4-FFF2-40B4-BE49-F238E27FC236}">
                    <a16:creationId xmlns:a16="http://schemas.microsoft.com/office/drawing/2014/main" id="{1360182B-EF64-F0B1-C7FB-BB1D3B83343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962400"/>
                <a:ext cx="1555531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3" name="Straight Arrow Connector 25">
                <a:extLst>
                  <a:ext uri="{FF2B5EF4-FFF2-40B4-BE49-F238E27FC236}">
                    <a16:creationId xmlns:a16="http://schemas.microsoft.com/office/drawing/2014/main" id="{91AF393B-E5AA-C9E0-DE6E-3FB67FC545F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114800"/>
                <a:ext cx="1555531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4" name="Straight Arrow Connector 26">
                <a:extLst>
                  <a:ext uri="{FF2B5EF4-FFF2-40B4-BE49-F238E27FC236}">
                    <a16:creationId xmlns:a16="http://schemas.microsoft.com/office/drawing/2014/main" id="{E328E767-1117-0803-A753-B60D039953D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267200"/>
                <a:ext cx="1471448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5" name="Straight Arrow Connector 27">
                <a:extLst>
                  <a:ext uri="{FF2B5EF4-FFF2-40B4-BE49-F238E27FC236}">
                    <a16:creationId xmlns:a16="http://schemas.microsoft.com/office/drawing/2014/main" id="{9008E6F5-5C6D-C578-0558-0C142959927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419600"/>
                <a:ext cx="1354379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6" name="Straight Arrow Connector 28">
                <a:extLst>
                  <a:ext uri="{FF2B5EF4-FFF2-40B4-BE49-F238E27FC236}">
                    <a16:creationId xmlns:a16="http://schemas.microsoft.com/office/drawing/2014/main" id="{80C3881E-9643-BC00-82C3-BBF435969F3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572000"/>
                <a:ext cx="1354379" cy="28135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7" name="Straight Arrow Connector 29">
                <a:extLst>
                  <a:ext uri="{FF2B5EF4-FFF2-40B4-BE49-F238E27FC236}">
                    <a16:creationId xmlns:a16="http://schemas.microsoft.com/office/drawing/2014/main" id="{89B82FF1-CDEF-5761-36EA-BC04E7897B2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724400"/>
                <a:ext cx="1303283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8" name="Straight Arrow Connector 30">
                <a:extLst>
                  <a:ext uri="{FF2B5EF4-FFF2-40B4-BE49-F238E27FC236}">
                    <a16:creationId xmlns:a16="http://schemas.microsoft.com/office/drawing/2014/main" id="{3D24900E-9FDC-D33A-9434-48811821968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876800"/>
                <a:ext cx="1261241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49" name="Straight Arrow Connector 31">
                <a:extLst>
                  <a:ext uri="{FF2B5EF4-FFF2-40B4-BE49-F238E27FC236}">
                    <a16:creationId xmlns:a16="http://schemas.microsoft.com/office/drawing/2014/main" id="{12095760-3495-7435-8F79-7F6DEBBCA8A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5029200"/>
                <a:ext cx="1144819" cy="7034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226" name="Freeform 7">
              <a:extLst>
                <a:ext uri="{FF2B5EF4-FFF2-40B4-BE49-F238E27FC236}">
                  <a16:creationId xmlns:a16="http://schemas.microsoft.com/office/drawing/2014/main" id="{83D3DF03-ABC9-0687-3924-D1F62017F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1648" y="1294227"/>
              <a:ext cx="1337024" cy="3742007"/>
            </a:xfrm>
            <a:custGeom>
              <a:avLst/>
              <a:gdLst>
                <a:gd name="T0" fmla="*/ 0 w 1337024"/>
                <a:gd name="T1" fmla="*/ 3742007 h 3742007"/>
                <a:gd name="T2" fmla="*/ 351693 w 1337024"/>
                <a:gd name="T3" fmla="*/ 3446585 h 3742007"/>
                <a:gd name="T4" fmla="*/ 337625 w 1337024"/>
                <a:gd name="T5" fmla="*/ 3066757 h 3742007"/>
                <a:gd name="T6" fmla="*/ 675249 w 1337024"/>
                <a:gd name="T7" fmla="*/ 2912013 h 3742007"/>
                <a:gd name="T8" fmla="*/ 829994 w 1337024"/>
                <a:gd name="T9" fmla="*/ 2405576 h 3742007"/>
                <a:gd name="T10" fmla="*/ 590843 w 1337024"/>
                <a:gd name="T11" fmla="*/ 2082019 h 3742007"/>
                <a:gd name="T12" fmla="*/ 900333 w 1337024"/>
                <a:gd name="T13" fmla="*/ 1589650 h 3742007"/>
                <a:gd name="T14" fmla="*/ 1336431 w 1337024"/>
                <a:gd name="T15" fmla="*/ 1167619 h 3742007"/>
                <a:gd name="T16" fmla="*/ 801859 w 1337024"/>
                <a:gd name="T17" fmla="*/ 604911 h 3742007"/>
                <a:gd name="T18" fmla="*/ 1139483 w 1337024"/>
                <a:gd name="T19" fmla="*/ 182880 h 3742007"/>
                <a:gd name="T20" fmla="*/ 1125416 w 1337024"/>
                <a:gd name="T21" fmla="*/ 42203 h 3742007"/>
                <a:gd name="T22" fmla="*/ 1111348 w 1337024"/>
                <a:gd name="T23" fmla="*/ 0 h 37420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37024" h="3742007">
                  <a:moveTo>
                    <a:pt x="0" y="3742007"/>
                  </a:moveTo>
                  <a:cubicBezTo>
                    <a:pt x="147711" y="3650567"/>
                    <a:pt x="295422" y="3559127"/>
                    <a:pt x="351693" y="3446585"/>
                  </a:cubicBezTo>
                  <a:cubicBezTo>
                    <a:pt x="407964" y="3334043"/>
                    <a:pt x="283699" y="3155852"/>
                    <a:pt x="337625" y="3066757"/>
                  </a:cubicBezTo>
                  <a:cubicBezTo>
                    <a:pt x="391551" y="2977662"/>
                    <a:pt x="593188" y="3022210"/>
                    <a:pt x="675249" y="2912013"/>
                  </a:cubicBezTo>
                  <a:cubicBezTo>
                    <a:pt x="757310" y="2801816"/>
                    <a:pt x="844062" y="2543908"/>
                    <a:pt x="829994" y="2405576"/>
                  </a:cubicBezTo>
                  <a:cubicBezTo>
                    <a:pt x="815926" y="2267244"/>
                    <a:pt x="579120" y="2218007"/>
                    <a:pt x="590843" y="2082019"/>
                  </a:cubicBezTo>
                  <a:cubicBezTo>
                    <a:pt x="602566" y="1946031"/>
                    <a:pt x="776068" y="1742050"/>
                    <a:pt x="900333" y="1589650"/>
                  </a:cubicBezTo>
                  <a:cubicBezTo>
                    <a:pt x="1024598" y="1437250"/>
                    <a:pt x="1352843" y="1331742"/>
                    <a:pt x="1336431" y="1167619"/>
                  </a:cubicBezTo>
                  <a:cubicBezTo>
                    <a:pt x="1320019" y="1003496"/>
                    <a:pt x="834684" y="769034"/>
                    <a:pt x="801859" y="604911"/>
                  </a:cubicBezTo>
                  <a:cubicBezTo>
                    <a:pt x="769034" y="440788"/>
                    <a:pt x="1085557" y="276665"/>
                    <a:pt x="1139483" y="182880"/>
                  </a:cubicBezTo>
                  <a:cubicBezTo>
                    <a:pt x="1193409" y="89095"/>
                    <a:pt x="1130105" y="72683"/>
                    <a:pt x="1125416" y="42203"/>
                  </a:cubicBezTo>
                  <a:cubicBezTo>
                    <a:pt x="1120727" y="11723"/>
                    <a:pt x="1116037" y="5861"/>
                    <a:pt x="1111348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57595E8-C033-C909-A138-A67689667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638800"/>
            <a:ext cx="4321175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What if this Wind is Empathic???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EBC18E-81EC-0216-F2CE-5DB0E159DE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74566DAA-D949-0FBF-7C50-F492F022B7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F4F97C5-FE52-26D6-8AA2-992D6BEDCA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76DC8FC-4B3B-40E6-EA19-34A056DE53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48AA286-473C-D508-684C-660CE1D2F3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1AA0E67-57E8-523F-3381-2B68F6D932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A3AFA40-8B2B-E284-AD45-2977F8123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A3F3A13-DEA5-85EA-21DB-ECF332F3CC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43F9C20-DE52-6B64-6BBE-9CEABBEECA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79D9596-0103-0F4C-EECB-4B1621D652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5262025-EDD0-0CF8-8863-42BD721198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16B5C7B-9A03-6CDE-BECF-639214451F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D2364F6-7F2A-B19E-EE9B-241E4AC5B4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A41CF28-84CF-1BEA-F928-98BC2C6198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E6C4F28-76CE-52C7-46A4-E8B2BCD995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4A3B20C3-13CD-F962-DAB3-DCE3905B49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208BC76-96B7-CD7D-AD2E-D1EEFA96EC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25180FE-34EE-EA13-56E5-55EBEA3575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31A32E2-D2A8-5B2A-3864-9A292ADACA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89616B6C-D85F-ECE7-A084-0E9C6077B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525" y="115888"/>
            <a:ext cx="5730875" cy="1143000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Thermodynamic Control Volume: A Big Challenge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DA80E4-7CD5-01D5-ABBD-79B4C76EED0A}"/>
              </a:ext>
            </a:extLst>
          </p:cNvPr>
          <p:cNvSpPr/>
          <p:nvPr/>
        </p:nvSpPr>
        <p:spPr>
          <a:xfrm>
            <a:off x="1143000" y="2209800"/>
            <a:ext cx="6553200" cy="2819400"/>
          </a:xfrm>
          <a:prstGeom prst="rect">
            <a:avLst/>
          </a:prstGeom>
          <a:noFill/>
          <a:ln w="539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9835352A-A152-C136-4BB0-6643A36ED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86100"/>
            <a:ext cx="7715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6D505A-36EB-AC07-A7D5-54CE6DD18764}"/>
              </a:ext>
            </a:extLst>
          </p:cNvPr>
          <p:cNvCxnSpPr/>
          <p:nvPr/>
        </p:nvCxnSpPr>
        <p:spPr>
          <a:xfrm>
            <a:off x="838200" y="3581400"/>
            <a:ext cx="7162800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2">
            <a:extLst>
              <a:ext uri="{FF2B5EF4-FFF2-40B4-BE49-F238E27FC236}">
                <a16:creationId xmlns:a16="http://schemas.microsoft.com/office/drawing/2014/main" id="{35A1B800-4723-F417-797B-44CD9FA7ACA8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752600"/>
            <a:ext cx="1905000" cy="3657600"/>
            <a:chOff x="1143000" y="1752600"/>
            <a:chExt cx="1905000" cy="3657600"/>
          </a:xfrm>
        </p:grpSpPr>
        <p:grpSp>
          <p:nvGrpSpPr>
            <p:cNvPr id="11314" name="Group 32">
              <a:extLst>
                <a:ext uri="{FF2B5EF4-FFF2-40B4-BE49-F238E27FC236}">
                  <a16:creationId xmlns:a16="http://schemas.microsoft.com/office/drawing/2014/main" id="{6BDC79A6-55AE-9230-39BE-D109B13416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3000" y="1752600"/>
              <a:ext cx="1905000" cy="3657600"/>
              <a:chOff x="6096000" y="1371600"/>
              <a:chExt cx="2438400" cy="3657600"/>
            </a:xfrm>
          </p:grpSpPr>
          <p:cxnSp>
            <p:nvCxnSpPr>
              <p:cNvPr id="11316" name="Straight Arrow Connector 6">
                <a:extLst>
                  <a:ext uri="{FF2B5EF4-FFF2-40B4-BE49-F238E27FC236}">
                    <a16:creationId xmlns:a16="http://schemas.microsoft.com/office/drawing/2014/main" id="{930E04D8-82EB-4694-2038-69FC1BAF5E5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371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7" name="Straight Arrow Connector 8">
                <a:extLst>
                  <a:ext uri="{FF2B5EF4-FFF2-40B4-BE49-F238E27FC236}">
                    <a16:creationId xmlns:a16="http://schemas.microsoft.com/office/drawing/2014/main" id="{3021137B-90C0-4DAA-1AEC-E0C3A115B92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524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8" name="Straight Arrow Connector 9">
                <a:extLst>
                  <a:ext uri="{FF2B5EF4-FFF2-40B4-BE49-F238E27FC236}">
                    <a16:creationId xmlns:a16="http://schemas.microsoft.com/office/drawing/2014/main" id="{F5E1559E-F2A8-6C4A-6E85-2D5520DEE89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676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9" name="Straight Arrow Connector 10">
                <a:extLst>
                  <a:ext uri="{FF2B5EF4-FFF2-40B4-BE49-F238E27FC236}">
                    <a16:creationId xmlns:a16="http://schemas.microsoft.com/office/drawing/2014/main" id="{584EAA0F-FEAC-F815-F7D8-EB1D354189F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828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0" name="Straight Arrow Connector 11">
                <a:extLst>
                  <a:ext uri="{FF2B5EF4-FFF2-40B4-BE49-F238E27FC236}">
                    <a16:creationId xmlns:a16="http://schemas.microsoft.com/office/drawing/2014/main" id="{B9207877-BE87-0139-0CF2-CDFC8F667B5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981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1" name="Straight Arrow Connector 12">
                <a:extLst>
                  <a:ext uri="{FF2B5EF4-FFF2-40B4-BE49-F238E27FC236}">
                    <a16:creationId xmlns:a16="http://schemas.microsoft.com/office/drawing/2014/main" id="{C8EAD133-145E-9F70-E9DC-0B48C9069EF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133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2" name="Straight Arrow Connector 13">
                <a:extLst>
                  <a:ext uri="{FF2B5EF4-FFF2-40B4-BE49-F238E27FC236}">
                    <a16:creationId xmlns:a16="http://schemas.microsoft.com/office/drawing/2014/main" id="{FF9FD8B6-14B6-A5E8-A650-D033BC99A27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286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3" name="Straight Arrow Connector 14">
                <a:extLst>
                  <a:ext uri="{FF2B5EF4-FFF2-40B4-BE49-F238E27FC236}">
                    <a16:creationId xmlns:a16="http://schemas.microsoft.com/office/drawing/2014/main" id="{187F5CD9-840D-5207-0F9B-E889456DA36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438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4" name="Straight Arrow Connector 15">
                <a:extLst>
                  <a:ext uri="{FF2B5EF4-FFF2-40B4-BE49-F238E27FC236}">
                    <a16:creationId xmlns:a16="http://schemas.microsoft.com/office/drawing/2014/main" id="{279C7A1A-7930-D45F-506E-8F817A76124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590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5" name="Straight Arrow Connector 16">
                <a:extLst>
                  <a:ext uri="{FF2B5EF4-FFF2-40B4-BE49-F238E27FC236}">
                    <a16:creationId xmlns:a16="http://schemas.microsoft.com/office/drawing/2014/main" id="{B72509A8-1A52-4ACB-92E8-EAF7B5B36D2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819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6" name="Straight Arrow Connector 17">
                <a:extLst>
                  <a:ext uri="{FF2B5EF4-FFF2-40B4-BE49-F238E27FC236}">
                    <a16:creationId xmlns:a16="http://schemas.microsoft.com/office/drawing/2014/main" id="{D1677CCA-3E3C-A167-49DD-BE864906F5B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971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7" name="Straight Arrow Connector 20">
                <a:extLst>
                  <a:ext uri="{FF2B5EF4-FFF2-40B4-BE49-F238E27FC236}">
                    <a16:creationId xmlns:a16="http://schemas.microsoft.com/office/drawing/2014/main" id="{77015CA5-BDB2-B7FA-D5CE-6CB520F31B8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352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8" name="Straight Arrow Connector 21">
                <a:extLst>
                  <a:ext uri="{FF2B5EF4-FFF2-40B4-BE49-F238E27FC236}">
                    <a16:creationId xmlns:a16="http://schemas.microsoft.com/office/drawing/2014/main" id="{CC1F55A6-696A-1F13-9528-9D061B8CE09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505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29" name="Straight Arrow Connector 22">
                <a:extLst>
                  <a:ext uri="{FF2B5EF4-FFF2-40B4-BE49-F238E27FC236}">
                    <a16:creationId xmlns:a16="http://schemas.microsoft.com/office/drawing/2014/main" id="{03440968-F49C-3662-63E6-8E9DDD66FD6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657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0" name="Straight Arrow Connector 23">
                <a:extLst>
                  <a:ext uri="{FF2B5EF4-FFF2-40B4-BE49-F238E27FC236}">
                    <a16:creationId xmlns:a16="http://schemas.microsoft.com/office/drawing/2014/main" id="{B2CF094E-5263-27F6-04DB-6CC6F10C16D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810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1" name="Straight Arrow Connector 24">
                <a:extLst>
                  <a:ext uri="{FF2B5EF4-FFF2-40B4-BE49-F238E27FC236}">
                    <a16:creationId xmlns:a16="http://schemas.microsoft.com/office/drawing/2014/main" id="{A12A0B0E-2FE1-D494-4934-2CD37FEA897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962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2" name="Straight Arrow Connector 25">
                <a:extLst>
                  <a:ext uri="{FF2B5EF4-FFF2-40B4-BE49-F238E27FC236}">
                    <a16:creationId xmlns:a16="http://schemas.microsoft.com/office/drawing/2014/main" id="{9D985FFC-A8BC-F2D4-D896-4B7C2B2A60B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114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3" name="Straight Arrow Connector 26">
                <a:extLst>
                  <a:ext uri="{FF2B5EF4-FFF2-40B4-BE49-F238E27FC236}">
                    <a16:creationId xmlns:a16="http://schemas.microsoft.com/office/drawing/2014/main" id="{B1731299-BF77-D170-79D2-87CC27F0798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267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4" name="Straight Arrow Connector 27">
                <a:extLst>
                  <a:ext uri="{FF2B5EF4-FFF2-40B4-BE49-F238E27FC236}">
                    <a16:creationId xmlns:a16="http://schemas.microsoft.com/office/drawing/2014/main" id="{5C61106E-F760-2018-0273-DCD9C90D6C5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419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5" name="Straight Arrow Connector 28">
                <a:extLst>
                  <a:ext uri="{FF2B5EF4-FFF2-40B4-BE49-F238E27FC236}">
                    <a16:creationId xmlns:a16="http://schemas.microsoft.com/office/drawing/2014/main" id="{83FEC623-047D-A496-3D63-C6573283463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572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6" name="Straight Arrow Connector 29">
                <a:extLst>
                  <a:ext uri="{FF2B5EF4-FFF2-40B4-BE49-F238E27FC236}">
                    <a16:creationId xmlns:a16="http://schemas.microsoft.com/office/drawing/2014/main" id="{7B2030F1-E51C-0E80-B004-11F3C9AEEF9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724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7" name="Straight Arrow Connector 30">
                <a:extLst>
                  <a:ext uri="{FF2B5EF4-FFF2-40B4-BE49-F238E27FC236}">
                    <a16:creationId xmlns:a16="http://schemas.microsoft.com/office/drawing/2014/main" id="{5C714D0C-1FBB-DD37-3A93-214BA0B4018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876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38" name="Straight Arrow Connector 31">
                <a:extLst>
                  <a:ext uri="{FF2B5EF4-FFF2-40B4-BE49-F238E27FC236}">
                    <a16:creationId xmlns:a16="http://schemas.microsoft.com/office/drawing/2014/main" id="{941E27D7-B1E7-2C1C-FF95-514162ECF4E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5029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1315" name="Straight Arrow Connector 17">
              <a:extLst>
                <a:ext uri="{FF2B5EF4-FFF2-40B4-BE49-F238E27FC236}">
                  <a16:creationId xmlns:a16="http://schemas.microsoft.com/office/drawing/2014/main" id="{CE7066FE-06EF-36C9-3B78-67CAD75B8E7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3000" y="3581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33">
            <a:extLst>
              <a:ext uri="{FF2B5EF4-FFF2-40B4-BE49-F238E27FC236}">
                <a16:creationId xmlns:a16="http://schemas.microsoft.com/office/drawing/2014/main" id="{50E6CECF-9EE9-4F13-1684-F121FD3D8787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2209800"/>
            <a:ext cx="990600" cy="2743200"/>
            <a:chOff x="1143000" y="2209800"/>
            <a:chExt cx="1905000" cy="2743200"/>
          </a:xfrm>
        </p:grpSpPr>
        <p:grpSp>
          <p:nvGrpSpPr>
            <p:cNvPr id="11295" name="Group 32">
              <a:extLst>
                <a:ext uri="{FF2B5EF4-FFF2-40B4-BE49-F238E27FC236}">
                  <a16:creationId xmlns:a16="http://schemas.microsoft.com/office/drawing/2014/main" id="{3B7CAF45-6228-4652-C2B9-37C626EAE3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3000" y="2209800"/>
              <a:ext cx="1905000" cy="2743200"/>
              <a:chOff x="6096000" y="1828800"/>
              <a:chExt cx="2438400" cy="2743200"/>
            </a:xfrm>
          </p:grpSpPr>
          <p:cxnSp>
            <p:nvCxnSpPr>
              <p:cNvPr id="11297" name="Straight Arrow Connector 10">
                <a:extLst>
                  <a:ext uri="{FF2B5EF4-FFF2-40B4-BE49-F238E27FC236}">
                    <a16:creationId xmlns:a16="http://schemas.microsoft.com/office/drawing/2014/main" id="{7CF7EF88-3F22-D9D0-A253-541CE03E7F7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828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298" name="Straight Arrow Connector 11">
                <a:extLst>
                  <a:ext uri="{FF2B5EF4-FFF2-40B4-BE49-F238E27FC236}">
                    <a16:creationId xmlns:a16="http://schemas.microsoft.com/office/drawing/2014/main" id="{1BD189A4-B122-B16B-A77F-84206A999C8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1981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299" name="Straight Arrow Connector 12">
                <a:extLst>
                  <a:ext uri="{FF2B5EF4-FFF2-40B4-BE49-F238E27FC236}">
                    <a16:creationId xmlns:a16="http://schemas.microsoft.com/office/drawing/2014/main" id="{92265224-E12B-BB6B-01CD-683CCB18262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133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0" name="Straight Arrow Connector 13">
                <a:extLst>
                  <a:ext uri="{FF2B5EF4-FFF2-40B4-BE49-F238E27FC236}">
                    <a16:creationId xmlns:a16="http://schemas.microsoft.com/office/drawing/2014/main" id="{C2F71995-D57D-8FEA-68D8-EEBEBF6A5FA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286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1" name="Straight Arrow Connector 14">
                <a:extLst>
                  <a:ext uri="{FF2B5EF4-FFF2-40B4-BE49-F238E27FC236}">
                    <a16:creationId xmlns:a16="http://schemas.microsoft.com/office/drawing/2014/main" id="{62F8DAC8-F93C-1605-C890-0A5764E47CC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438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2" name="Straight Arrow Connector 15">
                <a:extLst>
                  <a:ext uri="{FF2B5EF4-FFF2-40B4-BE49-F238E27FC236}">
                    <a16:creationId xmlns:a16="http://schemas.microsoft.com/office/drawing/2014/main" id="{55A6B964-B996-5CA2-9AEE-32FCEAB3E96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590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3" name="Straight Arrow Connector 16">
                <a:extLst>
                  <a:ext uri="{FF2B5EF4-FFF2-40B4-BE49-F238E27FC236}">
                    <a16:creationId xmlns:a16="http://schemas.microsoft.com/office/drawing/2014/main" id="{70CF04E9-5FD4-1FA2-63FC-C3AC951F556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819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4" name="Straight Arrow Connector 17">
                <a:extLst>
                  <a:ext uri="{FF2B5EF4-FFF2-40B4-BE49-F238E27FC236}">
                    <a16:creationId xmlns:a16="http://schemas.microsoft.com/office/drawing/2014/main" id="{E31B3C03-5B3C-E320-0DCC-1EA1231B4BA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2971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5" name="Straight Arrow Connector 20">
                <a:extLst>
                  <a:ext uri="{FF2B5EF4-FFF2-40B4-BE49-F238E27FC236}">
                    <a16:creationId xmlns:a16="http://schemas.microsoft.com/office/drawing/2014/main" id="{02C83694-273C-676B-168A-5656CDFAF61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352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6" name="Straight Arrow Connector 21">
                <a:extLst>
                  <a:ext uri="{FF2B5EF4-FFF2-40B4-BE49-F238E27FC236}">
                    <a16:creationId xmlns:a16="http://schemas.microsoft.com/office/drawing/2014/main" id="{B9E6C048-DF4B-4C6F-4B1B-8BD8AF704FF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505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7" name="Straight Arrow Connector 22">
                <a:extLst>
                  <a:ext uri="{FF2B5EF4-FFF2-40B4-BE49-F238E27FC236}">
                    <a16:creationId xmlns:a16="http://schemas.microsoft.com/office/drawing/2014/main" id="{BA0D6A17-EE13-B815-83D3-518A5558457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657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8" name="Straight Arrow Connector 23">
                <a:extLst>
                  <a:ext uri="{FF2B5EF4-FFF2-40B4-BE49-F238E27FC236}">
                    <a16:creationId xmlns:a16="http://schemas.microsoft.com/office/drawing/2014/main" id="{26594837-BC00-9BAD-5ECD-4503BF865CC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810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09" name="Straight Arrow Connector 24">
                <a:extLst>
                  <a:ext uri="{FF2B5EF4-FFF2-40B4-BE49-F238E27FC236}">
                    <a16:creationId xmlns:a16="http://schemas.microsoft.com/office/drawing/2014/main" id="{997AEA07-794C-01E3-00E8-226DD7D9B8B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39624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0" name="Straight Arrow Connector 25">
                <a:extLst>
                  <a:ext uri="{FF2B5EF4-FFF2-40B4-BE49-F238E27FC236}">
                    <a16:creationId xmlns:a16="http://schemas.microsoft.com/office/drawing/2014/main" id="{AEF17F3F-92FB-C644-C6D9-DDF673380FE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1148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1" name="Straight Arrow Connector 26">
                <a:extLst>
                  <a:ext uri="{FF2B5EF4-FFF2-40B4-BE49-F238E27FC236}">
                    <a16:creationId xmlns:a16="http://schemas.microsoft.com/office/drawing/2014/main" id="{A16BEDF6-8E00-3E07-105A-D74F3261191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2672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2" name="Straight Arrow Connector 27">
                <a:extLst>
                  <a:ext uri="{FF2B5EF4-FFF2-40B4-BE49-F238E27FC236}">
                    <a16:creationId xmlns:a16="http://schemas.microsoft.com/office/drawing/2014/main" id="{AEDACFA7-888B-4FD5-87E3-CCF1BFE680C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4196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313" name="Straight Arrow Connector 28">
                <a:extLst>
                  <a:ext uri="{FF2B5EF4-FFF2-40B4-BE49-F238E27FC236}">
                    <a16:creationId xmlns:a16="http://schemas.microsoft.com/office/drawing/2014/main" id="{66600D94-75AD-25DF-1325-4D6998947D2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096000" y="4572000"/>
                <a:ext cx="2438400" cy="0"/>
              </a:xfrm>
              <a:prstGeom prst="straightConnector1">
                <a:avLst/>
              </a:prstGeom>
              <a:noFill/>
              <a:ln w="22225" algn="ctr">
                <a:solidFill>
                  <a:schemeClr val="accent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1296" name="Straight Arrow Connector 17">
              <a:extLst>
                <a:ext uri="{FF2B5EF4-FFF2-40B4-BE49-F238E27FC236}">
                  <a16:creationId xmlns:a16="http://schemas.microsoft.com/office/drawing/2014/main" id="{9789D3C6-2CD6-4EEA-7180-667F847FB5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43000" y="3581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C3BD67F-F5A8-1DBA-E387-6C0D790ADEE9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1752600"/>
            <a:ext cx="1981200" cy="3733800"/>
            <a:chOff x="6248400" y="1752600"/>
            <a:chExt cx="1981200" cy="3733800"/>
          </a:xfrm>
        </p:grpSpPr>
        <p:cxnSp>
          <p:nvCxnSpPr>
            <p:cNvPr id="11274" name="Straight Arrow Connector 6">
              <a:extLst>
                <a:ext uri="{FF2B5EF4-FFF2-40B4-BE49-F238E27FC236}">
                  <a16:creationId xmlns:a16="http://schemas.microsoft.com/office/drawing/2014/main" id="{2ABD9052-33E1-3772-8AE3-A0AB4D8C0F4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24600" y="17526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5" name="Straight Arrow Connector 8">
              <a:extLst>
                <a:ext uri="{FF2B5EF4-FFF2-40B4-BE49-F238E27FC236}">
                  <a16:creationId xmlns:a16="http://schemas.microsoft.com/office/drawing/2014/main" id="{74C1F761-0908-0458-7D43-B8E2A32905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24600" y="19050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6" name="Straight Arrow Connector 9">
              <a:extLst>
                <a:ext uri="{FF2B5EF4-FFF2-40B4-BE49-F238E27FC236}">
                  <a16:creationId xmlns:a16="http://schemas.microsoft.com/office/drawing/2014/main" id="{0B9DED64-6FB6-A74F-1317-88C2EE24036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24600" y="2057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7" name="Straight Arrow Connector 6">
              <a:extLst>
                <a:ext uri="{FF2B5EF4-FFF2-40B4-BE49-F238E27FC236}">
                  <a16:creationId xmlns:a16="http://schemas.microsoft.com/office/drawing/2014/main" id="{7ACD871D-6999-6F4D-09FA-F9BB45CFCB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48400" y="51816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8" name="Straight Arrow Connector 8">
              <a:extLst>
                <a:ext uri="{FF2B5EF4-FFF2-40B4-BE49-F238E27FC236}">
                  <a16:creationId xmlns:a16="http://schemas.microsoft.com/office/drawing/2014/main" id="{5BC9B522-5989-8424-8463-1B5221F04D8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48400" y="53340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79" name="Straight Arrow Connector 9">
              <a:extLst>
                <a:ext uri="{FF2B5EF4-FFF2-40B4-BE49-F238E27FC236}">
                  <a16:creationId xmlns:a16="http://schemas.microsoft.com/office/drawing/2014/main" id="{4790F0C8-F1E1-C45F-868C-BF2B75E3D6C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48400" y="5486400"/>
              <a:ext cx="19050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1CAD2A0-3387-C265-31AC-F90FC4419B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353CD7B0-3778-61EA-EE70-EB5EFF00C9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BDEA4F19-883F-582D-B890-B778CB4CD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B49FAD6C-F905-7FF9-5396-3857C57736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7697B26-05F5-3711-676B-6B06EB9830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4FC11109-E65D-F149-F17E-9A7ECDE23C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A21F0343-3A9D-ACAE-6D93-DB23B196DC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BF197894-8AE4-59FA-3EFB-125D91E847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73ED6C90-A051-228A-C81A-032F045DF9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640851AE-24A8-F501-DC8B-C00E1A5444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189D1CF3-5C4E-72AD-B31A-DDB21B070A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C510002-C78F-7AFD-2FE8-D7FD208BF4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21FDD31-6457-88F1-8133-43FF27BFC9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B533FD34-28B2-2432-98F3-82826C942D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95F84A3A-9B0B-3576-FFB9-0AA1900DAE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0C29C033-60FE-63F5-7C9B-1C851E3BC3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0831490E-86FA-EF78-17E6-CC32EC8DDB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F4D7E0E5-2905-A084-7496-FA374AF9AF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3D73F57-C453-A9AE-C00D-33646DA952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6" name="Object 9">
            <a:extLst>
              <a:ext uri="{FF2B5EF4-FFF2-40B4-BE49-F238E27FC236}">
                <a16:creationId xmlns:a16="http://schemas.microsoft.com/office/drawing/2014/main" id="{CDB4FB00-FF72-13C6-D677-F2CB36EFDE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067909"/>
              </p:ext>
            </p:extLst>
          </p:nvPr>
        </p:nvGraphicFramePr>
        <p:xfrm>
          <a:off x="3352800" y="1143000"/>
          <a:ext cx="2546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39392" imgH="393529" progId="Equation.3">
                  <p:embed/>
                </p:oleObj>
              </mc:Choice>
              <mc:Fallback>
                <p:oleObj name="Equation" r:id="rId5" imgW="939392" imgH="393529" progId="Equation.3">
                  <p:embed/>
                  <p:pic>
                    <p:nvPicPr>
                      <p:cNvPr id="176142" name="Object 9">
                        <a:extLst>
                          <a:ext uri="{FF2B5EF4-FFF2-40B4-BE49-F238E27FC236}">
                            <a16:creationId xmlns:a16="http://schemas.microsoft.com/office/drawing/2014/main" id="{85623810-1AB6-1CEC-08CB-B2ED1E52DC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143000"/>
                        <a:ext cx="25463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>
            <a:extLst>
              <a:ext uri="{FF2B5EF4-FFF2-40B4-BE49-F238E27FC236}">
                <a16:creationId xmlns:a16="http://schemas.microsoft.com/office/drawing/2014/main" id="{E0D5A021-E889-81AE-92DD-0E697B3E4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2400"/>
            <a:ext cx="6743700" cy="11430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The Donor Stream Tube to A Wind Turbine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2DBB858A-73D0-9802-5D30-85CBE92BA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1504950"/>
            <a:ext cx="8023225" cy="4410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6" name="Ink 22">
                <a:extLst>
                  <a:ext uri="{FF2B5EF4-FFF2-40B4-BE49-F238E27FC236}">
                    <a16:creationId xmlns:a16="http://schemas.microsoft.com/office/drawing/2014/main" id="{91BA00DC-2A3A-B67C-243D-18043A74D85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6146" name="Ink 22">
                <a:extLst>
                  <a:ext uri="{FF2B5EF4-FFF2-40B4-BE49-F238E27FC236}">
                    <a16:creationId xmlns:a16="http://schemas.microsoft.com/office/drawing/2014/main" id="{91BA00DC-2A3A-B67C-243D-18043A74D85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66" name="Ink 38">
                <a:extLst>
                  <a:ext uri="{FF2B5EF4-FFF2-40B4-BE49-F238E27FC236}">
                    <a16:creationId xmlns:a16="http://schemas.microsoft.com/office/drawing/2014/main" id="{8BC57479-248A-2C15-A8E7-B74C4240E91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>
                <a:extLst>
                  <a:ext uri="{FF2B5EF4-FFF2-40B4-BE49-F238E27FC236}">
                    <a16:creationId xmlns:a16="http://schemas.microsoft.com/office/drawing/2014/main" id="{8BC57479-248A-2C15-A8E7-B74C4240E91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B2AD465-2EF2-69CE-FDF9-8B3A910F570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45A57A6-8A4B-976D-743B-72A162A85F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C82E03C-6928-9F9E-3F05-C0E92C3848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1B8DAA5-B571-F879-C8DF-DE1C8E41A1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FBFC9D2-FE63-F7A9-DC40-565212F649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E4FFEC1-C61A-D842-BF7A-7449C85807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C2C2EA4-B9DF-A5C1-0069-25AFA760F6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F1A45EE-8244-8A05-F532-82A94944EE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6A2890B4-5B7D-44C2-32EC-0DC81DE943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353846F-D3C2-05BA-BD24-3904FE04A5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28F0197-182B-D2AA-4836-AE29EF59D7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899770C4-2FF3-C446-D7EE-5019833B5E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3791E24-1703-EF18-A539-B8D53547CA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623857E-0DE3-9F30-CC51-BE0151944C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63DCF84-7CE0-152A-C0A2-674D0CC286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230B96B-E908-0D3E-D11E-C2F42D5EA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1E0302D-A0D7-463D-AAC0-C91B0A14C9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396A3B1-40D5-50BE-ED82-3A7674E789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5F41EC5-5EF9-37DE-17C4-9FDE411CA4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C8B6DF1-EAF3-E229-8C15-4822A40BB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676400"/>
            <a:ext cx="87439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15">
            <a:extLst>
              <a:ext uri="{FF2B5EF4-FFF2-40B4-BE49-F238E27FC236}">
                <a16:creationId xmlns:a16="http://schemas.microsoft.com/office/drawing/2014/main" id="{F2C4A112-2BE5-A9E1-D5BB-2E19F1B02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33363"/>
            <a:ext cx="5486400" cy="81121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Cooperation from Surroundings of A Donor Stream Tube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B5730AA-721A-D6CF-BC93-EDB705E8DADF}"/>
              </a:ext>
            </a:extLst>
          </p:cNvPr>
          <p:cNvGrpSpPr>
            <a:grpSpLocks/>
          </p:cNvGrpSpPr>
          <p:nvPr/>
        </p:nvGrpSpPr>
        <p:grpSpPr bwMode="auto">
          <a:xfrm>
            <a:off x="2335213" y="1063625"/>
            <a:ext cx="2541587" cy="4575175"/>
            <a:chOff x="2334663" y="1064224"/>
            <a:chExt cx="2542213" cy="4574981"/>
          </a:xfrm>
        </p:grpSpPr>
        <p:grpSp>
          <p:nvGrpSpPr>
            <p:cNvPr id="13334" name="Group 4">
              <a:extLst>
                <a:ext uri="{FF2B5EF4-FFF2-40B4-BE49-F238E27FC236}">
                  <a16:creationId xmlns:a16="http://schemas.microsoft.com/office/drawing/2014/main" id="{71A6D7AA-6922-A0F5-22AE-337BEB55D1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25588" y="1064224"/>
              <a:ext cx="1151288" cy="4574981"/>
              <a:chOff x="3725588" y="1064224"/>
              <a:chExt cx="1151288" cy="4574981"/>
            </a:xfrm>
          </p:grpSpPr>
          <p:graphicFrame>
            <p:nvGraphicFramePr>
              <p:cNvPr id="13339" name="Object 3">
                <a:extLst>
                  <a:ext uri="{FF2B5EF4-FFF2-40B4-BE49-F238E27FC236}">
                    <a16:creationId xmlns:a16="http://schemas.microsoft.com/office/drawing/2014/main" id="{95AA5307-5B7A-F63B-F7FE-DE1D0B01558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030464" y="5004396"/>
              <a:ext cx="846412" cy="6348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304668" imgH="228501" progId="Equation.3">
                      <p:embed/>
                    </p:oleObj>
                  </mc:Choice>
                  <mc:Fallback>
                    <p:oleObj name="Equation" r:id="rId3" imgW="304668" imgH="228501" progId="Equation.3">
                      <p:embed/>
                      <p:pic>
                        <p:nvPicPr>
                          <p:cNvPr id="13339" name="Object 3">
                            <a:extLst>
                              <a:ext uri="{FF2B5EF4-FFF2-40B4-BE49-F238E27FC236}">
                                <a16:creationId xmlns:a16="http://schemas.microsoft.com/office/drawing/2014/main" id="{95AA5307-5B7A-F63B-F7FE-DE1D0B01558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30464" y="5004396"/>
                            <a:ext cx="846412" cy="6348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340" name="Object 22">
                <a:extLst>
                  <a:ext uri="{FF2B5EF4-FFF2-40B4-BE49-F238E27FC236}">
                    <a16:creationId xmlns:a16="http://schemas.microsoft.com/office/drawing/2014/main" id="{72458DEF-FE77-2D85-7318-9E0E99938EB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725588" y="1064224"/>
              <a:ext cx="846412" cy="6348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304668" imgH="228501" progId="Equation.3">
                      <p:embed/>
                    </p:oleObj>
                  </mc:Choice>
                  <mc:Fallback>
                    <p:oleObj name="Equation" r:id="rId3" imgW="304668" imgH="228501" progId="Equation.3">
                      <p:embed/>
                      <p:pic>
                        <p:nvPicPr>
                          <p:cNvPr id="13340" name="Object 22">
                            <a:extLst>
                              <a:ext uri="{FF2B5EF4-FFF2-40B4-BE49-F238E27FC236}">
                                <a16:creationId xmlns:a16="http://schemas.microsoft.com/office/drawing/2014/main" id="{72458DEF-FE77-2D85-7318-9E0E99938EBC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25588" y="1064224"/>
                            <a:ext cx="846412" cy="63480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" name="Bent-Up Arrow 6">
              <a:extLst>
                <a:ext uri="{FF2B5EF4-FFF2-40B4-BE49-F238E27FC236}">
                  <a16:creationId xmlns:a16="http://schemas.microsoft.com/office/drawing/2014/main" id="{882553E5-1EC3-AC43-E60F-F5F1EE62E15D}"/>
                </a:ext>
              </a:extLst>
            </p:cNvPr>
            <p:cNvSpPr/>
            <p:nvPr/>
          </p:nvSpPr>
          <p:spPr bwMode="auto">
            <a:xfrm>
              <a:off x="2334663" y="1624918"/>
              <a:ext cx="1371600" cy="814022"/>
            </a:xfrm>
            <a:prstGeom prst="bent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prstMaterial="legacyWireframe">
              <a:bevelB/>
            </a:sp3d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  <p:sp>
          <p:nvSpPr>
            <p:cNvPr id="27" name="Bent-Up Arrow 26">
              <a:extLst>
                <a:ext uri="{FF2B5EF4-FFF2-40B4-BE49-F238E27FC236}">
                  <a16:creationId xmlns:a16="http://schemas.microsoft.com/office/drawing/2014/main" id="{C47E174F-F351-790E-93C4-C18FAAB8C7EA}"/>
                </a:ext>
              </a:extLst>
            </p:cNvPr>
            <p:cNvSpPr/>
            <p:nvPr/>
          </p:nvSpPr>
          <p:spPr bwMode="auto">
            <a:xfrm>
              <a:off x="2514600" y="4672788"/>
              <a:ext cx="1371600" cy="814022"/>
            </a:xfrm>
            <a:prstGeom prst="bentUp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  <a:sp3d prstMaterial="legacyWireframe">
              <a:bevelB/>
            </a:sp3d>
          </p:spPr>
          <p:txBody>
            <a:bodyPr/>
            <a:lstStyle/>
            <a:p>
              <a:pPr>
                <a:defRPr/>
              </a:pPr>
              <a:endParaRPr lang="en-IN"/>
            </a:p>
          </p:txBody>
        </p:sp>
      </p:grpSp>
      <p:sp>
        <p:nvSpPr>
          <p:cNvPr id="13318" name="Rectangle 3">
            <a:extLst>
              <a:ext uri="{FF2B5EF4-FFF2-40B4-BE49-F238E27FC236}">
                <a16:creationId xmlns:a16="http://schemas.microsoft.com/office/drawing/2014/main" id="{815C9A70-6CD2-49BE-0B5A-63A976A28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981200"/>
            <a:ext cx="6172200" cy="2690813"/>
          </a:xfrm>
          <a:prstGeom prst="rect">
            <a:avLst/>
          </a:prstGeom>
          <a:noFill/>
          <a:ln w="476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363B9DC-498C-2955-67C6-A4F82121739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11C74B1-EA1D-954E-4816-0837AB1A25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6C06284-7C22-7F58-5668-3F7355DE5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E0E9080-13C9-A5FE-77BC-B7902B1FDE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8BF405D-59BE-2287-55E4-8FA2DAC2FC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EDD1DC1-82C7-6914-FCAD-18D7637BE3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4358645-1D25-47D3-2570-32E065C606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41B1CE7-97DA-7AE6-931E-599E610959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2D814A1-531E-975A-A2F4-FA2819C0F4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D1E985BF-5403-CF1B-6D77-46BF76EECC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36A116D-C139-35FC-BA64-0C17CE0D0C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186F43C6-566E-DFEC-C499-7CBA7B012A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0D82E87-D24A-7933-4946-1927D56767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EA5CD97-5635-883A-8ACD-A0FD1BDC3C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127440C-1211-D083-5330-D4AABDB179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7D1CFAF-A45A-DBC1-DA94-38755040B9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3683F95-BECC-A7C5-8A00-194442D899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42F8FE74-CF2C-BFDD-C97D-4E559DE446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7F227B-CF05-81DD-3D00-960F0DCB64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2915</TotalTime>
  <Words>1337</Words>
  <Application>Microsoft Office PowerPoint</Application>
  <PresentationFormat>On-screen Show (4:3)</PresentationFormat>
  <Paragraphs>154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STXingkai</vt:lpstr>
      <vt:lpstr>Aptos</vt:lpstr>
      <vt:lpstr>Arial</vt:lpstr>
      <vt:lpstr>Calibri</vt:lpstr>
      <vt:lpstr>Script MT Bold</vt:lpstr>
      <vt:lpstr>Symbol</vt:lpstr>
      <vt:lpstr>Times New Roman</vt:lpstr>
      <vt:lpstr>Viner Hand ITC</vt:lpstr>
      <vt:lpstr>Vladimir Script</vt:lpstr>
      <vt:lpstr>Default Design</vt:lpstr>
      <vt:lpstr>Equation</vt:lpstr>
      <vt:lpstr> Analysis of Wind Turbines</vt:lpstr>
      <vt:lpstr>Primitive WINDMILLS</vt:lpstr>
      <vt:lpstr>History of Wind Power </vt:lpstr>
      <vt:lpstr>A Persian vertical-axis windmill in Sıstan</vt:lpstr>
      <vt:lpstr>The Windmills of Neh</vt:lpstr>
      <vt:lpstr>Performance of Persian Mills : 1963</vt:lpstr>
      <vt:lpstr>The vertical-axis Chinese windmill</vt:lpstr>
      <vt:lpstr>The Horizontal-Axis European Windmill</vt:lpstr>
      <vt:lpstr>A Story of A Native Power System</vt:lpstr>
      <vt:lpstr>The Ups &amp; Downs</vt:lpstr>
      <vt:lpstr>PowerPoint Presentation</vt:lpstr>
      <vt:lpstr>Ingenuity vs Empathy </vt:lpstr>
      <vt:lpstr>Gram Swaraj : A pivotal concept in Mahatama Gandhi's thinking</vt:lpstr>
      <vt:lpstr>The power in the wind</vt:lpstr>
      <vt:lpstr>Wind Mills Beyond Business</vt:lpstr>
      <vt:lpstr>Denmark is Heading Towards 60% Wind Energy</vt:lpstr>
      <vt:lpstr>Schematics of Modern Wind Turbines</vt:lpstr>
      <vt:lpstr>Layout of An Offshore Wind Farm</vt:lpstr>
      <vt:lpstr>Structure of Offshore Wind Farms</vt:lpstr>
      <vt:lpstr>Wind Flow Past A Locked Wind Turbine</vt:lpstr>
      <vt:lpstr>Identification of Thermodynamic Control Volume: A Big Challenge</vt:lpstr>
      <vt:lpstr>The Donor Stream Tube to A Wind Turbine</vt:lpstr>
      <vt:lpstr>Cooperation from Surroundings of A Donor Stream Tube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286</cp:revision>
  <dcterms:created xsi:type="dcterms:W3CDTF">2005-03-30T16:54:51Z</dcterms:created>
  <dcterms:modified xsi:type="dcterms:W3CDTF">2025-10-13T04:18:11Z</dcterms:modified>
</cp:coreProperties>
</file>